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604" r:id="rId3"/>
    <p:sldId id="605" r:id="rId4"/>
    <p:sldId id="606" r:id="rId5"/>
    <p:sldId id="607" r:id="rId6"/>
    <p:sldId id="608" r:id="rId7"/>
    <p:sldId id="638" r:id="rId8"/>
    <p:sldId id="609" r:id="rId9"/>
    <p:sldId id="754" r:id="rId10"/>
    <p:sldId id="611" r:id="rId11"/>
    <p:sldId id="639" r:id="rId12"/>
    <p:sldId id="671" r:id="rId13"/>
    <p:sldId id="610" r:id="rId14"/>
    <p:sldId id="612" r:id="rId15"/>
    <p:sldId id="723" r:id="rId16"/>
    <p:sldId id="724" r:id="rId17"/>
    <p:sldId id="789" r:id="rId18"/>
    <p:sldId id="725" r:id="rId19"/>
    <p:sldId id="790" r:id="rId20"/>
    <p:sldId id="791" r:id="rId21"/>
    <p:sldId id="726" r:id="rId22"/>
    <p:sldId id="613" r:id="rId23"/>
    <p:sldId id="727" r:id="rId24"/>
    <p:sldId id="615" r:id="rId25"/>
    <p:sldId id="616" r:id="rId26"/>
    <p:sldId id="617" r:id="rId27"/>
    <p:sldId id="841" r:id="rId28"/>
    <p:sldId id="820" r:id="rId29"/>
    <p:sldId id="819" r:id="rId30"/>
    <p:sldId id="818" r:id="rId31"/>
    <p:sldId id="619" r:id="rId32"/>
    <p:sldId id="622" r:id="rId33"/>
    <p:sldId id="624" r:id="rId34"/>
    <p:sldId id="623" r:id="rId35"/>
    <p:sldId id="625" r:id="rId36"/>
    <p:sldId id="626" r:id="rId37"/>
    <p:sldId id="865" r:id="rId38"/>
    <p:sldId id="864" r:id="rId40"/>
    <p:sldId id="867" r:id="rId41"/>
    <p:sldId id="628" r:id="rId42"/>
    <p:sldId id="629" r:id="rId43"/>
    <p:sldId id="630" r:id="rId44"/>
    <p:sldId id="631" r:id="rId45"/>
    <p:sldId id="632" r:id="rId46"/>
    <p:sldId id="633" r:id="rId47"/>
    <p:sldId id="634" r:id="rId48"/>
    <p:sldId id="635" r:id="rId49"/>
    <p:sldId id="862" r:id="rId50"/>
    <p:sldId id="863" r:id="rId51"/>
    <p:sldId id="637" r:id="rId52"/>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65" d="100"/>
          <a:sy n="65" d="100"/>
        </p:scale>
        <p:origin x="-1536" y="-114"/>
      </p:cViewPr>
      <p:guideLst>
        <p:guide orient="horz" pos="2069"/>
        <p:guide pos="398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3#6">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3C1B71C-4606-4FC3-B80E-FCE20C96255C}" type="doc">
      <dgm:prSet loTypeId="urn:microsoft.com/office/officeart/2008/layout/HorizontalMultiLevelHierarchy#6" loCatId="hierarchy" qsTypeId="urn:microsoft.com/office/officeart/2005/8/quickstyle/simple1#6" qsCatId="simple" csTypeId="urn:microsoft.com/office/officeart/2005/8/colors/colorful3#6" csCatId="colorful" phldr="1"/>
      <dgm:spPr/>
      <dgm:t>
        <a:bodyPr/>
        <a:lstStyle/>
        <a:p>
          <a:endParaRPr lang="zh-CN" altLang="en-US"/>
        </a:p>
      </dgm:t>
    </dgm:pt>
    <dgm:pt modelId="{D20A1888-37BF-4051-A0E7-DBB125B42EC6}" cxnId="{5A3E7675-3751-4856-A1B1-3A0F36E4179B}" type="parTrans">
      <dgm:prSet custT="1"/>
      <dgm:spPr/>
      <dgm:t>
        <a:bodyPr/>
        <a:lstStyle/>
        <a:p>
          <a:endParaRPr lang="zh-CN" altLang="en-US" sz="2800"/>
        </a:p>
      </dgm:t>
    </dgm:pt>
    <dgm:pt modelId="{A4EEA863-78D3-4CA3-A23D-258626C7C456}">
      <dgm:prSet phldrT="[文本]" custT="1"/>
      <dgm:spPr>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dgm:spPr>
      <dgm:t>
        <a:bodyPr vert="eaVert"/>
        <a:lstStyle/>
        <a:p>
          <a:r>
            <a:rPr lang="zh-CN" altLang="en-US" sz="2800"/>
            <a:t>人物塑造</a:t>
          </a:r>
        </a:p>
      </dgm:t>
    </dgm:pt>
    <dgm:pt modelId="{10D8FF09-D73B-4570-B592-037F6D9C361E}" cxnId="{20E9DD6F-D18E-43C0-8F22-7AE1E4F6BE2C}" type="parTrans">
      <dgm:prSet custT="1"/>
      <dgm:spPr>
        <a:noFill/>
        <a:ln w="12700" cap="flat" cmpd="sng" algn="ctr">
          <a:solidFill>
            <a:schemeClr val="accent4">
              <a:hueOff val="0"/>
              <a:satOff val="0"/>
              <a:lumOff val="0"/>
              <a:alphaOff val="0"/>
            </a:schemeClr>
          </a:solidFill>
          <a:prstDash val="solid"/>
          <a:miter lim="800000"/>
        </a:ln>
      </dgm:spPr>
      <dgm:t>
        <a:bodyPr/>
        <a:lstStyle/>
        <a:p>
          <a:endParaRPr lang="zh-CN" altLang="en-US" sz="2800"/>
        </a:p>
      </dgm:t>
    </dgm:pt>
    <dgm:pt modelId="{1EEA4863-835D-4250-81BA-00E3C19DB2FE}">
      <dgm:prSet phldrT="[文本]" custT="1"/>
      <dgm:spPr>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正面描写</a:t>
          </a:r>
        </a:p>
      </dgm:t>
    </dgm:pt>
    <dgm:pt modelId="{8004DC44-34C4-4EDE-BD7E-71D28FBFF7FB}" cxnId="{4EED98E3-BDB4-4BCD-B69B-0203CCFEFF01}" type="parTrans">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F2CEAD33-0769-426A-92D5-6341FF0F9E7D}">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外貌描写</a:t>
          </a:r>
        </a:p>
      </dgm:t>
    </dgm:pt>
    <dgm:pt modelId="{3F4D1E59-170F-40BB-84D1-D6972CCFD2B1}" cxnId="{4EED98E3-BDB4-4BCD-B69B-0203CCFEFF01}" type="sibTrans">
      <dgm:prSet custT="1"/>
      <dgm:spPr/>
      <dgm:t>
        <a:bodyPr/>
        <a:lstStyle/>
        <a:p>
          <a:endParaRPr lang="zh-CN" altLang="en-US" sz="2800"/>
        </a:p>
      </dgm:t>
    </dgm:pt>
    <dgm:pt modelId="{AAF13B3D-8D51-45BC-9A5D-DA59428051E9}" cxnId="{AF1B6D56-4B20-42DC-93FB-93B678B1CD48}" type="parTrans">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9A84EF17-7F68-4CDF-A96B-A24BC615BE48}">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语言描写</a:t>
          </a:r>
        </a:p>
      </dgm:t>
    </dgm:pt>
    <dgm:pt modelId="{ED96091D-819B-4EE2-B6DA-2DC3B68F40CA}" cxnId="{AF1B6D56-4B20-42DC-93FB-93B678B1CD48}" type="sibTrans">
      <dgm:prSet custT="1"/>
      <dgm:spPr/>
      <dgm:t>
        <a:bodyPr/>
        <a:lstStyle/>
        <a:p>
          <a:endParaRPr lang="zh-CN" altLang="en-US" sz="2800"/>
        </a:p>
      </dgm:t>
    </dgm:pt>
    <dgm:pt modelId="{2138DF99-4BDF-4B2E-B12F-75405188DC4C}" cxnId="{635245B4-6380-4C54-B8A3-9E0C400FF20B}" type="parTrans">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3962C238-EFCB-4F23-96FE-AEE8D5B33197}">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动作描写</a:t>
          </a:r>
        </a:p>
      </dgm:t>
    </dgm:pt>
    <dgm:pt modelId="{E64E7042-ABE9-4AA7-AE78-F3DAE265F023}" cxnId="{635245B4-6380-4C54-B8A3-9E0C400FF20B}" type="sibTrans">
      <dgm:prSet custT="1"/>
      <dgm:spPr/>
      <dgm:t>
        <a:bodyPr/>
        <a:lstStyle/>
        <a:p>
          <a:endParaRPr lang="zh-CN" altLang="en-US" sz="2800"/>
        </a:p>
      </dgm:t>
    </dgm:pt>
    <dgm:pt modelId="{22370DBD-E0E8-4ECF-A7FE-1E426DAEF47B}" cxnId="{3CC1E883-2740-4582-9952-DBF45030DC61}" type="parTrans">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4041B4EA-EE52-442A-96CC-5737334417E8}">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心理描写</a:t>
          </a:r>
        </a:p>
      </dgm:t>
    </dgm:pt>
    <dgm:pt modelId="{0629FCF2-FA46-4BA1-B2FB-6801609E3998}" cxnId="{3CC1E883-2740-4582-9952-DBF45030DC61}" type="sibTrans">
      <dgm:prSet custT="1"/>
      <dgm:spPr/>
      <dgm:t>
        <a:bodyPr/>
        <a:lstStyle/>
        <a:p>
          <a:endParaRPr lang="zh-CN" altLang="en-US" sz="2800"/>
        </a:p>
      </dgm:t>
    </dgm:pt>
    <dgm:pt modelId="{6A45EC57-EE5B-43E7-9CD3-0244ED458F36}" cxnId="{918EC2C5-3EC1-4F5C-A4B7-152CA8F3ACFD}" type="parTrans">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08F3E2BC-36E1-4A95-8498-DB7FF7746B40}">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神态描写</a:t>
          </a:r>
        </a:p>
      </dgm:t>
    </dgm:pt>
    <dgm:pt modelId="{C215F8E6-4973-4A03-BDF2-1F11316686F1}" cxnId="{918EC2C5-3EC1-4F5C-A4B7-152CA8F3ACFD}" type="sibTrans">
      <dgm:prSet custT="1"/>
      <dgm:spPr/>
      <dgm:t>
        <a:bodyPr/>
        <a:lstStyle/>
        <a:p>
          <a:endParaRPr lang="zh-CN" altLang="en-US" sz="2800"/>
        </a:p>
      </dgm:t>
    </dgm:pt>
    <dgm:pt modelId="{1AFE1C6E-CC20-402D-B9EE-F3DB4BAF3ECF}" cxnId="{EB5CE513-E749-4816-B8CD-B56A58298395}" type="parTrans">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7AE47B0B-8609-47E0-AEF2-9813E9C62304}">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细节描写</a:t>
          </a:r>
        </a:p>
      </dgm:t>
    </dgm:pt>
    <dgm:pt modelId="{D304BC46-5470-4221-9DAA-B383F9AB2D7E}" cxnId="{EB5CE513-E749-4816-B8CD-B56A58298395}" type="sibTrans">
      <dgm:prSet custT="1"/>
      <dgm:spPr/>
      <dgm:t>
        <a:bodyPr/>
        <a:lstStyle/>
        <a:p>
          <a:endParaRPr lang="zh-CN" altLang="en-US" sz="2800"/>
        </a:p>
      </dgm:t>
    </dgm:pt>
    <dgm:pt modelId="{D51C24D1-97CD-4756-AD1B-6D9FE68C333A}" cxnId="{20E9DD6F-D18E-43C0-8F22-7AE1E4F6BE2C}" type="sibTrans">
      <dgm:prSet custT="1"/>
      <dgm:spPr/>
      <dgm:t>
        <a:bodyPr/>
        <a:lstStyle/>
        <a:p>
          <a:endParaRPr lang="zh-CN" altLang="en-US" sz="2800"/>
        </a:p>
      </dgm:t>
    </dgm:pt>
    <dgm:pt modelId="{AAB02DE3-A25A-4726-B43D-82B366806FBB}" cxnId="{71402D6E-6B72-4B6E-8FFA-F43A43947455}" type="parTrans">
      <dgm:prSet custT="1"/>
      <dgm:spPr>
        <a:noFill/>
        <a:ln w="12700" cap="flat" cmpd="sng" algn="ctr">
          <a:solidFill>
            <a:schemeClr val="accent4">
              <a:hueOff val="0"/>
              <a:satOff val="0"/>
              <a:lumOff val="0"/>
              <a:alphaOff val="0"/>
            </a:schemeClr>
          </a:solidFill>
          <a:prstDash val="solid"/>
          <a:miter lim="800000"/>
        </a:ln>
      </dgm:spPr>
      <dgm:t>
        <a:bodyPr/>
        <a:lstStyle/>
        <a:p>
          <a:endParaRPr lang="zh-CN" altLang="en-US" sz="2800"/>
        </a:p>
      </dgm:t>
    </dgm:pt>
    <dgm:pt modelId="{8C6281D4-32AE-4E37-AA32-631953A6D00E}">
      <dgm:prSet phldrT="[文本]" custT="1"/>
      <dgm:spPr>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侧面描写</a:t>
          </a:r>
        </a:p>
      </dgm:t>
    </dgm:pt>
    <dgm:pt modelId="{5C609A94-53B9-4A38-89F0-C98EBD33D63A}" cxnId="{93776E20-F14B-4BE7-84C9-00F551BAB017}" type="parTrans">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86CA2782-D013-48C1-99C4-538B9DB6D235}">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手法</a:t>
          </a:r>
        </a:p>
      </dgm:t>
    </dgm:pt>
    <dgm:pt modelId="{9194E4E7-7DC3-4AF0-95F6-CB88AC7B4323}" cxnId="{8C8A4517-15FF-4314-A9DF-7140D907D399}" type="parTrans">
      <dgm:prSet custT="1"/>
      <dgm:spPr>
        <a:noFill/>
        <a:ln w="12700" cap="flat" cmpd="sng" algn="ctr">
          <a:solidFill>
            <a:schemeClr val="accent6">
              <a:hueOff val="0"/>
              <a:satOff val="0"/>
              <a:lumOff val="0"/>
              <a:alphaOff val="0"/>
            </a:schemeClr>
          </a:solidFill>
          <a:prstDash val="solid"/>
          <a:miter lim="800000"/>
        </a:ln>
      </dgm:spPr>
      <dgm:t>
        <a:bodyPr/>
        <a:lstStyle/>
        <a:p>
          <a:endParaRPr lang="zh-CN" altLang="en-US" sz="2800"/>
        </a:p>
      </dgm:t>
    </dgm:pt>
    <dgm:pt modelId="{B70F333A-2EF6-4CFF-8DC6-A42B4AC57F3A}">
      <dgm:prSet phldrT="[文本]" custT="1"/>
      <dgm:spPr>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渲染、烘托、衬托……</a:t>
          </a:r>
        </a:p>
      </dgm:t>
    </dgm:pt>
    <dgm:pt modelId="{6DAA34FC-1E3B-4970-BE66-049936E5AE41}" cxnId="{8C8A4517-15FF-4314-A9DF-7140D907D399}" type="sibTrans">
      <dgm:prSet custT="1"/>
      <dgm:spPr/>
      <dgm:t>
        <a:bodyPr/>
        <a:lstStyle/>
        <a:p>
          <a:endParaRPr lang="zh-CN" altLang="en-US" sz="2800"/>
        </a:p>
      </dgm:t>
    </dgm:pt>
    <dgm:pt modelId="{DC301BD7-6880-4102-BE0F-BEE088D488B4}" cxnId="{93776E20-F14B-4BE7-84C9-00F551BAB017}" type="sibTrans">
      <dgm:prSet custT="1"/>
      <dgm:spPr/>
      <dgm:t>
        <a:bodyPr/>
        <a:lstStyle/>
        <a:p>
          <a:endParaRPr lang="zh-CN" altLang="en-US" sz="2800"/>
        </a:p>
      </dgm:t>
    </dgm:pt>
    <dgm:pt modelId="{D14F6724-CC0A-4184-AE94-E547173F688D}" cxnId="{123B2616-105A-46D8-814A-FFDF4D7462A3}" type="parTrans">
      <dgm:prSet custT="1"/>
      <dgm:spPr>
        <a:noFill/>
        <a:ln w="12700" cap="flat" cmpd="sng" algn="ctr">
          <a:solidFill>
            <a:schemeClr val="accent5">
              <a:hueOff val="0"/>
              <a:satOff val="0"/>
              <a:lumOff val="0"/>
              <a:alphaOff val="0"/>
            </a:schemeClr>
          </a:solidFill>
          <a:prstDash val="solid"/>
          <a:miter lim="800000"/>
        </a:ln>
      </dgm:spPr>
      <dgm:t>
        <a:bodyPr/>
        <a:lstStyle/>
        <a:p>
          <a:endParaRPr lang="zh-CN" altLang="en-US" sz="2800"/>
        </a:p>
      </dgm:t>
    </dgm:pt>
    <dgm:pt modelId="{EDC21779-5314-432F-B2D4-A8E8F762CAA7}">
      <dgm:prSet phldrT="[文本]" custT="1"/>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方式</a:t>
          </a:r>
        </a:p>
      </dgm:t>
    </dgm:pt>
    <dgm:pt modelId="{33969AEB-57CF-4D33-8003-252E33711083}" cxnId="{4C265E44-DEB8-4015-BF86-7B74954C89C7}" type="parTrans">
      <dgm:prSet custT="1"/>
      <dgm:spPr>
        <a:noFill/>
        <a:ln w="12700" cap="flat" cmpd="sng" algn="ctr">
          <a:solidFill>
            <a:schemeClr val="accent6">
              <a:hueOff val="0"/>
              <a:satOff val="0"/>
              <a:lumOff val="0"/>
              <a:alphaOff val="0"/>
            </a:schemeClr>
          </a:solidFill>
          <a:prstDash val="solid"/>
          <a:miter lim="800000"/>
        </a:ln>
      </dgm:spPr>
      <dgm:t>
        <a:bodyPr/>
        <a:lstStyle/>
        <a:p>
          <a:endParaRPr lang="zh-CN" altLang="en-US" sz="2800"/>
        </a:p>
      </dgm:t>
    </dgm:pt>
    <dgm:pt modelId="{14A2876A-B2B7-4551-B601-2597DC1DA45B}">
      <dgm:prSet phldrT="[文本]" custT="1"/>
      <dgm:spPr>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借助次要人物陪衬烘托</a:t>
          </a:r>
        </a:p>
      </dgm:t>
    </dgm:pt>
    <dgm:pt modelId="{915A48E9-31F9-4E38-8780-9F88491EDA3C}" cxnId="{4C265E44-DEB8-4015-BF86-7B74954C89C7}" type="sibTrans">
      <dgm:prSet custT="1"/>
      <dgm:spPr/>
      <dgm:t>
        <a:bodyPr/>
        <a:lstStyle/>
        <a:p>
          <a:endParaRPr lang="zh-CN" altLang="en-US" sz="2800"/>
        </a:p>
      </dgm:t>
    </dgm:pt>
    <dgm:pt modelId="{32B48A9A-DE86-4475-BCF2-156C82B8FC00}" cxnId="{71AC8FAA-2934-4E9D-B60F-736FEF352AF5}" type="parTrans">
      <dgm:prSet custT="1"/>
      <dgm:spPr>
        <a:noFill/>
        <a:ln w="12700" cap="flat" cmpd="sng" algn="ctr">
          <a:solidFill>
            <a:schemeClr val="accent6">
              <a:hueOff val="0"/>
              <a:satOff val="0"/>
              <a:lumOff val="0"/>
              <a:alphaOff val="0"/>
            </a:schemeClr>
          </a:solidFill>
          <a:prstDash val="solid"/>
          <a:miter lim="800000"/>
        </a:ln>
      </dgm:spPr>
      <dgm:t>
        <a:bodyPr/>
        <a:lstStyle/>
        <a:p>
          <a:endParaRPr lang="zh-CN" altLang="en-US" sz="2800"/>
        </a:p>
      </dgm:t>
    </dgm:pt>
    <dgm:pt modelId="{2A6E46CC-5D5A-41B7-B03C-28C08BB54764}">
      <dgm:prSet phldrT="[文本]" custT="1"/>
      <dgm:spPr>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借助物象陪衬烘托</a:t>
          </a:r>
        </a:p>
      </dgm:t>
    </dgm:pt>
    <dgm:pt modelId="{275CF492-187C-44B5-95F4-7944B1CD4A4D}" cxnId="{71AC8FAA-2934-4E9D-B60F-736FEF352AF5}" type="sibTrans">
      <dgm:prSet custT="1"/>
      <dgm:spPr/>
      <dgm:t>
        <a:bodyPr/>
        <a:lstStyle/>
        <a:p>
          <a:endParaRPr lang="zh-CN" altLang="en-US" sz="2800"/>
        </a:p>
      </dgm:t>
    </dgm:pt>
    <dgm:pt modelId="{79EBF4BB-D6D5-4BAE-B91B-8BFBEE47412F}" cxnId="{25D78CE0-52E3-4C0F-898D-81297D025EB5}" type="parTrans">
      <dgm:prSet custT="1"/>
      <dgm:spPr>
        <a:noFill/>
        <a:ln w="12700" cap="flat" cmpd="sng" algn="ctr">
          <a:solidFill>
            <a:schemeClr val="accent6">
              <a:hueOff val="0"/>
              <a:satOff val="0"/>
              <a:lumOff val="0"/>
              <a:alphaOff val="0"/>
            </a:schemeClr>
          </a:solidFill>
          <a:prstDash val="solid"/>
          <a:miter lim="800000"/>
        </a:ln>
      </dgm:spPr>
      <dgm:t>
        <a:bodyPr/>
        <a:lstStyle/>
        <a:p>
          <a:endParaRPr lang="zh-CN" altLang="en-US" sz="2800"/>
        </a:p>
      </dgm:t>
    </dgm:pt>
    <dgm:pt modelId="{310DAA1A-95FB-4CC5-AA35-7E134A87600B}">
      <dgm:prSet phldrT="[文本]" custT="1"/>
      <dgm:spPr>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altLang="en-US" sz="2800"/>
            <a:t>借助环境渲染烘托</a:t>
          </a:r>
        </a:p>
      </dgm:t>
    </dgm:pt>
    <dgm:pt modelId="{6BC93AC2-9556-4198-9052-CE2E8FC0A5BA}" cxnId="{25D78CE0-52E3-4C0F-898D-81297D025EB5}" type="sibTrans">
      <dgm:prSet custT="1"/>
      <dgm:spPr/>
      <dgm:t>
        <a:bodyPr/>
        <a:lstStyle/>
        <a:p>
          <a:endParaRPr lang="zh-CN" altLang="en-US" sz="2800"/>
        </a:p>
      </dgm:t>
    </dgm:pt>
    <dgm:pt modelId="{C0825B5A-0F10-402F-8D84-BDE55F1CD2DF}" cxnId="{123B2616-105A-46D8-814A-FFDF4D7462A3}" type="sibTrans">
      <dgm:prSet custT="1"/>
      <dgm:spPr/>
      <dgm:t>
        <a:bodyPr/>
        <a:lstStyle/>
        <a:p>
          <a:endParaRPr lang="zh-CN" altLang="en-US" sz="2800"/>
        </a:p>
      </dgm:t>
    </dgm:pt>
    <dgm:pt modelId="{AA05D498-ED67-4FC8-9AB2-C6DDA3F9C2FC}" cxnId="{71402D6E-6B72-4B6E-8FFA-F43A43947455}" type="sibTrans">
      <dgm:prSet custT="1"/>
      <dgm:spPr/>
      <dgm:t>
        <a:bodyPr/>
        <a:lstStyle/>
        <a:p>
          <a:endParaRPr lang="zh-CN" altLang="en-US" sz="2800"/>
        </a:p>
      </dgm:t>
    </dgm:pt>
    <dgm:pt modelId="{F373B25D-0407-4021-9BBE-4427AD5FE4B9}" cxnId="{5A3E7675-3751-4856-A1B1-3A0F36E4179B}" type="sibTrans">
      <dgm:prSet custT="1"/>
      <dgm:spPr/>
      <dgm:t>
        <a:bodyPr/>
        <a:lstStyle/>
        <a:p>
          <a:endParaRPr lang="zh-CN" altLang="en-US" sz="2800"/>
        </a:p>
      </dgm:t>
    </dgm:pt>
    <dgm:pt modelId="{AA3EC9AD-BDF5-4F39-B558-3F7300D7FC2B}" type="pres">
      <dgm:prSet presAssocID="{43C1B71C-4606-4FC3-B80E-FCE20C96255C}" presName="Name0">
        <dgm:presLayoutVars>
          <dgm:chPref val="1"/>
          <dgm:dir/>
          <dgm:animOne val="branch"/>
          <dgm:animLvl val="lvl"/>
          <dgm:resizeHandles val="exact"/>
        </dgm:presLayoutVars>
      </dgm:prSet>
      <dgm:spPr/>
      <dgm:t>
        <a:bodyPr/>
        <a:lstStyle/>
        <a:p>
          <a:endParaRPr lang="zh-CN" altLang="en-US"/>
        </a:p>
      </dgm:t>
    </dgm:pt>
    <dgm:pt modelId="{131736F6-F7A9-4CF0-8B87-05146914D46E}" type="pres">
      <dgm:prSet presAssocID="{A4EEA863-78D3-4CA3-A23D-258626C7C456}" presName="root1"/>
      <dgm:spPr/>
      <dgm:t>
        <a:bodyPr/>
        <a:lstStyle/>
        <a:p>
          <a:endParaRPr/>
        </a:p>
      </dgm:t>
    </dgm:pt>
    <dgm:pt modelId="{49D35D4E-8748-4B32-B5AF-C0DE99678DD8}" type="pres">
      <dgm:prSet presAssocID="{A4EEA863-78D3-4CA3-A23D-258626C7C456}" presName="LevelOneTextNode" presStyleLbl="node0" presStyleCnt="1" custAng="5400000" custFlipVert="0" custFlipHor="0" custScaleX="759201" custScaleY="58192" custLinFactX="-18965" custLinFactNeighborX="-100000" custLinFactNeighborY="1518">
        <dgm:presLayoutVars>
          <dgm:chPref val="3"/>
        </dgm:presLayoutVars>
      </dgm:prSet>
      <dgm:spPr/>
      <dgm:t>
        <a:bodyPr/>
        <a:lstStyle/>
        <a:p>
          <a:endParaRPr lang="zh-CN" altLang="en-US"/>
        </a:p>
      </dgm:t>
    </dgm:pt>
    <dgm:pt modelId="{6D2253BB-BF45-4075-BD91-69F36BBC6777}" type="pres">
      <dgm:prSet presAssocID="{A4EEA863-78D3-4CA3-A23D-258626C7C456}" presName="level2hierChild"/>
      <dgm:spPr/>
      <dgm:t>
        <a:bodyPr/>
        <a:lstStyle/>
        <a:p>
          <a:endParaRPr/>
        </a:p>
      </dgm:t>
    </dgm:pt>
    <dgm:pt modelId="{641F5A6E-24EF-43FA-9C4E-BA7CF2DB51A2}" type="pres">
      <dgm:prSet presAssocID="{10D8FF09-D73B-4570-B592-037F6D9C361E}" presName="conn2-1" presStyleLbl="parChTrans1D2" presStyleIdx="1" presStyleCnt="2"/>
      <dgm:spPr/>
      <dgm:t>
        <a:bodyPr/>
        <a:lstStyle/>
        <a:p>
          <a:endParaRPr lang="zh-CN" altLang="en-US"/>
        </a:p>
      </dgm:t>
    </dgm:pt>
    <dgm:pt modelId="{9A51DA17-BC08-48C6-91CC-F64EC8A8C771}" type="pres">
      <dgm:prSet presAssocID="{10D8FF09-D73B-4570-B592-037F6D9C361E}" presName="connTx" presStyleLbl="parChTrans2D2" presStyleCnt="2"/>
      <dgm:spPr/>
      <dgm:t>
        <a:bodyPr/>
        <a:lstStyle/>
        <a:p>
          <a:endParaRPr lang="zh-CN" altLang="en-US"/>
        </a:p>
      </dgm:t>
    </dgm:pt>
    <dgm:pt modelId="{F87DC5FE-D6B2-4088-A735-AE50EA3F4901}" type="pres">
      <dgm:prSet presAssocID="{1EEA4863-835D-4250-81BA-00E3C19DB2FE}" presName="root2"/>
      <dgm:spPr/>
      <dgm:t>
        <a:bodyPr/>
        <a:lstStyle/>
        <a:p>
          <a:endParaRPr/>
        </a:p>
      </dgm:t>
    </dgm:pt>
    <dgm:pt modelId="{59078A8B-6255-4396-BBA2-55B9E22A3C9C}" type="pres">
      <dgm:prSet presAssocID="{1EEA4863-835D-4250-81BA-00E3C19DB2FE}" presName="LevelTwoTextNode" presStyleLbl="node2" presStyleCnt="2" custScaleY="332829" custLinFactNeighborX="-97449" custLinFactNeighborY="-89898">
        <dgm:presLayoutVars>
          <dgm:chPref val="3"/>
        </dgm:presLayoutVars>
      </dgm:prSet>
      <dgm:spPr/>
      <dgm:t>
        <a:bodyPr/>
        <a:lstStyle/>
        <a:p>
          <a:endParaRPr lang="zh-CN" altLang="en-US"/>
        </a:p>
      </dgm:t>
    </dgm:pt>
    <dgm:pt modelId="{2E0F8094-0EA5-4603-A077-AEC25303C967}" type="pres">
      <dgm:prSet presAssocID="{1EEA4863-835D-4250-81BA-00E3C19DB2FE}" presName="level3hierChild"/>
      <dgm:spPr/>
      <dgm:t>
        <a:bodyPr/>
        <a:lstStyle/>
        <a:p>
          <a:endParaRPr/>
        </a:p>
      </dgm:t>
    </dgm:pt>
    <dgm:pt modelId="{0A1AA6FC-A4F6-4B6C-9E76-DEF2ED9CFF40}" type="pres">
      <dgm:prSet presAssocID="{8004DC44-34C4-4EDE-BD7E-71D28FBFF7FB}" presName="conn2-1" presStyleLbl="parChTrans1D3" presStyleIdx="7" presStyleCnt="8"/>
      <dgm:spPr/>
      <dgm:t>
        <a:bodyPr/>
        <a:lstStyle/>
        <a:p>
          <a:endParaRPr lang="zh-CN" altLang="en-US"/>
        </a:p>
      </dgm:t>
    </dgm:pt>
    <dgm:pt modelId="{090A10C8-D9EA-4D39-B57D-6EE68028319A}" type="pres">
      <dgm:prSet presAssocID="{8004DC44-34C4-4EDE-BD7E-71D28FBFF7FB}" presName="connTx" presStyleLbl="parChTrans2D3" presStyleCnt="8"/>
      <dgm:spPr/>
      <dgm:t>
        <a:bodyPr/>
        <a:lstStyle/>
        <a:p>
          <a:endParaRPr lang="zh-CN" altLang="en-US"/>
        </a:p>
      </dgm:t>
    </dgm:pt>
    <dgm:pt modelId="{D9EB3EA7-1A76-4C2B-BCF2-377B44B905A1}" type="pres">
      <dgm:prSet presAssocID="{F2CEAD33-0769-426A-92D5-6341FF0F9E7D}" presName="root2"/>
      <dgm:spPr/>
      <dgm:t>
        <a:bodyPr/>
        <a:lstStyle/>
        <a:p>
          <a:endParaRPr/>
        </a:p>
      </dgm:t>
    </dgm:pt>
    <dgm:pt modelId="{2CE64E50-8184-489B-81EA-DE06D418AB07}" type="pres">
      <dgm:prSet presAssocID="{F2CEAD33-0769-426A-92D5-6341FF0F9E7D}" presName="LevelTwoTextNode" presStyleLbl="node3" presStyleCnt="8" custScaleX="241059" custScaleY="126116">
        <dgm:presLayoutVars>
          <dgm:chPref val="3"/>
        </dgm:presLayoutVars>
      </dgm:prSet>
      <dgm:spPr/>
      <dgm:t>
        <a:bodyPr/>
        <a:lstStyle/>
        <a:p>
          <a:endParaRPr lang="zh-CN" altLang="en-US"/>
        </a:p>
      </dgm:t>
    </dgm:pt>
    <dgm:pt modelId="{49B83E6C-3F26-469F-9C46-02DDA8204E8B}" type="pres">
      <dgm:prSet presAssocID="{F2CEAD33-0769-426A-92D5-6341FF0F9E7D}" presName="level3hierChild"/>
      <dgm:spPr/>
      <dgm:t>
        <a:bodyPr/>
        <a:lstStyle/>
        <a:p>
          <a:endParaRPr/>
        </a:p>
      </dgm:t>
    </dgm:pt>
    <dgm:pt modelId="{1E67480A-0F13-4E92-A016-D687631D2E34}" type="pres">
      <dgm:prSet presAssocID="{AAF13B3D-8D51-45BC-9A5D-DA59428051E9}" presName="conn2-1" presStyleLbl="parChTrans1D3" presStyleIdx="6" presStyleCnt="8"/>
      <dgm:spPr/>
      <dgm:t>
        <a:bodyPr/>
        <a:lstStyle/>
        <a:p>
          <a:endParaRPr lang="zh-CN" altLang="en-US"/>
        </a:p>
      </dgm:t>
    </dgm:pt>
    <dgm:pt modelId="{7C975281-F700-4C48-B86E-2CC6ACEC4245}" type="pres">
      <dgm:prSet presAssocID="{AAF13B3D-8D51-45BC-9A5D-DA59428051E9}" presName="connTx" presStyleLbl="parChTrans2D3" presStyleIdx="1" presStyleCnt="8"/>
      <dgm:spPr/>
      <dgm:t>
        <a:bodyPr/>
        <a:lstStyle/>
        <a:p>
          <a:endParaRPr lang="zh-CN" altLang="en-US"/>
        </a:p>
      </dgm:t>
    </dgm:pt>
    <dgm:pt modelId="{6505C2F6-059C-4ECE-8636-C8BE91CFB90E}" type="pres">
      <dgm:prSet presAssocID="{9A84EF17-7F68-4CDF-A96B-A24BC615BE48}" presName="root2"/>
      <dgm:spPr/>
      <dgm:t>
        <a:bodyPr/>
        <a:lstStyle/>
        <a:p>
          <a:endParaRPr/>
        </a:p>
      </dgm:t>
    </dgm:pt>
    <dgm:pt modelId="{FD272CD2-529B-40AA-A67E-21200CC954F5}" type="pres">
      <dgm:prSet presAssocID="{9A84EF17-7F68-4CDF-A96B-A24BC615BE48}" presName="LevelTwoTextNode" presStyleLbl="node3" presStyleIdx="1" presStyleCnt="8" custScaleX="239740" custScaleY="131425">
        <dgm:presLayoutVars>
          <dgm:chPref val="3"/>
        </dgm:presLayoutVars>
      </dgm:prSet>
      <dgm:spPr/>
      <dgm:t>
        <a:bodyPr/>
        <a:lstStyle/>
        <a:p>
          <a:endParaRPr lang="zh-CN" altLang="en-US"/>
        </a:p>
      </dgm:t>
    </dgm:pt>
    <dgm:pt modelId="{09109580-8C70-4588-BB0C-CA97E571CBE4}" type="pres">
      <dgm:prSet presAssocID="{9A84EF17-7F68-4CDF-A96B-A24BC615BE48}" presName="level3hierChild"/>
      <dgm:spPr/>
      <dgm:t>
        <a:bodyPr/>
        <a:lstStyle/>
        <a:p>
          <a:endParaRPr/>
        </a:p>
      </dgm:t>
    </dgm:pt>
    <dgm:pt modelId="{08BEBE8B-04F3-4749-B75A-313ADB113A1D}" type="pres">
      <dgm:prSet presAssocID="{2138DF99-4BDF-4B2E-B12F-75405188DC4C}" presName="conn2-1" presStyleLbl="parChTrans1D3" presStyleIdx="5" presStyleCnt="8"/>
      <dgm:spPr/>
      <dgm:t>
        <a:bodyPr/>
        <a:lstStyle/>
        <a:p>
          <a:endParaRPr lang="zh-CN" altLang="en-US"/>
        </a:p>
      </dgm:t>
    </dgm:pt>
    <dgm:pt modelId="{EFA23F59-99B3-4884-9C97-8D4E16C55CED}" type="pres">
      <dgm:prSet presAssocID="{2138DF99-4BDF-4B2E-B12F-75405188DC4C}" presName="connTx" presStyleLbl="parChTrans2D3" presStyleIdx="2" presStyleCnt="8"/>
      <dgm:spPr/>
      <dgm:t>
        <a:bodyPr/>
        <a:lstStyle/>
        <a:p>
          <a:endParaRPr lang="zh-CN" altLang="en-US"/>
        </a:p>
      </dgm:t>
    </dgm:pt>
    <dgm:pt modelId="{9EF700F1-ECF7-4E5E-99B9-D494F08C942E}" type="pres">
      <dgm:prSet presAssocID="{3962C238-EFCB-4F23-96FE-AEE8D5B33197}" presName="root2"/>
      <dgm:spPr/>
      <dgm:t>
        <a:bodyPr/>
        <a:lstStyle/>
        <a:p>
          <a:endParaRPr/>
        </a:p>
      </dgm:t>
    </dgm:pt>
    <dgm:pt modelId="{E68015C6-51AC-434D-931E-F0990EB34DFC}" type="pres">
      <dgm:prSet presAssocID="{3962C238-EFCB-4F23-96FE-AEE8D5B33197}" presName="LevelTwoTextNode" presStyleLbl="node3" presStyleIdx="2" presStyleCnt="8" custScaleX="241059" custScaleY="126116">
        <dgm:presLayoutVars>
          <dgm:chPref val="3"/>
        </dgm:presLayoutVars>
      </dgm:prSet>
      <dgm:spPr/>
      <dgm:t>
        <a:bodyPr/>
        <a:lstStyle/>
        <a:p>
          <a:endParaRPr lang="zh-CN" altLang="en-US"/>
        </a:p>
      </dgm:t>
    </dgm:pt>
    <dgm:pt modelId="{8C14CACD-A2B3-4B19-9F32-CFB1DC521724}" type="pres">
      <dgm:prSet presAssocID="{3962C238-EFCB-4F23-96FE-AEE8D5B33197}" presName="level3hierChild"/>
      <dgm:spPr/>
      <dgm:t>
        <a:bodyPr/>
        <a:lstStyle/>
        <a:p>
          <a:endParaRPr/>
        </a:p>
      </dgm:t>
    </dgm:pt>
    <dgm:pt modelId="{D2E38B86-347A-41AC-92AB-C036FA74BB47}" type="pres">
      <dgm:prSet presAssocID="{22370DBD-E0E8-4ECF-A7FE-1E426DAEF47B}" presName="conn2-1" presStyleLbl="parChTrans1D3" presStyleIdx="4" presStyleCnt="8"/>
      <dgm:spPr/>
      <dgm:t>
        <a:bodyPr/>
        <a:lstStyle/>
        <a:p>
          <a:endParaRPr lang="zh-CN" altLang="en-US"/>
        </a:p>
      </dgm:t>
    </dgm:pt>
    <dgm:pt modelId="{F660C3C4-1B92-4B4B-ABDE-5EDE36C437E2}" type="pres">
      <dgm:prSet presAssocID="{22370DBD-E0E8-4ECF-A7FE-1E426DAEF47B}" presName="connTx" presStyleLbl="parChTrans2D3" presStyleIdx="3" presStyleCnt="8"/>
      <dgm:spPr/>
      <dgm:t>
        <a:bodyPr/>
        <a:lstStyle/>
        <a:p>
          <a:endParaRPr lang="zh-CN" altLang="en-US"/>
        </a:p>
      </dgm:t>
    </dgm:pt>
    <dgm:pt modelId="{B7491572-E829-4B5C-9235-8AB80CFA810A}" type="pres">
      <dgm:prSet presAssocID="{4041B4EA-EE52-442A-96CC-5737334417E8}" presName="root2"/>
      <dgm:spPr/>
      <dgm:t>
        <a:bodyPr/>
        <a:lstStyle/>
        <a:p>
          <a:endParaRPr/>
        </a:p>
      </dgm:t>
    </dgm:pt>
    <dgm:pt modelId="{3704A819-9EAF-421D-A97D-15BC01B89FC9}" type="pres">
      <dgm:prSet presAssocID="{4041B4EA-EE52-442A-96CC-5737334417E8}" presName="LevelTwoTextNode" presStyleLbl="node3" presStyleIdx="3" presStyleCnt="8" custScaleX="243443" custScaleY="112009">
        <dgm:presLayoutVars>
          <dgm:chPref val="3"/>
        </dgm:presLayoutVars>
      </dgm:prSet>
      <dgm:spPr/>
      <dgm:t>
        <a:bodyPr/>
        <a:lstStyle/>
        <a:p>
          <a:endParaRPr lang="zh-CN" altLang="en-US"/>
        </a:p>
      </dgm:t>
    </dgm:pt>
    <dgm:pt modelId="{9AA78695-E622-41E0-8345-529926845B4F}" type="pres">
      <dgm:prSet presAssocID="{4041B4EA-EE52-442A-96CC-5737334417E8}" presName="level3hierChild"/>
      <dgm:spPr/>
      <dgm:t>
        <a:bodyPr/>
        <a:lstStyle/>
        <a:p>
          <a:endParaRPr/>
        </a:p>
      </dgm:t>
    </dgm:pt>
    <dgm:pt modelId="{89835F03-B75E-41E6-A034-4561005AF7EF}" type="pres">
      <dgm:prSet presAssocID="{6A45EC57-EE5B-43E7-9CD3-0244ED458F36}" presName="conn2-1" presStyleLbl="parChTrans1D3" presStyleIdx="3" presStyleCnt="8"/>
      <dgm:spPr/>
      <dgm:t>
        <a:bodyPr/>
        <a:lstStyle/>
        <a:p>
          <a:endParaRPr lang="zh-CN" altLang="en-US"/>
        </a:p>
      </dgm:t>
    </dgm:pt>
    <dgm:pt modelId="{72CC9F0F-1C54-44B1-AEA7-A1FA072EB5EB}" type="pres">
      <dgm:prSet presAssocID="{6A45EC57-EE5B-43E7-9CD3-0244ED458F36}" presName="connTx" presStyleLbl="parChTrans2D3" presStyleIdx="4" presStyleCnt="8"/>
      <dgm:spPr/>
      <dgm:t>
        <a:bodyPr/>
        <a:lstStyle/>
        <a:p>
          <a:endParaRPr lang="zh-CN" altLang="en-US"/>
        </a:p>
      </dgm:t>
    </dgm:pt>
    <dgm:pt modelId="{6C3FA64F-8DC5-4978-9545-04864E327722}" type="pres">
      <dgm:prSet presAssocID="{08F3E2BC-36E1-4A95-8498-DB7FF7746B40}" presName="root2"/>
      <dgm:spPr/>
      <dgm:t>
        <a:bodyPr/>
        <a:lstStyle/>
        <a:p>
          <a:endParaRPr/>
        </a:p>
      </dgm:t>
    </dgm:pt>
    <dgm:pt modelId="{C3B3CA05-2D5E-48AD-A925-FDA798EC40C4}" type="pres">
      <dgm:prSet presAssocID="{08F3E2BC-36E1-4A95-8498-DB7FF7746B40}" presName="LevelTwoTextNode" presStyleLbl="node3" presStyleIdx="4" presStyleCnt="8" custScaleX="241059" custScaleY="126116">
        <dgm:presLayoutVars>
          <dgm:chPref val="3"/>
        </dgm:presLayoutVars>
      </dgm:prSet>
      <dgm:spPr/>
      <dgm:t>
        <a:bodyPr/>
        <a:lstStyle/>
        <a:p>
          <a:endParaRPr lang="zh-CN" altLang="en-US"/>
        </a:p>
      </dgm:t>
    </dgm:pt>
    <dgm:pt modelId="{815A45F5-4198-487E-885A-03F3F0DF12D1}" type="pres">
      <dgm:prSet presAssocID="{08F3E2BC-36E1-4A95-8498-DB7FF7746B40}" presName="level3hierChild"/>
      <dgm:spPr/>
      <dgm:t>
        <a:bodyPr/>
        <a:lstStyle/>
        <a:p>
          <a:endParaRPr/>
        </a:p>
      </dgm:t>
    </dgm:pt>
    <dgm:pt modelId="{AB5F7052-5798-49A7-B60B-1D6F89550150}" type="pres">
      <dgm:prSet presAssocID="{1AFE1C6E-CC20-402D-B9EE-F3DB4BAF3ECF}" presName="conn2-1" presStyleLbl="parChTrans1D3" presStyleIdx="2" presStyleCnt="8"/>
      <dgm:spPr/>
      <dgm:t>
        <a:bodyPr/>
        <a:lstStyle/>
        <a:p>
          <a:endParaRPr lang="zh-CN" altLang="en-US"/>
        </a:p>
      </dgm:t>
    </dgm:pt>
    <dgm:pt modelId="{2B53FEA7-A816-44C2-B84E-C4FD72336F9D}" type="pres">
      <dgm:prSet presAssocID="{1AFE1C6E-CC20-402D-B9EE-F3DB4BAF3ECF}" presName="connTx" presStyleLbl="parChTrans2D3" presStyleIdx="5" presStyleCnt="8"/>
      <dgm:spPr/>
      <dgm:t>
        <a:bodyPr/>
        <a:lstStyle/>
        <a:p>
          <a:endParaRPr lang="zh-CN" altLang="en-US"/>
        </a:p>
      </dgm:t>
    </dgm:pt>
    <dgm:pt modelId="{501AA570-430F-47ED-8EF6-B958E481B2AE}" type="pres">
      <dgm:prSet presAssocID="{7AE47B0B-8609-47E0-AEF2-9813E9C62304}" presName="root2"/>
      <dgm:spPr/>
      <dgm:t>
        <a:bodyPr/>
        <a:lstStyle/>
        <a:p>
          <a:endParaRPr/>
        </a:p>
      </dgm:t>
    </dgm:pt>
    <dgm:pt modelId="{39B946B1-768B-4168-9D33-7009E2A8ACB2}" type="pres">
      <dgm:prSet presAssocID="{7AE47B0B-8609-47E0-AEF2-9813E9C62304}" presName="LevelTwoTextNode" presStyleLbl="node3" presStyleIdx="5" presStyleCnt="8" custScaleX="241059" custScaleY="126116">
        <dgm:presLayoutVars>
          <dgm:chPref val="3"/>
        </dgm:presLayoutVars>
      </dgm:prSet>
      <dgm:spPr/>
      <dgm:t>
        <a:bodyPr/>
        <a:lstStyle/>
        <a:p>
          <a:endParaRPr lang="zh-CN" altLang="en-US"/>
        </a:p>
      </dgm:t>
    </dgm:pt>
    <dgm:pt modelId="{6E93D7BB-DB1B-4F0B-A174-1919A8C4680B}" type="pres">
      <dgm:prSet presAssocID="{7AE47B0B-8609-47E0-AEF2-9813E9C62304}" presName="level3hierChild"/>
      <dgm:spPr/>
      <dgm:t>
        <a:bodyPr/>
        <a:lstStyle/>
        <a:p>
          <a:endParaRPr/>
        </a:p>
      </dgm:t>
    </dgm:pt>
    <dgm:pt modelId="{A74C0BAE-96BB-4623-9A8F-90A47B2A6B9B}" type="pres">
      <dgm:prSet presAssocID="{AAB02DE3-A25A-4726-B43D-82B366806FBB}" presName="conn2-1" presStyleLbl="parChTrans1D2" presStyleCnt="2"/>
      <dgm:spPr/>
      <dgm:t>
        <a:bodyPr/>
        <a:lstStyle/>
        <a:p>
          <a:endParaRPr lang="zh-CN" altLang="en-US"/>
        </a:p>
      </dgm:t>
    </dgm:pt>
    <dgm:pt modelId="{2E5EC733-53A4-4DA7-B104-C6ED02723FB5}" type="pres">
      <dgm:prSet presAssocID="{AAB02DE3-A25A-4726-B43D-82B366806FBB}" presName="connTx" presStyleLbl="parChTrans2D2" presStyleIdx="1" presStyleCnt="2"/>
      <dgm:spPr/>
      <dgm:t>
        <a:bodyPr/>
        <a:lstStyle/>
        <a:p>
          <a:endParaRPr lang="zh-CN" altLang="en-US"/>
        </a:p>
      </dgm:t>
    </dgm:pt>
    <dgm:pt modelId="{E573FF43-92B9-4097-98F4-E43D3DF0AB53}" type="pres">
      <dgm:prSet presAssocID="{8C6281D4-32AE-4E37-AA32-631953A6D00E}" presName="root2"/>
      <dgm:spPr/>
      <dgm:t>
        <a:bodyPr/>
        <a:lstStyle/>
        <a:p>
          <a:endParaRPr/>
        </a:p>
      </dgm:t>
    </dgm:pt>
    <dgm:pt modelId="{97416DAE-5BA7-496C-9C78-4177B2EC29BA}" type="pres">
      <dgm:prSet presAssocID="{8C6281D4-32AE-4E37-AA32-631953A6D00E}" presName="LevelTwoTextNode" presStyleLbl="node2" presStyleIdx="1" presStyleCnt="2" custScaleY="308998" custLinFactNeighborX="-88923" custLinFactNeighborY="95891">
        <dgm:presLayoutVars>
          <dgm:chPref val="3"/>
        </dgm:presLayoutVars>
      </dgm:prSet>
      <dgm:spPr/>
      <dgm:t>
        <a:bodyPr/>
        <a:lstStyle/>
        <a:p>
          <a:endParaRPr lang="zh-CN" altLang="en-US"/>
        </a:p>
      </dgm:t>
    </dgm:pt>
    <dgm:pt modelId="{6FC137E9-5358-4E3E-9123-E60835E92DA5}" type="pres">
      <dgm:prSet presAssocID="{8C6281D4-32AE-4E37-AA32-631953A6D00E}" presName="level3hierChild"/>
      <dgm:spPr/>
      <dgm:t>
        <a:bodyPr/>
        <a:lstStyle/>
        <a:p>
          <a:endParaRPr/>
        </a:p>
      </dgm:t>
    </dgm:pt>
    <dgm:pt modelId="{97B04A79-A3C5-4A43-8C28-1F7B3C75F99B}" type="pres">
      <dgm:prSet presAssocID="{5C609A94-53B9-4A38-89F0-C98EBD33D63A}" presName="conn2-1" presStyleLbl="parChTrans1D3" presStyleIdx="1" presStyleCnt="8"/>
      <dgm:spPr/>
      <dgm:t>
        <a:bodyPr/>
        <a:lstStyle/>
        <a:p>
          <a:endParaRPr lang="zh-CN" altLang="en-US"/>
        </a:p>
      </dgm:t>
    </dgm:pt>
    <dgm:pt modelId="{6B0FA4C6-57EA-4A03-ABEF-E67EA4760EA0}" type="pres">
      <dgm:prSet presAssocID="{5C609A94-53B9-4A38-89F0-C98EBD33D63A}" presName="connTx" presStyleLbl="parChTrans2D3" presStyleIdx="6" presStyleCnt="8"/>
      <dgm:spPr/>
      <dgm:t>
        <a:bodyPr/>
        <a:lstStyle/>
        <a:p>
          <a:endParaRPr lang="zh-CN" altLang="en-US"/>
        </a:p>
      </dgm:t>
    </dgm:pt>
    <dgm:pt modelId="{553C9D2A-642C-47E2-BF10-C0B2596C0B05}" type="pres">
      <dgm:prSet presAssocID="{86CA2782-D013-48C1-99C4-538B9DB6D235}" presName="root2"/>
      <dgm:spPr/>
      <dgm:t>
        <a:bodyPr/>
        <a:lstStyle/>
        <a:p>
          <a:endParaRPr/>
        </a:p>
      </dgm:t>
    </dgm:pt>
    <dgm:pt modelId="{AEDF3C37-0F44-4236-8409-30241AB0DB3E}" type="pres">
      <dgm:prSet presAssocID="{86CA2782-D013-48C1-99C4-538B9DB6D235}" presName="LevelTwoTextNode" presStyleLbl="node3" presStyleIdx="6" presStyleCnt="8" custScaleX="103540" custScaleY="126116">
        <dgm:presLayoutVars>
          <dgm:chPref val="3"/>
        </dgm:presLayoutVars>
      </dgm:prSet>
      <dgm:spPr/>
      <dgm:t>
        <a:bodyPr/>
        <a:lstStyle/>
        <a:p>
          <a:endParaRPr lang="zh-CN" altLang="en-US"/>
        </a:p>
      </dgm:t>
    </dgm:pt>
    <dgm:pt modelId="{A83A75B1-AF96-472C-AD34-9B185F0EDE5C}" type="pres">
      <dgm:prSet presAssocID="{86CA2782-D013-48C1-99C4-538B9DB6D235}" presName="level3hierChild"/>
      <dgm:spPr/>
      <dgm:t>
        <a:bodyPr/>
        <a:lstStyle/>
        <a:p>
          <a:endParaRPr/>
        </a:p>
      </dgm:t>
    </dgm:pt>
    <dgm:pt modelId="{61C6E778-D6C4-4EC3-B117-17FA0A7E1AC5}" type="pres">
      <dgm:prSet presAssocID="{9194E4E7-7DC3-4AF0-95F6-CB88AC7B4323}" presName="conn2-1" presStyleLbl="parChTrans1D4" presStyleIdx="3" presStyleCnt="4"/>
      <dgm:spPr/>
      <dgm:t>
        <a:bodyPr/>
        <a:lstStyle/>
        <a:p>
          <a:endParaRPr lang="zh-CN" altLang="en-US"/>
        </a:p>
      </dgm:t>
    </dgm:pt>
    <dgm:pt modelId="{139BF8B0-A6CA-4BC6-8853-3B83A0C24BA6}" type="pres">
      <dgm:prSet presAssocID="{9194E4E7-7DC3-4AF0-95F6-CB88AC7B4323}" presName="connTx" presStyleLbl="parChTrans2D4" presStyleCnt="4"/>
      <dgm:spPr/>
      <dgm:t>
        <a:bodyPr/>
        <a:lstStyle/>
        <a:p>
          <a:endParaRPr lang="zh-CN" altLang="en-US"/>
        </a:p>
      </dgm:t>
    </dgm:pt>
    <dgm:pt modelId="{2E675AE6-D595-40C7-89D5-F718A8AB0921}" type="pres">
      <dgm:prSet presAssocID="{B70F333A-2EF6-4CFF-8DC6-A42B4AC57F3A}" presName="root2"/>
      <dgm:spPr/>
      <dgm:t>
        <a:bodyPr/>
        <a:lstStyle/>
        <a:p>
          <a:endParaRPr/>
        </a:p>
      </dgm:t>
    </dgm:pt>
    <dgm:pt modelId="{297E8065-E145-466B-A8B5-DE7EB4FF82D7}" type="pres">
      <dgm:prSet presAssocID="{B70F333A-2EF6-4CFF-8DC6-A42B4AC57F3A}" presName="LevelTwoTextNode" presStyleLbl="node4" presStyleCnt="4" custScaleX="340536" custScaleY="128577">
        <dgm:presLayoutVars>
          <dgm:chPref val="3"/>
        </dgm:presLayoutVars>
      </dgm:prSet>
      <dgm:spPr/>
      <dgm:t>
        <a:bodyPr/>
        <a:lstStyle/>
        <a:p>
          <a:endParaRPr lang="zh-CN" altLang="en-US"/>
        </a:p>
      </dgm:t>
    </dgm:pt>
    <dgm:pt modelId="{042AE634-0A3D-476C-9A89-B1D3D5695F74}" type="pres">
      <dgm:prSet presAssocID="{B70F333A-2EF6-4CFF-8DC6-A42B4AC57F3A}" presName="level3hierChild"/>
      <dgm:spPr/>
      <dgm:t>
        <a:bodyPr/>
        <a:lstStyle/>
        <a:p>
          <a:endParaRPr/>
        </a:p>
      </dgm:t>
    </dgm:pt>
    <dgm:pt modelId="{F61AD252-D8FF-46A3-9855-BF57D3D57A02}" type="pres">
      <dgm:prSet presAssocID="{D14F6724-CC0A-4184-AE94-E547173F688D}" presName="conn2-1" presStyleLbl="parChTrans1D3" presStyleCnt="8"/>
      <dgm:spPr/>
      <dgm:t>
        <a:bodyPr/>
        <a:lstStyle/>
        <a:p>
          <a:endParaRPr lang="zh-CN" altLang="en-US"/>
        </a:p>
      </dgm:t>
    </dgm:pt>
    <dgm:pt modelId="{5F334910-B5D5-495E-B464-A942E0218543}" type="pres">
      <dgm:prSet presAssocID="{D14F6724-CC0A-4184-AE94-E547173F688D}" presName="connTx" presStyleLbl="parChTrans2D3" presStyleIdx="7" presStyleCnt="8"/>
      <dgm:spPr/>
      <dgm:t>
        <a:bodyPr/>
        <a:lstStyle/>
        <a:p>
          <a:endParaRPr lang="zh-CN" altLang="en-US"/>
        </a:p>
      </dgm:t>
    </dgm:pt>
    <dgm:pt modelId="{BB57ACF1-6FE3-40EE-AF92-6B935FC2817A}" type="pres">
      <dgm:prSet presAssocID="{EDC21779-5314-432F-B2D4-A8E8F762CAA7}" presName="root2"/>
      <dgm:spPr/>
      <dgm:t>
        <a:bodyPr/>
        <a:lstStyle/>
        <a:p>
          <a:endParaRPr/>
        </a:p>
      </dgm:t>
    </dgm:pt>
    <dgm:pt modelId="{25BD895C-13B9-4BAA-A9DD-94F1C0C5BEFF}" type="pres">
      <dgm:prSet presAssocID="{EDC21779-5314-432F-B2D4-A8E8F762CAA7}" presName="LevelTwoTextNode" presStyleLbl="node3" presStyleIdx="7" presStyleCnt="8">
        <dgm:presLayoutVars>
          <dgm:chPref val="3"/>
        </dgm:presLayoutVars>
      </dgm:prSet>
      <dgm:spPr/>
      <dgm:t>
        <a:bodyPr/>
        <a:lstStyle/>
        <a:p>
          <a:endParaRPr lang="zh-CN" altLang="en-US"/>
        </a:p>
      </dgm:t>
    </dgm:pt>
    <dgm:pt modelId="{699155D5-F1DA-442F-ADFA-0FEE5160C6FD}" type="pres">
      <dgm:prSet presAssocID="{EDC21779-5314-432F-B2D4-A8E8F762CAA7}" presName="level3hierChild"/>
      <dgm:spPr/>
      <dgm:t>
        <a:bodyPr/>
        <a:lstStyle/>
        <a:p>
          <a:endParaRPr/>
        </a:p>
      </dgm:t>
    </dgm:pt>
    <dgm:pt modelId="{75DA49B4-BDA7-492C-80BA-5BB6FFA3520C}" type="pres">
      <dgm:prSet presAssocID="{33969AEB-57CF-4D33-8003-252E33711083}" presName="conn2-1" presStyleLbl="parChTrans1D4" presStyleIdx="2" presStyleCnt="4"/>
      <dgm:spPr/>
      <dgm:t>
        <a:bodyPr/>
        <a:lstStyle/>
        <a:p>
          <a:endParaRPr lang="zh-CN" altLang="en-US"/>
        </a:p>
      </dgm:t>
    </dgm:pt>
    <dgm:pt modelId="{F0802742-E211-4BE8-8EF4-021D69DC608C}" type="pres">
      <dgm:prSet presAssocID="{33969AEB-57CF-4D33-8003-252E33711083}" presName="connTx" presStyleLbl="parChTrans2D4" presStyleIdx="1" presStyleCnt="4"/>
      <dgm:spPr/>
      <dgm:t>
        <a:bodyPr/>
        <a:lstStyle/>
        <a:p>
          <a:endParaRPr lang="zh-CN" altLang="en-US"/>
        </a:p>
      </dgm:t>
    </dgm:pt>
    <dgm:pt modelId="{D2F6106A-4CCB-48B3-A595-B8A7FCC6A50E}" type="pres">
      <dgm:prSet presAssocID="{14A2876A-B2B7-4551-B601-2597DC1DA45B}" presName="root2"/>
      <dgm:spPr/>
      <dgm:t>
        <a:bodyPr/>
        <a:lstStyle/>
        <a:p>
          <a:endParaRPr/>
        </a:p>
      </dgm:t>
    </dgm:pt>
    <dgm:pt modelId="{10E40FB3-E772-442A-870C-1BEB1F5686CF}" type="pres">
      <dgm:prSet presAssocID="{14A2876A-B2B7-4551-B601-2597DC1DA45B}" presName="LevelTwoTextNode" presStyleLbl="node4" presStyleIdx="1" presStyleCnt="4" custScaleX="344312" custScaleY="127060">
        <dgm:presLayoutVars>
          <dgm:chPref val="3"/>
        </dgm:presLayoutVars>
      </dgm:prSet>
      <dgm:spPr/>
      <dgm:t>
        <a:bodyPr/>
        <a:lstStyle/>
        <a:p>
          <a:endParaRPr lang="zh-CN" altLang="en-US"/>
        </a:p>
      </dgm:t>
    </dgm:pt>
    <dgm:pt modelId="{0BCED7C2-56C9-4B86-A9C3-05C23090C583}" type="pres">
      <dgm:prSet presAssocID="{14A2876A-B2B7-4551-B601-2597DC1DA45B}" presName="level3hierChild"/>
      <dgm:spPr/>
      <dgm:t>
        <a:bodyPr/>
        <a:lstStyle/>
        <a:p>
          <a:endParaRPr/>
        </a:p>
      </dgm:t>
    </dgm:pt>
    <dgm:pt modelId="{82C8F26F-DF89-4573-AE20-9FB4FFF18165}" type="pres">
      <dgm:prSet presAssocID="{32B48A9A-DE86-4475-BCF2-156C82B8FC00}" presName="conn2-1" presStyleLbl="parChTrans1D4" presStyleIdx="1" presStyleCnt="4"/>
      <dgm:spPr/>
      <dgm:t>
        <a:bodyPr/>
        <a:lstStyle/>
        <a:p>
          <a:endParaRPr lang="zh-CN" altLang="en-US"/>
        </a:p>
      </dgm:t>
    </dgm:pt>
    <dgm:pt modelId="{F95798D3-09EA-4AE8-99C5-88C044434289}" type="pres">
      <dgm:prSet presAssocID="{32B48A9A-DE86-4475-BCF2-156C82B8FC00}" presName="connTx" presStyleLbl="parChTrans2D4" presStyleIdx="2" presStyleCnt="4"/>
      <dgm:spPr/>
      <dgm:t>
        <a:bodyPr/>
        <a:lstStyle/>
        <a:p>
          <a:endParaRPr lang="zh-CN" altLang="en-US"/>
        </a:p>
      </dgm:t>
    </dgm:pt>
    <dgm:pt modelId="{27D1A02C-1892-47CC-A78A-04E36B5C8A82}" type="pres">
      <dgm:prSet presAssocID="{2A6E46CC-5D5A-41B7-B03C-28C08BB54764}" presName="root2"/>
      <dgm:spPr/>
      <dgm:t>
        <a:bodyPr/>
        <a:lstStyle/>
        <a:p>
          <a:endParaRPr/>
        </a:p>
      </dgm:t>
    </dgm:pt>
    <dgm:pt modelId="{08662153-FACD-4225-BAA2-A0A105EEC84F}" type="pres">
      <dgm:prSet presAssocID="{2A6E46CC-5D5A-41B7-B03C-28C08BB54764}" presName="LevelTwoTextNode" presStyleLbl="node4" presStyleIdx="2" presStyleCnt="4" custScaleX="317299" custScaleY="126767">
        <dgm:presLayoutVars>
          <dgm:chPref val="3"/>
        </dgm:presLayoutVars>
      </dgm:prSet>
      <dgm:spPr/>
      <dgm:t>
        <a:bodyPr/>
        <a:lstStyle/>
        <a:p>
          <a:endParaRPr lang="zh-CN" altLang="en-US"/>
        </a:p>
      </dgm:t>
    </dgm:pt>
    <dgm:pt modelId="{B2590C55-9AEB-45DF-99F9-8C5588313F80}" type="pres">
      <dgm:prSet presAssocID="{2A6E46CC-5D5A-41B7-B03C-28C08BB54764}" presName="level3hierChild"/>
      <dgm:spPr/>
      <dgm:t>
        <a:bodyPr/>
        <a:lstStyle/>
        <a:p>
          <a:endParaRPr/>
        </a:p>
      </dgm:t>
    </dgm:pt>
    <dgm:pt modelId="{10CC8FA2-5628-4AA9-999F-3F9938227B65}" type="pres">
      <dgm:prSet presAssocID="{79EBF4BB-D6D5-4BAE-B91B-8BFBEE47412F}" presName="conn2-1" presStyleLbl="parChTrans1D4" presStyleCnt="4"/>
      <dgm:spPr/>
      <dgm:t>
        <a:bodyPr/>
        <a:lstStyle/>
        <a:p>
          <a:endParaRPr lang="zh-CN" altLang="en-US"/>
        </a:p>
      </dgm:t>
    </dgm:pt>
    <dgm:pt modelId="{98E209AC-5E8F-4D8A-90BB-480A8C6E15CC}" type="pres">
      <dgm:prSet presAssocID="{79EBF4BB-D6D5-4BAE-B91B-8BFBEE47412F}" presName="connTx" presStyleLbl="parChTrans2D4" presStyleIdx="3" presStyleCnt="4"/>
      <dgm:spPr/>
      <dgm:t>
        <a:bodyPr/>
        <a:lstStyle/>
        <a:p>
          <a:endParaRPr lang="zh-CN" altLang="en-US"/>
        </a:p>
      </dgm:t>
    </dgm:pt>
    <dgm:pt modelId="{EA327106-6A97-4FD7-962D-37F3B2D3D163}" type="pres">
      <dgm:prSet presAssocID="{310DAA1A-95FB-4CC5-AA35-7E134A87600B}" presName="root2"/>
      <dgm:spPr/>
      <dgm:t>
        <a:bodyPr/>
        <a:lstStyle/>
        <a:p>
          <a:endParaRPr/>
        </a:p>
      </dgm:t>
    </dgm:pt>
    <dgm:pt modelId="{C7A76E3A-5FC1-4E18-B689-FF59268AB528}" type="pres">
      <dgm:prSet presAssocID="{310DAA1A-95FB-4CC5-AA35-7E134A87600B}" presName="LevelTwoTextNode" presStyleLbl="node4" presStyleIdx="3" presStyleCnt="4" custScaleX="316125" custScaleY="134327">
        <dgm:presLayoutVars>
          <dgm:chPref val="3"/>
        </dgm:presLayoutVars>
      </dgm:prSet>
      <dgm:spPr/>
      <dgm:t>
        <a:bodyPr/>
        <a:lstStyle/>
        <a:p>
          <a:endParaRPr lang="zh-CN" altLang="en-US"/>
        </a:p>
      </dgm:t>
    </dgm:pt>
    <dgm:pt modelId="{41ACB882-24EE-4C99-A5B7-5AE8A399BBF2}" type="pres">
      <dgm:prSet presAssocID="{310DAA1A-95FB-4CC5-AA35-7E134A87600B}" presName="level3hierChild"/>
      <dgm:spPr/>
      <dgm:t>
        <a:bodyPr/>
        <a:lstStyle/>
        <a:p>
          <a:endParaRPr/>
        </a:p>
      </dgm:t>
    </dgm:pt>
  </dgm:ptLst>
  <dgm:cxnLst>
    <dgm:cxn modelId="{5A3E7675-3751-4856-A1B1-3A0F36E4179B}" srcId="{43C1B71C-4606-4FC3-B80E-FCE20C96255C}" destId="{A4EEA863-78D3-4CA3-A23D-258626C7C456}" srcOrd="0" destOrd="0" parTransId="{D20A1888-37BF-4051-A0E7-DBB125B42EC6}" sibTransId="{F373B25D-0407-4021-9BBE-4427AD5FE4B9}"/>
    <dgm:cxn modelId="{20E9DD6F-D18E-43C0-8F22-7AE1E4F6BE2C}" srcId="{A4EEA863-78D3-4CA3-A23D-258626C7C456}" destId="{1EEA4863-835D-4250-81BA-00E3C19DB2FE}" srcOrd="0" destOrd="0" parTransId="{10D8FF09-D73B-4570-B592-037F6D9C361E}" sibTransId="{D51C24D1-97CD-4756-AD1B-6D9FE68C333A}"/>
    <dgm:cxn modelId="{4EED98E3-BDB4-4BCD-B69B-0203CCFEFF01}" srcId="{1EEA4863-835D-4250-81BA-00E3C19DB2FE}" destId="{F2CEAD33-0769-426A-92D5-6341FF0F9E7D}" srcOrd="0" destOrd="0" parTransId="{8004DC44-34C4-4EDE-BD7E-71D28FBFF7FB}" sibTransId="{3F4D1E59-170F-40BB-84D1-D6972CCFD2B1}"/>
    <dgm:cxn modelId="{AF1B6D56-4B20-42DC-93FB-93B678B1CD48}" srcId="{1EEA4863-835D-4250-81BA-00E3C19DB2FE}" destId="{9A84EF17-7F68-4CDF-A96B-A24BC615BE48}" srcOrd="1" destOrd="0" parTransId="{AAF13B3D-8D51-45BC-9A5D-DA59428051E9}" sibTransId="{ED96091D-819B-4EE2-B6DA-2DC3B68F40CA}"/>
    <dgm:cxn modelId="{635245B4-6380-4C54-B8A3-9E0C400FF20B}" srcId="{1EEA4863-835D-4250-81BA-00E3C19DB2FE}" destId="{3962C238-EFCB-4F23-96FE-AEE8D5B33197}" srcOrd="2" destOrd="0" parTransId="{2138DF99-4BDF-4B2E-B12F-75405188DC4C}" sibTransId="{E64E7042-ABE9-4AA7-AE78-F3DAE265F023}"/>
    <dgm:cxn modelId="{3CC1E883-2740-4582-9952-DBF45030DC61}" srcId="{1EEA4863-835D-4250-81BA-00E3C19DB2FE}" destId="{4041B4EA-EE52-442A-96CC-5737334417E8}" srcOrd="3" destOrd="0" parTransId="{22370DBD-E0E8-4ECF-A7FE-1E426DAEF47B}" sibTransId="{0629FCF2-FA46-4BA1-B2FB-6801609E3998}"/>
    <dgm:cxn modelId="{918EC2C5-3EC1-4F5C-A4B7-152CA8F3ACFD}" srcId="{1EEA4863-835D-4250-81BA-00E3C19DB2FE}" destId="{08F3E2BC-36E1-4A95-8498-DB7FF7746B40}" srcOrd="4" destOrd="0" parTransId="{6A45EC57-EE5B-43E7-9CD3-0244ED458F36}" sibTransId="{C215F8E6-4973-4A03-BDF2-1F11316686F1}"/>
    <dgm:cxn modelId="{EB5CE513-E749-4816-B8CD-B56A58298395}" srcId="{1EEA4863-835D-4250-81BA-00E3C19DB2FE}" destId="{7AE47B0B-8609-47E0-AEF2-9813E9C62304}" srcOrd="5" destOrd="0" parTransId="{1AFE1C6E-CC20-402D-B9EE-F3DB4BAF3ECF}" sibTransId="{D304BC46-5470-4221-9DAA-B383F9AB2D7E}"/>
    <dgm:cxn modelId="{71402D6E-6B72-4B6E-8FFA-F43A43947455}" srcId="{A4EEA863-78D3-4CA3-A23D-258626C7C456}" destId="{8C6281D4-32AE-4E37-AA32-631953A6D00E}" srcOrd="1" destOrd="0" parTransId="{AAB02DE3-A25A-4726-B43D-82B366806FBB}" sibTransId="{AA05D498-ED67-4FC8-9AB2-C6DDA3F9C2FC}"/>
    <dgm:cxn modelId="{93776E20-F14B-4BE7-84C9-00F551BAB017}" srcId="{8C6281D4-32AE-4E37-AA32-631953A6D00E}" destId="{86CA2782-D013-48C1-99C4-538B9DB6D235}" srcOrd="0" destOrd="0" parTransId="{5C609A94-53B9-4A38-89F0-C98EBD33D63A}" sibTransId="{DC301BD7-6880-4102-BE0F-BEE088D488B4}"/>
    <dgm:cxn modelId="{8C8A4517-15FF-4314-A9DF-7140D907D399}" srcId="{86CA2782-D013-48C1-99C4-538B9DB6D235}" destId="{B70F333A-2EF6-4CFF-8DC6-A42B4AC57F3A}" srcOrd="0" destOrd="0" parTransId="{9194E4E7-7DC3-4AF0-95F6-CB88AC7B4323}" sibTransId="{6DAA34FC-1E3B-4970-BE66-049936E5AE41}"/>
    <dgm:cxn modelId="{123B2616-105A-46D8-814A-FFDF4D7462A3}" srcId="{8C6281D4-32AE-4E37-AA32-631953A6D00E}" destId="{EDC21779-5314-432F-B2D4-A8E8F762CAA7}" srcOrd="1" destOrd="0" parTransId="{D14F6724-CC0A-4184-AE94-E547173F688D}" sibTransId="{C0825B5A-0F10-402F-8D84-BDE55F1CD2DF}"/>
    <dgm:cxn modelId="{4C265E44-DEB8-4015-BF86-7B74954C89C7}" srcId="{EDC21779-5314-432F-B2D4-A8E8F762CAA7}" destId="{14A2876A-B2B7-4551-B601-2597DC1DA45B}" srcOrd="0" destOrd="0" parTransId="{33969AEB-57CF-4D33-8003-252E33711083}" sibTransId="{915A48E9-31F9-4E38-8780-9F88491EDA3C}"/>
    <dgm:cxn modelId="{71AC8FAA-2934-4E9D-B60F-736FEF352AF5}" srcId="{EDC21779-5314-432F-B2D4-A8E8F762CAA7}" destId="{2A6E46CC-5D5A-41B7-B03C-28C08BB54764}" srcOrd="1" destOrd="0" parTransId="{32B48A9A-DE86-4475-BCF2-156C82B8FC00}" sibTransId="{275CF492-187C-44B5-95F4-7944B1CD4A4D}"/>
    <dgm:cxn modelId="{25D78CE0-52E3-4C0F-898D-81297D025EB5}" srcId="{EDC21779-5314-432F-B2D4-A8E8F762CAA7}" destId="{310DAA1A-95FB-4CC5-AA35-7E134A87600B}" srcOrd="2" destOrd="0" parTransId="{79EBF4BB-D6D5-4BAE-B91B-8BFBEE47412F}" sibTransId="{6BC93AC2-9556-4198-9052-CE2E8FC0A5BA}"/>
    <dgm:cxn modelId="{0775F950-CF88-47F8-9619-6D3270BD88EE}" type="presOf" srcId="{43C1B71C-4606-4FC3-B80E-FCE20C96255C}" destId="{AA3EC9AD-BDF5-4F39-B558-3F7300D7FC2B}" srcOrd="0" destOrd="0" presId="urn:microsoft.com/office/officeart/2008/layout/HorizontalMultiLevelHierarchy#6"/>
    <dgm:cxn modelId="{203BA7B7-966C-4186-8650-FA60E067A815}" type="presParOf" srcId="{AA3EC9AD-BDF5-4F39-B558-3F7300D7FC2B}" destId="{131736F6-F7A9-4CF0-8B87-05146914D46E}" srcOrd="0" destOrd="0" presId="urn:microsoft.com/office/officeart/2008/layout/HorizontalMultiLevelHierarchy#6"/>
    <dgm:cxn modelId="{E57AB78D-2F5A-460E-B7AB-862D359D1E18}" type="presParOf" srcId="{131736F6-F7A9-4CF0-8B87-05146914D46E}" destId="{49D35D4E-8748-4B32-B5AF-C0DE99678DD8}" srcOrd="0" destOrd="0" presId="urn:microsoft.com/office/officeart/2008/layout/HorizontalMultiLevelHierarchy#6"/>
    <dgm:cxn modelId="{4AF5A586-18CF-4AE5-BF1E-C1B449156ECD}" type="presOf" srcId="{A4EEA863-78D3-4CA3-A23D-258626C7C456}" destId="{49D35D4E-8748-4B32-B5AF-C0DE99678DD8}" srcOrd="0" destOrd="0" presId="urn:microsoft.com/office/officeart/2008/layout/HorizontalMultiLevelHierarchy#6"/>
    <dgm:cxn modelId="{2392BAC5-1D13-48EF-881D-10DFA21F8BC9}" type="presParOf" srcId="{131736F6-F7A9-4CF0-8B87-05146914D46E}" destId="{6D2253BB-BF45-4075-BD91-69F36BBC6777}" srcOrd="1" destOrd="0" presId="urn:microsoft.com/office/officeart/2008/layout/HorizontalMultiLevelHierarchy#6"/>
    <dgm:cxn modelId="{E5A3C8E0-604B-46A8-8277-090AA62D8BE3}" type="presParOf" srcId="{6D2253BB-BF45-4075-BD91-69F36BBC6777}" destId="{641F5A6E-24EF-43FA-9C4E-BA7CF2DB51A2}" srcOrd="0" destOrd="0" presId="urn:microsoft.com/office/officeart/2008/layout/HorizontalMultiLevelHierarchy#6"/>
    <dgm:cxn modelId="{F36AD8A9-D658-4124-BE77-B222C1CA14CF}" type="presOf" srcId="{10D8FF09-D73B-4570-B592-037F6D9C361E}" destId="{641F5A6E-24EF-43FA-9C4E-BA7CF2DB51A2}" srcOrd="0" destOrd="0" presId="urn:microsoft.com/office/officeart/2008/layout/HorizontalMultiLevelHierarchy#6"/>
    <dgm:cxn modelId="{D0AA032F-3D6E-4275-B1E7-96CD99160046}" type="presParOf" srcId="{641F5A6E-24EF-43FA-9C4E-BA7CF2DB51A2}" destId="{9A51DA17-BC08-48C6-91CC-F64EC8A8C771}" srcOrd="0" destOrd="0" presId="urn:microsoft.com/office/officeart/2008/layout/HorizontalMultiLevelHierarchy#6"/>
    <dgm:cxn modelId="{E33B26EA-0C2F-42D1-A8FB-8E3A3E6A849E}" type="presOf" srcId="{10D8FF09-D73B-4570-B592-037F6D9C361E}" destId="{9A51DA17-BC08-48C6-91CC-F64EC8A8C771}" srcOrd="1" destOrd="0" presId="urn:microsoft.com/office/officeart/2008/layout/HorizontalMultiLevelHierarchy#6"/>
    <dgm:cxn modelId="{5AD51D7A-FDC6-4F1F-A1CF-4E5DFDF7BC2C}" type="presParOf" srcId="{6D2253BB-BF45-4075-BD91-69F36BBC6777}" destId="{F87DC5FE-D6B2-4088-A735-AE50EA3F4901}" srcOrd="1" destOrd="0" presId="urn:microsoft.com/office/officeart/2008/layout/HorizontalMultiLevelHierarchy#6"/>
    <dgm:cxn modelId="{94951E5F-007E-4DB6-8BF7-F4784DC35C2D}" type="presParOf" srcId="{F87DC5FE-D6B2-4088-A735-AE50EA3F4901}" destId="{59078A8B-6255-4396-BBA2-55B9E22A3C9C}" srcOrd="0" destOrd="0" presId="urn:microsoft.com/office/officeart/2008/layout/HorizontalMultiLevelHierarchy#6"/>
    <dgm:cxn modelId="{919AD0E9-733D-498F-8B62-EF5CA6408EE0}" type="presOf" srcId="{1EEA4863-835D-4250-81BA-00E3C19DB2FE}" destId="{59078A8B-6255-4396-BBA2-55B9E22A3C9C}" srcOrd="0" destOrd="0" presId="urn:microsoft.com/office/officeart/2008/layout/HorizontalMultiLevelHierarchy#6"/>
    <dgm:cxn modelId="{764A11F7-5105-4327-B6E4-AF9070B92271}" type="presParOf" srcId="{F87DC5FE-D6B2-4088-A735-AE50EA3F4901}" destId="{2E0F8094-0EA5-4603-A077-AEC25303C967}" srcOrd="1" destOrd="0" presId="urn:microsoft.com/office/officeart/2008/layout/HorizontalMultiLevelHierarchy#6"/>
    <dgm:cxn modelId="{78DCF9C3-30CA-4BB5-9B75-83D12DC432C0}" type="presParOf" srcId="{2E0F8094-0EA5-4603-A077-AEC25303C967}" destId="{0A1AA6FC-A4F6-4B6C-9E76-DEF2ED9CFF40}" srcOrd="0" destOrd="0" presId="urn:microsoft.com/office/officeart/2008/layout/HorizontalMultiLevelHierarchy#6"/>
    <dgm:cxn modelId="{95B563AC-8011-4BC9-8CAD-216701D5738F}" type="presOf" srcId="{8004DC44-34C4-4EDE-BD7E-71D28FBFF7FB}" destId="{0A1AA6FC-A4F6-4B6C-9E76-DEF2ED9CFF40}" srcOrd="0" destOrd="0" presId="urn:microsoft.com/office/officeart/2008/layout/HorizontalMultiLevelHierarchy#6"/>
    <dgm:cxn modelId="{D460D1A6-1663-4D59-A7FF-BAD976FDDFC7}" type="presParOf" srcId="{0A1AA6FC-A4F6-4B6C-9E76-DEF2ED9CFF40}" destId="{090A10C8-D9EA-4D39-B57D-6EE68028319A}" srcOrd="0" destOrd="0" presId="urn:microsoft.com/office/officeart/2008/layout/HorizontalMultiLevelHierarchy#6"/>
    <dgm:cxn modelId="{FAC6D399-0235-43FD-B450-CEA197B70661}" type="presOf" srcId="{8004DC44-34C4-4EDE-BD7E-71D28FBFF7FB}" destId="{090A10C8-D9EA-4D39-B57D-6EE68028319A}" srcOrd="1" destOrd="0" presId="urn:microsoft.com/office/officeart/2008/layout/HorizontalMultiLevelHierarchy#6"/>
    <dgm:cxn modelId="{11E1823E-6CFF-4525-A9A1-1A79A0A28E84}" type="presParOf" srcId="{2E0F8094-0EA5-4603-A077-AEC25303C967}" destId="{D9EB3EA7-1A76-4C2B-BCF2-377B44B905A1}" srcOrd="1" destOrd="0" presId="urn:microsoft.com/office/officeart/2008/layout/HorizontalMultiLevelHierarchy#6"/>
    <dgm:cxn modelId="{91B07888-DB53-496B-9F41-FF4D8AB046DB}" type="presParOf" srcId="{D9EB3EA7-1A76-4C2B-BCF2-377B44B905A1}" destId="{2CE64E50-8184-489B-81EA-DE06D418AB07}" srcOrd="0" destOrd="0" presId="urn:microsoft.com/office/officeart/2008/layout/HorizontalMultiLevelHierarchy#6"/>
    <dgm:cxn modelId="{4EEE3EEE-E02E-4DAB-8178-4AFBE609AB84}" type="presOf" srcId="{F2CEAD33-0769-426A-92D5-6341FF0F9E7D}" destId="{2CE64E50-8184-489B-81EA-DE06D418AB07}" srcOrd="0" destOrd="0" presId="urn:microsoft.com/office/officeart/2008/layout/HorizontalMultiLevelHierarchy#6"/>
    <dgm:cxn modelId="{A3F523E2-A591-4538-B5D2-594AAF0ED08C}" type="presParOf" srcId="{D9EB3EA7-1A76-4C2B-BCF2-377B44B905A1}" destId="{49B83E6C-3F26-469F-9C46-02DDA8204E8B}" srcOrd="1" destOrd="0" presId="urn:microsoft.com/office/officeart/2008/layout/HorizontalMultiLevelHierarchy#6"/>
    <dgm:cxn modelId="{B2CE3D16-01D5-4BCA-862B-FDB61716E39C}" type="presParOf" srcId="{2E0F8094-0EA5-4603-A077-AEC25303C967}" destId="{1E67480A-0F13-4E92-A016-D687631D2E34}" srcOrd="2" destOrd="0" presId="urn:microsoft.com/office/officeart/2008/layout/HorizontalMultiLevelHierarchy#6"/>
    <dgm:cxn modelId="{AE8AC7D2-D132-4AA1-972F-A5A2502BA136}" type="presOf" srcId="{AAF13B3D-8D51-45BC-9A5D-DA59428051E9}" destId="{1E67480A-0F13-4E92-A016-D687631D2E34}" srcOrd="0" destOrd="0" presId="urn:microsoft.com/office/officeart/2008/layout/HorizontalMultiLevelHierarchy#6"/>
    <dgm:cxn modelId="{A4584C06-0E0F-4A99-959F-2EC76C1F5098}" type="presParOf" srcId="{1E67480A-0F13-4E92-A016-D687631D2E34}" destId="{7C975281-F700-4C48-B86E-2CC6ACEC4245}" srcOrd="0" destOrd="0" presId="urn:microsoft.com/office/officeart/2008/layout/HorizontalMultiLevelHierarchy#6"/>
    <dgm:cxn modelId="{0989BCE0-2A2B-4154-B4D1-102BB12F8AEF}" type="presOf" srcId="{AAF13B3D-8D51-45BC-9A5D-DA59428051E9}" destId="{7C975281-F700-4C48-B86E-2CC6ACEC4245}" srcOrd="1" destOrd="0" presId="urn:microsoft.com/office/officeart/2008/layout/HorizontalMultiLevelHierarchy#6"/>
    <dgm:cxn modelId="{606C5539-2EF5-4B80-9F29-2498DF9BE49C}" type="presParOf" srcId="{2E0F8094-0EA5-4603-A077-AEC25303C967}" destId="{6505C2F6-059C-4ECE-8636-C8BE91CFB90E}" srcOrd="3" destOrd="0" presId="urn:microsoft.com/office/officeart/2008/layout/HorizontalMultiLevelHierarchy#6"/>
    <dgm:cxn modelId="{5FED4DD5-DB6D-4002-8855-B6ED82C82FF7}" type="presParOf" srcId="{6505C2F6-059C-4ECE-8636-C8BE91CFB90E}" destId="{FD272CD2-529B-40AA-A67E-21200CC954F5}" srcOrd="0" destOrd="0" presId="urn:microsoft.com/office/officeart/2008/layout/HorizontalMultiLevelHierarchy#6"/>
    <dgm:cxn modelId="{88BA2816-A2A0-497D-8378-C0CCF11D0DF9}" type="presOf" srcId="{9A84EF17-7F68-4CDF-A96B-A24BC615BE48}" destId="{FD272CD2-529B-40AA-A67E-21200CC954F5}" srcOrd="0" destOrd="0" presId="urn:microsoft.com/office/officeart/2008/layout/HorizontalMultiLevelHierarchy#6"/>
    <dgm:cxn modelId="{CDE7B815-4201-4961-906C-B1EEEDAF0DE9}" type="presParOf" srcId="{6505C2F6-059C-4ECE-8636-C8BE91CFB90E}" destId="{09109580-8C70-4588-BB0C-CA97E571CBE4}" srcOrd="1" destOrd="0" presId="urn:microsoft.com/office/officeart/2008/layout/HorizontalMultiLevelHierarchy#6"/>
    <dgm:cxn modelId="{74324D8C-119C-465B-93AB-B664C3D596B3}" type="presParOf" srcId="{2E0F8094-0EA5-4603-A077-AEC25303C967}" destId="{08BEBE8B-04F3-4749-B75A-313ADB113A1D}" srcOrd="4" destOrd="0" presId="urn:microsoft.com/office/officeart/2008/layout/HorizontalMultiLevelHierarchy#6"/>
    <dgm:cxn modelId="{B6FCDD17-817D-4A5B-9E20-3418CF95764B}" type="presOf" srcId="{2138DF99-4BDF-4B2E-B12F-75405188DC4C}" destId="{08BEBE8B-04F3-4749-B75A-313ADB113A1D}" srcOrd="0" destOrd="0" presId="urn:microsoft.com/office/officeart/2008/layout/HorizontalMultiLevelHierarchy#6"/>
    <dgm:cxn modelId="{CB8E2F4E-121E-4830-B70D-5D8E30B5B9E4}" type="presParOf" srcId="{08BEBE8B-04F3-4749-B75A-313ADB113A1D}" destId="{EFA23F59-99B3-4884-9C97-8D4E16C55CED}" srcOrd="0" destOrd="0" presId="urn:microsoft.com/office/officeart/2008/layout/HorizontalMultiLevelHierarchy#6"/>
    <dgm:cxn modelId="{DC65A1FC-AAB9-43A2-8BDC-985B88CA74CF}" type="presOf" srcId="{2138DF99-4BDF-4B2E-B12F-75405188DC4C}" destId="{EFA23F59-99B3-4884-9C97-8D4E16C55CED}" srcOrd="1" destOrd="0" presId="urn:microsoft.com/office/officeart/2008/layout/HorizontalMultiLevelHierarchy#6"/>
    <dgm:cxn modelId="{00A796C8-AA4E-48F3-BCEE-18C14AEA00AF}" type="presParOf" srcId="{2E0F8094-0EA5-4603-A077-AEC25303C967}" destId="{9EF700F1-ECF7-4E5E-99B9-D494F08C942E}" srcOrd="5" destOrd="0" presId="urn:microsoft.com/office/officeart/2008/layout/HorizontalMultiLevelHierarchy#6"/>
    <dgm:cxn modelId="{E7446739-B0F1-475D-BA4E-3CF5D74EDAE1}" type="presParOf" srcId="{9EF700F1-ECF7-4E5E-99B9-D494F08C942E}" destId="{E68015C6-51AC-434D-931E-F0990EB34DFC}" srcOrd="0" destOrd="0" presId="urn:microsoft.com/office/officeart/2008/layout/HorizontalMultiLevelHierarchy#6"/>
    <dgm:cxn modelId="{0C2D1A3E-08EB-477B-AE58-AF0B35F39E7B}" type="presOf" srcId="{3962C238-EFCB-4F23-96FE-AEE8D5B33197}" destId="{E68015C6-51AC-434D-931E-F0990EB34DFC}" srcOrd="0" destOrd="0" presId="urn:microsoft.com/office/officeart/2008/layout/HorizontalMultiLevelHierarchy#6"/>
    <dgm:cxn modelId="{02748638-D9BD-4897-B81E-FBB36712EB54}" type="presParOf" srcId="{9EF700F1-ECF7-4E5E-99B9-D494F08C942E}" destId="{8C14CACD-A2B3-4B19-9F32-CFB1DC521724}" srcOrd="1" destOrd="0" presId="urn:microsoft.com/office/officeart/2008/layout/HorizontalMultiLevelHierarchy#6"/>
    <dgm:cxn modelId="{3AEC0C54-5AED-429E-88CA-5D62E59694CF}" type="presParOf" srcId="{2E0F8094-0EA5-4603-A077-AEC25303C967}" destId="{D2E38B86-347A-41AC-92AB-C036FA74BB47}" srcOrd="6" destOrd="0" presId="urn:microsoft.com/office/officeart/2008/layout/HorizontalMultiLevelHierarchy#6"/>
    <dgm:cxn modelId="{1B3E74F2-301C-427D-A736-81AF371123D3}" type="presOf" srcId="{22370DBD-E0E8-4ECF-A7FE-1E426DAEF47B}" destId="{D2E38B86-347A-41AC-92AB-C036FA74BB47}" srcOrd="0" destOrd="0" presId="urn:microsoft.com/office/officeart/2008/layout/HorizontalMultiLevelHierarchy#6"/>
    <dgm:cxn modelId="{93ED9B91-6450-4CDE-A2E9-23E2D62F56C2}" type="presParOf" srcId="{D2E38B86-347A-41AC-92AB-C036FA74BB47}" destId="{F660C3C4-1B92-4B4B-ABDE-5EDE36C437E2}" srcOrd="0" destOrd="0" presId="urn:microsoft.com/office/officeart/2008/layout/HorizontalMultiLevelHierarchy#6"/>
    <dgm:cxn modelId="{793A5F25-8E28-42B3-A617-E33985415099}" type="presOf" srcId="{22370DBD-E0E8-4ECF-A7FE-1E426DAEF47B}" destId="{F660C3C4-1B92-4B4B-ABDE-5EDE36C437E2}" srcOrd="1" destOrd="0" presId="urn:microsoft.com/office/officeart/2008/layout/HorizontalMultiLevelHierarchy#6"/>
    <dgm:cxn modelId="{3CF6DFF5-99EC-4108-9038-1E38439B4715}" type="presParOf" srcId="{2E0F8094-0EA5-4603-A077-AEC25303C967}" destId="{B7491572-E829-4B5C-9235-8AB80CFA810A}" srcOrd="7" destOrd="0" presId="urn:microsoft.com/office/officeart/2008/layout/HorizontalMultiLevelHierarchy#6"/>
    <dgm:cxn modelId="{A6507AA2-1178-4151-9CBF-1EA2E1DBF79F}" type="presParOf" srcId="{B7491572-E829-4B5C-9235-8AB80CFA810A}" destId="{3704A819-9EAF-421D-A97D-15BC01B89FC9}" srcOrd="0" destOrd="0" presId="urn:microsoft.com/office/officeart/2008/layout/HorizontalMultiLevelHierarchy#6"/>
    <dgm:cxn modelId="{CB2DDF9A-D8A0-4057-95FA-7810F950FAAC}" type="presOf" srcId="{4041B4EA-EE52-442A-96CC-5737334417E8}" destId="{3704A819-9EAF-421D-A97D-15BC01B89FC9}" srcOrd="0" destOrd="0" presId="urn:microsoft.com/office/officeart/2008/layout/HorizontalMultiLevelHierarchy#6"/>
    <dgm:cxn modelId="{C601900A-4AFB-442B-B882-0C6215EEB0D8}" type="presParOf" srcId="{B7491572-E829-4B5C-9235-8AB80CFA810A}" destId="{9AA78695-E622-41E0-8345-529926845B4F}" srcOrd="1" destOrd="0" presId="urn:microsoft.com/office/officeart/2008/layout/HorizontalMultiLevelHierarchy#6"/>
    <dgm:cxn modelId="{7E4DE883-2458-45EA-AC52-BE61962EBA39}" type="presParOf" srcId="{2E0F8094-0EA5-4603-A077-AEC25303C967}" destId="{89835F03-B75E-41E6-A034-4561005AF7EF}" srcOrd="8" destOrd="0" presId="urn:microsoft.com/office/officeart/2008/layout/HorizontalMultiLevelHierarchy#6"/>
    <dgm:cxn modelId="{0C63A184-6183-4943-A270-8D066F8D54DA}" type="presOf" srcId="{6A45EC57-EE5B-43E7-9CD3-0244ED458F36}" destId="{89835F03-B75E-41E6-A034-4561005AF7EF}" srcOrd="0" destOrd="0" presId="urn:microsoft.com/office/officeart/2008/layout/HorizontalMultiLevelHierarchy#6"/>
    <dgm:cxn modelId="{6C62B36F-81EE-4324-B1C5-5D2EC4E103D1}" type="presParOf" srcId="{89835F03-B75E-41E6-A034-4561005AF7EF}" destId="{72CC9F0F-1C54-44B1-AEA7-A1FA072EB5EB}" srcOrd="0" destOrd="0" presId="urn:microsoft.com/office/officeart/2008/layout/HorizontalMultiLevelHierarchy#6"/>
    <dgm:cxn modelId="{2ED6CBF2-4FD3-4C7C-BF43-D8F227B02B2D}" type="presOf" srcId="{6A45EC57-EE5B-43E7-9CD3-0244ED458F36}" destId="{72CC9F0F-1C54-44B1-AEA7-A1FA072EB5EB}" srcOrd="1" destOrd="0" presId="urn:microsoft.com/office/officeart/2008/layout/HorizontalMultiLevelHierarchy#6"/>
    <dgm:cxn modelId="{5455AA6B-8609-41ED-9E8C-C48DB6CEE986}" type="presParOf" srcId="{2E0F8094-0EA5-4603-A077-AEC25303C967}" destId="{6C3FA64F-8DC5-4978-9545-04864E327722}" srcOrd="9" destOrd="0" presId="urn:microsoft.com/office/officeart/2008/layout/HorizontalMultiLevelHierarchy#6"/>
    <dgm:cxn modelId="{AA280B55-2187-4C4A-B0C7-DC78487AC2E3}" type="presParOf" srcId="{6C3FA64F-8DC5-4978-9545-04864E327722}" destId="{C3B3CA05-2D5E-48AD-A925-FDA798EC40C4}" srcOrd="0" destOrd="0" presId="urn:microsoft.com/office/officeart/2008/layout/HorizontalMultiLevelHierarchy#6"/>
    <dgm:cxn modelId="{28EA41A1-0ED6-46DB-806C-F8CF544C8F78}" type="presOf" srcId="{08F3E2BC-36E1-4A95-8498-DB7FF7746B40}" destId="{C3B3CA05-2D5E-48AD-A925-FDA798EC40C4}" srcOrd="0" destOrd="0" presId="urn:microsoft.com/office/officeart/2008/layout/HorizontalMultiLevelHierarchy#6"/>
    <dgm:cxn modelId="{C057E47A-AE37-415C-A4C1-C2F8EF526737}" type="presParOf" srcId="{6C3FA64F-8DC5-4978-9545-04864E327722}" destId="{815A45F5-4198-487E-885A-03F3F0DF12D1}" srcOrd="1" destOrd="0" presId="urn:microsoft.com/office/officeart/2008/layout/HorizontalMultiLevelHierarchy#6"/>
    <dgm:cxn modelId="{83C976A0-F34A-4B7A-8866-E59AFD5BD185}" type="presParOf" srcId="{2E0F8094-0EA5-4603-A077-AEC25303C967}" destId="{AB5F7052-5798-49A7-B60B-1D6F89550150}" srcOrd="10" destOrd="0" presId="urn:microsoft.com/office/officeart/2008/layout/HorizontalMultiLevelHierarchy#6"/>
    <dgm:cxn modelId="{31707652-6B71-46D3-88DF-3D1D51C2A389}" type="presOf" srcId="{1AFE1C6E-CC20-402D-B9EE-F3DB4BAF3ECF}" destId="{AB5F7052-5798-49A7-B60B-1D6F89550150}" srcOrd="0" destOrd="0" presId="urn:microsoft.com/office/officeart/2008/layout/HorizontalMultiLevelHierarchy#6"/>
    <dgm:cxn modelId="{ECE63236-D3BD-4A32-9CD7-EF409E4BE4C0}" type="presParOf" srcId="{AB5F7052-5798-49A7-B60B-1D6F89550150}" destId="{2B53FEA7-A816-44C2-B84E-C4FD72336F9D}" srcOrd="0" destOrd="0" presId="urn:microsoft.com/office/officeart/2008/layout/HorizontalMultiLevelHierarchy#6"/>
    <dgm:cxn modelId="{988514A0-F9C9-45C5-A851-DF587B2C2241}" type="presOf" srcId="{1AFE1C6E-CC20-402D-B9EE-F3DB4BAF3ECF}" destId="{2B53FEA7-A816-44C2-B84E-C4FD72336F9D}" srcOrd="1" destOrd="0" presId="urn:microsoft.com/office/officeart/2008/layout/HorizontalMultiLevelHierarchy#6"/>
    <dgm:cxn modelId="{85065C70-31C2-449A-AC2F-ECFD1CC3BC80}" type="presParOf" srcId="{2E0F8094-0EA5-4603-A077-AEC25303C967}" destId="{501AA570-430F-47ED-8EF6-B958E481B2AE}" srcOrd="11" destOrd="0" presId="urn:microsoft.com/office/officeart/2008/layout/HorizontalMultiLevelHierarchy#6"/>
    <dgm:cxn modelId="{1A9ADABE-74BE-408F-B222-6D3C1D99159C}" type="presParOf" srcId="{501AA570-430F-47ED-8EF6-B958E481B2AE}" destId="{39B946B1-768B-4168-9D33-7009E2A8ACB2}" srcOrd="0" destOrd="0" presId="urn:microsoft.com/office/officeart/2008/layout/HorizontalMultiLevelHierarchy#6"/>
    <dgm:cxn modelId="{430F4899-5967-4A74-B511-1570B3A5365A}" type="presOf" srcId="{7AE47B0B-8609-47E0-AEF2-9813E9C62304}" destId="{39B946B1-768B-4168-9D33-7009E2A8ACB2}" srcOrd="0" destOrd="0" presId="urn:microsoft.com/office/officeart/2008/layout/HorizontalMultiLevelHierarchy#6"/>
    <dgm:cxn modelId="{B984F34E-8879-4944-9024-DB62A647F6A2}" type="presParOf" srcId="{501AA570-430F-47ED-8EF6-B958E481B2AE}" destId="{6E93D7BB-DB1B-4F0B-A174-1919A8C4680B}" srcOrd="1" destOrd="0" presId="urn:microsoft.com/office/officeart/2008/layout/HorizontalMultiLevelHierarchy#6"/>
    <dgm:cxn modelId="{0C253B0C-6F59-4AA2-9B75-28768F4DF695}" type="presParOf" srcId="{6D2253BB-BF45-4075-BD91-69F36BBC6777}" destId="{A74C0BAE-96BB-4623-9A8F-90A47B2A6B9B}" srcOrd="2" destOrd="0" presId="urn:microsoft.com/office/officeart/2008/layout/HorizontalMultiLevelHierarchy#6"/>
    <dgm:cxn modelId="{0442B10D-E641-45D4-8082-4D5510AC2E49}" type="presOf" srcId="{AAB02DE3-A25A-4726-B43D-82B366806FBB}" destId="{A74C0BAE-96BB-4623-9A8F-90A47B2A6B9B}" srcOrd="0" destOrd="0" presId="urn:microsoft.com/office/officeart/2008/layout/HorizontalMultiLevelHierarchy#6"/>
    <dgm:cxn modelId="{DA9CD796-512B-46EA-88D1-6E9BA4CB867A}" type="presParOf" srcId="{A74C0BAE-96BB-4623-9A8F-90A47B2A6B9B}" destId="{2E5EC733-53A4-4DA7-B104-C6ED02723FB5}" srcOrd="0" destOrd="0" presId="urn:microsoft.com/office/officeart/2008/layout/HorizontalMultiLevelHierarchy#6"/>
    <dgm:cxn modelId="{B2986FF7-A360-4EE0-A2AD-19B27DFCBDF7}" type="presOf" srcId="{AAB02DE3-A25A-4726-B43D-82B366806FBB}" destId="{2E5EC733-53A4-4DA7-B104-C6ED02723FB5}" srcOrd="1" destOrd="0" presId="urn:microsoft.com/office/officeart/2008/layout/HorizontalMultiLevelHierarchy#6"/>
    <dgm:cxn modelId="{15D608A6-42A1-488B-9CAF-B611E69B3094}" type="presParOf" srcId="{6D2253BB-BF45-4075-BD91-69F36BBC6777}" destId="{E573FF43-92B9-4097-98F4-E43D3DF0AB53}" srcOrd="3" destOrd="0" presId="urn:microsoft.com/office/officeart/2008/layout/HorizontalMultiLevelHierarchy#6"/>
    <dgm:cxn modelId="{557F05DC-A25E-41D8-9AF7-4DE17C710261}" type="presParOf" srcId="{E573FF43-92B9-4097-98F4-E43D3DF0AB53}" destId="{97416DAE-5BA7-496C-9C78-4177B2EC29BA}" srcOrd="0" destOrd="0" presId="urn:microsoft.com/office/officeart/2008/layout/HorizontalMultiLevelHierarchy#6"/>
    <dgm:cxn modelId="{C0993A85-48CC-4105-BEF3-B91E12746E65}" type="presOf" srcId="{8C6281D4-32AE-4E37-AA32-631953A6D00E}" destId="{97416DAE-5BA7-496C-9C78-4177B2EC29BA}" srcOrd="0" destOrd="0" presId="urn:microsoft.com/office/officeart/2008/layout/HorizontalMultiLevelHierarchy#6"/>
    <dgm:cxn modelId="{1BC13E22-E724-441A-BBEA-B1EF10D5DD44}" type="presParOf" srcId="{E573FF43-92B9-4097-98F4-E43D3DF0AB53}" destId="{6FC137E9-5358-4E3E-9123-E60835E92DA5}" srcOrd="1" destOrd="0" presId="urn:microsoft.com/office/officeart/2008/layout/HorizontalMultiLevelHierarchy#6"/>
    <dgm:cxn modelId="{727518F4-E43F-4C1B-B547-CBF5EE8410A1}" type="presParOf" srcId="{6FC137E9-5358-4E3E-9123-E60835E92DA5}" destId="{97B04A79-A3C5-4A43-8C28-1F7B3C75F99B}" srcOrd="0" destOrd="0" presId="urn:microsoft.com/office/officeart/2008/layout/HorizontalMultiLevelHierarchy#6"/>
    <dgm:cxn modelId="{F35389B0-BBB2-4A4A-A256-6BB52AB6EDC5}" type="presOf" srcId="{5C609A94-53B9-4A38-89F0-C98EBD33D63A}" destId="{97B04A79-A3C5-4A43-8C28-1F7B3C75F99B}" srcOrd="0" destOrd="0" presId="urn:microsoft.com/office/officeart/2008/layout/HorizontalMultiLevelHierarchy#6"/>
    <dgm:cxn modelId="{AC33E34B-7216-4599-8095-1A2080A5AA7D}" type="presParOf" srcId="{97B04A79-A3C5-4A43-8C28-1F7B3C75F99B}" destId="{6B0FA4C6-57EA-4A03-ABEF-E67EA4760EA0}" srcOrd="0" destOrd="0" presId="urn:microsoft.com/office/officeart/2008/layout/HorizontalMultiLevelHierarchy#6"/>
    <dgm:cxn modelId="{A491430F-00E9-4D54-B5A9-3B4C8CE8000B}" type="presOf" srcId="{5C609A94-53B9-4A38-89F0-C98EBD33D63A}" destId="{6B0FA4C6-57EA-4A03-ABEF-E67EA4760EA0}" srcOrd="1" destOrd="0" presId="urn:microsoft.com/office/officeart/2008/layout/HorizontalMultiLevelHierarchy#6"/>
    <dgm:cxn modelId="{D1BFE025-326B-4962-A800-46990DC9C515}" type="presParOf" srcId="{6FC137E9-5358-4E3E-9123-E60835E92DA5}" destId="{553C9D2A-642C-47E2-BF10-C0B2596C0B05}" srcOrd="1" destOrd="0" presId="urn:microsoft.com/office/officeart/2008/layout/HorizontalMultiLevelHierarchy#6"/>
    <dgm:cxn modelId="{A8E7867F-DFD8-440A-8778-024004EA3409}" type="presParOf" srcId="{553C9D2A-642C-47E2-BF10-C0B2596C0B05}" destId="{AEDF3C37-0F44-4236-8409-30241AB0DB3E}" srcOrd="0" destOrd="0" presId="urn:microsoft.com/office/officeart/2008/layout/HorizontalMultiLevelHierarchy#6"/>
    <dgm:cxn modelId="{13E9C59B-2E70-43BD-8433-FF73F2948629}" type="presOf" srcId="{86CA2782-D013-48C1-99C4-538B9DB6D235}" destId="{AEDF3C37-0F44-4236-8409-30241AB0DB3E}" srcOrd="0" destOrd="0" presId="urn:microsoft.com/office/officeart/2008/layout/HorizontalMultiLevelHierarchy#6"/>
    <dgm:cxn modelId="{F1F5EE3D-B203-44B2-BB04-DEC7C01B5BB4}" type="presParOf" srcId="{553C9D2A-642C-47E2-BF10-C0B2596C0B05}" destId="{A83A75B1-AF96-472C-AD34-9B185F0EDE5C}" srcOrd="1" destOrd="0" presId="urn:microsoft.com/office/officeart/2008/layout/HorizontalMultiLevelHierarchy#6"/>
    <dgm:cxn modelId="{57F725BE-756F-4DFC-95DD-B10455E4C0C5}" type="presParOf" srcId="{A83A75B1-AF96-472C-AD34-9B185F0EDE5C}" destId="{61C6E778-D6C4-4EC3-B117-17FA0A7E1AC5}" srcOrd="0" destOrd="0" presId="urn:microsoft.com/office/officeart/2008/layout/HorizontalMultiLevelHierarchy#6"/>
    <dgm:cxn modelId="{C7EA3C93-C8ED-42D9-8FD0-5E7FF3D042D5}" type="presOf" srcId="{9194E4E7-7DC3-4AF0-95F6-CB88AC7B4323}" destId="{61C6E778-D6C4-4EC3-B117-17FA0A7E1AC5}" srcOrd="0" destOrd="0" presId="urn:microsoft.com/office/officeart/2008/layout/HorizontalMultiLevelHierarchy#6"/>
    <dgm:cxn modelId="{A9C324E3-D537-44C4-9E79-950A878AE039}" type="presParOf" srcId="{61C6E778-D6C4-4EC3-B117-17FA0A7E1AC5}" destId="{139BF8B0-A6CA-4BC6-8853-3B83A0C24BA6}" srcOrd="0" destOrd="0" presId="urn:microsoft.com/office/officeart/2008/layout/HorizontalMultiLevelHierarchy#6"/>
    <dgm:cxn modelId="{3E0853AE-EFC4-4360-8A30-678A77B8C490}" type="presOf" srcId="{9194E4E7-7DC3-4AF0-95F6-CB88AC7B4323}" destId="{139BF8B0-A6CA-4BC6-8853-3B83A0C24BA6}" srcOrd="1" destOrd="0" presId="urn:microsoft.com/office/officeart/2008/layout/HorizontalMultiLevelHierarchy#6"/>
    <dgm:cxn modelId="{13CA949B-621F-47BF-B669-FF65BBA03ECF}" type="presParOf" srcId="{A83A75B1-AF96-472C-AD34-9B185F0EDE5C}" destId="{2E675AE6-D595-40C7-89D5-F718A8AB0921}" srcOrd="1" destOrd="0" presId="urn:microsoft.com/office/officeart/2008/layout/HorizontalMultiLevelHierarchy#6"/>
    <dgm:cxn modelId="{18B05BD3-9688-4DB5-BEA9-D25A0F8DE379}" type="presParOf" srcId="{2E675AE6-D595-40C7-89D5-F718A8AB0921}" destId="{297E8065-E145-466B-A8B5-DE7EB4FF82D7}" srcOrd="0" destOrd="0" presId="urn:microsoft.com/office/officeart/2008/layout/HorizontalMultiLevelHierarchy#6"/>
    <dgm:cxn modelId="{45C481C0-1308-413C-B159-3A5F1A90BCF6}" type="presOf" srcId="{B70F333A-2EF6-4CFF-8DC6-A42B4AC57F3A}" destId="{297E8065-E145-466B-A8B5-DE7EB4FF82D7}" srcOrd="0" destOrd="0" presId="urn:microsoft.com/office/officeart/2008/layout/HorizontalMultiLevelHierarchy#6"/>
    <dgm:cxn modelId="{4D09F0DA-4850-4B5B-93CE-F2BD154614DF}" type="presParOf" srcId="{2E675AE6-D595-40C7-89D5-F718A8AB0921}" destId="{042AE634-0A3D-476C-9A89-B1D3D5695F74}" srcOrd="1" destOrd="0" presId="urn:microsoft.com/office/officeart/2008/layout/HorizontalMultiLevelHierarchy#6"/>
    <dgm:cxn modelId="{50E7EB61-D455-4A7F-A66A-4F5407A4E5CB}" type="presParOf" srcId="{6FC137E9-5358-4E3E-9123-E60835E92DA5}" destId="{F61AD252-D8FF-46A3-9855-BF57D3D57A02}" srcOrd="2" destOrd="0" presId="urn:microsoft.com/office/officeart/2008/layout/HorizontalMultiLevelHierarchy#6"/>
    <dgm:cxn modelId="{E3F77B1D-1163-494A-9BC7-2D3180B7109B}" type="presOf" srcId="{D14F6724-CC0A-4184-AE94-E547173F688D}" destId="{F61AD252-D8FF-46A3-9855-BF57D3D57A02}" srcOrd="0" destOrd="0" presId="urn:microsoft.com/office/officeart/2008/layout/HorizontalMultiLevelHierarchy#6"/>
    <dgm:cxn modelId="{F9FD754E-EC82-4157-A81B-19F2346EB023}" type="presParOf" srcId="{F61AD252-D8FF-46A3-9855-BF57D3D57A02}" destId="{5F334910-B5D5-495E-B464-A942E0218543}" srcOrd="0" destOrd="0" presId="urn:microsoft.com/office/officeart/2008/layout/HorizontalMultiLevelHierarchy#6"/>
    <dgm:cxn modelId="{8C69C4C6-2B14-4E33-8A5F-0BCBEBD2472C}" type="presOf" srcId="{D14F6724-CC0A-4184-AE94-E547173F688D}" destId="{5F334910-B5D5-495E-B464-A942E0218543}" srcOrd="1" destOrd="0" presId="urn:microsoft.com/office/officeart/2008/layout/HorizontalMultiLevelHierarchy#6"/>
    <dgm:cxn modelId="{534486EA-A682-4155-9197-B967350DA149}" type="presParOf" srcId="{6FC137E9-5358-4E3E-9123-E60835E92DA5}" destId="{BB57ACF1-6FE3-40EE-AF92-6B935FC2817A}" srcOrd="3" destOrd="0" presId="urn:microsoft.com/office/officeart/2008/layout/HorizontalMultiLevelHierarchy#6"/>
    <dgm:cxn modelId="{A6CF907D-2625-4885-8792-67EE9E801770}" type="presParOf" srcId="{BB57ACF1-6FE3-40EE-AF92-6B935FC2817A}" destId="{25BD895C-13B9-4BAA-A9DD-94F1C0C5BEFF}" srcOrd="0" destOrd="0" presId="urn:microsoft.com/office/officeart/2008/layout/HorizontalMultiLevelHierarchy#6"/>
    <dgm:cxn modelId="{794D8006-F4A3-42A4-B9D1-AE81F25C2E46}" type="presOf" srcId="{EDC21779-5314-432F-B2D4-A8E8F762CAA7}" destId="{25BD895C-13B9-4BAA-A9DD-94F1C0C5BEFF}" srcOrd="0" destOrd="0" presId="urn:microsoft.com/office/officeart/2008/layout/HorizontalMultiLevelHierarchy#6"/>
    <dgm:cxn modelId="{C087C42B-C952-42AB-ACC3-A9033140C3F8}" type="presParOf" srcId="{BB57ACF1-6FE3-40EE-AF92-6B935FC2817A}" destId="{699155D5-F1DA-442F-ADFA-0FEE5160C6FD}" srcOrd="1" destOrd="0" presId="urn:microsoft.com/office/officeart/2008/layout/HorizontalMultiLevelHierarchy#6"/>
    <dgm:cxn modelId="{2B7398F7-30AF-46FD-99DB-F628CFC00645}" type="presParOf" srcId="{699155D5-F1DA-442F-ADFA-0FEE5160C6FD}" destId="{75DA49B4-BDA7-492C-80BA-5BB6FFA3520C}" srcOrd="0" destOrd="0" presId="urn:microsoft.com/office/officeart/2008/layout/HorizontalMultiLevelHierarchy#6"/>
    <dgm:cxn modelId="{49182515-083A-44CE-968D-ACB0840BEF9A}" type="presOf" srcId="{33969AEB-57CF-4D33-8003-252E33711083}" destId="{75DA49B4-BDA7-492C-80BA-5BB6FFA3520C}" srcOrd="0" destOrd="0" presId="urn:microsoft.com/office/officeart/2008/layout/HorizontalMultiLevelHierarchy#6"/>
    <dgm:cxn modelId="{7AE00860-F284-49F0-B969-519FB0D6B51E}" type="presParOf" srcId="{75DA49B4-BDA7-492C-80BA-5BB6FFA3520C}" destId="{F0802742-E211-4BE8-8EF4-021D69DC608C}" srcOrd="0" destOrd="0" presId="urn:microsoft.com/office/officeart/2008/layout/HorizontalMultiLevelHierarchy#6"/>
    <dgm:cxn modelId="{F3ACE90C-2431-4EED-A4BD-27912709F9FC}" type="presOf" srcId="{33969AEB-57CF-4D33-8003-252E33711083}" destId="{F0802742-E211-4BE8-8EF4-021D69DC608C}" srcOrd="1" destOrd="0" presId="urn:microsoft.com/office/officeart/2008/layout/HorizontalMultiLevelHierarchy#6"/>
    <dgm:cxn modelId="{9066A3A0-2ADA-4248-873D-630C3F4C580F}" type="presParOf" srcId="{699155D5-F1DA-442F-ADFA-0FEE5160C6FD}" destId="{D2F6106A-4CCB-48B3-A595-B8A7FCC6A50E}" srcOrd="1" destOrd="0" presId="urn:microsoft.com/office/officeart/2008/layout/HorizontalMultiLevelHierarchy#6"/>
    <dgm:cxn modelId="{3EEA5300-4012-4134-AF76-4AE02F763E02}" type="presParOf" srcId="{D2F6106A-4CCB-48B3-A595-B8A7FCC6A50E}" destId="{10E40FB3-E772-442A-870C-1BEB1F5686CF}" srcOrd="0" destOrd="0" presId="urn:microsoft.com/office/officeart/2008/layout/HorizontalMultiLevelHierarchy#6"/>
    <dgm:cxn modelId="{E2299225-B3AC-490A-82A0-BB8AA76FD2D4}" type="presOf" srcId="{14A2876A-B2B7-4551-B601-2597DC1DA45B}" destId="{10E40FB3-E772-442A-870C-1BEB1F5686CF}" srcOrd="0" destOrd="0" presId="urn:microsoft.com/office/officeart/2008/layout/HorizontalMultiLevelHierarchy#6"/>
    <dgm:cxn modelId="{BD735AC6-9359-4B59-A94A-E70A60F9B72E}" type="presParOf" srcId="{D2F6106A-4CCB-48B3-A595-B8A7FCC6A50E}" destId="{0BCED7C2-56C9-4B86-A9C3-05C23090C583}" srcOrd="1" destOrd="0" presId="urn:microsoft.com/office/officeart/2008/layout/HorizontalMultiLevelHierarchy#6"/>
    <dgm:cxn modelId="{EC6E7132-A63D-4EAF-914B-FD584D561575}" type="presParOf" srcId="{699155D5-F1DA-442F-ADFA-0FEE5160C6FD}" destId="{82C8F26F-DF89-4573-AE20-9FB4FFF18165}" srcOrd="2" destOrd="0" presId="urn:microsoft.com/office/officeart/2008/layout/HorizontalMultiLevelHierarchy#6"/>
    <dgm:cxn modelId="{5D101652-9E28-4D25-BA36-25F33B2A4E33}" type="presOf" srcId="{32B48A9A-DE86-4475-BCF2-156C82B8FC00}" destId="{82C8F26F-DF89-4573-AE20-9FB4FFF18165}" srcOrd="0" destOrd="0" presId="urn:microsoft.com/office/officeart/2008/layout/HorizontalMultiLevelHierarchy#6"/>
    <dgm:cxn modelId="{EDB67073-2C05-42C2-8616-77003E51F818}" type="presParOf" srcId="{82C8F26F-DF89-4573-AE20-9FB4FFF18165}" destId="{F95798D3-09EA-4AE8-99C5-88C044434289}" srcOrd="0" destOrd="0" presId="urn:microsoft.com/office/officeart/2008/layout/HorizontalMultiLevelHierarchy#6"/>
    <dgm:cxn modelId="{2DB93881-CC69-41DD-8B57-1350CEB921C9}" type="presOf" srcId="{32B48A9A-DE86-4475-BCF2-156C82B8FC00}" destId="{F95798D3-09EA-4AE8-99C5-88C044434289}" srcOrd="1" destOrd="0" presId="urn:microsoft.com/office/officeart/2008/layout/HorizontalMultiLevelHierarchy#6"/>
    <dgm:cxn modelId="{2ED966FF-6FD8-4B6F-B767-621286ADDBA6}" type="presParOf" srcId="{699155D5-F1DA-442F-ADFA-0FEE5160C6FD}" destId="{27D1A02C-1892-47CC-A78A-04E36B5C8A82}" srcOrd="3" destOrd="0" presId="urn:microsoft.com/office/officeart/2008/layout/HorizontalMultiLevelHierarchy#6"/>
    <dgm:cxn modelId="{33FE4EB9-9828-44F4-88D1-0501E97D16D4}" type="presParOf" srcId="{27D1A02C-1892-47CC-A78A-04E36B5C8A82}" destId="{08662153-FACD-4225-BAA2-A0A105EEC84F}" srcOrd="0" destOrd="0" presId="urn:microsoft.com/office/officeart/2008/layout/HorizontalMultiLevelHierarchy#6"/>
    <dgm:cxn modelId="{C0AC51CE-C881-48C6-8B41-853D5C42A62D}" type="presOf" srcId="{2A6E46CC-5D5A-41B7-B03C-28C08BB54764}" destId="{08662153-FACD-4225-BAA2-A0A105EEC84F}" srcOrd="0" destOrd="0" presId="urn:microsoft.com/office/officeart/2008/layout/HorizontalMultiLevelHierarchy#6"/>
    <dgm:cxn modelId="{34FD8FB9-0350-46A8-BF02-C1519FFC140B}" type="presParOf" srcId="{27D1A02C-1892-47CC-A78A-04E36B5C8A82}" destId="{B2590C55-9AEB-45DF-99F9-8C5588313F80}" srcOrd="1" destOrd="0" presId="urn:microsoft.com/office/officeart/2008/layout/HorizontalMultiLevelHierarchy#6"/>
    <dgm:cxn modelId="{3AFFF995-B838-45CF-B567-3FDBE0848C19}" type="presParOf" srcId="{699155D5-F1DA-442F-ADFA-0FEE5160C6FD}" destId="{10CC8FA2-5628-4AA9-999F-3F9938227B65}" srcOrd="4" destOrd="0" presId="urn:microsoft.com/office/officeart/2008/layout/HorizontalMultiLevelHierarchy#6"/>
    <dgm:cxn modelId="{C66024CD-E1C9-4D7B-85E5-E36FB7CB2185}" type="presOf" srcId="{79EBF4BB-D6D5-4BAE-B91B-8BFBEE47412F}" destId="{10CC8FA2-5628-4AA9-999F-3F9938227B65}" srcOrd="0" destOrd="0" presId="urn:microsoft.com/office/officeart/2008/layout/HorizontalMultiLevelHierarchy#6"/>
    <dgm:cxn modelId="{DFC68A5E-0B60-4D03-BAB1-0072B45721A2}" type="presParOf" srcId="{10CC8FA2-5628-4AA9-999F-3F9938227B65}" destId="{98E209AC-5E8F-4D8A-90BB-480A8C6E15CC}" srcOrd="0" destOrd="0" presId="urn:microsoft.com/office/officeart/2008/layout/HorizontalMultiLevelHierarchy#6"/>
    <dgm:cxn modelId="{C874A121-547F-4D45-BBD6-164C9B4D779B}" type="presOf" srcId="{79EBF4BB-D6D5-4BAE-B91B-8BFBEE47412F}" destId="{98E209AC-5E8F-4D8A-90BB-480A8C6E15CC}" srcOrd="1" destOrd="0" presId="urn:microsoft.com/office/officeart/2008/layout/HorizontalMultiLevelHierarchy#6"/>
    <dgm:cxn modelId="{B35B7D19-404F-4664-8C98-665FF539A00B}" type="presParOf" srcId="{699155D5-F1DA-442F-ADFA-0FEE5160C6FD}" destId="{EA327106-6A97-4FD7-962D-37F3B2D3D163}" srcOrd="5" destOrd="0" presId="urn:microsoft.com/office/officeart/2008/layout/HorizontalMultiLevelHierarchy#6"/>
    <dgm:cxn modelId="{2ABFF803-D7BC-46B1-BFCC-4DDADE7F3A83}" type="presParOf" srcId="{EA327106-6A97-4FD7-962D-37F3B2D3D163}" destId="{C7A76E3A-5FC1-4E18-B689-FF59268AB528}" srcOrd="0" destOrd="0" presId="urn:microsoft.com/office/officeart/2008/layout/HorizontalMultiLevelHierarchy#6"/>
    <dgm:cxn modelId="{FFA7C881-20D9-4069-8046-EB92795ED6C9}" type="presOf" srcId="{310DAA1A-95FB-4CC5-AA35-7E134A87600B}" destId="{C7A76E3A-5FC1-4E18-B689-FF59268AB528}" srcOrd="0" destOrd="0" presId="urn:microsoft.com/office/officeart/2008/layout/HorizontalMultiLevelHierarchy#6"/>
    <dgm:cxn modelId="{52832B58-F3F9-482B-A7B5-31677F8A1A6F}" type="presParOf" srcId="{EA327106-6A97-4FD7-962D-37F3B2D3D163}" destId="{41ACB882-24EE-4C99-A5B7-5AE8A399BBF2}" srcOrd="1" destOrd="0" presId="urn:microsoft.com/office/officeart/2008/layout/HorizontalMultiLevelHierarchy#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5" name=""/>
      <dsp:cNvGrpSpPr/>
    </dsp:nvGrpSpPr>
    <dsp:grpSpPr/>
    <dsp:sp modelId="{10CC8FA2-5628-4AA9-999F-3F9938227B65}">
      <dsp:nvSpPr>
        <dsp:cNvPr id="6" name=""/>
        <dsp:cNvSpPr/>
      </dsp:nvSpPr>
      <dsp:spPr>
        <a:xfrm>
          <a:off x="6501077" y="4526236"/>
          <a:ext cx="233447" cy="540606"/>
        </a:xfrm>
        <a:custGeom>
          <a:rect l="0" t="0" r="0" b="0"/>
          <a:pathLst>
            <a:path>
              <a:moveTo>
                <a:pt x="0" y="0"/>
              </a:moveTo>
              <a:lnTo>
                <a:pt x="116723" y="0"/>
              </a:lnTo>
              <a:lnTo>
                <a:pt x="116723" y="540606"/>
              </a:lnTo>
              <a:lnTo>
                <a:pt x="233447" y="540606"/>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6603079" y="4781818"/>
        <a:ext cx="29442" cy="29442"/>
      </dsp:txXfrm>
    </dsp:sp>
    <dsp:sp modelId="{82C8F26F-DF89-4573-AE20-9FB4FFF18165}">
      <dsp:nvSpPr>
        <dsp:cNvPr id="7" name=""/>
        <dsp:cNvSpPr/>
      </dsp:nvSpPr>
      <dsp:spPr>
        <a:xfrm>
          <a:off x="6501077" y="4467586"/>
          <a:ext cx="233447" cy="91440"/>
        </a:xfrm>
        <a:custGeom>
          <a:rect l="0" t="0" r="0" b="0"/>
          <a:pathLst>
            <a:path>
              <a:moveTo>
                <a:pt x="0" y="58650"/>
              </a:moveTo>
              <a:lnTo>
                <a:pt x="116723" y="58650"/>
              </a:lnTo>
              <a:lnTo>
                <a:pt x="116723" y="45720"/>
              </a:lnTo>
              <a:lnTo>
                <a:pt x="233447" y="4572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6611956" y="4507461"/>
        <a:ext cx="11690" cy="11690"/>
      </dsp:txXfrm>
    </dsp:sp>
    <dsp:sp modelId="{75DA49B4-BDA7-492C-80BA-5BB6FFA3520C}">
      <dsp:nvSpPr>
        <dsp:cNvPr id="8" name=""/>
        <dsp:cNvSpPr/>
      </dsp:nvSpPr>
      <dsp:spPr>
        <a:xfrm>
          <a:off x="6501077" y="3972699"/>
          <a:ext cx="233447" cy="553536"/>
        </a:xfrm>
        <a:custGeom>
          <a:rect l="0" t="0" r="0" b="0"/>
          <a:pathLst>
            <a:path>
              <a:moveTo>
                <a:pt x="0" y="553536"/>
              </a:moveTo>
              <a:lnTo>
                <a:pt x="116723" y="553536"/>
              </a:lnTo>
              <a:lnTo>
                <a:pt x="116723" y="0"/>
              </a:lnTo>
              <a:lnTo>
                <a:pt x="233447" y="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6602782" y="4234449"/>
        <a:ext cx="30037" cy="30037"/>
      </dsp:txXfrm>
    </dsp:sp>
    <dsp:sp modelId="{F61AD252-D8FF-46A3-9855-BF57D3D57A02}">
      <dsp:nvSpPr>
        <dsp:cNvPr id="9" name=""/>
        <dsp:cNvSpPr/>
      </dsp:nvSpPr>
      <dsp:spPr>
        <a:xfrm>
          <a:off x="4062452" y="4295562"/>
          <a:ext cx="1271388" cy="230674"/>
        </a:xfrm>
        <a:custGeom>
          <a:rect l="0" t="0" r="0" b="0"/>
          <a:pathLst>
            <a:path>
              <a:moveTo>
                <a:pt x="0" y="0"/>
              </a:moveTo>
              <a:lnTo>
                <a:pt x="635694" y="0"/>
              </a:lnTo>
              <a:lnTo>
                <a:pt x="635694" y="230674"/>
              </a:lnTo>
              <a:lnTo>
                <a:pt x="1271388" y="230674"/>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4665843" y="4378595"/>
        <a:ext cx="64607" cy="64607"/>
      </dsp:txXfrm>
    </dsp:sp>
    <dsp:sp modelId="{61C6E778-D6C4-4EC3-B117-17FA0A7E1AC5}">
      <dsp:nvSpPr>
        <dsp:cNvPr id="10" name=""/>
        <dsp:cNvSpPr/>
      </dsp:nvSpPr>
      <dsp:spPr>
        <a:xfrm>
          <a:off x="6542397" y="3383152"/>
          <a:ext cx="233447" cy="91440"/>
        </a:xfrm>
        <a:custGeom>
          <a:rect l="0" t="0" r="0" b="0"/>
          <a:pathLst>
            <a:path>
              <a:moveTo>
                <a:pt x="0" y="45720"/>
              </a:moveTo>
              <a:lnTo>
                <a:pt x="233447" y="45720"/>
              </a:lnTo>
            </a:path>
          </a:pathLst>
        </a:cu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6653285" y="3423036"/>
        <a:ext cx="11672" cy="11672"/>
      </dsp:txXfrm>
    </dsp:sp>
    <dsp:sp modelId="{97B04A79-A3C5-4A43-8C28-1F7B3C75F99B}">
      <dsp:nvSpPr>
        <dsp:cNvPr id="11" name=""/>
        <dsp:cNvSpPr/>
      </dsp:nvSpPr>
      <dsp:spPr>
        <a:xfrm>
          <a:off x="4062452" y="3428872"/>
          <a:ext cx="1271388" cy="866689"/>
        </a:xfrm>
        <a:custGeom>
          <a:rect l="0" t="0" r="0" b="0"/>
          <a:pathLst>
            <a:path>
              <a:moveTo>
                <a:pt x="0" y="866689"/>
              </a:moveTo>
              <a:lnTo>
                <a:pt x="635694" y="866689"/>
              </a:lnTo>
              <a:lnTo>
                <a:pt x="635694" y="0"/>
              </a:lnTo>
              <a:lnTo>
                <a:pt x="1271388"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4659679" y="3823750"/>
        <a:ext cx="76934" cy="76934"/>
      </dsp:txXfrm>
    </dsp:sp>
    <dsp:sp modelId="{A74C0BAE-96BB-4623-9A8F-90A47B2A6B9B}">
      <dsp:nvSpPr>
        <dsp:cNvPr id="12" name=""/>
        <dsp:cNvSpPr/>
      </dsp:nvSpPr>
      <dsp:spPr>
        <a:xfrm>
          <a:off x="2895216" y="2763369"/>
          <a:ext cx="381139" cy="1532192"/>
        </a:xfrm>
        <a:custGeom>
          <a:rect l="0" t="0" r="0" b="0"/>
          <a:pathLst>
            <a:path>
              <a:moveTo>
                <a:pt x="381139" y="0"/>
              </a:moveTo>
              <a:lnTo>
                <a:pt x="0" y="1532192"/>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3046314" y="3489993"/>
        <a:ext cx="78944" cy="78944"/>
      </dsp:txXfrm>
    </dsp:sp>
    <dsp:sp modelId="{AB5F7052-5798-49A7-B60B-1D6F89550150}">
      <dsp:nvSpPr>
        <dsp:cNvPr id="13" name=""/>
        <dsp:cNvSpPr/>
      </dsp:nvSpPr>
      <dsp:spPr>
        <a:xfrm>
          <a:off x="3962934" y="1238043"/>
          <a:ext cx="1370907" cy="1648681"/>
        </a:xfrm>
        <a:custGeom>
          <a:rect l="0" t="0" r="0" b="0"/>
          <a:pathLst>
            <a:path>
              <a:moveTo>
                <a:pt x="0" y="0"/>
              </a:moveTo>
              <a:lnTo>
                <a:pt x="685453" y="0"/>
              </a:lnTo>
              <a:lnTo>
                <a:pt x="685453" y="1648681"/>
              </a:lnTo>
              <a:lnTo>
                <a:pt x="1370907" y="164868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4594783" y="2008779"/>
        <a:ext cx="107209" cy="107209"/>
      </dsp:txXfrm>
    </dsp:sp>
    <dsp:sp modelId="{89835F03-B75E-41E6-A034-4561005AF7EF}">
      <dsp:nvSpPr>
        <dsp:cNvPr id="14" name=""/>
        <dsp:cNvSpPr/>
      </dsp:nvSpPr>
      <dsp:spPr>
        <a:xfrm>
          <a:off x="3962934" y="1238043"/>
          <a:ext cx="1370907" cy="1110913"/>
        </a:xfrm>
        <a:custGeom>
          <a:rect l="0" t="0" r="0" b="0"/>
          <a:pathLst>
            <a:path>
              <a:moveTo>
                <a:pt x="0" y="0"/>
              </a:moveTo>
              <a:lnTo>
                <a:pt x="685453" y="0"/>
              </a:lnTo>
              <a:lnTo>
                <a:pt x="685453" y="1110913"/>
              </a:lnTo>
              <a:lnTo>
                <a:pt x="1370907" y="1110913"/>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4604275" y="1749387"/>
        <a:ext cx="88225" cy="88225"/>
      </dsp:txXfrm>
    </dsp:sp>
    <dsp:sp modelId="{D2E38B86-347A-41AC-92AB-C036FA74BB47}">
      <dsp:nvSpPr>
        <dsp:cNvPr id="15" name=""/>
        <dsp:cNvSpPr/>
      </dsp:nvSpPr>
      <dsp:spPr>
        <a:xfrm>
          <a:off x="3962934" y="1238043"/>
          <a:ext cx="1370907" cy="598245"/>
        </a:xfrm>
        <a:custGeom>
          <a:rect l="0" t="0" r="0" b="0"/>
          <a:pathLst>
            <a:path>
              <a:moveTo>
                <a:pt x="0" y="0"/>
              </a:moveTo>
              <a:lnTo>
                <a:pt x="685453" y="0"/>
              </a:lnTo>
              <a:lnTo>
                <a:pt x="685453" y="598245"/>
              </a:lnTo>
              <a:lnTo>
                <a:pt x="1370907" y="598245"/>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4610994" y="1499772"/>
        <a:ext cx="74787" cy="74787"/>
      </dsp:txXfrm>
    </dsp:sp>
    <dsp:sp modelId="{08BEBE8B-04F3-4749-B75A-313ADB113A1D}">
      <dsp:nvSpPr>
        <dsp:cNvPr id="16" name=""/>
        <dsp:cNvSpPr/>
      </dsp:nvSpPr>
      <dsp:spPr>
        <a:xfrm>
          <a:off x="3962934" y="1192323"/>
          <a:ext cx="1370907" cy="91440"/>
        </a:xfrm>
        <a:custGeom>
          <a:rect l="0" t="0" r="0" b="0"/>
          <a:pathLst>
            <a:path>
              <a:moveTo>
                <a:pt x="0" y="45720"/>
              </a:moveTo>
              <a:lnTo>
                <a:pt x="685453" y="45720"/>
              </a:lnTo>
              <a:lnTo>
                <a:pt x="685453" y="131298"/>
              </a:lnTo>
              <a:lnTo>
                <a:pt x="1370907" y="131298"/>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4614048" y="1203703"/>
        <a:ext cx="68678" cy="68678"/>
      </dsp:txXfrm>
    </dsp:sp>
    <dsp:sp modelId="{1E67480A-0F13-4E92-A016-D687631D2E34}">
      <dsp:nvSpPr>
        <dsp:cNvPr id="17" name=""/>
        <dsp:cNvSpPr/>
      </dsp:nvSpPr>
      <dsp:spPr>
        <a:xfrm>
          <a:off x="3962934" y="776406"/>
          <a:ext cx="1370907" cy="461636"/>
        </a:xfrm>
        <a:custGeom>
          <a:rect l="0" t="0" r="0" b="0"/>
          <a:pathLst>
            <a:path>
              <a:moveTo>
                <a:pt x="0" y="461636"/>
              </a:moveTo>
              <a:lnTo>
                <a:pt x="685453" y="461636"/>
              </a:lnTo>
              <a:lnTo>
                <a:pt x="685453" y="0"/>
              </a:lnTo>
              <a:lnTo>
                <a:pt x="1370907"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4612224" y="971061"/>
        <a:ext cx="72327" cy="72327"/>
      </dsp:txXfrm>
    </dsp:sp>
    <dsp:sp modelId="{0A1AA6FC-A4F6-4B6C-9E76-DEF2ED9CFF40}">
      <dsp:nvSpPr>
        <dsp:cNvPr id="18" name=""/>
        <dsp:cNvSpPr/>
      </dsp:nvSpPr>
      <dsp:spPr>
        <a:xfrm>
          <a:off x="3962934" y="229191"/>
          <a:ext cx="1370907" cy="1008851"/>
        </a:xfrm>
        <a:custGeom>
          <a:rect l="0" t="0" r="0" b="0"/>
          <a:pathLst>
            <a:path>
              <a:moveTo>
                <a:pt x="0" y="1008851"/>
              </a:moveTo>
              <a:lnTo>
                <a:pt x="685453" y="1008851"/>
              </a:lnTo>
              <a:lnTo>
                <a:pt x="685453" y="0"/>
              </a:lnTo>
              <a:lnTo>
                <a:pt x="1370907" y="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4605835" y="691064"/>
        <a:ext cx="85105" cy="85105"/>
      </dsp:txXfrm>
    </dsp:sp>
    <dsp:sp modelId="{641F5A6E-24EF-43FA-9C4E-BA7CF2DB51A2}">
      <dsp:nvSpPr>
        <dsp:cNvPr id="19" name=""/>
        <dsp:cNvSpPr/>
      </dsp:nvSpPr>
      <dsp:spPr>
        <a:xfrm>
          <a:off x="2795698" y="1238043"/>
          <a:ext cx="480658" cy="1525326"/>
        </a:xfrm>
        <a:custGeom>
          <a:rect l="0" t="0" r="0" b="0"/>
          <a:pathLst>
            <a:path>
              <a:moveTo>
                <a:pt x="480658" y="1525326"/>
              </a:moveTo>
              <a:lnTo>
                <a:pt x="0"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244600">
            <a:lnSpc>
              <a:spcPct val="90000"/>
            </a:lnSpc>
            <a:spcBef>
              <a:spcPct val="0"/>
            </a:spcBef>
            <a:spcAft>
              <a:spcPct val="35000"/>
            </a:spcAft>
          </a:pPr>
          <a:endParaRPr lang="zh-CN" altLang="en-US" sz="2800" kern="1200"/>
        </a:p>
      </dsp:txBody>
      <dsp:txXfrm>
        <a:off x="2996045" y="1960724"/>
        <a:ext cx="79963" cy="79963"/>
      </dsp:txXfrm>
    </dsp:sp>
    <dsp:sp modelId="{49D35D4E-8748-4B32-B5AF-C0DE99678DD8}">
      <dsp:nvSpPr>
        <dsp:cNvPr id="20" name=""/>
        <dsp:cNvSpPr/>
      </dsp:nvSpPr>
      <dsp:spPr>
        <a:xfrm>
          <a:off x="1380532" y="1412505"/>
          <a:ext cx="1089919" cy="270172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人物塑造</a:t>
          </a:r>
        </a:p>
      </dsp:txBody>
      <dsp:txXfrm>
        <a:off x="1380532" y="1412505"/>
        <a:ext cx="1089919" cy="2701728"/>
      </dsp:txXfrm>
    </dsp:sp>
    <dsp:sp modelId="{59078A8B-6255-4396-BBA2-55B9E22A3C9C}">
      <dsp:nvSpPr>
        <dsp:cNvPr id="21" name=""/>
        <dsp:cNvSpPr/>
      </dsp:nvSpPr>
      <dsp:spPr>
        <a:xfrm>
          <a:off x="2795698" y="645832"/>
          <a:ext cx="1167236" cy="1184420"/>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正面描写</a:t>
          </a:r>
        </a:p>
      </dsp:txBody>
      <dsp:txXfrm>
        <a:off x="2795698" y="645832"/>
        <a:ext cx="1167236" cy="1184420"/>
      </dsp:txXfrm>
    </dsp:sp>
    <dsp:sp modelId="{2CE64E50-8184-489B-81EA-DE06D418AB07}">
      <dsp:nvSpPr>
        <dsp:cNvPr id="22" name=""/>
        <dsp:cNvSpPr/>
      </dsp:nvSpPr>
      <dsp:spPr>
        <a:xfrm>
          <a:off x="5333841" y="4790"/>
          <a:ext cx="2813727" cy="44880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外貌描写</a:t>
          </a:r>
        </a:p>
      </dsp:txBody>
      <dsp:txXfrm>
        <a:off x="5333841" y="4790"/>
        <a:ext cx="2813727" cy="448802"/>
      </dsp:txXfrm>
    </dsp:sp>
    <dsp:sp modelId="{FD272CD2-529B-40AA-A67E-21200CC954F5}">
      <dsp:nvSpPr>
        <dsp:cNvPr id="23" name=""/>
        <dsp:cNvSpPr/>
      </dsp:nvSpPr>
      <dsp:spPr>
        <a:xfrm>
          <a:off x="5333841" y="542559"/>
          <a:ext cx="2798332" cy="467695"/>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语言描写</a:t>
          </a:r>
        </a:p>
      </dsp:txBody>
      <dsp:txXfrm>
        <a:off x="5333841" y="542559"/>
        <a:ext cx="2798332" cy="467695"/>
      </dsp:txXfrm>
    </dsp:sp>
    <dsp:sp modelId="{E68015C6-51AC-434D-931E-F0990EB34DFC}">
      <dsp:nvSpPr>
        <dsp:cNvPr id="24" name=""/>
        <dsp:cNvSpPr/>
      </dsp:nvSpPr>
      <dsp:spPr>
        <a:xfrm>
          <a:off x="5333841" y="1099220"/>
          <a:ext cx="2813727" cy="44880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动作描写</a:t>
          </a:r>
        </a:p>
      </dsp:txBody>
      <dsp:txXfrm>
        <a:off x="5333841" y="1099220"/>
        <a:ext cx="2813727" cy="448802"/>
      </dsp:txXfrm>
    </dsp:sp>
    <dsp:sp modelId="{3704A819-9EAF-421D-A97D-15BC01B89FC9}">
      <dsp:nvSpPr>
        <dsp:cNvPr id="25" name=""/>
        <dsp:cNvSpPr/>
      </dsp:nvSpPr>
      <dsp:spPr>
        <a:xfrm>
          <a:off x="5333841" y="1636989"/>
          <a:ext cx="2841554" cy="398600"/>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心理描写</a:t>
          </a:r>
        </a:p>
      </dsp:txBody>
      <dsp:txXfrm>
        <a:off x="5333841" y="1636989"/>
        <a:ext cx="2841554" cy="398600"/>
      </dsp:txXfrm>
    </dsp:sp>
    <dsp:sp modelId="{C3B3CA05-2D5E-48AD-A925-FDA798EC40C4}">
      <dsp:nvSpPr>
        <dsp:cNvPr id="26" name=""/>
        <dsp:cNvSpPr/>
      </dsp:nvSpPr>
      <dsp:spPr>
        <a:xfrm>
          <a:off x="5333841" y="2124555"/>
          <a:ext cx="2813727" cy="44880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神态描写</a:t>
          </a:r>
        </a:p>
      </dsp:txBody>
      <dsp:txXfrm>
        <a:off x="5333841" y="2124555"/>
        <a:ext cx="2813727" cy="448802"/>
      </dsp:txXfrm>
    </dsp:sp>
    <dsp:sp modelId="{39B946B1-768B-4168-9D33-7009E2A8ACB2}">
      <dsp:nvSpPr>
        <dsp:cNvPr id="27" name=""/>
        <dsp:cNvSpPr/>
      </dsp:nvSpPr>
      <dsp:spPr>
        <a:xfrm>
          <a:off x="5333841" y="2662324"/>
          <a:ext cx="2813727" cy="44880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细节描写</a:t>
          </a:r>
        </a:p>
      </dsp:txBody>
      <dsp:txXfrm>
        <a:off x="5333841" y="2662324"/>
        <a:ext cx="2813727" cy="448802"/>
      </dsp:txXfrm>
    </dsp:sp>
    <dsp:sp modelId="{97416DAE-5BA7-496C-9C78-4177B2EC29BA}">
      <dsp:nvSpPr>
        <dsp:cNvPr id="28" name=""/>
        <dsp:cNvSpPr/>
      </dsp:nvSpPr>
      <dsp:spPr>
        <a:xfrm>
          <a:off x="2895216" y="3745755"/>
          <a:ext cx="1167236" cy="1099614"/>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侧面描写</a:t>
          </a:r>
        </a:p>
      </dsp:txBody>
      <dsp:txXfrm>
        <a:off x="2895216" y="3745755"/>
        <a:ext cx="1167236" cy="1099614"/>
      </dsp:txXfrm>
    </dsp:sp>
    <dsp:sp modelId="{AEDF3C37-0F44-4236-8409-30241AB0DB3E}">
      <dsp:nvSpPr>
        <dsp:cNvPr id="29" name=""/>
        <dsp:cNvSpPr/>
      </dsp:nvSpPr>
      <dsp:spPr>
        <a:xfrm>
          <a:off x="5333841" y="3204471"/>
          <a:ext cx="1208556" cy="44880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手法</a:t>
          </a:r>
        </a:p>
      </dsp:txBody>
      <dsp:txXfrm>
        <a:off x="5333841" y="3204471"/>
        <a:ext cx="1208556" cy="448802"/>
      </dsp:txXfrm>
    </dsp:sp>
    <dsp:sp modelId="{297E8065-E145-466B-A8B5-DE7EB4FF82D7}">
      <dsp:nvSpPr>
        <dsp:cNvPr id="30" name=""/>
        <dsp:cNvSpPr/>
      </dsp:nvSpPr>
      <dsp:spPr>
        <a:xfrm>
          <a:off x="6775845" y="3200092"/>
          <a:ext cx="3974859" cy="457560"/>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渲染、烘托、衬托……</a:t>
          </a:r>
        </a:p>
      </dsp:txBody>
      <dsp:txXfrm>
        <a:off x="6775845" y="3200092"/>
        <a:ext cx="3974859" cy="457560"/>
      </dsp:txXfrm>
    </dsp:sp>
    <dsp:sp modelId="{25BD895C-13B9-4BAA-A9DD-94F1C0C5BEFF}">
      <dsp:nvSpPr>
        <dsp:cNvPr id="31" name=""/>
        <dsp:cNvSpPr/>
      </dsp:nvSpPr>
      <dsp:spPr>
        <a:xfrm>
          <a:off x="5333841" y="4348304"/>
          <a:ext cx="1167236" cy="35586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方式</a:t>
          </a:r>
        </a:p>
      </dsp:txBody>
      <dsp:txXfrm>
        <a:off x="5333841" y="4348304"/>
        <a:ext cx="1167236" cy="355864"/>
      </dsp:txXfrm>
    </dsp:sp>
    <dsp:sp modelId="{10E40FB3-E772-442A-870C-1BEB1F5686CF}">
      <dsp:nvSpPr>
        <dsp:cNvPr id="32" name=""/>
        <dsp:cNvSpPr/>
      </dsp:nvSpPr>
      <dsp:spPr>
        <a:xfrm>
          <a:off x="6734525" y="3746618"/>
          <a:ext cx="4018934" cy="452161"/>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借助次要人物陪衬烘托</a:t>
          </a:r>
        </a:p>
      </dsp:txBody>
      <dsp:txXfrm>
        <a:off x="6734525" y="3746618"/>
        <a:ext cx="4018934" cy="452161"/>
      </dsp:txXfrm>
    </dsp:sp>
    <dsp:sp modelId="{08662153-FACD-4225-BAA2-A0A105EEC84F}">
      <dsp:nvSpPr>
        <dsp:cNvPr id="33" name=""/>
        <dsp:cNvSpPr/>
      </dsp:nvSpPr>
      <dsp:spPr>
        <a:xfrm>
          <a:off x="6734525" y="4287746"/>
          <a:ext cx="3703628" cy="451118"/>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借助物象陪衬烘托</a:t>
          </a:r>
        </a:p>
      </dsp:txBody>
      <dsp:txXfrm>
        <a:off x="6734525" y="4287746"/>
        <a:ext cx="3703628" cy="451118"/>
      </dsp:txXfrm>
    </dsp:sp>
    <dsp:sp modelId="{C7A76E3A-5FC1-4E18-B689-FF59268AB528}">
      <dsp:nvSpPr>
        <dsp:cNvPr id="34" name=""/>
        <dsp:cNvSpPr/>
      </dsp:nvSpPr>
      <dsp:spPr>
        <a:xfrm>
          <a:off x="6734525" y="4827831"/>
          <a:ext cx="3689925" cy="478022"/>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zh-CN" altLang="en-US" sz="2800" kern="1200"/>
            <a:t>借助环境渲染烘托</a:t>
          </a:r>
        </a:p>
      </dsp:txBody>
      <dsp:txXfrm>
        <a:off x="6734525" y="4827831"/>
        <a:ext cx="3689925" cy="478022"/>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6">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rSet qsTypeId="urn:microsoft.com/office/officeart/2005/8/quickstyle/simple5"/>
        </dgm:pt>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type="rect" r:blip="" rot="270">
                  <dgm:adjLst/>
                </dgm:shape>
              </dgm:if>
              <dgm:else name="Name11">
                <dgm:shape xmlns:r="http://schemas.openxmlformats.org/officeDocument/2006/relationships" type="rect" r:blip="" rot="90">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endSty" val="noArr"/>
                        <dgm:param type="connRout" val="bend"/>
                        <dgm:param type="begPts" val="midR"/>
                        <dgm:param type="endPts" val="midL"/>
                      </dgm:alg>
                    </dgm:if>
                    <dgm:else name="Name18">
                      <dgm:alg type="conn">
                        <dgm:param type="dim" val="1D"/>
                        <dgm:param type="endSty" val="noArr"/>
                        <dgm:param type="connRout" val="bend"/>
                        <dgm:param type="begPts" val="midL"/>
                        <dgm:param type="endPts" val="midR"/>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fact="0.25"/>
                      <dgm:rule type="w" fact="0.8"/>
                      <dgm:rule type="primFontSz" val="5"/>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685800" y="1143000"/>
            <a:ext cx="5486400" cy="30861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685800" y="1143000"/>
            <a:ext cx="5486400" cy="30861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EA540E3B-F9C0-48B6-A129-4D327DD3065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685800" y="1143000"/>
            <a:ext cx="5486400" cy="30861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EA540E3B-F9C0-48B6-A129-4D327DD3065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050" name="图片 6"/>
          <p:cNvPicPr>
            <a:picLocks noChangeAspect="1"/>
          </p:cNvPicPr>
          <p:nvPr userDrawn="1"/>
        </p:nvPicPr>
        <p:blipFill>
          <a:blip r:embed="rId2" cstate="print"/>
          <a:stretch>
            <a:fillRect/>
          </a:stretch>
        </p:blipFill>
        <p:spPr>
          <a:xfrm>
            <a:off x="7374467" y="141288"/>
            <a:ext cx="4745567" cy="1096962"/>
          </a:xfrm>
          <a:prstGeom prst="rect">
            <a:avLst/>
          </a:prstGeom>
          <a:noFill/>
          <a:ln w="9525">
            <a:noFill/>
          </a:ln>
        </p:spPr>
      </p:pic>
      <p:pic>
        <p:nvPicPr>
          <p:cNvPr id="2051" name="图片 7"/>
          <p:cNvPicPr>
            <a:picLocks noChangeAspect="1"/>
          </p:cNvPicPr>
          <p:nvPr userDrawn="1"/>
        </p:nvPicPr>
        <p:blipFill>
          <a:blip r:embed="rId3" cstate="print"/>
          <a:stretch>
            <a:fillRect/>
          </a:stretch>
        </p:blipFill>
        <p:spPr>
          <a:xfrm>
            <a:off x="0" y="4797425"/>
            <a:ext cx="12192000" cy="2060575"/>
          </a:xfrm>
          <a:prstGeom prst="rect">
            <a:avLst/>
          </a:prstGeom>
          <a:noFill/>
          <a:ln w="9525">
            <a:noFill/>
          </a:ln>
        </p:spPr>
      </p:pic>
      <p:sp>
        <p:nvSpPr>
          <p:cNvPr id="2" name="标题 1"/>
          <p:cNvSpPr>
            <a:spLocks noGrp="1"/>
          </p:cNvSpPr>
          <p:nvPr>
            <p:ph type="ctrTitle"/>
          </p:nvPr>
        </p:nvSpPr>
        <p:spPr>
          <a:xfrm>
            <a:off x="914400" y="2130425"/>
            <a:ext cx="10363200" cy="1470025"/>
          </a:xfrm>
        </p:spPr>
        <p:txBody>
          <a:body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auto"/>
            <a:r>
              <a:rPr lang="zh-CN" altLang="en-US" strike="noStrike" noProof="1" smtClean="0"/>
              <a:t>单击此处编辑母版副标题样式</a:t>
            </a:r>
            <a:endParaRPr lang="zh-CN" altLang="en-US" strike="noStrike" noProof="1"/>
          </a:p>
        </p:txBody>
      </p:sp>
      <p:sp>
        <p:nvSpPr>
          <p:cNvPr id="9"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p>
            <a:pPr marL="0" marR="0" indent="0" defTabSz="914400" rtl="0" eaLnBrk="1" fontAlgn="auto" latinLnBrk="0" hangingPunct="1">
              <a:lnSpc>
                <a:spcPct val="100000"/>
              </a:lnSpc>
              <a:spcBef>
                <a:spcPts val="0"/>
              </a:spcBef>
              <a:spcAft>
                <a:spcPts val="0"/>
              </a:spcAft>
              <a:buClrTx/>
              <a:buSzTx/>
              <a:buFontTx/>
              <a:buNone/>
              <a:defRPr/>
            </a:pPr>
            <a:endParaRPr kumimoji="0" lang="zh-CN" altLang="en-US" b="0" i="0" strike="noStrike" kern="1200" cap="none" spc="0" normalizeH="0" baseline="0" noProof="0" smtClean="0">
              <a:latin typeface="+mn-lt"/>
              <a:ea typeface="+mn-ea"/>
              <a:cs typeface="+mn-cs"/>
            </a:endParaRPr>
          </a:p>
        </p:txBody>
      </p:sp>
      <p:sp>
        <p:nvSpPr>
          <p:cNvPr id="10"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p>
            <a:pPr marL="0" marR="0" indent="0" defTabSz="914400" rtl="0" eaLnBrk="1" fontAlgn="auto" latinLnBrk="0" hangingPunct="1">
              <a:lnSpc>
                <a:spcPct val="100000"/>
              </a:lnSpc>
              <a:spcBef>
                <a:spcPts val="0"/>
              </a:spcBef>
              <a:spcAft>
                <a:spcPts val="0"/>
              </a:spcAft>
              <a:buClrTx/>
              <a:buSzTx/>
              <a:buFontTx/>
              <a:buNone/>
              <a:defRPr/>
            </a:pPr>
            <a:endParaRPr kumimoji="0" lang="zh-CN" altLang="en-US" b="0" i="0" strike="noStrike" kern="1200" cap="none" spc="0" normalizeH="0" baseline="0" noProof="0" smtClean="0">
              <a:latin typeface="+mn-lt"/>
              <a:ea typeface="+mn-ea"/>
              <a:cs typeface="+mn-cs"/>
            </a:endParaRPr>
          </a:p>
        </p:txBody>
      </p:sp>
      <p:sp>
        <p:nvSpPr>
          <p:cNvPr id="11"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26400" cy="5851525"/>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3074" name="图片 6"/>
          <p:cNvPicPr>
            <a:picLocks noChangeAspect="1"/>
          </p:cNvPicPr>
          <p:nvPr userDrawn="1"/>
        </p:nvPicPr>
        <p:blipFill>
          <a:blip r:embed="rId2" cstate="print"/>
          <a:stretch>
            <a:fillRect/>
          </a:stretch>
        </p:blipFill>
        <p:spPr>
          <a:xfrm>
            <a:off x="0" y="5773738"/>
            <a:ext cx="12192000" cy="1084262"/>
          </a:xfrm>
          <a:prstGeom prst="rect">
            <a:avLst/>
          </a:prstGeom>
          <a:noFill/>
          <a:ln w="9525">
            <a:noFill/>
          </a:ln>
        </p:spPr>
      </p:pic>
      <p:pic>
        <p:nvPicPr>
          <p:cNvPr id="3075" name="图片 7"/>
          <p:cNvPicPr>
            <a:picLocks noChangeAspect="1"/>
          </p:cNvPicPr>
          <p:nvPr userDrawn="1"/>
        </p:nvPicPr>
        <p:blipFill>
          <a:blip r:embed="rId3" cstate="print"/>
          <a:stretch>
            <a:fillRect/>
          </a:stretch>
        </p:blipFill>
        <p:spPr>
          <a:xfrm>
            <a:off x="0" y="1588"/>
            <a:ext cx="12192000" cy="1084262"/>
          </a:xfrm>
          <a:prstGeom prst="rect">
            <a:avLst/>
          </a:prstGeom>
          <a:noFill/>
          <a:ln w="9525">
            <a:noFill/>
          </a:ln>
        </p:spPr>
      </p:pic>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9"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p>
            <a:pPr marL="0" marR="0" indent="0" defTabSz="914400" rtl="0" eaLnBrk="1" fontAlgn="auto" latinLnBrk="0" hangingPunct="1">
              <a:lnSpc>
                <a:spcPct val="100000"/>
              </a:lnSpc>
              <a:spcBef>
                <a:spcPts val="0"/>
              </a:spcBef>
              <a:spcAft>
                <a:spcPts val="0"/>
              </a:spcAft>
              <a:buClrTx/>
              <a:buSzTx/>
              <a:buFontTx/>
              <a:buNone/>
              <a:defRPr/>
            </a:pPr>
            <a:endParaRPr kumimoji="0" lang="zh-CN" altLang="en-US" b="0" i="0" strike="noStrike" kern="1200" cap="none" spc="0" normalizeH="0" baseline="0" noProof="0" smtClean="0">
              <a:latin typeface="+mn-lt"/>
              <a:ea typeface="+mn-ea"/>
              <a:cs typeface="+mn-cs"/>
            </a:endParaRPr>
          </a:p>
        </p:txBody>
      </p:sp>
      <p:sp>
        <p:nvSpPr>
          <p:cNvPr id="10"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p>
            <a:pPr marL="0" marR="0" indent="0" defTabSz="914400" rtl="0" eaLnBrk="1" fontAlgn="auto" latinLnBrk="0" hangingPunct="1">
              <a:lnSpc>
                <a:spcPct val="100000"/>
              </a:lnSpc>
              <a:spcBef>
                <a:spcPts val="0"/>
              </a:spcBef>
              <a:spcAft>
                <a:spcPts val="0"/>
              </a:spcAft>
              <a:buClrTx/>
              <a:buSzTx/>
              <a:buFontTx/>
              <a:buNone/>
              <a:defRPr/>
            </a:pPr>
            <a:endParaRPr kumimoji="0" lang="zh-CN" altLang="en-US" b="0" i="0" strike="noStrike" kern="1200" cap="none" spc="0" normalizeH="0" baseline="0" noProof="0" smtClean="0">
              <a:latin typeface="+mn-lt"/>
              <a:ea typeface="+mn-ea"/>
              <a:cs typeface="+mn-cs"/>
            </a:endParaRPr>
          </a:p>
        </p:txBody>
      </p:sp>
      <p:sp>
        <p:nvSpPr>
          <p:cNvPr id="11"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098" name="图片 6"/>
          <p:cNvPicPr>
            <a:picLocks noChangeAspect="1"/>
          </p:cNvPicPr>
          <p:nvPr userDrawn="1"/>
        </p:nvPicPr>
        <p:blipFill>
          <a:blip r:embed="rId2" cstate="print"/>
          <a:stretch>
            <a:fillRect/>
          </a:stretch>
        </p:blipFill>
        <p:spPr>
          <a:xfrm>
            <a:off x="-201083" y="-123825"/>
            <a:ext cx="13114867" cy="6996113"/>
          </a:xfrm>
          <a:prstGeom prst="rect">
            <a:avLst/>
          </a:prstGeom>
          <a:noFill/>
          <a:ln w="9525">
            <a:noFill/>
          </a:ln>
        </p:spPr>
      </p:pic>
      <p:sp>
        <p:nvSpPr>
          <p:cNvPr id="4099" name="TextBox 7"/>
          <p:cNvSpPr txBox="1"/>
          <p:nvPr userDrawn="1"/>
        </p:nvSpPr>
        <p:spPr>
          <a:xfrm>
            <a:off x="8297969" y="5373688"/>
            <a:ext cx="3840480" cy="922020"/>
          </a:xfrm>
          <a:prstGeom prst="rect">
            <a:avLst/>
          </a:prstGeom>
          <a:noFill/>
          <a:ln w="9525">
            <a:noFill/>
          </a:ln>
        </p:spPr>
        <p:txBody>
          <a:bodyPr wrap="none" anchor="t">
            <a:spAutoFit/>
          </a:bodyPr>
          <a:lstStyle/>
          <a:p>
            <a:pPr lvl="0" indent="0" algn="ctr"/>
            <a:r>
              <a:rPr lang="en-US" altLang="zh-CN" dirty="0">
                <a:solidFill>
                  <a:schemeClr val="bg1"/>
                </a:solidFill>
                <a:latin typeface="华文新魏" panose="02010800040101010101" pitchFamily="2" charset="-122"/>
                <a:ea typeface="华文新魏" panose="02010800040101010101" pitchFamily="2" charset="-122"/>
              </a:rPr>
              <a:t>0766-76592402</a:t>
            </a:r>
            <a:endParaRPr lang="en-US" altLang="zh-CN" dirty="0">
              <a:solidFill>
                <a:schemeClr val="bg1"/>
              </a:solidFill>
              <a:latin typeface="华文新魏" panose="02010800040101010101" pitchFamily="2" charset="-122"/>
              <a:ea typeface="华文新魏" panose="02010800040101010101" pitchFamily="2" charset="-122"/>
            </a:endParaRPr>
          </a:p>
          <a:p>
            <a:pPr lvl="0" indent="0" algn="ctr"/>
            <a:r>
              <a:rPr lang="en-US" altLang="zh-CN" dirty="0">
                <a:solidFill>
                  <a:schemeClr val="bg1"/>
                </a:solidFill>
                <a:latin typeface="华文新魏" panose="02010800040101010101" pitchFamily="2" charset="-122"/>
                <a:ea typeface="华文新魏" panose="02010800040101010101" pitchFamily="2" charset="-122"/>
              </a:rPr>
              <a:t>http://www.ynxjzx.cn</a:t>
            </a:r>
            <a:endParaRPr lang="en-US" altLang="zh-CN" dirty="0">
              <a:solidFill>
                <a:schemeClr val="bg1"/>
              </a:solidFill>
              <a:latin typeface="华文新魏" panose="02010800040101010101" pitchFamily="2" charset="-122"/>
              <a:ea typeface="华文新魏" panose="02010800040101010101" pitchFamily="2" charset="-122"/>
            </a:endParaRPr>
          </a:p>
          <a:p>
            <a:pPr lvl="0" indent="0" algn="ctr"/>
            <a:r>
              <a:rPr lang="zh-CN" altLang="en-US" dirty="0">
                <a:solidFill>
                  <a:schemeClr val="bg1"/>
                </a:solidFill>
                <a:latin typeface="华文新魏" panose="02010800040101010101" pitchFamily="2" charset="-122"/>
                <a:ea typeface="华文新魏" panose="02010800040101010101" pitchFamily="2" charset="-122"/>
              </a:rPr>
              <a:t>广东省云浮市郁南县都城镇西江中学</a:t>
            </a:r>
            <a:endParaRPr lang="zh-CN" altLang="en-US" dirty="0">
              <a:solidFill>
                <a:schemeClr val="bg1"/>
              </a:solidFill>
              <a:latin typeface="华文新魏" panose="02010800040101010101" pitchFamily="2" charset="-122"/>
              <a:ea typeface="华文新魏" panose="02010800040101010101" pitchFamily="2" charset="-122"/>
            </a:endParaRPr>
          </a:p>
        </p:txBody>
      </p:sp>
      <p:sp>
        <p:nvSpPr>
          <p:cNvPr id="4100" name="TextBox 8"/>
          <p:cNvSpPr txBox="1"/>
          <p:nvPr userDrawn="1"/>
        </p:nvSpPr>
        <p:spPr>
          <a:xfrm>
            <a:off x="4653069" y="2820988"/>
            <a:ext cx="3535680" cy="1106805"/>
          </a:xfrm>
          <a:prstGeom prst="rect">
            <a:avLst/>
          </a:prstGeom>
          <a:noFill/>
          <a:ln w="9525">
            <a:noFill/>
          </a:ln>
        </p:spPr>
        <p:txBody>
          <a:bodyPr wrap="none" anchor="t">
            <a:spAutoFit/>
          </a:bodyPr>
          <a:lstStyle/>
          <a:p>
            <a:pPr lvl="0" indent="0" algn="just"/>
            <a:r>
              <a:rPr lang="zh-CN" altLang="en-US" sz="6600" dirty="0">
                <a:solidFill>
                  <a:srgbClr val="FFFF00"/>
                </a:solidFill>
                <a:latin typeface="华文隶书" panose="02010800040101010101" pitchFamily="2" charset="-122"/>
                <a:ea typeface="华文隶书" panose="02010800040101010101" pitchFamily="2" charset="-122"/>
              </a:rPr>
              <a:t>谢谢观看</a:t>
            </a:r>
            <a:endParaRPr lang="en-US" altLang="zh-CN" sz="6600" dirty="0">
              <a:solidFill>
                <a:srgbClr val="FFFF00"/>
              </a:solidFill>
              <a:latin typeface="华文隶书" panose="02010800040101010101" pitchFamily="2" charset="-122"/>
              <a:ea typeface="华文隶书" panose="02010800040101010101" pitchFamily="2" charset="-122"/>
            </a:endParaRPr>
          </a:p>
        </p:txBody>
      </p:sp>
      <p:sp>
        <p:nvSpPr>
          <p:cNvPr id="4101" name="TextBox 9"/>
          <p:cNvSpPr txBox="1"/>
          <p:nvPr userDrawn="1"/>
        </p:nvSpPr>
        <p:spPr>
          <a:xfrm>
            <a:off x="4309533" y="3860800"/>
            <a:ext cx="4222751" cy="1106805"/>
          </a:xfrm>
          <a:prstGeom prst="rect">
            <a:avLst/>
          </a:prstGeom>
          <a:noFill/>
          <a:ln w="9525">
            <a:noFill/>
          </a:ln>
        </p:spPr>
        <p:txBody>
          <a:bodyPr anchor="t">
            <a:spAutoFit/>
          </a:bodyPr>
          <a:lstStyle/>
          <a:p>
            <a:pPr lvl="0" indent="0"/>
            <a:r>
              <a:rPr lang="en-US" altLang="zh-CN" sz="6600" dirty="0">
                <a:solidFill>
                  <a:srgbClr val="FFFF00"/>
                </a:solidFill>
                <a:latin typeface="Calibri" panose="020F0502020204030204" pitchFamily="34" charset="0"/>
                <a:ea typeface="宋体" panose="02010600030101010101" pitchFamily="2" charset="-122"/>
              </a:rPr>
              <a:t>THANKS</a:t>
            </a:r>
            <a:endParaRPr lang="zh-CN" altLang="en-US" sz="6600" dirty="0">
              <a:solidFill>
                <a:srgbClr val="FFFF00"/>
              </a:solidFill>
              <a:latin typeface="Calibri" panose="020F0502020204030204" pitchFamily="34" charset="0"/>
              <a:ea typeface="宋体" panose="02010600030101010101" pitchFamily="2" charset="-122"/>
            </a:endParaRPr>
          </a:p>
        </p:txBody>
      </p:sp>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11"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p>
            <a:pPr marL="0" marR="0" indent="0" defTabSz="914400" rtl="0" eaLnBrk="1" fontAlgn="auto" latinLnBrk="0" hangingPunct="1">
              <a:lnSpc>
                <a:spcPct val="100000"/>
              </a:lnSpc>
              <a:spcBef>
                <a:spcPts val="0"/>
              </a:spcBef>
              <a:spcAft>
                <a:spcPts val="0"/>
              </a:spcAft>
              <a:buClrTx/>
              <a:buSzTx/>
              <a:buFontTx/>
              <a:buNone/>
              <a:defRPr/>
            </a:pPr>
            <a:endParaRPr kumimoji="0" lang="zh-CN" altLang="en-US" b="0" i="0" strike="noStrike" kern="1200" cap="none" spc="0" normalizeH="0" baseline="0" noProof="0" smtClean="0">
              <a:latin typeface="+mn-lt"/>
              <a:ea typeface="+mn-ea"/>
              <a:cs typeface="+mn-cs"/>
            </a:endParaRPr>
          </a:p>
        </p:txBody>
      </p:sp>
      <p:sp>
        <p:nvSpPr>
          <p:cNvPr id="12"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p>
            <a:pPr marL="0" marR="0" indent="0" defTabSz="914400" rtl="0" eaLnBrk="1" fontAlgn="auto" latinLnBrk="0" hangingPunct="1">
              <a:lnSpc>
                <a:spcPct val="100000"/>
              </a:lnSpc>
              <a:spcBef>
                <a:spcPts val="0"/>
              </a:spcBef>
              <a:spcAft>
                <a:spcPts val="0"/>
              </a:spcAft>
              <a:buClrTx/>
              <a:buSzTx/>
              <a:buFontTx/>
              <a:buNone/>
              <a:defRPr/>
            </a:pPr>
            <a:endParaRPr kumimoji="0" lang="zh-CN" altLang="en-US" b="0" i="0" strike="noStrike" kern="1200" cap="none" spc="0" normalizeH="0" baseline="0" noProof="0" smtClean="0">
              <a:latin typeface="+mn-lt"/>
              <a:ea typeface="+mn-ea"/>
              <a:cs typeface="+mn-cs"/>
            </a:endParaRPr>
          </a:p>
        </p:txBody>
      </p:sp>
      <p:sp>
        <p:nvSpPr>
          <p:cNvPr id="13"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auto"/>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09600" y="274638"/>
            <a:ext cx="10972800" cy="1143000"/>
          </a:xfrm>
          <a:prstGeom prst="rect">
            <a:avLst/>
          </a:prstGeom>
          <a:noFill/>
          <a:ln w="9525">
            <a:noFill/>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p:nvPr>
        </p:nvSpPr>
        <p:spPr>
          <a:xfrm>
            <a:off x="609600" y="1600200"/>
            <a:ext cx="10972800" cy="4525963"/>
          </a:xfrm>
          <a:prstGeom prst="rect">
            <a:avLst/>
          </a:prstGeom>
          <a:noFill/>
          <a:ln w="9525">
            <a:noFill/>
          </a:ln>
        </p:spPr>
        <p:txBody>
          <a:bodyPr anchor="t"/>
          <a:lstStyle/>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p>
            <a:pPr lvl="0" algn="r" fontAlgn="base"/>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fld>
            <a:endParaRPr lang="zh-CN" altLang="en-US" sz="1200" strike="noStrike" noProof="1">
              <a:solidFill>
                <a:srgbClr val="898989"/>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1.xml"/><Relationship Id="rId4" Type="http://schemas.openxmlformats.org/officeDocument/2006/relationships/image" Target="../media/image7.png"/><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6.xml"/><Relationship Id="rId4" Type="http://schemas.openxmlformats.org/officeDocument/2006/relationships/image" Target="../media/image8.png"/><Relationship Id="rId3" Type="http://schemas.openxmlformats.org/officeDocument/2006/relationships/tags" Target="../tags/tag35.xml"/><Relationship Id="rId2" Type="http://schemas.microsoft.com/office/2007/relationships/media" Target="../media/media1.mp4"/><Relationship Id="rId1" Type="http://schemas.openxmlformats.org/officeDocument/2006/relationships/video" Target="../media/media1.mp4"/></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4.xml"/><Relationship Id="rId1" Type="http://schemas.openxmlformats.org/officeDocument/2006/relationships/tags" Target="../tags/tag53.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xml"/><Relationship Id="rId4" Type="http://schemas.openxmlformats.org/officeDocument/2006/relationships/image" Target="../media/image6.jpeg"/><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87.xml"/><Relationship Id="rId7" Type="http://schemas.openxmlformats.org/officeDocument/2006/relationships/tags" Target="../tags/tag8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tags" Target="../tags/tag85.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s>
</file>

<file path=ppt/slides/_rels/slide36.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2.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9.xml"/></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151.xml"/><Relationship Id="rId1" Type="http://schemas.openxmlformats.org/officeDocument/2006/relationships/tags" Target="../tags/tag150.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7.xml"/><Relationship Id="rId3" Type="http://schemas.openxmlformats.org/officeDocument/2006/relationships/image" Target="../media/image9.png"/><Relationship Id="rId2" Type="http://schemas.openxmlformats.org/officeDocument/2006/relationships/tags" Target="../tags/tag156.xml"/><Relationship Id="rId1" Type="http://schemas.openxmlformats.org/officeDocument/2006/relationships/tags" Target="../tags/tag155.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2279809" y="1543050"/>
            <a:ext cx="7756208" cy="1927860"/>
          </a:xfrm>
        </p:spPr>
        <p:txBody>
          <a:bodyPr/>
          <a:lstStyle/>
          <a:p>
            <a:r>
              <a:rPr lang="zh-CN" altLang="en-US" sz="4050">
                <a:solidFill>
                  <a:schemeClr val="tx1"/>
                </a:solidFill>
                <a:effectLst>
                  <a:outerShdw blurRad="38100" dist="19050" dir="2700000" algn="tl" rotWithShape="0">
                    <a:schemeClr val="dk1">
                      <a:alpha val="40000"/>
                    </a:schemeClr>
                  </a:outerShdw>
                </a:effectLst>
                <a:latin typeface="Times New Roman" panose="02020603050405020304" charset="0"/>
                <a:ea typeface="汉仪中宋简" panose="02010600000101010101" charset="-122"/>
                <a:sym typeface="+mn-ea"/>
              </a:rPr>
              <a:t>《大卫·科波菲尔》（节选）</a:t>
            </a:r>
            <a:endParaRPr lang="zh-CN" altLang="en-US" sz="4050">
              <a:solidFill>
                <a:schemeClr val="tx1"/>
              </a:solidFill>
              <a:effectLst>
                <a:outerShdw blurRad="38100" dist="19050" dir="2700000" algn="tl" rotWithShape="0">
                  <a:schemeClr val="dk1">
                    <a:alpha val="40000"/>
                  </a:schemeClr>
                </a:outerShdw>
              </a:effectLst>
              <a:latin typeface="Times New Roman" panose="02020603050405020304" charset="0"/>
              <a:ea typeface="汉仪中宋简" panose="02010600000101010101" charset="-122"/>
              <a:sym typeface="+mn-ea"/>
            </a:endParaRPr>
          </a:p>
        </p:txBody>
      </p:sp>
      <p:sp>
        <p:nvSpPr>
          <p:cNvPr id="3" name="副标题 2"/>
          <p:cNvSpPr>
            <a:spLocks noGrp="1"/>
          </p:cNvSpPr>
          <p:nvPr>
            <p:ph type="subTitle" idx="1"/>
            <p:custDataLst>
              <p:tags r:id="rId2"/>
            </p:custDataLst>
          </p:nvPr>
        </p:nvSpPr>
        <p:spPr/>
        <p:txBody>
          <a:bodyPr/>
          <a:lstStyle/>
          <a:p>
            <a:r>
              <a:rPr lang="zh-CN" altLang="en-US" b="1">
                <a:latin typeface="Times New Roman" panose="02020603050405020304" charset="0"/>
                <a:ea typeface="汉仪中宋简" panose="02010600000101010101" charset="-122"/>
              </a:rPr>
              <a:t>统编版选择性必修上册</a:t>
            </a:r>
            <a:endParaRPr lang="zh-CN" altLang="en-US" b="1">
              <a:latin typeface="Times New Roman" panose="02020603050405020304" charset="0"/>
              <a:ea typeface="汉仪中宋简" panose="02010600000101010101" charset="-122"/>
            </a:endParaRPr>
          </a:p>
        </p:txBody>
      </p:sp>
      <p:sp>
        <p:nvSpPr>
          <p:cNvPr id="4" name="文本框 3"/>
          <p:cNvSpPr txBox="1"/>
          <p:nvPr/>
        </p:nvSpPr>
        <p:spPr>
          <a:xfrm>
            <a:off x="4152265" y="1196340"/>
            <a:ext cx="7285355" cy="829945"/>
          </a:xfrm>
          <a:prstGeom prst="rect">
            <a:avLst/>
          </a:prstGeom>
          <a:noFill/>
        </p:spPr>
        <p:txBody>
          <a:bodyPr wrap="square" rtlCol="0">
            <a:spAutoFit/>
          </a:bodyPr>
          <a:p>
            <a:r>
              <a:rPr lang="zh-CN" altLang="en-US" sz="4800" b="1"/>
              <a:t>在逆境中奋起</a:t>
            </a:r>
            <a:endParaRPr lang="zh-CN" altLang="en-US" sz="4800" b="1"/>
          </a:p>
        </p:txBody>
      </p:sp>
    </p:spTree>
    <p:custDataLst>
      <p:tags r:id="rId3"/>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311785" y="-317"/>
            <a:ext cx="8229600" cy="1143000"/>
          </a:xfrm>
        </p:spPr>
        <p:txBody>
          <a:bodyPr>
            <a:normAutofit/>
          </a:bodyPr>
          <a:lstStyle/>
          <a:p>
            <a:r>
              <a:rPr lang="zh-CN" altLang="en-US">
                <a:latin typeface="Times New Roman" panose="02020603050405020304" charset="0"/>
                <a:ea typeface="汉仪中宋简" panose="02010600000101010101" charset="-122"/>
                <a:sym typeface="+mn-ea"/>
              </a:rPr>
              <a:t>写作背景</a:t>
            </a:r>
            <a:endParaRPr lang="zh-CN" altLang="en-US">
              <a:latin typeface="Times New Roman" panose="02020603050405020304" charset="0"/>
              <a:ea typeface="汉仪中宋简" panose="02010600000101010101" charset="-122"/>
              <a:sym typeface="+mn-ea"/>
            </a:endParaRPr>
          </a:p>
        </p:txBody>
      </p:sp>
      <p:sp>
        <p:nvSpPr>
          <p:cNvPr id="3" name="内容占位符 2"/>
          <p:cNvSpPr>
            <a:spLocks noGrp="1"/>
          </p:cNvSpPr>
          <p:nvPr>
            <p:ph idx="1"/>
            <p:custDataLst>
              <p:tags r:id="rId2"/>
            </p:custDataLst>
          </p:nvPr>
        </p:nvSpPr>
        <p:spPr>
          <a:xfrm>
            <a:off x="284480" y="1052830"/>
            <a:ext cx="6530340" cy="4526280"/>
          </a:xfrm>
        </p:spPr>
        <p:txBody>
          <a:bodyPr>
            <a:noAutofit/>
          </a:bodyPr>
          <a:lstStyle/>
          <a:p>
            <a:pPr marL="0" indent="0">
              <a:lnSpc>
                <a:spcPct val="110000"/>
              </a:lnSpc>
              <a:buNone/>
            </a:pPr>
            <a:r>
              <a:rPr lang="zh-CN" altLang="en-US" sz="2800" b="1">
                <a:solidFill>
                  <a:schemeClr val="tx1"/>
                </a:solidFill>
                <a:latin typeface="黑体" panose="02010609060101010101" charset="-122"/>
                <a:ea typeface="黑体" panose="02010609060101010101" charset="-122"/>
                <a:cs typeface="黑体" panose="02010609060101010101" charset="-122"/>
              </a:rPr>
              <a:t>冷酷的社会</a:t>
            </a:r>
            <a:endParaRPr lang="zh-CN" altLang="en-US" sz="2800" b="1">
              <a:solidFill>
                <a:schemeClr val="tx1"/>
              </a:solidFill>
              <a:latin typeface="黑体" panose="02010609060101010101" charset="-122"/>
              <a:ea typeface="黑体" panose="02010609060101010101" charset="-122"/>
              <a:cs typeface="黑体" panose="02010609060101010101" charset="-122"/>
            </a:endParaRPr>
          </a:p>
          <a:p>
            <a:pPr marL="0" indent="0">
              <a:lnSpc>
                <a:spcPct val="110000"/>
              </a:lnSpc>
              <a:buNone/>
            </a:pPr>
            <a:r>
              <a:rPr lang="en-US" altLang="zh-CN" sz="2800">
                <a:solidFill>
                  <a:schemeClr val="tx1"/>
                </a:solidFill>
                <a:latin typeface="黑体" panose="02010609060101010101" charset="-122"/>
                <a:ea typeface="黑体" panose="02010609060101010101" charset="-122"/>
                <a:cs typeface="黑体" panose="02010609060101010101" charset="-122"/>
              </a:rPr>
              <a:t>    </a:t>
            </a:r>
            <a:r>
              <a:rPr lang="zh-CN" altLang="en-US" sz="2800">
                <a:solidFill>
                  <a:schemeClr val="tx1"/>
                </a:solidFill>
                <a:latin typeface="黑体" panose="02010609060101010101" charset="-122"/>
                <a:ea typeface="黑体" panose="02010609060101010101" charset="-122"/>
                <a:cs typeface="黑体" panose="02010609060101010101" charset="-122"/>
              </a:rPr>
              <a:t>19世纪50年代的英国社会，完成了工业革命，特别是机器的普遍使用和国内外铁路建设事业的大发展，直接推动了十九世纪50-60年代英国工业的迅猛。资本主义经济的发展带来了资产阶级的贪欲和冷酷，剥削和压迫成为了普</a:t>
            </a:r>
            <a:r>
              <a:rPr lang="zh-CN" altLang="en-US" sz="2800">
                <a:solidFill>
                  <a:schemeClr val="tx1"/>
                </a:solidFill>
                <a:latin typeface="黑体" panose="02010609060101010101" charset="-122"/>
                <a:ea typeface="黑体" panose="02010609060101010101" charset="-122"/>
                <a:cs typeface="黑体" panose="02010609060101010101" charset="-122"/>
              </a:rPr>
              <a:t>遍的社会现实。</a:t>
            </a:r>
            <a:endParaRPr lang="zh-CN" altLang="en-US" sz="2800">
              <a:solidFill>
                <a:schemeClr val="tx1"/>
              </a:solidFill>
              <a:latin typeface="黑体" panose="02010609060101010101" charset="-122"/>
              <a:ea typeface="黑体" panose="02010609060101010101" charset="-122"/>
              <a:cs typeface="黑体" panose="02010609060101010101" charset="-122"/>
            </a:endParaRPr>
          </a:p>
        </p:txBody>
      </p:sp>
      <p:pic>
        <p:nvPicPr>
          <p:cNvPr id="4" name="图片 3" descr="童工"/>
          <p:cNvPicPr>
            <a:picLocks noChangeAspect="1"/>
          </p:cNvPicPr>
          <p:nvPr>
            <p:custDataLst>
              <p:tags r:id="rId3"/>
            </p:custDataLst>
          </p:nvPr>
        </p:nvPicPr>
        <p:blipFill>
          <a:blip r:embed="rId4"/>
          <a:stretch>
            <a:fillRect/>
          </a:stretch>
        </p:blipFill>
        <p:spPr>
          <a:xfrm>
            <a:off x="6744335" y="1556385"/>
            <a:ext cx="5332095" cy="2988945"/>
          </a:xfrm>
          <a:prstGeom prst="rect">
            <a:avLst/>
          </a:prstGeom>
        </p:spPr>
      </p:pic>
      <p:sp>
        <p:nvSpPr>
          <p:cNvPr id="5" name="文本框 4"/>
          <p:cNvSpPr txBox="1"/>
          <p:nvPr/>
        </p:nvSpPr>
        <p:spPr>
          <a:xfrm>
            <a:off x="7248525" y="4725035"/>
            <a:ext cx="4707255" cy="521970"/>
          </a:xfrm>
          <a:prstGeom prst="rect">
            <a:avLst/>
          </a:prstGeom>
          <a:noFill/>
        </p:spPr>
        <p:txBody>
          <a:bodyPr wrap="square" rtlCol="0">
            <a:spAutoFit/>
          </a:bodyPr>
          <a:p>
            <a:r>
              <a:rPr lang="zh-CN" altLang="en-US" sz="2800"/>
              <a:t>工业革命时期的童工</a:t>
            </a:r>
            <a:endParaRPr lang="zh-CN" altLang="en-US" sz="2800"/>
          </a:p>
        </p:txBody>
      </p:sp>
    </p:spTree>
    <p:custDataLst>
      <p:tags r:id="rId5"/>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0075" y="188278"/>
            <a:ext cx="8229600" cy="1143000"/>
          </a:xfrm>
        </p:spPr>
        <p:txBody>
          <a:bodyPr>
            <a:normAutofit/>
          </a:bodyPr>
          <a:lstStyle/>
          <a:p>
            <a:r>
              <a:rPr lang="zh-CN" altLang="en-US">
                <a:latin typeface="Times New Roman" panose="02020603050405020304" charset="0"/>
                <a:ea typeface="汉仪中宋简" panose="02010600000101010101" charset="-122"/>
                <a:sym typeface="+mn-ea"/>
              </a:rPr>
              <a:t>前情回顾</a:t>
            </a:r>
            <a:endParaRPr lang="zh-CN" altLang="en-US">
              <a:latin typeface="Times New Roman" panose="02020603050405020304" charset="0"/>
              <a:ea typeface="汉仪中宋简" panose="02010600000101010101" charset="-122"/>
              <a:sym typeface="+mn-ea"/>
            </a:endParaRPr>
          </a:p>
        </p:txBody>
      </p:sp>
      <p:sp>
        <p:nvSpPr>
          <p:cNvPr id="3" name="内容占位符 2"/>
          <p:cNvSpPr>
            <a:spLocks noGrp="1"/>
          </p:cNvSpPr>
          <p:nvPr>
            <p:ph idx="1"/>
            <p:custDataLst>
              <p:tags r:id="rId2"/>
            </p:custDataLst>
          </p:nvPr>
        </p:nvSpPr>
        <p:spPr/>
        <p:txBody>
          <a:bodyPr/>
          <a:lstStyle/>
          <a:p>
            <a:pPr marL="0" indent="0" algn="just">
              <a:buNone/>
            </a:pPr>
            <a:r>
              <a:rPr lang="en-US" altLang="zh-CN" sz="2800">
                <a:latin typeface="黑体" panose="02010609060101010101" charset="-122"/>
                <a:ea typeface="黑体" panose="02010609060101010101" charset="-122"/>
                <a:cs typeface="黑体" panose="02010609060101010101" charset="-122"/>
              </a:rPr>
              <a:t>    </a:t>
            </a:r>
            <a:r>
              <a:rPr lang="zh-CN" altLang="en-US" sz="2800">
                <a:latin typeface="黑体" panose="02010609060101010101" charset="-122"/>
                <a:ea typeface="黑体" panose="02010609060101010101" charset="-122"/>
                <a:cs typeface="黑体" panose="02010609060101010101" charset="-122"/>
              </a:rPr>
              <a:t>本文节选的是第十一章。小说前面的情节是：</a:t>
            </a:r>
            <a:r>
              <a:rPr lang="zh-CN" altLang="en-US" sz="2800">
                <a:solidFill>
                  <a:srgbClr val="FF0000"/>
                </a:solidFill>
                <a:latin typeface="黑体" panose="02010609060101010101" charset="-122"/>
                <a:ea typeface="黑体" panose="02010609060101010101" charset="-122"/>
                <a:cs typeface="黑体" panose="02010609060101010101" charset="-122"/>
              </a:rPr>
              <a:t>大卫·科波菲尔</a:t>
            </a:r>
            <a:r>
              <a:rPr lang="zh-CN" altLang="en-US" sz="2800">
                <a:latin typeface="黑体" panose="02010609060101010101" charset="-122"/>
                <a:ea typeface="黑体" panose="02010609060101010101" charset="-122"/>
                <a:cs typeface="黑体" panose="02010609060101010101" charset="-122"/>
              </a:rPr>
              <a:t>出生前，父亲就去世了。大卫从小和母亲</a:t>
            </a:r>
            <a:r>
              <a:rPr lang="zh-CN" altLang="en-US" sz="2800">
                <a:solidFill>
                  <a:srgbClr val="FF0000"/>
                </a:solidFill>
                <a:latin typeface="黑体" panose="02010609060101010101" charset="-122"/>
                <a:ea typeface="黑体" panose="02010609060101010101" charset="-122"/>
                <a:cs typeface="黑体" panose="02010609060101010101" charset="-122"/>
              </a:rPr>
              <a:t>克莱拉</a:t>
            </a:r>
            <a:r>
              <a:rPr lang="zh-CN" altLang="en-US" sz="2800">
                <a:latin typeface="黑体" panose="02010609060101010101" charset="-122"/>
                <a:ea typeface="黑体" panose="02010609060101010101" charset="-122"/>
                <a:cs typeface="黑体" panose="02010609060101010101" charset="-122"/>
              </a:rPr>
              <a:t>、善良的女仆</a:t>
            </a:r>
            <a:r>
              <a:rPr lang="zh-CN" altLang="en-US" sz="2800">
                <a:solidFill>
                  <a:srgbClr val="FF0000"/>
                </a:solidFill>
                <a:latin typeface="黑体" panose="02010609060101010101" charset="-122"/>
                <a:ea typeface="黑体" panose="02010609060101010101" charset="-122"/>
                <a:cs typeface="黑体" panose="02010609060101010101" charset="-122"/>
              </a:rPr>
              <a:t>佩格蒂</a:t>
            </a:r>
            <a:r>
              <a:rPr lang="en-US" altLang="zh-CN" sz="2800">
                <a:solidFill>
                  <a:srgbClr val="FF0000"/>
                </a:solidFill>
                <a:latin typeface="黑体" panose="02010609060101010101" charset="-122"/>
                <a:ea typeface="黑体" panose="02010609060101010101" charset="-122"/>
                <a:cs typeface="黑体" panose="02010609060101010101" charset="-122"/>
              </a:rPr>
              <a:t>(</a:t>
            </a:r>
            <a:r>
              <a:rPr lang="zh-CN" altLang="en-US" sz="2800">
                <a:solidFill>
                  <a:srgbClr val="FF0000"/>
                </a:solidFill>
                <a:latin typeface="黑体" panose="02010609060101010101" charset="-122"/>
                <a:ea typeface="黑体" panose="02010609060101010101" charset="-122"/>
                <a:cs typeface="黑体" panose="02010609060101010101" charset="-122"/>
              </a:rPr>
              <a:t>辟果提</a:t>
            </a:r>
            <a:r>
              <a:rPr lang="en-US" altLang="zh-CN" sz="2800">
                <a:latin typeface="黑体" panose="02010609060101010101" charset="-122"/>
                <a:ea typeface="黑体" panose="02010609060101010101" charset="-122"/>
                <a:cs typeface="黑体" panose="02010609060101010101" charset="-122"/>
              </a:rPr>
              <a:t>)</a:t>
            </a:r>
            <a:r>
              <a:rPr lang="zh-CN" altLang="en-US" sz="2800">
                <a:latin typeface="黑体" panose="02010609060101010101" charset="-122"/>
                <a:ea typeface="黑体" panose="02010609060101010101" charset="-122"/>
                <a:cs typeface="黑体" panose="02010609060101010101" charset="-122"/>
              </a:rPr>
              <a:t>相依为命。天真无知、不知人世险恶的克莱拉被冷酷阴险的</a:t>
            </a:r>
            <a:r>
              <a:rPr lang="zh-CN" altLang="en-US" sz="2800">
                <a:solidFill>
                  <a:srgbClr val="FF0000"/>
                </a:solidFill>
                <a:latin typeface="黑体" panose="02010609060101010101" charset="-122"/>
                <a:ea typeface="黑体" panose="02010609060101010101" charset="-122"/>
                <a:cs typeface="黑体" panose="02010609060101010101" charset="-122"/>
              </a:rPr>
              <a:t>谋得斯通先生</a:t>
            </a:r>
            <a:r>
              <a:rPr lang="zh-CN" altLang="en-US" sz="2800">
                <a:latin typeface="黑体" panose="02010609060101010101" charset="-122"/>
                <a:ea typeface="黑体" panose="02010609060101010101" charset="-122"/>
                <a:cs typeface="黑体" panose="02010609060101010101" charset="-122"/>
              </a:rPr>
              <a:t>哄骗，改嫁给他。大卫遭到谋得斯通的虐待，被送进寄宿学校，他在学校里结识了斯蒂福斯、特雷德尔等人。母亲去世后，谋得斯通霸占了科波菲尔家的财产，把大卫送到谋得斯通-格林比货行当童工。</a:t>
            </a:r>
            <a:endParaRPr lang="zh-CN" altLang="en-US" sz="2800">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5分钟读完《大卫科波菲尔》无彩蛋">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0" y="43180"/>
            <a:ext cx="12171045" cy="6871970"/>
          </a:xfrm>
          <a:prstGeom prst="rect">
            <a:avLst/>
          </a:prstGeom>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247775" y="-317"/>
            <a:ext cx="8229600" cy="1143000"/>
          </a:xfrm>
        </p:spPr>
        <p:txBody>
          <a:bodyPr/>
          <a:lstStyle/>
          <a:p>
            <a:r>
              <a:rPr lang="zh-CN" altLang="en-US">
                <a:latin typeface="Times New Roman" panose="02020603050405020304" charset="0"/>
                <a:ea typeface="汉仪中宋简" panose="02010600000101010101" charset="-122"/>
              </a:rPr>
              <a:t>自主+合作探究</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381635" y="1010285"/>
            <a:ext cx="11497945" cy="5602605"/>
          </a:xfrm>
        </p:spPr>
        <p:txBody>
          <a:bodyPr/>
          <a:lstStyle/>
          <a:p>
            <a:pPr marL="0" indent="0" algn="just">
              <a:buNone/>
            </a:pPr>
            <a:r>
              <a:rPr lang="en-US" altLang="zh-CN" sz="2800">
                <a:solidFill>
                  <a:schemeClr val="tx1"/>
                </a:solidFill>
                <a:latin typeface="黑体" panose="02010609060101010101" charset="-122"/>
                <a:ea typeface="黑体" panose="02010609060101010101" charset="-122"/>
                <a:cs typeface="黑体" panose="02010609060101010101" charset="-122"/>
                <a:sym typeface="+mn-ea"/>
              </a:rPr>
              <a:t>1.</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本文选自《大卫</a:t>
            </a:r>
            <a:r>
              <a:rPr lang="en-US" altLang="zh-CN" sz="2800">
                <a:solidFill>
                  <a:schemeClr val="tx1"/>
                </a:solidFill>
                <a:latin typeface="黑体" panose="02010609060101010101" charset="-122"/>
                <a:ea typeface="黑体" panose="02010609060101010101" charset="-122"/>
                <a:cs typeface="黑体" panose="02010609060101010101" charset="-122"/>
                <a:sym typeface="+mn-ea"/>
              </a:rPr>
              <a:t>·</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科波菲尔》第十一章，请根据本章的内容和前面的剧情，结合前十章和第十二章的标题特点，</a:t>
            </a:r>
            <a:r>
              <a:rPr lang="zh-CN" altLang="en-US" sz="2800">
                <a:solidFill>
                  <a:schemeClr val="tx1"/>
                </a:solidFill>
                <a:latin typeface="黑体" panose="02010609060101010101" charset="-122"/>
                <a:ea typeface="黑体" panose="02010609060101010101" charset="-122"/>
                <a:cs typeface="黑体" panose="02010609060101010101" charset="-122"/>
                <a:sym typeface="+mn-ea"/>
              </a:rPr>
              <a:t>试试补充第十一章的小标题。</a:t>
            </a:r>
            <a:endParaRPr lang="zh-CN" altLang="en-US" sz="2800">
              <a:solidFill>
                <a:schemeClr val="tx1"/>
              </a:solidFill>
              <a:latin typeface="黑体" panose="02010609060101010101" charset="-122"/>
              <a:ea typeface="黑体" panose="02010609060101010101" charset="-122"/>
              <a:cs typeface="黑体" panose="02010609060101010101" charset="-122"/>
            </a:endParaRPr>
          </a:p>
          <a:p>
            <a:pPr marL="0" indent="0" algn="just">
              <a:buNone/>
            </a:pPr>
            <a:endParaRPr lang="en-US" altLang="zh-CN" sz="2800">
              <a:latin typeface="黑体" panose="02010609060101010101" charset="-122"/>
              <a:ea typeface="黑体" panose="02010609060101010101" charset="-122"/>
              <a:cs typeface="黑体" panose="02010609060101010101" charset="-122"/>
            </a:endParaRPr>
          </a:p>
          <a:p>
            <a:pPr marL="0" indent="0" algn="just">
              <a:buNone/>
            </a:pPr>
            <a:endParaRPr lang="en-US" altLang="zh-CN" sz="2800">
              <a:latin typeface="黑体" panose="02010609060101010101" charset="-122"/>
              <a:ea typeface="黑体" panose="02010609060101010101" charset="-122"/>
              <a:cs typeface="黑体" panose="02010609060101010101" charset="-122"/>
            </a:endParaRPr>
          </a:p>
          <a:p>
            <a:pPr marL="0" indent="0" algn="just">
              <a:buNone/>
            </a:pPr>
            <a:endParaRPr lang="en-US" altLang="zh-CN" sz="2800">
              <a:latin typeface="黑体" panose="02010609060101010101" charset="-122"/>
              <a:ea typeface="黑体" panose="02010609060101010101" charset="-122"/>
              <a:cs typeface="黑体" panose="02010609060101010101" charset="-122"/>
            </a:endParaRPr>
          </a:p>
          <a:p>
            <a:pPr marL="0" indent="0" algn="just">
              <a:buNone/>
            </a:pPr>
            <a:r>
              <a:rPr lang="en-US" altLang="zh-CN" sz="2800">
                <a:latin typeface="黑体" panose="02010609060101010101" charset="-122"/>
                <a:ea typeface="黑体" panose="02010609060101010101" charset="-122"/>
                <a:cs typeface="黑体" panose="02010609060101010101" charset="-122"/>
              </a:rPr>
              <a:t>2.</a:t>
            </a:r>
            <a:r>
              <a:rPr lang="en-US" altLang="zh-CN" sz="2800">
                <a:latin typeface="黑体" panose="02010609060101010101" charset="-122"/>
                <a:ea typeface="黑体" panose="02010609060101010101" charset="-122"/>
                <a:cs typeface="黑体" panose="02010609060101010101" charset="-122"/>
                <a:sym typeface="+mn-ea"/>
              </a:rPr>
              <a:t>迅速浏览课文，</a:t>
            </a:r>
            <a:r>
              <a:rPr lang="zh-CN" altLang="en-US" sz="2800">
                <a:latin typeface="黑体" panose="02010609060101010101" charset="-122"/>
                <a:ea typeface="黑体" panose="02010609060101010101" charset="-122"/>
                <a:cs typeface="黑体" panose="02010609060101010101" charset="-122"/>
              </a:rPr>
              <a:t>本文中</a:t>
            </a:r>
            <a:r>
              <a:rPr lang="en-US" altLang="zh-CN" sz="2800">
                <a:latin typeface="黑体" panose="02010609060101010101" charset="-122"/>
                <a:ea typeface="黑体" panose="02010609060101010101" charset="-122"/>
                <a:cs typeface="黑体" panose="02010609060101010101" charset="-122"/>
              </a:rPr>
              <a:t>大卫遇到了哪些人？经历了哪些事？</a:t>
            </a:r>
            <a:r>
              <a:rPr lang="zh-CN" altLang="en-US" sz="2800">
                <a:latin typeface="黑体" panose="02010609060101010101" charset="-122"/>
                <a:ea typeface="黑体" panose="02010609060101010101" charset="-122"/>
                <a:cs typeface="黑体" panose="02010609060101010101" charset="-122"/>
                <a:sym typeface="+mn-ea"/>
              </a:rPr>
              <a:t>联系小说背景和其他情节，</a:t>
            </a:r>
            <a:r>
              <a:rPr lang="en-US" altLang="zh-CN" sz="2800">
                <a:latin typeface="黑体" panose="02010609060101010101" charset="-122"/>
                <a:ea typeface="黑体" panose="02010609060101010101" charset="-122"/>
                <a:cs typeface="黑体" panose="02010609060101010101" charset="-122"/>
              </a:rPr>
              <a:t>这一切对他的成长会有哪些影响？</a:t>
            </a:r>
            <a:r>
              <a:rPr lang="zh-CN" altLang="en-US" sz="2800">
                <a:latin typeface="黑体" panose="02010609060101010101" charset="-122"/>
                <a:ea typeface="黑体" panose="02010609060101010101" charset="-122"/>
                <a:cs typeface="黑体" panose="02010609060101010101" charset="-122"/>
              </a:rPr>
              <a:t>（找出人物，理清事件，画出相应的</a:t>
            </a:r>
            <a:r>
              <a:rPr lang="zh-CN" altLang="en-US" sz="2800">
                <a:latin typeface="黑体" panose="02010609060101010101" charset="-122"/>
                <a:ea typeface="黑体" panose="02010609060101010101" charset="-122"/>
                <a:cs typeface="黑体" panose="02010609060101010101" charset="-122"/>
              </a:rPr>
              <a:t>描写）</a:t>
            </a:r>
            <a:endParaRPr lang="zh-CN" altLang="en-US" sz="2800">
              <a:latin typeface="黑体" panose="02010609060101010101" charset="-122"/>
              <a:ea typeface="黑体" panose="02010609060101010101" charset="-122"/>
              <a:cs typeface="黑体" panose="02010609060101010101" charset="-122"/>
            </a:endParaRPr>
          </a:p>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3.结合大卫·科波菲尔的人生经历，</a:t>
            </a:r>
            <a:r>
              <a:rPr lang="zh-CN" altLang="en-US" sz="2800">
                <a:latin typeface="黑体" panose="02010609060101010101" charset="-122"/>
                <a:ea typeface="黑体" panose="02010609060101010101" charset="-122"/>
                <a:cs typeface="黑体" panose="02010609060101010101" charset="-122"/>
                <a:sym typeface="+mn-ea"/>
              </a:rPr>
              <a:t>根据小说的情节（开端</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a:latin typeface="黑体" panose="02010609060101010101" charset="-122"/>
                <a:ea typeface="黑体" panose="02010609060101010101" charset="-122"/>
                <a:cs typeface="黑体" panose="02010609060101010101" charset="-122"/>
                <a:sym typeface="+mn-ea"/>
              </a:rPr>
              <a:t>发展</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a:latin typeface="黑体" panose="02010609060101010101" charset="-122"/>
                <a:ea typeface="黑体" panose="02010609060101010101" charset="-122"/>
                <a:cs typeface="黑体" panose="02010609060101010101" charset="-122"/>
                <a:sym typeface="+mn-ea"/>
              </a:rPr>
              <a:t>高潮</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a:latin typeface="黑体" panose="02010609060101010101" charset="-122"/>
                <a:ea typeface="黑体" panose="02010609060101010101" charset="-122"/>
                <a:cs typeface="黑体" panose="02010609060101010101" charset="-122"/>
                <a:sym typeface="+mn-ea"/>
              </a:rPr>
              <a:t>结局）</a:t>
            </a:r>
            <a:r>
              <a:rPr lang="en-US" altLang="zh-CN" sz="2800">
                <a:latin typeface="黑体" panose="02010609060101010101" charset="-122"/>
                <a:ea typeface="黑体" panose="02010609060101010101" charset="-122"/>
                <a:cs typeface="黑体" panose="02010609060101010101" charset="-122"/>
                <a:sym typeface="+mn-ea"/>
              </a:rPr>
              <a:t>给文章划分层次。</a:t>
            </a:r>
            <a:endParaRPr lang="en-US" altLang="zh-CN" sz="2800">
              <a:latin typeface="黑体" panose="02010609060101010101" charset="-122"/>
              <a:ea typeface="黑体" panose="02010609060101010101" charset="-122"/>
              <a:cs typeface="黑体" panose="02010609060101010101" charset="-122"/>
            </a:endParaRPr>
          </a:p>
          <a:p>
            <a:pPr marL="0" indent="0" algn="just">
              <a:buNone/>
            </a:pPr>
            <a:endParaRPr lang="zh-CN" altLang="en-US" sz="2800">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1559560" y="5805170"/>
            <a:ext cx="11200765" cy="953135"/>
          </a:xfrm>
          <a:prstGeom prst="rect">
            <a:avLst/>
          </a:prstGeom>
          <a:noFill/>
        </p:spPr>
        <p:txBody>
          <a:bodyPr wrap="square" rtlCol="0">
            <a:spAutoFit/>
          </a:bodyPr>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 </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 </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例子</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序幕：</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(1-5段)：“我”来到谋得斯通-格林比货行当童工</a:t>
            </a:r>
            <a:endParaRPr lang="en-US" altLang="zh-CN" sz="2800">
              <a:solidFill>
                <a:srgbClr val="FF0000"/>
              </a:solidFill>
              <a:latin typeface="黑体" panose="02010609060101010101" charset="-122"/>
              <a:ea typeface="黑体" panose="02010609060101010101" charset="-122"/>
              <a:cs typeface="黑体" panose="02010609060101010101" charset="-122"/>
              <a:sym typeface="+mn-ea"/>
            </a:endParaRPr>
          </a:p>
          <a:p>
            <a:pPr marL="0" indent="0" algn="just">
              <a:buNone/>
            </a:pPr>
            <a:r>
              <a:rPr lang="en-US" altLang="zh-CN" sz="2800">
                <a:solidFill>
                  <a:srgbClr val="FF0000"/>
                </a:solidFill>
                <a:latin typeface="黑体" panose="02010609060101010101" charset="-122"/>
                <a:ea typeface="黑体" panose="02010609060101010101" charset="-122"/>
                <a:cs typeface="黑体" panose="02010609060101010101" charset="-122"/>
                <a:sym typeface="+mn-ea"/>
              </a:rPr>
              <a:t>        </a:t>
            </a:r>
            <a:r>
              <a:rPr lang="zh-CN" altLang="en-US" sz="2800">
                <a:solidFill>
                  <a:srgbClr val="FF0000"/>
                </a:solidFill>
                <a:latin typeface="黑体" panose="02010609060101010101" charset="-122"/>
                <a:ea typeface="黑体" panose="02010609060101010101" charset="-122"/>
                <a:cs typeface="黑体" panose="02010609060101010101" charset="-122"/>
                <a:sym typeface="+mn-ea"/>
              </a:rPr>
              <a:t>发展</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a:t>
            </a:r>
            <a:endParaRPr lang="en-US" altLang="zh-CN" sz="280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nvSpPr>
        <p:spPr>
          <a:xfrm>
            <a:off x="455930" y="1916430"/>
            <a:ext cx="11356975" cy="829945"/>
          </a:xfrm>
          <a:prstGeom prst="rect">
            <a:avLst/>
          </a:prstGeom>
          <a:noFill/>
        </p:spPr>
        <p:txBody>
          <a:bodyPr wrap="square" rtlCol="0">
            <a:spAutoFit/>
          </a:bodyPr>
          <a:p>
            <a:r>
              <a:rPr lang="zh-CN" altLang="en-US" sz="2400" b="1">
                <a:solidFill>
                  <a:srgbClr val="FF0000"/>
                </a:solidFill>
              </a:rPr>
              <a:t>提示：第几人称叙述？</a:t>
            </a:r>
            <a:r>
              <a:rPr lang="en-US" altLang="zh-CN" sz="2400" b="1">
                <a:solidFill>
                  <a:srgbClr val="FF0000"/>
                </a:solidFill>
              </a:rPr>
              <a:t>“</a:t>
            </a:r>
            <a:r>
              <a:rPr lang="zh-CN" altLang="en-US" sz="2400" b="1">
                <a:solidFill>
                  <a:srgbClr val="FF0000"/>
                </a:solidFill>
              </a:rPr>
              <a:t>我</a:t>
            </a:r>
            <a:r>
              <a:rPr lang="en-US" altLang="zh-CN" sz="2400" b="1">
                <a:solidFill>
                  <a:srgbClr val="FF0000"/>
                </a:solidFill>
              </a:rPr>
              <a:t>”</a:t>
            </a:r>
            <a:r>
              <a:rPr lang="zh-CN" altLang="en-US" sz="2400" b="1">
                <a:solidFill>
                  <a:srgbClr val="FF0000"/>
                </a:solidFill>
              </a:rPr>
              <a:t>为何成了孤儿？然后受到怎样的对待？</a:t>
            </a:r>
            <a:r>
              <a:rPr lang="en-US" altLang="zh-CN" sz="2400" b="1">
                <a:solidFill>
                  <a:srgbClr val="FF0000"/>
                </a:solidFill>
              </a:rPr>
              <a:t>“</a:t>
            </a:r>
            <a:r>
              <a:rPr lang="zh-CN" altLang="en-US" sz="2400" b="1">
                <a:solidFill>
                  <a:srgbClr val="FF0000"/>
                </a:solidFill>
              </a:rPr>
              <a:t>我</a:t>
            </a:r>
            <a:r>
              <a:rPr lang="en-US" altLang="zh-CN" sz="2400" b="1">
                <a:solidFill>
                  <a:srgbClr val="FF0000"/>
                </a:solidFill>
              </a:rPr>
              <a:t>”</a:t>
            </a:r>
            <a:r>
              <a:rPr lang="zh-CN" altLang="en-US" sz="2400" b="1">
                <a:solidFill>
                  <a:srgbClr val="FF0000"/>
                </a:solidFill>
              </a:rPr>
              <a:t>开始过着怎样的</a:t>
            </a:r>
            <a:r>
              <a:rPr lang="zh-CN" altLang="en-US" sz="2400" b="1">
                <a:solidFill>
                  <a:srgbClr val="FF0000"/>
                </a:solidFill>
              </a:rPr>
              <a:t>生活？</a:t>
            </a:r>
            <a:endParaRPr lang="zh-CN" altLang="en-US" sz="2400" b="1">
              <a:solidFill>
                <a:srgbClr val="FF0000"/>
              </a:solidFill>
            </a:endParaRPr>
          </a:p>
        </p:txBody>
      </p:sp>
      <p:sp>
        <p:nvSpPr>
          <p:cNvPr id="5" name="文本框 4"/>
          <p:cNvSpPr txBox="1"/>
          <p:nvPr/>
        </p:nvSpPr>
        <p:spPr>
          <a:xfrm>
            <a:off x="191770" y="2746375"/>
            <a:ext cx="11778615" cy="645160"/>
          </a:xfrm>
          <a:prstGeom prst="rect">
            <a:avLst/>
          </a:prstGeom>
          <a:noFill/>
        </p:spPr>
        <p:txBody>
          <a:bodyPr wrap="square" rtlCol="0">
            <a:spAutoFit/>
          </a:bodyPr>
          <a:p>
            <a:r>
              <a:rPr lang="zh-CN" altLang="en-US" sz="1800" b="1">
                <a:latin typeface="黑体" panose="02010609060101010101" charset="-122"/>
                <a:ea typeface="黑体" panose="02010609060101010101" charset="-122"/>
                <a:cs typeface="黑体" panose="02010609060101010101" charset="-122"/>
                <a:sym typeface="+mn-ea"/>
              </a:rPr>
              <a:t>章一　</a:t>
            </a:r>
            <a:r>
              <a:rPr lang="zh-CN" altLang="en-US" sz="1800" b="1" u="sng">
                <a:latin typeface="黑体" panose="02010609060101010101" charset="-122"/>
                <a:ea typeface="黑体" panose="02010609060101010101" charset="-122"/>
                <a:cs typeface="黑体" panose="02010609060101010101" charset="-122"/>
                <a:sym typeface="+mn-ea"/>
              </a:rPr>
              <a:t>我</a:t>
            </a:r>
            <a:r>
              <a:rPr lang="zh-CN" altLang="en-US" sz="1800" b="1">
                <a:latin typeface="黑体" panose="02010609060101010101" charset="-122"/>
                <a:ea typeface="黑体" panose="02010609060101010101" charset="-122"/>
                <a:cs typeface="黑体" panose="02010609060101010101" charset="-122"/>
                <a:sym typeface="+mn-ea"/>
              </a:rPr>
              <a:t>来到这个世上</a:t>
            </a:r>
            <a:r>
              <a:rPr lang="en-US" altLang="zh-CN" sz="1800" b="1">
                <a:latin typeface="黑体" panose="02010609060101010101" charset="-122"/>
                <a:ea typeface="黑体" panose="02010609060101010101" charset="-122"/>
                <a:cs typeface="黑体" panose="02010609060101010101" charset="-122"/>
                <a:sym typeface="+mn-ea"/>
              </a:rPr>
              <a:t>     </a:t>
            </a:r>
            <a:r>
              <a:rPr lang="zh-CN" altLang="en-US" sz="1800" b="1">
                <a:latin typeface="黑体" panose="02010609060101010101" charset="-122"/>
                <a:ea typeface="黑体" panose="02010609060101010101" charset="-122"/>
                <a:cs typeface="黑体" panose="02010609060101010101" charset="-122"/>
                <a:sym typeface="+mn-ea"/>
              </a:rPr>
              <a:t>章二　</a:t>
            </a:r>
            <a:r>
              <a:rPr lang="zh-CN" altLang="en-US" sz="1800" b="1" u="sng">
                <a:latin typeface="黑体" panose="02010609060101010101" charset="-122"/>
                <a:ea typeface="黑体" panose="02010609060101010101" charset="-122"/>
                <a:cs typeface="黑体" panose="02010609060101010101" charset="-122"/>
                <a:sym typeface="+mn-ea"/>
              </a:rPr>
              <a:t>我</a:t>
            </a:r>
            <a:r>
              <a:rPr lang="zh-CN" altLang="en-US" sz="1800" b="1">
                <a:latin typeface="黑体" panose="02010609060101010101" charset="-122"/>
                <a:ea typeface="黑体" panose="02010609060101010101" charset="-122"/>
                <a:cs typeface="黑体" panose="02010609060101010101" charset="-122"/>
                <a:sym typeface="+mn-ea"/>
              </a:rPr>
              <a:t>对早年的回忆</a:t>
            </a:r>
            <a:r>
              <a:rPr lang="en-US" altLang="zh-CN" sz="1800" b="1">
                <a:latin typeface="黑体" panose="02010609060101010101" charset="-122"/>
                <a:ea typeface="黑体" panose="02010609060101010101" charset="-122"/>
                <a:cs typeface="黑体" panose="02010609060101010101" charset="-122"/>
                <a:sym typeface="+mn-ea"/>
              </a:rPr>
              <a:t>    </a:t>
            </a:r>
            <a:r>
              <a:rPr lang="zh-CN" altLang="en-US" sz="1800" b="1">
                <a:latin typeface="黑体" panose="02010609060101010101" charset="-122"/>
                <a:ea typeface="黑体" panose="02010609060101010101" charset="-122"/>
                <a:cs typeface="黑体" panose="02010609060101010101" charset="-122"/>
                <a:sym typeface="+mn-ea"/>
              </a:rPr>
              <a:t>章三　</a:t>
            </a:r>
            <a:r>
              <a:rPr lang="zh-CN" altLang="en-US" sz="1800" b="1" u="sng">
                <a:latin typeface="黑体" panose="02010609060101010101" charset="-122"/>
                <a:ea typeface="黑体" panose="02010609060101010101" charset="-122"/>
                <a:cs typeface="黑体" panose="02010609060101010101" charset="-122"/>
                <a:sym typeface="+mn-ea"/>
              </a:rPr>
              <a:t>我</a:t>
            </a:r>
            <a:r>
              <a:rPr lang="zh-CN" altLang="en-US" sz="1800" b="1">
                <a:latin typeface="黑体" panose="02010609060101010101" charset="-122"/>
                <a:ea typeface="黑体" panose="02010609060101010101" charset="-122"/>
                <a:cs typeface="黑体" panose="02010609060101010101" charset="-122"/>
                <a:sym typeface="+mn-ea"/>
              </a:rPr>
              <a:t>家有了变化</a:t>
            </a:r>
            <a:r>
              <a:rPr lang="en-US" altLang="zh-CN" sz="1800" b="1">
                <a:latin typeface="黑体" panose="02010609060101010101" charset="-122"/>
                <a:ea typeface="黑体" panose="02010609060101010101" charset="-122"/>
                <a:cs typeface="黑体" panose="02010609060101010101" charset="-122"/>
                <a:sym typeface="+mn-ea"/>
              </a:rPr>
              <a:t>          </a:t>
            </a:r>
            <a:r>
              <a:rPr lang="zh-CN" altLang="en-US" sz="1800" b="1">
                <a:latin typeface="黑体" panose="02010609060101010101" charset="-122"/>
                <a:ea typeface="黑体" panose="02010609060101010101" charset="-122"/>
                <a:cs typeface="黑体" panose="02010609060101010101" charset="-122"/>
                <a:sym typeface="+mn-ea"/>
              </a:rPr>
              <a:t>章四　</a:t>
            </a:r>
            <a:r>
              <a:rPr lang="zh-CN" altLang="en-US" sz="1800" b="1" u="sng">
                <a:latin typeface="黑体" panose="02010609060101010101" charset="-122"/>
                <a:ea typeface="黑体" panose="02010609060101010101" charset="-122"/>
                <a:cs typeface="黑体" panose="02010609060101010101" charset="-122"/>
                <a:sym typeface="+mn-ea"/>
              </a:rPr>
              <a:t>我</a:t>
            </a:r>
            <a:r>
              <a:rPr lang="zh-CN" altLang="en-US" sz="1800" b="1">
                <a:latin typeface="黑体" panose="02010609060101010101" charset="-122"/>
                <a:ea typeface="黑体" panose="02010609060101010101" charset="-122"/>
                <a:cs typeface="黑体" panose="02010609060101010101" charset="-122"/>
                <a:sym typeface="+mn-ea"/>
              </a:rPr>
              <a:t>蒙受了屈辱</a:t>
            </a:r>
            <a:endParaRPr lang="zh-CN" altLang="en-US" sz="1800" b="1">
              <a:latin typeface="黑体" panose="02010609060101010101" charset="-122"/>
              <a:ea typeface="黑体" panose="02010609060101010101" charset="-122"/>
              <a:cs typeface="黑体" panose="02010609060101010101" charset="-122"/>
              <a:sym typeface="+mn-ea"/>
            </a:endParaRPr>
          </a:p>
          <a:p>
            <a:r>
              <a:rPr lang="zh-CN" altLang="en-US" sz="1800" b="1">
                <a:latin typeface="黑体" panose="02010609060101010101" charset="-122"/>
                <a:ea typeface="黑体" panose="02010609060101010101" charset="-122"/>
                <a:cs typeface="黑体" panose="02010609060101010101" charset="-122"/>
                <a:sym typeface="+mn-ea"/>
              </a:rPr>
              <a:t>章十　</a:t>
            </a:r>
            <a:r>
              <a:rPr lang="zh-CN" altLang="en-US" sz="1800" b="1" u="sng">
                <a:latin typeface="黑体" panose="02010609060101010101" charset="-122"/>
                <a:ea typeface="黑体" panose="02010609060101010101" charset="-122"/>
                <a:cs typeface="黑体" panose="02010609060101010101" charset="-122"/>
                <a:sym typeface="+mn-ea"/>
              </a:rPr>
              <a:t>我</a:t>
            </a:r>
            <a:r>
              <a:rPr lang="zh-CN" altLang="en-US" sz="1800" b="1">
                <a:latin typeface="黑体" panose="02010609060101010101" charset="-122"/>
                <a:ea typeface="黑体" panose="02010609060101010101" charset="-122"/>
                <a:cs typeface="黑体" panose="02010609060101010101" charset="-122"/>
                <a:sym typeface="+mn-ea"/>
              </a:rPr>
              <a:t>受到冷落，我成了</a:t>
            </a:r>
            <a:r>
              <a:rPr lang="zh-CN" altLang="en-US" sz="1800" b="1">
                <a:solidFill>
                  <a:srgbClr val="FF0000"/>
                </a:solidFill>
                <a:latin typeface="黑体" panose="02010609060101010101" charset="-122"/>
                <a:ea typeface="黑体" panose="02010609060101010101" charset="-122"/>
                <a:cs typeface="黑体" panose="02010609060101010101" charset="-122"/>
                <a:sym typeface="+mn-ea"/>
              </a:rPr>
              <a:t>孤儿</a:t>
            </a:r>
            <a:r>
              <a:rPr lang="en-US" altLang="zh-CN" sz="1800" b="1">
                <a:solidFill>
                  <a:srgbClr val="FF0000"/>
                </a:solidFill>
                <a:latin typeface="黑体" panose="02010609060101010101" charset="-122"/>
                <a:ea typeface="黑体" panose="02010609060101010101" charset="-122"/>
                <a:cs typeface="黑体" panose="02010609060101010101" charset="-122"/>
                <a:sym typeface="+mn-ea"/>
              </a:rPr>
              <a:t> </a:t>
            </a:r>
            <a:r>
              <a:rPr lang="en-US" altLang="zh-CN" sz="1800" b="1">
                <a:latin typeface="黑体" panose="02010609060101010101" charset="-122"/>
                <a:ea typeface="黑体" panose="02010609060101010101" charset="-122"/>
                <a:cs typeface="黑体" panose="02010609060101010101" charset="-122"/>
                <a:sym typeface="+mn-ea"/>
              </a:rPr>
              <a:t>   </a:t>
            </a:r>
            <a:r>
              <a:rPr lang="zh-CN" altLang="en-US" sz="1800" b="1">
                <a:latin typeface="黑体" panose="02010609060101010101" charset="-122"/>
                <a:ea typeface="黑体" panose="02010609060101010101" charset="-122"/>
                <a:cs typeface="黑体" panose="02010609060101010101" charset="-122"/>
                <a:sym typeface="+mn-ea"/>
              </a:rPr>
              <a:t>章十一</a:t>
            </a:r>
            <a:r>
              <a:rPr lang="zh-CN" altLang="en-US" sz="1800" b="1">
                <a:solidFill>
                  <a:srgbClr val="FF0000"/>
                </a:solidFill>
                <a:latin typeface="黑体" panose="02010609060101010101" charset="-122"/>
                <a:ea typeface="黑体" panose="02010609060101010101" charset="-122"/>
                <a:cs typeface="黑体" panose="02010609060101010101" charset="-122"/>
                <a:sym typeface="+mn-ea"/>
              </a:rPr>
              <a:t>？</a:t>
            </a:r>
            <a:r>
              <a:rPr lang="en-US" altLang="zh-CN" sz="1800" b="1">
                <a:solidFill>
                  <a:srgbClr val="FF0000"/>
                </a:solidFill>
                <a:latin typeface="黑体" panose="02010609060101010101" charset="-122"/>
                <a:ea typeface="黑体" panose="02010609060101010101" charset="-122"/>
                <a:cs typeface="黑体" panose="02010609060101010101" charset="-122"/>
                <a:sym typeface="+mn-ea"/>
              </a:rPr>
              <a:t> </a:t>
            </a:r>
            <a:r>
              <a:rPr lang="en-US" altLang="zh-CN" sz="1800" b="1">
                <a:latin typeface="黑体" panose="02010609060101010101" charset="-122"/>
                <a:ea typeface="黑体" panose="02010609060101010101" charset="-122"/>
                <a:cs typeface="黑体" panose="02010609060101010101" charset="-122"/>
                <a:sym typeface="+mn-ea"/>
              </a:rPr>
              <a:t>                   </a:t>
            </a:r>
            <a:r>
              <a:rPr lang="zh-CN" altLang="en-US" sz="1800" b="1">
                <a:latin typeface="黑体" panose="02010609060101010101" charset="-122"/>
                <a:ea typeface="黑体" panose="02010609060101010101" charset="-122"/>
                <a:cs typeface="黑体" panose="02010609060101010101" charset="-122"/>
                <a:sym typeface="+mn-ea"/>
              </a:rPr>
              <a:t>章十二　</a:t>
            </a:r>
            <a:r>
              <a:rPr lang="zh-CN" altLang="en-US" sz="1800" b="1" u="sng">
                <a:latin typeface="黑体" panose="02010609060101010101" charset="-122"/>
                <a:ea typeface="黑体" panose="02010609060101010101" charset="-122"/>
                <a:cs typeface="黑体" panose="02010609060101010101" charset="-122"/>
                <a:sym typeface="+mn-ea"/>
              </a:rPr>
              <a:t>我</a:t>
            </a:r>
            <a:r>
              <a:rPr lang="zh-CN" altLang="en-US" sz="1800" b="1">
                <a:latin typeface="黑体" panose="02010609060101010101" charset="-122"/>
                <a:ea typeface="黑体" panose="02010609060101010101" charset="-122"/>
                <a:cs typeface="黑体" panose="02010609060101010101" charset="-122"/>
                <a:sym typeface="+mn-ea"/>
              </a:rPr>
              <a:t>还是不喜欢</a:t>
            </a:r>
            <a:r>
              <a:rPr lang="zh-CN" altLang="en-US" sz="1800" b="1">
                <a:solidFill>
                  <a:srgbClr val="FF0000"/>
                </a:solidFill>
                <a:latin typeface="黑体" panose="02010609060101010101" charset="-122"/>
                <a:ea typeface="黑体" panose="02010609060101010101" charset="-122"/>
                <a:cs typeface="黑体" panose="02010609060101010101" charset="-122"/>
                <a:sym typeface="+mn-ea"/>
              </a:rPr>
              <a:t>这种生活</a:t>
            </a:r>
            <a:endParaRPr lang="zh-CN" altLang="en-US" sz="1800" b="1">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625" y="-27940"/>
            <a:ext cx="5647690" cy="1143000"/>
          </a:xfrm>
        </p:spPr>
        <p:txBody>
          <a:bodyPr/>
          <a:p>
            <a:r>
              <a:rPr lang="zh-CN" altLang="en-US"/>
              <a:t>感知内容，</a:t>
            </a:r>
            <a:r>
              <a:rPr lang="zh-CN" altLang="en-US">
                <a:sym typeface="+mn-ea"/>
              </a:rPr>
              <a:t>补充</a:t>
            </a:r>
            <a:r>
              <a:rPr lang="zh-CN" altLang="en-US"/>
              <a:t>标题</a:t>
            </a:r>
            <a:endParaRPr lang="zh-CN" altLang="en-US"/>
          </a:p>
        </p:txBody>
      </p:sp>
      <p:sp>
        <p:nvSpPr>
          <p:cNvPr id="3" name="内容占位符 2"/>
          <p:cNvSpPr>
            <a:spLocks noGrp="1"/>
          </p:cNvSpPr>
          <p:nvPr>
            <p:ph idx="1"/>
          </p:nvPr>
        </p:nvSpPr>
        <p:spPr>
          <a:xfrm>
            <a:off x="609600" y="981075"/>
            <a:ext cx="10972800" cy="5305425"/>
          </a:xfrm>
        </p:spPr>
        <p:txBody>
          <a:bodyPr/>
          <a:p>
            <a:r>
              <a:rPr lang="zh-CN" altLang="en-US" sz="2800" b="1">
                <a:latin typeface="黑体" panose="02010609060101010101" charset="-122"/>
                <a:ea typeface="黑体" panose="02010609060101010101" charset="-122"/>
                <a:cs typeface="黑体" panose="02010609060101010101" charset="-122"/>
              </a:rPr>
              <a:t>章一　</a:t>
            </a:r>
            <a:r>
              <a:rPr lang="zh-CN" altLang="en-US" sz="2800" b="1" u="sng">
                <a:latin typeface="黑体" panose="02010609060101010101" charset="-122"/>
                <a:ea typeface="黑体" panose="02010609060101010101" charset="-122"/>
                <a:cs typeface="黑体" panose="02010609060101010101" charset="-122"/>
              </a:rPr>
              <a:t>我</a:t>
            </a:r>
            <a:r>
              <a:rPr lang="zh-CN" altLang="en-US" sz="2800" b="1">
                <a:latin typeface="黑体" panose="02010609060101010101" charset="-122"/>
                <a:ea typeface="黑体" panose="02010609060101010101" charset="-122"/>
                <a:cs typeface="黑体" panose="02010609060101010101" charset="-122"/>
              </a:rPr>
              <a:t>来到这个世上</a:t>
            </a:r>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章二　</a:t>
            </a:r>
            <a:r>
              <a:rPr lang="zh-CN" altLang="en-US" sz="2800" b="1" u="sng">
                <a:latin typeface="黑体" panose="02010609060101010101" charset="-122"/>
                <a:ea typeface="黑体" panose="02010609060101010101" charset="-122"/>
                <a:cs typeface="黑体" panose="02010609060101010101" charset="-122"/>
              </a:rPr>
              <a:t>我</a:t>
            </a:r>
            <a:r>
              <a:rPr lang="zh-CN" altLang="en-US" sz="2800" b="1">
                <a:latin typeface="黑体" panose="02010609060101010101" charset="-122"/>
                <a:ea typeface="黑体" panose="02010609060101010101" charset="-122"/>
                <a:cs typeface="黑体" panose="02010609060101010101" charset="-122"/>
              </a:rPr>
              <a:t>对早年的回忆</a:t>
            </a:r>
            <a:endParaRPr lang="zh-CN" altLang="en-US" sz="2800" b="1">
              <a:latin typeface="黑体" panose="02010609060101010101" charset="-122"/>
              <a:ea typeface="黑体" panose="02010609060101010101" charset="-122"/>
              <a:cs typeface="黑体" panose="02010609060101010101" charset="-122"/>
            </a:endParaRPr>
          </a:p>
          <a:p>
            <a:r>
              <a:rPr lang="zh-CN" altLang="en-US" sz="2800" b="1">
                <a:latin typeface="黑体" panose="02010609060101010101" charset="-122"/>
                <a:ea typeface="黑体" panose="02010609060101010101" charset="-122"/>
                <a:cs typeface="黑体" panose="02010609060101010101" charset="-122"/>
              </a:rPr>
              <a:t>章三　</a:t>
            </a:r>
            <a:r>
              <a:rPr lang="zh-CN" altLang="en-US" sz="2800" b="1" u="sng">
                <a:latin typeface="黑体" panose="02010609060101010101" charset="-122"/>
                <a:ea typeface="黑体" panose="02010609060101010101" charset="-122"/>
                <a:cs typeface="黑体" panose="02010609060101010101" charset="-122"/>
              </a:rPr>
              <a:t>我</a:t>
            </a:r>
            <a:r>
              <a:rPr lang="zh-CN" altLang="en-US" sz="2800" b="1">
                <a:latin typeface="黑体" panose="02010609060101010101" charset="-122"/>
                <a:ea typeface="黑体" panose="02010609060101010101" charset="-122"/>
                <a:cs typeface="黑体" panose="02010609060101010101" charset="-122"/>
              </a:rPr>
              <a:t>家有了变化</a:t>
            </a:r>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章四　</a:t>
            </a:r>
            <a:r>
              <a:rPr lang="zh-CN" altLang="en-US" sz="2800" b="1" u="sng">
                <a:latin typeface="黑体" panose="02010609060101010101" charset="-122"/>
                <a:ea typeface="黑体" panose="02010609060101010101" charset="-122"/>
                <a:cs typeface="黑体" panose="02010609060101010101" charset="-122"/>
              </a:rPr>
              <a:t>我</a:t>
            </a:r>
            <a:r>
              <a:rPr lang="zh-CN" altLang="en-US" sz="2800" b="1">
                <a:latin typeface="黑体" panose="02010609060101010101" charset="-122"/>
                <a:ea typeface="黑体" panose="02010609060101010101" charset="-122"/>
                <a:cs typeface="黑体" panose="02010609060101010101" charset="-122"/>
              </a:rPr>
              <a:t>蒙受了屈辱</a:t>
            </a:r>
            <a:endParaRPr lang="zh-CN" altLang="en-US" sz="2800" b="1">
              <a:latin typeface="黑体" panose="02010609060101010101" charset="-122"/>
              <a:ea typeface="黑体" panose="02010609060101010101" charset="-122"/>
              <a:cs typeface="黑体" panose="02010609060101010101" charset="-122"/>
            </a:endParaRPr>
          </a:p>
          <a:p>
            <a:r>
              <a:rPr lang="zh-CN" altLang="en-US" sz="2800" b="1">
                <a:latin typeface="黑体" panose="02010609060101010101" charset="-122"/>
                <a:ea typeface="黑体" panose="02010609060101010101" charset="-122"/>
                <a:cs typeface="黑体" panose="02010609060101010101" charset="-122"/>
              </a:rPr>
              <a:t>章五　</a:t>
            </a:r>
            <a:r>
              <a:rPr lang="zh-CN" altLang="en-US" sz="2800" b="1" u="sng">
                <a:latin typeface="黑体" panose="02010609060101010101" charset="-122"/>
                <a:ea typeface="黑体" panose="02010609060101010101" charset="-122"/>
                <a:cs typeface="黑体" panose="02010609060101010101" charset="-122"/>
              </a:rPr>
              <a:t>我</a:t>
            </a:r>
            <a:r>
              <a:rPr lang="zh-CN" altLang="en-US" sz="2800" b="1">
                <a:latin typeface="黑体" panose="02010609060101010101" charset="-122"/>
                <a:ea typeface="黑体" panose="02010609060101010101" charset="-122"/>
                <a:cs typeface="黑体" panose="02010609060101010101" charset="-122"/>
              </a:rPr>
              <a:t>被打发离开了家</a:t>
            </a:r>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章六　</a:t>
            </a:r>
            <a:r>
              <a:rPr lang="zh-CN" altLang="en-US" sz="2800" b="1" u="sng">
                <a:latin typeface="黑体" panose="02010609060101010101" charset="-122"/>
                <a:ea typeface="黑体" panose="02010609060101010101" charset="-122"/>
                <a:cs typeface="黑体" panose="02010609060101010101" charset="-122"/>
              </a:rPr>
              <a:t>我</a:t>
            </a:r>
            <a:r>
              <a:rPr lang="zh-CN" altLang="en-US" sz="2800" b="1">
                <a:latin typeface="黑体" panose="02010609060101010101" charset="-122"/>
                <a:ea typeface="黑体" panose="02010609060101010101" charset="-122"/>
                <a:cs typeface="黑体" panose="02010609060101010101" charset="-122"/>
              </a:rPr>
              <a:t>扩大了我的相识圈子</a:t>
            </a:r>
            <a:endParaRPr lang="zh-CN" altLang="en-US" sz="2800" b="1">
              <a:latin typeface="黑体" panose="02010609060101010101" charset="-122"/>
              <a:ea typeface="黑体" panose="02010609060101010101" charset="-122"/>
              <a:cs typeface="黑体" panose="02010609060101010101" charset="-122"/>
            </a:endParaRPr>
          </a:p>
          <a:p>
            <a:r>
              <a:rPr lang="zh-CN" altLang="en-US" sz="2800" b="1">
                <a:latin typeface="黑体" panose="02010609060101010101" charset="-122"/>
                <a:ea typeface="黑体" panose="02010609060101010101" charset="-122"/>
                <a:cs typeface="黑体" panose="02010609060101010101" charset="-122"/>
              </a:rPr>
              <a:t>章七　</a:t>
            </a:r>
            <a:r>
              <a:rPr lang="zh-CN" altLang="en-US" sz="2800" b="1" u="sng">
                <a:latin typeface="黑体" panose="02010609060101010101" charset="-122"/>
                <a:ea typeface="黑体" panose="02010609060101010101" charset="-122"/>
                <a:cs typeface="黑体" panose="02010609060101010101" charset="-122"/>
              </a:rPr>
              <a:t>我</a:t>
            </a:r>
            <a:r>
              <a:rPr lang="zh-CN" altLang="en-US" sz="2800" b="1">
                <a:latin typeface="黑体" panose="02010609060101010101" charset="-122"/>
                <a:ea typeface="黑体" panose="02010609060101010101" charset="-122"/>
                <a:cs typeface="黑体" panose="02010609060101010101" charset="-122"/>
              </a:rPr>
              <a:t>在萨伦学校读书</a:t>
            </a:r>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章八　</a:t>
            </a:r>
            <a:r>
              <a:rPr lang="zh-CN" altLang="en-US" sz="2800" b="1" u="sng">
                <a:latin typeface="黑体" panose="02010609060101010101" charset="-122"/>
                <a:ea typeface="黑体" panose="02010609060101010101" charset="-122"/>
                <a:cs typeface="黑体" panose="02010609060101010101" charset="-122"/>
              </a:rPr>
              <a:t>我</a:t>
            </a:r>
            <a:r>
              <a:rPr lang="zh-CN" altLang="en-US" sz="2800" b="1">
                <a:latin typeface="黑体" panose="02010609060101010101" charset="-122"/>
                <a:ea typeface="黑体" panose="02010609060101010101" charset="-122"/>
                <a:cs typeface="黑体" panose="02010609060101010101" charset="-122"/>
              </a:rPr>
              <a:t>的假日</a:t>
            </a:r>
            <a:r>
              <a:rPr lang="en-US" altLang="zh-CN" sz="2800" b="1">
                <a:latin typeface="黑体" panose="02010609060101010101" charset="-122"/>
                <a:ea typeface="黑体" panose="02010609060101010101" charset="-122"/>
                <a:cs typeface="黑体" panose="02010609060101010101" charset="-122"/>
              </a:rPr>
              <a:t>             </a:t>
            </a:r>
            <a:endParaRPr lang="en-US" altLang="zh-CN" sz="2800" b="1">
              <a:latin typeface="黑体" panose="02010609060101010101" charset="-122"/>
              <a:ea typeface="黑体" panose="02010609060101010101" charset="-122"/>
              <a:cs typeface="黑体" panose="02010609060101010101" charset="-122"/>
            </a:endParaRPr>
          </a:p>
          <a:p>
            <a:r>
              <a:rPr lang="zh-CN" altLang="en-US" sz="2800" b="1">
                <a:latin typeface="黑体" panose="02010609060101010101" charset="-122"/>
                <a:ea typeface="黑体" panose="02010609060101010101" charset="-122"/>
                <a:cs typeface="黑体" panose="02010609060101010101" charset="-122"/>
              </a:rPr>
              <a:t>章九　一个难忘的生日</a:t>
            </a:r>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章十　</a:t>
            </a:r>
            <a:r>
              <a:rPr lang="zh-CN" altLang="en-US" sz="2800" b="1" u="sng">
                <a:latin typeface="黑体" panose="02010609060101010101" charset="-122"/>
                <a:ea typeface="黑体" panose="02010609060101010101" charset="-122"/>
                <a:cs typeface="黑体" panose="02010609060101010101" charset="-122"/>
              </a:rPr>
              <a:t>我</a:t>
            </a:r>
            <a:r>
              <a:rPr lang="zh-CN" altLang="en-US" sz="2800" b="1">
                <a:latin typeface="黑体" panose="02010609060101010101" charset="-122"/>
                <a:ea typeface="黑体" panose="02010609060101010101" charset="-122"/>
                <a:cs typeface="黑体" panose="02010609060101010101" charset="-122"/>
              </a:rPr>
              <a:t>受到冷落，我成了</a:t>
            </a:r>
            <a:r>
              <a:rPr lang="zh-CN" altLang="en-US" sz="2800" b="1">
                <a:solidFill>
                  <a:srgbClr val="FF0000"/>
                </a:solidFill>
                <a:latin typeface="黑体" panose="02010609060101010101" charset="-122"/>
                <a:ea typeface="黑体" panose="02010609060101010101" charset="-122"/>
                <a:cs typeface="黑体" panose="02010609060101010101" charset="-122"/>
              </a:rPr>
              <a:t>孤儿</a:t>
            </a:r>
            <a:endParaRPr lang="zh-CN" altLang="en-US" sz="2800" b="1">
              <a:latin typeface="黑体" panose="02010609060101010101" charset="-122"/>
              <a:ea typeface="黑体" panose="02010609060101010101" charset="-122"/>
              <a:cs typeface="黑体" panose="02010609060101010101" charset="-122"/>
            </a:endParaRPr>
          </a:p>
          <a:p>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               </a:t>
            </a:r>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章十二　</a:t>
            </a:r>
            <a:r>
              <a:rPr lang="zh-CN" altLang="en-US" sz="2800" b="1" u="sng">
                <a:latin typeface="黑体" panose="02010609060101010101" charset="-122"/>
                <a:ea typeface="黑体" panose="02010609060101010101" charset="-122"/>
                <a:cs typeface="黑体" panose="02010609060101010101" charset="-122"/>
              </a:rPr>
              <a:t>我</a:t>
            </a:r>
            <a:r>
              <a:rPr lang="zh-CN" altLang="en-US" sz="2800" b="1">
                <a:latin typeface="黑体" panose="02010609060101010101" charset="-122"/>
                <a:ea typeface="黑体" panose="02010609060101010101" charset="-122"/>
                <a:cs typeface="黑体" panose="02010609060101010101" charset="-122"/>
              </a:rPr>
              <a:t>还是不喜欢</a:t>
            </a:r>
            <a:r>
              <a:rPr lang="zh-CN" altLang="en-US" sz="2800" b="1">
                <a:solidFill>
                  <a:srgbClr val="FF0000"/>
                </a:solidFill>
                <a:latin typeface="黑体" panose="02010609060101010101" charset="-122"/>
                <a:ea typeface="黑体" panose="02010609060101010101" charset="-122"/>
                <a:cs typeface="黑体" panose="02010609060101010101" charset="-122"/>
              </a:rPr>
              <a:t>这种生活</a:t>
            </a:r>
            <a:endParaRPr lang="zh-CN" altLang="en-US" sz="2800" b="1">
              <a:solidFill>
                <a:srgbClr val="FF0000"/>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1056005" y="4148455"/>
            <a:ext cx="9771380" cy="1383665"/>
          </a:xfrm>
          <a:prstGeom prst="rect">
            <a:avLst/>
          </a:prstGeom>
          <a:noFill/>
        </p:spPr>
        <p:txBody>
          <a:bodyPr wrap="square" rtlCol="0">
            <a:spAutoFit/>
          </a:bodyPr>
          <a:p>
            <a:r>
              <a:rPr lang="zh-CN" altLang="en-US" sz="2800">
                <a:solidFill>
                  <a:srgbClr val="FF0000"/>
                </a:solidFill>
                <a:latin typeface="黑体" panose="02010609060101010101" charset="-122"/>
                <a:ea typeface="黑体" panose="02010609060101010101" charset="-122"/>
                <a:cs typeface="黑体" panose="02010609060101010101" charset="-122"/>
              </a:rPr>
              <a:t>本文选自《大卫</a:t>
            </a:r>
            <a:r>
              <a:rPr lang="en-US" altLang="zh-CN" sz="2800">
                <a:solidFill>
                  <a:srgbClr val="FF0000"/>
                </a:solidFill>
                <a:latin typeface="黑体" panose="02010609060101010101" charset="-122"/>
                <a:ea typeface="黑体" panose="02010609060101010101" charset="-122"/>
                <a:cs typeface="黑体" panose="02010609060101010101" charset="-122"/>
              </a:rPr>
              <a:t>·</a:t>
            </a:r>
            <a:r>
              <a:rPr lang="zh-CN" altLang="en-US" sz="2800">
                <a:solidFill>
                  <a:srgbClr val="FF0000"/>
                </a:solidFill>
                <a:latin typeface="黑体" panose="02010609060101010101" charset="-122"/>
                <a:ea typeface="黑体" panose="02010609060101010101" charset="-122"/>
                <a:cs typeface="黑体" panose="02010609060101010101" charset="-122"/>
              </a:rPr>
              <a:t>科波菲尔》第十一章，请根据本章的内容和前面的剧情，结合前十章和第十二章的标题特点，</a:t>
            </a:r>
            <a:r>
              <a:rPr lang="zh-CN" altLang="en-US" sz="2800">
                <a:solidFill>
                  <a:srgbClr val="FF0000"/>
                </a:solidFill>
                <a:latin typeface="黑体" panose="02010609060101010101" charset="-122"/>
                <a:ea typeface="黑体" panose="02010609060101010101" charset="-122"/>
                <a:cs typeface="黑体" panose="02010609060101010101" charset="-122"/>
              </a:rPr>
              <a:t>试试补充第十一章的小标题。</a:t>
            </a:r>
            <a:endParaRPr lang="zh-CN" altLang="en-US" sz="2800">
              <a:solidFill>
                <a:srgbClr val="FF0000"/>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927100" y="3633470"/>
            <a:ext cx="4588510" cy="521970"/>
          </a:xfrm>
          <a:prstGeom prst="rect">
            <a:avLst/>
          </a:prstGeom>
          <a:noFill/>
        </p:spPr>
        <p:txBody>
          <a:bodyPr wrap="square" rtlCol="0">
            <a:spAutoFit/>
          </a:bodyPr>
          <a:p>
            <a:r>
              <a:rPr lang="zh-CN" altLang="en-US" sz="2800" b="1">
                <a:gradFill>
                  <a:gsLst>
                    <a:gs pos="0">
                      <a:srgbClr val="7B32B2"/>
                    </a:gs>
                    <a:gs pos="100000">
                      <a:srgbClr val="401A5D"/>
                    </a:gs>
                  </a:gsLst>
                  <a:lin scaled="0"/>
                </a:gradFill>
                <a:latin typeface="黑体" panose="02010609060101010101" charset="-122"/>
                <a:ea typeface="黑体" panose="02010609060101010101" charset="-122"/>
                <a:cs typeface="黑体" panose="02010609060101010101" charset="-122"/>
                <a:sym typeface="+mn-ea"/>
              </a:rPr>
              <a:t>章十一　我开始</a:t>
            </a:r>
            <a:r>
              <a:rPr lang="zh-CN" altLang="en-US" sz="2800" b="1">
                <a:gradFill>
                  <a:gsLst>
                    <a:gs pos="0">
                      <a:srgbClr val="7B32B2"/>
                    </a:gs>
                    <a:gs pos="100000">
                      <a:srgbClr val="401A5D"/>
                    </a:gs>
                  </a:gsLst>
                  <a:lin scaled="0"/>
                </a:gradFill>
                <a:latin typeface="黑体" panose="02010609060101010101" charset="-122"/>
                <a:ea typeface="黑体" panose="02010609060101010101" charset="-122"/>
                <a:cs typeface="黑体" panose="02010609060101010101" charset="-122"/>
                <a:sym typeface="+mn-ea"/>
              </a:rPr>
              <a:t>独自谋生</a:t>
            </a:r>
            <a:r>
              <a:rPr lang="en-US" altLang="zh-CN" sz="2800" b="1">
                <a:gradFill>
                  <a:gsLst>
                    <a:gs pos="0">
                      <a:srgbClr val="7B32B2"/>
                    </a:gs>
                    <a:gs pos="100000">
                      <a:srgbClr val="401A5D"/>
                    </a:gs>
                  </a:gsLst>
                  <a:lin scaled="0"/>
                </a:gradFill>
                <a:latin typeface="黑体" panose="02010609060101010101" charset="-122"/>
                <a:ea typeface="黑体" panose="02010609060101010101" charset="-122"/>
                <a:cs typeface="黑体" panose="02010609060101010101" charset="-122"/>
                <a:sym typeface="+mn-ea"/>
              </a:rPr>
              <a:t> </a:t>
            </a:r>
            <a:endParaRPr lang="en-US" altLang="zh-CN" sz="2800" b="1">
              <a:gradFill>
                <a:gsLst>
                  <a:gs pos="0">
                    <a:srgbClr val="7B32B2"/>
                  </a:gs>
                  <a:gs pos="100000">
                    <a:srgbClr val="401A5D"/>
                  </a:gs>
                </a:gsLst>
                <a:lin scaled="0"/>
              </a:gradFill>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nvSpPr>
        <p:spPr>
          <a:xfrm>
            <a:off x="1056005" y="5445125"/>
            <a:ext cx="10631170" cy="953135"/>
          </a:xfrm>
          <a:prstGeom prst="rect">
            <a:avLst/>
          </a:prstGeom>
          <a:noFill/>
        </p:spPr>
        <p:txBody>
          <a:bodyPr wrap="square" rtlCol="0">
            <a:spAutoFit/>
          </a:bodyPr>
          <a:p>
            <a:r>
              <a:rPr lang="zh-CN" altLang="en-US" sz="2800" b="1">
                <a:solidFill>
                  <a:srgbClr val="FF0000"/>
                </a:solidFill>
              </a:rPr>
              <a:t>提示：第几人称叙述？</a:t>
            </a:r>
            <a:r>
              <a:rPr lang="en-US" altLang="zh-CN" sz="2800" b="1">
                <a:solidFill>
                  <a:srgbClr val="FF0000"/>
                </a:solidFill>
              </a:rPr>
              <a:t>“</a:t>
            </a:r>
            <a:r>
              <a:rPr lang="zh-CN" altLang="en-US" sz="2800" b="1">
                <a:solidFill>
                  <a:srgbClr val="FF0000"/>
                </a:solidFill>
              </a:rPr>
              <a:t>我</a:t>
            </a:r>
            <a:r>
              <a:rPr lang="en-US" altLang="zh-CN" sz="2800" b="1">
                <a:solidFill>
                  <a:srgbClr val="FF0000"/>
                </a:solidFill>
              </a:rPr>
              <a:t>”</a:t>
            </a:r>
            <a:r>
              <a:rPr lang="zh-CN" altLang="en-US" sz="2800" b="1">
                <a:solidFill>
                  <a:srgbClr val="FF0000"/>
                </a:solidFill>
              </a:rPr>
              <a:t>为何成了孤儿？然后受到怎样的对待？</a:t>
            </a:r>
            <a:r>
              <a:rPr lang="en-US" altLang="zh-CN" sz="2800" b="1">
                <a:solidFill>
                  <a:srgbClr val="FF0000"/>
                </a:solidFill>
              </a:rPr>
              <a:t>“</a:t>
            </a:r>
            <a:r>
              <a:rPr lang="zh-CN" altLang="en-US" sz="2800" b="1">
                <a:solidFill>
                  <a:srgbClr val="FF0000"/>
                </a:solidFill>
              </a:rPr>
              <a:t>我</a:t>
            </a:r>
            <a:r>
              <a:rPr lang="en-US" altLang="zh-CN" sz="2800" b="1">
                <a:solidFill>
                  <a:srgbClr val="FF0000"/>
                </a:solidFill>
              </a:rPr>
              <a:t>”</a:t>
            </a:r>
            <a:r>
              <a:rPr lang="zh-CN" altLang="en-US" sz="2800" b="1">
                <a:solidFill>
                  <a:srgbClr val="FF0000"/>
                </a:solidFill>
              </a:rPr>
              <a:t>开始过着怎样的</a:t>
            </a:r>
            <a:r>
              <a:rPr lang="zh-CN" altLang="en-US" sz="2800" b="1">
                <a:solidFill>
                  <a:srgbClr val="FF0000"/>
                </a:solidFill>
              </a:rPr>
              <a:t>生活？</a:t>
            </a:r>
            <a:endParaRPr lang="zh-CN" altLang="en-US" sz="28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81280"/>
            <a:ext cx="5039360" cy="900430"/>
          </a:xfrm>
        </p:spPr>
        <p:txBody>
          <a:bodyPr/>
          <a:p>
            <a:r>
              <a:rPr lang="zh-CN" altLang="en-US"/>
              <a:t>理清人物</a:t>
            </a:r>
            <a:r>
              <a:rPr lang="zh-CN" altLang="en-US"/>
              <a:t>关系</a:t>
            </a:r>
            <a:endParaRPr lang="zh-CN" altLang="en-US"/>
          </a:p>
        </p:txBody>
      </p:sp>
      <p:sp>
        <p:nvSpPr>
          <p:cNvPr id="3" name="内容占位符 2"/>
          <p:cNvSpPr>
            <a:spLocks noGrp="1"/>
          </p:cNvSpPr>
          <p:nvPr>
            <p:ph idx="1"/>
          </p:nvPr>
        </p:nvSpPr>
        <p:spPr>
          <a:xfrm>
            <a:off x="479425" y="1165860"/>
            <a:ext cx="10972800" cy="4525963"/>
          </a:xfrm>
        </p:spPr>
        <p:txBody>
          <a:bodyPr/>
          <a:p>
            <a:r>
              <a:rPr lang="en-US" altLang="zh-CN">
                <a:latin typeface="黑体" panose="02010609060101010101" charset="-122"/>
                <a:ea typeface="黑体" panose="02010609060101010101" charset="-122"/>
                <a:cs typeface="黑体" panose="02010609060101010101" charset="-122"/>
                <a:sym typeface="+mn-ea"/>
              </a:rPr>
              <a:t>2.迅速浏览课文,</a:t>
            </a:r>
            <a:r>
              <a:rPr lang="zh-CN" altLang="en-US">
                <a:latin typeface="黑体" panose="02010609060101010101" charset="-122"/>
                <a:ea typeface="黑体" panose="02010609060101010101" charset="-122"/>
                <a:cs typeface="黑体" panose="02010609060101010101" charset="-122"/>
                <a:sym typeface="+mn-ea"/>
              </a:rPr>
              <a:t>按照</a:t>
            </a:r>
            <a:r>
              <a:rPr lang="zh-CN" altLang="en-US">
                <a:solidFill>
                  <a:srgbClr val="FF0000"/>
                </a:solidFill>
                <a:latin typeface="黑体" panose="02010609060101010101" charset="-122"/>
                <a:ea typeface="黑体" panose="02010609060101010101" charset="-122"/>
                <a:cs typeface="黑体" panose="02010609060101010101" charset="-122"/>
                <a:sym typeface="+mn-ea"/>
              </a:rPr>
              <a:t>时间顺序</a:t>
            </a:r>
            <a:r>
              <a:rPr lang="en-US" altLang="zh-CN">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本文中</a:t>
            </a:r>
            <a:r>
              <a:rPr lang="en-US" altLang="zh-CN">
                <a:latin typeface="黑体" panose="02010609060101010101" charset="-122"/>
                <a:ea typeface="黑体" panose="02010609060101010101" charset="-122"/>
                <a:cs typeface="黑体" panose="02010609060101010101" charset="-122"/>
                <a:sym typeface="+mn-ea"/>
              </a:rPr>
              <a:t>大卫遇到了哪些人？经历了哪些事？</a:t>
            </a:r>
            <a:r>
              <a:rPr lang="zh-CN" altLang="en-US">
                <a:latin typeface="黑体" panose="02010609060101010101" charset="-122"/>
                <a:ea typeface="黑体" panose="02010609060101010101" charset="-122"/>
                <a:cs typeface="黑体" panose="02010609060101010101" charset="-122"/>
                <a:sym typeface="+mn-ea"/>
              </a:rPr>
              <a:t>联系小说背景和其他情节，</a:t>
            </a:r>
            <a:r>
              <a:rPr lang="en-US" altLang="zh-CN">
                <a:latin typeface="黑体" panose="02010609060101010101" charset="-122"/>
                <a:ea typeface="黑体" panose="02010609060101010101" charset="-122"/>
                <a:cs typeface="黑体" panose="02010609060101010101" charset="-122"/>
                <a:sym typeface="+mn-ea"/>
              </a:rPr>
              <a:t>这一切对他的成长会有哪些影响？</a:t>
            </a:r>
            <a:r>
              <a:rPr lang="zh-CN" altLang="en-US">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找出人物，理清事件，画出相应的描写</a:t>
            </a:r>
            <a:r>
              <a:rPr lang="zh-CN" altLang="en-US">
                <a:latin typeface="黑体" panose="02010609060101010101" charset="-122"/>
                <a:ea typeface="黑体" panose="02010609060101010101" charset="-122"/>
                <a:cs typeface="黑体" panose="02010609060101010101" charset="-122"/>
                <a:sym typeface="+mn-ea"/>
              </a:rPr>
              <a:t>）</a:t>
            </a:r>
            <a:endParaRPr lang="zh-CN" altLang="en-US">
              <a:latin typeface="黑体" panose="02010609060101010101" charset="-122"/>
              <a:ea typeface="黑体" panose="02010609060101010101" charset="-122"/>
              <a:cs typeface="黑体" panose="02010609060101010101" charset="-122"/>
              <a:sym typeface="+mn-ea"/>
            </a:endParaRPr>
          </a:p>
          <a:p>
            <a:pPr marL="0" indent="0">
              <a:buNone/>
            </a:pPr>
            <a:r>
              <a:rPr lang="zh-CN" altLang="en-US">
                <a:solidFill>
                  <a:srgbClr val="FF0000"/>
                </a:solidFill>
              </a:rPr>
              <a:t>事件：</a:t>
            </a:r>
            <a:endParaRPr lang="zh-CN" altLang="en-US">
              <a:solidFill>
                <a:srgbClr val="FF0000"/>
              </a:solidFill>
            </a:endParaRPr>
          </a:p>
          <a:p>
            <a:pPr marL="0" indent="0">
              <a:buNone/>
            </a:pPr>
            <a:r>
              <a:rPr lang="en-US" altLang="zh-CN">
                <a:solidFill>
                  <a:srgbClr val="FF0000"/>
                </a:solidFill>
              </a:rPr>
              <a:t> </a:t>
            </a:r>
            <a:r>
              <a:rPr lang="zh-CN" altLang="en-US">
                <a:solidFill>
                  <a:srgbClr val="FF0000"/>
                </a:solidFill>
              </a:rPr>
              <a:t>人物：</a:t>
            </a:r>
            <a:r>
              <a:rPr lang="en-US" altLang="zh-CN">
                <a:solidFill>
                  <a:srgbClr val="FF0000"/>
                </a:solidFill>
              </a:rPr>
              <a:t> </a:t>
            </a:r>
            <a:r>
              <a:rPr lang="zh-CN" altLang="en-US">
                <a:solidFill>
                  <a:srgbClr val="FF0000"/>
                </a:solidFill>
                <a:sym typeface="+mn-ea"/>
              </a:rPr>
              <a:t>昆宁先生</a:t>
            </a:r>
            <a:r>
              <a:rPr lang="en-US" altLang="zh-CN">
                <a:solidFill>
                  <a:srgbClr val="FF0000"/>
                </a:solidFill>
                <a:sym typeface="+mn-ea"/>
              </a:rPr>
              <a:t>——</a:t>
            </a:r>
            <a:r>
              <a:rPr lang="zh-CN" altLang="en-US">
                <a:solidFill>
                  <a:srgbClr val="FF0000"/>
                </a:solidFill>
                <a:sym typeface="+mn-ea"/>
              </a:rPr>
              <a:t>账房先生</a:t>
            </a:r>
            <a:endParaRPr lang="zh-CN" altLang="en-US">
              <a:solidFill>
                <a:srgbClr val="FF0000"/>
              </a:solidFill>
            </a:endParaRPr>
          </a:p>
          <a:p>
            <a:pPr marL="0" indent="0">
              <a:buNone/>
            </a:pPr>
            <a:r>
              <a:rPr lang="en-US" altLang="zh-CN">
                <a:solidFill>
                  <a:srgbClr val="FF0000"/>
                </a:solidFill>
              </a:rPr>
              <a:t>               </a:t>
            </a:r>
            <a:r>
              <a:rPr lang="zh-CN" altLang="en-US">
                <a:solidFill>
                  <a:srgbClr val="FF0000"/>
                </a:solidFill>
              </a:rPr>
              <a:t>米克</a:t>
            </a:r>
            <a:r>
              <a:rPr lang="en-US" altLang="zh-CN">
                <a:solidFill>
                  <a:srgbClr val="FF0000"/>
                </a:solidFill>
              </a:rPr>
              <a:t>·</a:t>
            </a:r>
            <a:r>
              <a:rPr lang="zh-CN" altLang="en-US">
                <a:solidFill>
                  <a:srgbClr val="FF0000"/>
                </a:solidFill>
              </a:rPr>
              <a:t>沃克</a:t>
            </a:r>
            <a:r>
              <a:rPr lang="en-US" altLang="zh-CN">
                <a:solidFill>
                  <a:srgbClr val="FF0000"/>
                </a:solidFill>
              </a:rPr>
              <a:t>——</a:t>
            </a:r>
            <a:r>
              <a:rPr lang="zh-CN" altLang="en-US">
                <a:solidFill>
                  <a:srgbClr val="FF0000"/>
                </a:solidFill>
              </a:rPr>
              <a:t>童工</a:t>
            </a:r>
            <a:endParaRPr lang="zh-CN" altLang="en-US">
              <a:solidFill>
                <a:srgbClr val="FF0000"/>
              </a:solidFill>
            </a:endParaRPr>
          </a:p>
          <a:p>
            <a:pPr marL="0" indent="0">
              <a:buNone/>
            </a:pPr>
            <a:r>
              <a:rPr lang="en-US" altLang="zh-CN">
                <a:solidFill>
                  <a:srgbClr val="FF0000"/>
                </a:solidFill>
              </a:rPr>
              <a:t>              </a:t>
            </a:r>
            <a:r>
              <a:rPr lang="zh-CN" altLang="en-US">
                <a:solidFill>
                  <a:srgbClr val="FF0000"/>
                </a:solidFill>
              </a:rPr>
              <a:t>粉白</a:t>
            </a:r>
            <a:r>
              <a:rPr lang="en-US" altLang="zh-CN">
                <a:solidFill>
                  <a:srgbClr val="FF0000"/>
                </a:solidFill>
              </a:rPr>
              <a:t>·</a:t>
            </a:r>
            <a:r>
              <a:rPr lang="zh-CN" altLang="en-US">
                <a:solidFill>
                  <a:srgbClr val="FF0000"/>
                </a:solidFill>
              </a:rPr>
              <a:t>土豆</a:t>
            </a:r>
            <a:r>
              <a:rPr lang="en-US" altLang="zh-CN">
                <a:solidFill>
                  <a:srgbClr val="FF0000"/>
                </a:solidFill>
              </a:rPr>
              <a:t>——</a:t>
            </a:r>
            <a:r>
              <a:rPr lang="zh-CN" altLang="en-US">
                <a:solidFill>
                  <a:srgbClr val="FF0000"/>
                </a:solidFill>
              </a:rPr>
              <a:t>童工</a:t>
            </a:r>
            <a:endParaRPr lang="zh-CN" altLang="en-US">
              <a:solidFill>
                <a:srgbClr val="FF0000"/>
              </a:solidFill>
            </a:endParaRPr>
          </a:p>
        </p:txBody>
      </p:sp>
      <p:sp>
        <p:nvSpPr>
          <p:cNvPr id="4" name="右大括号 3"/>
          <p:cNvSpPr/>
          <p:nvPr/>
        </p:nvSpPr>
        <p:spPr>
          <a:xfrm>
            <a:off x="6096000" y="3789045"/>
            <a:ext cx="1039495" cy="160655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7104380" y="3500755"/>
            <a:ext cx="5036185" cy="2675255"/>
          </a:xfrm>
          <a:prstGeom prst="rect">
            <a:avLst/>
          </a:prstGeom>
          <a:noFill/>
        </p:spPr>
        <p:txBody>
          <a:bodyPr wrap="square" rtlCol="0">
            <a:spAutoFit/>
          </a:bodyPr>
          <a:p>
            <a:pPr marL="0" indent="0">
              <a:lnSpc>
                <a:spcPct val="120000"/>
              </a:lnSpc>
              <a:buNone/>
            </a:pPr>
            <a:r>
              <a:rPr lang="zh-CN" altLang="en-US" sz="2800">
                <a:solidFill>
                  <a:srgbClr val="FF0000"/>
                </a:solidFill>
                <a:latin typeface="黑体" panose="02010609060101010101" charset="-122"/>
                <a:ea typeface="黑体" panose="02010609060101010101" charset="-122"/>
                <a:sym typeface="+mn-ea"/>
              </a:rPr>
              <a:t>文中关键词句：</a:t>
            </a:r>
            <a:endParaRPr lang="en-US" altLang="zh-CN" sz="2800">
              <a:solidFill>
                <a:srgbClr val="FF0000"/>
              </a:solidFill>
              <a:latin typeface="黑体" panose="02010609060101010101" charset="-122"/>
              <a:ea typeface="黑体" panose="02010609060101010101" charset="-122"/>
              <a:sym typeface="+mn-ea"/>
            </a:endParaRPr>
          </a:p>
          <a:p>
            <a:pPr marL="0" indent="0">
              <a:lnSpc>
                <a:spcPct val="120000"/>
              </a:lnSpc>
              <a:buNone/>
            </a:pPr>
            <a:r>
              <a:rPr lang="zh-CN" altLang="en-US" sz="2800">
                <a:solidFill>
                  <a:srgbClr val="FF0000"/>
                </a:solidFill>
                <a:latin typeface="黑体" panose="02010609060101010101" charset="-122"/>
                <a:ea typeface="黑体" panose="02010609060101010101" charset="-122"/>
                <a:sym typeface="+mn-ea"/>
              </a:rPr>
              <a:t>第</a:t>
            </a:r>
            <a:r>
              <a:rPr lang="en-US" altLang="zh-CN" sz="2800">
                <a:solidFill>
                  <a:srgbClr val="FF0000"/>
                </a:solidFill>
                <a:latin typeface="黑体" panose="02010609060101010101" charset="-122"/>
                <a:ea typeface="黑体" panose="02010609060101010101" charset="-122"/>
                <a:sym typeface="+mn-ea"/>
              </a:rPr>
              <a:t>5</a:t>
            </a:r>
            <a:r>
              <a:rPr lang="zh-CN" altLang="en-US" sz="2800">
                <a:solidFill>
                  <a:srgbClr val="FF0000"/>
                </a:solidFill>
                <a:latin typeface="黑体" panose="02010609060101010101" charset="-122"/>
                <a:ea typeface="黑体" panose="02010609060101010101" charset="-122"/>
                <a:sym typeface="+mn-ea"/>
              </a:rPr>
              <a:t>段</a:t>
            </a:r>
            <a:r>
              <a:rPr lang="en-US" altLang="zh-CN" sz="2800">
                <a:solidFill>
                  <a:srgbClr val="FF0000"/>
                </a:solidFill>
                <a:latin typeface="黑体" panose="02010609060101010101" charset="-122"/>
                <a:ea typeface="黑体" panose="02010609060101010101" charset="-122"/>
                <a:sym typeface="+mn-ea"/>
              </a:rPr>
              <a:t>“</a:t>
            </a:r>
            <a:r>
              <a:rPr lang="zh-CN" altLang="zh-CN" sz="2800">
                <a:solidFill>
                  <a:srgbClr val="FF0000"/>
                </a:solidFill>
                <a:latin typeface="黑体" panose="02010609060101010101" charset="-122"/>
                <a:ea typeface="黑体" panose="02010609060101010101" charset="-122"/>
                <a:sym typeface="+mn-ea"/>
              </a:rPr>
              <a:t>我竟沦落到</a:t>
            </a:r>
            <a:r>
              <a:rPr lang="en-US" altLang="zh-CN" sz="2800">
                <a:solidFill>
                  <a:srgbClr val="FF0000"/>
                </a:solidFill>
                <a:latin typeface="黑体" panose="02010609060101010101" charset="-122"/>
                <a:ea typeface="黑体" panose="02010609060101010101" charset="-122"/>
                <a:sym typeface="+mn-ea"/>
              </a:rPr>
              <a:t>” “</a:t>
            </a:r>
            <a:r>
              <a:rPr lang="zh-CN" altLang="en-US" sz="2800">
                <a:solidFill>
                  <a:srgbClr val="FF0000"/>
                </a:solidFill>
                <a:latin typeface="黑体" panose="02010609060101010101" charset="-122"/>
                <a:ea typeface="黑体" panose="02010609060101010101" charset="-122"/>
                <a:sym typeface="+mn-ea"/>
              </a:rPr>
              <a:t>痛苦</a:t>
            </a:r>
            <a:r>
              <a:rPr lang="en-US" altLang="zh-CN" sz="2800">
                <a:solidFill>
                  <a:srgbClr val="FF0000"/>
                </a:solidFill>
                <a:latin typeface="黑体" panose="02010609060101010101" charset="-122"/>
                <a:ea typeface="黑体" panose="02010609060101010101" charset="-122"/>
                <a:sym typeface="+mn-ea"/>
              </a:rPr>
              <a:t>” “ </a:t>
            </a:r>
            <a:r>
              <a:rPr lang="zh-CN" altLang="en-US" sz="2800">
                <a:solidFill>
                  <a:srgbClr val="FF0000"/>
                </a:solidFill>
                <a:latin typeface="黑体" panose="02010609060101010101" charset="-122"/>
                <a:ea typeface="黑体" panose="02010609060101010101" charset="-122"/>
                <a:sym typeface="+mn-ea"/>
              </a:rPr>
              <a:t>绝望</a:t>
            </a:r>
            <a:r>
              <a:rPr lang="en-US" altLang="zh-CN" sz="2800">
                <a:solidFill>
                  <a:srgbClr val="FF0000"/>
                </a:solidFill>
                <a:latin typeface="黑体" panose="02010609060101010101" charset="-122"/>
                <a:ea typeface="黑体" panose="02010609060101010101" charset="-122"/>
                <a:sym typeface="+mn-ea"/>
              </a:rPr>
              <a:t>”  “</a:t>
            </a:r>
            <a:r>
              <a:rPr lang="zh-CN" altLang="en-US" sz="2800">
                <a:solidFill>
                  <a:srgbClr val="FF0000"/>
                </a:solidFill>
                <a:latin typeface="黑体" panose="02010609060101010101" charset="-122"/>
                <a:ea typeface="黑体" panose="02010609060101010101" charset="-122"/>
                <a:sym typeface="+mn-ea"/>
              </a:rPr>
              <a:t>羞辱</a:t>
            </a:r>
            <a:r>
              <a:rPr lang="en-US" altLang="zh-CN" sz="2800">
                <a:solidFill>
                  <a:srgbClr val="FF0000"/>
                </a:solidFill>
                <a:latin typeface="黑体" panose="02010609060101010101" charset="-122"/>
                <a:ea typeface="黑体" panose="02010609060101010101" charset="-122"/>
                <a:sym typeface="+mn-ea"/>
              </a:rPr>
              <a:t>”</a:t>
            </a:r>
            <a:endParaRPr lang="en-US" altLang="zh-CN" sz="2800">
              <a:solidFill>
                <a:srgbClr val="FF0000"/>
              </a:solidFill>
              <a:latin typeface="黑体" panose="02010609060101010101" charset="-122"/>
              <a:ea typeface="黑体" panose="02010609060101010101" charset="-122"/>
              <a:sym typeface="+mn-ea"/>
            </a:endParaRPr>
          </a:p>
          <a:p>
            <a:pPr marL="0" indent="0">
              <a:lnSpc>
                <a:spcPct val="120000"/>
              </a:lnSpc>
              <a:buNone/>
            </a:pPr>
            <a:r>
              <a:rPr lang="zh-CN" altLang="en-US" sz="2800">
                <a:solidFill>
                  <a:srgbClr val="FF0000"/>
                </a:solidFill>
                <a:latin typeface="黑体" panose="02010609060101010101" charset="-122"/>
                <a:ea typeface="黑体" panose="02010609060101010101" charset="-122"/>
                <a:sym typeface="+mn-ea"/>
              </a:rPr>
              <a:t>第</a:t>
            </a:r>
            <a:r>
              <a:rPr lang="en-US" altLang="zh-CN" sz="2800">
                <a:solidFill>
                  <a:srgbClr val="FF0000"/>
                </a:solidFill>
                <a:latin typeface="黑体" panose="02010609060101010101" charset="-122"/>
                <a:ea typeface="黑体" panose="02010609060101010101" charset="-122"/>
                <a:sym typeface="+mn-ea"/>
              </a:rPr>
              <a:t>52</a:t>
            </a:r>
            <a:r>
              <a:rPr lang="zh-CN" altLang="en-US" sz="2800">
                <a:solidFill>
                  <a:srgbClr val="FF0000"/>
                </a:solidFill>
                <a:latin typeface="黑体" panose="02010609060101010101" charset="-122"/>
                <a:ea typeface="黑体" panose="02010609060101010101" charset="-122"/>
                <a:sym typeface="+mn-ea"/>
              </a:rPr>
              <a:t>段</a:t>
            </a:r>
            <a:r>
              <a:rPr lang="en-US" altLang="zh-CN" sz="2800">
                <a:solidFill>
                  <a:srgbClr val="FF0000"/>
                </a:solidFill>
                <a:latin typeface="黑体" panose="02010609060101010101" charset="-122"/>
                <a:ea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sym typeface="+mn-ea"/>
              </a:rPr>
              <a:t>感到不应该这样落魄，受这样的屈辱</a:t>
            </a:r>
            <a:r>
              <a:rPr lang="en-US" altLang="zh-CN" sz="2800">
                <a:solidFill>
                  <a:srgbClr val="FF0000"/>
                </a:solidFill>
                <a:latin typeface="黑体" panose="02010609060101010101" charset="-122"/>
                <a:ea typeface="黑体" panose="02010609060101010101" charset="-122"/>
                <a:sym typeface="+mn-ea"/>
              </a:rPr>
              <a:t>”</a:t>
            </a:r>
            <a:endParaRPr lang="en-US" altLang="zh-CN" sz="2800">
              <a:solidFill>
                <a:srgbClr val="FF0000"/>
              </a:solidFill>
              <a:latin typeface="黑体" panose="02010609060101010101" charset="-122"/>
              <a:ea typeface="黑体" panose="02010609060101010101" charset="-122"/>
              <a:sym typeface="+mn-ea"/>
            </a:endParaRPr>
          </a:p>
        </p:txBody>
      </p:sp>
      <p:sp>
        <p:nvSpPr>
          <p:cNvPr id="6" name="文本框 5"/>
          <p:cNvSpPr txBox="1"/>
          <p:nvPr/>
        </p:nvSpPr>
        <p:spPr>
          <a:xfrm>
            <a:off x="1756410" y="3266440"/>
            <a:ext cx="5913120" cy="583565"/>
          </a:xfrm>
          <a:prstGeom prst="rect">
            <a:avLst/>
          </a:prstGeom>
          <a:noFill/>
        </p:spPr>
        <p:txBody>
          <a:bodyPr wrap="square" rtlCol="0">
            <a:spAutoFit/>
          </a:bodyPr>
          <a:p>
            <a:pPr marL="0" indent="0">
              <a:buNone/>
            </a:pPr>
            <a:r>
              <a:rPr lang="zh-CN" altLang="en-US" sz="3200">
                <a:solidFill>
                  <a:srgbClr val="FF0000"/>
                </a:solidFill>
                <a:sym typeface="+mn-ea"/>
              </a:rPr>
              <a:t>在谋得斯通</a:t>
            </a:r>
            <a:r>
              <a:rPr lang="en-US" altLang="zh-CN" sz="3200">
                <a:solidFill>
                  <a:srgbClr val="FF0000"/>
                </a:solidFill>
                <a:sym typeface="+mn-ea"/>
              </a:rPr>
              <a:t>—</a:t>
            </a:r>
            <a:r>
              <a:rPr lang="zh-CN" altLang="en-US" sz="3200">
                <a:solidFill>
                  <a:srgbClr val="FF0000"/>
                </a:solidFill>
                <a:sym typeface="+mn-ea"/>
              </a:rPr>
              <a:t>格林比货行当童工</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down)">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81280"/>
            <a:ext cx="5039360" cy="900430"/>
          </a:xfrm>
        </p:spPr>
        <p:txBody>
          <a:bodyPr/>
          <a:p>
            <a:r>
              <a:rPr lang="zh-CN" altLang="en-US"/>
              <a:t>理清人物</a:t>
            </a:r>
            <a:r>
              <a:rPr lang="zh-CN" altLang="en-US"/>
              <a:t>关系</a:t>
            </a:r>
            <a:endParaRPr lang="zh-CN" altLang="en-US"/>
          </a:p>
        </p:txBody>
      </p:sp>
      <p:sp>
        <p:nvSpPr>
          <p:cNvPr id="3" name="内容占位符 2"/>
          <p:cNvSpPr>
            <a:spLocks noGrp="1"/>
          </p:cNvSpPr>
          <p:nvPr>
            <p:ph idx="1"/>
          </p:nvPr>
        </p:nvSpPr>
        <p:spPr>
          <a:xfrm>
            <a:off x="479425" y="1165860"/>
            <a:ext cx="10972800" cy="4525963"/>
          </a:xfrm>
        </p:spPr>
        <p:txBody>
          <a:bodyPr/>
          <a:p>
            <a:r>
              <a:rPr lang="en-US" altLang="zh-CN">
                <a:latin typeface="黑体" panose="02010609060101010101" charset="-122"/>
                <a:ea typeface="黑体" panose="02010609060101010101" charset="-122"/>
                <a:cs typeface="黑体" panose="02010609060101010101" charset="-122"/>
                <a:sym typeface="+mn-ea"/>
              </a:rPr>
              <a:t>2.迅速浏览课文,</a:t>
            </a:r>
            <a:r>
              <a:rPr lang="zh-CN" altLang="en-US">
                <a:latin typeface="黑体" panose="02010609060101010101" charset="-122"/>
                <a:ea typeface="黑体" panose="02010609060101010101" charset="-122"/>
                <a:cs typeface="黑体" panose="02010609060101010101" charset="-122"/>
                <a:sym typeface="+mn-ea"/>
              </a:rPr>
              <a:t>按照时间顺序</a:t>
            </a:r>
            <a:r>
              <a:rPr lang="en-US" altLang="zh-CN">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本文中</a:t>
            </a:r>
            <a:r>
              <a:rPr lang="en-US" altLang="zh-CN">
                <a:latin typeface="黑体" panose="02010609060101010101" charset="-122"/>
                <a:ea typeface="黑体" panose="02010609060101010101" charset="-122"/>
                <a:cs typeface="黑体" panose="02010609060101010101" charset="-122"/>
                <a:sym typeface="+mn-ea"/>
              </a:rPr>
              <a:t>大卫遇到了哪些人？经历了哪些事？</a:t>
            </a:r>
            <a:r>
              <a:rPr lang="zh-CN" altLang="en-US">
                <a:latin typeface="黑体" panose="02010609060101010101" charset="-122"/>
                <a:ea typeface="黑体" panose="02010609060101010101" charset="-122"/>
                <a:cs typeface="黑体" panose="02010609060101010101" charset="-122"/>
                <a:sym typeface="+mn-ea"/>
              </a:rPr>
              <a:t>联系小说背景和其他情节，</a:t>
            </a:r>
            <a:r>
              <a:rPr lang="en-US" altLang="zh-CN">
                <a:latin typeface="黑体" panose="02010609060101010101" charset="-122"/>
                <a:ea typeface="黑体" panose="02010609060101010101" charset="-122"/>
                <a:cs typeface="黑体" panose="02010609060101010101" charset="-122"/>
                <a:sym typeface="+mn-ea"/>
              </a:rPr>
              <a:t>这一切对他的成长会有哪些影响？</a:t>
            </a:r>
            <a:r>
              <a:rPr lang="zh-CN" altLang="en-US">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找出人物，理清事件，画出相应的描写</a:t>
            </a:r>
            <a:r>
              <a:rPr lang="zh-CN" altLang="en-US">
                <a:latin typeface="黑体" panose="02010609060101010101" charset="-122"/>
                <a:ea typeface="黑体" panose="02010609060101010101" charset="-122"/>
                <a:cs typeface="黑体" panose="02010609060101010101" charset="-122"/>
                <a:sym typeface="+mn-ea"/>
              </a:rPr>
              <a:t>）</a:t>
            </a:r>
            <a:endParaRPr lang="zh-CN" altLang="en-US">
              <a:latin typeface="黑体" panose="02010609060101010101" charset="-122"/>
              <a:ea typeface="黑体" panose="02010609060101010101" charset="-122"/>
              <a:cs typeface="黑体" panose="02010609060101010101" charset="-122"/>
              <a:sym typeface="+mn-ea"/>
            </a:endParaRPr>
          </a:p>
          <a:p>
            <a:pPr marL="0" indent="0">
              <a:buNone/>
            </a:pPr>
            <a:r>
              <a:rPr lang="zh-CN" altLang="en-US">
                <a:solidFill>
                  <a:srgbClr val="FF0000"/>
                </a:solidFill>
              </a:rPr>
              <a:t>事件：在谋得斯通</a:t>
            </a:r>
            <a:r>
              <a:rPr lang="en-US" altLang="zh-CN">
                <a:solidFill>
                  <a:srgbClr val="FF0000"/>
                </a:solidFill>
              </a:rPr>
              <a:t>—</a:t>
            </a:r>
            <a:r>
              <a:rPr lang="zh-CN" altLang="en-US">
                <a:solidFill>
                  <a:srgbClr val="FF0000"/>
                </a:solidFill>
              </a:rPr>
              <a:t>格林比货行</a:t>
            </a:r>
            <a:r>
              <a:rPr lang="zh-CN" altLang="en-US">
                <a:solidFill>
                  <a:srgbClr val="FF0000"/>
                </a:solidFill>
              </a:rPr>
              <a:t>当童工</a:t>
            </a:r>
            <a:endParaRPr lang="zh-CN" altLang="en-US">
              <a:solidFill>
                <a:srgbClr val="FF0000"/>
              </a:solidFill>
            </a:endParaRPr>
          </a:p>
          <a:p>
            <a:pPr marL="0" indent="0">
              <a:buNone/>
            </a:pPr>
            <a:r>
              <a:rPr lang="en-US" altLang="zh-CN">
                <a:solidFill>
                  <a:srgbClr val="FF0000"/>
                </a:solidFill>
              </a:rPr>
              <a:t> </a:t>
            </a:r>
            <a:r>
              <a:rPr lang="zh-CN" altLang="en-US">
                <a:solidFill>
                  <a:srgbClr val="FF0000"/>
                </a:solidFill>
              </a:rPr>
              <a:t>人物：</a:t>
            </a:r>
            <a:r>
              <a:rPr lang="en-US" altLang="zh-CN">
                <a:solidFill>
                  <a:srgbClr val="FF0000"/>
                </a:solidFill>
              </a:rPr>
              <a:t> </a:t>
            </a:r>
            <a:r>
              <a:rPr lang="zh-CN" altLang="en-US">
                <a:solidFill>
                  <a:srgbClr val="FF0000"/>
                </a:solidFill>
              </a:rPr>
              <a:t>昆宁先生</a:t>
            </a:r>
            <a:r>
              <a:rPr lang="en-US" altLang="zh-CN">
                <a:solidFill>
                  <a:srgbClr val="FF0000"/>
                </a:solidFill>
              </a:rPr>
              <a:t>——</a:t>
            </a:r>
            <a:r>
              <a:rPr lang="zh-CN" altLang="en-US">
                <a:solidFill>
                  <a:srgbClr val="FF0000"/>
                </a:solidFill>
              </a:rPr>
              <a:t>账房先生</a:t>
            </a:r>
            <a:endParaRPr lang="zh-CN" altLang="en-US">
              <a:solidFill>
                <a:srgbClr val="FF0000"/>
              </a:solidFill>
            </a:endParaRPr>
          </a:p>
          <a:p>
            <a:pPr marL="0" indent="0">
              <a:buNone/>
            </a:pPr>
            <a:r>
              <a:rPr lang="en-US" altLang="zh-CN">
                <a:solidFill>
                  <a:srgbClr val="FF0000"/>
                </a:solidFill>
              </a:rPr>
              <a:t>               </a:t>
            </a:r>
            <a:r>
              <a:rPr lang="zh-CN" altLang="en-US">
                <a:solidFill>
                  <a:srgbClr val="FF0000"/>
                </a:solidFill>
              </a:rPr>
              <a:t>米克</a:t>
            </a:r>
            <a:r>
              <a:rPr lang="en-US" altLang="zh-CN">
                <a:solidFill>
                  <a:srgbClr val="FF0000"/>
                </a:solidFill>
              </a:rPr>
              <a:t>·</a:t>
            </a:r>
            <a:r>
              <a:rPr lang="zh-CN" altLang="en-US">
                <a:solidFill>
                  <a:srgbClr val="FF0000"/>
                </a:solidFill>
              </a:rPr>
              <a:t>沃克</a:t>
            </a:r>
            <a:r>
              <a:rPr lang="en-US" altLang="zh-CN">
                <a:solidFill>
                  <a:srgbClr val="FF0000"/>
                </a:solidFill>
              </a:rPr>
              <a:t>——</a:t>
            </a:r>
            <a:r>
              <a:rPr lang="zh-CN" altLang="en-US">
                <a:solidFill>
                  <a:srgbClr val="FF0000"/>
                </a:solidFill>
              </a:rPr>
              <a:t>童工</a:t>
            </a:r>
            <a:endParaRPr lang="zh-CN" altLang="en-US">
              <a:solidFill>
                <a:srgbClr val="FF0000"/>
              </a:solidFill>
            </a:endParaRPr>
          </a:p>
          <a:p>
            <a:pPr marL="0" indent="0">
              <a:buNone/>
            </a:pPr>
            <a:r>
              <a:rPr lang="en-US" altLang="zh-CN">
                <a:solidFill>
                  <a:srgbClr val="FF0000"/>
                </a:solidFill>
              </a:rPr>
              <a:t>              </a:t>
            </a:r>
            <a:r>
              <a:rPr lang="zh-CN" altLang="en-US">
                <a:solidFill>
                  <a:srgbClr val="FF0000"/>
                </a:solidFill>
              </a:rPr>
              <a:t>粉白</a:t>
            </a:r>
            <a:r>
              <a:rPr lang="en-US" altLang="zh-CN">
                <a:solidFill>
                  <a:srgbClr val="FF0000"/>
                </a:solidFill>
              </a:rPr>
              <a:t>·</a:t>
            </a:r>
            <a:r>
              <a:rPr lang="zh-CN" altLang="en-US">
                <a:solidFill>
                  <a:srgbClr val="FF0000"/>
                </a:solidFill>
              </a:rPr>
              <a:t>土豆</a:t>
            </a:r>
            <a:r>
              <a:rPr lang="en-US" altLang="zh-CN">
                <a:solidFill>
                  <a:srgbClr val="FF0000"/>
                </a:solidFill>
              </a:rPr>
              <a:t>——</a:t>
            </a:r>
            <a:r>
              <a:rPr lang="zh-CN" altLang="en-US">
                <a:solidFill>
                  <a:srgbClr val="FF0000"/>
                </a:solidFill>
              </a:rPr>
              <a:t>童工</a:t>
            </a:r>
            <a:endParaRPr lang="zh-CN" altLang="en-US">
              <a:solidFill>
                <a:srgbClr val="FF0000"/>
              </a:solidFill>
            </a:endParaRPr>
          </a:p>
        </p:txBody>
      </p:sp>
      <p:sp>
        <p:nvSpPr>
          <p:cNvPr id="4" name="右大括号 3"/>
          <p:cNvSpPr/>
          <p:nvPr/>
        </p:nvSpPr>
        <p:spPr>
          <a:xfrm>
            <a:off x="6096000" y="3789045"/>
            <a:ext cx="1039495" cy="160655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7104380" y="3500755"/>
            <a:ext cx="5036185" cy="2158365"/>
          </a:xfrm>
          <a:prstGeom prst="rect">
            <a:avLst/>
          </a:prstGeom>
          <a:noFill/>
        </p:spPr>
        <p:txBody>
          <a:bodyPr wrap="square" rtlCol="0">
            <a:spAutoFit/>
          </a:bodyPr>
          <a:p>
            <a:pPr marL="0" indent="0">
              <a:lnSpc>
                <a:spcPct val="120000"/>
              </a:lnSpc>
              <a:buNone/>
            </a:pPr>
            <a:r>
              <a:rPr lang="zh-CN" altLang="zh-CN" sz="2800">
                <a:solidFill>
                  <a:srgbClr val="FF0000"/>
                </a:solidFill>
                <a:latin typeface="黑体" panose="02010609060101010101" charset="-122"/>
                <a:ea typeface="黑体" panose="02010609060101010101" charset="-122"/>
                <a:sym typeface="+mn-ea"/>
              </a:rPr>
              <a:t>在谋得斯通—格林比货行当童工，这段经历会让他一辈子都觉得</a:t>
            </a:r>
            <a:r>
              <a:rPr lang="zh-CN" altLang="zh-CN" sz="2800" b="1">
                <a:solidFill>
                  <a:schemeClr val="tx1"/>
                </a:solidFill>
                <a:latin typeface="黑体" panose="02010609060101010101" charset="-122"/>
                <a:ea typeface="黑体" panose="02010609060101010101" charset="-122"/>
                <a:sym typeface="+mn-ea"/>
              </a:rPr>
              <a:t>屈辱</a:t>
            </a:r>
            <a:r>
              <a:rPr lang="zh-CN" altLang="zh-CN" sz="2800">
                <a:solidFill>
                  <a:srgbClr val="FF0000"/>
                </a:solidFill>
                <a:latin typeface="黑体" panose="02010609060101010101" charset="-122"/>
                <a:ea typeface="黑体" panose="02010609060101010101" charset="-122"/>
                <a:sym typeface="+mn-ea"/>
              </a:rPr>
              <a:t>和</a:t>
            </a:r>
            <a:r>
              <a:rPr lang="zh-CN" altLang="zh-CN" sz="2800" b="1">
                <a:solidFill>
                  <a:schemeClr val="tx1"/>
                </a:solidFill>
                <a:latin typeface="黑体" panose="02010609060101010101" charset="-122"/>
                <a:ea typeface="黑体" panose="02010609060101010101" charset="-122"/>
                <a:sym typeface="+mn-ea"/>
              </a:rPr>
              <a:t>不堪</a:t>
            </a:r>
            <a:r>
              <a:rPr lang="zh-CN" altLang="zh-CN" sz="2800">
                <a:solidFill>
                  <a:srgbClr val="FF0000"/>
                </a:solidFill>
                <a:latin typeface="黑体" panose="02010609060101010101" charset="-122"/>
                <a:ea typeface="黑体" panose="02010609060101010101" charset="-122"/>
                <a:sym typeface="+mn-ea"/>
              </a:rPr>
              <a:t>，给他的人生留下了难以磨灭的阴影；</a:t>
            </a:r>
            <a:endParaRPr lang="zh-CN" altLang="zh-CN" sz="2800">
              <a:solidFill>
                <a:srgbClr val="FF0000"/>
              </a:solidFill>
              <a:latin typeface="黑体" panose="02010609060101010101" charset="-122"/>
              <a:ea typeface="黑体" panose="0201060906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81280"/>
            <a:ext cx="5039360" cy="900430"/>
          </a:xfrm>
        </p:spPr>
        <p:txBody>
          <a:bodyPr/>
          <a:p>
            <a:r>
              <a:rPr lang="zh-CN" altLang="en-US"/>
              <a:t>理清人物</a:t>
            </a:r>
            <a:r>
              <a:rPr lang="zh-CN" altLang="en-US"/>
              <a:t>关系</a:t>
            </a:r>
            <a:endParaRPr lang="zh-CN" altLang="en-US"/>
          </a:p>
        </p:txBody>
      </p:sp>
      <p:sp>
        <p:nvSpPr>
          <p:cNvPr id="3" name="内容占位符 2"/>
          <p:cNvSpPr>
            <a:spLocks noGrp="1"/>
          </p:cNvSpPr>
          <p:nvPr>
            <p:ph idx="1"/>
          </p:nvPr>
        </p:nvSpPr>
        <p:spPr>
          <a:xfrm>
            <a:off x="479425" y="1165860"/>
            <a:ext cx="11291570" cy="5470525"/>
          </a:xfrm>
        </p:spPr>
        <p:txBody>
          <a:bodyPr/>
          <a:p>
            <a:r>
              <a:rPr lang="en-US" altLang="zh-CN">
                <a:latin typeface="黑体" panose="02010609060101010101" charset="-122"/>
                <a:ea typeface="黑体" panose="02010609060101010101" charset="-122"/>
                <a:cs typeface="黑体" panose="02010609060101010101" charset="-122"/>
                <a:sym typeface="+mn-ea"/>
              </a:rPr>
              <a:t>2.迅速浏览课文,</a:t>
            </a:r>
            <a:r>
              <a:rPr lang="zh-CN" altLang="en-US">
                <a:latin typeface="黑体" panose="02010609060101010101" charset="-122"/>
                <a:ea typeface="黑体" panose="02010609060101010101" charset="-122"/>
                <a:cs typeface="黑体" panose="02010609060101010101" charset="-122"/>
                <a:sym typeface="+mn-ea"/>
              </a:rPr>
              <a:t>按照时间顺序</a:t>
            </a:r>
            <a:r>
              <a:rPr lang="en-US" altLang="zh-CN">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本文中</a:t>
            </a:r>
            <a:r>
              <a:rPr lang="en-US" altLang="zh-CN">
                <a:latin typeface="黑体" panose="02010609060101010101" charset="-122"/>
                <a:ea typeface="黑体" panose="02010609060101010101" charset="-122"/>
                <a:cs typeface="黑体" panose="02010609060101010101" charset="-122"/>
                <a:sym typeface="+mn-ea"/>
              </a:rPr>
              <a:t>大卫遇到了哪些人？经历了哪些事？</a:t>
            </a:r>
            <a:r>
              <a:rPr lang="zh-CN" altLang="en-US">
                <a:latin typeface="黑体" panose="02010609060101010101" charset="-122"/>
                <a:ea typeface="黑体" panose="02010609060101010101" charset="-122"/>
                <a:cs typeface="黑体" panose="02010609060101010101" charset="-122"/>
                <a:sym typeface="+mn-ea"/>
              </a:rPr>
              <a:t>联系小说背景和其他情节，</a:t>
            </a:r>
            <a:r>
              <a:rPr lang="en-US" altLang="zh-CN">
                <a:latin typeface="黑体" panose="02010609060101010101" charset="-122"/>
                <a:ea typeface="黑体" panose="02010609060101010101" charset="-122"/>
                <a:cs typeface="黑体" panose="02010609060101010101" charset="-122"/>
                <a:sym typeface="+mn-ea"/>
              </a:rPr>
              <a:t>这一切对他的成长会有哪些影响？</a:t>
            </a:r>
            <a:r>
              <a:rPr lang="zh-CN" altLang="en-US">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找出人物，理清事件，画出相应的描写</a:t>
            </a:r>
            <a:r>
              <a:rPr lang="zh-CN" altLang="en-US">
                <a:latin typeface="黑体" panose="02010609060101010101" charset="-122"/>
                <a:ea typeface="黑体" panose="02010609060101010101" charset="-122"/>
                <a:cs typeface="黑体" panose="02010609060101010101" charset="-122"/>
                <a:sym typeface="+mn-ea"/>
              </a:rPr>
              <a:t>）</a:t>
            </a:r>
            <a:endParaRPr lang="zh-CN" altLang="en-US">
              <a:latin typeface="黑体" panose="02010609060101010101" charset="-122"/>
              <a:ea typeface="黑体" panose="02010609060101010101" charset="-122"/>
              <a:cs typeface="黑体" panose="02010609060101010101" charset="-122"/>
              <a:sym typeface="+mn-ea"/>
            </a:endParaRPr>
          </a:p>
          <a:p>
            <a:pPr marL="0" indent="0">
              <a:buNone/>
            </a:pPr>
            <a:r>
              <a:rPr lang="en-US" altLang="zh-CN">
                <a:solidFill>
                  <a:srgbClr val="FF0000"/>
                </a:solidFill>
              </a:rPr>
              <a:t>    </a:t>
            </a:r>
            <a:r>
              <a:rPr lang="zh-CN" altLang="en-US">
                <a:solidFill>
                  <a:srgbClr val="FF0000"/>
                </a:solidFill>
              </a:rPr>
              <a:t>事件：</a:t>
            </a:r>
            <a:endParaRPr lang="zh-CN" altLang="en-US">
              <a:solidFill>
                <a:srgbClr val="FF0000"/>
              </a:solidFill>
            </a:endParaRPr>
          </a:p>
          <a:p>
            <a:pPr marL="0" indent="0">
              <a:buNone/>
            </a:pPr>
            <a:r>
              <a:rPr lang="en-US" altLang="zh-CN">
                <a:solidFill>
                  <a:srgbClr val="FF0000"/>
                </a:solidFill>
              </a:rPr>
              <a:t>    </a:t>
            </a:r>
            <a:r>
              <a:rPr lang="zh-CN" altLang="en-US">
                <a:solidFill>
                  <a:srgbClr val="FF0000"/>
                </a:solidFill>
              </a:rPr>
              <a:t>人物：米考伯先生</a:t>
            </a:r>
            <a:r>
              <a:rPr lang="en-US" altLang="zh-CN">
                <a:solidFill>
                  <a:srgbClr val="FF0000"/>
                </a:solidFill>
              </a:rPr>
              <a:t>——</a:t>
            </a:r>
            <a:r>
              <a:rPr lang="zh-CN" altLang="en-US">
                <a:solidFill>
                  <a:srgbClr val="FF0000"/>
                </a:solidFill>
              </a:rPr>
              <a:t>房东</a:t>
            </a:r>
            <a:endParaRPr lang="zh-CN" altLang="en-US">
              <a:solidFill>
                <a:srgbClr val="FF0000"/>
              </a:solidFill>
            </a:endParaRPr>
          </a:p>
          <a:p>
            <a:pPr marL="0" indent="0">
              <a:buNone/>
            </a:pPr>
            <a:r>
              <a:rPr lang="en-US" altLang="zh-CN">
                <a:solidFill>
                  <a:srgbClr val="FF0000"/>
                </a:solidFill>
              </a:rPr>
              <a:t>       </a:t>
            </a:r>
            <a:r>
              <a:rPr lang="zh-CN" altLang="en-US">
                <a:solidFill>
                  <a:srgbClr val="FF0000"/>
                </a:solidFill>
              </a:rPr>
              <a:t>米考伯太太</a:t>
            </a:r>
            <a:r>
              <a:rPr lang="en-US" altLang="zh-CN">
                <a:solidFill>
                  <a:srgbClr val="FF0000"/>
                </a:solidFill>
              </a:rPr>
              <a:t>——</a:t>
            </a:r>
            <a:r>
              <a:rPr lang="zh-CN" altLang="en-US">
                <a:solidFill>
                  <a:srgbClr val="FF0000"/>
                </a:solidFill>
              </a:rPr>
              <a:t>房东太太</a:t>
            </a:r>
            <a:endParaRPr lang="zh-CN" altLang="en-US">
              <a:solidFill>
                <a:srgbClr val="FF0000"/>
              </a:solidFill>
            </a:endParaRPr>
          </a:p>
          <a:p>
            <a:pPr marL="0" indent="0">
              <a:buNone/>
            </a:pPr>
            <a:r>
              <a:rPr lang="en-US" altLang="zh-CN">
                <a:solidFill>
                  <a:srgbClr val="FF0000"/>
                </a:solidFill>
              </a:rPr>
              <a:t>    </a:t>
            </a:r>
            <a:endParaRPr lang="en-US" altLang="zh-CN">
              <a:solidFill>
                <a:srgbClr val="FF0000"/>
              </a:solidFill>
            </a:endParaRPr>
          </a:p>
        </p:txBody>
      </p:sp>
      <p:sp>
        <p:nvSpPr>
          <p:cNvPr id="4" name="右大括号 3"/>
          <p:cNvSpPr/>
          <p:nvPr/>
        </p:nvSpPr>
        <p:spPr>
          <a:xfrm>
            <a:off x="5808345" y="3377565"/>
            <a:ext cx="1224280" cy="1047750"/>
          </a:xfrm>
          <a:prstGeom prst="rightBrace">
            <a:avLst>
              <a:gd name="adj1" fmla="val 8333"/>
              <a:gd name="adj2" fmla="val 45878"/>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7176135" y="2632075"/>
            <a:ext cx="4916170" cy="4225925"/>
          </a:xfrm>
          <a:prstGeom prst="rect">
            <a:avLst/>
          </a:prstGeom>
          <a:noFill/>
        </p:spPr>
        <p:txBody>
          <a:bodyPr wrap="square" rtlCol="0">
            <a:spAutoFit/>
          </a:bodyPr>
          <a:p>
            <a:pPr marL="0" indent="0">
              <a:lnSpc>
                <a:spcPct val="120000"/>
              </a:lnSpc>
              <a:buNone/>
            </a:pPr>
            <a:r>
              <a:rPr lang="en-US" altLang="zh-CN" sz="2800">
                <a:solidFill>
                  <a:srgbClr val="FF0000"/>
                </a:solidFill>
                <a:latin typeface="黑体" panose="02010609060101010101" charset="-122"/>
                <a:ea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sym typeface="+mn-ea"/>
              </a:rPr>
              <a:t>可怜的米考伯太太！</a:t>
            </a:r>
            <a:r>
              <a:rPr lang="en-US" altLang="zh-CN" sz="2800">
                <a:solidFill>
                  <a:srgbClr val="FF0000"/>
                </a:solidFill>
                <a:latin typeface="黑体" panose="02010609060101010101" charset="-122"/>
                <a:ea typeface="黑体" panose="02010609060101010101" charset="-122"/>
                <a:sym typeface="+mn-ea"/>
              </a:rPr>
              <a:t>”</a:t>
            </a:r>
            <a:endParaRPr lang="en-US" altLang="zh-CN" sz="2800">
              <a:solidFill>
                <a:srgbClr val="FF0000"/>
              </a:solidFill>
              <a:latin typeface="黑体" panose="02010609060101010101" charset="-122"/>
              <a:ea typeface="黑体" panose="02010609060101010101" charset="-122"/>
              <a:sym typeface="+mn-ea"/>
            </a:endParaRPr>
          </a:p>
          <a:p>
            <a:pPr marL="0" indent="0">
              <a:lnSpc>
                <a:spcPct val="120000"/>
              </a:lnSpc>
              <a:buNone/>
            </a:pPr>
            <a:r>
              <a:rPr lang="en-US" altLang="zh-CN" sz="2800">
                <a:solidFill>
                  <a:srgbClr val="FF0000"/>
                </a:solidFill>
                <a:latin typeface="黑体" panose="02010609060101010101" charset="-122"/>
                <a:ea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sym typeface="+mn-ea"/>
              </a:rPr>
              <a:t>米考伯先生的困难更加增加了我精神上的痛苦</a:t>
            </a:r>
            <a:r>
              <a:rPr lang="en-US" altLang="zh-CN" sz="2800">
                <a:solidFill>
                  <a:srgbClr val="FF0000"/>
                </a:solidFill>
                <a:latin typeface="黑体" panose="02010609060101010101" charset="-122"/>
                <a:ea typeface="黑体" panose="02010609060101010101" charset="-122"/>
                <a:sym typeface="+mn-ea"/>
              </a:rPr>
              <a:t>”</a:t>
            </a:r>
            <a:endParaRPr lang="en-US" altLang="zh-CN" sz="2800">
              <a:solidFill>
                <a:srgbClr val="FF0000"/>
              </a:solidFill>
              <a:latin typeface="黑体" panose="02010609060101010101" charset="-122"/>
              <a:ea typeface="黑体" panose="02010609060101010101" charset="-122"/>
              <a:sym typeface="+mn-ea"/>
            </a:endParaRPr>
          </a:p>
          <a:p>
            <a:pPr marL="0" indent="0">
              <a:lnSpc>
                <a:spcPct val="120000"/>
              </a:lnSpc>
              <a:buNone/>
            </a:pPr>
            <a:r>
              <a:rPr lang="en-US" altLang="zh-CN" sz="2800">
                <a:solidFill>
                  <a:srgbClr val="FF0000"/>
                </a:solidFill>
                <a:latin typeface="黑体" panose="02010609060101010101" charset="-122"/>
                <a:ea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sym typeface="+mn-ea"/>
              </a:rPr>
              <a:t>也对这家人产生了深厚的感情</a:t>
            </a:r>
            <a:r>
              <a:rPr lang="en-US" altLang="zh-CN" sz="2800">
                <a:solidFill>
                  <a:srgbClr val="FF0000"/>
                </a:solidFill>
                <a:latin typeface="黑体" panose="02010609060101010101" charset="-122"/>
                <a:ea typeface="黑体" panose="02010609060101010101" charset="-122"/>
                <a:sym typeface="+mn-ea"/>
              </a:rPr>
              <a:t>”</a:t>
            </a:r>
            <a:endParaRPr lang="en-US" altLang="zh-CN" sz="2800">
              <a:solidFill>
                <a:srgbClr val="FF0000"/>
              </a:solidFill>
              <a:latin typeface="黑体" panose="02010609060101010101" charset="-122"/>
              <a:ea typeface="黑体" panose="02010609060101010101" charset="-122"/>
              <a:sym typeface="+mn-ea"/>
            </a:endParaRPr>
          </a:p>
          <a:p>
            <a:pPr marL="0" indent="0">
              <a:lnSpc>
                <a:spcPct val="120000"/>
              </a:lnSpc>
              <a:buNone/>
            </a:pPr>
            <a:r>
              <a:rPr lang="en-US" altLang="zh-CN" sz="2800">
                <a:solidFill>
                  <a:srgbClr val="FF0000"/>
                </a:solidFill>
                <a:latin typeface="黑体" panose="02010609060101010101" charset="-122"/>
                <a:ea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sym typeface="+mn-ea"/>
              </a:rPr>
              <a:t>奇特而平等的友谊</a:t>
            </a:r>
            <a:r>
              <a:rPr lang="en-US" altLang="zh-CN" sz="2800">
                <a:solidFill>
                  <a:srgbClr val="FF0000"/>
                </a:solidFill>
                <a:latin typeface="黑体" panose="02010609060101010101" charset="-122"/>
                <a:ea typeface="黑体" panose="02010609060101010101" charset="-122"/>
                <a:sym typeface="+mn-ea"/>
              </a:rPr>
              <a:t>”</a:t>
            </a:r>
            <a:endParaRPr lang="en-US" altLang="zh-CN" sz="2800">
              <a:solidFill>
                <a:srgbClr val="FF0000"/>
              </a:solidFill>
              <a:latin typeface="黑体" panose="02010609060101010101" charset="-122"/>
              <a:ea typeface="黑体" panose="02010609060101010101" charset="-122"/>
              <a:sym typeface="+mn-ea"/>
            </a:endParaRPr>
          </a:p>
          <a:p>
            <a:pPr marL="0" indent="0">
              <a:lnSpc>
                <a:spcPct val="120000"/>
              </a:lnSpc>
              <a:buNone/>
            </a:pPr>
            <a:r>
              <a:rPr lang="en-US" altLang="zh-CN" sz="2800">
                <a:solidFill>
                  <a:srgbClr val="FF0000"/>
                </a:solidFill>
                <a:latin typeface="黑体" panose="02010609060101010101" charset="-122"/>
                <a:ea typeface="黑体" panose="02010609060101010101" charset="-122"/>
                <a:sym typeface="+mn-ea"/>
              </a:rPr>
              <a:t>“</a:t>
            </a:r>
            <a:r>
              <a:rPr lang="zh-CN" altLang="en-US" sz="2800">
                <a:solidFill>
                  <a:srgbClr val="FF0000"/>
                </a:solidFill>
                <a:latin typeface="黑体" panose="02010609060101010101" charset="-122"/>
                <a:ea typeface="黑体" panose="02010609060101010101" charset="-122"/>
                <a:sym typeface="+mn-ea"/>
              </a:rPr>
              <a:t>从来没有接受过他们的邀请，白吃白喝过他们的东西</a:t>
            </a:r>
            <a:r>
              <a:rPr lang="en-US" altLang="zh-CN" sz="2800">
                <a:solidFill>
                  <a:srgbClr val="FF0000"/>
                </a:solidFill>
                <a:latin typeface="黑体" panose="02010609060101010101" charset="-122"/>
                <a:ea typeface="黑体" panose="02010609060101010101" charset="-122"/>
                <a:sym typeface="+mn-ea"/>
              </a:rPr>
              <a:t>”</a:t>
            </a:r>
            <a:endParaRPr lang="en-US" altLang="zh-CN" sz="2800">
              <a:solidFill>
                <a:srgbClr val="FF0000"/>
              </a:solidFill>
              <a:latin typeface="黑体" panose="02010609060101010101" charset="-122"/>
              <a:ea typeface="黑体" panose="02010609060101010101" charset="-122"/>
              <a:sym typeface="+mn-ea"/>
            </a:endParaRPr>
          </a:p>
        </p:txBody>
      </p:sp>
      <p:sp>
        <p:nvSpPr>
          <p:cNvPr id="6" name="文本框 5"/>
          <p:cNvSpPr txBox="1"/>
          <p:nvPr/>
        </p:nvSpPr>
        <p:spPr>
          <a:xfrm>
            <a:off x="2090420" y="2749550"/>
            <a:ext cx="4077970" cy="583565"/>
          </a:xfrm>
          <a:prstGeom prst="rect">
            <a:avLst/>
          </a:prstGeom>
          <a:noFill/>
        </p:spPr>
        <p:txBody>
          <a:bodyPr wrap="square" rtlCol="0">
            <a:spAutoFit/>
          </a:bodyPr>
          <a:p>
            <a:pPr marL="0" indent="0">
              <a:buNone/>
            </a:pPr>
            <a:r>
              <a:rPr lang="zh-CN" altLang="en-US" sz="3200">
                <a:solidFill>
                  <a:srgbClr val="FF0000"/>
                </a:solidFill>
                <a:sym typeface="+mn-ea"/>
              </a:rPr>
              <a:t>租住在米考伯家里</a:t>
            </a:r>
            <a:endParaRPr lang="zh-CN" altLang="en-US" sz="3200">
              <a:solidFill>
                <a:srgbClr val="FF0000"/>
              </a:solidFill>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bldLvl="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81280"/>
            <a:ext cx="5039360" cy="900430"/>
          </a:xfrm>
        </p:spPr>
        <p:txBody>
          <a:bodyPr/>
          <a:p>
            <a:r>
              <a:rPr lang="zh-CN" altLang="en-US"/>
              <a:t>理清人物</a:t>
            </a:r>
            <a:r>
              <a:rPr lang="zh-CN" altLang="en-US"/>
              <a:t>关系</a:t>
            </a:r>
            <a:endParaRPr lang="zh-CN" altLang="en-US"/>
          </a:p>
        </p:txBody>
      </p:sp>
      <p:sp>
        <p:nvSpPr>
          <p:cNvPr id="3" name="内容占位符 2"/>
          <p:cNvSpPr>
            <a:spLocks noGrp="1"/>
          </p:cNvSpPr>
          <p:nvPr>
            <p:ph idx="1"/>
          </p:nvPr>
        </p:nvSpPr>
        <p:spPr>
          <a:xfrm>
            <a:off x="479425" y="1165860"/>
            <a:ext cx="10972800" cy="4525963"/>
          </a:xfrm>
        </p:spPr>
        <p:txBody>
          <a:bodyPr/>
          <a:p>
            <a:r>
              <a:rPr lang="en-US" altLang="zh-CN">
                <a:latin typeface="黑体" panose="02010609060101010101" charset="-122"/>
                <a:ea typeface="黑体" panose="02010609060101010101" charset="-122"/>
                <a:cs typeface="黑体" panose="02010609060101010101" charset="-122"/>
                <a:sym typeface="+mn-ea"/>
              </a:rPr>
              <a:t>2.迅速浏览课文,</a:t>
            </a:r>
            <a:r>
              <a:rPr lang="zh-CN" altLang="en-US">
                <a:latin typeface="黑体" panose="02010609060101010101" charset="-122"/>
                <a:ea typeface="黑体" panose="02010609060101010101" charset="-122"/>
                <a:cs typeface="黑体" panose="02010609060101010101" charset="-122"/>
                <a:sym typeface="+mn-ea"/>
              </a:rPr>
              <a:t>按照时间顺序</a:t>
            </a:r>
            <a:r>
              <a:rPr lang="en-US" altLang="zh-CN">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本文中</a:t>
            </a:r>
            <a:r>
              <a:rPr lang="en-US" altLang="zh-CN">
                <a:latin typeface="黑体" panose="02010609060101010101" charset="-122"/>
                <a:ea typeface="黑体" panose="02010609060101010101" charset="-122"/>
                <a:cs typeface="黑体" panose="02010609060101010101" charset="-122"/>
                <a:sym typeface="+mn-ea"/>
              </a:rPr>
              <a:t>大卫遇到了哪些人？经历了哪些事？</a:t>
            </a:r>
            <a:r>
              <a:rPr lang="zh-CN" altLang="en-US">
                <a:latin typeface="黑体" panose="02010609060101010101" charset="-122"/>
                <a:ea typeface="黑体" panose="02010609060101010101" charset="-122"/>
                <a:cs typeface="黑体" panose="02010609060101010101" charset="-122"/>
                <a:sym typeface="+mn-ea"/>
              </a:rPr>
              <a:t>联系小说背景和其他情节，</a:t>
            </a:r>
            <a:r>
              <a:rPr lang="en-US" altLang="zh-CN">
                <a:latin typeface="黑体" panose="02010609060101010101" charset="-122"/>
                <a:ea typeface="黑体" panose="02010609060101010101" charset="-122"/>
                <a:cs typeface="黑体" panose="02010609060101010101" charset="-122"/>
                <a:sym typeface="+mn-ea"/>
              </a:rPr>
              <a:t>这一切对他的成长会有哪些影响？</a:t>
            </a:r>
            <a:r>
              <a:rPr lang="zh-CN" altLang="en-US">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找出人物，理清事件，画出相应的描写</a:t>
            </a:r>
            <a:r>
              <a:rPr lang="zh-CN" altLang="en-US">
                <a:latin typeface="黑体" panose="02010609060101010101" charset="-122"/>
                <a:ea typeface="黑体" panose="02010609060101010101" charset="-122"/>
                <a:cs typeface="黑体" panose="02010609060101010101" charset="-122"/>
                <a:sym typeface="+mn-ea"/>
              </a:rPr>
              <a:t>）</a:t>
            </a:r>
            <a:endParaRPr lang="zh-CN" altLang="en-US">
              <a:latin typeface="黑体" panose="02010609060101010101" charset="-122"/>
              <a:ea typeface="黑体" panose="02010609060101010101" charset="-122"/>
              <a:cs typeface="黑体" panose="02010609060101010101" charset="-122"/>
              <a:sym typeface="+mn-ea"/>
            </a:endParaRPr>
          </a:p>
          <a:p>
            <a:pPr marL="0" indent="0">
              <a:buNone/>
            </a:pPr>
            <a:r>
              <a:rPr lang="en-US" altLang="zh-CN">
                <a:solidFill>
                  <a:srgbClr val="FF0000"/>
                </a:solidFill>
              </a:rPr>
              <a:t>    </a:t>
            </a:r>
            <a:r>
              <a:rPr lang="zh-CN" altLang="en-US">
                <a:solidFill>
                  <a:srgbClr val="FF0000"/>
                </a:solidFill>
              </a:rPr>
              <a:t>事件：租住</a:t>
            </a:r>
            <a:r>
              <a:rPr lang="zh-CN" altLang="en-US">
                <a:solidFill>
                  <a:srgbClr val="FF0000"/>
                </a:solidFill>
              </a:rPr>
              <a:t>在米考伯家里</a:t>
            </a:r>
            <a:endParaRPr lang="zh-CN" altLang="en-US">
              <a:solidFill>
                <a:srgbClr val="FF0000"/>
              </a:solidFill>
            </a:endParaRPr>
          </a:p>
          <a:p>
            <a:pPr marL="0" indent="0">
              <a:buNone/>
            </a:pPr>
            <a:r>
              <a:rPr lang="en-US" altLang="zh-CN">
                <a:solidFill>
                  <a:srgbClr val="FF0000"/>
                </a:solidFill>
              </a:rPr>
              <a:t>    </a:t>
            </a:r>
            <a:r>
              <a:rPr lang="zh-CN" altLang="en-US">
                <a:solidFill>
                  <a:srgbClr val="FF0000"/>
                </a:solidFill>
              </a:rPr>
              <a:t>人物：米考伯先生</a:t>
            </a:r>
            <a:r>
              <a:rPr lang="en-US" altLang="zh-CN">
                <a:solidFill>
                  <a:srgbClr val="FF0000"/>
                </a:solidFill>
              </a:rPr>
              <a:t>——</a:t>
            </a:r>
            <a:r>
              <a:rPr lang="zh-CN" altLang="en-US">
                <a:solidFill>
                  <a:srgbClr val="FF0000"/>
                </a:solidFill>
              </a:rPr>
              <a:t>房东</a:t>
            </a:r>
            <a:endParaRPr lang="zh-CN" altLang="en-US">
              <a:solidFill>
                <a:srgbClr val="FF0000"/>
              </a:solidFill>
            </a:endParaRPr>
          </a:p>
          <a:p>
            <a:pPr marL="0" indent="0">
              <a:buNone/>
            </a:pPr>
            <a:r>
              <a:rPr lang="en-US" altLang="zh-CN">
                <a:solidFill>
                  <a:srgbClr val="FF0000"/>
                </a:solidFill>
              </a:rPr>
              <a:t>       </a:t>
            </a:r>
            <a:r>
              <a:rPr lang="zh-CN" altLang="en-US">
                <a:solidFill>
                  <a:srgbClr val="FF0000"/>
                </a:solidFill>
              </a:rPr>
              <a:t>米考伯太太</a:t>
            </a:r>
            <a:r>
              <a:rPr lang="en-US" altLang="zh-CN">
                <a:solidFill>
                  <a:srgbClr val="FF0000"/>
                </a:solidFill>
              </a:rPr>
              <a:t>——</a:t>
            </a:r>
            <a:r>
              <a:rPr lang="zh-CN" altLang="en-US">
                <a:solidFill>
                  <a:srgbClr val="FF0000"/>
                </a:solidFill>
              </a:rPr>
              <a:t>房东太太</a:t>
            </a:r>
            <a:endParaRPr lang="zh-CN" altLang="en-US">
              <a:solidFill>
                <a:srgbClr val="FF0000"/>
              </a:solidFill>
            </a:endParaRPr>
          </a:p>
          <a:p>
            <a:pPr marL="0" indent="0">
              <a:buNone/>
            </a:pPr>
            <a:r>
              <a:rPr lang="en-US" altLang="zh-CN">
                <a:solidFill>
                  <a:srgbClr val="FF0000"/>
                </a:solidFill>
              </a:rPr>
              <a:t>    </a:t>
            </a:r>
            <a:endParaRPr lang="en-US" altLang="zh-CN">
              <a:solidFill>
                <a:srgbClr val="FF0000"/>
              </a:solidFill>
            </a:endParaRPr>
          </a:p>
        </p:txBody>
      </p:sp>
      <p:sp>
        <p:nvSpPr>
          <p:cNvPr id="4" name="右大括号 3"/>
          <p:cNvSpPr/>
          <p:nvPr/>
        </p:nvSpPr>
        <p:spPr>
          <a:xfrm>
            <a:off x="5808345" y="3820795"/>
            <a:ext cx="1224280" cy="1047750"/>
          </a:xfrm>
          <a:prstGeom prst="rightBrace">
            <a:avLst>
              <a:gd name="adj1" fmla="val 8333"/>
              <a:gd name="adj2" fmla="val 45878"/>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5" name="文本框 4"/>
          <p:cNvSpPr txBox="1"/>
          <p:nvPr/>
        </p:nvSpPr>
        <p:spPr>
          <a:xfrm>
            <a:off x="7157085" y="3686810"/>
            <a:ext cx="4916170" cy="2158365"/>
          </a:xfrm>
          <a:prstGeom prst="rect">
            <a:avLst/>
          </a:prstGeom>
          <a:noFill/>
        </p:spPr>
        <p:txBody>
          <a:bodyPr wrap="square" rtlCol="0">
            <a:spAutoFit/>
          </a:bodyPr>
          <a:p>
            <a:pPr marL="0" indent="0">
              <a:lnSpc>
                <a:spcPct val="120000"/>
              </a:lnSpc>
              <a:buNone/>
            </a:pPr>
            <a:r>
              <a:rPr lang="zh-CN" altLang="zh-CN" sz="2800">
                <a:solidFill>
                  <a:srgbClr val="FF0000"/>
                </a:solidFill>
                <a:latin typeface="黑体" panose="02010609060101010101" charset="-122"/>
                <a:ea typeface="黑体" panose="02010609060101010101" charset="-122"/>
                <a:sym typeface="+mn-ea"/>
              </a:rPr>
              <a:t>这一家人给了他充分的信任，成为忘年交，建立起深厚的友谊，让大卫变成了一个</a:t>
            </a:r>
            <a:r>
              <a:rPr lang="zh-CN" altLang="zh-CN" sz="2800" b="1">
                <a:solidFill>
                  <a:schemeClr val="tx1"/>
                </a:solidFill>
                <a:latin typeface="黑体" panose="02010609060101010101" charset="-122"/>
                <a:ea typeface="黑体" panose="02010609060101010101" charset="-122"/>
                <a:sym typeface="+mn-ea"/>
              </a:rPr>
              <a:t>善良、仁慈、热情、独立自尊</a:t>
            </a:r>
            <a:r>
              <a:rPr lang="zh-CN" altLang="zh-CN" sz="2800">
                <a:solidFill>
                  <a:srgbClr val="FF0000"/>
                </a:solidFill>
                <a:latin typeface="黑体" panose="02010609060101010101" charset="-122"/>
                <a:ea typeface="黑体" panose="02010609060101010101" charset="-122"/>
                <a:sym typeface="+mn-ea"/>
              </a:rPr>
              <a:t>的人；</a:t>
            </a:r>
            <a:endParaRPr lang="zh-CN" altLang="zh-CN" sz="2800">
              <a:solidFill>
                <a:srgbClr val="FF0000"/>
              </a:solidFill>
              <a:latin typeface="黑体" panose="02010609060101010101" charset="-122"/>
              <a:ea typeface="黑体" panose="0201060906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81280"/>
            <a:ext cx="5039360" cy="900430"/>
          </a:xfrm>
        </p:spPr>
        <p:txBody>
          <a:bodyPr/>
          <a:p>
            <a:r>
              <a:rPr lang="zh-CN" altLang="en-US"/>
              <a:t>理清人物</a:t>
            </a:r>
            <a:r>
              <a:rPr lang="zh-CN" altLang="en-US"/>
              <a:t>关系</a:t>
            </a:r>
            <a:endParaRPr lang="zh-CN" altLang="en-US"/>
          </a:p>
        </p:txBody>
      </p:sp>
      <p:sp>
        <p:nvSpPr>
          <p:cNvPr id="3" name="内容占位符 2"/>
          <p:cNvSpPr>
            <a:spLocks noGrp="1"/>
          </p:cNvSpPr>
          <p:nvPr>
            <p:ph idx="1"/>
          </p:nvPr>
        </p:nvSpPr>
        <p:spPr>
          <a:xfrm>
            <a:off x="479425" y="1165860"/>
            <a:ext cx="11599545" cy="5324475"/>
          </a:xfrm>
        </p:spPr>
        <p:txBody>
          <a:bodyPr/>
          <a:p>
            <a:r>
              <a:rPr lang="en-US" altLang="zh-CN">
                <a:latin typeface="黑体" panose="02010609060101010101" charset="-122"/>
                <a:ea typeface="黑体" panose="02010609060101010101" charset="-122"/>
                <a:cs typeface="黑体" panose="02010609060101010101" charset="-122"/>
                <a:sym typeface="+mn-ea"/>
              </a:rPr>
              <a:t>2.迅速浏览课文,</a:t>
            </a:r>
            <a:r>
              <a:rPr lang="zh-CN" altLang="en-US">
                <a:latin typeface="黑体" panose="02010609060101010101" charset="-122"/>
                <a:ea typeface="黑体" panose="02010609060101010101" charset="-122"/>
                <a:cs typeface="黑体" panose="02010609060101010101" charset="-122"/>
                <a:sym typeface="+mn-ea"/>
              </a:rPr>
              <a:t>按照时间顺序</a:t>
            </a:r>
            <a:r>
              <a:rPr lang="en-US" altLang="zh-CN">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本文中</a:t>
            </a:r>
            <a:r>
              <a:rPr lang="en-US" altLang="zh-CN">
                <a:latin typeface="黑体" panose="02010609060101010101" charset="-122"/>
                <a:ea typeface="黑体" panose="02010609060101010101" charset="-122"/>
                <a:cs typeface="黑体" panose="02010609060101010101" charset="-122"/>
                <a:sym typeface="+mn-ea"/>
              </a:rPr>
              <a:t>大卫遇到了哪些人？经历了哪些事？</a:t>
            </a:r>
            <a:r>
              <a:rPr lang="zh-CN" altLang="en-US">
                <a:latin typeface="黑体" panose="02010609060101010101" charset="-122"/>
                <a:ea typeface="黑体" panose="02010609060101010101" charset="-122"/>
                <a:cs typeface="黑体" panose="02010609060101010101" charset="-122"/>
                <a:sym typeface="+mn-ea"/>
              </a:rPr>
              <a:t>联系小说背景和其他情节，</a:t>
            </a:r>
            <a:r>
              <a:rPr lang="en-US" altLang="zh-CN">
                <a:latin typeface="黑体" panose="02010609060101010101" charset="-122"/>
                <a:ea typeface="黑体" panose="02010609060101010101" charset="-122"/>
                <a:cs typeface="黑体" panose="02010609060101010101" charset="-122"/>
                <a:sym typeface="+mn-ea"/>
              </a:rPr>
              <a:t>这一切对他的成长会有哪些影响？</a:t>
            </a:r>
            <a:r>
              <a:rPr lang="zh-CN" altLang="en-US">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找出人物，理清事件，画出相应的描写</a:t>
            </a:r>
            <a:r>
              <a:rPr lang="zh-CN" altLang="en-US">
                <a:latin typeface="黑体" panose="02010609060101010101" charset="-122"/>
                <a:ea typeface="黑体" panose="02010609060101010101" charset="-122"/>
                <a:cs typeface="黑体" panose="02010609060101010101" charset="-122"/>
                <a:sym typeface="+mn-ea"/>
              </a:rPr>
              <a:t>）</a:t>
            </a:r>
            <a:endParaRPr lang="zh-CN" altLang="en-US">
              <a:latin typeface="黑体" panose="02010609060101010101" charset="-122"/>
              <a:ea typeface="黑体" panose="02010609060101010101" charset="-122"/>
              <a:cs typeface="黑体" panose="02010609060101010101" charset="-122"/>
              <a:sym typeface="+mn-ea"/>
            </a:endParaRPr>
          </a:p>
          <a:p>
            <a:pPr marL="0" indent="0">
              <a:buNone/>
            </a:pPr>
            <a:r>
              <a:rPr lang="zh-CN" altLang="en-US">
                <a:solidFill>
                  <a:srgbClr val="FF0000"/>
                </a:solidFill>
              </a:rPr>
              <a:t>事件：去塞德克高等法院监狱探望米考伯</a:t>
            </a:r>
            <a:r>
              <a:rPr lang="zh-CN" altLang="en-US">
                <a:solidFill>
                  <a:srgbClr val="FF0000"/>
                </a:solidFill>
              </a:rPr>
              <a:t>先生</a:t>
            </a:r>
            <a:endParaRPr lang="zh-CN" altLang="en-US">
              <a:solidFill>
                <a:srgbClr val="FF0000"/>
              </a:solidFill>
            </a:endParaRPr>
          </a:p>
          <a:p>
            <a:pPr marL="0" indent="0">
              <a:buNone/>
            </a:pPr>
            <a:r>
              <a:rPr lang="en-US" altLang="zh-CN">
                <a:solidFill>
                  <a:srgbClr val="FF0000"/>
                </a:solidFill>
              </a:rPr>
              <a:t>      </a:t>
            </a:r>
            <a:endParaRPr lang="en-US" altLang="zh-CN">
              <a:solidFill>
                <a:srgbClr val="FF0000"/>
              </a:solidFill>
            </a:endParaRPr>
          </a:p>
          <a:p>
            <a:pPr marL="0" indent="0">
              <a:buNone/>
            </a:pPr>
            <a:r>
              <a:rPr lang="zh-CN" altLang="en-US">
                <a:solidFill>
                  <a:srgbClr val="FF0000"/>
                </a:solidFill>
              </a:rPr>
              <a:t>人物：霍普金斯船长一家</a:t>
            </a:r>
            <a:r>
              <a:rPr lang="en-US" altLang="zh-CN">
                <a:solidFill>
                  <a:srgbClr val="FF0000"/>
                </a:solidFill>
              </a:rPr>
              <a:t>——</a:t>
            </a:r>
            <a:r>
              <a:rPr lang="zh-CN" altLang="en-US">
                <a:solidFill>
                  <a:srgbClr val="FF0000"/>
                </a:solidFill>
              </a:rPr>
              <a:t>米考伯狱友</a:t>
            </a:r>
            <a:endParaRPr lang="zh-CN" altLang="en-US">
              <a:solidFill>
                <a:srgbClr val="FF0000"/>
              </a:solidFill>
            </a:endParaRPr>
          </a:p>
          <a:p>
            <a:pPr marL="0" indent="0">
              <a:buNone/>
            </a:pPr>
            <a:r>
              <a:rPr lang="en-US" altLang="zh-CN"/>
              <a:t>       </a:t>
            </a:r>
            <a:endParaRPr lang="zh-CN" altLang="en-US"/>
          </a:p>
          <a:p>
            <a:pPr marL="0" indent="0">
              <a:buNone/>
            </a:pPr>
            <a:r>
              <a:rPr lang="en-US" altLang="zh-CN"/>
              <a:t>    </a:t>
            </a:r>
            <a:endParaRPr lang="zh-CN" altLang="en-US"/>
          </a:p>
        </p:txBody>
      </p:sp>
      <p:sp>
        <p:nvSpPr>
          <p:cNvPr id="4" name="文本框 3"/>
          <p:cNvSpPr txBox="1"/>
          <p:nvPr/>
        </p:nvSpPr>
        <p:spPr>
          <a:xfrm>
            <a:off x="2639695" y="5012690"/>
            <a:ext cx="6780530" cy="1383665"/>
          </a:xfrm>
          <a:prstGeom prst="rect">
            <a:avLst/>
          </a:prstGeom>
          <a:noFill/>
        </p:spPr>
        <p:txBody>
          <a:bodyPr wrap="square" rtlCol="0">
            <a:spAutoFit/>
          </a:bodyPr>
          <a:p>
            <a:r>
              <a:rPr lang="en-US" altLang="zh-CN" sz="2800" b="1">
                <a:solidFill>
                  <a:srgbClr val="FF0000"/>
                </a:solidFill>
              </a:rPr>
              <a:t>“</a:t>
            </a:r>
            <a:r>
              <a:rPr lang="zh-CN" altLang="en-US" sz="2800" b="1">
                <a:solidFill>
                  <a:srgbClr val="FF0000"/>
                </a:solidFill>
              </a:rPr>
              <a:t>邋遢的女人</a:t>
            </a:r>
            <a:r>
              <a:rPr lang="en-US" altLang="zh-CN" sz="2800" b="1">
                <a:solidFill>
                  <a:srgbClr val="FF0000"/>
                </a:solidFill>
              </a:rPr>
              <a:t>”  “</a:t>
            </a:r>
            <a:r>
              <a:rPr lang="zh-CN" altLang="en-US" sz="2800" b="1">
                <a:solidFill>
                  <a:srgbClr val="FF0000"/>
                </a:solidFill>
              </a:rPr>
              <a:t>两个脸无血色的女孩，长着蓬乱的头发</a:t>
            </a:r>
            <a:r>
              <a:rPr lang="en-US" altLang="zh-CN" sz="2800" b="1">
                <a:solidFill>
                  <a:srgbClr val="FF0000"/>
                </a:solidFill>
              </a:rPr>
              <a:t>”     “</a:t>
            </a:r>
            <a:r>
              <a:rPr lang="zh-CN" altLang="en-US" sz="2800" b="1">
                <a:solidFill>
                  <a:srgbClr val="FF0000"/>
                </a:solidFill>
              </a:rPr>
              <a:t>衣服也褴褛到不能再褴褛</a:t>
            </a:r>
            <a:r>
              <a:rPr lang="en-US" altLang="zh-CN" sz="2800" b="1">
                <a:solidFill>
                  <a:srgbClr val="FF0000"/>
                </a:solidFill>
              </a:rPr>
              <a:t>”</a:t>
            </a:r>
            <a:endParaRPr lang="en-US" altLang="zh-CN" sz="2800" b="1">
              <a:solidFill>
                <a:srgbClr val="FF0000"/>
              </a:solidFill>
            </a:endParaRPr>
          </a:p>
        </p:txBody>
      </p:sp>
      <p:cxnSp>
        <p:nvCxnSpPr>
          <p:cNvPr id="5" name="曲线连接符 4"/>
          <p:cNvCxnSpPr/>
          <p:nvPr/>
        </p:nvCxnSpPr>
        <p:spPr>
          <a:xfrm>
            <a:off x="3222625" y="4431030"/>
            <a:ext cx="1505585" cy="509905"/>
          </a:xfrm>
          <a:prstGeom prst="curvedConnector3">
            <a:avLst>
              <a:gd name="adj1" fmla="val 50021"/>
            </a:avLst>
          </a:prstGeom>
          <a:ln>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2279809" y="1543050"/>
            <a:ext cx="7756208" cy="1927860"/>
          </a:xfrm>
        </p:spPr>
        <p:txBody>
          <a:bodyPr/>
          <a:lstStyle/>
          <a:p>
            <a:r>
              <a:rPr lang="zh-CN" altLang="en-US" sz="4050">
                <a:solidFill>
                  <a:schemeClr val="tx1"/>
                </a:solidFill>
                <a:effectLst>
                  <a:outerShdw blurRad="38100" dist="19050" dir="2700000" algn="tl" rotWithShape="0">
                    <a:schemeClr val="dk1">
                      <a:alpha val="40000"/>
                    </a:schemeClr>
                  </a:outerShdw>
                </a:effectLst>
                <a:latin typeface="Times New Roman" panose="02020603050405020304" charset="0"/>
                <a:ea typeface="汉仪中宋简" panose="02010600000101010101" charset="-122"/>
                <a:sym typeface="+mn-ea"/>
              </a:rPr>
              <a:t>第一课时</a:t>
            </a:r>
            <a:endParaRPr lang="zh-CN" altLang="en-US" sz="4050">
              <a:solidFill>
                <a:schemeClr val="tx1"/>
              </a:solidFill>
              <a:effectLst>
                <a:outerShdw blurRad="38100" dist="19050" dir="2700000" algn="tl" rotWithShape="0">
                  <a:schemeClr val="dk1">
                    <a:alpha val="40000"/>
                  </a:schemeClr>
                </a:outerShdw>
              </a:effectLst>
              <a:latin typeface="Times New Roman" panose="02020603050405020304" charset="0"/>
              <a:ea typeface="汉仪中宋简" panose="02010600000101010101" charset="-122"/>
              <a:sym typeface="+mn-ea"/>
            </a:endParaRPr>
          </a:p>
        </p:txBody>
      </p:sp>
    </p:spTree>
    <p:custDataLst>
      <p:tags r:id="rId2"/>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9600" y="81280"/>
            <a:ext cx="5039360" cy="900430"/>
          </a:xfrm>
        </p:spPr>
        <p:txBody>
          <a:bodyPr/>
          <a:p>
            <a:r>
              <a:rPr lang="zh-CN" altLang="en-US"/>
              <a:t>理清人物</a:t>
            </a:r>
            <a:r>
              <a:rPr lang="zh-CN" altLang="en-US"/>
              <a:t>关系</a:t>
            </a:r>
            <a:endParaRPr lang="zh-CN" altLang="en-US"/>
          </a:p>
        </p:txBody>
      </p:sp>
      <p:sp>
        <p:nvSpPr>
          <p:cNvPr id="3" name="内容占位符 2"/>
          <p:cNvSpPr>
            <a:spLocks noGrp="1"/>
          </p:cNvSpPr>
          <p:nvPr>
            <p:ph idx="1"/>
          </p:nvPr>
        </p:nvSpPr>
        <p:spPr>
          <a:xfrm>
            <a:off x="479425" y="1165860"/>
            <a:ext cx="11599545" cy="5324475"/>
          </a:xfrm>
        </p:spPr>
        <p:txBody>
          <a:bodyPr/>
          <a:p>
            <a:r>
              <a:rPr lang="en-US" altLang="zh-CN">
                <a:latin typeface="黑体" panose="02010609060101010101" charset="-122"/>
                <a:ea typeface="黑体" panose="02010609060101010101" charset="-122"/>
                <a:cs typeface="黑体" panose="02010609060101010101" charset="-122"/>
                <a:sym typeface="+mn-ea"/>
              </a:rPr>
              <a:t>2.迅速浏览课文,</a:t>
            </a:r>
            <a:r>
              <a:rPr lang="zh-CN" altLang="en-US">
                <a:latin typeface="黑体" panose="02010609060101010101" charset="-122"/>
                <a:ea typeface="黑体" panose="02010609060101010101" charset="-122"/>
                <a:cs typeface="黑体" panose="02010609060101010101" charset="-122"/>
                <a:sym typeface="+mn-ea"/>
              </a:rPr>
              <a:t>按照时间顺序</a:t>
            </a:r>
            <a:r>
              <a:rPr lang="en-US" altLang="zh-CN">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本文中</a:t>
            </a:r>
            <a:r>
              <a:rPr lang="en-US" altLang="zh-CN">
                <a:latin typeface="黑体" panose="02010609060101010101" charset="-122"/>
                <a:ea typeface="黑体" panose="02010609060101010101" charset="-122"/>
                <a:cs typeface="黑体" panose="02010609060101010101" charset="-122"/>
                <a:sym typeface="+mn-ea"/>
              </a:rPr>
              <a:t>大卫遇到了哪些人？经历了哪些事？</a:t>
            </a:r>
            <a:r>
              <a:rPr lang="zh-CN" altLang="en-US">
                <a:latin typeface="黑体" panose="02010609060101010101" charset="-122"/>
                <a:ea typeface="黑体" panose="02010609060101010101" charset="-122"/>
                <a:cs typeface="黑体" panose="02010609060101010101" charset="-122"/>
                <a:sym typeface="+mn-ea"/>
              </a:rPr>
              <a:t>联系小说背景和其他情节，</a:t>
            </a:r>
            <a:r>
              <a:rPr lang="en-US" altLang="zh-CN">
                <a:latin typeface="黑体" panose="02010609060101010101" charset="-122"/>
                <a:ea typeface="黑体" panose="02010609060101010101" charset="-122"/>
                <a:cs typeface="黑体" panose="02010609060101010101" charset="-122"/>
                <a:sym typeface="+mn-ea"/>
              </a:rPr>
              <a:t>这一切对他的成长会有哪些影响？</a:t>
            </a:r>
            <a:r>
              <a:rPr lang="zh-CN" altLang="en-US">
                <a:latin typeface="黑体" panose="02010609060101010101" charset="-122"/>
                <a:ea typeface="黑体" panose="02010609060101010101" charset="-122"/>
                <a:cs typeface="黑体" panose="02010609060101010101" charset="-122"/>
                <a:sym typeface="+mn-ea"/>
              </a:rPr>
              <a:t>（</a:t>
            </a:r>
            <a:r>
              <a:rPr lang="zh-CN" altLang="en-US">
                <a:latin typeface="黑体" panose="02010609060101010101" charset="-122"/>
                <a:ea typeface="黑体" panose="02010609060101010101" charset="-122"/>
                <a:cs typeface="黑体" panose="02010609060101010101" charset="-122"/>
                <a:sym typeface="+mn-ea"/>
              </a:rPr>
              <a:t>找出人物，理清事件，画出相应的描写</a:t>
            </a:r>
            <a:r>
              <a:rPr lang="zh-CN" altLang="en-US">
                <a:latin typeface="黑体" panose="02010609060101010101" charset="-122"/>
                <a:ea typeface="黑体" panose="02010609060101010101" charset="-122"/>
                <a:cs typeface="黑体" panose="02010609060101010101" charset="-122"/>
                <a:sym typeface="+mn-ea"/>
              </a:rPr>
              <a:t>）</a:t>
            </a:r>
            <a:endParaRPr lang="zh-CN" altLang="en-US">
              <a:latin typeface="黑体" panose="02010609060101010101" charset="-122"/>
              <a:ea typeface="黑体" panose="02010609060101010101" charset="-122"/>
              <a:cs typeface="黑体" panose="02010609060101010101" charset="-122"/>
              <a:sym typeface="+mn-ea"/>
            </a:endParaRPr>
          </a:p>
          <a:p>
            <a:pPr marL="0" indent="0">
              <a:buNone/>
            </a:pPr>
            <a:r>
              <a:rPr lang="zh-CN" altLang="en-US">
                <a:solidFill>
                  <a:srgbClr val="FF0000"/>
                </a:solidFill>
              </a:rPr>
              <a:t>事件：去塞德克高等法院监狱探望米考伯</a:t>
            </a:r>
            <a:r>
              <a:rPr lang="zh-CN" altLang="en-US">
                <a:solidFill>
                  <a:srgbClr val="FF0000"/>
                </a:solidFill>
              </a:rPr>
              <a:t>先生</a:t>
            </a:r>
            <a:endParaRPr lang="zh-CN" altLang="en-US">
              <a:solidFill>
                <a:srgbClr val="FF0000"/>
              </a:solidFill>
            </a:endParaRPr>
          </a:p>
          <a:p>
            <a:pPr marL="0" indent="0">
              <a:buNone/>
            </a:pPr>
            <a:r>
              <a:rPr lang="en-US" altLang="zh-CN">
                <a:solidFill>
                  <a:srgbClr val="FF0000"/>
                </a:solidFill>
              </a:rPr>
              <a:t>      </a:t>
            </a:r>
            <a:endParaRPr lang="en-US" altLang="zh-CN">
              <a:solidFill>
                <a:srgbClr val="FF0000"/>
              </a:solidFill>
            </a:endParaRPr>
          </a:p>
          <a:p>
            <a:pPr marL="0" indent="0">
              <a:buNone/>
            </a:pPr>
            <a:r>
              <a:rPr lang="zh-CN" altLang="en-US">
                <a:solidFill>
                  <a:srgbClr val="FF0000"/>
                </a:solidFill>
              </a:rPr>
              <a:t>人物：霍普金斯船长一家</a:t>
            </a:r>
            <a:r>
              <a:rPr lang="en-US" altLang="zh-CN">
                <a:solidFill>
                  <a:srgbClr val="FF0000"/>
                </a:solidFill>
              </a:rPr>
              <a:t>——</a:t>
            </a:r>
            <a:r>
              <a:rPr lang="zh-CN" altLang="en-US">
                <a:solidFill>
                  <a:srgbClr val="FF0000"/>
                </a:solidFill>
              </a:rPr>
              <a:t>米考伯狱友</a:t>
            </a:r>
            <a:endParaRPr lang="zh-CN" altLang="en-US">
              <a:solidFill>
                <a:srgbClr val="FF0000"/>
              </a:solidFill>
            </a:endParaRPr>
          </a:p>
          <a:p>
            <a:pPr marL="0" indent="0">
              <a:buNone/>
            </a:pPr>
            <a:r>
              <a:rPr lang="en-US" altLang="zh-CN"/>
              <a:t>       </a:t>
            </a:r>
            <a:endParaRPr lang="zh-CN" altLang="en-US"/>
          </a:p>
          <a:p>
            <a:pPr marL="0" indent="0">
              <a:buNone/>
            </a:pPr>
            <a:r>
              <a:rPr lang="en-US" altLang="zh-CN"/>
              <a:t>    </a:t>
            </a:r>
            <a:endParaRPr lang="zh-CN" altLang="en-US"/>
          </a:p>
        </p:txBody>
      </p:sp>
      <p:sp>
        <p:nvSpPr>
          <p:cNvPr id="4" name="文本框 3"/>
          <p:cNvSpPr txBox="1"/>
          <p:nvPr/>
        </p:nvSpPr>
        <p:spPr>
          <a:xfrm>
            <a:off x="2639695" y="5012690"/>
            <a:ext cx="8834120" cy="1383665"/>
          </a:xfrm>
          <a:prstGeom prst="rect">
            <a:avLst/>
          </a:prstGeom>
          <a:noFill/>
        </p:spPr>
        <p:txBody>
          <a:bodyPr wrap="square" rtlCol="0">
            <a:spAutoFit/>
          </a:bodyPr>
          <a:p>
            <a:r>
              <a:rPr lang="zh-CN" altLang="en-US" sz="2800" b="1">
                <a:solidFill>
                  <a:srgbClr val="FF0000"/>
                </a:solidFill>
              </a:rPr>
              <a:t>见识了以</a:t>
            </a:r>
            <a:r>
              <a:rPr lang="zh-CN" altLang="en-US" sz="2800" b="1">
                <a:solidFill>
                  <a:srgbClr val="FF0000"/>
                </a:solidFill>
                <a:sym typeface="+mn-ea"/>
              </a:rPr>
              <a:t>霍普金斯船长一家和</a:t>
            </a:r>
            <a:r>
              <a:rPr lang="zh-CN" altLang="en-US" sz="2800" b="1">
                <a:solidFill>
                  <a:srgbClr val="FF0000"/>
                </a:solidFill>
              </a:rPr>
              <a:t>米考伯一家为代表</a:t>
            </a:r>
            <a:r>
              <a:rPr lang="zh-CN" altLang="en-US" sz="2800" b="1">
                <a:solidFill>
                  <a:srgbClr val="FF0000"/>
                </a:solidFill>
              </a:rPr>
              <a:t>的许多底层人</a:t>
            </a:r>
            <a:r>
              <a:rPr lang="zh-CN" altLang="en-US" sz="2800" b="1">
                <a:solidFill>
                  <a:srgbClr val="FF0000"/>
                </a:solidFill>
              </a:rPr>
              <a:t>民的苦难生活，培养了自强不息的勇气、百折不挠的毅力和积极进取的</a:t>
            </a:r>
            <a:r>
              <a:rPr lang="zh-CN" altLang="en-US" sz="2800" b="1">
                <a:solidFill>
                  <a:srgbClr val="FF0000"/>
                </a:solidFill>
              </a:rPr>
              <a:t>精神</a:t>
            </a:r>
            <a:endParaRPr lang="zh-CN" altLang="en-US" sz="2800" b="1">
              <a:solidFill>
                <a:srgbClr val="FF0000"/>
              </a:solidFill>
            </a:endParaRPr>
          </a:p>
        </p:txBody>
      </p:sp>
      <p:cxnSp>
        <p:nvCxnSpPr>
          <p:cNvPr id="5" name="曲线连接符 4"/>
          <p:cNvCxnSpPr/>
          <p:nvPr/>
        </p:nvCxnSpPr>
        <p:spPr>
          <a:xfrm>
            <a:off x="3222625" y="4431030"/>
            <a:ext cx="1505585" cy="509905"/>
          </a:xfrm>
          <a:prstGeom prst="curvedConnector3">
            <a:avLst>
              <a:gd name="adj1" fmla="val 50021"/>
            </a:avLst>
          </a:prstGeom>
          <a:ln>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701800" y="-317"/>
            <a:ext cx="8229600" cy="1143000"/>
          </a:xfrm>
        </p:spPr>
        <p:txBody>
          <a:bodyPr/>
          <a:lstStyle/>
          <a:p>
            <a:r>
              <a:rPr lang="zh-CN" altLang="en-US">
                <a:latin typeface="Times New Roman" panose="02020603050405020304" charset="0"/>
                <a:ea typeface="汉仪中宋简" panose="02010600000101010101" charset="-122"/>
              </a:rPr>
              <a:t>梳理情节</a:t>
            </a:r>
            <a:r>
              <a:rPr lang="zh-CN" altLang="en-US">
                <a:latin typeface="Times New Roman" panose="02020603050405020304" charset="0"/>
                <a:ea typeface="汉仪中宋简" panose="02010600000101010101" charset="-122"/>
              </a:rPr>
              <a:t>脉络</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574675" y="1165860"/>
            <a:ext cx="11050905" cy="4526280"/>
          </a:xfrm>
        </p:spPr>
        <p:txBody>
          <a:bodyPr/>
          <a:lstStyle/>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3.结合大卫·科波菲尔的人生经历，</a:t>
            </a:r>
            <a:r>
              <a:rPr lang="zh-CN" altLang="en-US" sz="2800">
                <a:latin typeface="黑体" panose="02010609060101010101" charset="-122"/>
                <a:ea typeface="黑体" panose="02010609060101010101" charset="-122"/>
                <a:cs typeface="黑体" panose="02010609060101010101" charset="-122"/>
                <a:sym typeface="+mn-ea"/>
              </a:rPr>
              <a:t>根据小说的情节（开端</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a:latin typeface="黑体" panose="02010609060101010101" charset="-122"/>
                <a:ea typeface="黑体" panose="02010609060101010101" charset="-122"/>
                <a:cs typeface="黑体" panose="02010609060101010101" charset="-122"/>
                <a:sym typeface="+mn-ea"/>
              </a:rPr>
              <a:t>发展</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a:latin typeface="黑体" panose="02010609060101010101" charset="-122"/>
                <a:ea typeface="黑体" panose="02010609060101010101" charset="-122"/>
                <a:cs typeface="黑体" panose="02010609060101010101" charset="-122"/>
                <a:sym typeface="+mn-ea"/>
              </a:rPr>
              <a:t>高潮</a:t>
            </a:r>
            <a:r>
              <a:rPr lang="en-US" altLang="zh-CN" sz="2800">
                <a:latin typeface="黑体" panose="02010609060101010101" charset="-122"/>
                <a:ea typeface="黑体" panose="02010609060101010101" charset="-122"/>
                <a:cs typeface="黑体" panose="02010609060101010101" charset="-122"/>
                <a:sym typeface="+mn-ea"/>
              </a:rPr>
              <a:t>-</a:t>
            </a:r>
            <a:r>
              <a:rPr lang="zh-CN" altLang="en-US" sz="2800">
                <a:latin typeface="黑体" panose="02010609060101010101" charset="-122"/>
                <a:ea typeface="黑体" panose="02010609060101010101" charset="-122"/>
                <a:cs typeface="黑体" panose="02010609060101010101" charset="-122"/>
                <a:sym typeface="+mn-ea"/>
              </a:rPr>
              <a:t>结局）</a:t>
            </a:r>
            <a:r>
              <a:rPr lang="en-US" altLang="zh-CN" sz="2800">
                <a:latin typeface="黑体" panose="02010609060101010101" charset="-122"/>
                <a:ea typeface="黑体" panose="02010609060101010101" charset="-122"/>
                <a:cs typeface="黑体" panose="02010609060101010101" charset="-122"/>
                <a:sym typeface="+mn-ea"/>
              </a:rPr>
              <a:t>给文章划分层次。</a:t>
            </a:r>
            <a:endParaRPr lang="en-US" altLang="zh-CN" sz="2800">
              <a:latin typeface="黑体" panose="02010609060101010101" charset="-122"/>
              <a:ea typeface="黑体" panose="02010609060101010101" charset="-122"/>
              <a:cs typeface="黑体" panose="02010609060101010101" charset="-122"/>
            </a:endParaRPr>
          </a:p>
          <a:p>
            <a:pPr marL="0" indent="0" algn="just">
              <a:buNone/>
            </a:pPr>
            <a:endParaRPr lang="en-US" altLang="zh-CN" sz="2800">
              <a:latin typeface="黑体" panose="02010609060101010101" charset="-122"/>
              <a:ea typeface="黑体" panose="02010609060101010101" charset="-122"/>
              <a:cs typeface="黑体" panose="02010609060101010101" charset="-122"/>
              <a:sym typeface="+mn-ea"/>
            </a:endParaRPr>
          </a:p>
          <a:p>
            <a:pPr marL="0" indent="0" algn="just">
              <a:buNone/>
            </a:pPr>
            <a:endParaRPr lang="en-US" altLang="zh-CN" sz="2800">
              <a:latin typeface="黑体" panose="02010609060101010101" charset="-122"/>
              <a:ea typeface="黑体" panose="02010609060101010101" charset="-122"/>
              <a:cs typeface="黑体" panose="02010609060101010101" charset="-122"/>
              <a:sym typeface="+mn-ea"/>
            </a:endParaRPr>
          </a:p>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序幕</a:t>
            </a:r>
            <a:endParaRPr lang="en-US" altLang="zh-CN" sz="2800">
              <a:latin typeface="黑体" panose="02010609060101010101" charset="-122"/>
              <a:ea typeface="黑体" panose="02010609060101010101" charset="-122"/>
              <a:cs typeface="黑体" panose="02010609060101010101" charset="-122"/>
              <a:sym typeface="+mn-ea"/>
            </a:endParaRPr>
          </a:p>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开端</a:t>
            </a:r>
            <a:endParaRPr lang="en-US" altLang="zh-CN" sz="2800">
              <a:latin typeface="黑体" panose="02010609060101010101" charset="-122"/>
              <a:ea typeface="黑体" panose="02010609060101010101" charset="-122"/>
              <a:cs typeface="黑体" panose="02010609060101010101" charset="-122"/>
              <a:sym typeface="+mn-ea"/>
            </a:endParaRPr>
          </a:p>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发展</a:t>
            </a:r>
            <a:endParaRPr lang="en-US" altLang="zh-CN" sz="2800">
              <a:latin typeface="黑体" panose="02010609060101010101" charset="-122"/>
              <a:ea typeface="黑体" panose="02010609060101010101" charset="-122"/>
              <a:cs typeface="黑体" panose="02010609060101010101" charset="-122"/>
              <a:sym typeface="+mn-ea"/>
            </a:endParaRPr>
          </a:p>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高潮</a:t>
            </a:r>
            <a:endParaRPr lang="en-US" altLang="zh-CN" sz="2800">
              <a:latin typeface="黑体" panose="02010609060101010101" charset="-122"/>
              <a:ea typeface="黑体" panose="02010609060101010101" charset="-122"/>
              <a:cs typeface="黑体" panose="02010609060101010101" charset="-122"/>
              <a:sym typeface="+mn-ea"/>
            </a:endParaRPr>
          </a:p>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结局</a:t>
            </a:r>
            <a:endParaRPr lang="en-US" altLang="zh-CN" sz="2800">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559560" y="3059430"/>
            <a:ext cx="9497060" cy="521970"/>
          </a:xfrm>
          <a:prstGeom prst="rect">
            <a:avLst/>
          </a:prstGeom>
          <a:noFill/>
        </p:spPr>
        <p:txBody>
          <a:bodyPr wrap="square" rtlCol="0">
            <a:spAutoFit/>
          </a:bodyPr>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(1-5段)：“我”来到谋得斯通-格林比货行当童工</a:t>
            </a:r>
            <a:endParaRPr lang="en-US" altLang="zh-CN" sz="2800">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1559560" y="3581400"/>
            <a:ext cx="8383270" cy="521970"/>
          </a:xfrm>
          <a:prstGeom prst="rect">
            <a:avLst/>
          </a:prstGeom>
          <a:noFill/>
        </p:spPr>
        <p:txBody>
          <a:bodyPr wrap="square" rtlCol="0">
            <a:spAutoFit/>
          </a:bodyPr>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(6-23段)：</a:t>
            </a:r>
            <a:r>
              <a:rPr lang="zh-CN" altLang="en-US" sz="2800">
                <a:latin typeface="黑体" panose="02010609060101010101" charset="-122"/>
                <a:ea typeface="黑体" panose="02010609060101010101" charset="-122"/>
                <a:cs typeface="黑体" panose="02010609060101010101" charset="-122"/>
                <a:sym typeface="+mn-ea"/>
              </a:rPr>
              <a:t>（</a:t>
            </a:r>
            <a:r>
              <a:rPr lang="en-US" altLang="zh-CN" sz="2800">
                <a:latin typeface="黑体" panose="02010609060101010101" charset="-122"/>
                <a:ea typeface="黑体" panose="02010609060101010101" charset="-122"/>
                <a:cs typeface="黑体" panose="02010609060101010101" charset="-122"/>
                <a:sym typeface="+mn-ea"/>
              </a:rPr>
              <a:t>            </a:t>
            </a:r>
            <a:r>
              <a:rPr lang="zh-CN" altLang="en-US" sz="2800">
                <a:latin typeface="黑体" panose="02010609060101010101" charset="-122"/>
                <a:ea typeface="黑体" panose="02010609060101010101" charset="-122"/>
                <a:cs typeface="黑体" panose="02010609060101010101" charset="-122"/>
                <a:sym typeface="+mn-ea"/>
              </a:rPr>
              <a:t>）</a:t>
            </a:r>
            <a:r>
              <a:rPr lang="en-US" altLang="zh-CN" sz="2800">
                <a:latin typeface="黑体" panose="02010609060101010101" charset="-122"/>
                <a:ea typeface="黑体" panose="02010609060101010101" charset="-122"/>
                <a:cs typeface="黑体" panose="02010609060101010101" charset="-122"/>
                <a:sym typeface="+mn-ea"/>
              </a:rPr>
              <a:t>邀请“我”做他的房客</a:t>
            </a:r>
            <a:endParaRPr lang="en-US" altLang="zh-CN" sz="2800">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nvSpPr>
        <p:spPr>
          <a:xfrm>
            <a:off x="1559560" y="4103370"/>
            <a:ext cx="8716010" cy="521970"/>
          </a:xfrm>
          <a:prstGeom prst="rect">
            <a:avLst/>
          </a:prstGeom>
          <a:noFill/>
        </p:spPr>
        <p:txBody>
          <a:bodyPr wrap="square" rtlCol="0">
            <a:spAutoFit/>
          </a:bodyPr>
          <a:p>
            <a:r>
              <a:rPr lang="en-US" altLang="zh-CN" sz="2800">
                <a:latin typeface="黑体" panose="02010609060101010101" charset="-122"/>
                <a:ea typeface="黑体" panose="02010609060101010101" charset="-122"/>
                <a:cs typeface="黑体" panose="02010609060101010101" charset="-122"/>
                <a:sym typeface="+mn-ea"/>
              </a:rPr>
              <a:t>(24-44段)：</a:t>
            </a:r>
            <a:r>
              <a:rPr lang="zh-CN" altLang="en-US" sz="2800">
                <a:latin typeface="黑体" panose="02010609060101010101" charset="-122"/>
                <a:ea typeface="黑体" panose="02010609060101010101" charset="-122"/>
                <a:cs typeface="黑体" panose="02010609060101010101" charset="-122"/>
                <a:sym typeface="+mn-ea"/>
              </a:rPr>
              <a:t>（</a:t>
            </a:r>
            <a:r>
              <a:rPr lang="en-US" altLang="zh-CN" sz="2800">
                <a:latin typeface="黑体" panose="02010609060101010101" charset="-122"/>
                <a:ea typeface="黑体" panose="02010609060101010101" charset="-122"/>
                <a:cs typeface="黑体" panose="02010609060101010101" charset="-122"/>
                <a:sym typeface="+mn-ea"/>
              </a:rPr>
              <a:t>            </a:t>
            </a:r>
            <a:r>
              <a:rPr lang="zh-CN" altLang="en-US" sz="2800">
                <a:latin typeface="黑体" panose="02010609060101010101" charset="-122"/>
                <a:ea typeface="黑体" panose="02010609060101010101" charset="-122"/>
                <a:cs typeface="黑体" panose="02010609060101010101" charset="-122"/>
                <a:sym typeface="+mn-ea"/>
              </a:rPr>
              <a:t>）</a:t>
            </a:r>
            <a:r>
              <a:rPr lang="en-US" altLang="zh-CN" sz="2800">
                <a:latin typeface="黑体" panose="02010609060101010101" charset="-122"/>
                <a:ea typeface="黑体" panose="02010609060101010101" charset="-122"/>
                <a:cs typeface="黑体" panose="02010609060101010101" charset="-122"/>
                <a:sym typeface="+mn-ea"/>
              </a:rPr>
              <a:t>被人催债，靠典当度日</a:t>
            </a:r>
            <a:endParaRPr lang="en-US" altLang="zh-CN" sz="2800">
              <a:latin typeface="黑体" panose="02010609060101010101" charset="-122"/>
              <a:ea typeface="黑体" panose="02010609060101010101" charset="-122"/>
              <a:cs typeface="黑体" panose="02010609060101010101" charset="-122"/>
              <a:sym typeface="+mn-ea"/>
            </a:endParaRPr>
          </a:p>
        </p:txBody>
      </p:sp>
      <p:sp>
        <p:nvSpPr>
          <p:cNvPr id="7" name="文本框 6"/>
          <p:cNvSpPr txBox="1"/>
          <p:nvPr/>
        </p:nvSpPr>
        <p:spPr>
          <a:xfrm>
            <a:off x="1559560" y="4644390"/>
            <a:ext cx="9892030" cy="521970"/>
          </a:xfrm>
          <a:prstGeom prst="rect">
            <a:avLst/>
          </a:prstGeom>
          <a:noFill/>
        </p:spPr>
        <p:txBody>
          <a:bodyPr wrap="square" rtlCol="0">
            <a:spAutoFit/>
          </a:bodyPr>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(45-51段)：</a:t>
            </a:r>
            <a:r>
              <a:rPr lang="zh-CN" altLang="en-US" sz="2800">
                <a:latin typeface="黑体" panose="02010609060101010101" charset="-122"/>
                <a:ea typeface="黑体" panose="02010609060101010101" charset="-122"/>
                <a:cs typeface="黑体" panose="02010609060101010101" charset="-122"/>
                <a:sym typeface="+mn-ea"/>
              </a:rPr>
              <a:t>（</a:t>
            </a:r>
            <a:r>
              <a:rPr lang="en-US" altLang="zh-CN" sz="2800">
                <a:latin typeface="黑体" panose="02010609060101010101" charset="-122"/>
                <a:ea typeface="黑体" panose="02010609060101010101" charset="-122"/>
                <a:cs typeface="黑体" panose="02010609060101010101" charset="-122"/>
                <a:sym typeface="+mn-ea"/>
              </a:rPr>
              <a:t>             </a:t>
            </a:r>
            <a:r>
              <a:rPr lang="zh-CN" altLang="en-US" sz="2800">
                <a:latin typeface="黑体" panose="02010609060101010101" charset="-122"/>
                <a:ea typeface="黑体" panose="02010609060101010101" charset="-122"/>
                <a:cs typeface="黑体" panose="02010609060101010101" charset="-122"/>
                <a:sym typeface="+mn-ea"/>
              </a:rPr>
              <a:t>）</a:t>
            </a:r>
            <a:r>
              <a:rPr lang="en-US" altLang="zh-CN" sz="2800">
                <a:latin typeface="黑体" panose="02010609060101010101" charset="-122"/>
                <a:ea typeface="黑体" panose="02010609060101010101" charset="-122"/>
                <a:cs typeface="黑体" panose="02010609060101010101" charset="-122"/>
                <a:sym typeface="+mn-ea"/>
              </a:rPr>
              <a:t>入住监狱</a:t>
            </a:r>
            <a:endParaRPr lang="en-US" altLang="zh-CN" sz="2800">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nvSpPr>
        <p:spPr>
          <a:xfrm>
            <a:off x="1559560" y="5229860"/>
            <a:ext cx="10581640" cy="953135"/>
          </a:xfrm>
          <a:prstGeom prst="rect">
            <a:avLst/>
          </a:prstGeom>
          <a:noFill/>
        </p:spPr>
        <p:txBody>
          <a:bodyPr wrap="square" rtlCol="0">
            <a:spAutoFit/>
          </a:bodyPr>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(52-54段)：“我”有了新的住所，</a:t>
            </a:r>
            <a:r>
              <a:rPr lang="zh-CN" altLang="en-US" sz="2800">
                <a:latin typeface="黑体" panose="02010609060101010101" charset="-122"/>
                <a:ea typeface="黑体" panose="02010609060101010101" charset="-122"/>
                <a:cs typeface="黑体" panose="02010609060101010101" charset="-122"/>
                <a:sym typeface="+mn-ea"/>
              </a:rPr>
              <a:t>（</a:t>
            </a:r>
            <a:r>
              <a:rPr lang="en-US" altLang="zh-CN" sz="2800">
                <a:latin typeface="黑体" panose="02010609060101010101" charset="-122"/>
                <a:ea typeface="黑体" panose="02010609060101010101" charset="-122"/>
                <a:cs typeface="黑体" panose="02010609060101010101" charset="-122"/>
                <a:sym typeface="+mn-ea"/>
              </a:rPr>
              <a:t>             </a:t>
            </a:r>
            <a:r>
              <a:rPr lang="zh-CN" altLang="en-US" sz="2800">
                <a:latin typeface="黑体" panose="02010609060101010101" charset="-122"/>
                <a:ea typeface="黑体" panose="02010609060101010101" charset="-122"/>
                <a:cs typeface="黑体" panose="02010609060101010101" charset="-122"/>
                <a:sym typeface="+mn-ea"/>
              </a:rPr>
              <a:t>）</a:t>
            </a:r>
            <a:r>
              <a:rPr lang="en-US" altLang="zh-CN" sz="2800">
                <a:latin typeface="黑体" panose="02010609060101010101" charset="-122"/>
                <a:ea typeface="黑体" panose="02010609060101010101" charset="-122"/>
                <a:cs typeface="黑体" panose="02010609060101010101" charset="-122"/>
                <a:sym typeface="+mn-ea"/>
              </a:rPr>
              <a:t>  度过最危急的关头</a:t>
            </a:r>
            <a:endParaRPr lang="en-US" altLang="zh-CN" sz="2800">
              <a:latin typeface="黑体" panose="02010609060101010101" charset="-122"/>
              <a:ea typeface="黑体" panose="02010609060101010101" charset="-122"/>
              <a:cs typeface="黑体" panose="02010609060101010101" charset="-122"/>
              <a:sym typeface="+mn-ea"/>
            </a:endParaRPr>
          </a:p>
        </p:txBody>
      </p:sp>
      <p:sp>
        <p:nvSpPr>
          <p:cNvPr id="9" name="文本框 8"/>
          <p:cNvSpPr txBox="1"/>
          <p:nvPr/>
        </p:nvSpPr>
        <p:spPr>
          <a:xfrm>
            <a:off x="579120" y="2179320"/>
            <a:ext cx="5948680" cy="645160"/>
          </a:xfrm>
          <a:prstGeom prst="rect">
            <a:avLst/>
          </a:prstGeom>
          <a:noFill/>
        </p:spPr>
        <p:txBody>
          <a:bodyPr wrap="square" rtlCol="0">
            <a:spAutoFit/>
          </a:bodyPr>
          <a:p>
            <a:r>
              <a:rPr lang="zh-CN" altLang="en-US" sz="3600" b="1">
                <a:solidFill>
                  <a:srgbClr val="FF0000"/>
                </a:solidFill>
                <a:latin typeface="黑体" panose="02010609060101010101" charset="-122"/>
                <a:ea typeface="黑体" panose="02010609060101010101" charset="-122"/>
              </a:rPr>
              <a:t>层次划分</a:t>
            </a:r>
            <a:endParaRPr lang="zh-CN" altLang="en-US" sz="3600" b="1">
              <a:solidFill>
                <a:srgbClr val="FF0000"/>
              </a:solidFill>
              <a:latin typeface="黑体" panose="02010609060101010101" charset="-122"/>
              <a:ea typeface="黑体" panose="02010609060101010101" charset="-122"/>
            </a:endParaRPr>
          </a:p>
        </p:txBody>
      </p:sp>
      <p:sp>
        <p:nvSpPr>
          <p:cNvPr id="10" name="文本框 9"/>
          <p:cNvSpPr txBox="1"/>
          <p:nvPr/>
        </p:nvSpPr>
        <p:spPr>
          <a:xfrm>
            <a:off x="3792220" y="3581400"/>
            <a:ext cx="2064385" cy="521970"/>
          </a:xfrm>
          <a:prstGeom prst="rect">
            <a:avLst/>
          </a:prstGeom>
          <a:noFill/>
        </p:spPr>
        <p:txBody>
          <a:bodyPr wrap="square" rtlCol="0">
            <a:spAutoFit/>
          </a:bodyPr>
          <a:p>
            <a:r>
              <a:rPr lang="en-US" altLang="zh-CN" sz="2800">
                <a:solidFill>
                  <a:srgbClr val="FF0000"/>
                </a:solidFill>
                <a:latin typeface="黑体" panose="02010609060101010101" charset="-122"/>
                <a:ea typeface="黑体" panose="02010609060101010101" charset="-122"/>
                <a:cs typeface="黑体" panose="02010609060101010101" charset="-122"/>
                <a:sym typeface="+mn-ea"/>
              </a:rPr>
              <a:t>米考伯先生</a:t>
            </a:r>
            <a:endParaRPr lang="en-US" altLang="zh-CN" sz="280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1" name="文本框 10"/>
          <p:cNvSpPr txBox="1"/>
          <p:nvPr/>
        </p:nvSpPr>
        <p:spPr>
          <a:xfrm>
            <a:off x="3936365" y="4149090"/>
            <a:ext cx="2221865" cy="521970"/>
          </a:xfrm>
          <a:prstGeom prst="rect">
            <a:avLst/>
          </a:prstGeom>
          <a:noFill/>
        </p:spPr>
        <p:txBody>
          <a:bodyPr wrap="square" rtlCol="0">
            <a:spAutoFit/>
          </a:bodyPr>
          <a:p>
            <a:r>
              <a:rPr lang="en-US" altLang="zh-CN" sz="2800">
                <a:solidFill>
                  <a:srgbClr val="FF0000"/>
                </a:solidFill>
                <a:latin typeface="黑体" panose="02010609060101010101" charset="-122"/>
                <a:ea typeface="黑体" panose="02010609060101010101" charset="-122"/>
                <a:cs typeface="黑体" panose="02010609060101010101" charset="-122"/>
                <a:sym typeface="+mn-ea"/>
              </a:rPr>
              <a:t>米考伯一家</a:t>
            </a:r>
            <a:endParaRPr lang="en-US" altLang="zh-CN" sz="280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2" name="文本框 11"/>
          <p:cNvSpPr txBox="1"/>
          <p:nvPr/>
        </p:nvSpPr>
        <p:spPr>
          <a:xfrm>
            <a:off x="7752715" y="5233670"/>
            <a:ext cx="2103755" cy="521970"/>
          </a:xfrm>
          <a:prstGeom prst="rect">
            <a:avLst/>
          </a:prstGeom>
          <a:noFill/>
        </p:spPr>
        <p:txBody>
          <a:bodyPr wrap="square" rtlCol="0">
            <a:spAutoFit/>
          </a:bodyPr>
          <a:p>
            <a:r>
              <a:rPr lang="en-US" altLang="zh-CN" sz="2800">
                <a:solidFill>
                  <a:srgbClr val="FF0000"/>
                </a:solidFill>
                <a:latin typeface="黑体" panose="02010609060101010101" charset="-122"/>
                <a:ea typeface="黑体" panose="02010609060101010101" charset="-122"/>
                <a:cs typeface="黑体" panose="02010609060101010101" charset="-122"/>
                <a:sym typeface="+mn-ea"/>
              </a:rPr>
              <a:t>米考伯先生   </a:t>
            </a:r>
            <a:endParaRPr lang="en-US" altLang="zh-CN" sz="2800">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3" name="文本框 12"/>
          <p:cNvSpPr txBox="1"/>
          <p:nvPr/>
        </p:nvSpPr>
        <p:spPr>
          <a:xfrm>
            <a:off x="4030980" y="4721860"/>
            <a:ext cx="2209165" cy="521970"/>
          </a:xfrm>
          <a:prstGeom prst="rect">
            <a:avLst/>
          </a:prstGeom>
          <a:noFill/>
        </p:spPr>
        <p:txBody>
          <a:bodyPr wrap="square" rtlCol="0">
            <a:spAutoFit/>
          </a:bodyPr>
          <a:p>
            <a:r>
              <a:rPr lang="en-US" altLang="zh-CN" sz="2800">
                <a:solidFill>
                  <a:srgbClr val="FF0000"/>
                </a:solidFill>
                <a:latin typeface="黑体" panose="02010609060101010101" charset="-122"/>
                <a:ea typeface="黑体" panose="02010609060101010101" charset="-122"/>
                <a:cs typeface="黑体" panose="02010609060101010101" charset="-122"/>
                <a:sym typeface="+mn-ea"/>
              </a:rPr>
              <a:t>米考伯一家</a:t>
            </a:r>
            <a:endParaRPr lang="en-US" altLang="zh-CN" sz="2800">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3"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823720" y="44133"/>
            <a:ext cx="8229600" cy="1143000"/>
          </a:xfrm>
        </p:spPr>
        <p:txBody>
          <a:bodyPr/>
          <a:lstStyle/>
          <a:p>
            <a:r>
              <a:rPr lang="zh-CN" altLang="en-US"/>
              <a:t>作业布置</a:t>
            </a:r>
            <a:endParaRPr lang="zh-CN" altLang="en-US"/>
          </a:p>
        </p:txBody>
      </p:sp>
      <p:sp>
        <p:nvSpPr>
          <p:cNvPr id="3" name="内容占位符 2"/>
          <p:cNvSpPr>
            <a:spLocks noGrp="1"/>
          </p:cNvSpPr>
          <p:nvPr>
            <p:ph idx="1"/>
            <p:custDataLst>
              <p:tags r:id="rId2"/>
            </p:custDataLst>
          </p:nvPr>
        </p:nvSpPr>
        <p:spPr/>
        <p:txBody>
          <a:bodyPr/>
          <a:lstStyle/>
          <a:p>
            <a:pPr marL="0" indent="0">
              <a:buNone/>
            </a:pPr>
            <a:r>
              <a:rPr lang="zh-CN" altLang="en-US" sz="44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完成《金版学案》</a:t>
            </a:r>
            <a:r>
              <a:rPr lang="en-US" altLang="zh-CN" sz="44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P72-73</a:t>
            </a:r>
            <a:r>
              <a:rPr lang="zh-CN" altLang="en-US" sz="44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任务</a:t>
            </a:r>
            <a:r>
              <a:rPr lang="zh-CN" altLang="en-US" sz="44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一相关练习</a:t>
            </a:r>
            <a:endParaRPr lang="zh-CN" altLang="en-US" sz="44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Tree>
    <p:custDataLst>
      <p:tags r:id="rId3"/>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2279809" y="1543050"/>
            <a:ext cx="7756208" cy="1927860"/>
          </a:xfrm>
        </p:spPr>
        <p:txBody>
          <a:bodyPr/>
          <a:lstStyle/>
          <a:p>
            <a:r>
              <a:rPr lang="zh-CN" altLang="en-US" sz="4050">
                <a:solidFill>
                  <a:schemeClr val="tx1"/>
                </a:solidFill>
                <a:effectLst>
                  <a:outerShdw blurRad="38100" dist="19050" dir="2700000" algn="tl" rotWithShape="0">
                    <a:schemeClr val="dk1">
                      <a:alpha val="40000"/>
                    </a:schemeClr>
                  </a:outerShdw>
                </a:effectLst>
                <a:latin typeface="Times New Roman" panose="02020603050405020304" charset="0"/>
                <a:ea typeface="汉仪中宋简" panose="02010600000101010101" charset="-122"/>
                <a:sym typeface="+mn-ea"/>
              </a:rPr>
              <a:t>第二课时</a:t>
            </a:r>
            <a:endParaRPr lang="zh-CN" altLang="en-US" sz="4050">
              <a:solidFill>
                <a:schemeClr val="tx1"/>
              </a:solidFill>
              <a:effectLst>
                <a:outerShdw blurRad="38100" dist="19050" dir="2700000" algn="tl" rotWithShape="0">
                  <a:schemeClr val="dk1">
                    <a:alpha val="40000"/>
                  </a:schemeClr>
                </a:outerShdw>
              </a:effectLst>
              <a:latin typeface="Times New Roman" panose="02020603050405020304" charset="0"/>
              <a:ea typeface="汉仪中宋简" panose="02010600000101010101" charset="-122"/>
              <a:sym typeface="+mn-ea"/>
            </a:endParaRPr>
          </a:p>
        </p:txBody>
      </p:sp>
    </p:spTree>
    <p:custDataLst>
      <p:tags r:id="rId2"/>
    </p:custData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2039620" y="-100012"/>
            <a:ext cx="8229600" cy="1143000"/>
          </a:xfrm>
        </p:spPr>
        <p:txBody>
          <a:bodyPr/>
          <a:lstStyle/>
          <a:p>
            <a:r>
              <a:rPr lang="zh-CN" altLang="en-US">
                <a:latin typeface="Times New Roman" panose="02020603050405020304" charset="0"/>
                <a:ea typeface="汉仪中宋简" panose="02010600000101010101" charset="-122"/>
              </a:rPr>
              <a:t>学习目标</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p:txBody>
          <a:bodyPr/>
          <a:lstStyle/>
          <a:p>
            <a:pPr marL="0" indent="0" algn="just">
              <a:buNone/>
            </a:pPr>
            <a:r>
              <a:rPr lang="en-US" altLang="zh-CN" sz="2800">
                <a:latin typeface="黑体" panose="02010609060101010101" charset="-122"/>
                <a:ea typeface="黑体" panose="02010609060101010101" charset="-122"/>
                <a:cs typeface="黑体" panose="02010609060101010101" charset="-122"/>
              </a:rPr>
              <a:t>3.把握作品中人物的主要特征，以</a:t>
            </a:r>
            <a:r>
              <a:rPr lang="en-US" altLang="zh-CN" sz="2800">
                <a:solidFill>
                  <a:srgbClr val="FF0000"/>
                </a:solidFill>
                <a:latin typeface="黑体" panose="02010609060101010101" charset="-122"/>
                <a:ea typeface="黑体" panose="02010609060101010101" charset="-122"/>
                <a:cs typeface="黑体" panose="02010609060101010101" charset="-122"/>
              </a:rPr>
              <a:t>米考伯先生</a:t>
            </a:r>
            <a:r>
              <a:rPr lang="en-US" altLang="zh-CN" sz="2800">
                <a:latin typeface="黑体" panose="02010609060101010101" charset="-122"/>
                <a:ea typeface="黑体" panose="02010609060101010101" charset="-122"/>
                <a:cs typeface="黑体" panose="02010609060101010101" charset="-122"/>
              </a:rPr>
              <a:t>为例，体会作者通过</a:t>
            </a:r>
            <a:r>
              <a:rPr lang="en-US" altLang="zh-CN" sz="2800">
                <a:solidFill>
                  <a:srgbClr val="FF0000"/>
                </a:solidFill>
                <a:latin typeface="黑体" panose="02010609060101010101" charset="-122"/>
                <a:ea typeface="黑体" panose="02010609060101010101" charset="-122"/>
                <a:cs typeface="黑体" panose="02010609060101010101" charset="-122"/>
              </a:rPr>
              <a:t>外貌、语言、动作</a:t>
            </a:r>
            <a:r>
              <a:rPr lang="en-US" altLang="zh-CN" sz="2800">
                <a:latin typeface="黑体" panose="02010609060101010101" charset="-122"/>
                <a:ea typeface="黑体" panose="02010609060101010101" charset="-122"/>
                <a:cs typeface="黑体" panose="02010609060101010101" charset="-122"/>
              </a:rPr>
              <a:t>等方面的细节塑造人物形象的精湛手法</a:t>
            </a:r>
            <a:r>
              <a:rPr lang="zh-CN" altLang="en-US" sz="2800">
                <a:latin typeface="黑体" panose="02010609060101010101" charset="-122"/>
                <a:ea typeface="黑体" panose="02010609060101010101" charset="-122"/>
                <a:cs typeface="黑体" panose="02010609060101010101" charset="-122"/>
              </a:rPr>
              <a:t>，</a:t>
            </a:r>
            <a:r>
              <a:rPr lang="en-US" altLang="zh-CN" sz="2800">
                <a:latin typeface="黑体" panose="02010609060101010101" charset="-122"/>
                <a:ea typeface="黑体" panose="02010609060101010101" charset="-122"/>
                <a:cs typeface="黑体" panose="02010609060101010101" charset="-122"/>
                <a:sym typeface="+mn-ea"/>
              </a:rPr>
              <a:t>规范概括分析人物形象题答题要领。</a:t>
            </a:r>
            <a:r>
              <a:rPr lang="en-US" altLang="zh-CN" sz="2800">
                <a:latin typeface="黑体" panose="02010609060101010101" charset="-122"/>
                <a:ea typeface="黑体" panose="02010609060101010101" charset="-122"/>
                <a:cs typeface="黑体" panose="02010609060101010101" charset="-122"/>
              </a:rPr>
              <a:t>。</a:t>
            </a:r>
            <a:endParaRPr lang="en-US" altLang="zh-CN" sz="2800">
              <a:latin typeface="黑体" panose="02010609060101010101" charset="-122"/>
              <a:ea typeface="黑体" panose="02010609060101010101" charset="-122"/>
              <a:cs typeface="黑体" panose="02010609060101010101" charset="-122"/>
            </a:endParaRPr>
          </a:p>
          <a:p>
            <a:pPr marL="0" indent="0" algn="just">
              <a:buNone/>
            </a:pPr>
            <a:r>
              <a:rPr lang="en-US" altLang="zh-CN" sz="2800">
                <a:latin typeface="黑体" panose="02010609060101010101" charset="-122"/>
                <a:ea typeface="黑体" panose="02010609060101010101" charset="-122"/>
                <a:cs typeface="黑体" panose="02010609060101010101" charset="-122"/>
              </a:rPr>
              <a:t>4.</a:t>
            </a:r>
            <a:r>
              <a:rPr lang="en-US" altLang="zh-CN" sz="2800">
                <a:latin typeface="黑体" panose="02010609060101010101" charset="-122"/>
                <a:ea typeface="黑体" panose="02010609060101010101" charset="-122"/>
                <a:cs typeface="黑体" panose="02010609060101010101" charset="-122"/>
                <a:sym typeface="+mn-ea"/>
              </a:rPr>
              <a:t>体会小说</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叙述角度</a:t>
            </a:r>
            <a:r>
              <a:rPr lang="en-US" altLang="zh-CN" sz="2800">
                <a:latin typeface="黑体" panose="02010609060101010101" charset="-122"/>
                <a:ea typeface="黑体" panose="02010609060101010101" charset="-122"/>
                <a:cs typeface="黑体" panose="02010609060101010101" charset="-122"/>
                <a:sym typeface="+mn-ea"/>
              </a:rPr>
              <a:t>带来的独特艺术效果，特别是其中的情感意味。</a:t>
            </a:r>
            <a:endParaRPr lang="en-US" altLang="zh-CN" sz="2800">
              <a:latin typeface="黑体" panose="02010609060101010101" charset="-122"/>
              <a:ea typeface="黑体" panose="02010609060101010101" charset="-122"/>
              <a:cs typeface="黑体" panose="02010609060101010101" charset="-122"/>
            </a:endParaRPr>
          </a:p>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5.分析小说中的</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环境描写</a:t>
            </a:r>
            <a:r>
              <a:rPr lang="en-US" altLang="zh-CN" sz="2800">
                <a:latin typeface="黑体" panose="02010609060101010101" charset="-122"/>
                <a:ea typeface="黑体" panose="02010609060101010101" charset="-122"/>
                <a:cs typeface="黑体" panose="02010609060101010101" charset="-122"/>
                <a:sym typeface="+mn-ea"/>
              </a:rPr>
              <a:t>，理解其中的复杂意蕴。</a:t>
            </a:r>
            <a:endParaRPr lang="en-US" altLang="zh-CN" sz="2800">
              <a:latin typeface="黑体" panose="02010609060101010101" charset="-122"/>
              <a:ea typeface="黑体" panose="02010609060101010101" charset="-122"/>
              <a:cs typeface="黑体" panose="02010609060101010101" charset="-122"/>
              <a:sym typeface="+mn-ea"/>
            </a:endParaRPr>
          </a:p>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6.</a:t>
            </a:r>
            <a:r>
              <a:rPr lang="zh-CN" altLang="en-US" sz="2800">
                <a:latin typeface="黑体" panose="02010609060101010101" charset="-122"/>
                <a:ea typeface="黑体" panose="02010609060101010101" charset="-122"/>
                <a:cs typeface="黑体" panose="02010609060101010101" charset="-122"/>
                <a:sym typeface="+mn-ea"/>
              </a:rPr>
              <a:t>理解归纳小说的主题思想</a:t>
            </a:r>
            <a:endParaRPr lang="en-US" altLang="zh-CN" sz="2800">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565" y="116523"/>
            <a:ext cx="8229600" cy="1143000"/>
          </a:xfrm>
        </p:spPr>
        <p:txBody>
          <a:bodyPr/>
          <a:lstStyle/>
          <a:p>
            <a:r>
              <a:rPr lang="zh-CN" altLang="en-US">
                <a:latin typeface="Times New Roman" panose="02020603050405020304" charset="0"/>
                <a:ea typeface="汉仪中宋简" panose="02010600000101010101" charset="-122"/>
              </a:rPr>
              <a:t>合作探究</a:t>
            </a:r>
            <a:r>
              <a:rPr lang="en-US" altLang="zh-CN">
                <a:latin typeface="Times New Roman" panose="02020603050405020304" charset="0"/>
                <a:ea typeface="汉仪中宋简" panose="02010600000101010101" charset="-122"/>
              </a:rPr>
              <a:t>1</a:t>
            </a:r>
            <a:endParaRPr lang="en-US" altLang="zh-CN">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130810" y="1165860"/>
            <a:ext cx="11919585" cy="4526280"/>
          </a:xfrm>
        </p:spPr>
        <p:txBody>
          <a:bodyPr/>
          <a:lstStyle/>
          <a:p>
            <a:pPr marL="0" indent="0">
              <a:buNone/>
            </a:pPr>
            <a:r>
              <a:rPr lang="en-US" altLang="zh-CN" sz="2800">
                <a:latin typeface="黑体" panose="02010609060101010101" charset="-122"/>
                <a:ea typeface="黑体" panose="02010609060101010101" charset="-122"/>
                <a:cs typeface="黑体" panose="02010609060101010101" charset="-122"/>
              </a:rPr>
              <a:t>1.找出文中对米考伯先生描写的句子，并试着分析这些句子运用了什么描写手法，刻画了怎样的形象特点。</a:t>
            </a:r>
            <a:endParaRPr lang="en-US" altLang="zh-CN" sz="2800">
              <a:latin typeface="黑体" panose="02010609060101010101" charset="-122"/>
              <a:ea typeface="黑体" panose="02010609060101010101" charset="-122"/>
              <a:cs typeface="黑体" panose="02010609060101010101" charset="-122"/>
            </a:endParaRPr>
          </a:p>
        </p:txBody>
      </p:sp>
      <p:graphicFrame>
        <p:nvGraphicFramePr>
          <p:cNvPr id="4" name="表格 2"/>
          <p:cNvGraphicFramePr>
            <a:graphicFrameLocks noGrp="1"/>
          </p:cNvGraphicFramePr>
          <p:nvPr>
            <p:custDataLst>
              <p:tags r:id="rId3"/>
            </p:custDataLst>
          </p:nvPr>
        </p:nvGraphicFramePr>
        <p:xfrm>
          <a:off x="119380" y="2106930"/>
          <a:ext cx="5547360" cy="3914140"/>
        </p:xfrm>
        <a:graphic>
          <a:graphicData uri="http://schemas.openxmlformats.org/drawingml/2006/table">
            <a:tbl>
              <a:tblPr firstRow="1" bandRow="1">
                <a:tableStyleId>{5C22544A-7EE6-4342-B048-85BDC9FD1C3A}</a:tableStyleId>
              </a:tblPr>
              <a:tblGrid>
                <a:gridCol w="5547360"/>
              </a:tblGrid>
              <a:tr h="629285">
                <a:tc>
                  <a:txBody>
                    <a:bodyPr wrap="square"/>
                    <a:lstStyle/>
                    <a:p>
                      <a:pPr algn="ctr"/>
                      <a:r>
                        <a:rPr lang="zh-CN" altLang="en-US" sz="2800">
                          <a:latin typeface="Times New Roman" panose="02020603050405020304" charset="0"/>
                          <a:ea typeface="汉仪全唐诗简繁" panose="00020600040101010101" charset="-122"/>
                        </a:rPr>
                        <a:t>原文例句</a:t>
                      </a:r>
                      <a:endParaRPr lang="zh-CN" altLang="en-US" sz="2800">
                        <a:latin typeface="Times New Roman" panose="02020603050405020304" charset="0"/>
                        <a:ea typeface="汉仪全唐诗简繁" panose="00020600040101010101" charset="-122"/>
                      </a:endParaRPr>
                    </a:p>
                  </a:txBody>
                  <a:tcPr marL="68580" marR="68580" marT="34290" marB="34290" vert="horz"/>
                </a:tc>
              </a:tr>
              <a:tr h="1488440">
                <a:tc>
                  <a:txBody>
                    <a:bodyPr wrap="square"/>
                    <a:lstStyle/>
                    <a:p>
                      <a:pPr algn="l"/>
                      <a:endParaRPr lang="zh-CN" altLang="en-US" sz="2400">
                        <a:latin typeface="微软雅黑" panose="020B0503020204020204" charset="-122"/>
                        <a:ea typeface="汉仪全唐诗简繁" panose="00020600040101010101" charset="-122"/>
                      </a:endParaRPr>
                    </a:p>
                  </a:txBody>
                  <a:tcPr marL="68580" marR="68580" marT="34290" marB="34290" vert="horz"/>
                </a:tc>
              </a:tr>
              <a:tr h="1796415">
                <a:tc>
                  <a:txBody>
                    <a:bodyPr wrap="square"/>
                    <a:lstStyle/>
                    <a:p>
                      <a:pPr algn="l"/>
                      <a:endParaRPr lang="zh-CN" altLang="en-US" sz="2400">
                        <a:latin typeface="微软雅黑" panose="020B0503020204020204" charset="-122"/>
                        <a:ea typeface="汉仪全唐诗简繁" panose="00020600040101010101" charset="-122"/>
                      </a:endParaRPr>
                    </a:p>
                  </a:txBody>
                  <a:tcPr marL="68580" marR="68580" marT="34290" marB="34290" vert="horz"/>
                </a:tc>
              </a:tr>
            </a:tbl>
          </a:graphicData>
        </a:graphic>
      </p:graphicFrame>
      <p:graphicFrame>
        <p:nvGraphicFramePr>
          <p:cNvPr id="5" name="表格 2"/>
          <p:cNvGraphicFramePr>
            <a:graphicFrameLocks noGrp="1"/>
          </p:cNvGraphicFramePr>
          <p:nvPr>
            <p:custDataLst>
              <p:tags r:id="rId4"/>
            </p:custDataLst>
          </p:nvPr>
        </p:nvGraphicFramePr>
        <p:xfrm>
          <a:off x="5669280" y="2112645"/>
          <a:ext cx="2416810" cy="3951605"/>
        </p:xfrm>
        <a:graphic>
          <a:graphicData uri="http://schemas.openxmlformats.org/drawingml/2006/table">
            <a:tbl>
              <a:tblPr firstRow="1" bandRow="1">
                <a:tableStyleId>{5C22544A-7EE6-4342-B048-85BDC9FD1C3A}</a:tableStyleId>
              </a:tblPr>
              <a:tblGrid>
                <a:gridCol w="2416810"/>
              </a:tblGrid>
              <a:tr h="600710">
                <a:tc>
                  <a:txBody>
                    <a:bodyPr wrap="square"/>
                    <a:lstStyle/>
                    <a:p>
                      <a:pPr algn="ctr"/>
                      <a:r>
                        <a:rPr lang="zh-CN" altLang="en-US" sz="2800">
                          <a:latin typeface="Times New Roman" panose="02020603050405020304" charset="0"/>
                          <a:ea typeface="汉仪全唐诗简繁" panose="00020600040101010101" charset="-122"/>
                        </a:rPr>
                        <a:t>描写手法</a:t>
                      </a:r>
                      <a:endParaRPr lang="zh-CN" altLang="en-US" sz="2800">
                        <a:latin typeface="Times New Roman" panose="02020603050405020304" charset="0"/>
                        <a:ea typeface="汉仪全唐诗简繁" panose="00020600040101010101" charset="-122"/>
                      </a:endParaRPr>
                    </a:p>
                  </a:txBody>
                  <a:tcPr marL="68580" marR="68580" marT="34290" marB="34290" vert="horz"/>
                </a:tc>
              </a:tr>
              <a:tr h="1501775">
                <a:tc>
                  <a:txBody>
                    <a:bodyPr wrap="square"/>
                    <a:lstStyle/>
                    <a:p>
                      <a:pPr algn="ctr"/>
                      <a:endParaRPr lang="zh-CN" altLang="en-US" sz="3200">
                        <a:latin typeface="微软雅黑" panose="020B0503020204020204" charset="-122"/>
                        <a:ea typeface="汉仪全唐诗简繁" panose="00020600040101010101" charset="-122"/>
                      </a:endParaRPr>
                    </a:p>
                  </a:txBody>
                  <a:tcPr marL="68580" marR="68580" marT="34290" marB="34290" vert="horz"/>
                </a:tc>
              </a:tr>
              <a:tr h="1849120">
                <a:tc>
                  <a:txBody>
                    <a:bodyPr wrap="square"/>
                    <a:lstStyle/>
                    <a:p>
                      <a:pPr algn="ctr"/>
                      <a:endParaRPr lang="zh-CN" altLang="en-US" sz="3200">
                        <a:latin typeface="微软雅黑" panose="020B0503020204020204" charset="-122"/>
                        <a:ea typeface="汉仪全唐诗简繁" panose="00020600040101010101" charset="-122"/>
                      </a:endParaRPr>
                    </a:p>
                  </a:txBody>
                  <a:tcPr marL="68580" marR="68580" marT="34290" marB="34290" vert="horz"/>
                </a:tc>
              </a:tr>
            </a:tbl>
          </a:graphicData>
        </a:graphic>
      </p:graphicFrame>
      <p:graphicFrame>
        <p:nvGraphicFramePr>
          <p:cNvPr id="6" name="表格 2"/>
          <p:cNvGraphicFramePr>
            <a:graphicFrameLocks noGrp="1"/>
          </p:cNvGraphicFramePr>
          <p:nvPr>
            <p:custDataLst>
              <p:tags r:id="rId5"/>
            </p:custDataLst>
          </p:nvPr>
        </p:nvGraphicFramePr>
        <p:xfrm>
          <a:off x="8040370" y="2125345"/>
          <a:ext cx="3665855" cy="3857625"/>
        </p:xfrm>
        <a:graphic>
          <a:graphicData uri="http://schemas.openxmlformats.org/drawingml/2006/table">
            <a:tbl>
              <a:tblPr firstRow="1" bandRow="1">
                <a:tableStyleId>{5C22544A-7EE6-4342-B048-85BDC9FD1C3A}</a:tableStyleId>
              </a:tblPr>
              <a:tblGrid>
                <a:gridCol w="3665855"/>
              </a:tblGrid>
              <a:tr h="495300">
                <a:tc>
                  <a:txBody>
                    <a:bodyPr wrap="square"/>
                    <a:lstStyle/>
                    <a:p>
                      <a:pPr algn="ctr"/>
                      <a:r>
                        <a:rPr lang="zh-CN" altLang="en-US" sz="2800">
                          <a:latin typeface="Times New Roman" panose="02020603050405020304" charset="0"/>
                          <a:ea typeface="汉仪全唐诗简繁" panose="00020600040101010101" charset="-122"/>
                        </a:rPr>
                        <a:t>形象特点</a:t>
                      </a:r>
                      <a:endParaRPr lang="zh-CN" altLang="en-US" sz="2800">
                        <a:latin typeface="Times New Roman" panose="02020603050405020304" charset="0"/>
                        <a:ea typeface="汉仪全唐诗简繁" panose="00020600040101010101" charset="-122"/>
                      </a:endParaRPr>
                    </a:p>
                  </a:txBody>
                  <a:tcPr marL="68580" marR="68580" marT="34290" marB="34290" vert="horz"/>
                </a:tc>
              </a:tr>
              <a:tr h="1588770">
                <a:tc>
                  <a:txBody>
                    <a:bodyPr wrap="square"/>
                    <a:lstStyle/>
                    <a:p>
                      <a:pPr algn="ctr"/>
                      <a:endParaRPr lang="zh-CN" altLang="en-US" sz="3200">
                        <a:latin typeface="微软雅黑" panose="020B0503020204020204" charset="-122"/>
                        <a:ea typeface="汉仪全唐诗简繁" panose="00020600040101010101" charset="-122"/>
                      </a:endParaRPr>
                    </a:p>
                  </a:txBody>
                  <a:tcPr marL="68580" marR="68580" marT="34290" marB="34290" vert="horz"/>
                </a:tc>
              </a:tr>
              <a:tr h="1773555">
                <a:tc>
                  <a:txBody>
                    <a:bodyPr/>
                    <a:p>
                      <a:pPr algn="ctr">
                        <a:buNone/>
                      </a:pPr>
                      <a:endParaRPr lang="zh-CN" altLang="en-US" sz="3200">
                        <a:latin typeface="微软雅黑" panose="020B0503020204020204" charset="-122"/>
                        <a:ea typeface="汉仪全唐诗简繁" panose="00020600040101010101" charset="-122"/>
                      </a:endParaRPr>
                    </a:p>
                  </a:txBody>
                  <a:tcPr marL="68580" marR="68580" marT="34290" marB="34290" vert="horz"/>
                </a:tc>
              </a:tr>
            </a:tbl>
          </a:graphicData>
        </a:graphic>
      </p:graphicFrame>
    </p:spTree>
    <p:custDataLst>
      <p:tags r:id="rId6"/>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565" y="116523"/>
            <a:ext cx="8229600" cy="1143000"/>
          </a:xfrm>
        </p:spPr>
        <p:txBody>
          <a:bodyPr/>
          <a:lstStyle/>
          <a:p>
            <a:r>
              <a:rPr lang="zh-CN" altLang="en-US">
                <a:latin typeface="Times New Roman" panose="02020603050405020304" charset="0"/>
                <a:ea typeface="汉仪中宋简" panose="02010600000101010101" charset="-122"/>
              </a:rPr>
              <a:t>合作探究</a:t>
            </a:r>
            <a:r>
              <a:rPr lang="en-US" altLang="zh-CN">
                <a:latin typeface="Times New Roman" panose="02020603050405020304" charset="0"/>
                <a:ea typeface="汉仪中宋简" panose="02010600000101010101" charset="-122"/>
              </a:rPr>
              <a:t>1</a:t>
            </a:r>
            <a:endParaRPr lang="en-US" altLang="zh-CN">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130810" y="1165860"/>
            <a:ext cx="11919585" cy="4526280"/>
          </a:xfrm>
        </p:spPr>
        <p:txBody>
          <a:bodyPr/>
          <a:lstStyle/>
          <a:p>
            <a:pPr marL="0" indent="0">
              <a:buNone/>
            </a:pPr>
            <a:r>
              <a:rPr lang="en-US" altLang="zh-CN" sz="2800">
                <a:latin typeface="黑体" panose="02010609060101010101" charset="-122"/>
                <a:ea typeface="黑体" panose="02010609060101010101" charset="-122"/>
                <a:cs typeface="黑体" panose="02010609060101010101" charset="-122"/>
              </a:rPr>
              <a:t>1.找出文中对米考伯先生描写的句子，并试着分析这些句子运用了什么描写手法，刻画了怎样的形象特点。</a:t>
            </a:r>
            <a:endParaRPr lang="en-US" altLang="zh-CN" sz="2800">
              <a:latin typeface="黑体" panose="02010609060101010101" charset="-122"/>
              <a:ea typeface="黑体" panose="02010609060101010101" charset="-122"/>
              <a:cs typeface="黑体" panose="02010609060101010101" charset="-122"/>
            </a:endParaRPr>
          </a:p>
        </p:txBody>
      </p:sp>
      <p:graphicFrame>
        <p:nvGraphicFramePr>
          <p:cNvPr id="4" name="表格 2"/>
          <p:cNvGraphicFramePr>
            <a:graphicFrameLocks noGrp="1"/>
          </p:cNvGraphicFramePr>
          <p:nvPr>
            <p:custDataLst>
              <p:tags r:id="rId3"/>
            </p:custDataLst>
          </p:nvPr>
        </p:nvGraphicFramePr>
        <p:xfrm>
          <a:off x="119380" y="2106930"/>
          <a:ext cx="5547360" cy="3914140"/>
        </p:xfrm>
        <a:graphic>
          <a:graphicData uri="http://schemas.openxmlformats.org/drawingml/2006/table">
            <a:tbl>
              <a:tblPr firstRow="1" bandRow="1">
                <a:tableStyleId>{5C22544A-7EE6-4342-B048-85BDC9FD1C3A}</a:tableStyleId>
              </a:tblPr>
              <a:tblGrid>
                <a:gridCol w="5547360"/>
              </a:tblGrid>
              <a:tr h="629285">
                <a:tc>
                  <a:txBody>
                    <a:bodyPr wrap="square"/>
                    <a:lstStyle/>
                    <a:p>
                      <a:pPr algn="ctr"/>
                      <a:r>
                        <a:rPr lang="zh-CN" altLang="en-US" sz="2800">
                          <a:latin typeface="Times New Roman" panose="02020603050405020304" charset="0"/>
                          <a:ea typeface="汉仪全唐诗简繁" panose="00020600040101010101" charset="-122"/>
                        </a:rPr>
                        <a:t>原文例句</a:t>
                      </a:r>
                      <a:endParaRPr lang="zh-CN" altLang="en-US" sz="2800">
                        <a:latin typeface="Times New Roman" panose="02020603050405020304" charset="0"/>
                        <a:ea typeface="汉仪全唐诗简繁" panose="00020600040101010101" charset="-122"/>
                      </a:endParaRPr>
                    </a:p>
                  </a:txBody>
                  <a:tcPr marL="68580" marR="68580" marT="34290" marB="34290" vert="horz"/>
                </a:tc>
              </a:tr>
              <a:tr h="1488440">
                <a:tc>
                  <a:txBody>
                    <a:bodyPr wrap="square"/>
                    <a:lstStyle/>
                    <a:p>
                      <a:pPr algn="l"/>
                      <a:endParaRPr lang="zh-CN" altLang="en-US" sz="2400">
                        <a:latin typeface="微软雅黑" panose="020B0503020204020204" charset="-122"/>
                        <a:ea typeface="汉仪全唐诗简繁" panose="00020600040101010101" charset="-122"/>
                      </a:endParaRPr>
                    </a:p>
                  </a:txBody>
                  <a:tcPr marL="68580" marR="68580" marT="34290" marB="34290" vert="horz"/>
                </a:tc>
              </a:tr>
              <a:tr h="1796415">
                <a:tc>
                  <a:txBody>
                    <a:bodyPr wrap="square"/>
                    <a:lstStyle/>
                    <a:p>
                      <a:pPr algn="l"/>
                      <a:endParaRPr lang="zh-CN" altLang="en-US" sz="2400">
                        <a:latin typeface="微软雅黑" panose="020B0503020204020204" charset="-122"/>
                        <a:ea typeface="汉仪全唐诗简繁" panose="00020600040101010101" charset="-122"/>
                      </a:endParaRPr>
                    </a:p>
                  </a:txBody>
                  <a:tcPr marL="68580" marR="68580" marT="34290" marB="34290" vert="horz"/>
                </a:tc>
              </a:tr>
            </a:tbl>
          </a:graphicData>
        </a:graphic>
      </p:graphicFrame>
      <p:graphicFrame>
        <p:nvGraphicFramePr>
          <p:cNvPr id="5" name="表格 2"/>
          <p:cNvGraphicFramePr>
            <a:graphicFrameLocks noGrp="1"/>
          </p:cNvGraphicFramePr>
          <p:nvPr>
            <p:custDataLst>
              <p:tags r:id="rId4"/>
            </p:custDataLst>
          </p:nvPr>
        </p:nvGraphicFramePr>
        <p:xfrm>
          <a:off x="5669280" y="2112645"/>
          <a:ext cx="2416810" cy="3951605"/>
        </p:xfrm>
        <a:graphic>
          <a:graphicData uri="http://schemas.openxmlformats.org/drawingml/2006/table">
            <a:tbl>
              <a:tblPr firstRow="1" bandRow="1">
                <a:tableStyleId>{5C22544A-7EE6-4342-B048-85BDC9FD1C3A}</a:tableStyleId>
              </a:tblPr>
              <a:tblGrid>
                <a:gridCol w="2416810"/>
              </a:tblGrid>
              <a:tr h="600710">
                <a:tc>
                  <a:txBody>
                    <a:bodyPr wrap="square"/>
                    <a:lstStyle/>
                    <a:p>
                      <a:pPr algn="ctr"/>
                      <a:r>
                        <a:rPr lang="zh-CN" altLang="en-US" sz="2800">
                          <a:latin typeface="Times New Roman" panose="02020603050405020304" charset="0"/>
                          <a:ea typeface="汉仪全唐诗简繁" panose="00020600040101010101" charset="-122"/>
                        </a:rPr>
                        <a:t>描写手法</a:t>
                      </a:r>
                      <a:endParaRPr lang="zh-CN" altLang="en-US" sz="2800">
                        <a:latin typeface="Times New Roman" panose="02020603050405020304" charset="0"/>
                        <a:ea typeface="汉仪全唐诗简繁" panose="00020600040101010101" charset="-122"/>
                      </a:endParaRPr>
                    </a:p>
                  </a:txBody>
                  <a:tcPr marL="68580" marR="68580" marT="34290" marB="34290" vert="horz"/>
                </a:tc>
              </a:tr>
              <a:tr h="1501775">
                <a:tc>
                  <a:txBody>
                    <a:bodyPr wrap="square"/>
                    <a:lstStyle/>
                    <a:p>
                      <a:pPr algn="ctr"/>
                      <a:endParaRPr lang="zh-CN" altLang="en-US" sz="3200">
                        <a:latin typeface="微软雅黑" panose="020B0503020204020204" charset="-122"/>
                        <a:ea typeface="汉仪全唐诗简繁" panose="00020600040101010101" charset="-122"/>
                      </a:endParaRPr>
                    </a:p>
                  </a:txBody>
                  <a:tcPr marL="68580" marR="68580" marT="34290" marB="34290" vert="horz"/>
                </a:tc>
              </a:tr>
              <a:tr h="1849120">
                <a:tc>
                  <a:txBody>
                    <a:bodyPr wrap="square"/>
                    <a:lstStyle/>
                    <a:p>
                      <a:pPr algn="ctr"/>
                      <a:endParaRPr lang="zh-CN" altLang="en-US" sz="3200">
                        <a:latin typeface="微软雅黑" panose="020B0503020204020204" charset="-122"/>
                        <a:ea typeface="汉仪全唐诗简繁" panose="00020600040101010101" charset="-122"/>
                      </a:endParaRPr>
                    </a:p>
                  </a:txBody>
                  <a:tcPr marL="68580" marR="68580" marT="34290" marB="34290" vert="horz"/>
                </a:tc>
              </a:tr>
            </a:tbl>
          </a:graphicData>
        </a:graphic>
      </p:graphicFrame>
      <p:graphicFrame>
        <p:nvGraphicFramePr>
          <p:cNvPr id="6" name="表格 2"/>
          <p:cNvGraphicFramePr>
            <a:graphicFrameLocks noGrp="1"/>
          </p:cNvGraphicFramePr>
          <p:nvPr>
            <p:custDataLst>
              <p:tags r:id="rId5"/>
            </p:custDataLst>
          </p:nvPr>
        </p:nvGraphicFramePr>
        <p:xfrm>
          <a:off x="8040370" y="2125345"/>
          <a:ext cx="3665855" cy="3857625"/>
        </p:xfrm>
        <a:graphic>
          <a:graphicData uri="http://schemas.openxmlformats.org/drawingml/2006/table">
            <a:tbl>
              <a:tblPr firstRow="1" bandRow="1">
                <a:tableStyleId>{5C22544A-7EE6-4342-B048-85BDC9FD1C3A}</a:tableStyleId>
              </a:tblPr>
              <a:tblGrid>
                <a:gridCol w="3665855"/>
              </a:tblGrid>
              <a:tr h="495300">
                <a:tc>
                  <a:txBody>
                    <a:bodyPr wrap="square"/>
                    <a:lstStyle/>
                    <a:p>
                      <a:pPr algn="ctr"/>
                      <a:r>
                        <a:rPr lang="zh-CN" altLang="en-US" sz="2800">
                          <a:latin typeface="Times New Roman" panose="02020603050405020304" charset="0"/>
                          <a:ea typeface="汉仪全唐诗简繁" panose="00020600040101010101" charset="-122"/>
                        </a:rPr>
                        <a:t>形象特点</a:t>
                      </a:r>
                      <a:endParaRPr lang="zh-CN" altLang="en-US" sz="2800">
                        <a:latin typeface="Times New Roman" panose="02020603050405020304" charset="0"/>
                        <a:ea typeface="汉仪全唐诗简繁" panose="00020600040101010101" charset="-122"/>
                      </a:endParaRPr>
                    </a:p>
                  </a:txBody>
                  <a:tcPr marL="68580" marR="68580" marT="34290" marB="34290" vert="horz"/>
                </a:tc>
              </a:tr>
              <a:tr h="1588770">
                <a:tc>
                  <a:txBody>
                    <a:bodyPr wrap="square"/>
                    <a:lstStyle/>
                    <a:p>
                      <a:pPr algn="ctr"/>
                      <a:endParaRPr lang="zh-CN" altLang="en-US" sz="3200">
                        <a:latin typeface="微软雅黑" panose="020B0503020204020204" charset="-122"/>
                        <a:ea typeface="汉仪全唐诗简繁" panose="00020600040101010101" charset="-122"/>
                      </a:endParaRPr>
                    </a:p>
                  </a:txBody>
                  <a:tcPr marL="68580" marR="68580" marT="34290" marB="34290" vert="horz"/>
                </a:tc>
              </a:tr>
              <a:tr h="1773555">
                <a:tc>
                  <a:txBody>
                    <a:bodyPr/>
                    <a:p>
                      <a:pPr algn="ctr">
                        <a:buNone/>
                      </a:pPr>
                      <a:endParaRPr lang="zh-CN" altLang="en-US" sz="3200">
                        <a:latin typeface="微软雅黑" panose="020B0503020204020204" charset="-122"/>
                        <a:ea typeface="汉仪全唐诗简繁" panose="00020600040101010101" charset="-122"/>
                      </a:endParaRPr>
                    </a:p>
                  </a:txBody>
                  <a:tcPr marL="68580" marR="68580" marT="34290" marB="34290" vert="horz"/>
                </a:tc>
              </a:tr>
            </a:tbl>
          </a:graphicData>
        </a:graphic>
      </p:graphicFrame>
      <p:sp>
        <p:nvSpPr>
          <p:cNvPr id="7" name="文本框 6"/>
          <p:cNvSpPr txBox="1"/>
          <p:nvPr/>
        </p:nvSpPr>
        <p:spPr>
          <a:xfrm>
            <a:off x="189230" y="2708910"/>
            <a:ext cx="5408295" cy="1568450"/>
          </a:xfrm>
          <a:prstGeom prst="rect">
            <a:avLst/>
          </a:prstGeom>
          <a:noFill/>
        </p:spPr>
        <p:txBody>
          <a:bodyPr wrap="square" rtlCol="0">
            <a:spAutoFit/>
          </a:bodyPr>
          <a:p>
            <a:pPr algn="l"/>
            <a:r>
              <a:rPr lang="zh-CN" altLang="en-US" sz="2400">
                <a:latin typeface="微软雅黑" panose="020B0503020204020204" charset="-122"/>
                <a:ea typeface="汉仪全唐诗简繁" panose="00020600040101010101" charset="-122"/>
                <a:sym typeface="+mn-ea"/>
              </a:rPr>
              <a:t>他身穿褐色外套</a:t>
            </a:r>
            <a:r>
              <a:rPr lang="en-US" altLang="zh-CN" sz="2400">
                <a:latin typeface="微软雅黑" panose="020B0503020204020204" charset="-122"/>
                <a:ea typeface="汉仪全唐诗简繁" panose="00020600040101010101" charset="-122"/>
                <a:sym typeface="+mn-ea"/>
              </a:rPr>
              <a:t>······</a:t>
            </a:r>
            <a:r>
              <a:rPr lang="zh-CN" altLang="en-US" sz="2400">
                <a:latin typeface="微软雅黑" panose="020B0503020204020204" charset="-122"/>
                <a:ea typeface="汉仪全唐诗简繁" panose="00020600040101010101" charset="-122"/>
                <a:sym typeface="+mn-ea"/>
              </a:rPr>
              <a:t>他的衣服破旧，但装了一条颇为神气的衬衣硬领。</a:t>
            </a:r>
            <a:endParaRPr lang="zh-CN" altLang="en-US" sz="2400">
              <a:latin typeface="微软雅黑" panose="020B0503020204020204" charset="-122"/>
              <a:ea typeface="汉仪全唐诗简繁" panose="00020600040101010101" charset="-122"/>
            </a:endParaRPr>
          </a:p>
          <a:p>
            <a:pPr algn="l"/>
            <a:r>
              <a:rPr lang="zh-CN" altLang="en-US" sz="2400">
                <a:latin typeface="微软雅黑" panose="020B0503020204020204" charset="-122"/>
                <a:ea typeface="汉仪全唐诗简繁" panose="00020600040101010101" charset="-122"/>
                <a:sym typeface="+mn-ea"/>
              </a:rPr>
              <a:t>他的外套的前襟上还挂着一副有柄的单片眼镜</a:t>
            </a:r>
            <a:endParaRPr lang="zh-CN" altLang="en-US" sz="2400"/>
          </a:p>
        </p:txBody>
      </p:sp>
      <p:sp>
        <p:nvSpPr>
          <p:cNvPr id="8" name="文本框 7"/>
          <p:cNvSpPr txBox="1"/>
          <p:nvPr/>
        </p:nvSpPr>
        <p:spPr>
          <a:xfrm>
            <a:off x="5905500" y="2921635"/>
            <a:ext cx="1990725" cy="645160"/>
          </a:xfrm>
          <a:prstGeom prst="rect">
            <a:avLst/>
          </a:prstGeom>
          <a:noFill/>
        </p:spPr>
        <p:txBody>
          <a:bodyPr wrap="square" rtlCol="0">
            <a:spAutoFit/>
          </a:bodyPr>
          <a:p>
            <a:pPr algn="ctr"/>
            <a:r>
              <a:rPr lang="zh-CN" altLang="en-US" sz="3600">
                <a:latin typeface="微软雅黑" panose="020B0503020204020204" charset="-122"/>
                <a:ea typeface="汉仪全唐诗简繁" panose="00020600040101010101" charset="-122"/>
                <a:sym typeface="+mn-ea"/>
              </a:rPr>
              <a:t>外貌</a:t>
            </a:r>
            <a:endParaRPr lang="zh-CN" altLang="en-US" sz="3600">
              <a:latin typeface="微软雅黑" panose="020B0503020204020204" charset="-122"/>
              <a:ea typeface="汉仪全唐诗简繁" panose="00020600040101010101" charset="-122"/>
              <a:sym typeface="+mn-ea"/>
            </a:endParaRPr>
          </a:p>
        </p:txBody>
      </p:sp>
      <p:sp>
        <p:nvSpPr>
          <p:cNvPr id="9" name="文本框 8"/>
          <p:cNvSpPr txBox="1"/>
          <p:nvPr/>
        </p:nvSpPr>
        <p:spPr>
          <a:xfrm>
            <a:off x="8256270" y="2996565"/>
            <a:ext cx="3079115" cy="583565"/>
          </a:xfrm>
          <a:prstGeom prst="rect">
            <a:avLst/>
          </a:prstGeom>
          <a:noFill/>
        </p:spPr>
        <p:txBody>
          <a:bodyPr wrap="square" rtlCol="0">
            <a:spAutoFit/>
          </a:bodyPr>
          <a:p>
            <a:pPr algn="ctr"/>
            <a:r>
              <a:rPr lang="zh-CN" altLang="zh-CN" sz="3200" b="1">
                <a:solidFill>
                  <a:srgbClr val="FF0000"/>
                </a:solidFill>
                <a:latin typeface="黑体" panose="02010609060101010101" charset="-122"/>
                <a:ea typeface="黑体" panose="02010609060101010101" charset="-122"/>
                <a:cs typeface="黑体" panose="02010609060101010101" charset="-122"/>
                <a:sym typeface="+mn-ea"/>
              </a:rPr>
              <a:t>落魄、爱慕虚荣</a:t>
            </a:r>
            <a:endParaRPr lang="zh-CN" altLang="zh-CN" sz="32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10" name="文本框 9"/>
          <p:cNvSpPr txBox="1"/>
          <p:nvPr/>
        </p:nvSpPr>
        <p:spPr>
          <a:xfrm>
            <a:off x="234950" y="4290695"/>
            <a:ext cx="5285105" cy="1198880"/>
          </a:xfrm>
          <a:prstGeom prst="rect">
            <a:avLst/>
          </a:prstGeom>
          <a:noFill/>
        </p:spPr>
        <p:txBody>
          <a:bodyPr wrap="square" rtlCol="0">
            <a:spAutoFit/>
          </a:bodyPr>
          <a:p>
            <a:pPr algn="l"/>
            <a:r>
              <a:rPr lang="zh-CN" altLang="en-US" sz="2400">
                <a:latin typeface="微软雅黑" panose="020B0503020204020204" charset="-122"/>
                <a:ea typeface="汉仪全唐诗简繁" panose="00020600040101010101" charset="-122"/>
                <a:sym typeface="+mn-ea"/>
              </a:rPr>
              <a:t>我发现，这住宅像他一样破破烂烂，但也像他一样一切都尽可能装出体面的样子。</a:t>
            </a:r>
            <a:endParaRPr lang="zh-CN" altLang="en-US" sz="2400">
              <a:latin typeface="微软雅黑" panose="020B0503020204020204" charset="-122"/>
              <a:ea typeface="汉仪全唐诗简繁" panose="00020600040101010101" charset="-122"/>
              <a:sym typeface="+mn-ea"/>
            </a:endParaRPr>
          </a:p>
        </p:txBody>
      </p:sp>
      <p:sp>
        <p:nvSpPr>
          <p:cNvPr id="11" name="文本框 10"/>
          <p:cNvSpPr txBox="1"/>
          <p:nvPr/>
        </p:nvSpPr>
        <p:spPr>
          <a:xfrm>
            <a:off x="5851525" y="4323080"/>
            <a:ext cx="1972945" cy="583565"/>
          </a:xfrm>
          <a:prstGeom prst="rect">
            <a:avLst/>
          </a:prstGeom>
          <a:noFill/>
        </p:spPr>
        <p:txBody>
          <a:bodyPr wrap="square" rtlCol="0">
            <a:spAutoFit/>
          </a:bodyPr>
          <a:p>
            <a:pPr algn="ctr"/>
            <a:r>
              <a:rPr lang="zh-CN" altLang="en-US" sz="3200">
                <a:latin typeface="微软雅黑" panose="020B0503020204020204" charset="-122"/>
                <a:ea typeface="汉仪全唐诗简繁" panose="00020600040101010101" charset="-122"/>
                <a:sym typeface="+mn-ea"/>
              </a:rPr>
              <a:t>侧面</a:t>
            </a:r>
            <a:endParaRPr lang="zh-CN" altLang="en-US" sz="3200">
              <a:latin typeface="微软雅黑" panose="020B0503020204020204" charset="-122"/>
              <a:ea typeface="汉仪全唐诗简繁" panose="00020600040101010101" charset="-122"/>
              <a:sym typeface="+mn-ea"/>
            </a:endParaRPr>
          </a:p>
        </p:txBody>
      </p:sp>
      <p:sp>
        <p:nvSpPr>
          <p:cNvPr id="12" name="文本框 11"/>
          <p:cNvSpPr txBox="1"/>
          <p:nvPr/>
        </p:nvSpPr>
        <p:spPr>
          <a:xfrm>
            <a:off x="8223250" y="4290695"/>
            <a:ext cx="3345815" cy="583565"/>
          </a:xfrm>
          <a:prstGeom prst="rect">
            <a:avLst/>
          </a:prstGeom>
          <a:noFill/>
        </p:spPr>
        <p:txBody>
          <a:bodyPr wrap="square" rtlCol="0">
            <a:spAutoFit/>
          </a:bodyPr>
          <a:p>
            <a:r>
              <a:rPr lang="zh-CN" altLang="zh-CN" sz="3200" b="1">
                <a:solidFill>
                  <a:srgbClr val="FF0000"/>
                </a:solidFill>
                <a:latin typeface="黑体" panose="02010609060101010101" charset="-122"/>
                <a:ea typeface="黑体" panose="02010609060101010101" charset="-122"/>
                <a:cs typeface="黑体" panose="02010609060101010101" charset="-122"/>
                <a:sym typeface="+mn-ea"/>
              </a:rPr>
              <a:t>落魄、爱慕虚荣</a:t>
            </a:r>
            <a:endParaRPr lang="zh-CN" altLang="zh-CN" sz="3200" b="1">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565" y="116523"/>
            <a:ext cx="8229600" cy="1143000"/>
          </a:xfrm>
        </p:spPr>
        <p:txBody>
          <a:bodyPr/>
          <a:lstStyle/>
          <a:p>
            <a:r>
              <a:rPr lang="zh-CN" altLang="en-US">
                <a:latin typeface="Times New Roman" panose="02020603050405020304" charset="0"/>
                <a:ea typeface="汉仪中宋简" panose="02010600000101010101" charset="-122"/>
              </a:rPr>
              <a:t>合作探究</a:t>
            </a:r>
            <a:r>
              <a:rPr lang="en-US" altLang="zh-CN">
                <a:latin typeface="Times New Roman" panose="02020603050405020304" charset="0"/>
                <a:ea typeface="汉仪中宋简" panose="02010600000101010101" charset="-122"/>
              </a:rPr>
              <a:t>1</a:t>
            </a:r>
            <a:endParaRPr lang="en-US" altLang="zh-CN">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130810" y="1165860"/>
            <a:ext cx="11919585" cy="4526280"/>
          </a:xfrm>
        </p:spPr>
        <p:txBody>
          <a:bodyPr/>
          <a:lstStyle/>
          <a:p>
            <a:pPr marL="0" indent="0">
              <a:buNone/>
            </a:pPr>
            <a:r>
              <a:rPr lang="en-US" altLang="zh-CN" sz="2800">
                <a:latin typeface="黑体" panose="02010609060101010101" charset="-122"/>
                <a:ea typeface="黑体" panose="02010609060101010101" charset="-122"/>
                <a:cs typeface="黑体" panose="02010609060101010101" charset="-122"/>
              </a:rPr>
              <a:t>1.找出文中对米考伯先生描写的句子，并试着分析这些句子运用了什么描写手法，刻画了怎样的形象特点。</a:t>
            </a:r>
            <a:endParaRPr lang="en-US" altLang="zh-CN" sz="2800">
              <a:latin typeface="黑体" panose="02010609060101010101" charset="-122"/>
              <a:ea typeface="黑体" panose="02010609060101010101" charset="-122"/>
              <a:cs typeface="黑体" panose="02010609060101010101" charset="-122"/>
            </a:endParaRPr>
          </a:p>
        </p:txBody>
      </p:sp>
      <p:graphicFrame>
        <p:nvGraphicFramePr>
          <p:cNvPr id="4" name="表格 2"/>
          <p:cNvGraphicFramePr>
            <a:graphicFrameLocks noGrp="1"/>
          </p:cNvGraphicFramePr>
          <p:nvPr>
            <p:custDataLst>
              <p:tags r:id="rId3"/>
            </p:custDataLst>
          </p:nvPr>
        </p:nvGraphicFramePr>
        <p:xfrm>
          <a:off x="119380" y="2106930"/>
          <a:ext cx="5547360" cy="3273425"/>
        </p:xfrm>
        <a:graphic>
          <a:graphicData uri="http://schemas.openxmlformats.org/drawingml/2006/table">
            <a:tbl>
              <a:tblPr firstRow="1" bandRow="1">
                <a:tableStyleId>{5C22544A-7EE6-4342-B048-85BDC9FD1C3A}</a:tableStyleId>
              </a:tblPr>
              <a:tblGrid>
                <a:gridCol w="5547360"/>
              </a:tblGrid>
              <a:tr h="571500">
                <a:tc>
                  <a:txBody>
                    <a:bodyPr wrap="square"/>
                    <a:lstStyle/>
                    <a:p>
                      <a:pPr algn="ctr"/>
                      <a:r>
                        <a:rPr lang="zh-CN" altLang="en-US" sz="2800">
                          <a:latin typeface="Times New Roman" panose="02020603050405020304" charset="0"/>
                          <a:ea typeface="汉仪全唐诗简繁" panose="00020600040101010101" charset="-122"/>
                        </a:rPr>
                        <a:t>原文例句</a:t>
                      </a:r>
                      <a:endParaRPr lang="zh-CN" altLang="en-US" sz="2800">
                        <a:latin typeface="Times New Roman" panose="02020603050405020304" charset="0"/>
                        <a:ea typeface="汉仪全唐诗简繁" panose="00020600040101010101" charset="-122"/>
                      </a:endParaRPr>
                    </a:p>
                  </a:txBody>
                  <a:tcPr marL="68580" marR="68580" marT="34290" marB="34290" vert="horz"/>
                </a:tc>
              </a:tr>
              <a:tr h="1329055">
                <a:tc>
                  <a:txBody>
                    <a:bodyPr wrap="square"/>
                    <a:lstStyle/>
                    <a:p>
                      <a:pPr algn="l">
                        <a:buClrTx/>
                        <a:buSzTx/>
                        <a:buFontTx/>
                      </a:pPr>
                      <a:endParaRPr lang="zh-CN" altLang="en-US" sz="2000">
                        <a:latin typeface="微软雅黑" panose="020B0503020204020204" charset="-122"/>
                        <a:ea typeface="汉仪全唐诗简繁" panose="00020600040101010101" charset="-122"/>
                        <a:sym typeface="+mn-ea"/>
                      </a:endParaRPr>
                    </a:p>
                  </a:txBody>
                  <a:tcPr marL="68580" marR="68580" marT="34290" marB="34290" vert="horz"/>
                </a:tc>
              </a:tr>
              <a:tr h="1372870">
                <a:tc>
                  <a:txBody>
                    <a:bodyPr wrap="square"/>
                    <a:lstStyle/>
                    <a:p>
                      <a:pPr algn="l"/>
                      <a:endParaRPr lang="zh-CN" altLang="en-US" sz="2000">
                        <a:latin typeface="微软雅黑" panose="020B0503020204020204" charset="-122"/>
                        <a:ea typeface="汉仪全唐诗简繁" panose="00020600040101010101" charset="-122"/>
                      </a:endParaRPr>
                    </a:p>
                  </a:txBody>
                  <a:tcPr marL="68580" marR="68580" marT="34290" marB="34290" vert="horz"/>
                </a:tc>
              </a:tr>
            </a:tbl>
          </a:graphicData>
        </a:graphic>
      </p:graphicFrame>
      <p:graphicFrame>
        <p:nvGraphicFramePr>
          <p:cNvPr id="5" name="表格 2"/>
          <p:cNvGraphicFramePr>
            <a:graphicFrameLocks noGrp="1"/>
          </p:cNvGraphicFramePr>
          <p:nvPr>
            <p:custDataLst>
              <p:tags r:id="rId4"/>
            </p:custDataLst>
          </p:nvPr>
        </p:nvGraphicFramePr>
        <p:xfrm>
          <a:off x="5669280" y="2112645"/>
          <a:ext cx="2416810" cy="3298825"/>
        </p:xfrm>
        <a:graphic>
          <a:graphicData uri="http://schemas.openxmlformats.org/drawingml/2006/table">
            <a:tbl>
              <a:tblPr firstRow="1" bandRow="1">
                <a:tableStyleId>{5C22544A-7EE6-4342-B048-85BDC9FD1C3A}</a:tableStyleId>
              </a:tblPr>
              <a:tblGrid>
                <a:gridCol w="2416810"/>
              </a:tblGrid>
              <a:tr h="570230">
                <a:tc>
                  <a:txBody>
                    <a:bodyPr wrap="square"/>
                    <a:lstStyle/>
                    <a:p>
                      <a:pPr algn="ctr"/>
                      <a:r>
                        <a:rPr lang="zh-CN" altLang="en-US" sz="2800">
                          <a:latin typeface="Times New Roman" panose="02020603050405020304" charset="0"/>
                          <a:ea typeface="汉仪全唐诗简繁" panose="00020600040101010101" charset="-122"/>
                        </a:rPr>
                        <a:t>描写手法</a:t>
                      </a:r>
                      <a:endParaRPr lang="zh-CN" altLang="en-US" sz="2800">
                        <a:latin typeface="Times New Roman" panose="02020603050405020304" charset="0"/>
                        <a:ea typeface="汉仪全唐诗简繁" panose="00020600040101010101" charset="-122"/>
                      </a:endParaRPr>
                    </a:p>
                  </a:txBody>
                  <a:tcPr marL="68580" marR="68580" marT="34290" marB="34290" vert="horz"/>
                </a:tc>
              </a:tr>
              <a:tr h="1576705">
                <a:tc>
                  <a:txBody>
                    <a:bodyPr wrap="square"/>
                    <a:lstStyle/>
                    <a:p>
                      <a:pPr algn="ctr"/>
                      <a:endParaRPr lang="zh-CN" altLang="en-US" sz="3200">
                        <a:latin typeface="微软雅黑" panose="020B0503020204020204" charset="-122"/>
                        <a:ea typeface="汉仪全唐诗简繁" panose="00020600040101010101" charset="-122"/>
                      </a:endParaRPr>
                    </a:p>
                  </a:txBody>
                  <a:tcPr marL="68580" marR="68580" marT="34290" marB="34290" vert="horz"/>
                </a:tc>
              </a:tr>
              <a:tr h="1151890">
                <a:tc>
                  <a:txBody>
                    <a:bodyPr wrap="square"/>
                    <a:lstStyle/>
                    <a:p>
                      <a:pPr algn="ctr"/>
                      <a:endParaRPr lang="zh-CN" altLang="en-US" sz="3200">
                        <a:latin typeface="微软雅黑" panose="020B0503020204020204" charset="-122"/>
                        <a:ea typeface="汉仪全唐诗简繁" panose="00020600040101010101" charset="-122"/>
                      </a:endParaRPr>
                    </a:p>
                  </a:txBody>
                  <a:tcPr marL="68580" marR="68580" marT="34290" marB="34290" vert="horz"/>
                </a:tc>
              </a:tr>
            </a:tbl>
          </a:graphicData>
        </a:graphic>
      </p:graphicFrame>
      <p:graphicFrame>
        <p:nvGraphicFramePr>
          <p:cNvPr id="6" name="表格 2"/>
          <p:cNvGraphicFramePr>
            <a:graphicFrameLocks noGrp="1"/>
          </p:cNvGraphicFramePr>
          <p:nvPr>
            <p:custDataLst>
              <p:tags r:id="rId5"/>
            </p:custDataLst>
          </p:nvPr>
        </p:nvGraphicFramePr>
        <p:xfrm>
          <a:off x="8040370" y="2125345"/>
          <a:ext cx="3665855" cy="3339465"/>
        </p:xfrm>
        <a:graphic>
          <a:graphicData uri="http://schemas.openxmlformats.org/drawingml/2006/table">
            <a:tbl>
              <a:tblPr firstRow="1" bandRow="1">
                <a:tableStyleId>{5C22544A-7EE6-4342-B048-85BDC9FD1C3A}</a:tableStyleId>
              </a:tblPr>
              <a:tblGrid>
                <a:gridCol w="3665855"/>
              </a:tblGrid>
              <a:tr h="557530">
                <a:tc>
                  <a:txBody>
                    <a:bodyPr wrap="square"/>
                    <a:lstStyle/>
                    <a:p>
                      <a:pPr algn="ctr"/>
                      <a:r>
                        <a:rPr lang="zh-CN" altLang="en-US" sz="2800">
                          <a:latin typeface="Times New Roman" panose="02020603050405020304" charset="0"/>
                          <a:ea typeface="汉仪全唐诗简繁" panose="00020600040101010101" charset="-122"/>
                        </a:rPr>
                        <a:t>形象特点</a:t>
                      </a:r>
                      <a:endParaRPr lang="zh-CN" altLang="en-US" sz="2800">
                        <a:latin typeface="Times New Roman" panose="02020603050405020304" charset="0"/>
                        <a:ea typeface="汉仪全唐诗简繁" panose="00020600040101010101" charset="-122"/>
                      </a:endParaRPr>
                    </a:p>
                  </a:txBody>
                  <a:tcPr marL="68580" marR="68580" marT="34290" marB="34290" vert="horz"/>
                </a:tc>
              </a:tr>
              <a:tr h="2781935">
                <a:tc>
                  <a:txBody>
                    <a:bodyPr wrap="square"/>
                    <a:lstStyle/>
                    <a:p>
                      <a:pPr algn="ctr"/>
                      <a:endParaRPr lang="zh-CN" altLang="en-US" sz="3200">
                        <a:latin typeface="微软雅黑" panose="020B0503020204020204" charset="-122"/>
                        <a:ea typeface="汉仪全唐诗简繁" panose="00020600040101010101" charset="-122"/>
                      </a:endParaRPr>
                    </a:p>
                  </a:txBody>
                  <a:tcPr marL="68580" marR="68580" marT="34290" marB="34290" vert="horz"/>
                </a:tc>
              </a:tr>
            </a:tbl>
          </a:graphicData>
        </a:graphic>
      </p:graphicFrame>
      <p:sp>
        <p:nvSpPr>
          <p:cNvPr id="7" name="文本框 6"/>
          <p:cNvSpPr txBox="1"/>
          <p:nvPr/>
        </p:nvSpPr>
        <p:spPr>
          <a:xfrm>
            <a:off x="213360" y="2738755"/>
            <a:ext cx="5306695" cy="1322070"/>
          </a:xfrm>
          <a:prstGeom prst="rect">
            <a:avLst/>
          </a:prstGeom>
          <a:noFill/>
        </p:spPr>
        <p:txBody>
          <a:bodyPr wrap="square" rtlCol="0">
            <a:spAutoFit/>
          </a:bodyPr>
          <a:p>
            <a:pPr algn="l"/>
            <a:r>
              <a:rPr lang="zh-CN" altLang="en-US" sz="2000">
                <a:latin typeface="微软雅黑" panose="020B0503020204020204" charset="-122"/>
                <a:ea typeface="汉仪全唐诗简繁" panose="00020600040101010101" charset="-122"/>
                <a:sym typeface="+mn-ea"/>
              </a:rPr>
              <a:t>他曾告诫大卫：“一个人要是每年收入二十镑，花掉十九镑十九先令六便士，······那他就惨了。”······他又马上向大卫借了一先令买酒喝，并又变得高兴起来。</a:t>
            </a:r>
            <a:endParaRPr lang="zh-CN" altLang="en-US" sz="2000">
              <a:latin typeface="微软雅黑" panose="020B0503020204020204" charset="-122"/>
              <a:ea typeface="汉仪全唐诗简繁" panose="00020600040101010101" charset="-122"/>
              <a:sym typeface="+mn-ea"/>
            </a:endParaRPr>
          </a:p>
        </p:txBody>
      </p:sp>
      <p:sp>
        <p:nvSpPr>
          <p:cNvPr id="8" name="文本框 7"/>
          <p:cNvSpPr txBox="1"/>
          <p:nvPr/>
        </p:nvSpPr>
        <p:spPr>
          <a:xfrm>
            <a:off x="5862320" y="2813685"/>
            <a:ext cx="1962150" cy="583565"/>
          </a:xfrm>
          <a:prstGeom prst="rect">
            <a:avLst/>
          </a:prstGeom>
          <a:noFill/>
        </p:spPr>
        <p:txBody>
          <a:bodyPr wrap="square" rtlCol="0">
            <a:spAutoFit/>
          </a:bodyPr>
          <a:p>
            <a:pPr algn="ctr"/>
            <a:r>
              <a:rPr lang="zh-CN" altLang="en-US" sz="3200">
                <a:latin typeface="微软雅黑" panose="020B0503020204020204" charset="-122"/>
                <a:ea typeface="汉仪全唐诗简繁" panose="00020600040101010101" charset="-122"/>
                <a:sym typeface="+mn-ea"/>
              </a:rPr>
              <a:t>语言</a:t>
            </a:r>
            <a:endParaRPr lang="zh-CN" altLang="en-US" sz="3200">
              <a:latin typeface="微软雅黑" panose="020B0503020204020204" charset="-122"/>
              <a:ea typeface="汉仪全唐诗简繁" panose="00020600040101010101" charset="-122"/>
              <a:sym typeface="+mn-ea"/>
            </a:endParaRPr>
          </a:p>
        </p:txBody>
      </p:sp>
      <p:sp>
        <p:nvSpPr>
          <p:cNvPr id="9" name="文本框 8"/>
          <p:cNvSpPr txBox="1"/>
          <p:nvPr/>
        </p:nvSpPr>
        <p:spPr>
          <a:xfrm>
            <a:off x="181610" y="4075430"/>
            <a:ext cx="5338445" cy="1322070"/>
          </a:xfrm>
          <a:prstGeom prst="rect">
            <a:avLst/>
          </a:prstGeom>
          <a:noFill/>
        </p:spPr>
        <p:txBody>
          <a:bodyPr wrap="square" rtlCol="0">
            <a:spAutoFit/>
          </a:bodyPr>
          <a:p>
            <a:pPr algn="l"/>
            <a:r>
              <a:rPr lang="zh-CN" altLang="en-US" sz="2000">
                <a:latin typeface="微软雅黑" panose="020B0503020204020204" charset="-122"/>
                <a:ea typeface="汉仪全唐诗简繁" panose="00020600040101010101" charset="-122"/>
                <a:sym typeface="+mn-ea"/>
              </a:rPr>
              <a:t>用一把剃刀做出抹脖子的动作来</a:t>
            </a:r>
            <a:r>
              <a:rPr lang="en-US" altLang="zh-CN" sz="2000">
                <a:latin typeface="微软雅黑" panose="020B0503020204020204" charset="-122"/>
                <a:ea typeface="汉仪全唐诗简繁" panose="00020600040101010101" charset="-122"/>
                <a:sym typeface="+mn-ea"/>
              </a:rPr>
              <a:t>······</a:t>
            </a:r>
            <a:r>
              <a:rPr lang="zh-CN" altLang="en-US" sz="2000">
                <a:latin typeface="微软雅黑" panose="020B0503020204020204" charset="-122"/>
                <a:ea typeface="汉仪全唐诗简繁" panose="00020600040101010101" charset="-122"/>
                <a:sym typeface="+mn-ea"/>
              </a:rPr>
              <a:t>还不到半个小时，就特别用心地擦亮自己地皮鞋，然后哼着一支曲子，摆出比平时更加高贵地架势，走出门去了。</a:t>
            </a:r>
            <a:endParaRPr lang="zh-CN" altLang="en-US" sz="2000"/>
          </a:p>
        </p:txBody>
      </p:sp>
      <p:sp>
        <p:nvSpPr>
          <p:cNvPr id="10" name="文本框 9"/>
          <p:cNvSpPr txBox="1"/>
          <p:nvPr/>
        </p:nvSpPr>
        <p:spPr>
          <a:xfrm>
            <a:off x="6312535" y="4364990"/>
            <a:ext cx="1278890" cy="583565"/>
          </a:xfrm>
          <a:prstGeom prst="rect">
            <a:avLst/>
          </a:prstGeom>
          <a:noFill/>
        </p:spPr>
        <p:txBody>
          <a:bodyPr wrap="square" rtlCol="0">
            <a:spAutoFit/>
          </a:bodyPr>
          <a:p>
            <a:r>
              <a:rPr lang="zh-CN" altLang="en-US" sz="3200">
                <a:latin typeface="微软雅黑" panose="020B0503020204020204" charset="-122"/>
                <a:ea typeface="汉仪全唐诗简繁" panose="00020600040101010101" charset="-122"/>
                <a:sym typeface="+mn-ea"/>
              </a:rPr>
              <a:t>动作</a:t>
            </a:r>
            <a:endParaRPr lang="zh-CN" altLang="en-US" sz="3200">
              <a:latin typeface="微软雅黑" panose="020B0503020204020204" charset="-122"/>
              <a:ea typeface="汉仪全唐诗简繁" panose="00020600040101010101" charset="-122"/>
              <a:sym typeface="+mn-ea"/>
            </a:endParaRPr>
          </a:p>
        </p:txBody>
      </p:sp>
      <p:sp>
        <p:nvSpPr>
          <p:cNvPr id="11" name="文本框 10"/>
          <p:cNvSpPr txBox="1"/>
          <p:nvPr/>
        </p:nvSpPr>
        <p:spPr>
          <a:xfrm>
            <a:off x="8705215" y="2924810"/>
            <a:ext cx="3001010" cy="645160"/>
          </a:xfrm>
          <a:prstGeom prst="rect">
            <a:avLst/>
          </a:prstGeom>
          <a:noFill/>
        </p:spPr>
        <p:txBody>
          <a:bodyPr wrap="square" rtlCol="0">
            <a:spAutoFit/>
          </a:bodyPr>
          <a:p>
            <a:r>
              <a:rPr lang="zh-CN" altLang="zh-CN" sz="3600" b="1">
                <a:solidFill>
                  <a:srgbClr val="FF0000"/>
                </a:solidFill>
                <a:latin typeface="黑体" panose="02010609060101010101" charset="-122"/>
                <a:ea typeface="黑体" panose="02010609060101010101" charset="-122"/>
                <a:cs typeface="黑体" panose="02010609060101010101" charset="-122"/>
                <a:sym typeface="+mn-ea"/>
              </a:rPr>
              <a:t>乐观</a:t>
            </a:r>
            <a:endParaRPr lang="zh-CN" altLang="zh-CN" sz="3600" b="1">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565" y="116523"/>
            <a:ext cx="8229600" cy="1143000"/>
          </a:xfrm>
        </p:spPr>
        <p:txBody>
          <a:bodyPr/>
          <a:lstStyle/>
          <a:p>
            <a:r>
              <a:rPr lang="zh-CN" altLang="en-US">
                <a:latin typeface="Times New Roman" panose="02020603050405020304" charset="0"/>
                <a:ea typeface="汉仪中宋简" panose="02010600000101010101" charset="-122"/>
              </a:rPr>
              <a:t>合作探究</a:t>
            </a:r>
            <a:r>
              <a:rPr lang="en-US" altLang="zh-CN">
                <a:latin typeface="Times New Roman" panose="02020603050405020304" charset="0"/>
                <a:ea typeface="汉仪中宋简" panose="02010600000101010101" charset="-122"/>
              </a:rPr>
              <a:t>1</a:t>
            </a:r>
            <a:endParaRPr lang="en-US" altLang="zh-CN">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130810" y="1165860"/>
            <a:ext cx="11919585" cy="4526280"/>
          </a:xfrm>
        </p:spPr>
        <p:txBody>
          <a:bodyPr/>
          <a:lstStyle/>
          <a:p>
            <a:pPr marL="0" indent="0">
              <a:buNone/>
            </a:pPr>
            <a:r>
              <a:rPr lang="en-US" altLang="zh-CN" sz="2800">
                <a:latin typeface="黑体" panose="02010609060101010101" charset="-122"/>
                <a:ea typeface="黑体" panose="02010609060101010101" charset="-122"/>
                <a:cs typeface="黑体" panose="02010609060101010101" charset="-122"/>
              </a:rPr>
              <a:t>1.找出文中对米考伯先生描写的句子，并试着分析这些句子运用了什么描写手法，刻画了怎样的形象特点。</a:t>
            </a:r>
            <a:endParaRPr lang="en-US" altLang="zh-CN" sz="2800">
              <a:latin typeface="黑体" panose="02010609060101010101" charset="-122"/>
              <a:ea typeface="黑体" panose="02010609060101010101" charset="-122"/>
              <a:cs typeface="黑体" panose="02010609060101010101" charset="-122"/>
            </a:endParaRPr>
          </a:p>
        </p:txBody>
      </p:sp>
      <p:graphicFrame>
        <p:nvGraphicFramePr>
          <p:cNvPr id="4" name="表格 2"/>
          <p:cNvGraphicFramePr>
            <a:graphicFrameLocks noGrp="1"/>
          </p:cNvGraphicFramePr>
          <p:nvPr>
            <p:custDataLst>
              <p:tags r:id="rId3"/>
            </p:custDataLst>
          </p:nvPr>
        </p:nvGraphicFramePr>
        <p:xfrm>
          <a:off x="119380" y="2106930"/>
          <a:ext cx="5547360" cy="3481705"/>
        </p:xfrm>
        <a:graphic>
          <a:graphicData uri="http://schemas.openxmlformats.org/drawingml/2006/table">
            <a:tbl>
              <a:tblPr firstRow="1" bandRow="1">
                <a:tableStyleId>{5C22544A-7EE6-4342-B048-85BDC9FD1C3A}</a:tableStyleId>
              </a:tblPr>
              <a:tblGrid>
                <a:gridCol w="5547360"/>
              </a:tblGrid>
              <a:tr h="625475">
                <a:tc>
                  <a:txBody>
                    <a:bodyPr wrap="square"/>
                    <a:lstStyle/>
                    <a:p>
                      <a:pPr algn="ctr"/>
                      <a:r>
                        <a:rPr lang="zh-CN" altLang="en-US" sz="2800">
                          <a:latin typeface="Times New Roman" panose="02020603050405020304" charset="0"/>
                          <a:ea typeface="汉仪全唐诗简繁" panose="00020600040101010101" charset="-122"/>
                        </a:rPr>
                        <a:t>原文例句</a:t>
                      </a:r>
                      <a:endParaRPr lang="zh-CN" altLang="en-US" sz="2800">
                        <a:latin typeface="Times New Roman" panose="02020603050405020304" charset="0"/>
                        <a:ea typeface="汉仪全唐诗简繁" panose="00020600040101010101" charset="-122"/>
                      </a:endParaRPr>
                    </a:p>
                  </a:txBody>
                  <a:tcPr marL="68580" marR="68580" marT="34290" marB="34290" vert="horz"/>
                </a:tc>
              </a:tr>
              <a:tr h="2856230">
                <a:tc>
                  <a:txBody>
                    <a:bodyPr wrap="square"/>
                    <a:lstStyle/>
                    <a:p>
                      <a:pPr algn="l"/>
                      <a:r>
                        <a:rPr lang="en-US" altLang="zh-CN" sz="2400">
                          <a:latin typeface="微软雅黑" panose="020B0503020204020204" charset="-122"/>
                          <a:ea typeface="汉仪全唐诗简繁" panose="00020600040101010101" charset="-122"/>
                        </a:rPr>
                        <a:t> </a:t>
                      </a:r>
                      <a:endParaRPr lang="zh-CN" altLang="en-US" sz="2400">
                        <a:latin typeface="微软雅黑" panose="020B0503020204020204" charset="-122"/>
                        <a:ea typeface="汉仪全唐诗简繁" panose="00020600040101010101" charset="-122"/>
                      </a:endParaRPr>
                    </a:p>
                  </a:txBody>
                  <a:tcPr marL="68580" marR="68580" marT="34290" marB="34290" vert="horz"/>
                </a:tc>
              </a:tr>
            </a:tbl>
          </a:graphicData>
        </a:graphic>
      </p:graphicFrame>
      <p:graphicFrame>
        <p:nvGraphicFramePr>
          <p:cNvPr id="5" name="表格 2"/>
          <p:cNvGraphicFramePr>
            <a:graphicFrameLocks noGrp="1"/>
          </p:cNvGraphicFramePr>
          <p:nvPr>
            <p:custDataLst>
              <p:tags r:id="rId4"/>
            </p:custDataLst>
          </p:nvPr>
        </p:nvGraphicFramePr>
        <p:xfrm>
          <a:off x="5669280" y="2112645"/>
          <a:ext cx="2416810" cy="3498850"/>
        </p:xfrm>
        <a:graphic>
          <a:graphicData uri="http://schemas.openxmlformats.org/drawingml/2006/table">
            <a:tbl>
              <a:tblPr firstRow="1" bandRow="1">
                <a:tableStyleId>{5C22544A-7EE6-4342-B048-85BDC9FD1C3A}</a:tableStyleId>
              </a:tblPr>
              <a:tblGrid>
                <a:gridCol w="2416810"/>
              </a:tblGrid>
              <a:tr h="509270">
                <a:tc>
                  <a:txBody>
                    <a:bodyPr wrap="square"/>
                    <a:lstStyle/>
                    <a:p>
                      <a:pPr algn="ctr"/>
                      <a:r>
                        <a:rPr lang="zh-CN" altLang="en-US" sz="2800">
                          <a:latin typeface="Times New Roman" panose="02020603050405020304" charset="0"/>
                          <a:ea typeface="汉仪全唐诗简繁" panose="00020600040101010101" charset="-122"/>
                        </a:rPr>
                        <a:t>描写手法</a:t>
                      </a:r>
                      <a:endParaRPr lang="zh-CN" altLang="en-US" sz="2800">
                        <a:latin typeface="Times New Roman" panose="02020603050405020304" charset="0"/>
                        <a:ea typeface="汉仪全唐诗简繁" panose="00020600040101010101" charset="-122"/>
                      </a:endParaRPr>
                    </a:p>
                  </a:txBody>
                  <a:tcPr marL="68580" marR="68580" marT="34290" marB="34290" vert="horz"/>
                </a:tc>
              </a:tr>
              <a:tr h="2989580">
                <a:tc>
                  <a:txBody>
                    <a:bodyPr wrap="square"/>
                    <a:lstStyle/>
                    <a:p>
                      <a:pPr algn="ctr"/>
                      <a:endParaRPr lang="zh-CN" altLang="en-US" sz="3200">
                        <a:latin typeface="微软雅黑" panose="020B0503020204020204" charset="-122"/>
                        <a:ea typeface="汉仪全唐诗简繁" panose="00020600040101010101" charset="-122"/>
                      </a:endParaRPr>
                    </a:p>
                  </a:txBody>
                  <a:tcPr marL="68580" marR="68580" marT="34290" marB="34290" vert="horz"/>
                </a:tc>
              </a:tr>
            </a:tbl>
          </a:graphicData>
        </a:graphic>
      </p:graphicFrame>
      <p:graphicFrame>
        <p:nvGraphicFramePr>
          <p:cNvPr id="6" name="表格 2"/>
          <p:cNvGraphicFramePr>
            <a:graphicFrameLocks noGrp="1"/>
          </p:cNvGraphicFramePr>
          <p:nvPr>
            <p:custDataLst>
              <p:tags r:id="rId5"/>
            </p:custDataLst>
          </p:nvPr>
        </p:nvGraphicFramePr>
        <p:xfrm>
          <a:off x="8040370" y="2125345"/>
          <a:ext cx="3665855" cy="3475990"/>
        </p:xfrm>
        <a:graphic>
          <a:graphicData uri="http://schemas.openxmlformats.org/drawingml/2006/table">
            <a:tbl>
              <a:tblPr firstRow="1" bandRow="1">
                <a:tableStyleId>{5C22544A-7EE6-4342-B048-85BDC9FD1C3A}</a:tableStyleId>
              </a:tblPr>
              <a:tblGrid>
                <a:gridCol w="3665855"/>
              </a:tblGrid>
              <a:tr h="544195">
                <a:tc>
                  <a:txBody>
                    <a:bodyPr wrap="square"/>
                    <a:lstStyle/>
                    <a:p>
                      <a:pPr algn="ctr"/>
                      <a:r>
                        <a:rPr lang="zh-CN" altLang="en-US" sz="2800">
                          <a:latin typeface="Times New Roman" panose="02020603050405020304" charset="0"/>
                          <a:ea typeface="汉仪全唐诗简繁" panose="00020600040101010101" charset="-122"/>
                        </a:rPr>
                        <a:t>形象特点</a:t>
                      </a:r>
                      <a:endParaRPr lang="zh-CN" altLang="en-US" sz="2800">
                        <a:latin typeface="Times New Roman" panose="02020603050405020304" charset="0"/>
                        <a:ea typeface="汉仪全唐诗简繁" panose="00020600040101010101" charset="-122"/>
                      </a:endParaRPr>
                    </a:p>
                  </a:txBody>
                  <a:tcPr marL="68580" marR="68580" marT="34290" marB="34290" vert="horz"/>
                </a:tc>
              </a:tr>
              <a:tr h="2931795">
                <a:tc>
                  <a:txBody>
                    <a:bodyPr wrap="square"/>
                    <a:lstStyle/>
                    <a:p>
                      <a:pPr algn="ctr"/>
                      <a:endParaRPr lang="zh-CN" altLang="zh-CN" sz="3200" b="1">
                        <a:solidFill>
                          <a:srgbClr val="FF0000"/>
                        </a:solidFill>
                        <a:latin typeface="黑体" panose="02010609060101010101" charset="-122"/>
                        <a:ea typeface="黑体" panose="02010609060101010101" charset="-122"/>
                        <a:cs typeface="黑体" panose="02010609060101010101" charset="-122"/>
                        <a:sym typeface="+mn-ea"/>
                      </a:endParaRPr>
                    </a:p>
                  </a:txBody>
                  <a:tcPr marL="68580" marR="68580" marT="34290" marB="34290" vert="horz"/>
                </a:tc>
              </a:tr>
            </a:tbl>
          </a:graphicData>
        </a:graphic>
      </p:graphicFrame>
      <p:sp>
        <p:nvSpPr>
          <p:cNvPr id="7" name="文本框 6"/>
          <p:cNvSpPr txBox="1"/>
          <p:nvPr/>
        </p:nvSpPr>
        <p:spPr>
          <a:xfrm>
            <a:off x="234950" y="2749550"/>
            <a:ext cx="5140960" cy="2676525"/>
          </a:xfrm>
          <a:prstGeom prst="rect">
            <a:avLst/>
          </a:prstGeom>
          <a:noFill/>
        </p:spPr>
        <p:txBody>
          <a:bodyPr wrap="square" rtlCol="0">
            <a:spAutoFit/>
          </a:bodyPr>
          <a:p>
            <a:pPr algn="l"/>
            <a:r>
              <a:rPr lang="zh-CN" altLang="en-US" sz="2400" b="1">
                <a:latin typeface="微软雅黑" panose="020B0503020204020204" charset="-122"/>
                <a:ea typeface="汉仪全唐诗简繁" panose="00020600040101010101" charset="-122"/>
                <a:sym typeface="+mn-ea"/>
              </a:rPr>
              <a:t>和大卫初次见面时的谈话以及动作</a:t>
            </a:r>
            <a:endParaRPr lang="zh-CN" altLang="en-US" sz="2400" b="1">
              <a:latin typeface="微软雅黑" panose="020B0503020204020204" charset="-122"/>
              <a:ea typeface="汉仪全唐诗简繁" panose="00020600040101010101" charset="-122"/>
            </a:endParaRPr>
          </a:p>
          <a:p>
            <a:pPr algn="l"/>
            <a:r>
              <a:rPr lang="en-US" altLang="zh-CN" sz="2400" b="1">
                <a:latin typeface="微软雅黑" panose="020B0503020204020204" charset="-122"/>
                <a:ea typeface="汉仪全唐诗简繁" panose="00020600040101010101" charset="-122"/>
                <a:sym typeface="+mn-ea"/>
              </a:rPr>
              <a:t>“</a:t>
            </a:r>
            <a:r>
              <a:rPr lang="zh-CN" altLang="en-US" sz="2400" b="1">
                <a:latin typeface="微软雅黑" panose="020B0503020204020204" charset="-122"/>
                <a:ea typeface="汉仪全唐诗简繁" panose="00020600040101010101" charset="-122"/>
                <a:sym typeface="+mn-ea"/>
              </a:rPr>
              <a:t>你好吗，先生</a:t>
            </a:r>
            <a:r>
              <a:rPr lang="en-US" altLang="zh-CN" sz="2400" b="1">
                <a:latin typeface="微软雅黑" panose="020B0503020204020204" charset="-122"/>
                <a:ea typeface="汉仪全唐诗简繁" panose="00020600040101010101" charset="-122"/>
                <a:sym typeface="+mn-ea"/>
              </a:rPr>
              <a:t>”</a:t>
            </a:r>
            <a:endParaRPr lang="en-US" altLang="zh-CN" sz="2400" b="1">
              <a:latin typeface="微软雅黑" panose="020B0503020204020204" charset="-122"/>
              <a:ea typeface="汉仪全唐诗简繁" panose="00020600040101010101" charset="-122"/>
            </a:endParaRPr>
          </a:p>
          <a:p>
            <a:pPr algn="l"/>
            <a:r>
              <a:rPr lang="en-US" altLang="zh-CN" sz="2400" b="1">
                <a:latin typeface="微软雅黑" panose="020B0503020204020204" charset="-122"/>
                <a:ea typeface="汉仪全唐诗简繁" panose="00020600040101010101" charset="-122"/>
                <a:sym typeface="+mn-ea"/>
              </a:rPr>
              <a:t> </a:t>
            </a:r>
            <a:r>
              <a:rPr lang="zh-CN" altLang="en-US" sz="2400" b="1">
                <a:latin typeface="微软雅黑" panose="020B0503020204020204" charset="-122"/>
                <a:ea typeface="汉仪全唐诗简繁" panose="00020600040101010101" charset="-122"/>
                <a:sym typeface="+mn-ea"/>
              </a:rPr>
              <a:t>屈尊俯就的口气</a:t>
            </a:r>
            <a:endParaRPr lang="zh-CN" altLang="en-US" sz="2400" b="1">
              <a:latin typeface="微软雅黑" panose="020B0503020204020204" charset="-122"/>
              <a:ea typeface="汉仪全唐诗简繁" panose="00020600040101010101" charset="-122"/>
            </a:endParaRPr>
          </a:p>
          <a:p>
            <a:pPr algn="l"/>
            <a:r>
              <a:rPr lang="en-US" altLang="zh-CN" sz="2400">
                <a:latin typeface="微软雅黑" panose="020B0503020204020204" charset="-122"/>
                <a:ea typeface="汉仪全唐诗简繁" panose="00020600040101010101" charset="-122"/>
                <a:sym typeface="+mn-ea"/>
              </a:rPr>
              <a:t>  ·······</a:t>
            </a:r>
            <a:endParaRPr lang="zh-CN" altLang="en-US" sz="2400">
              <a:latin typeface="微软雅黑" panose="020B0503020204020204" charset="-122"/>
              <a:ea typeface="汉仪全唐诗简繁" panose="00020600040101010101" charset="-122"/>
            </a:endParaRPr>
          </a:p>
          <a:p>
            <a:pPr algn="l">
              <a:buClrTx/>
              <a:buSzTx/>
              <a:buNone/>
            </a:pPr>
            <a:r>
              <a:rPr lang="zh-CN" altLang="en-US" sz="2400" b="1">
                <a:latin typeface="微软雅黑" panose="020B0503020204020204" charset="-122"/>
                <a:ea typeface="汉仪全唐诗简繁" panose="00020600040101010101" charset="-122"/>
                <a:sym typeface="+mn-ea"/>
              </a:rPr>
              <a:t>今天晚上我将乐于前来，以便让你知道一条最为便捷的路径。”</a:t>
            </a:r>
            <a:endParaRPr lang="zh-CN" altLang="en-US" sz="2400" b="1">
              <a:latin typeface="微软雅黑" panose="020B0503020204020204" charset="-122"/>
              <a:ea typeface="汉仪全唐诗简繁" panose="00020600040101010101" charset="-122"/>
            </a:endParaRPr>
          </a:p>
          <a:p>
            <a:pPr algn="l">
              <a:buClrTx/>
              <a:buSzTx/>
              <a:buNone/>
            </a:pPr>
            <a:endParaRPr lang="zh-CN" altLang="en-US" sz="2400" b="1">
              <a:latin typeface="微软雅黑" panose="020B0503020204020204" charset="-122"/>
              <a:ea typeface="汉仪全唐诗简繁" panose="00020600040101010101" charset="-122"/>
            </a:endParaRPr>
          </a:p>
        </p:txBody>
      </p:sp>
      <p:sp>
        <p:nvSpPr>
          <p:cNvPr id="8" name="文本框 7"/>
          <p:cNvSpPr txBox="1"/>
          <p:nvPr/>
        </p:nvSpPr>
        <p:spPr>
          <a:xfrm>
            <a:off x="5797550" y="2813685"/>
            <a:ext cx="1955165" cy="1198880"/>
          </a:xfrm>
          <a:prstGeom prst="rect">
            <a:avLst/>
          </a:prstGeom>
          <a:noFill/>
        </p:spPr>
        <p:txBody>
          <a:bodyPr wrap="square" rtlCol="0">
            <a:spAutoFit/>
          </a:bodyPr>
          <a:p>
            <a:r>
              <a:rPr lang="zh-CN" altLang="en-US" sz="3600">
                <a:latin typeface="微软雅黑" panose="020B0503020204020204" charset="-122"/>
                <a:ea typeface="汉仪全唐诗简繁" panose="00020600040101010101" charset="-122"/>
                <a:sym typeface="+mn-ea"/>
              </a:rPr>
              <a:t>语言、动作</a:t>
            </a:r>
            <a:endParaRPr lang="zh-CN" altLang="en-US" sz="3600">
              <a:latin typeface="微软雅黑" panose="020B0503020204020204" charset="-122"/>
              <a:ea typeface="汉仪全唐诗简繁" panose="00020600040101010101" charset="-122"/>
              <a:sym typeface="+mn-ea"/>
            </a:endParaRPr>
          </a:p>
        </p:txBody>
      </p:sp>
      <p:sp>
        <p:nvSpPr>
          <p:cNvPr id="9" name="文本框 8"/>
          <p:cNvSpPr txBox="1"/>
          <p:nvPr/>
        </p:nvSpPr>
        <p:spPr>
          <a:xfrm>
            <a:off x="8040370" y="3716655"/>
            <a:ext cx="3594735" cy="583565"/>
          </a:xfrm>
          <a:prstGeom prst="rect">
            <a:avLst/>
          </a:prstGeom>
          <a:noFill/>
        </p:spPr>
        <p:txBody>
          <a:bodyPr wrap="square" rtlCol="0">
            <a:spAutoFit/>
          </a:bodyPr>
          <a:p>
            <a:pPr algn="ctr"/>
            <a:r>
              <a:rPr lang="zh-CN" altLang="zh-CN" sz="3200" b="1">
                <a:solidFill>
                  <a:srgbClr val="FF0000"/>
                </a:solidFill>
                <a:latin typeface="黑体" panose="02010609060101010101" charset="-122"/>
                <a:ea typeface="黑体" panose="02010609060101010101" charset="-122"/>
                <a:cs typeface="黑体" panose="02010609060101010101" charset="-122"/>
                <a:sym typeface="+mn-ea"/>
              </a:rPr>
              <a:t>善良、仁慈、</a:t>
            </a:r>
            <a:r>
              <a:rPr lang="zh-CN" altLang="zh-CN" sz="3200" b="1">
                <a:solidFill>
                  <a:srgbClr val="FF0000"/>
                </a:solidFill>
                <a:latin typeface="黑体" panose="02010609060101010101" charset="-122"/>
                <a:ea typeface="黑体" panose="02010609060101010101" charset="-122"/>
                <a:cs typeface="黑体" panose="02010609060101010101" charset="-122"/>
                <a:sym typeface="+mn-ea"/>
              </a:rPr>
              <a:t>热心</a:t>
            </a:r>
            <a:endParaRPr lang="zh-CN" altLang="zh-CN" sz="3200" b="1">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565" y="116523"/>
            <a:ext cx="8229600" cy="1143000"/>
          </a:xfrm>
        </p:spPr>
        <p:txBody>
          <a:bodyPr/>
          <a:lstStyle/>
          <a:p>
            <a:r>
              <a:rPr lang="zh-CN" altLang="zh-CN">
                <a:latin typeface="Times New Roman" panose="02020603050405020304" charset="0"/>
                <a:ea typeface="汉仪中宋简" panose="02010600000101010101" charset="-122"/>
                <a:sym typeface="+mn-ea"/>
              </a:rPr>
              <a:t>米考伯主义</a:t>
            </a:r>
            <a:endParaRPr lang="zh-CN" altLang="zh-CN">
              <a:latin typeface="Times New Roman" panose="02020603050405020304" charset="0"/>
              <a:ea typeface="汉仪中宋简" panose="02010600000101010101" charset="-122"/>
              <a:sym typeface="+mn-ea"/>
            </a:endParaRPr>
          </a:p>
        </p:txBody>
      </p:sp>
      <p:sp>
        <p:nvSpPr>
          <p:cNvPr id="3" name="内容占位符 2"/>
          <p:cNvSpPr>
            <a:spLocks noGrp="1"/>
          </p:cNvSpPr>
          <p:nvPr>
            <p:ph idx="1"/>
            <p:custDataLst>
              <p:tags r:id="rId2"/>
            </p:custDataLst>
          </p:nvPr>
        </p:nvSpPr>
        <p:spPr>
          <a:xfrm>
            <a:off x="490855" y="1052830"/>
            <a:ext cx="10835005" cy="4526280"/>
          </a:xfrm>
        </p:spPr>
        <p:txBody>
          <a:bodyPr/>
          <a:lstStyle/>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    </a:t>
            </a:r>
            <a:r>
              <a:rPr lang="zh-CN" altLang="zh-CN" sz="2800">
                <a:latin typeface="黑体" panose="02010609060101010101" charset="-122"/>
                <a:ea typeface="黑体" panose="02010609060101010101" charset="-122"/>
                <a:cs typeface="黑体" panose="02010609060101010101" charset="-122"/>
                <a:sym typeface="+mn-ea"/>
              </a:rPr>
              <a:t>米考伯先生的特点是尤其是其</a:t>
            </a:r>
            <a:r>
              <a:rPr lang="zh-CN" altLang="zh-CN" sz="2800">
                <a:solidFill>
                  <a:srgbClr val="FF0000"/>
                </a:solidFill>
                <a:latin typeface="黑体" panose="02010609060101010101" charset="-122"/>
                <a:ea typeface="黑体" panose="02010609060101010101" charset="-122"/>
                <a:cs typeface="黑体" panose="02010609060101010101" charset="-122"/>
                <a:sym typeface="+mn-ea"/>
              </a:rPr>
              <a:t>债多不愁、乐天知命</a:t>
            </a:r>
            <a:r>
              <a:rPr lang="zh-CN" altLang="zh-CN" sz="2800">
                <a:latin typeface="黑体" panose="02010609060101010101" charset="-122"/>
                <a:ea typeface="黑体" panose="02010609060101010101" charset="-122"/>
                <a:cs typeface="黑体" panose="02010609060101010101" charset="-122"/>
                <a:sym typeface="+mn-ea"/>
              </a:rPr>
              <a:t>的性格，使他成为文学中的一个典型。米考伯是大卫做童工时的房东，后来成了大卫的忘年之交。他因无力偿还债务而身陷囹圄。他</a:t>
            </a:r>
            <a:r>
              <a:rPr lang="zh-CN" altLang="zh-CN" sz="2800">
                <a:solidFill>
                  <a:srgbClr val="FF0000"/>
                </a:solidFill>
                <a:latin typeface="黑体" panose="02010609060101010101" charset="-122"/>
                <a:ea typeface="黑体" panose="02010609060101010101" charset="-122"/>
                <a:cs typeface="黑体" panose="02010609060101010101" charset="-122"/>
                <a:sym typeface="+mn-ea"/>
              </a:rPr>
              <a:t>爱慕虚荣，喜好挥霍，不切实际，不肯脚踏实地，</a:t>
            </a:r>
            <a:r>
              <a:rPr lang="zh-CN" altLang="zh-CN" sz="2800">
                <a:latin typeface="黑体" panose="02010609060101010101" charset="-122"/>
                <a:ea typeface="黑体" panose="02010609060101010101" charset="-122"/>
                <a:cs typeface="黑体" panose="02010609060101010101" charset="-122"/>
                <a:sym typeface="+mn-ea"/>
              </a:rPr>
              <a:t>经常负债累累。在他因欠债被关进高等法院监狱后，他曾告诫大卫：“一个人要是每年收入二十镑，花掉十九镑十九先令六便士，那他会过得很快活；但要是他花掉二十镑一先令，那他就惨了。”就在他刚经过这样沉痛的忏悔后，他又马上向大卫借了一先令买酒喝，并又变得高兴起来。他就是这样一个不折不扣的</a:t>
            </a:r>
            <a:r>
              <a:rPr lang="zh-CN" altLang="zh-CN" sz="2800">
                <a:solidFill>
                  <a:srgbClr val="FF0000"/>
                </a:solidFill>
                <a:latin typeface="黑体" panose="02010609060101010101" charset="-122"/>
                <a:ea typeface="黑体" panose="02010609060101010101" charset="-122"/>
                <a:cs typeface="黑体" panose="02010609060101010101" charset="-122"/>
                <a:sym typeface="+mn-ea"/>
              </a:rPr>
              <a:t>乐天派</a:t>
            </a:r>
            <a:r>
              <a:rPr lang="zh-CN" altLang="zh-CN" sz="2800">
                <a:latin typeface="黑体" panose="02010609060101010101" charset="-122"/>
                <a:ea typeface="黑体" panose="02010609060101010101" charset="-122"/>
                <a:cs typeface="黑体" panose="02010609060101010101" charset="-122"/>
                <a:sym typeface="+mn-ea"/>
              </a:rPr>
              <a:t>。后人将这些行为及其背后的思想概括为“米考伯主义”。</a:t>
            </a:r>
            <a:endParaRPr lang="zh-CN" altLang="zh-CN" sz="280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72465" y="-27622"/>
            <a:ext cx="8229600" cy="1143000"/>
          </a:xfrm>
        </p:spPr>
        <p:txBody>
          <a:bodyPr/>
          <a:lstStyle/>
          <a:p>
            <a:r>
              <a:rPr lang="zh-CN" altLang="en-US">
                <a:latin typeface="Times New Roman" panose="02020603050405020304" charset="0"/>
                <a:ea typeface="汉仪中宋简" panose="02010600000101010101" charset="-122"/>
              </a:rPr>
              <a:t>情景导入</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805180" y="1196975"/>
            <a:ext cx="7299325" cy="3569335"/>
          </a:xfrm>
        </p:spPr>
        <p:txBody>
          <a:bodyPr/>
          <a:lstStyle/>
          <a:p>
            <a:pPr marL="0" indent="0" algn="just">
              <a:buNone/>
            </a:pPr>
            <a:r>
              <a:rPr lang="en-US" altLang="zh-CN" sz="2800" b="1">
                <a:latin typeface="黑体" panose="02010609060101010101" charset="-122"/>
                <a:ea typeface="黑体" panose="02010609060101010101" charset="-122"/>
                <a:cs typeface="黑体" panose="02010609060101010101" charset="-122"/>
              </a:rPr>
              <a:t>   “ </a:t>
            </a:r>
            <a:r>
              <a:rPr lang="zh-CN" altLang="en-US" sz="2800" b="1">
                <a:latin typeface="黑体" panose="02010609060101010101" charset="-122"/>
                <a:ea typeface="黑体" panose="02010609060101010101" charset="-122"/>
                <a:cs typeface="黑体" panose="02010609060101010101" charset="-122"/>
              </a:rPr>
              <a:t>在我所有的书里，我最喜欢的就是这本。对于我想象中创造出的所有孩子，我都是个溺爱的父亲，从没人像我这样对他们深深爱着。可是，正如许多溺爱的父母一样，在我心底深处有一个孩子最为我宠爱，他的名字就叫大卫·科波菲尔。</a:t>
            </a:r>
            <a:r>
              <a:rPr lang="en-US" altLang="zh-CN" sz="2800" b="1">
                <a:latin typeface="黑体" panose="02010609060101010101" charset="-122"/>
                <a:ea typeface="黑体" panose="02010609060101010101" charset="-122"/>
                <a:cs typeface="黑体" panose="02010609060101010101" charset="-122"/>
              </a:rPr>
              <a:t>”</a:t>
            </a:r>
            <a:endParaRPr lang="zh-CN" altLang="en-US" sz="2800" b="1">
              <a:latin typeface="黑体" panose="02010609060101010101" charset="-122"/>
              <a:ea typeface="黑体" panose="02010609060101010101" charset="-122"/>
              <a:cs typeface="黑体" panose="02010609060101010101" charset="-122"/>
            </a:endParaRPr>
          </a:p>
          <a:p>
            <a:pPr marL="0" indent="0" algn="just">
              <a:buNone/>
            </a:pPr>
            <a:r>
              <a:rPr lang="en-US" altLang="zh-CN" sz="2800" b="1">
                <a:latin typeface="黑体" panose="02010609060101010101" charset="-122"/>
                <a:ea typeface="黑体" panose="02010609060101010101" charset="-122"/>
                <a:cs typeface="黑体" panose="02010609060101010101" charset="-122"/>
              </a:rPr>
              <a:t>                           ———</a:t>
            </a:r>
            <a:r>
              <a:rPr lang="zh-CN" altLang="en-US" sz="2800" b="1">
                <a:latin typeface="黑体" panose="02010609060101010101" charset="-122"/>
                <a:ea typeface="黑体" panose="02010609060101010101" charset="-122"/>
                <a:cs typeface="黑体" panose="02010609060101010101" charset="-122"/>
              </a:rPr>
              <a:t>狄更斯</a:t>
            </a:r>
            <a:endParaRPr lang="zh-CN" altLang="en-US" sz="2800" b="1">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custDataLst>
              <p:tags r:id="rId3"/>
            </p:custDataLst>
          </p:nvPr>
        </p:nvPicPr>
        <p:blipFill>
          <a:blip r:embed="rId4"/>
          <a:stretch>
            <a:fillRect/>
          </a:stretch>
        </p:blipFill>
        <p:spPr>
          <a:xfrm>
            <a:off x="8184515" y="1052830"/>
            <a:ext cx="3842385" cy="3152775"/>
          </a:xfrm>
          <a:prstGeom prst="rect">
            <a:avLst/>
          </a:prstGeom>
        </p:spPr>
      </p:pic>
    </p:spTree>
    <p:custDataLst>
      <p:tags r:id="rId5"/>
    </p:custData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custDataLst>
              <p:tags r:id="rId1"/>
            </p:custDataLst>
          </p:nvPr>
        </p:nvGraphicFramePr>
        <p:xfrm>
          <a:off x="1854200" y="1781175"/>
          <a:ext cx="8813800" cy="4851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矩形 3"/>
          <p:cNvSpPr/>
          <p:nvPr>
            <p:custDataLst>
              <p:tags r:id="rId7"/>
            </p:custDataLst>
          </p:nvPr>
        </p:nvSpPr>
        <p:spPr>
          <a:xfrm>
            <a:off x="2149475" y="344805"/>
            <a:ext cx="7757160" cy="14363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a:latin typeface="Times New Roman" panose="02020603050405020304" charset="0"/>
                <a:ea typeface="汉仪中宋简" panose="02010600000101010101" charset="-122"/>
              </a:rPr>
              <a:t>答题方法：</a:t>
            </a:r>
            <a:endParaRPr lang="zh-CN" altLang="en-US" sz="2800">
              <a:latin typeface="Times New Roman" panose="02020603050405020304" charset="0"/>
              <a:ea typeface="汉仪中宋简" panose="02010600000101010101" charset="-122"/>
            </a:endParaRPr>
          </a:p>
          <a:p>
            <a:r>
              <a:rPr lang="zh-CN" altLang="en-US" sz="2800">
                <a:latin typeface="Times New Roman" panose="02020603050405020304" charset="0"/>
                <a:ea typeface="汉仪中宋简" panose="02010600000101010101" charset="-122"/>
              </a:rPr>
              <a:t>文本例句+人物描写方法+该方法的效果及刻画的人物形象</a:t>
            </a:r>
            <a:endParaRPr lang="zh-CN" altLang="en-US" sz="2800">
              <a:latin typeface="Times New Roman" panose="02020603050405020304" charset="0"/>
              <a:ea typeface="汉仪中宋简" panose="02010600000101010101" charset="-122"/>
            </a:endParaRPr>
          </a:p>
        </p:txBody>
      </p:sp>
    </p:spTree>
    <p:custDataLst>
      <p:tags r:id="rId8"/>
    </p:custData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565" y="-100012"/>
            <a:ext cx="8229600" cy="1143000"/>
          </a:xfrm>
        </p:spPr>
        <p:txBody>
          <a:bodyPr/>
          <a:lstStyle/>
          <a:p>
            <a:r>
              <a:rPr lang="zh-CN" altLang="en-US">
                <a:latin typeface="Times New Roman" panose="02020603050405020304" charset="0"/>
                <a:ea typeface="汉仪中宋简" panose="02010600000101010101" charset="-122"/>
              </a:rPr>
              <a:t>合作探究</a:t>
            </a:r>
            <a:r>
              <a:rPr lang="en-US" altLang="zh-CN">
                <a:latin typeface="Times New Roman" panose="02020603050405020304" charset="0"/>
                <a:ea typeface="汉仪中宋简" panose="02010600000101010101" charset="-122"/>
              </a:rPr>
              <a:t>2</a:t>
            </a:r>
            <a:endParaRPr lang="en-US" altLang="zh-CN">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p:txBody>
          <a:bodyPr/>
          <a:lstStyle/>
          <a:p>
            <a:pPr marL="0" indent="0">
              <a:buNone/>
            </a:pPr>
            <a:endParaRPr lang="zh-CN" altLang="en-US">
              <a:latin typeface="Times New Roman" panose="02020603050405020304" charset="0"/>
              <a:ea typeface="汉仪全唐诗简繁" panose="00020600040101010101" charset="-122"/>
            </a:endParaRPr>
          </a:p>
        </p:txBody>
      </p:sp>
      <p:graphicFrame>
        <p:nvGraphicFramePr>
          <p:cNvPr id="4" name="表格 3"/>
          <p:cNvGraphicFramePr>
            <a:graphicFrameLocks noGrp="1"/>
          </p:cNvGraphicFramePr>
          <p:nvPr>
            <p:custDataLst>
              <p:tags r:id="rId3"/>
            </p:custDataLst>
          </p:nvPr>
        </p:nvGraphicFramePr>
        <p:xfrm>
          <a:off x="191770" y="908685"/>
          <a:ext cx="11492230" cy="5778500"/>
        </p:xfrm>
        <a:graphic>
          <a:graphicData uri="http://schemas.openxmlformats.org/drawingml/2006/table">
            <a:tbl>
              <a:tblPr firstRow="1" bandRow="1">
                <a:tableStyleId>{5C22544A-7EE6-4342-B048-85BDC9FD1C3A}</a:tableStyleId>
              </a:tblPr>
              <a:tblGrid>
                <a:gridCol w="3233420"/>
                <a:gridCol w="3176905"/>
                <a:gridCol w="5081905"/>
              </a:tblGrid>
              <a:tr h="495300">
                <a:tc>
                  <a:txBody>
                    <a:bodyPr wrap="square"/>
                    <a:lstStyle/>
                    <a:p>
                      <a:pPr algn="ctr">
                        <a:lnSpc>
                          <a:spcPct val="100000"/>
                        </a:lnSpc>
                      </a:pPr>
                      <a:r>
                        <a:rPr lang="zh-CN" altLang="en-US" sz="2800">
                          <a:latin typeface="Times New Roman" panose="02020603050405020304" charset="0"/>
                          <a:ea typeface="汉仪全唐诗简繁" panose="00020600040101010101" charset="-122"/>
                        </a:rPr>
                        <a:t>叙述人称</a:t>
                      </a:r>
                      <a:endParaRPr lang="zh-CN" altLang="en-US" sz="2800">
                        <a:latin typeface="Times New Roman" panose="02020603050405020304" charset="0"/>
                        <a:ea typeface="汉仪全唐诗简繁" panose="00020600040101010101" charset="-122"/>
                      </a:endParaRPr>
                    </a:p>
                  </a:txBody>
                  <a:tcPr marL="68580" marR="68580" marT="34290" marB="34290" vert="horz"/>
                </a:tc>
                <a:tc>
                  <a:txBody>
                    <a:bodyPr wrap="square"/>
                    <a:lstStyle/>
                    <a:p>
                      <a:pPr algn="ctr">
                        <a:lnSpc>
                          <a:spcPct val="100000"/>
                        </a:lnSpc>
                      </a:pPr>
                      <a:r>
                        <a:rPr lang="zh-CN" altLang="en-US" sz="2800">
                          <a:latin typeface="Times New Roman" panose="02020603050405020304" charset="0"/>
                          <a:ea typeface="汉仪全唐诗简繁" panose="00020600040101010101" charset="-122"/>
                        </a:rPr>
                        <a:t>优点</a:t>
                      </a:r>
                      <a:endParaRPr lang="zh-CN" altLang="en-US" sz="2800">
                        <a:latin typeface="Times New Roman" panose="02020603050405020304" charset="0"/>
                        <a:ea typeface="汉仪全唐诗简繁" panose="00020600040101010101" charset="-122"/>
                      </a:endParaRPr>
                    </a:p>
                  </a:txBody>
                  <a:tcPr marL="68580" marR="68580" marT="34290" marB="34290" vert="horz"/>
                </a:tc>
                <a:tc>
                  <a:txBody>
                    <a:bodyPr wrap="square"/>
                    <a:lstStyle/>
                    <a:p>
                      <a:pPr algn="ctr">
                        <a:lnSpc>
                          <a:spcPct val="100000"/>
                        </a:lnSpc>
                      </a:pPr>
                      <a:r>
                        <a:rPr lang="zh-CN" altLang="en-US" sz="2800">
                          <a:latin typeface="Times New Roman" panose="02020603050405020304" charset="0"/>
                          <a:ea typeface="汉仪全唐诗简繁" panose="00020600040101010101" charset="-122"/>
                        </a:rPr>
                        <a:t>缺点</a:t>
                      </a:r>
                      <a:endParaRPr lang="zh-CN" altLang="en-US" sz="2800">
                        <a:latin typeface="Times New Roman" panose="02020603050405020304" charset="0"/>
                        <a:ea typeface="汉仪全唐诗简繁" panose="00020600040101010101" charset="-122"/>
                      </a:endParaRPr>
                    </a:p>
                  </a:txBody>
                  <a:tcPr marL="68580" marR="68580" marT="34290" marB="34290" vert="horz"/>
                </a:tc>
              </a:tr>
              <a:tr h="1579880">
                <a:tc>
                  <a:txBody>
                    <a:bodyPr wrap="square"/>
                    <a:lstStyle/>
                    <a:p>
                      <a:pPr>
                        <a:lnSpc>
                          <a:spcPct val="100000"/>
                        </a:lnSpc>
                      </a:pPr>
                      <a:r>
                        <a:rPr lang="zh-CN" altLang="en-US" sz="2600">
                          <a:latin typeface="Times New Roman" panose="02020603050405020304" charset="0"/>
                          <a:ea typeface="汉仪全唐诗简繁" panose="00020600040101010101" charset="-122"/>
                        </a:rPr>
                        <a:t>第一人称（有限视角）</a:t>
                      </a:r>
                      <a:endParaRPr lang="zh-CN" altLang="en-US" sz="2600">
                        <a:latin typeface="Times New Roman" panose="02020603050405020304" charset="0"/>
                        <a:ea typeface="汉仪全唐诗简繁" panose="00020600040101010101" charset="-122"/>
                      </a:endParaRPr>
                    </a:p>
                  </a:txBody>
                  <a:tcPr marL="68580" marR="68580" marT="34290" marB="34290" vert="horz"/>
                </a:tc>
                <a:tc>
                  <a:txBody>
                    <a:bodyPr wrap="square"/>
                    <a:lstStyle/>
                    <a:p>
                      <a:pPr>
                        <a:lnSpc>
                          <a:spcPct val="100000"/>
                        </a:lnSpc>
                      </a:pPr>
                      <a:r>
                        <a:rPr lang="zh-CN" altLang="en-US" sz="2600">
                          <a:latin typeface="Times New Roman" panose="02020603050405020304" charset="0"/>
                          <a:ea typeface="汉仪全唐诗简繁" panose="00020600040101010101" charset="-122"/>
                        </a:rPr>
                        <a:t>拉近与读者的距离，使小说显得真实亲切，同时便于抒发感情</a:t>
                      </a:r>
                      <a:endParaRPr lang="zh-CN" altLang="en-US" sz="2600">
                        <a:latin typeface="Times New Roman" panose="02020603050405020304" charset="0"/>
                        <a:ea typeface="汉仪全唐诗简繁" panose="00020600040101010101" charset="-122"/>
                      </a:endParaRPr>
                    </a:p>
                  </a:txBody>
                  <a:tcPr marL="68580" marR="68580" marT="34290" marB="34290" vert="horz"/>
                </a:tc>
                <a:tc>
                  <a:txBody>
                    <a:bodyPr wrap="square"/>
                    <a:lstStyle/>
                    <a:p>
                      <a:pPr>
                        <a:lnSpc>
                          <a:spcPct val="100000"/>
                        </a:lnSpc>
                      </a:pPr>
                      <a:r>
                        <a:rPr lang="zh-CN" altLang="en-US" sz="2600">
                          <a:latin typeface="Times New Roman" panose="02020603050405020304" charset="0"/>
                          <a:ea typeface="汉仪全唐诗简繁" panose="00020600040101010101" charset="-122"/>
                        </a:rPr>
                        <a:t>局限于个人所见，造成叙述的主观性，且易局限于叙述的时态，不便于对广阔历史主题的叙述。</a:t>
                      </a:r>
                      <a:endParaRPr lang="zh-CN" altLang="en-US" sz="2600">
                        <a:latin typeface="Times New Roman" panose="02020603050405020304" charset="0"/>
                        <a:ea typeface="汉仪全唐诗简繁" panose="00020600040101010101" charset="-122"/>
                      </a:endParaRPr>
                    </a:p>
                  </a:txBody>
                  <a:tcPr marL="68580" marR="68580" marT="34290" marB="34290" vert="horz"/>
                </a:tc>
              </a:tr>
              <a:tr h="1257300">
                <a:tc>
                  <a:txBody>
                    <a:bodyPr wrap="square"/>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600">
                          <a:latin typeface="Times New Roman" panose="02020603050405020304" charset="0"/>
                          <a:ea typeface="汉仪全唐诗简繁" panose="00020600040101010101" charset="-122"/>
                        </a:rPr>
                        <a:t>第二人称（有限视角）</a:t>
                      </a:r>
                      <a:endParaRPr lang="zh-CN" altLang="en-US" sz="2600">
                        <a:latin typeface="Times New Roman" panose="02020603050405020304" charset="0"/>
                        <a:ea typeface="汉仪全唐诗简繁" panose="00020600040101010101" charset="-122"/>
                      </a:endParaRPr>
                    </a:p>
                  </a:txBody>
                  <a:tcPr marL="68580" marR="68580" marT="34290" marB="34290" vert="horz"/>
                </a:tc>
                <a:tc>
                  <a:txBody>
                    <a:bodyPr wrap="square"/>
                    <a:lstStyle/>
                    <a:p>
                      <a:pPr>
                        <a:lnSpc>
                          <a:spcPct val="100000"/>
                        </a:lnSpc>
                      </a:pPr>
                      <a:r>
                        <a:rPr lang="zh-CN" altLang="en-US" sz="2600">
                          <a:latin typeface="Times New Roman" panose="02020603050405020304" charset="0"/>
                          <a:ea typeface="汉仪全唐诗简繁" panose="00020600040101010101" charset="-122"/>
                        </a:rPr>
                        <a:t>第二人称增强文章的抒情性，便于感情交流</a:t>
                      </a:r>
                      <a:endParaRPr lang="zh-CN" altLang="en-US" sz="2600">
                        <a:latin typeface="Times New Roman" panose="02020603050405020304" charset="0"/>
                        <a:ea typeface="汉仪全唐诗简繁" panose="00020600040101010101" charset="-122"/>
                      </a:endParaRPr>
                    </a:p>
                  </a:txBody>
                  <a:tcPr marL="68580" marR="68580" marT="34290" marB="34290" vert="horz"/>
                </a:tc>
                <a:tc>
                  <a:txBody>
                    <a:bodyPr wrap="square"/>
                    <a:lstStyle/>
                    <a:p>
                      <a:pPr>
                        <a:lnSpc>
                          <a:spcPct val="100000"/>
                        </a:lnSpc>
                      </a:pPr>
                      <a:r>
                        <a:rPr lang="zh-CN" altLang="en-US" sz="2600">
                          <a:latin typeface="Times New Roman" panose="02020603050405020304" charset="0"/>
                          <a:ea typeface="汉仪全唐诗简繁" panose="00020600040101010101" charset="-122"/>
                        </a:rPr>
                        <a:t>强制性地把读者拉进了故事中，使读者觉得有点奇怪</a:t>
                      </a:r>
                      <a:endParaRPr lang="zh-CN" altLang="en-US" sz="2600">
                        <a:latin typeface="Times New Roman" panose="02020603050405020304" charset="0"/>
                        <a:ea typeface="汉仪全唐诗简繁" panose="00020600040101010101" charset="-122"/>
                      </a:endParaRPr>
                    </a:p>
                  </a:txBody>
                  <a:tcPr marL="68580" marR="68580" marT="34290" marB="34290" vert="horz"/>
                </a:tc>
              </a:tr>
              <a:tr h="2446020">
                <a:tc>
                  <a:txBody>
                    <a:bodyPr wrap="square"/>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2600">
                          <a:latin typeface="Times New Roman" panose="02020603050405020304" charset="0"/>
                          <a:ea typeface="汉仪全唐诗简繁" panose="00020600040101010101" charset="-122"/>
                        </a:rPr>
                        <a:t>第三人称（全知视角）</a:t>
                      </a:r>
                      <a:endParaRPr lang="zh-CN" altLang="en-US" sz="2600">
                        <a:latin typeface="Times New Roman" panose="02020603050405020304" charset="0"/>
                        <a:ea typeface="汉仪全唐诗简繁" panose="00020600040101010101" charset="-122"/>
                      </a:endParaRPr>
                    </a:p>
                  </a:txBody>
                  <a:tcPr marL="68580" marR="68580" marT="34290" marB="34290" vert="horz"/>
                </a:tc>
                <a:tc>
                  <a:txBody>
                    <a:bodyPr wrap="square"/>
                    <a:lstStyle/>
                    <a:p>
                      <a:pPr>
                        <a:lnSpc>
                          <a:spcPct val="100000"/>
                        </a:lnSpc>
                      </a:pPr>
                      <a:r>
                        <a:rPr lang="zh-CN" altLang="en-US" sz="2600">
                          <a:latin typeface="Times New Roman" panose="02020603050405020304" charset="0"/>
                          <a:ea typeface="汉仪全唐诗简繁" panose="00020600040101010101" charset="-122"/>
                        </a:rPr>
                        <a:t>第三人称不受时空限制，叙述自由灵活，客观直接地展现丰富多彩的生活</a:t>
                      </a:r>
                      <a:endParaRPr lang="zh-CN" altLang="en-US" sz="2600">
                        <a:latin typeface="Times New Roman" panose="02020603050405020304" charset="0"/>
                        <a:ea typeface="汉仪全唐诗简繁" panose="00020600040101010101" charset="-122"/>
                      </a:endParaRPr>
                    </a:p>
                  </a:txBody>
                  <a:tcPr marL="68580" marR="68580" marT="34290" marB="34290" vert="horz"/>
                </a:tc>
                <a:tc>
                  <a:txBody>
                    <a:bodyPr wrap="square"/>
                    <a:lstStyle/>
                    <a:p>
                      <a:pPr>
                        <a:lnSpc>
                          <a:spcPct val="100000"/>
                        </a:lnSpc>
                      </a:pPr>
                      <a:r>
                        <a:rPr lang="zh-CN" altLang="en-US" sz="2600">
                          <a:latin typeface="Times New Roman" panose="02020603050405020304" charset="0"/>
                          <a:ea typeface="汉仪全唐诗简繁" panose="00020600040101010101" charset="-122"/>
                        </a:rPr>
                        <a:t>叙述者对作品中人物及其命运，对所有事件可完全预知和任意摆布，读者在阅读中只能被动地等待叙述者将自己还未知悉的一切讲述出来，剥夺了接受者的大部分探索、解释作品的权利。</a:t>
                      </a:r>
                      <a:endParaRPr lang="zh-CN" altLang="en-US" sz="2600">
                        <a:latin typeface="Times New Roman" panose="02020603050405020304" charset="0"/>
                        <a:ea typeface="汉仪全唐诗简繁" panose="00020600040101010101" charset="-122"/>
                      </a:endParaRPr>
                    </a:p>
                  </a:txBody>
                  <a:tcPr marL="68580" marR="68580" marT="34290" marB="34290" vert="horz"/>
                </a:tc>
              </a:tr>
            </a:tbl>
          </a:graphicData>
        </a:graphic>
      </p:graphicFrame>
    </p:spTree>
    <p:custDataLst>
      <p:tags r:id="rId4"/>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87730" y="44133"/>
            <a:ext cx="8229600" cy="1143000"/>
          </a:xfrm>
        </p:spPr>
        <p:txBody>
          <a:bodyPr/>
          <a:lstStyle/>
          <a:p>
            <a:r>
              <a:rPr lang="zh-CN" altLang="en-US">
                <a:latin typeface="Times New Roman" panose="02020603050405020304" charset="0"/>
                <a:ea typeface="汉仪中宋简" panose="02010600000101010101" charset="-122"/>
              </a:rPr>
              <a:t>小组展示</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1018540" y="1600200"/>
            <a:ext cx="10501630" cy="4526280"/>
          </a:xfrm>
        </p:spPr>
        <p:txBody>
          <a:bodyPr>
            <a:noAutofit/>
          </a:bodyPr>
          <a:lstStyle/>
          <a:p>
            <a:pPr marL="0" indent="0">
              <a:buNone/>
            </a:pPr>
            <a:r>
              <a:rPr lang="en-US" altLang="zh-CN">
                <a:latin typeface="黑体" panose="02010609060101010101" charset="-122"/>
                <a:ea typeface="黑体" panose="02010609060101010101" charset="-122"/>
                <a:cs typeface="黑体" panose="02010609060101010101" charset="-122"/>
                <a:sym typeface="+mn-ea"/>
              </a:rPr>
              <a:t>1.小说是以第几人称展开叙述的？有什么好处？</a:t>
            </a:r>
            <a:endParaRPr lang="en-US" altLang="zh-CN">
              <a:latin typeface="黑体" panose="02010609060101010101" charset="-122"/>
              <a:ea typeface="黑体" panose="02010609060101010101" charset="-122"/>
              <a:cs typeface="黑体" panose="02010609060101010101" charset="-122"/>
              <a:sym typeface="+mn-ea"/>
            </a:endParaRPr>
          </a:p>
          <a:p>
            <a:pPr marL="0" indent="0">
              <a:buNone/>
            </a:pPr>
            <a:endParaRPr lang="en-US" altLang="zh-CN" sz="2800">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latin typeface="黑体" panose="02010609060101010101" charset="-122"/>
                <a:ea typeface="黑体" panose="02010609060101010101" charset="-122"/>
                <a:cs typeface="黑体" panose="02010609060101010101" charset="-122"/>
                <a:sym typeface="+mn-ea"/>
              </a:rPr>
              <a:t>明确：</a:t>
            </a:r>
            <a:endParaRPr lang="en-US" altLang="zh-CN" sz="2800">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latin typeface="黑体" panose="02010609060101010101" charset="-122"/>
                <a:ea typeface="黑体" panose="02010609060101010101" charset="-122"/>
                <a:cs typeface="黑体" panose="02010609060101010101" charset="-122"/>
                <a:sym typeface="+mn-ea"/>
              </a:rPr>
              <a:t>小说是以第一人称“我”展开叙述的。</a:t>
            </a:r>
            <a:endParaRPr lang="en-US" altLang="zh-CN" sz="2800">
              <a:latin typeface="黑体" panose="02010609060101010101" charset="-122"/>
              <a:ea typeface="黑体" panose="02010609060101010101" charset="-122"/>
              <a:cs typeface="黑体" panose="02010609060101010101" charset="-122"/>
              <a:sym typeface="+mn-ea"/>
            </a:endParaRPr>
          </a:p>
          <a:p>
            <a:pPr marL="0" indent="0">
              <a:buNone/>
            </a:pPr>
            <a:r>
              <a:rPr lang="en-US" altLang="zh-CN" sz="2800">
                <a:latin typeface="黑体" panose="02010609060101010101" charset="-122"/>
                <a:ea typeface="黑体" panose="02010609060101010101" charset="-122"/>
                <a:cs typeface="黑体" panose="02010609060101010101" charset="-122"/>
                <a:sym typeface="+mn-ea"/>
              </a:rPr>
              <a:t>好处：①小说是作者带有自传性的作品，全书采用第一人称叙事，其中融进了作者本人的许多生活经历。②小说是以“我”的口吻，以亲身经历者的眼光去观察和叙述，使小说主观色彩更为浓厚。③人物心理刻画更为细腻，情感也更为动人，增加了小说的真实性、亲和力和亲切感。</a:t>
            </a:r>
            <a:endParaRPr lang="en-US" altLang="zh-CN" sz="280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down)">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28955" y="188278"/>
            <a:ext cx="8229600" cy="1143000"/>
          </a:xfrm>
        </p:spPr>
        <p:txBody>
          <a:bodyPr/>
          <a:lstStyle/>
          <a:p>
            <a:r>
              <a:rPr lang="zh-CN" altLang="en-US">
                <a:latin typeface="Times New Roman" panose="02020603050405020304" charset="0"/>
                <a:ea typeface="汉仪中宋简" panose="02010600000101010101" charset="-122"/>
              </a:rPr>
              <a:t>合作探究</a:t>
            </a:r>
            <a:r>
              <a:rPr lang="en-US" altLang="zh-CN">
                <a:latin typeface="Times New Roman" panose="02020603050405020304" charset="0"/>
                <a:ea typeface="汉仪中宋简" panose="02010600000101010101" charset="-122"/>
              </a:rPr>
              <a:t>2</a:t>
            </a:r>
            <a:endParaRPr lang="en-US" altLang="zh-CN">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810260" y="1556385"/>
            <a:ext cx="10806430" cy="4526280"/>
          </a:xfrm>
        </p:spPr>
        <p:txBody>
          <a:bodyPr/>
          <a:lstStyle/>
          <a:p>
            <a:pPr marL="0" indent="0" algn="just">
              <a:buNone/>
            </a:pPr>
            <a:r>
              <a:rPr lang="en-US" altLang="zh-CN" sz="2800">
                <a:latin typeface="黑体" panose="02010609060101010101" charset="-122"/>
                <a:ea typeface="黑体" panose="02010609060101010101" charset="-122"/>
                <a:cs typeface="黑体" panose="02010609060101010101" charset="-122"/>
                <a:sym typeface="+mn-ea"/>
              </a:rPr>
              <a:t>2.</a:t>
            </a:r>
            <a:r>
              <a:rPr lang="en-US" altLang="zh-CN">
                <a:latin typeface="黑体" panose="02010609060101010101" charset="-122"/>
                <a:ea typeface="黑体" panose="02010609060101010101" charset="-122"/>
                <a:cs typeface="黑体" panose="02010609060101010101" charset="-122"/>
                <a:sym typeface="+mn-ea"/>
              </a:rPr>
              <a:t>第一人称叙述虽然会在真实性、细腻度上为小说添彩，可是在叙述故事时也会局限于“我”的随见所感，造成描述的主观性，但本文却客观地展现了广阔的社会现实，作者是如何打破这种局限的？结合开头、结尾段进行思考。</a:t>
            </a:r>
            <a:endParaRPr lang="en-US" altLang="zh-CN">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3570" y="44450"/>
            <a:ext cx="4013200" cy="1143000"/>
          </a:xfrm>
        </p:spPr>
        <p:txBody>
          <a:bodyPr/>
          <a:lstStyle/>
          <a:p>
            <a:r>
              <a:rPr lang="zh-CN" altLang="en-US"/>
              <a:t>小组</a:t>
            </a:r>
            <a:r>
              <a:rPr lang="zh-CN" altLang="en-US"/>
              <a:t>展示</a:t>
            </a:r>
            <a:endParaRPr lang="zh-CN" altLang="en-US"/>
          </a:p>
        </p:txBody>
      </p:sp>
      <p:sp>
        <p:nvSpPr>
          <p:cNvPr id="3" name="内容占位符 2"/>
          <p:cNvSpPr>
            <a:spLocks noGrp="1"/>
          </p:cNvSpPr>
          <p:nvPr>
            <p:ph idx="1"/>
            <p:custDataLst>
              <p:tags r:id="rId2"/>
            </p:custDataLst>
          </p:nvPr>
        </p:nvSpPr>
        <p:spPr>
          <a:xfrm>
            <a:off x="438150" y="1052830"/>
            <a:ext cx="10826750" cy="4526280"/>
          </a:xfrm>
        </p:spPr>
        <p:txBody>
          <a:bodyPr/>
          <a:lstStyle/>
          <a:p>
            <a:pPr marL="0" indent="0" algn="just">
              <a:lnSpc>
                <a:spcPct val="100000"/>
              </a:lnSpc>
              <a:buNone/>
            </a:pPr>
            <a:r>
              <a:rPr lang="en-US" altLang="zh-CN">
                <a:latin typeface="黑体" panose="02010609060101010101" charset="-122"/>
                <a:ea typeface="黑体" panose="02010609060101010101" charset="-122"/>
                <a:cs typeface="黑体" panose="02010609060101010101" charset="-122"/>
                <a:sym typeface="+mn-ea"/>
              </a:rPr>
              <a:t>2.第一人称叙述虽然会在真实性、细腻度上为小说添彩，可是在叙述故事时也会局限于“我”的随见所感，造成描述的主观性，但本文却客观地展现了广阔的社会现实，作者是如何打破这种局限的？结合开头、结尾段进行思考。</a:t>
            </a:r>
            <a:endParaRPr lang="en-US" altLang="zh-CN">
              <a:latin typeface="黑体" panose="02010609060101010101" charset="-122"/>
              <a:ea typeface="黑体" panose="02010609060101010101" charset="-122"/>
              <a:cs typeface="黑体" panose="02010609060101010101" charset="-122"/>
              <a:sym typeface="+mn-ea"/>
            </a:endParaRPr>
          </a:p>
          <a:p>
            <a:pPr marL="0" indent="0" algn="just">
              <a:lnSpc>
                <a:spcPct val="100000"/>
              </a:lnSpc>
              <a:buNone/>
            </a:pPr>
            <a:r>
              <a:rPr lang="en-US" altLang="zh-CN" sz="2800">
                <a:latin typeface="黑体" panose="02010609060101010101" charset="-122"/>
                <a:ea typeface="黑体" panose="02010609060101010101" charset="-122"/>
                <a:cs typeface="黑体" panose="02010609060101010101" charset="-122"/>
                <a:sym typeface="+mn-ea"/>
              </a:rPr>
              <a:t>明确：①作者写小说，并不拘泥于描摹现实中实际发生的事，而是充分发挥想象力，以一个孩童的视角去揣摩、想象，使作品增添一种童真童趣和诗意美，丰富了小说情节，交代出必要的内容。</a:t>
            </a:r>
            <a:endParaRPr lang="en-US" altLang="zh-CN" sz="2800">
              <a:latin typeface="黑体" panose="02010609060101010101" charset="-122"/>
              <a:ea typeface="黑体" panose="02010609060101010101" charset="-122"/>
              <a:cs typeface="黑体" panose="02010609060101010101" charset="-122"/>
              <a:sym typeface="+mn-ea"/>
            </a:endParaRPr>
          </a:p>
          <a:p>
            <a:pPr marL="0" indent="0" algn="just">
              <a:lnSpc>
                <a:spcPct val="100000"/>
              </a:lnSpc>
              <a:buNone/>
            </a:pPr>
            <a:r>
              <a:rPr lang="en-US" altLang="zh-CN" sz="2800">
                <a:latin typeface="黑体" panose="02010609060101010101" charset="-122"/>
                <a:ea typeface="黑体" panose="02010609060101010101" charset="-122"/>
                <a:cs typeface="黑体" panose="02010609060101010101" charset="-122"/>
                <a:sym typeface="+mn-ea"/>
              </a:rPr>
              <a:t>②作者以</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回忆者</a:t>
            </a:r>
            <a:r>
              <a:rPr lang="en-US" altLang="zh-CN" sz="2800">
                <a:latin typeface="黑体" panose="02010609060101010101" charset="-122"/>
                <a:ea typeface="黑体" panose="02010609060101010101" charset="-122"/>
                <a:cs typeface="黑体" panose="02010609060101010101" charset="-122"/>
                <a:sym typeface="+mn-ea"/>
              </a:rPr>
              <a:t>的身份补充当时所不知的情形。</a:t>
            </a:r>
            <a:endParaRPr lang="en-US" altLang="zh-CN" sz="2800">
              <a:latin typeface="黑体" panose="02010609060101010101" charset="-122"/>
              <a:ea typeface="黑体" panose="02010609060101010101" charset="-122"/>
              <a:cs typeface="黑体" panose="02010609060101010101" charset="-122"/>
              <a:sym typeface="+mn-ea"/>
            </a:endParaRPr>
          </a:p>
          <a:p>
            <a:pPr marL="0" indent="0" algn="just">
              <a:lnSpc>
                <a:spcPct val="100000"/>
              </a:lnSpc>
              <a:buNone/>
            </a:pPr>
            <a:r>
              <a:rPr lang="en-US" altLang="zh-CN" sz="2800">
                <a:latin typeface="黑体" panose="02010609060101010101" charset="-122"/>
                <a:ea typeface="黑体" panose="02010609060101010101" charset="-122"/>
                <a:cs typeface="黑体" panose="02010609060101010101" charset="-122"/>
                <a:sym typeface="+mn-ea"/>
              </a:rPr>
              <a:t>③</a:t>
            </a:r>
            <a:r>
              <a:rPr lang="en-US" altLang="zh-CN" sz="2800">
                <a:solidFill>
                  <a:srgbClr val="FF0000"/>
                </a:solidFill>
                <a:latin typeface="黑体" panose="02010609060101010101" charset="-122"/>
                <a:ea typeface="黑体" panose="02010609060101010101" charset="-122"/>
                <a:cs typeface="黑体" panose="02010609060101010101" charset="-122"/>
                <a:sym typeface="+mn-ea"/>
              </a:rPr>
              <a:t>加入了对现实生活场景、社会现状的客观描述</a:t>
            </a:r>
            <a:r>
              <a:rPr lang="en-US" altLang="zh-CN" sz="2800">
                <a:latin typeface="黑体" panose="02010609060101010101" charset="-122"/>
                <a:ea typeface="黑体" panose="02010609060101010101" charset="-122"/>
                <a:cs typeface="黑体" panose="02010609060101010101" charset="-122"/>
                <a:sym typeface="+mn-ea"/>
              </a:rPr>
              <a:t>，让读者在了解主人公成长的同时，了解当时的社会现实，使整个故事更加客观真实。</a:t>
            </a:r>
            <a:endParaRPr lang="en-US" altLang="zh-CN" sz="280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down)">
                                      <p:cBhvr>
                                        <p:cTn id="10" dur="500"/>
                                        <p:tgtEl>
                                          <p:spTgt spid="3">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down)">
                                      <p:cBhvr>
                                        <p:cTn id="1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565" y="188278"/>
            <a:ext cx="8229600" cy="1143000"/>
          </a:xfrm>
        </p:spPr>
        <p:txBody>
          <a:bodyPr/>
          <a:lstStyle/>
          <a:p>
            <a:r>
              <a:rPr lang="zh-CN" altLang="en-US">
                <a:latin typeface="Times New Roman" panose="02020603050405020304" charset="0"/>
                <a:ea typeface="汉仪中宋简" panose="02010600000101010101" charset="-122"/>
              </a:rPr>
              <a:t>合作探究</a:t>
            </a:r>
            <a:r>
              <a:rPr lang="en-US" altLang="zh-CN">
                <a:latin typeface="Times New Roman" panose="02020603050405020304" charset="0"/>
                <a:ea typeface="汉仪中宋简" panose="02010600000101010101" charset="-122"/>
              </a:rPr>
              <a:t>3</a:t>
            </a:r>
            <a:endParaRPr lang="en-US" altLang="zh-CN">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p:txBody>
          <a:bodyPr/>
          <a:lstStyle/>
          <a:p>
            <a:pPr marL="0" indent="0">
              <a:buNone/>
            </a:pPr>
            <a:r>
              <a:rPr lang="zh-CN" altLang="en-US" sz="3600">
                <a:latin typeface="黑体" panose="02010609060101010101" charset="-122"/>
                <a:ea typeface="黑体" panose="02010609060101010101" charset="-122"/>
                <a:sym typeface="+mn-ea"/>
              </a:rPr>
              <a:t>请画出文中有关环境描写的语句，从</a:t>
            </a:r>
            <a:r>
              <a:rPr lang="zh-CN" altLang="en-US" sz="3600">
                <a:solidFill>
                  <a:srgbClr val="FF0000"/>
                </a:solidFill>
                <a:latin typeface="黑体" panose="02010609060101010101" charset="-122"/>
                <a:ea typeface="黑体" panose="02010609060101010101" charset="-122"/>
                <a:sym typeface="+mn-ea"/>
              </a:rPr>
              <a:t>货行、米考伯住宅、监狱</a:t>
            </a:r>
            <a:r>
              <a:rPr lang="zh-CN" altLang="en-US" sz="3600">
                <a:latin typeface="黑体" panose="02010609060101010101" charset="-122"/>
                <a:ea typeface="黑体" panose="02010609060101010101" charset="-122"/>
                <a:sym typeface="+mn-ea"/>
              </a:rPr>
              <a:t>三处场所的环境描写中选择一处，讨论并分析这些环境描写的作用。</a:t>
            </a:r>
            <a:endParaRPr lang="zh-CN" altLang="en-US" sz="3600">
              <a:latin typeface="黑体" panose="02010609060101010101" charset="-122"/>
              <a:ea typeface="黑体" panose="02010609060101010101" charset="-122"/>
              <a:sym typeface="+mn-ea"/>
            </a:endParaRPr>
          </a:p>
        </p:txBody>
      </p:sp>
    </p:spTree>
    <p:custDataLst>
      <p:tags r:id="rId3"/>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47638" y="116081"/>
            <a:ext cx="5556738" cy="768350"/>
          </a:xfrm>
          <a:prstGeom prst="rect">
            <a:avLst/>
          </a:prstGeom>
          <a:noFill/>
        </p:spPr>
        <p:txBody>
          <a:bodyPr wrap="square" rtlCol="0">
            <a:spAutoFit/>
          </a:bodyPr>
          <a:lstStyle/>
          <a:p>
            <a:pPr algn="ctr"/>
            <a:r>
              <a:rPr lang="zh-CN" altLang="en-US" sz="4400">
                <a:latin typeface="Times New Roman" panose="02020603050405020304" charset="0"/>
                <a:ea typeface="汉仪中宋简" panose="02010600000101010101" charset="-122"/>
                <a:sym typeface="+mn-ea"/>
              </a:rPr>
              <a:t>小组展示</a:t>
            </a:r>
            <a:endParaRPr lang="zh-CN" altLang="en-US" sz="4400">
              <a:solidFill>
                <a:prstClr val="black"/>
              </a:solidFill>
              <a:latin typeface="黑体" panose="02010609060101010101" charset="-122"/>
              <a:ea typeface="黑体" panose="02010609060101010101" charset="-122"/>
            </a:endParaRPr>
          </a:p>
        </p:txBody>
      </p:sp>
      <p:sp>
        <p:nvSpPr>
          <p:cNvPr id="9" name="文本框 8"/>
          <p:cNvSpPr txBox="1"/>
          <p:nvPr>
            <p:custDataLst>
              <p:tags r:id="rId2"/>
            </p:custDataLst>
          </p:nvPr>
        </p:nvSpPr>
        <p:spPr>
          <a:xfrm>
            <a:off x="747395" y="2806700"/>
            <a:ext cx="3418840" cy="521970"/>
          </a:xfrm>
          <a:prstGeom prst="rect">
            <a:avLst/>
          </a:prstGeom>
          <a:noFill/>
        </p:spPr>
        <p:txBody>
          <a:bodyPr wrap="square" rtlCol="0">
            <a:spAutoFit/>
          </a:bodyPr>
          <a:lstStyle/>
          <a:p>
            <a:r>
              <a:rPr lang="zh-CN" altLang="en-US" sz="2800">
                <a:solidFill>
                  <a:prstClr val="black"/>
                </a:solidFill>
                <a:latin typeface="华文楷体" panose="02010600040101010101" pitchFamily="2" charset="-122"/>
                <a:ea typeface="华文楷体" panose="02010600040101010101" pitchFamily="2" charset="-122"/>
              </a:rPr>
              <a:t>狭窄的</a:t>
            </a:r>
            <a:r>
              <a:rPr lang="zh-CN" altLang="en-US" sz="2800" smtClean="0">
                <a:solidFill>
                  <a:prstClr val="black"/>
                </a:solidFill>
                <a:latin typeface="华文楷体" panose="02010600040101010101" pitchFamily="2" charset="-122"/>
                <a:ea typeface="华文楷体" panose="02010600040101010101" pitchFamily="2" charset="-122"/>
              </a:rPr>
              <a:t>街道</a:t>
            </a:r>
            <a:endParaRPr lang="en-US" altLang="zh-CN" sz="2800" smtClean="0">
              <a:solidFill>
                <a:prstClr val="black"/>
              </a:solidFill>
              <a:latin typeface="华文楷体" panose="02010600040101010101" pitchFamily="2" charset="-122"/>
              <a:ea typeface="华文楷体" panose="02010600040101010101" pitchFamily="2" charset="-122"/>
            </a:endParaRPr>
          </a:p>
        </p:txBody>
      </p:sp>
      <p:sp>
        <p:nvSpPr>
          <p:cNvPr id="11" name="文本框 10"/>
          <p:cNvSpPr txBox="1"/>
          <p:nvPr>
            <p:custDataLst>
              <p:tags r:id="rId3"/>
            </p:custDataLst>
          </p:nvPr>
        </p:nvSpPr>
        <p:spPr>
          <a:xfrm>
            <a:off x="3359785" y="2780665"/>
            <a:ext cx="4549140" cy="521970"/>
          </a:xfrm>
          <a:prstGeom prst="rect">
            <a:avLst/>
          </a:prstGeom>
          <a:noFill/>
        </p:spPr>
        <p:txBody>
          <a:bodyPr wrap="square" rtlCol="0">
            <a:spAutoFit/>
          </a:bodyPr>
          <a:lstStyle/>
          <a:p>
            <a:r>
              <a:rPr lang="zh-CN" altLang="en-US" sz="2800" smtClean="0">
                <a:solidFill>
                  <a:prstClr val="black"/>
                </a:solidFill>
                <a:latin typeface="华文楷体" panose="02010600040101010101" pitchFamily="2" charset="-122"/>
                <a:ea typeface="华文楷体" panose="02010600040101010101" pitchFamily="2" charset="-122"/>
              </a:rPr>
              <a:t>又破又旧</a:t>
            </a:r>
            <a:r>
              <a:rPr lang="zh-CN" altLang="en-US" sz="2800">
                <a:solidFill>
                  <a:prstClr val="black"/>
                </a:solidFill>
                <a:latin typeface="华文楷体" panose="02010600040101010101" pitchFamily="2" charset="-122"/>
                <a:ea typeface="华文楷体" panose="02010600040101010101" pitchFamily="2" charset="-122"/>
              </a:rPr>
              <a:t>的</a:t>
            </a:r>
            <a:r>
              <a:rPr lang="zh-CN" altLang="en-US" sz="2800" smtClean="0">
                <a:solidFill>
                  <a:prstClr val="black"/>
                </a:solidFill>
                <a:latin typeface="华文楷体" panose="02010600040101010101" pitchFamily="2" charset="-122"/>
                <a:ea typeface="华文楷体" panose="02010600040101010101" pitchFamily="2" charset="-122"/>
              </a:rPr>
              <a:t>房子</a:t>
            </a:r>
            <a:endParaRPr lang="en-US" altLang="zh-CN" sz="2800" smtClean="0">
              <a:solidFill>
                <a:prstClr val="black"/>
              </a:solidFill>
              <a:latin typeface="华文楷体" panose="02010600040101010101" pitchFamily="2" charset="-122"/>
              <a:ea typeface="华文楷体" panose="02010600040101010101" pitchFamily="2" charset="-122"/>
            </a:endParaRPr>
          </a:p>
        </p:txBody>
      </p:sp>
      <p:sp>
        <p:nvSpPr>
          <p:cNvPr id="12" name="文本框 11"/>
          <p:cNvSpPr txBox="1"/>
          <p:nvPr>
            <p:custDataLst>
              <p:tags r:id="rId4"/>
            </p:custDataLst>
          </p:nvPr>
        </p:nvSpPr>
        <p:spPr>
          <a:xfrm>
            <a:off x="747395" y="3284855"/>
            <a:ext cx="11150600" cy="521970"/>
          </a:xfrm>
          <a:prstGeom prst="rect">
            <a:avLst/>
          </a:prstGeom>
          <a:noFill/>
        </p:spPr>
        <p:txBody>
          <a:bodyPr wrap="square" rtlCol="0">
            <a:spAutoFit/>
          </a:bodyPr>
          <a:lstStyle/>
          <a:p>
            <a:r>
              <a:rPr lang="zh-CN" altLang="en-US" sz="2800" smtClean="0">
                <a:solidFill>
                  <a:prstClr val="black"/>
                </a:solidFill>
                <a:latin typeface="华文楷体" panose="02010600040101010101" pitchFamily="2" charset="-122"/>
                <a:ea typeface="华文楷体" panose="02010600040101010101" pitchFamily="2" charset="-122"/>
              </a:rPr>
              <a:t>东</a:t>
            </a:r>
            <a:r>
              <a:rPr lang="zh-CN" altLang="en-US" sz="2800">
                <a:solidFill>
                  <a:prstClr val="black"/>
                </a:solidFill>
                <a:latin typeface="华文楷体" panose="02010600040101010101" pitchFamily="2" charset="-122"/>
                <a:ea typeface="华文楷体" panose="02010600040101010101" pitchFamily="2" charset="-122"/>
              </a:rPr>
              <a:t>奔西窜、吱吱乱叫的成群的灰色大</a:t>
            </a:r>
            <a:r>
              <a:rPr lang="zh-CN" altLang="en-US" sz="2800" smtClean="0">
                <a:solidFill>
                  <a:prstClr val="black"/>
                </a:solidFill>
                <a:latin typeface="华文楷体" panose="02010600040101010101" pitchFamily="2" charset="-122"/>
                <a:ea typeface="华文楷体" panose="02010600040101010101" pitchFamily="2" charset="-122"/>
              </a:rPr>
              <a:t>老鼠</a:t>
            </a:r>
            <a:endParaRPr lang="en-US" altLang="zh-CN" sz="2800" smtClean="0">
              <a:solidFill>
                <a:prstClr val="black"/>
              </a:solidFill>
              <a:latin typeface="华文楷体" panose="02010600040101010101" pitchFamily="2" charset="-122"/>
              <a:ea typeface="华文楷体" panose="02010600040101010101" pitchFamily="2" charset="-122"/>
            </a:endParaRPr>
          </a:p>
        </p:txBody>
      </p:sp>
      <p:sp>
        <p:nvSpPr>
          <p:cNvPr id="13" name="文本框 12"/>
          <p:cNvSpPr txBox="1"/>
          <p:nvPr>
            <p:custDataLst>
              <p:tags r:id="rId5"/>
            </p:custDataLst>
          </p:nvPr>
        </p:nvSpPr>
        <p:spPr>
          <a:xfrm>
            <a:off x="6600190" y="2762885"/>
            <a:ext cx="5158740" cy="521970"/>
          </a:xfrm>
          <a:prstGeom prst="rect">
            <a:avLst/>
          </a:prstGeom>
          <a:noFill/>
        </p:spPr>
        <p:txBody>
          <a:bodyPr wrap="square" rtlCol="0">
            <a:spAutoFit/>
          </a:bodyPr>
          <a:lstStyle/>
          <a:p>
            <a:r>
              <a:rPr lang="zh-CN" altLang="en-US" sz="2800" smtClean="0">
                <a:solidFill>
                  <a:prstClr val="black"/>
                </a:solidFill>
                <a:latin typeface="华文楷体" panose="02010600040101010101" pitchFamily="2" charset="-122"/>
                <a:ea typeface="华文楷体" panose="02010600040101010101" pitchFamily="2" charset="-122"/>
              </a:rPr>
              <a:t>腐烂</a:t>
            </a:r>
            <a:r>
              <a:rPr lang="zh-CN" altLang="en-US" sz="2800">
                <a:solidFill>
                  <a:prstClr val="black"/>
                </a:solidFill>
                <a:latin typeface="华文楷体" panose="02010600040101010101" pitchFamily="2" charset="-122"/>
                <a:ea typeface="华文楷体" panose="02010600040101010101" pitchFamily="2" charset="-122"/>
              </a:rPr>
              <a:t>的地板和</a:t>
            </a:r>
            <a:r>
              <a:rPr lang="zh-CN" altLang="en-US" sz="2800" smtClean="0">
                <a:solidFill>
                  <a:prstClr val="black"/>
                </a:solidFill>
                <a:latin typeface="华文楷体" panose="02010600040101010101" pitchFamily="2" charset="-122"/>
                <a:ea typeface="华文楷体" panose="02010600040101010101" pitchFamily="2" charset="-122"/>
              </a:rPr>
              <a:t>楼梯</a:t>
            </a:r>
            <a:endParaRPr lang="en-US" altLang="zh-CN" sz="2800" smtClean="0">
              <a:solidFill>
                <a:prstClr val="black"/>
              </a:solidFill>
              <a:latin typeface="华文楷体" panose="02010600040101010101" pitchFamily="2" charset="-122"/>
              <a:ea typeface="华文楷体" panose="02010600040101010101" pitchFamily="2" charset="-122"/>
            </a:endParaRPr>
          </a:p>
        </p:txBody>
      </p:sp>
      <p:sp>
        <p:nvSpPr>
          <p:cNvPr id="14" name="文本框 13"/>
          <p:cNvSpPr txBox="1"/>
          <p:nvPr>
            <p:custDataLst>
              <p:tags r:id="rId6"/>
            </p:custDataLst>
          </p:nvPr>
        </p:nvSpPr>
        <p:spPr>
          <a:xfrm>
            <a:off x="4792785" y="4596744"/>
            <a:ext cx="4539903" cy="521970"/>
          </a:xfrm>
          <a:prstGeom prst="rect">
            <a:avLst/>
          </a:prstGeom>
          <a:noFill/>
        </p:spPr>
        <p:txBody>
          <a:bodyPr wrap="square" rtlCol="0">
            <a:spAutoFit/>
          </a:bodyPr>
          <a:lstStyle/>
          <a:p>
            <a:r>
              <a:rPr lang="zh-CN" altLang="en-US" sz="2800" smtClean="0">
                <a:solidFill>
                  <a:srgbClr val="AF0000"/>
                </a:solidFill>
                <a:latin typeface="华文楷体" panose="02010600040101010101" pitchFamily="2" charset="-122"/>
                <a:ea typeface="华文楷体" panose="02010600040101010101" pitchFamily="2" charset="-122"/>
              </a:rPr>
              <a:t>污浊、恶劣的劳作环境</a:t>
            </a:r>
            <a:endParaRPr lang="en-US" altLang="zh-CN" sz="2800" smtClean="0">
              <a:solidFill>
                <a:srgbClr val="AF0000"/>
              </a:solidFill>
              <a:latin typeface="华文楷体" panose="02010600040101010101" pitchFamily="2" charset="-122"/>
              <a:ea typeface="华文楷体" panose="02010600040101010101" pitchFamily="2" charset="-122"/>
            </a:endParaRPr>
          </a:p>
        </p:txBody>
      </p:sp>
      <p:sp>
        <p:nvSpPr>
          <p:cNvPr id="15" name="文本框 14"/>
          <p:cNvSpPr txBox="1"/>
          <p:nvPr>
            <p:custDataLst>
              <p:tags r:id="rId7"/>
            </p:custDataLst>
          </p:nvPr>
        </p:nvSpPr>
        <p:spPr>
          <a:xfrm>
            <a:off x="747395" y="3801110"/>
            <a:ext cx="5913755" cy="521970"/>
          </a:xfrm>
          <a:prstGeom prst="rect">
            <a:avLst/>
          </a:prstGeom>
          <a:noFill/>
        </p:spPr>
        <p:txBody>
          <a:bodyPr wrap="square" rtlCol="0">
            <a:spAutoFit/>
          </a:bodyPr>
          <a:lstStyle/>
          <a:p>
            <a:r>
              <a:rPr lang="zh-CN" altLang="en-US" sz="2800">
                <a:solidFill>
                  <a:prstClr val="black"/>
                </a:solidFill>
                <a:latin typeface="华文楷体" panose="02010600040101010101" pitchFamily="2" charset="-122"/>
                <a:ea typeface="华文楷体" panose="02010600040101010101" pitchFamily="2" charset="-122"/>
              </a:rPr>
              <a:t>到处的污垢和</a:t>
            </a:r>
            <a:r>
              <a:rPr lang="zh-CN" altLang="en-US" sz="2800" smtClean="0">
                <a:solidFill>
                  <a:prstClr val="black"/>
                </a:solidFill>
                <a:latin typeface="华文楷体" panose="02010600040101010101" pitchFamily="2" charset="-122"/>
                <a:ea typeface="华文楷体" panose="02010600040101010101" pitchFamily="2" charset="-122"/>
              </a:rPr>
              <a:t>腐臭</a:t>
            </a:r>
            <a:endParaRPr lang="en-US" altLang="zh-CN" sz="2800" smtClean="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28320" y="116523"/>
            <a:ext cx="8229600" cy="1143000"/>
          </a:xfrm>
        </p:spPr>
        <p:txBody>
          <a:bodyPr/>
          <a:lstStyle/>
          <a:p>
            <a:r>
              <a:rPr lang="zh-CN" altLang="en-US">
                <a:latin typeface="Times New Roman" panose="02020603050405020304" charset="0"/>
                <a:ea typeface="汉仪中宋简" panose="02010600000101010101" charset="-122"/>
              </a:rPr>
              <a:t>小组展示</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p:txBody>
          <a:bodyPr/>
          <a:lstStyle/>
          <a:p>
            <a:pPr marL="0" indent="0" algn="just">
              <a:buNone/>
            </a:pPr>
            <a:r>
              <a:rPr lang="zh-CN" altLang="en-US" sz="2800">
                <a:latin typeface="黑体" panose="02010609060101010101" charset="-122"/>
                <a:ea typeface="黑体" panose="02010609060101010101" charset="-122"/>
                <a:cs typeface="黑体" panose="02010609060101010101" charset="-122"/>
                <a:sym typeface="+mn-ea"/>
              </a:rPr>
              <a:t>(1)对货行的描写：①交代了“我”当时工作的地方环境恶劣——外部狭窄、泥泞；内部破败不堪，腐臭难闻。②衬托了人物当时灰暗的心境，反映了人物悲惨的遭遇。展现了当时英国的社会风貌，资本家为了雇佣更加廉价的劳动力而大量使用童工，揭露了盛世下的阴暗面，批驳了资本主义社会中一味追逐私利而不顾道德底线和法度情理的丑恶行径，体现了作者对英国童工制度的指责，它严重侵犯了人权，不合人道。揭示了社会差异的悬殊，社会问题的日益显现，昭示着建立健全社会保障体系的重要性，表现了作者对人道主义的强烈呼唤。</a:t>
            </a:r>
            <a:endParaRPr lang="zh-CN" altLang="en-US" sz="280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16776" y="130178"/>
            <a:ext cx="445481" cy="469613"/>
            <a:chOff x="2121873" y="1511588"/>
            <a:chExt cx="445481" cy="469613"/>
          </a:xfrm>
        </p:grpSpPr>
        <p:sp>
          <p:nvSpPr>
            <p:cNvPr id="7" name="矩形 6"/>
            <p:cNvSpPr/>
            <p:nvPr>
              <p:custDataLst>
                <p:tags r:id="rId2"/>
              </p:custDataLst>
            </p:nvPr>
          </p:nvSpPr>
          <p:spPr>
            <a:xfrm>
              <a:off x="2121873" y="1511588"/>
              <a:ext cx="363415" cy="363415"/>
            </a:xfrm>
            <a:prstGeom prst="rect">
              <a:avLst/>
            </a:prstGeom>
            <a:solidFill>
              <a:srgbClr val="711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矩形 7"/>
            <p:cNvSpPr/>
            <p:nvPr>
              <p:custDataLst>
                <p:tags r:id="rId3"/>
              </p:custDataLst>
            </p:nvPr>
          </p:nvSpPr>
          <p:spPr>
            <a:xfrm>
              <a:off x="2321171" y="1735018"/>
              <a:ext cx="246183" cy="246183"/>
            </a:xfrm>
            <a:prstGeom prst="rect">
              <a:avLst/>
            </a:prstGeom>
            <a:solidFill>
              <a:srgbClr val="AE0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custDataLst>
              <p:tags r:id="rId4"/>
            </p:custDataLst>
          </p:nvPr>
        </p:nvSpPr>
        <p:spPr>
          <a:xfrm>
            <a:off x="1094740" y="1141095"/>
            <a:ext cx="8920480" cy="2784475"/>
          </a:xfrm>
          <a:prstGeom prst="rect">
            <a:avLst/>
          </a:prstGeom>
          <a:noFill/>
        </p:spPr>
        <p:txBody>
          <a:bodyPr wrap="square" rtlCol="0">
            <a:spAutoFit/>
          </a:bodyPr>
          <a:lstStyle/>
          <a:p>
            <a:pPr marL="342900" indent="-342900" algn="just">
              <a:lnSpc>
                <a:spcPct val="125000"/>
              </a:lnSpc>
              <a:spcBef>
                <a:spcPct val="0"/>
              </a:spcBef>
              <a:spcAft>
                <a:spcPct val="0"/>
              </a:spcAft>
              <a:buFont typeface="Wingdings" panose="05000000000000000000" pitchFamily="2" charset="2"/>
              <a:buChar char="Ø"/>
            </a:pPr>
            <a:r>
              <a:rPr lang="zh-CN" altLang="en-US" sz="2800">
                <a:solidFill>
                  <a:srgbClr val="1784AD"/>
                </a:solidFill>
                <a:latin typeface="华文楷体" panose="02010600040101010101" pitchFamily="2" charset="-122"/>
                <a:ea typeface="华文楷体" panose="02010600040101010101" pitchFamily="2" charset="-122"/>
              </a:rPr>
              <a:t>（</a:t>
            </a:r>
            <a:r>
              <a:rPr lang="zh-CN" altLang="en-US" sz="2800" smtClean="0">
                <a:solidFill>
                  <a:srgbClr val="1784AD"/>
                </a:solidFill>
                <a:latin typeface="华文楷体" panose="02010600040101010101" pitchFamily="2" charset="-122"/>
                <a:ea typeface="华文楷体" panose="02010600040101010101" pitchFamily="2" charset="-122"/>
              </a:rPr>
              <a:t>第</a:t>
            </a:r>
            <a:r>
              <a:rPr lang="en-US" altLang="zh-CN" sz="2800" smtClean="0">
                <a:solidFill>
                  <a:srgbClr val="1784AD"/>
                </a:solidFill>
                <a:latin typeface="华文楷体" panose="02010600040101010101" pitchFamily="2" charset="-122"/>
                <a:ea typeface="华文楷体" panose="02010600040101010101" pitchFamily="2" charset="-122"/>
              </a:rPr>
              <a:t>24</a:t>
            </a:r>
            <a:r>
              <a:rPr lang="zh-CN" altLang="en-US" sz="2800" smtClean="0">
                <a:solidFill>
                  <a:srgbClr val="1784AD"/>
                </a:solidFill>
                <a:latin typeface="华文楷体" panose="02010600040101010101" pitchFamily="2" charset="-122"/>
                <a:ea typeface="华文楷体" panose="02010600040101010101" pitchFamily="2" charset="-122"/>
              </a:rPr>
              <a:t>段</a:t>
            </a:r>
            <a:r>
              <a:rPr lang="en-US" altLang="zh-CN" sz="2800" smtClean="0">
                <a:solidFill>
                  <a:srgbClr val="1784AD"/>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到达</a:t>
            </a:r>
            <a:r>
              <a:rPr lang="zh-CN" altLang="en-US" sz="2800" smtClean="0">
                <a:solidFill>
                  <a:prstClr val="black"/>
                </a:solidFill>
                <a:latin typeface="华文楷体" panose="02010600040101010101" pitchFamily="2" charset="-122"/>
                <a:ea typeface="华文楷体" panose="02010600040101010101" pitchFamily="2" charset="-122"/>
              </a:rPr>
              <a:t>温泽里他</a:t>
            </a:r>
            <a:r>
              <a:rPr lang="zh-CN" altLang="en-US" sz="2800">
                <a:solidFill>
                  <a:prstClr val="black"/>
                </a:solidFill>
                <a:latin typeface="华文楷体" panose="02010600040101010101" pitchFamily="2" charset="-122"/>
                <a:ea typeface="华文楷体" panose="02010600040101010101" pitchFamily="2" charset="-122"/>
              </a:rPr>
              <a:t>的住宅</a:t>
            </a:r>
            <a:r>
              <a:rPr lang="zh-CN" altLang="en-US" sz="2800" smtClean="0">
                <a:solidFill>
                  <a:prstClr val="black"/>
                </a:solidFill>
                <a:latin typeface="华文楷体" panose="02010600040101010101" pitchFamily="2" charset="-122"/>
                <a:ea typeface="华文楷体" panose="02010600040101010101" pitchFamily="2" charset="-122"/>
              </a:rPr>
              <a:t>后（</a:t>
            </a:r>
            <a:r>
              <a:rPr lang="zh-CN" altLang="en-US" sz="2800">
                <a:solidFill>
                  <a:prstClr val="black"/>
                </a:solidFill>
                <a:latin typeface="华文楷体" panose="02010600040101010101" pitchFamily="2" charset="-122"/>
                <a:ea typeface="华文楷体" panose="02010600040101010101" pitchFamily="2" charset="-122"/>
              </a:rPr>
              <a:t>我</a:t>
            </a:r>
            <a:r>
              <a:rPr lang="zh-CN" altLang="en-US" sz="2800" smtClean="0">
                <a:solidFill>
                  <a:prstClr val="black"/>
                </a:solidFill>
                <a:latin typeface="华文楷体" panose="02010600040101010101" pitchFamily="2" charset="-122"/>
                <a:ea typeface="华文楷体" panose="02010600040101010101" pitchFamily="2" charset="-122"/>
              </a:rPr>
              <a:t>发现，这</a:t>
            </a:r>
            <a:r>
              <a:rPr lang="zh-CN" altLang="en-US" sz="2800">
                <a:solidFill>
                  <a:prstClr val="black"/>
                </a:solidFill>
                <a:latin typeface="华文楷体" panose="02010600040101010101" pitchFamily="2" charset="-122"/>
                <a:ea typeface="华文楷体" panose="02010600040101010101" pitchFamily="2" charset="-122"/>
              </a:rPr>
              <a:t>住宅像他一样破破烂烂，但也跟他一样一切都尽可能装出体面的样子），他把我介绍给他的</a:t>
            </a:r>
            <a:r>
              <a:rPr lang="zh-CN" altLang="en-US" sz="2800" smtClean="0">
                <a:solidFill>
                  <a:prstClr val="black"/>
                </a:solidFill>
                <a:latin typeface="华文楷体" panose="02010600040101010101" pitchFamily="2" charset="-122"/>
                <a:ea typeface="华文楷体" panose="02010600040101010101" pitchFamily="2" charset="-122"/>
              </a:rPr>
              <a:t>太太。</a:t>
            </a:r>
            <a:r>
              <a:rPr lang="en-US" altLang="zh-CN" sz="2800" smtClean="0">
                <a:solidFill>
                  <a:prstClr val="black"/>
                </a:solidFill>
                <a:latin typeface="华文楷体" panose="02010600040101010101" pitchFamily="2" charset="-122"/>
                <a:ea typeface="华文楷体" panose="02010600040101010101" pitchFamily="2" charset="-122"/>
              </a:rPr>
              <a:t>……</a:t>
            </a:r>
            <a:r>
              <a:rPr lang="zh-CN" altLang="en-US" sz="2800">
                <a:solidFill>
                  <a:prstClr val="black"/>
                </a:solidFill>
                <a:latin typeface="华文楷体" panose="02010600040101010101" pitchFamily="2" charset="-122"/>
                <a:ea typeface="华文楷体" panose="02010600040101010101" pitchFamily="2" charset="-122"/>
              </a:rPr>
              <a:t>她正坐在小客厅里（楼上的房间里全都空空的，一件家具也没有，成天拉上窗帘，挡住邻居的耳目）</a:t>
            </a:r>
            <a:r>
              <a:rPr lang="en-US" altLang="zh-CN" sz="2800" smtClean="0">
                <a:solidFill>
                  <a:prstClr val="black"/>
                </a:solidFill>
                <a:latin typeface="华文楷体" panose="02010600040101010101" pitchFamily="2" charset="-122"/>
                <a:ea typeface="华文楷体" panose="02010600040101010101" pitchFamily="2" charset="-122"/>
              </a:rPr>
              <a:t>,……</a:t>
            </a:r>
            <a:endParaRPr lang="en-US" altLang="zh-CN" sz="2800" smtClean="0">
              <a:solidFill>
                <a:prstClr val="black"/>
              </a:solidFill>
              <a:latin typeface="华文楷体" panose="02010600040101010101" pitchFamily="2" charset="-122"/>
              <a:ea typeface="华文楷体" panose="02010600040101010101" pitchFamily="2" charset="-122"/>
            </a:endParaRPr>
          </a:p>
        </p:txBody>
      </p:sp>
      <p:sp>
        <p:nvSpPr>
          <p:cNvPr id="11" name="矩形 10"/>
          <p:cNvSpPr/>
          <p:nvPr>
            <p:custDataLst>
              <p:tags r:id="rId5"/>
            </p:custDataLst>
          </p:nvPr>
        </p:nvSpPr>
        <p:spPr>
          <a:xfrm>
            <a:off x="5317490" y="5215255"/>
            <a:ext cx="3283585" cy="521970"/>
          </a:xfrm>
          <a:prstGeom prst="rect">
            <a:avLst/>
          </a:prstGeom>
        </p:spPr>
        <p:txBody>
          <a:bodyPr wrap="square">
            <a:spAutoFit/>
          </a:bodyPr>
          <a:lstStyle/>
          <a:p>
            <a:r>
              <a:rPr lang="zh-CN" altLang="en-US" sz="2800" b="1" smtClean="0">
                <a:solidFill>
                  <a:srgbClr val="C00000"/>
                </a:solidFill>
                <a:latin typeface="华文楷体" panose="02010600040101010101" pitchFamily="2" charset="-122"/>
                <a:ea typeface="华文楷体" panose="02010600040101010101" pitchFamily="2" charset="-122"/>
              </a:rPr>
              <a:t>家徒四壁</a:t>
            </a:r>
            <a:r>
              <a:rPr lang="zh-CN" altLang="en-US" sz="2800" b="1" smtClean="0">
                <a:solidFill>
                  <a:srgbClr val="C00000"/>
                </a:solidFill>
                <a:latin typeface="华文楷体" panose="02010600040101010101" pitchFamily="2" charset="-122"/>
                <a:ea typeface="华文楷体" panose="02010600040101010101" pitchFamily="2" charset="-122"/>
              </a:rPr>
              <a:t>的住宅</a:t>
            </a:r>
            <a:endParaRPr lang="zh-CN" altLang="en-US" sz="2800" b="1" smtClean="0">
              <a:solidFill>
                <a:srgbClr val="C00000"/>
              </a:solidFill>
              <a:latin typeface="华文楷体" panose="02010600040101010101" pitchFamily="2" charset="-122"/>
              <a:ea typeface="华文楷体" panose="02010600040101010101" pitchFamily="2"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endParaRPr lang="zh-CN" altLang="en-US"/>
          </a:p>
        </p:txBody>
      </p:sp>
      <p:sp>
        <p:nvSpPr>
          <p:cNvPr id="3" name="内容占位符 2"/>
          <p:cNvSpPr>
            <a:spLocks noGrp="1"/>
          </p:cNvSpPr>
          <p:nvPr>
            <p:ph idx="1"/>
            <p:custDataLst>
              <p:tags r:id="rId2"/>
            </p:custDataLst>
          </p:nvPr>
        </p:nvSpPr>
        <p:spPr/>
        <p:txBody>
          <a:bodyPr/>
          <a:lstStyle/>
          <a:p>
            <a:pPr marL="0" indent="0">
              <a:buNone/>
            </a:pPr>
            <a:r>
              <a:rPr lang="zh-CN" altLang="en-US" sz="2800">
                <a:latin typeface="黑体" panose="02010609060101010101" charset="-122"/>
                <a:ea typeface="黑体" panose="02010609060101010101" charset="-122"/>
                <a:cs typeface="黑体" panose="02010609060101010101" charset="-122"/>
                <a:sym typeface="+mn-ea"/>
              </a:rPr>
              <a:t>(2)对米考伯住宅的描写：①“破破烂烂”“全都空空的”突出了米考伯先生一家生活的窘迫；推动了故事情节的发展，为下文米考伯先生被追债与入狱做了铺垫；③从侧面突出了米考伯夫妇二人爱慕虚荣的人物形象。</a:t>
            </a:r>
            <a:endParaRPr lang="zh-CN" altLang="en-US" sz="280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680845" y="44133"/>
            <a:ext cx="8229600" cy="1143000"/>
          </a:xfrm>
        </p:spPr>
        <p:txBody>
          <a:bodyPr/>
          <a:lstStyle/>
          <a:p>
            <a:r>
              <a:rPr lang="zh-CN" altLang="en-US">
                <a:latin typeface="Times New Roman" panose="02020603050405020304" charset="0"/>
                <a:ea typeface="汉仪中宋简" panose="02010600000101010101" charset="-122"/>
              </a:rPr>
              <a:t>学习目标</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795655" y="2493010"/>
            <a:ext cx="10140315" cy="4526280"/>
          </a:xfrm>
        </p:spPr>
        <p:txBody>
          <a:bodyPr/>
          <a:lstStyle/>
          <a:p>
            <a:pPr marL="0" indent="0">
              <a:buNone/>
            </a:pPr>
            <a:r>
              <a:rPr lang="en-US" altLang="zh-CN" sz="2800" b="1">
                <a:latin typeface="黑体" panose="02010609060101010101" charset="-122"/>
                <a:ea typeface="黑体" panose="02010609060101010101" charset="-122"/>
                <a:cs typeface="黑体" panose="02010609060101010101" charset="-122"/>
              </a:rPr>
              <a:t>1.了解狄更斯生平及小说《大卫·科波菲尔》有关写作背景。</a:t>
            </a:r>
            <a:endParaRPr lang="en-US" altLang="zh-CN" sz="2800" b="1">
              <a:latin typeface="黑体" panose="02010609060101010101" charset="-122"/>
              <a:ea typeface="黑体" panose="02010609060101010101" charset="-122"/>
              <a:cs typeface="黑体" panose="02010609060101010101" charset="-122"/>
            </a:endParaRPr>
          </a:p>
          <a:p>
            <a:pPr marL="0" indent="0">
              <a:buNone/>
            </a:pPr>
            <a:r>
              <a:rPr lang="en-US" altLang="zh-CN" sz="2800" b="1">
                <a:latin typeface="黑体" panose="02010609060101010101" charset="-122"/>
                <a:ea typeface="黑体" panose="02010609060101010101" charset="-122"/>
                <a:cs typeface="黑体" panose="02010609060101010101" charset="-122"/>
              </a:rPr>
              <a:t>2.紧扣“成长”这一线索，找出文中大卫经历的人和事，</a:t>
            </a:r>
            <a:r>
              <a:rPr lang="zh-CN" altLang="en-US" sz="2800" b="1">
                <a:latin typeface="黑体" panose="02010609060101010101" charset="-122"/>
                <a:ea typeface="黑体" panose="02010609060101010101" charset="-122"/>
                <a:cs typeface="黑体" panose="02010609060101010101" charset="-122"/>
              </a:rPr>
              <a:t>梳理文章情节，</a:t>
            </a:r>
            <a:r>
              <a:rPr lang="en-US" altLang="zh-CN" sz="2800" b="1">
                <a:latin typeface="黑体" panose="02010609060101010101" charset="-122"/>
                <a:ea typeface="黑体" panose="02010609060101010101" charset="-122"/>
                <a:cs typeface="黑体" panose="02010609060101010101" charset="-122"/>
              </a:rPr>
              <a:t>思考这一切对他的成长的影响。</a:t>
            </a:r>
            <a:endParaRPr lang="en-US" altLang="zh-CN" sz="2800" b="1">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endParaRPr lang="zh-CN" altLang="en-US"/>
          </a:p>
        </p:txBody>
      </p:sp>
      <p:sp>
        <p:nvSpPr>
          <p:cNvPr id="3" name="内容占位符 2"/>
          <p:cNvSpPr>
            <a:spLocks noGrp="1"/>
          </p:cNvSpPr>
          <p:nvPr>
            <p:ph idx="1"/>
            <p:custDataLst>
              <p:tags r:id="rId2"/>
            </p:custDataLst>
          </p:nvPr>
        </p:nvSpPr>
        <p:spPr/>
        <p:txBody>
          <a:bodyPr/>
          <a:lstStyle/>
          <a:p>
            <a:pPr marL="0" indent="0">
              <a:buNone/>
            </a:pPr>
            <a:r>
              <a:rPr lang="zh-CN" altLang="en-US" sz="2800">
                <a:latin typeface="黑体" panose="02010609060101010101" charset="-122"/>
                <a:ea typeface="黑体" panose="02010609060101010101" charset="-122"/>
                <a:cs typeface="黑体" panose="02010609060101010101" charset="-122"/>
                <a:sym typeface="+mn-ea"/>
              </a:rPr>
              <a:t>(3)对监狱的描写：①突出了监狱的简陋；②米考伯先生入狱，“我”前去探监，突出了“我”的善良和对友情的珍惜；③讴歌和赞扬了建立在善良正直的人性光辉之上的人道主义，强调“仁爱”的复归。</a:t>
            </a:r>
            <a:endParaRPr lang="zh-CN" altLang="en-US" sz="2800">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88365" y="260350"/>
            <a:ext cx="6611620" cy="1143000"/>
          </a:xfrm>
        </p:spPr>
        <p:txBody>
          <a:bodyPr/>
          <a:lstStyle/>
          <a:p>
            <a:r>
              <a:rPr lang="zh-CN" altLang="en-US" sz="3200" b="1">
                <a:latin typeface="黑体" panose="02010609060101010101" charset="-122"/>
                <a:ea typeface="黑体" panose="02010609060101010101" charset="-122"/>
                <a:cs typeface="黑体" panose="02010609060101010101" charset="-122"/>
                <a:sym typeface="+mn-ea"/>
              </a:rPr>
              <a:t>环境描写的作用</a:t>
            </a:r>
            <a:br>
              <a:rPr lang="zh-CN" altLang="en-US" sz="3200" b="1">
                <a:solidFill>
                  <a:schemeClr val="tx1"/>
                </a:solidFill>
                <a:latin typeface="黑体" panose="02010609060101010101" charset="-122"/>
                <a:ea typeface="黑体" panose="02010609060101010101" charset="-122"/>
                <a:cs typeface="黑体" panose="02010609060101010101" charset="-122"/>
              </a:rPr>
            </a:br>
            <a:endParaRPr lang="zh-CN" altLang="en-US" sz="3200">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343535" y="1124585"/>
            <a:ext cx="11401425" cy="4526280"/>
          </a:xfrm>
        </p:spPr>
        <p:txBody>
          <a:bodyPr>
            <a:noAutofit/>
          </a:bodyPr>
          <a:lstStyle/>
          <a:p>
            <a:pPr marL="0" indent="0">
              <a:lnSpc>
                <a:spcPct val="90000"/>
              </a:lnSpc>
              <a:buNone/>
            </a:pPr>
            <a:r>
              <a:rPr lang="zh-CN" altLang="en-US" sz="2600" b="1">
                <a:solidFill>
                  <a:schemeClr val="tx1"/>
                </a:solidFill>
                <a:latin typeface="黑体" panose="02010609060101010101" charset="-122"/>
                <a:ea typeface="黑体" panose="02010609060101010101" charset="-122"/>
                <a:cs typeface="黑体" panose="02010609060101010101" charset="-122"/>
              </a:rPr>
              <a:t>环境描写的作用</a:t>
            </a:r>
            <a:endParaRPr lang="zh-CN" altLang="en-US" sz="2600" b="1">
              <a:solidFill>
                <a:schemeClr val="tx1"/>
              </a:solidFill>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600" b="1">
                <a:solidFill>
                  <a:schemeClr val="tx1"/>
                </a:solidFill>
                <a:latin typeface="黑体" panose="02010609060101010101" charset="-122"/>
                <a:ea typeface="黑体" panose="02010609060101010101" charset="-122"/>
                <a:cs typeface="黑体" panose="02010609060101010101" charset="-122"/>
              </a:rPr>
              <a:t>1.交代社会背景（从社会背景本身）</a:t>
            </a:r>
            <a:endParaRPr lang="zh-CN" altLang="en-US" sz="2600" b="1">
              <a:solidFill>
                <a:schemeClr val="tx1"/>
              </a:solidFill>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600" b="1">
                <a:solidFill>
                  <a:schemeClr val="tx1"/>
                </a:solidFill>
                <a:latin typeface="黑体" panose="02010609060101010101" charset="-122"/>
                <a:ea typeface="黑体" panose="02010609060101010101" charset="-122"/>
                <a:cs typeface="黑体" panose="02010609060101010101" charset="-122"/>
              </a:rPr>
              <a:t>鲁迅的《孔乙己》开头对咸亨酒店的介绍：</a:t>
            </a:r>
            <a:endParaRPr lang="zh-CN" altLang="en-US" sz="2600" b="1">
              <a:solidFill>
                <a:schemeClr val="tx1"/>
              </a:solidFill>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600" b="1">
                <a:solidFill>
                  <a:schemeClr val="tx1"/>
                </a:solidFill>
                <a:latin typeface="黑体" panose="02010609060101010101" charset="-122"/>
                <a:ea typeface="黑体" panose="02010609060101010101" charset="-122"/>
                <a:cs typeface="黑体" panose="02010609060101010101" charset="-122"/>
              </a:rPr>
              <a:t>鲁镇酒店的格局，是和别处不同的：都是当街一个曲尺形的大柜台，柜里面预备着热水，可以随时温酒。做工的人，傍午傍晚散了工，每每花两文铜钱，买一碗酒——这是二十年前的事，每碗要涨到十文······但这些顾客，多是短衣帮，大抵没有这么阔绰。只有穿长衫的，才踱进店面隔壁的房子里，要酒要菜，慢慢地坐喝。</a:t>
            </a:r>
            <a:endParaRPr lang="zh-CN" altLang="en-US" sz="2600" b="1">
              <a:solidFill>
                <a:schemeClr val="tx1"/>
              </a:solidFill>
              <a:latin typeface="黑体" panose="02010609060101010101" charset="-122"/>
              <a:ea typeface="黑体" panose="02010609060101010101" charset="-122"/>
              <a:cs typeface="黑体" panose="02010609060101010101" charset="-122"/>
            </a:endParaRPr>
          </a:p>
          <a:p>
            <a:pPr marL="0" indent="0">
              <a:lnSpc>
                <a:spcPct val="90000"/>
              </a:lnSpc>
              <a:buNone/>
            </a:pPr>
            <a:r>
              <a:rPr lang="zh-CN" altLang="en-US" sz="2600" b="1">
                <a:solidFill>
                  <a:srgbClr val="FF0000"/>
                </a:solidFill>
                <a:latin typeface="黑体" panose="02010609060101010101" charset="-122"/>
                <a:ea typeface="黑体" panose="02010609060101010101" charset="-122"/>
                <a:cs typeface="黑体" panose="02010609060101010101" charset="-122"/>
              </a:rPr>
              <a:t>对咸亨酒店的介绍，是为了交代孔乙己生活的社会环境，渲染“短衣帮”与“穿长衫的”两个泾渭分明的社会群体，表现了社会严重的阶级对立，人与人之间冷酷的关系。作者刻画这样一个势利、冷酷、虚伪的社会环境，为我们渲染了一种冷漠悲凉的社会气氛，为情节的发展奠定了基础，预示着人物悲剧的必然性。咸亨酒店可以说是当时中国黑暗的半封建半殖民地社会的缩影。</a:t>
            </a:r>
            <a:endParaRPr lang="zh-CN" altLang="en-US" sz="2600" b="1">
              <a:solidFill>
                <a:srgbClr val="FF0000"/>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endParaRPr lang="zh-CN" altLang="en-US"/>
          </a:p>
        </p:txBody>
      </p:sp>
      <p:sp>
        <p:nvSpPr>
          <p:cNvPr id="3" name="内容占位符 2"/>
          <p:cNvSpPr>
            <a:spLocks noGrp="1"/>
          </p:cNvSpPr>
          <p:nvPr>
            <p:ph idx="1"/>
            <p:custDataLst>
              <p:tags r:id="rId2"/>
            </p:custDataLst>
          </p:nvPr>
        </p:nvSpPr>
        <p:spPr>
          <a:xfrm>
            <a:off x="675640" y="1052830"/>
            <a:ext cx="11224895" cy="3569335"/>
          </a:xfrm>
        </p:spPr>
        <p:txBody>
          <a:bodyPr>
            <a:noAutofit/>
          </a:bodyPr>
          <a:lstStyle/>
          <a:p>
            <a:pPr marL="0" indent="0">
              <a:buNone/>
            </a:pPr>
            <a:r>
              <a:rPr lang="en-US" altLang="zh-CN" sz="2800">
                <a:solidFill>
                  <a:schemeClr val="tx1"/>
                </a:solidFill>
                <a:latin typeface="黑体" panose="02010609060101010101" charset="-122"/>
                <a:ea typeface="黑体" panose="02010609060101010101" charset="-122"/>
                <a:cs typeface="黑体" panose="02010609060101010101" charset="-122"/>
              </a:rPr>
              <a:t>2.渲染氛围（从自然环境本身）</a:t>
            </a:r>
            <a:endParaRPr lang="en-US" altLang="zh-CN" sz="2800">
              <a:solidFill>
                <a:schemeClr val="tx1"/>
              </a:solidFill>
              <a:latin typeface="黑体" panose="02010609060101010101" charset="-122"/>
              <a:ea typeface="黑体" panose="02010609060101010101" charset="-122"/>
              <a:cs typeface="黑体" panose="02010609060101010101" charset="-122"/>
            </a:endParaRPr>
          </a:p>
          <a:p>
            <a:pPr marL="0" indent="0">
              <a:buNone/>
            </a:pPr>
            <a:r>
              <a:rPr lang="en-US" altLang="zh-CN" sz="2800">
                <a:solidFill>
                  <a:schemeClr val="tx1"/>
                </a:solidFill>
                <a:latin typeface="黑体" panose="02010609060101010101" charset="-122"/>
                <a:ea typeface="黑体" panose="02010609060101010101" charset="-122"/>
                <a:cs typeface="黑体" panose="02010609060101010101" charset="-122"/>
              </a:rPr>
              <a:t>例如“天灰蒙蒙的，又阴又冷，长安街两旁的人行道上挤满了男女老少。”《十里长街送总理》一文中的环境描写，</a:t>
            </a:r>
            <a:r>
              <a:rPr lang="en-US" altLang="zh-CN" sz="2800">
                <a:solidFill>
                  <a:srgbClr val="FF0000"/>
                </a:solidFill>
                <a:latin typeface="黑体" panose="02010609060101010101" charset="-122"/>
                <a:ea typeface="黑体" panose="02010609060101010101" charset="-122"/>
                <a:cs typeface="黑体" panose="02010609060101010101" charset="-122"/>
              </a:rPr>
              <a:t>渲染了悲哀的气氛，衬托出人们悼念周总理的极其沉痛的心情。</a:t>
            </a:r>
            <a:r>
              <a:rPr lang="en-US" altLang="zh-CN" sz="2800">
                <a:solidFill>
                  <a:schemeClr val="tx1"/>
                </a:solidFill>
                <a:latin typeface="黑体" panose="02010609060101010101" charset="-122"/>
                <a:ea typeface="黑体" panose="02010609060101010101" charset="-122"/>
                <a:cs typeface="黑体" panose="02010609060101010101" charset="-122"/>
              </a:rPr>
              <a:t>另外如《故乡》中对故乡景象的描写，渲染了一种悲凉的气氛。而鲁迅《药》一文结尾一段：时令虽已是清明，然而天气仍“分外寒冷”，“歪歪斜斜”的路旁是“层层叠叠”的丛冢；这里没有生机，只有“支支直立”的枯草发出“一丝发抖的声音”；这里没有啼鸣的黄莺，只有预兆不祥的乌鸦，而且“缩着头，铁铸一般站着”。</a:t>
            </a:r>
            <a:r>
              <a:rPr lang="en-US" altLang="zh-CN" sz="2800">
                <a:solidFill>
                  <a:srgbClr val="FF0000"/>
                </a:solidFill>
                <a:latin typeface="黑体" panose="02010609060101010101" charset="-122"/>
                <a:ea typeface="黑体" panose="02010609060101010101" charset="-122"/>
                <a:cs typeface="黑体" panose="02010609060101010101" charset="-122"/>
              </a:rPr>
              <a:t>这里借助环境描写渲染出了坟场阴冷、悲凉的气氛。</a:t>
            </a:r>
            <a:endParaRPr lang="en-US" altLang="zh-CN" sz="2800">
              <a:solidFill>
                <a:srgbClr val="FF0000"/>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endParaRPr lang="zh-CN" altLang="en-US"/>
          </a:p>
        </p:txBody>
      </p:sp>
      <p:sp>
        <p:nvSpPr>
          <p:cNvPr id="3" name="内容占位符 2"/>
          <p:cNvSpPr>
            <a:spLocks noGrp="1"/>
          </p:cNvSpPr>
          <p:nvPr>
            <p:ph idx="1"/>
            <p:custDataLst>
              <p:tags r:id="rId2"/>
            </p:custDataLst>
          </p:nvPr>
        </p:nvSpPr>
        <p:spPr>
          <a:xfrm>
            <a:off x="293370" y="1052830"/>
            <a:ext cx="11675745" cy="3719195"/>
          </a:xfrm>
        </p:spPr>
        <p:txBody>
          <a:bodyPr>
            <a:noAutofit/>
          </a:bodyPr>
          <a:lstStyle/>
          <a:p>
            <a:pPr marL="0" indent="0" algn="just">
              <a:lnSpc>
                <a:spcPct val="90000"/>
              </a:lnSpc>
              <a:buNone/>
            </a:pPr>
            <a:r>
              <a:rPr lang="en-US" altLang="zh-CN" sz="2600">
                <a:solidFill>
                  <a:schemeClr val="tx1"/>
                </a:solidFill>
                <a:latin typeface="黑体" panose="02010609060101010101" charset="-122"/>
                <a:ea typeface="黑体" panose="02010609060101010101" charset="-122"/>
                <a:cs typeface="黑体" panose="02010609060101010101" charset="-122"/>
              </a:rPr>
              <a:t>3.推动情节发展（从情节角度）</a:t>
            </a:r>
            <a:endParaRPr lang="en-US" altLang="zh-CN" sz="2600">
              <a:solidFill>
                <a:schemeClr val="tx1"/>
              </a:solidFill>
              <a:latin typeface="黑体" panose="02010609060101010101" charset="-122"/>
              <a:ea typeface="黑体" panose="02010609060101010101" charset="-122"/>
              <a:cs typeface="黑体" panose="02010609060101010101" charset="-122"/>
            </a:endParaRPr>
          </a:p>
          <a:p>
            <a:pPr marL="0" indent="0" algn="just">
              <a:lnSpc>
                <a:spcPct val="90000"/>
              </a:lnSpc>
              <a:buNone/>
            </a:pPr>
            <a:r>
              <a:rPr lang="en-US" altLang="zh-CN" sz="2600">
                <a:solidFill>
                  <a:schemeClr val="tx1"/>
                </a:solidFill>
                <a:latin typeface="黑体" panose="02010609060101010101" charset="-122"/>
                <a:ea typeface="黑体" panose="02010609060101010101" charset="-122"/>
                <a:cs typeface="黑体" panose="02010609060101010101" charset="-122"/>
              </a:rPr>
              <a:t>例如：《曹操煮酒论英雄》中“酒至半酣，忽阴云漠漠，聚雨将至。从人遥指天外龙挂”一句，因为天气的变化，引出了对“龙”的评论，从而推动了情节的发展。</a:t>
            </a:r>
            <a:endParaRPr lang="en-US" altLang="zh-CN" sz="2600">
              <a:solidFill>
                <a:schemeClr val="tx1"/>
              </a:solidFill>
              <a:latin typeface="黑体" panose="02010609060101010101" charset="-122"/>
              <a:ea typeface="黑体" panose="02010609060101010101" charset="-122"/>
              <a:cs typeface="黑体" panose="02010609060101010101" charset="-122"/>
            </a:endParaRPr>
          </a:p>
          <a:p>
            <a:pPr marL="0" indent="0" algn="just">
              <a:lnSpc>
                <a:spcPct val="90000"/>
              </a:lnSpc>
              <a:buNone/>
            </a:pPr>
            <a:r>
              <a:rPr lang="en-US" altLang="zh-CN" sz="2600">
                <a:solidFill>
                  <a:schemeClr val="tx1"/>
                </a:solidFill>
                <a:latin typeface="黑体" panose="02010609060101010101" charset="-122"/>
                <a:ea typeface="黑体" panose="02010609060101010101" charset="-122"/>
                <a:cs typeface="黑体" panose="02010609060101010101" charset="-122"/>
              </a:rPr>
              <a:t>另外如《边城》中写道：“天已快夜，别的雀子似乎都休息了，只杜鹃叫个不息。石头泥土为白日晒了一整天，草木为白日晒了一整天，到这时节各放散出一种热气。空气中有泥土气味，有草木气味还有各种甲虫类气味。翠翠看着天上的红云，听着渡口飘来生意人的杂乱声音，心中有些儿薄薄的凄凉。”情窦初开的翠翠“在成熟中的生命，觉得好像缺少了什么”，“好像眼见到这个日子过去了，想要在一件新的人事上攀住它，但不成”。翠翠渴望爱情而还没有着落，有孤单失落之感。这时祖父在渡船上忙个不息，顾不上她，杜鹃叫个不息，泥土、草木、各种甲虫类气味，生意人的杂乱声音，更增添了翠翠内心的纷乱和孤独之感，因此她“心中有些薄薄的凄凉”。这里的环境描写成为人物心里活动的契机并映衬着人物的心情，还有推动故事情节发展的作用。</a:t>
            </a:r>
            <a:endParaRPr lang="en-US" altLang="zh-CN" sz="2600">
              <a:solidFill>
                <a:schemeClr val="tx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endParaRPr lang="zh-CN" altLang="en-US"/>
          </a:p>
        </p:txBody>
      </p:sp>
      <p:sp>
        <p:nvSpPr>
          <p:cNvPr id="3" name="内容占位符 2"/>
          <p:cNvSpPr>
            <a:spLocks noGrp="1"/>
          </p:cNvSpPr>
          <p:nvPr>
            <p:ph idx="1"/>
            <p:custDataLst>
              <p:tags r:id="rId2"/>
            </p:custDataLst>
          </p:nvPr>
        </p:nvSpPr>
        <p:spPr>
          <a:xfrm>
            <a:off x="348615" y="1124585"/>
            <a:ext cx="11330305" cy="4526280"/>
          </a:xfrm>
        </p:spPr>
        <p:txBody>
          <a:bodyPr>
            <a:noAutofit/>
          </a:bodyPr>
          <a:lstStyle/>
          <a:p>
            <a:pPr marL="0" indent="0">
              <a:lnSpc>
                <a:spcPct val="100000"/>
              </a:lnSpc>
              <a:buNone/>
            </a:pPr>
            <a:r>
              <a:rPr lang="en-US" altLang="zh-CN" sz="2600">
                <a:solidFill>
                  <a:schemeClr val="tx1"/>
                </a:solidFill>
                <a:latin typeface="黑体" panose="02010609060101010101" charset="-122"/>
                <a:ea typeface="黑体" panose="02010609060101010101" charset="-122"/>
                <a:cs typeface="黑体" panose="02010609060101010101" charset="-122"/>
              </a:rPr>
              <a:t>4.心情暗示 体现人物内心活动（从人物角度）</a:t>
            </a:r>
            <a:endParaRPr lang="en-US" altLang="zh-CN" sz="2600">
              <a:solidFill>
                <a:schemeClr val="tx1"/>
              </a:solidFill>
              <a:latin typeface="黑体" panose="02010609060101010101" charset="-122"/>
              <a:ea typeface="黑体" panose="02010609060101010101" charset="-122"/>
              <a:cs typeface="黑体" panose="02010609060101010101" charset="-122"/>
            </a:endParaRPr>
          </a:p>
          <a:p>
            <a:pPr marL="0" indent="0">
              <a:lnSpc>
                <a:spcPct val="100000"/>
              </a:lnSpc>
              <a:buNone/>
            </a:pPr>
            <a:r>
              <a:rPr lang="en-US" altLang="zh-CN" sz="2600">
                <a:solidFill>
                  <a:schemeClr val="tx1"/>
                </a:solidFill>
                <a:latin typeface="黑体" panose="02010609060101010101" charset="-122"/>
                <a:ea typeface="黑体" panose="02010609060101010101" charset="-122"/>
                <a:cs typeface="黑体" panose="02010609060101010101" charset="-122"/>
              </a:rPr>
              <a:t>法国短篇小说大王莫泊桑的《我的叔叔于勒》中有两处景物描写。</a:t>
            </a:r>
            <a:endParaRPr lang="en-US" altLang="zh-CN" sz="2600">
              <a:solidFill>
                <a:schemeClr val="tx1"/>
              </a:solidFill>
              <a:latin typeface="黑体" panose="02010609060101010101" charset="-122"/>
              <a:ea typeface="黑体" panose="02010609060101010101" charset="-122"/>
              <a:cs typeface="黑体" panose="02010609060101010101" charset="-122"/>
            </a:endParaRPr>
          </a:p>
          <a:p>
            <a:pPr marL="0" indent="0">
              <a:lnSpc>
                <a:spcPct val="100000"/>
              </a:lnSpc>
              <a:buNone/>
            </a:pPr>
            <a:r>
              <a:rPr lang="en-US" altLang="zh-CN" sz="2600">
                <a:solidFill>
                  <a:schemeClr val="tx1"/>
                </a:solidFill>
                <a:latin typeface="黑体" panose="02010609060101010101" charset="-122"/>
                <a:ea typeface="黑体" panose="02010609060101010101" charset="-122"/>
                <a:cs typeface="黑体" panose="02010609060101010101" charset="-122"/>
              </a:rPr>
              <a:t>A、 我们上了轮船，离开栈桥，在一片平静的好似绿色大理石桌面的海上驶向远处。</a:t>
            </a:r>
            <a:endParaRPr lang="en-US" altLang="zh-CN" sz="2600">
              <a:solidFill>
                <a:schemeClr val="tx1"/>
              </a:solidFill>
              <a:latin typeface="黑体" panose="02010609060101010101" charset="-122"/>
              <a:ea typeface="黑体" panose="02010609060101010101" charset="-122"/>
              <a:cs typeface="黑体" panose="02010609060101010101" charset="-122"/>
            </a:endParaRPr>
          </a:p>
          <a:p>
            <a:pPr marL="0" indent="0">
              <a:lnSpc>
                <a:spcPct val="100000"/>
              </a:lnSpc>
              <a:buNone/>
            </a:pPr>
            <a:r>
              <a:rPr lang="en-US" altLang="zh-CN" sz="2600">
                <a:solidFill>
                  <a:schemeClr val="tx1"/>
                </a:solidFill>
                <a:latin typeface="黑体" panose="02010609060101010101" charset="-122"/>
                <a:ea typeface="黑体" panose="02010609060101010101" charset="-122"/>
                <a:cs typeface="黑体" panose="02010609060101010101" charset="-122"/>
              </a:rPr>
              <a:t>B、在我们面前，天边远处仿佛有一片紫色的阴影从海里钻出来，那就是哲而赛岛了。</a:t>
            </a:r>
            <a:endParaRPr lang="en-US" altLang="zh-CN" sz="2600">
              <a:solidFill>
                <a:schemeClr val="tx1"/>
              </a:solidFill>
              <a:latin typeface="黑体" panose="02010609060101010101" charset="-122"/>
              <a:ea typeface="黑体" panose="02010609060101010101" charset="-122"/>
              <a:cs typeface="黑体" panose="02010609060101010101" charset="-122"/>
            </a:endParaRPr>
          </a:p>
          <a:p>
            <a:pPr marL="0" indent="0">
              <a:lnSpc>
                <a:spcPct val="100000"/>
              </a:lnSpc>
              <a:buNone/>
            </a:pPr>
            <a:r>
              <a:rPr lang="en-US" altLang="zh-CN" sz="2600">
                <a:solidFill>
                  <a:schemeClr val="tx1"/>
                </a:solidFill>
                <a:latin typeface="黑体" panose="02010609060101010101" charset="-122"/>
                <a:ea typeface="黑体" panose="02010609060101010101" charset="-122"/>
                <a:cs typeface="黑体" panose="02010609060101010101" charset="-122"/>
              </a:rPr>
              <a:t>第一处环境描写是在菲利普一家怀着发财梦去旅游时，那时他们收到于勒发财的信，菲利普的二女儿也因此结了婚，一家人高兴出游，那时的海面在他们眼中美的如“绿色大理石桌面”。可见一家人的心情多么愉快。但出乎预料的是，他们在旅游的船上却遇到了破产后沦落为水手的于勒，他们一家发财的梦想破灭了，所以，他们旅游的目的地在他们眼中却成了“紫色的阴影”，不着一字，却淋漓尽致地写出了菲利普一家失望、沮丧的心情。</a:t>
            </a:r>
            <a:endParaRPr lang="en-US" altLang="zh-CN" sz="2600">
              <a:solidFill>
                <a:schemeClr val="tx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endParaRPr lang="zh-CN" altLang="en-US"/>
          </a:p>
        </p:txBody>
      </p:sp>
      <p:sp>
        <p:nvSpPr>
          <p:cNvPr id="3" name="内容占位符 2"/>
          <p:cNvSpPr>
            <a:spLocks noGrp="1"/>
          </p:cNvSpPr>
          <p:nvPr>
            <p:ph idx="1"/>
            <p:custDataLst>
              <p:tags r:id="rId2"/>
            </p:custDataLst>
          </p:nvPr>
        </p:nvSpPr>
        <p:spPr>
          <a:xfrm>
            <a:off x="715645" y="1052830"/>
            <a:ext cx="10922635" cy="4526280"/>
          </a:xfrm>
        </p:spPr>
        <p:txBody>
          <a:bodyPr>
            <a:noAutofit/>
          </a:bodyPr>
          <a:lstStyle/>
          <a:p>
            <a:pPr marL="0" indent="0">
              <a:buNone/>
            </a:pPr>
            <a:r>
              <a:rPr lang="en-US" altLang="zh-CN" sz="2800">
                <a:solidFill>
                  <a:schemeClr val="tx1"/>
                </a:solidFill>
                <a:latin typeface="黑体" panose="02010609060101010101" charset="-122"/>
                <a:ea typeface="黑体" panose="02010609060101010101" charset="-122"/>
                <a:cs typeface="黑体" panose="02010609060101010101" charset="-122"/>
              </a:rPr>
              <a:t>5.烘托或反衬人物形象（从人物角度）</a:t>
            </a:r>
            <a:endParaRPr lang="en-US" altLang="zh-CN" sz="2800">
              <a:solidFill>
                <a:schemeClr val="tx1"/>
              </a:solidFill>
              <a:latin typeface="黑体" panose="02010609060101010101" charset="-122"/>
              <a:ea typeface="黑体" panose="02010609060101010101" charset="-122"/>
              <a:cs typeface="黑体" panose="02010609060101010101" charset="-122"/>
            </a:endParaRPr>
          </a:p>
          <a:p>
            <a:pPr marL="0" indent="0">
              <a:buNone/>
            </a:pPr>
            <a:r>
              <a:rPr lang="en-US" altLang="zh-CN" sz="2800">
                <a:solidFill>
                  <a:schemeClr val="tx1"/>
                </a:solidFill>
                <a:latin typeface="黑体" panose="02010609060101010101" charset="-122"/>
                <a:ea typeface="黑体" panose="02010609060101010101" charset="-122"/>
                <a:cs typeface="黑体" panose="02010609060101010101" charset="-122"/>
              </a:rPr>
              <a:t>在鲁迅的《藤野先生》中，以“上野烂漫的樱花”之美来反衬清国留学生不男不女、不伦不类的丑态：</a:t>
            </a:r>
            <a:endParaRPr lang="en-US" altLang="zh-CN" sz="2800">
              <a:solidFill>
                <a:schemeClr val="tx1"/>
              </a:solidFill>
              <a:latin typeface="黑体" panose="02010609060101010101" charset="-122"/>
              <a:ea typeface="黑体" panose="02010609060101010101" charset="-122"/>
              <a:cs typeface="黑体" panose="02010609060101010101" charset="-122"/>
            </a:endParaRPr>
          </a:p>
          <a:p>
            <a:pPr marL="0" indent="0">
              <a:buNone/>
            </a:pPr>
            <a:r>
              <a:rPr lang="en-US" altLang="zh-CN" sz="2800">
                <a:solidFill>
                  <a:schemeClr val="tx1"/>
                </a:solidFill>
                <a:latin typeface="黑体" panose="02010609060101010101" charset="-122"/>
                <a:ea typeface="黑体" panose="02010609060101010101" charset="-122"/>
                <a:cs typeface="黑体" panose="02010609060101010101" charset="-122"/>
              </a:rPr>
              <a:t>上野的樱花烂漫的时节，望去却也像绯红的轻云，但花下也缺不了成群结队的“清国留学生”的速成班。头顶上盘着大辫子，顶得学生制帽高高耸起，形成一座富士山。也有解散辫子，盘得平的，除下帽来，油光可鉴，宛如小姑娘的发髻一般，还要将脖子扭几扭，实在标致极了。</a:t>
            </a:r>
            <a:endParaRPr lang="en-US" altLang="zh-CN" sz="2800">
              <a:solidFill>
                <a:schemeClr val="tx1"/>
              </a:solidFill>
              <a:latin typeface="黑体" panose="02010609060101010101" charset="-122"/>
              <a:ea typeface="黑体" panose="02010609060101010101" charset="-122"/>
              <a:cs typeface="黑体" panose="02010609060101010101" charset="-122"/>
            </a:endParaRPr>
          </a:p>
          <a:p>
            <a:pPr marL="0" indent="0">
              <a:buNone/>
            </a:pPr>
            <a:r>
              <a:rPr lang="en-US" altLang="zh-CN" sz="2800">
                <a:solidFill>
                  <a:schemeClr val="tx1"/>
                </a:solidFill>
                <a:latin typeface="黑体" panose="02010609060101010101" charset="-122"/>
                <a:ea typeface="黑体" panose="02010609060101010101" charset="-122"/>
                <a:cs typeface="黑体" panose="02010609060101010101" charset="-122"/>
              </a:rPr>
              <a:t>那一群扭捏作态的“清国留学生”与那美丽的樱花形成了鲜明的对比啊！对比之余，不能不使读者感到“清国留学生”令人作呕的丑态跃然纸上。</a:t>
            </a:r>
            <a:endParaRPr lang="en-US" altLang="zh-CN" sz="2800">
              <a:solidFill>
                <a:schemeClr val="tx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endParaRPr lang="zh-CN" altLang="en-US"/>
          </a:p>
        </p:txBody>
      </p:sp>
      <p:sp>
        <p:nvSpPr>
          <p:cNvPr id="3" name="内容占位符 2"/>
          <p:cNvSpPr>
            <a:spLocks noGrp="1"/>
          </p:cNvSpPr>
          <p:nvPr>
            <p:ph idx="1"/>
            <p:custDataLst>
              <p:tags r:id="rId2"/>
            </p:custDataLst>
          </p:nvPr>
        </p:nvSpPr>
        <p:spPr>
          <a:xfrm>
            <a:off x="608965" y="980440"/>
            <a:ext cx="10875645" cy="4526280"/>
          </a:xfrm>
        </p:spPr>
        <p:txBody>
          <a:bodyPr/>
          <a:lstStyle/>
          <a:p>
            <a:pPr marL="0" indent="0">
              <a:buNone/>
            </a:pPr>
            <a:r>
              <a:rPr lang="en-US" altLang="zh-CN" sz="2800">
                <a:solidFill>
                  <a:schemeClr val="tx1"/>
                </a:solidFill>
                <a:latin typeface="黑体" panose="02010609060101010101" charset="-122"/>
                <a:ea typeface="黑体" panose="02010609060101010101" charset="-122"/>
                <a:cs typeface="黑体" panose="02010609060101010101" charset="-122"/>
              </a:rPr>
              <a:t>6.深化文章主题（从主题角度）</a:t>
            </a:r>
            <a:endParaRPr lang="en-US" altLang="zh-CN" sz="2800">
              <a:solidFill>
                <a:schemeClr val="tx1"/>
              </a:solidFill>
              <a:latin typeface="黑体" panose="02010609060101010101" charset="-122"/>
              <a:ea typeface="黑体" panose="02010609060101010101" charset="-122"/>
              <a:cs typeface="黑体" panose="02010609060101010101" charset="-122"/>
            </a:endParaRPr>
          </a:p>
          <a:p>
            <a:pPr marL="0" indent="0">
              <a:buNone/>
            </a:pPr>
            <a:r>
              <a:rPr lang="en-US" altLang="zh-CN" sz="2800">
                <a:solidFill>
                  <a:schemeClr val="tx1"/>
                </a:solidFill>
                <a:latin typeface="黑体" panose="02010609060101010101" charset="-122"/>
                <a:ea typeface="黑体" panose="02010609060101010101" charset="-122"/>
                <a:cs typeface="黑体" panose="02010609060101010101" charset="-122"/>
              </a:rPr>
              <a:t>分析小说的主题，离不开对人物和情节的细致分析，也离不开对环境的认真考察。如老舍的《骆驼祥子》中，为了刻画人力车夫祥子的辛苦，揭示旧社会劳动人民的悲惨，作者极力刻画了日烈雨暴的情景。当日烈到人不能忍受的程度，祥子还不得不拉车挣钱；当雨暴到人不能行走的程度，祥子还不得不在雨中挣钱。</a:t>
            </a:r>
            <a:r>
              <a:rPr lang="en-US" altLang="zh-CN" sz="2800">
                <a:solidFill>
                  <a:srgbClr val="FF0000"/>
                </a:solidFill>
                <a:latin typeface="黑体" panose="02010609060101010101" charset="-122"/>
                <a:ea typeface="黑体" panose="02010609060101010101" charset="-122"/>
                <a:cs typeface="黑体" panose="02010609060101010101" charset="-122"/>
              </a:rPr>
              <a:t>通过这样的环境描写，展现了祥子吃苦耐劳、勤劳的本性，从而揭示了旧社会劳动人民生活的疾苦和悲惨的主题。</a:t>
            </a:r>
            <a:endParaRPr lang="en-US" altLang="zh-CN" sz="2800">
              <a:solidFill>
                <a:srgbClr val="FF0000"/>
              </a:solidFill>
              <a:latin typeface="黑体" panose="02010609060101010101" charset="-122"/>
              <a:ea typeface="黑体" panose="02010609060101010101" charset="-122"/>
              <a:cs typeface="黑体" panose="02010609060101010101" charset="-122"/>
            </a:endParaRPr>
          </a:p>
          <a:p>
            <a:pPr marL="0" indent="0">
              <a:buNone/>
            </a:pPr>
            <a:r>
              <a:rPr lang="en-US" altLang="zh-CN" sz="2800">
                <a:solidFill>
                  <a:schemeClr val="tx1"/>
                </a:solidFill>
                <a:latin typeface="黑体" panose="02010609060101010101" charset="-122"/>
                <a:ea typeface="黑体" panose="02010609060101010101" charset="-122"/>
                <a:cs typeface="黑体" panose="02010609060101010101" charset="-122"/>
              </a:rPr>
              <a:t>当然，一段具体的环境描写，它的作用往往是多方面的，这需要根据具体的语言环境去综合分析，切忌生硬地把它归结为某一种作用。</a:t>
            </a:r>
            <a:endParaRPr lang="en-US" altLang="zh-CN" sz="2800">
              <a:solidFill>
                <a:schemeClr val="tx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3570" y="-27940"/>
            <a:ext cx="4052570" cy="1143000"/>
          </a:xfrm>
        </p:spPr>
        <p:txBody>
          <a:bodyPr/>
          <a:p>
            <a:r>
              <a:rPr lang="zh-CN" altLang="en-US"/>
              <a:t>主题</a:t>
            </a:r>
            <a:r>
              <a:rPr lang="zh-CN" altLang="en-US"/>
              <a:t>探究</a:t>
            </a:r>
            <a:endParaRPr lang="zh-CN" altLang="en-US"/>
          </a:p>
        </p:txBody>
      </p:sp>
      <p:sp>
        <p:nvSpPr>
          <p:cNvPr id="3" name="内容占位符 2"/>
          <p:cNvSpPr>
            <a:spLocks noGrp="1"/>
          </p:cNvSpPr>
          <p:nvPr>
            <p:ph idx="1"/>
          </p:nvPr>
        </p:nvSpPr>
        <p:spPr/>
        <p:txBody>
          <a:bodyPr/>
          <a:p>
            <a:r>
              <a:rPr lang="en-US" altLang="zh-CN" smtClean="0">
                <a:solidFill>
                  <a:srgbClr val="000000"/>
                </a:solidFill>
                <a:latin typeface="Arial" panose="020B0604020202020204"/>
                <a:ea typeface="华文中宋" pitchFamily="2" charset="-122"/>
                <a:sym typeface="+mn-ea"/>
              </a:rPr>
              <a:t>       </a:t>
            </a:r>
            <a:r>
              <a:rPr lang="zh-CN" altLang="en-US" b="1" smtClean="0">
                <a:solidFill>
                  <a:srgbClr val="000000"/>
                </a:solidFill>
                <a:latin typeface="Arial" panose="020B0604020202020204"/>
                <a:ea typeface="华文中宋" pitchFamily="2" charset="-122"/>
                <a:sym typeface="+mn-ea"/>
              </a:rPr>
              <a:t>本文通过大卫</a:t>
            </a:r>
            <a:r>
              <a:rPr lang="en-US" altLang="zh-CN" b="1" smtClean="0">
                <a:solidFill>
                  <a:srgbClr val="000000"/>
                </a:solidFill>
                <a:latin typeface="Arial" panose="020B0604020202020204"/>
                <a:ea typeface="华文中宋" pitchFamily="2" charset="-122"/>
                <a:sym typeface="+mn-ea"/>
              </a:rPr>
              <a:t>·</a:t>
            </a:r>
            <a:r>
              <a:rPr lang="zh-CN" altLang="en-US" b="1" smtClean="0">
                <a:solidFill>
                  <a:srgbClr val="000000"/>
                </a:solidFill>
                <a:latin typeface="Arial" panose="020B0604020202020204"/>
                <a:ea typeface="华文中宋" pitchFamily="2" charset="-122"/>
                <a:sym typeface="+mn-ea"/>
              </a:rPr>
              <a:t>科波菲尔的眼睛写出了十九世纪英国底层的社会生活，写出了周围的人和事对他成长的影响，表达了作者对人世间宽厚、善良、仁爱等美德的赞美，小说还触及了社会上很多重大社会问题和政治问题，蕴含着对当时社会的批判。比如腐朽落后的教育制度和司法制度，资本主义制度下万能而又万恶的金钱、财产所引起的婚姻问题，妇女问题，失业问题</a:t>
            </a:r>
            <a:r>
              <a:rPr lang="en-US" altLang="zh-CN" b="1" smtClean="0">
                <a:solidFill>
                  <a:srgbClr val="000000"/>
                </a:solidFill>
                <a:latin typeface="Arial" panose="020B0604020202020204"/>
                <a:ea typeface="华文中宋" pitchFamily="2" charset="-122"/>
                <a:sym typeface="+mn-ea"/>
              </a:rPr>
              <a:t>……</a:t>
            </a:r>
            <a:endParaRPr lang="en-US" altLang="zh-CN" b="1" smtClean="0">
              <a:solidFill>
                <a:srgbClr val="000000"/>
              </a:solidFill>
              <a:latin typeface="Arial" panose="020B0604020202020204"/>
              <a:ea typeface="华文中宋" pitchFamily="2" charset="-122"/>
            </a:endParaRPr>
          </a:p>
          <a:p>
            <a:endParaRPr lang="zh-CN" altLang="en-US" b="1"/>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custDataLst>
              <p:tags r:id="rId1"/>
            </p:custDataLst>
          </p:nvPr>
        </p:nvSpPr>
        <p:spPr>
          <a:xfrm>
            <a:off x="119393" y="332616"/>
            <a:ext cx="5556738" cy="553998"/>
          </a:xfrm>
          <a:prstGeom prst="rect">
            <a:avLst/>
          </a:prstGeom>
          <a:noFill/>
        </p:spPr>
        <p:txBody>
          <a:bodyPr wrap="square" rtlCol="0">
            <a:spAutoFit/>
          </a:bodyPr>
          <a:lstStyle/>
          <a:p>
            <a:pPr algn="ctr"/>
            <a:r>
              <a:rPr lang="zh-CN" altLang="en-US" sz="3000" smtClean="0">
                <a:solidFill>
                  <a:prstClr val="black"/>
                </a:solidFill>
                <a:latin typeface="黑体" panose="02010609060101010101" charset="-122"/>
                <a:ea typeface="黑体" panose="02010609060101010101" charset="-122"/>
              </a:rPr>
              <a:t>课后学习任务</a:t>
            </a:r>
            <a:endParaRPr lang="zh-CN" altLang="en-US" sz="3000">
              <a:solidFill>
                <a:prstClr val="black"/>
              </a:solidFill>
              <a:latin typeface="黑体" panose="02010609060101010101" charset="-122"/>
              <a:ea typeface="黑体" panose="02010609060101010101" charset="-122"/>
            </a:endParaRPr>
          </a:p>
        </p:txBody>
      </p:sp>
      <p:sp>
        <p:nvSpPr>
          <p:cNvPr id="9" name="文本框 8"/>
          <p:cNvSpPr txBox="1"/>
          <p:nvPr>
            <p:custDataLst>
              <p:tags r:id="rId2"/>
            </p:custDataLst>
          </p:nvPr>
        </p:nvSpPr>
        <p:spPr>
          <a:xfrm>
            <a:off x="1483998" y="1629413"/>
            <a:ext cx="9777095" cy="2784475"/>
          </a:xfrm>
          <a:prstGeom prst="rect">
            <a:avLst/>
          </a:prstGeom>
          <a:noFill/>
        </p:spPr>
        <p:txBody>
          <a:bodyPr wrap="square" rtlCol="0">
            <a:spAutoFit/>
          </a:bodyPr>
          <a:lstStyle/>
          <a:p>
            <a:pPr marL="342900" indent="-342900" algn="just">
              <a:lnSpc>
                <a:spcPct val="125000"/>
              </a:lnSpc>
              <a:spcBef>
                <a:spcPct val="0"/>
              </a:spcBef>
              <a:spcAft>
                <a:spcPct val="0"/>
              </a:spcAft>
              <a:buFont typeface="Wingdings" panose="05000000000000000000" pitchFamily="2" charset="2"/>
              <a:buChar char="Ø"/>
            </a:pPr>
            <a:r>
              <a:rPr lang="en-US" altLang="zh-CN" sz="2800" smtClean="0">
                <a:solidFill>
                  <a:srgbClr val="C00000"/>
                </a:solidFill>
                <a:latin typeface="华文楷体" panose="02010600040101010101" pitchFamily="2" charset="-122"/>
                <a:ea typeface="华文楷体" panose="02010600040101010101" pitchFamily="2" charset="-122"/>
              </a:rPr>
              <a:t>1.</a:t>
            </a:r>
            <a:r>
              <a:rPr lang="zh-CN" altLang="en-US" sz="2800" smtClean="0">
                <a:latin typeface="华文楷体" panose="02010600040101010101" pitchFamily="2" charset="-122"/>
                <a:ea typeface="华文楷体" panose="02010600040101010101" pitchFamily="2" charset="-122"/>
              </a:rPr>
              <a:t>推荐阅读整本书</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大卫</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科波菲尔</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。可绘制“人物关系图”助读，亦可绘制“大卫成长</a:t>
            </a:r>
            <a:r>
              <a:rPr lang="zh-CN" altLang="en-US" sz="2800">
                <a:latin typeface="华文楷体" panose="02010600040101010101" pitchFamily="2" charset="-122"/>
                <a:ea typeface="华文楷体" panose="02010600040101010101" pitchFamily="2" charset="-122"/>
              </a:rPr>
              <a:t>历程图”</a:t>
            </a:r>
            <a:r>
              <a:rPr lang="zh-CN" altLang="en-US" sz="2800" smtClean="0">
                <a:latin typeface="华文楷体" panose="02010600040101010101" pitchFamily="2" charset="-122"/>
                <a:ea typeface="华文楷体" panose="02010600040101010101" pitchFamily="2" charset="-122"/>
              </a:rPr>
              <a:t>（标注出对</a:t>
            </a:r>
            <a:r>
              <a:rPr lang="zh-CN" altLang="en-US" sz="2800">
                <a:latin typeface="华文楷体" panose="02010600040101010101" pitchFamily="2" charset="-122"/>
                <a:ea typeface="华文楷体" panose="02010600040101010101" pitchFamily="2" charset="-122"/>
              </a:rPr>
              <a:t>大卫的</a:t>
            </a:r>
            <a:r>
              <a:rPr lang="zh-CN" altLang="en-US" sz="2800" smtClean="0">
                <a:latin typeface="华文楷体" panose="02010600040101010101" pitchFamily="2" charset="-122"/>
                <a:ea typeface="华文楷体" panose="02010600040101010101" pitchFamily="2" charset="-122"/>
              </a:rPr>
              <a:t>成长有重要</a:t>
            </a:r>
            <a:r>
              <a:rPr lang="zh-CN" altLang="en-US" sz="2800">
                <a:latin typeface="华文楷体" panose="02010600040101010101" pitchFamily="2" charset="-122"/>
                <a:ea typeface="华文楷体" panose="02010600040101010101" pitchFamily="2" charset="-122"/>
              </a:rPr>
              <a:t>影响</a:t>
            </a:r>
            <a:r>
              <a:rPr lang="zh-CN" altLang="en-US" sz="2800" smtClean="0">
                <a:latin typeface="华文楷体" panose="02010600040101010101" pitchFamily="2" charset="-122"/>
                <a:ea typeface="华文楷体" panose="02010600040101010101" pitchFamily="2" charset="-122"/>
              </a:rPr>
              <a:t>的人和</a:t>
            </a:r>
            <a:r>
              <a:rPr lang="zh-CN" altLang="en-US" sz="2800">
                <a:latin typeface="华文楷体" panose="02010600040101010101" pitchFamily="2" charset="-122"/>
                <a:ea typeface="华文楷体" panose="02010600040101010101" pitchFamily="2" charset="-122"/>
              </a:rPr>
              <a:t>事）助</a:t>
            </a:r>
            <a:r>
              <a:rPr lang="zh-CN" altLang="en-US" sz="2800" smtClean="0">
                <a:latin typeface="华文楷体" panose="02010600040101010101" pitchFamily="2" charset="-122"/>
                <a:ea typeface="华文楷体" panose="02010600040101010101" pitchFamily="2" charset="-122"/>
              </a:rPr>
              <a:t>读。</a:t>
            </a:r>
            <a:endParaRPr lang="en-US" altLang="zh-CN" sz="2800" smtClean="0">
              <a:latin typeface="华文楷体" panose="02010600040101010101" pitchFamily="2" charset="-122"/>
              <a:ea typeface="华文楷体" panose="02010600040101010101" pitchFamily="2" charset="-122"/>
            </a:endParaRPr>
          </a:p>
          <a:p>
            <a:pPr marL="342900" indent="-342900" algn="just">
              <a:lnSpc>
                <a:spcPct val="125000"/>
              </a:lnSpc>
              <a:spcBef>
                <a:spcPct val="0"/>
              </a:spcBef>
              <a:spcAft>
                <a:spcPct val="0"/>
              </a:spcAft>
              <a:buFont typeface="Wingdings" panose="05000000000000000000" pitchFamily="2" charset="2"/>
              <a:buChar char="Ø"/>
            </a:pPr>
            <a:r>
              <a:rPr lang="en-US" altLang="zh-CN" sz="2800" smtClean="0">
                <a:solidFill>
                  <a:srgbClr val="C00000"/>
                </a:solidFill>
                <a:latin typeface="华文楷体" panose="02010600040101010101" pitchFamily="2" charset="-122"/>
                <a:ea typeface="华文楷体" panose="02010600040101010101" pitchFamily="2" charset="-122"/>
              </a:rPr>
              <a:t>2.</a:t>
            </a:r>
            <a:r>
              <a:rPr lang="zh-CN" altLang="en-US" sz="2800" smtClean="0">
                <a:solidFill>
                  <a:srgbClr val="C00000"/>
                </a:solidFill>
                <a:latin typeface="华文楷体" panose="02010600040101010101" pitchFamily="2" charset="-122"/>
                <a:ea typeface="华文楷体" panose="02010600040101010101" pitchFamily="2" charset="-122"/>
              </a:rPr>
              <a:t> </a:t>
            </a:r>
            <a:r>
              <a:rPr lang="zh-CN" altLang="en-US" sz="2800" smtClean="0">
                <a:latin typeface="华文楷体" panose="02010600040101010101" pitchFamily="2" charset="-122"/>
                <a:ea typeface="华文楷体" panose="02010600040101010101" pitchFamily="2" charset="-122"/>
              </a:rPr>
              <a:t>请在学习完本单元所有课文后，以</a:t>
            </a:r>
            <a:r>
              <a:rPr lang="en-US" altLang="zh-CN" sz="2800" smtClean="0">
                <a:latin typeface="华文楷体" panose="02010600040101010101" pitchFamily="2" charset="-122"/>
                <a:ea typeface="华文楷体" panose="02010600040101010101" pitchFamily="2" charset="-122"/>
              </a:rPr>
              <a:t>《</a:t>
            </a:r>
            <a:r>
              <a:rPr lang="zh-CN" altLang="en-US" sz="2800">
                <a:latin typeface="华文楷体" panose="02010600040101010101" pitchFamily="2" charset="-122"/>
                <a:ea typeface="华文楷体" panose="02010600040101010101" pitchFamily="2" charset="-122"/>
              </a:rPr>
              <a:t>成长</a:t>
            </a:r>
            <a:r>
              <a:rPr lang="en-US" altLang="zh-CN" sz="2800" smtClean="0">
                <a:latin typeface="华文楷体" panose="02010600040101010101" pitchFamily="2" charset="-122"/>
                <a:ea typeface="华文楷体" panose="02010600040101010101" pitchFamily="2" charset="-122"/>
              </a:rPr>
              <a:t>》</a:t>
            </a:r>
            <a:r>
              <a:rPr lang="zh-CN" altLang="en-US" sz="2800" smtClean="0">
                <a:latin typeface="华文楷体" panose="02010600040101010101" pitchFamily="2" charset="-122"/>
                <a:ea typeface="华文楷体" panose="02010600040101010101" pitchFamily="2" charset="-122"/>
              </a:rPr>
              <a:t>为题写一篇小小说。</a:t>
            </a:r>
            <a:endParaRPr lang="zh-CN" altLang="en-US" sz="2800" smtClean="0">
              <a:latin typeface="华文楷体" panose="02010600040101010101" pitchFamily="2" charset="-122"/>
              <a:ea typeface="华文楷体" panose="02010600040101010101" pitchFamily="2" charset="-122"/>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r>
              <a:rPr lang="zh-CN" altLang="en-US">
                <a:latin typeface="Times New Roman" panose="02020603050405020304" charset="0"/>
                <a:ea typeface="汉仪中宋简" panose="02010600000101010101" charset="-122"/>
              </a:rPr>
              <a:t>谢 谢 观 赏</a:t>
            </a:r>
            <a:endParaRPr lang="zh-CN" altLang="en-US">
              <a:latin typeface="Times New Roman" panose="02020603050405020304" charset="0"/>
              <a:ea typeface="汉仪中宋简" panose="02010600000101010101" charset="-122"/>
            </a:endParaRPr>
          </a:p>
        </p:txBody>
      </p:sp>
      <p:pic>
        <p:nvPicPr>
          <p:cNvPr id="3" name="New picture"/>
          <p:cNvPicPr/>
          <p:nvPr>
            <p:custDataLst>
              <p:tags r:id="rId2"/>
            </p:custDataLst>
          </p:nvPr>
        </p:nvPicPr>
        <p:blipFill>
          <a:blip r:embed="rId3"/>
          <a:stretch>
            <a:fillRect/>
          </a:stretch>
        </p:blipFill>
        <p:spPr>
          <a:xfrm>
            <a:off x="9601200" y="10029825"/>
            <a:ext cx="228600" cy="171450"/>
          </a:xfrm>
          <a:prstGeom prst="cube">
            <a:avLst/>
          </a:prstGeom>
        </p:spPr>
      </p:pic>
    </p:spTree>
    <p:custDataLst>
      <p:tags r:id="rId4"/>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77645" y="116523"/>
            <a:ext cx="8229600" cy="1143000"/>
          </a:xfrm>
        </p:spPr>
        <p:txBody>
          <a:bodyPr/>
          <a:lstStyle/>
          <a:p>
            <a:r>
              <a:rPr lang="zh-CN" altLang="en-US">
                <a:latin typeface="Times New Roman" panose="02020603050405020304" charset="0"/>
                <a:ea typeface="汉仪中宋简" panose="02010600000101010101" charset="-122"/>
              </a:rPr>
              <a:t>预习检查</a:t>
            </a:r>
            <a:r>
              <a:rPr lang="en-US" altLang="zh-CN">
                <a:latin typeface="Times New Roman" panose="02020603050405020304" charset="0"/>
                <a:ea typeface="汉仪中宋简" panose="02010600000101010101" charset="-122"/>
              </a:rPr>
              <a:t>/</a:t>
            </a:r>
            <a:r>
              <a:rPr lang="zh-CN" altLang="en-US">
                <a:latin typeface="Times New Roman" panose="02020603050405020304" charset="0"/>
                <a:ea typeface="汉仪中宋简" panose="02010600000101010101" charset="-122"/>
              </a:rPr>
              <a:t>作者介绍</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334010" y="1052830"/>
            <a:ext cx="10841355" cy="4140200"/>
          </a:xfrm>
        </p:spPr>
        <p:txBody>
          <a:bodyPr>
            <a:noAutofit/>
          </a:bodyPr>
          <a:lstStyle/>
          <a:p>
            <a:pPr marL="0" indent="0" algn="just">
              <a:lnSpc>
                <a:spcPct val="100000"/>
              </a:lnSpc>
              <a:buNone/>
            </a:pPr>
            <a:r>
              <a:rPr lang="en-US" altLang="zh-CN" sz="1800">
                <a:solidFill>
                  <a:srgbClr val="FF0000"/>
                </a:solidFill>
                <a:latin typeface="黑体" panose="02010609060101010101" charset="-122"/>
                <a:ea typeface="黑体" panose="02010609060101010101" charset="-122"/>
                <a:cs typeface="黑体" panose="02010609060101010101" charset="-122"/>
              </a:rPr>
              <a:t>       </a:t>
            </a:r>
            <a:r>
              <a:rPr lang="zh-CN" altLang="en-US" sz="2800" b="1">
                <a:solidFill>
                  <a:schemeClr val="tx1"/>
                </a:solidFill>
                <a:latin typeface="黑体" panose="02010609060101010101" charset="-122"/>
                <a:ea typeface="黑体" panose="02010609060101010101" charset="-122"/>
                <a:cs typeface="黑体" panose="02010609060101010101" charset="-122"/>
              </a:rPr>
              <a:t>查尔斯·狄更斯，（1812—1870），（</a:t>
            </a:r>
            <a:r>
              <a:rPr lang="en-US" altLang="zh-CN" sz="2800" b="1">
                <a:solidFill>
                  <a:schemeClr val="tx1"/>
                </a:solidFill>
                <a:latin typeface="黑体" panose="02010609060101010101" charset="-122"/>
                <a:ea typeface="黑体" panose="02010609060101010101" charset="-122"/>
                <a:cs typeface="黑体" panose="02010609060101010101" charset="-122"/>
              </a:rPr>
              <a:t>    </a:t>
            </a:r>
            <a:r>
              <a:rPr lang="zh-CN" altLang="en-US" sz="2800" b="1">
                <a:solidFill>
                  <a:schemeClr val="tx1"/>
                </a:solidFill>
                <a:latin typeface="黑体" panose="02010609060101010101" charset="-122"/>
                <a:ea typeface="黑体" panose="02010609060101010101" charset="-122"/>
                <a:cs typeface="黑体" panose="02010609060101010101" charset="-122"/>
              </a:rPr>
              <a:t>）国作家。</a:t>
            </a:r>
            <a:endParaRPr lang="zh-CN" altLang="en-US" sz="2800" b="1">
              <a:solidFill>
                <a:schemeClr val="tx1"/>
              </a:solidFill>
              <a:latin typeface="黑体" panose="02010609060101010101" charset="-122"/>
              <a:ea typeface="黑体" panose="02010609060101010101" charset="-122"/>
              <a:cs typeface="黑体" panose="02010609060101010101" charset="-122"/>
            </a:endParaRPr>
          </a:p>
          <a:p>
            <a:pPr marL="0" indent="0" algn="just">
              <a:lnSpc>
                <a:spcPct val="100000"/>
              </a:lnSpc>
              <a:buNone/>
            </a:pPr>
            <a:r>
              <a:rPr lang="en-US" altLang="zh-CN" sz="2800" b="1">
                <a:solidFill>
                  <a:schemeClr val="tx1"/>
                </a:solidFill>
                <a:latin typeface="黑体" panose="02010609060101010101" charset="-122"/>
                <a:ea typeface="黑体" panose="02010609060101010101" charset="-122"/>
                <a:cs typeface="黑体" panose="02010609060101010101" charset="-122"/>
              </a:rPr>
              <a:t>    </a:t>
            </a:r>
            <a:r>
              <a:rPr lang="zh-CN" altLang="en-US" sz="2800" b="1">
                <a:solidFill>
                  <a:schemeClr val="tx1"/>
                </a:solidFill>
                <a:latin typeface="黑体" panose="02010609060101010101" charset="-122"/>
                <a:ea typeface="黑体" panose="02010609060101010101" charset="-122"/>
                <a:cs typeface="黑体" panose="02010609060101010101" charset="-122"/>
              </a:rPr>
              <a:t>狄更斯1812年2月7日出生于海军小职员家庭，少年时因家庭生活窘迫，只能断断续续入校求学。后被迫到工厂做童工。15岁以后，当过律师事务所学徒、录事和法庭记录员。20岁开始当报馆采访员，报道下议院。1837年他完成了第一部长篇小说（</a:t>
            </a:r>
            <a:r>
              <a:rPr lang="en-US" altLang="zh-CN" sz="2800" b="1">
                <a:solidFill>
                  <a:schemeClr val="tx1"/>
                </a:solidFill>
                <a:latin typeface="黑体" panose="02010609060101010101" charset="-122"/>
                <a:ea typeface="黑体" panose="02010609060101010101" charset="-122"/>
                <a:cs typeface="黑体" panose="02010609060101010101" charset="-122"/>
              </a:rPr>
              <a:t>             </a:t>
            </a:r>
            <a:r>
              <a:rPr lang="zh-CN" altLang="en-US" sz="2800" b="1">
                <a:solidFill>
                  <a:schemeClr val="tx1"/>
                </a:solidFill>
                <a:latin typeface="黑体" panose="02010609060101010101" charset="-122"/>
                <a:ea typeface="黑体" panose="02010609060101010101" charset="-122"/>
                <a:cs typeface="黑体" panose="02010609060101010101" charset="-122"/>
              </a:rPr>
              <a:t>），是第一部（</a:t>
            </a:r>
            <a:r>
              <a:rPr lang="en-US" altLang="zh-CN" sz="2800" b="1">
                <a:solidFill>
                  <a:schemeClr val="tx1"/>
                </a:solidFill>
                <a:latin typeface="黑体" panose="02010609060101010101" charset="-122"/>
                <a:ea typeface="黑体" panose="02010609060101010101" charset="-122"/>
                <a:cs typeface="黑体" panose="02010609060101010101" charset="-122"/>
              </a:rPr>
              <a:t>        </a:t>
            </a:r>
            <a:r>
              <a:rPr lang="zh-CN" altLang="en-US" sz="2800" b="1">
                <a:solidFill>
                  <a:schemeClr val="tx1"/>
                </a:solidFill>
                <a:latin typeface="黑体" panose="02010609060101010101" charset="-122"/>
                <a:ea typeface="黑体" panose="02010609060101010101" charset="-122"/>
                <a:cs typeface="黑体" panose="02010609060101010101" charset="-122"/>
              </a:rPr>
              <a:t>）主义小说创作，后来创作才能日渐成熟，先后出版了《雾都孤儿》、《老古玩店》、《董贝父子》、《大卫·科波菲尔》（1850）、《艰难时世》、《双城记》、《远大前程》等  ，1870年6月9日卒于罗切斯特附近的盖茨山庄。</a:t>
            </a:r>
            <a:endParaRPr lang="zh-CN" altLang="en-US" sz="2800" b="1">
              <a:solidFill>
                <a:schemeClr val="tx1"/>
              </a:solidFill>
              <a:latin typeface="黑体" panose="02010609060101010101" charset="-122"/>
              <a:ea typeface="黑体" panose="02010609060101010101" charset="-122"/>
              <a:cs typeface="黑体" panose="02010609060101010101" charset="-122"/>
            </a:endParaRPr>
          </a:p>
          <a:p>
            <a:pPr marL="0" indent="0" algn="just">
              <a:lnSpc>
                <a:spcPct val="100000"/>
              </a:lnSpc>
              <a:buNone/>
            </a:pPr>
            <a:endParaRPr lang="zh-CN" altLang="en-US" sz="2800" b="1">
              <a:solidFill>
                <a:schemeClr val="tx1"/>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7320280" y="1052195"/>
            <a:ext cx="728980" cy="583565"/>
          </a:xfrm>
          <a:prstGeom prst="rect">
            <a:avLst/>
          </a:prstGeom>
          <a:noFill/>
        </p:spPr>
        <p:txBody>
          <a:bodyPr wrap="square" rtlCol="0">
            <a:spAutoFit/>
          </a:bodyPr>
          <a:p>
            <a:r>
              <a:rPr lang="zh-CN" altLang="en-US" sz="3200" b="1">
                <a:solidFill>
                  <a:srgbClr val="FF0000"/>
                </a:solidFill>
                <a:latin typeface="黑体" panose="02010609060101010101" charset="-122"/>
                <a:ea typeface="黑体" panose="02010609060101010101" charset="-122"/>
                <a:cs typeface="黑体" panose="02010609060101010101" charset="-122"/>
                <a:sym typeface="+mn-ea"/>
              </a:rPr>
              <a:t>英</a:t>
            </a:r>
            <a:endParaRPr lang="zh-CN" altLang="en-US" sz="32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7608570" y="2852420"/>
            <a:ext cx="3019425" cy="521970"/>
          </a:xfrm>
          <a:prstGeom prst="rect">
            <a:avLst/>
          </a:prstGeom>
          <a:noFill/>
        </p:spPr>
        <p:txBody>
          <a:bodyPr wrap="square" rtlCol="0">
            <a:spAutoFit/>
          </a:bodyPr>
          <a:p>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《匹克威克外传》</a:t>
            </a:r>
            <a:endParaRPr lang="zh-CN" altLang="en-US" sz="28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nvSpPr>
        <p:spPr>
          <a:xfrm>
            <a:off x="2423795" y="3212465"/>
            <a:ext cx="1409700" cy="521970"/>
          </a:xfrm>
          <a:prstGeom prst="rect">
            <a:avLst/>
          </a:prstGeom>
          <a:noFill/>
        </p:spPr>
        <p:txBody>
          <a:bodyPr wrap="square" rtlCol="0">
            <a:spAutoFit/>
          </a:bodyPr>
          <a:p>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现实</a:t>
            </a:r>
            <a:endParaRPr lang="zh-CN" altLang="en-US" sz="2800" b="1">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68275" y="116523"/>
            <a:ext cx="8229600" cy="1143000"/>
          </a:xfrm>
        </p:spPr>
        <p:txBody>
          <a:bodyPr/>
          <a:lstStyle/>
          <a:p>
            <a:r>
              <a:rPr lang="zh-CN" altLang="en-US">
                <a:latin typeface="Times New Roman" panose="02020603050405020304" charset="0"/>
                <a:ea typeface="汉仪中宋简" panose="02010600000101010101" charset="-122"/>
              </a:rPr>
              <a:t>作者介绍</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616585" y="1700530"/>
            <a:ext cx="10767695" cy="3569335"/>
          </a:xfrm>
        </p:spPr>
        <p:txBody>
          <a:bodyPr>
            <a:noAutofit/>
          </a:bodyPr>
          <a:lstStyle/>
          <a:p>
            <a:pPr marL="0" indent="0" algn="just">
              <a:lnSpc>
                <a:spcPct val="100000"/>
              </a:lnSpc>
              <a:buNone/>
            </a:pPr>
            <a:r>
              <a:rPr lang="en-US" altLang="zh-CN" sz="2800" b="1">
                <a:solidFill>
                  <a:schemeClr val="tx1"/>
                </a:solidFill>
                <a:latin typeface="黑体" panose="02010609060101010101" charset="-122"/>
                <a:ea typeface="黑体" panose="02010609060101010101" charset="-122"/>
                <a:cs typeface="黑体" panose="02010609060101010101" charset="-122"/>
              </a:rPr>
              <a:t>    </a:t>
            </a:r>
            <a:r>
              <a:rPr lang="zh-CN" altLang="en-US" sz="2800" b="1">
                <a:solidFill>
                  <a:schemeClr val="tx1"/>
                </a:solidFill>
                <a:latin typeface="黑体" panose="02010609060101010101" charset="-122"/>
                <a:ea typeface="黑体" panose="02010609060101010101" charset="-122"/>
                <a:cs typeface="黑体" panose="02010609060101010101" charset="-122"/>
              </a:rPr>
              <a:t>狄更斯 [2]  特别注意描写生活在英国社会底层的“小人物”的生活遭遇，深刻地反映了当时英国复杂的社会现实，</a:t>
            </a:r>
            <a:r>
              <a:rPr lang="zh-CN" altLang="en-US" sz="2800" b="1">
                <a:solidFill>
                  <a:srgbClr val="FF0000"/>
                </a:solidFill>
                <a:latin typeface="黑体" panose="02010609060101010101" charset="-122"/>
                <a:ea typeface="黑体" panose="02010609060101010101" charset="-122"/>
                <a:cs typeface="黑体" panose="02010609060101010101" charset="-122"/>
              </a:rPr>
              <a:t>为英国批判现实主义文学的开拓和发展做出了卓越的贡献。</a:t>
            </a:r>
            <a:r>
              <a:rPr lang="zh-CN" altLang="en-US" sz="2800" b="1">
                <a:solidFill>
                  <a:schemeClr val="tx1"/>
                </a:solidFill>
                <a:latin typeface="黑体" panose="02010609060101010101" charset="-122"/>
                <a:ea typeface="黑体" panose="02010609060101010101" charset="-122"/>
                <a:cs typeface="黑体" panose="02010609060101010101" charset="-122"/>
              </a:rPr>
              <a:t>他的作品对英国文学发展起到了深远的影响。</a:t>
            </a:r>
            <a:endParaRPr lang="zh-CN" altLang="en-US" sz="2800" b="1">
              <a:solidFill>
                <a:schemeClr val="tx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247775" y="116523"/>
            <a:ext cx="8229600" cy="1143000"/>
          </a:xfrm>
        </p:spPr>
        <p:txBody>
          <a:bodyPr/>
          <a:lstStyle/>
          <a:p>
            <a:r>
              <a:rPr lang="zh-CN" altLang="en-US">
                <a:latin typeface="Times New Roman" panose="02020603050405020304" charset="0"/>
                <a:ea typeface="汉仪中宋简" panose="02010600000101010101" charset="-122"/>
                <a:sym typeface="+mn-ea"/>
              </a:rPr>
              <a:t>预习检查</a:t>
            </a:r>
            <a:r>
              <a:rPr lang="en-US" altLang="zh-CN">
                <a:latin typeface="Times New Roman" panose="02020603050405020304" charset="0"/>
                <a:ea typeface="汉仪中宋简" panose="02010600000101010101" charset="-122"/>
                <a:sym typeface="+mn-ea"/>
              </a:rPr>
              <a:t>/</a:t>
            </a:r>
            <a:r>
              <a:rPr lang="zh-CN" altLang="en-US">
                <a:latin typeface="Times New Roman" panose="02020603050405020304" charset="0"/>
                <a:ea typeface="汉仪中宋简" panose="02010600000101010101" charset="-122"/>
              </a:rPr>
              <a:t>作品介绍</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933450" y="1196340"/>
            <a:ext cx="10373995" cy="4525645"/>
          </a:xfrm>
        </p:spPr>
        <p:txBody>
          <a:bodyPr>
            <a:noAutofit/>
          </a:bodyPr>
          <a:lstStyle/>
          <a:p>
            <a:pPr marL="0" indent="0" algn="just">
              <a:buNone/>
            </a:pPr>
            <a:r>
              <a:rPr lang="en-US" altLang="zh-CN" sz="2700">
                <a:latin typeface="黑体" panose="02010609060101010101" charset="-122"/>
                <a:ea typeface="黑体" panose="02010609060101010101" charset="-122"/>
                <a:cs typeface="黑体" panose="02010609060101010101" charset="-122"/>
              </a:rPr>
              <a:t>     </a:t>
            </a:r>
            <a:r>
              <a:rPr lang="zh-CN" altLang="en-US" sz="2700" b="1">
                <a:latin typeface="黑体" panose="02010609060101010101" charset="-122"/>
                <a:ea typeface="黑体" panose="02010609060101010101" charset="-122"/>
                <a:cs typeface="黑体" panose="02010609060101010101" charset="-122"/>
              </a:rPr>
              <a:t>《大卫·科波菲尔》是英国小说家查尔斯·狄更斯创作的长篇小说，被称为他</a:t>
            </a:r>
            <a:r>
              <a:rPr lang="en-US" altLang="zh-CN" sz="2700" b="1">
                <a:latin typeface="黑体" panose="02010609060101010101" charset="-122"/>
                <a:ea typeface="黑体" panose="02010609060101010101" charset="-122"/>
                <a:cs typeface="黑体" panose="02010609060101010101" charset="-122"/>
              </a:rPr>
              <a:t> </a:t>
            </a:r>
            <a:r>
              <a:rPr lang="en-US" altLang="zh-CN" sz="2700" b="1">
                <a:solidFill>
                  <a:srgbClr val="FF0000"/>
                </a:solidFill>
                <a:latin typeface="黑体" panose="02010609060101010101" charset="-122"/>
                <a:ea typeface="黑体" panose="02010609060101010101" charset="-122"/>
                <a:cs typeface="黑体" panose="02010609060101010101" charset="-122"/>
              </a:rPr>
              <a:t>“</a:t>
            </a:r>
            <a:r>
              <a:rPr lang="zh-CN" altLang="en-US" sz="2700" b="1">
                <a:solidFill>
                  <a:srgbClr val="FF0000"/>
                </a:solidFill>
                <a:latin typeface="黑体" panose="02010609060101010101" charset="-122"/>
                <a:ea typeface="黑体" panose="02010609060101010101" charset="-122"/>
                <a:cs typeface="黑体" panose="02010609060101010101" charset="-122"/>
                <a:sym typeface="+mn-ea"/>
              </a:rPr>
              <a:t>心中最宠爱的孩子”</a:t>
            </a:r>
            <a:r>
              <a:rPr lang="zh-CN" altLang="en-US" sz="2700" b="1">
                <a:latin typeface="黑体" panose="02010609060101010101" charset="-122"/>
                <a:ea typeface="黑体" panose="02010609060101010101" charset="-122"/>
                <a:cs typeface="黑体" panose="02010609060101010101" charset="-122"/>
              </a:rPr>
              <a:t>，于1849至1850年间，分二十个部分逐月发表。</a:t>
            </a:r>
            <a:endParaRPr lang="zh-CN" altLang="en-US" sz="2700" b="1">
              <a:latin typeface="黑体" panose="02010609060101010101" charset="-122"/>
              <a:ea typeface="黑体" panose="02010609060101010101" charset="-122"/>
              <a:cs typeface="黑体" panose="02010609060101010101" charset="-122"/>
            </a:endParaRPr>
          </a:p>
          <a:p>
            <a:pPr marL="0" indent="0" algn="just">
              <a:buNone/>
            </a:pPr>
            <a:r>
              <a:rPr lang="en-US" altLang="zh-CN" sz="2700" b="1">
                <a:latin typeface="黑体" panose="02010609060101010101" charset="-122"/>
                <a:ea typeface="黑体" panose="02010609060101010101" charset="-122"/>
                <a:cs typeface="黑体" panose="02010609060101010101" charset="-122"/>
              </a:rPr>
              <a:t>     </a:t>
            </a:r>
            <a:r>
              <a:rPr lang="zh-CN" altLang="en-US" sz="2700" b="1">
                <a:solidFill>
                  <a:schemeClr val="tx1"/>
                </a:solidFill>
                <a:latin typeface="黑体" panose="02010609060101010101" charset="-122"/>
                <a:ea typeface="黑体" panose="02010609060101010101" charset="-122"/>
                <a:cs typeface="黑体" panose="02010609060101010101" charset="-122"/>
              </a:rPr>
              <a:t>全书采用（</a:t>
            </a:r>
            <a:r>
              <a:rPr lang="en-US" altLang="zh-CN" sz="2700" b="1">
                <a:solidFill>
                  <a:schemeClr val="tx1"/>
                </a:solidFill>
                <a:latin typeface="黑体" panose="02010609060101010101" charset="-122"/>
                <a:ea typeface="黑体" panose="02010609060101010101" charset="-122"/>
                <a:cs typeface="黑体" panose="02010609060101010101" charset="-122"/>
              </a:rPr>
              <a:t>     </a:t>
            </a:r>
            <a:r>
              <a:rPr lang="zh-CN" altLang="en-US" sz="2700" b="1">
                <a:solidFill>
                  <a:schemeClr val="tx1"/>
                </a:solidFill>
                <a:latin typeface="黑体" panose="02010609060101010101" charset="-122"/>
                <a:ea typeface="黑体" panose="02010609060101010101" charset="-122"/>
                <a:cs typeface="黑体" panose="02010609060101010101" charset="-122"/>
              </a:rPr>
              <a:t>）人称叙事，</a:t>
            </a:r>
            <a:r>
              <a:rPr lang="zh-CN" altLang="en-US" sz="2700" b="1">
                <a:latin typeface="黑体" panose="02010609060101010101" charset="-122"/>
                <a:ea typeface="黑体" panose="02010609060101010101" charset="-122"/>
                <a:cs typeface="黑体" panose="02010609060101010101" charset="-122"/>
              </a:rPr>
              <a:t>融进了作者本人的许多生活经历。</a:t>
            </a:r>
            <a:r>
              <a:rPr lang="zh-CN" altLang="en-US" sz="2700" b="1">
                <a:solidFill>
                  <a:schemeClr val="tx1"/>
                </a:solidFill>
                <a:latin typeface="黑体" panose="02010609060101010101" charset="-122"/>
                <a:ea typeface="黑体" panose="02010609060101010101" charset="-122"/>
                <a:cs typeface="黑体" panose="02010609060101010101" charset="-122"/>
              </a:rPr>
              <a:t>小说讲述了主人公大卫从</a:t>
            </a:r>
            <a:r>
              <a:rPr lang="zh-CN" altLang="en-US" sz="2700" b="1">
                <a:solidFill>
                  <a:schemeClr val="tx1"/>
                </a:solidFill>
                <a:latin typeface="黑体" panose="02010609060101010101" charset="-122"/>
                <a:ea typeface="黑体" panose="02010609060101010101" charset="-122"/>
                <a:cs typeface="黑体" panose="02010609060101010101" charset="-122"/>
                <a:sym typeface="+mn-ea"/>
              </a:rPr>
              <a:t>幼年至中年</a:t>
            </a:r>
            <a:r>
              <a:rPr lang="zh-CN" altLang="en-US" sz="2700" b="1">
                <a:solidFill>
                  <a:schemeClr val="tx1"/>
                </a:solidFill>
                <a:latin typeface="黑体" panose="02010609060101010101" charset="-122"/>
                <a:ea typeface="黑体" panose="02010609060101010101" charset="-122"/>
                <a:cs typeface="黑体" panose="02010609060101010101" charset="-122"/>
              </a:rPr>
              <a:t>的生活历程，</a:t>
            </a:r>
            <a:r>
              <a:rPr lang="zh-CN" altLang="en-US" sz="2700" b="1">
                <a:solidFill>
                  <a:srgbClr val="FF0000"/>
                </a:solidFill>
                <a:latin typeface="黑体" panose="02010609060101010101" charset="-122"/>
                <a:ea typeface="黑体" panose="02010609060101010101" charset="-122"/>
                <a:cs typeface="黑体" panose="02010609060101010101" charset="-122"/>
              </a:rPr>
              <a:t>以“我”的出生为源，将朋友的真诚与阴暗、爱情的幼稚与冲动、婚姻的甜美与琐碎、家人的矛盾与和谐汇聚成一条溪流，在命运的河床上缓缓流淌，最终融入宽容壮美的大海。</a:t>
            </a:r>
            <a:r>
              <a:rPr lang="zh-CN" altLang="en-US" sz="2700" b="1">
                <a:latin typeface="黑体" panose="02010609060101010101" charset="-122"/>
                <a:ea typeface="黑体" panose="02010609060101010101" charset="-122"/>
                <a:cs typeface="黑体" panose="02010609060101010101" charset="-122"/>
              </a:rPr>
              <a:t>其间夹杂各色人物与机缘。语言诙谐风趣，展示了（</a:t>
            </a:r>
            <a:r>
              <a:rPr lang="en-US" altLang="zh-CN" sz="2700" b="1">
                <a:latin typeface="黑体" panose="02010609060101010101" charset="-122"/>
                <a:ea typeface="黑体" panose="02010609060101010101" charset="-122"/>
                <a:cs typeface="黑体" panose="02010609060101010101" charset="-122"/>
              </a:rPr>
              <a:t>     </a:t>
            </a:r>
            <a:r>
              <a:rPr lang="zh-CN" altLang="en-US" sz="2700" b="1">
                <a:latin typeface="黑体" panose="02010609060101010101" charset="-122"/>
                <a:ea typeface="黑体" panose="02010609060101010101" charset="-122"/>
                <a:cs typeface="黑体" panose="02010609060101010101" charset="-122"/>
              </a:rPr>
              <a:t>）世纪中叶英国的广阔画面，反映了狄更斯希望人间充满善良正义的理想。</a:t>
            </a:r>
            <a:endParaRPr lang="zh-CN" altLang="en-US" sz="2700" b="1">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575685" y="2493010"/>
            <a:ext cx="966470" cy="521970"/>
          </a:xfrm>
          <a:prstGeom prst="rect">
            <a:avLst/>
          </a:prstGeom>
          <a:noFill/>
        </p:spPr>
        <p:txBody>
          <a:bodyPr wrap="square" rtlCol="0">
            <a:spAutoFit/>
          </a:bodyPr>
          <a:p>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第一</a:t>
            </a:r>
            <a:endParaRPr lang="zh-CN" altLang="en-US" sz="2800" b="1">
              <a:solidFill>
                <a:srgbClr val="FF0000"/>
              </a:solidFill>
              <a:latin typeface="黑体" panose="02010609060101010101" charset="-122"/>
              <a:ea typeface="黑体" panose="02010609060101010101" charset="-122"/>
              <a:cs typeface="黑体" panose="02010609060101010101" charset="-122"/>
              <a:sym typeface="+mn-ea"/>
            </a:endParaRPr>
          </a:p>
        </p:txBody>
      </p:sp>
      <p:sp>
        <p:nvSpPr>
          <p:cNvPr id="6" name="文本框 5"/>
          <p:cNvSpPr txBox="1"/>
          <p:nvPr/>
        </p:nvSpPr>
        <p:spPr>
          <a:xfrm>
            <a:off x="4152265" y="4508500"/>
            <a:ext cx="801370" cy="521970"/>
          </a:xfrm>
          <a:prstGeom prst="rect">
            <a:avLst/>
          </a:prstGeom>
          <a:noFill/>
        </p:spPr>
        <p:txBody>
          <a:bodyPr wrap="square" rtlCol="0">
            <a:spAutoFit/>
          </a:bodyPr>
          <a:p>
            <a:r>
              <a:rPr lang="zh-CN" altLang="en-US" sz="2800" b="1">
                <a:solidFill>
                  <a:srgbClr val="FF0000"/>
                </a:solidFill>
                <a:latin typeface="黑体" panose="02010609060101010101" charset="-122"/>
                <a:ea typeface="黑体" panose="02010609060101010101" charset="-122"/>
                <a:cs typeface="黑体" panose="02010609060101010101" charset="-122"/>
                <a:sym typeface="+mn-ea"/>
              </a:rPr>
              <a:t>19</a:t>
            </a:r>
            <a:endParaRPr lang="zh-CN" altLang="en-US" sz="2800" b="1">
              <a:solidFill>
                <a:srgbClr val="FF0000"/>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176020" y="53023"/>
            <a:ext cx="8229600" cy="1143000"/>
          </a:xfrm>
        </p:spPr>
        <p:txBody>
          <a:bodyPr/>
          <a:lstStyle/>
          <a:p>
            <a:r>
              <a:rPr lang="zh-CN" altLang="en-US">
                <a:latin typeface="Times New Roman" panose="02020603050405020304" charset="0"/>
                <a:ea typeface="汉仪中宋简" panose="02010600000101010101" charset="-122"/>
              </a:rPr>
              <a:t>关于</a:t>
            </a:r>
            <a:r>
              <a:rPr lang="zh-CN" altLang="en-US">
                <a:latin typeface="Times New Roman" panose="02020603050405020304" charset="0"/>
                <a:ea typeface="汉仪中宋简" panose="02010600000101010101" charset="-122"/>
              </a:rPr>
              <a:t>批判现实主义</a:t>
            </a:r>
            <a:endParaRPr lang="zh-CN" altLang="en-US">
              <a:latin typeface="Times New Roman" panose="02020603050405020304" charset="0"/>
              <a:ea typeface="汉仪中宋简" panose="02010600000101010101" charset="-122"/>
            </a:endParaRPr>
          </a:p>
        </p:txBody>
      </p:sp>
      <p:sp>
        <p:nvSpPr>
          <p:cNvPr id="3" name="内容占位符 2"/>
          <p:cNvSpPr>
            <a:spLocks noGrp="1"/>
          </p:cNvSpPr>
          <p:nvPr>
            <p:ph idx="1"/>
            <p:custDataLst>
              <p:tags r:id="rId2"/>
            </p:custDataLst>
          </p:nvPr>
        </p:nvSpPr>
        <p:spPr>
          <a:xfrm>
            <a:off x="933450" y="1196340"/>
            <a:ext cx="10373995" cy="3569335"/>
          </a:xfrm>
        </p:spPr>
        <p:txBody>
          <a:bodyPr>
            <a:noAutofit/>
          </a:bodyPr>
          <a:lstStyle/>
          <a:p>
            <a:pPr marL="0" indent="0" algn="just">
              <a:buNone/>
            </a:pPr>
            <a:r>
              <a:rPr lang="en-US" altLang="zh-CN" sz="2700">
                <a:latin typeface="黑体" panose="02010609060101010101" charset="-122"/>
                <a:ea typeface="黑体" panose="02010609060101010101" charset="-122"/>
                <a:cs typeface="黑体" panose="02010609060101010101" charset="-122"/>
              </a:rPr>
              <a:t>   </a:t>
            </a:r>
            <a:r>
              <a:rPr lang="zh-CN" altLang="en-US" sz="2700" b="1">
                <a:solidFill>
                  <a:srgbClr val="C00000"/>
                </a:solidFill>
                <a:latin typeface="微软雅黑" panose="020B0503020204020204" charset="-122"/>
                <a:ea typeface="微软雅黑" panose="020B0503020204020204" charset="-122"/>
                <a:sym typeface="+mn-ea"/>
              </a:rPr>
              <a:t>批判现实主义</a:t>
            </a:r>
            <a:r>
              <a:rPr lang="zh-CN" altLang="en-US" sz="2700">
                <a:solidFill>
                  <a:schemeClr val="tx1"/>
                </a:solidFill>
                <a:latin typeface="微软雅黑" panose="020B0503020204020204" charset="-122"/>
                <a:ea typeface="微软雅黑" panose="020B0503020204020204" charset="-122"/>
                <a:sym typeface="+mn-ea"/>
              </a:rPr>
              <a:t>特指</a:t>
            </a:r>
            <a:r>
              <a:rPr lang="en-US" altLang="zh-CN" sz="2700">
                <a:solidFill>
                  <a:schemeClr val="tx1"/>
                </a:solidFill>
                <a:latin typeface="微软雅黑" panose="020B0503020204020204" charset="-122"/>
                <a:ea typeface="微软雅黑" panose="020B0503020204020204" charset="-122"/>
                <a:sym typeface="+mn-ea"/>
              </a:rPr>
              <a:t>19</a:t>
            </a:r>
            <a:r>
              <a:rPr lang="zh-CN" altLang="en-US" sz="2700">
                <a:solidFill>
                  <a:schemeClr val="tx1"/>
                </a:solidFill>
                <a:latin typeface="微软雅黑" panose="020B0503020204020204" charset="-122"/>
                <a:ea typeface="微软雅黑" panose="020B0503020204020204" charset="-122"/>
                <a:sym typeface="+mn-ea"/>
              </a:rPr>
              <a:t>世纪在欧洲形成的一种文艺思潮和创作方法。批判现实主义文学是在继承以往文学中的现实主义传统的基础上形成的。</a:t>
            </a:r>
            <a:r>
              <a:rPr lang="zh-CN" altLang="en-US" sz="2700">
                <a:latin typeface="微软雅黑" panose="020B0503020204020204" charset="-122"/>
                <a:ea typeface="微软雅黑" panose="020B0503020204020204" charset="-122"/>
                <a:sym typeface="+mn-ea"/>
              </a:rPr>
              <a:t>最早作出“现实主义是批判”论断的是法国作家</a:t>
            </a:r>
            <a:r>
              <a:rPr lang="zh-CN" altLang="en-US" sz="2700">
                <a:solidFill>
                  <a:srgbClr val="FF0000"/>
                </a:solidFill>
                <a:latin typeface="微软雅黑" panose="020B0503020204020204" charset="-122"/>
                <a:ea typeface="微软雅黑" panose="020B0503020204020204" charset="-122"/>
                <a:sym typeface="+mn-ea"/>
              </a:rPr>
              <a:t>蒲鲁东</a:t>
            </a:r>
            <a:r>
              <a:rPr lang="en-US" altLang="zh-CN" sz="2700">
                <a:latin typeface="微软雅黑" panose="020B0503020204020204" charset="-122"/>
                <a:ea typeface="微软雅黑" panose="020B0503020204020204" charset="-122"/>
                <a:sym typeface="+mn-ea"/>
              </a:rPr>
              <a:t>,</a:t>
            </a:r>
            <a:r>
              <a:rPr lang="zh-CN" altLang="en-US" sz="2700">
                <a:latin typeface="微软雅黑" panose="020B0503020204020204" charset="-122"/>
                <a:ea typeface="微软雅黑" panose="020B0503020204020204" charset="-122"/>
                <a:sym typeface="+mn-ea"/>
              </a:rPr>
              <a:t>正式提出“批判现实主义”并给它下定义的是</a:t>
            </a:r>
            <a:r>
              <a:rPr lang="zh-CN" altLang="en-US" sz="2700">
                <a:solidFill>
                  <a:srgbClr val="FF0000"/>
                </a:solidFill>
                <a:latin typeface="微软雅黑" panose="020B0503020204020204" charset="-122"/>
                <a:ea typeface="微软雅黑" panose="020B0503020204020204" charset="-122"/>
                <a:sym typeface="+mn-ea"/>
              </a:rPr>
              <a:t>高尔基</a:t>
            </a:r>
            <a:r>
              <a:rPr lang="zh-CN" altLang="en-US" sz="2700">
                <a:latin typeface="微软雅黑" panose="020B0503020204020204" charset="-122"/>
                <a:ea typeface="微软雅黑" panose="020B0503020204020204" charset="-122"/>
                <a:sym typeface="+mn-ea"/>
              </a:rPr>
              <a:t>。批判现实主义突出的特点是</a:t>
            </a:r>
            <a:r>
              <a:rPr lang="zh-CN" altLang="en-US" sz="2700">
                <a:solidFill>
                  <a:srgbClr val="FF0000"/>
                </a:solidFill>
                <a:latin typeface="微软雅黑" panose="020B0503020204020204" charset="-122"/>
                <a:ea typeface="微软雅黑" panose="020B0503020204020204" charset="-122"/>
                <a:sym typeface="+mn-ea"/>
              </a:rPr>
              <a:t>比较广阔和真实地展示了社会生活的各个方面</a:t>
            </a:r>
            <a:r>
              <a:rPr lang="en-US" altLang="zh-CN" sz="2700">
                <a:solidFill>
                  <a:srgbClr val="FF0000"/>
                </a:solidFill>
                <a:latin typeface="微软雅黑" panose="020B0503020204020204" charset="-122"/>
                <a:ea typeface="微软雅黑" panose="020B0503020204020204" charset="-122"/>
                <a:sym typeface="+mn-ea"/>
              </a:rPr>
              <a:t>,</a:t>
            </a:r>
            <a:r>
              <a:rPr lang="zh-CN" altLang="en-US" sz="2700">
                <a:solidFill>
                  <a:srgbClr val="FF0000"/>
                </a:solidFill>
                <a:latin typeface="微软雅黑" panose="020B0503020204020204" charset="-122"/>
                <a:ea typeface="微软雅黑" panose="020B0503020204020204" charset="-122"/>
                <a:sym typeface="+mn-ea"/>
              </a:rPr>
              <a:t>对现实矛盾的揭示十分深刻。</a:t>
            </a:r>
            <a:r>
              <a:rPr lang="zh-CN" altLang="en-US" sz="2700">
                <a:latin typeface="微软雅黑" panose="020B0503020204020204" charset="-122"/>
                <a:ea typeface="微软雅黑" panose="020B0503020204020204" charset="-122"/>
                <a:sym typeface="+mn-ea"/>
              </a:rPr>
              <a:t>批判现实主义的代表作家有</a:t>
            </a:r>
            <a:r>
              <a:rPr lang="zh-CN" altLang="en-US" sz="2700">
                <a:solidFill>
                  <a:srgbClr val="FF0000"/>
                </a:solidFill>
                <a:latin typeface="微软雅黑" panose="020B0503020204020204" charset="-122"/>
                <a:ea typeface="微软雅黑" panose="020B0503020204020204" charset="-122"/>
                <a:sym typeface="+mn-ea"/>
              </a:rPr>
              <a:t>司汤达、巴尔扎克、狄更斯、托尔斯泰</a:t>
            </a:r>
            <a:r>
              <a:rPr lang="zh-CN" altLang="en-US" sz="2700">
                <a:latin typeface="微软雅黑" panose="020B0503020204020204" charset="-122"/>
                <a:ea typeface="微软雅黑" panose="020B0503020204020204" charset="-122"/>
                <a:sym typeface="+mn-ea"/>
              </a:rPr>
              <a:t>等。</a:t>
            </a:r>
            <a:endParaRPr lang="zh-CN" altLang="en-US" sz="2700">
              <a:latin typeface="微软雅黑" panose="020B0503020204020204" charset="-122"/>
              <a:ea typeface="微软雅黑" panose="020B0503020204020204" charset="-122"/>
            </a:endParaRPr>
          </a:p>
          <a:p>
            <a:pPr marL="0" indent="0" algn="just">
              <a:buNone/>
            </a:pPr>
            <a:r>
              <a:rPr lang="en-US" altLang="zh-CN" sz="2700">
                <a:latin typeface="黑体" panose="02010609060101010101" charset="-122"/>
                <a:ea typeface="黑体" panose="02010609060101010101" charset="-122"/>
                <a:cs typeface="黑体" panose="02010609060101010101" charset="-122"/>
              </a:rPr>
              <a:t>  </a:t>
            </a:r>
            <a:endParaRPr lang="zh-CN" altLang="en-US" sz="2700" b="1">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311785" y="-317"/>
            <a:ext cx="8229600" cy="1143000"/>
          </a:xfrm>
        </p:spPr>
        <p:txBody>
          <a:bodyPr>
            <a:normAutofit/>
          </a:bodyPr>
          <a:lstStyle/>
          <a:p>
            <a:r>
              <a:rPr lang="zh-CN" altLang="en-US">
                <a:latin typeface="Times New Roman" panose="02020603050405020304" charset="0"/>
                <a:ea typeface="汉仪中宋简" panose="02010600000101010101" charset="-122"/>
                <a:sym typeface="+mn-ea"/>
              </a:rPr>
              <a:t>写作背景</a:t>
            </a:r>
            <a:endParaRPr lang="zh-CN" altLang="en-US">
              <a:latin typeface="Times New Roman" panose="02020603050405020304" charset="0"/>
              <a:ea typeface="汉仪中宋简" panose="02010600000101010101" charset="-122"/>
              <a:sym typeface="+mn-ea"/>
            </a:endParaRPr>
          </a:p>
        </p:txBody>
      </p:sp>
      <p:sp>
        <p:nvSpPr>
          <p:cNvPr id="3" name="内容占位符 2"/>
          <p:cNvSpPr>
            <a:spLocks noGrp="1"/>
          </p:cNvSpPr>
          <p:nvPr>
            <p:ph idx="1"/>
            <p:custDataLst>
              <p:tags r:id="rId2"/>
            </p:custDataLst>
          </p:nvPr>
        </p:nvSpPr>
        <p:spPr>
          <a:xfrm>
            <a:off x="1775460" y="1052830"/>
            <a:ext cx="8561070" cy="4526280"/>
          </a:xfrm>
        </p:spPr>
        <p:txBody>
          <a:bodyPr>
            <a:noAutofit/>
          </a:bodyPr>
          <a:lstStyle/>
          <a:p>
            <a:pPr marL="0" indent="0">
              <a:lnSpc>
                <a:spcPct val="110000"/>
              </a:lnSpc>
              <a:buNone/>
            </a:pPr>
            <a:r>
              <a:rPr lang="zh-CN" altLang="en-US" sz="2800" b="1">
                <a:solidFill>
                  <a:schemeClr val="tx1"/>
                </a:solidFill>
                <a:latin typeface="黑体" panose="02010609060101010101" charset="-122"/>
                <a:ea typeface="黑体" panose="02010609060101010101" charset="-122"/>
                <a:cs typeface="黑体" panose="02010609060101010101" charset="-122"/>
              </a:rPr>
              <a:t>不幸的童年</a:t>
            </a:r>
            <a:endParaRPr lang="zh-CN" altLang="en-US" sz="2800" b="1">
              <a:solidFill>
                <a:schemeClr val="tx1"/>
              </a:solidFill>
              <a:latin typeface="黑体" panose="02010609060101010101" charset="-122"/>
              <a:ea typeface="黑体" panose="02010609060101010101" charset="-122"/>
              <a:cs typeface="黑体" panose="02010609060101010101" charset="-122"/>
            </a:endParaRPr>
          </a:p>
          <a:p>
            <a:pPr marL="0" indent="0">
              <a:lnSpc>
                <a:spcPct val="110000"/>
              </a:lnSpc>
              <a:buNone/>
            </a:pPr>
            <a:r>
              <a:rPr lang="en-US" altLang="zh-CN" sz="2800">
                <a:solidFill>
                  <a:schemeClr val="tx1"/>
                </a:solidFill>
                <a:latin typeface="黑体" panose="02010609060101010101" charset="-122"/>
                <a:ea typeface="黑体" panose="02010609060101010101" charset="-122"/>
                <a:cs typeface="黑体" panose="02010609060101010101" charset="-122"/>
              </a:rPr>
              <a:t>    </a:t>
            </a:r>
            <a:r>
              <a:rPr lang="zh-CN" altLang="en-US" sz="2800">
                <a:solidFill>
                  <a:schemeClr val="tx1"/>
                </a:solidFill>
                <a:latin typeface="黑体" panose="02010609060101010101" charset="-122"/>
                <a:ea typeface="黑体" panose="02010609060101010101" charset="-122"/>
                <a:cs typeface="黑体" panose="02010609060101010101" charset="-122"/>
              </a:rPr>
              <a:t>狄更斯的童年是不幸的。虽然父母健在，但由于家计窘迫，双亲对他的教育和前途颇为疏忽，所以狄更斯童年在家中孤寂的情况，并不亚于小说中的孤儿大卫。他出身社会底层，祖父、祖母都长期在克鲁勋爵府当佣人。父亲约翰是海军军需处职员，在狄更斯十二岁那年，因负债无力偿还，带累妻子儿女和他一起住进了马夏尔西债务人监狱。</a:t>
            </a:r>
            <a:endParaRPr lang="zh-CN" altLang="en-US" sz="2800">
              <a:solidFill>
                <a:schemeClr val="tx1"/>
              </a:solidFill>
              <a:latin typeface="黑体" panose="02010609060101010101" charset="-122"/>
              <a:ea typeface="黑体" panose="02010609060101010101" charset="-122"/>
              <a:cs typeface="黑体" panose="02010609060101010101" charset="-122"/>
            </a:endParaRPr>
          </a:p>
          <a:p>
            <a:pPr marL="0" indent="0">
              <a:lnSpc>
                <a:spcPct val="110000"/>
              </a:lnSpc>
              <a:buNone/>
            </a:pPr>
            <a:endParaRPr lang="zh-CN" altLang="en-US" sz="2800">
              <a:solidFill>
                <a:schemeClr val="tx1"/>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p:transition/>
</p:sld>
</file>

<file path=ppt/tags/tag1.xml><?xml version="1.0" encoding="utf-8"?>
<p:tagLst xmlns:p="http://schemas.openxmlformats.org/presentationml/2006/main">
  <p:tag name="AS_UNIQUEID" val="2110"/>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10.xml><?xml version="1.0" encoding="utf-8"?>
<p:tagLst xmlns:p="http://schemas.openxmlformats.org/presentationml/2006/main">
  <p:tag name="AS_UNIQUEID" val="2119"/>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AS_UNIQUEID" val="2173"/>
</p:tagLst>
</file>

<file path=ppt/tags/tag102.xml><?xml version="1.0" encoding="utf-8"?>
<p:tagLst xmlns:p="http://schemas.openxmlformats.org/presentationml/2006/main">
  <p:tag name="AS_UNIQUEID" val="2174"/>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AS_UNIQUEID" val="936"/>
</p:tagLst>
</file>

<file path=ppt/tags/tag105.xml><?xml version="1.0" encoding="utf-8"?>
<p:tagLst xmlns:p="http://schemas.openxmlformats.org/presentationml/2006/main">
  <p:tag name="AS_UNIQUEID" val="937"/>
</p:tagLst>
</file>

<file path=ppt/tags/tag106.xml><?xml version="1.0" encoding="utf-8"?>
<p:tagLst xmlns:p="http://schemas.openxmlformats.org/presentationml/2006/main">
  <p:tag name="AS_UNIQUEID" val="938"/>
</p:tagLst>
</file>

<file path=ppt/tags/tag107.xml><?xml version="1.0" encoding="utf-8"?>
<p:tagLst xmlns:p="http://schemas.openxmlformats.org/presentationml/2006/main">
  <p:tag name="AS_UNIQUEID" val="939"/>
</p:tagLst>
</file>

<file path=ppt/tags/tag108.xml><?xml version="1.0" encoding="utf-8"?>
<p:tagLst xmlns:p="http://schemas.openxmlformats.org/presentationml/2006/main">
  <p:tag name="AS_UNIQUEID" val="940"/>
</p:tagLst>
</file>

<file path=ppt/tags/tag109.xml><?xml version="1.0" encoding="utf-8"?>
<p:tagLst xmlns:p="http://schemas.openxmlformats.org/presentationml/2006/main">
  <p:tag name="AS_UNIQUEID" val="941"/>
</p:tagLst>
</file>

<file path=ppt/tags/tag11.xml><?xml version="1.0" encoding="utf-8"?>
<p:tagLst xmlns:p="http://schemas.openxmlformats.org/presentationml/2006/main">
  <p:tag name="AS_UNIQUEID" val="2120"/>
</p:tagLst>
</file>

<file path=ppt/tags/tag110.xml><?xml version="1.0" encoding="utf-8"?>
<p:tagLst xmlns:p="http://schemas.openxmlformats.org/presentationml/2006/main">
  <p:tag name="AS_UNIQUEID" val="942"/>
</p:tagLst>
</file>

<file path=ppt/tags/tag111.xml><?xml version="1.0" encoding="utf-8"?>
<p:tagLst xmlns:p="http://schemas.openxmlformats.org/presentationml/2006/main">
  <p:tag name="AS_UNIQUEID" val="928"/>
</p:tagLst>
</file>

<file path=ppt/tags/tag112.xml><?xml version="1.0" encoding="utf-8"?>
<p:tagLst xmlns:p="http://schemas.openxmlformats.org/presentationml/2006/main">
  <p:tag name="AS_UNIQUEID" val="929"/>
</p:tagLst>
</file>

<file path=ppt/tags/tag113.xml><?xml version="1.0" encoding="utf-8"?>
<p:tagLst xmlns:p="http://schemas.openxmlformats.org/presentationml/2006/main">
  <p:tag name="AS_UNIQUEID" val="930"/>
</p:tagLst>
</file>

<file path=ppt/tags/tag114.xml><?xml version="1.0" encoding="utf-8"?>
<p:tagLst xmlns:p="http://schemas.openxmlformats.org/presentationml/2006/main">
  <p:tag name="AS_UNIQUEID" val="2176"/>
</p:tagLst>
</file>

<file path=ppt/tags/tag115.xml><?xml version="1.0" encoding="utf-8"?>
<p:tagLst xmlns:p="http://schemas.openxmlformats.org/presentationml/2006/main">
  <p:tag name="AS_UNIQUEID" val="2177"/>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AS_UNIQUEID" val="717"/>
</p:tagLst>
</file>

<file path=ppt/tags/tag118.xml><?xml version="1.0" encoding="utf-8"?>
<p:tagLst xmlns:p="http://schemas.openxmlformats.org/presentationml/2006/main">
  <p:tag name="AS_UNIQUEID" val="718"/>
</p:tagLst>
</file>

<file path=ppt/tags/tag119.xml><?xml version="1.0" encoding="utf-8"?>
<p:tagLst xmlns:p="http://schemas.openxmlformats.org/presentationml/2006/main">
  <p:tag name="AS_UNIQUEID" val="719"/>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20.xml><?xml version="1.0" encoding="utf-8"?>
<p:tagLst xmlns:p="http://schemas.openxmlformats.org/presentationml/2006/main">
  <p:tag name="AS_UNIQUEID" val="721"/>
</p:tagLst>
</file>

<file path=ppt/tags/tag121.xml><?xml version="1.0" encoding="utf-8"?>
<p:tagLst xmlns:p="http://schemas.openxmlformats.org/presentationml/2006/main">
  <p:tag name="AS_UNIQUEID" val="722"/>
</p:tagLst>
</file>

<file path=ppt/tags/tag122.xml><?xml version="1.0" encoding="utf-8"?>
<p:tagLst xmlns:p="http://schemas.openxmlformats.org/presentationml/2006/main">
  <p:tag name="AS_UNIQUEID" val="712"/>
</p:tagLst>
</file>

<file path=ppt/tags/tag123.xml><?xml version="1.0" encoding="utf-8"?>
<p:tagLst xmlns:p="http://schemas.openxmlformats.org/presentationml/2006/main">
  <p:tag name="AS_UNIQUEID" val="713"/>
</p:tagLst>
</file>

<file path=ppt/tags/tag124.xml><?xml version="1.0" encoding="utf-8"?>
<p:tagLst xmlns:p="http://schemas.openxmlformats.org/presentationml/2006/main">
  <p:tag name="AS_UNIQUEID" val="714"/>
</p:tagLst>
</file>

<file path=ppt/tags/tag125.xml><?xml version="1.0" encoding="utf-8"?>
<p:tagLst xmlns:p="http://schemas.openxmlformats.org/presentationml/2006/main">
  <p:tag name="AS_UNIQUEID" val="2179"/>
</p:tagLst>
</file>

<file path=ppt/tags/tag126.xml><?xml version="1.0" encoding="utf-8"?>
<p:tagLst xmlns:p="http://schemas.openxmlformats.org/presentationml/2006/main">
  <p:tag name="AS_UNIQUEID" val="2180"/>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AS_UNIQUEID" val="2182"/>
</p:tagLst>
</file>

<file path=ppt/tags/tag129.xml><?xml version="1.0" encoding="utf-8"?>
<p:tagLst xmlns:p="http://schemas.openxmlformats.org/presentationml/2006/main">
  <p:tag name="AS_UNIQUEID" val="2183"/>
</p:tagLst>
</file>

<file path=ppt/tags/tag13.xml><?xml version="1.0" encoding="utf-8"?>
<p:tagLst xmlns:p="http://schemas.openxmlformats.org/presentationml/2006/main">
  <p:tag name="AS_UNIQUEID" val="2122"/>
</p:tagLst>
</file>

<file path=ppt/tags/tag130.xml><?xml version="1.0" encoding="utf-8"?>
<p:tagLst xmlns:p="http://schemas.openxmlformats.org/presentationml/2006/main">
  <p:tag name="KSO_WM_BEAUTIFY_FLAG" val="#wm#"/>
  <p:tag name="KSO_WM_TEMPLATE_CATEGORY" val="custom"/>
  <p:tag name="KSO_WM_TEMPLATE_INDEX" val="20205081"/>
</p:tagLst>
</file>

<file path=ppt/tags/tag131.xml><?xml version="1.0" encoding="utf-8"?>
<p:tagLst xmlns:p="http://schemas.openxmlformats.org/presentationml/2006/main">
  <p:tag name="AS_UNIQUEID" val="2185"/>
</p:tagLst>
</file>

<file path=ppt/tags/tag132.xml><?xml version="1.0" encoding="utf-8"?>
<p:tagLst xmlns:p="http://schemas.openxmlformats.org/presentationml/2006/main">
  <p:tag name="AS_UNIQUEID" val="2186"/>
</p:tagLst>
</file>

<file path=ppt/tags/tag133.xml><?xml version="1.0" encoding="utf-8"?>
<p:tagLst xmlns:p="http://schemas.openxmlformats.org/presentationml/2006/main">
  <p:tag name="KSO_WM_BEAUTIFY_FLAG" val="#wm#"/>
  <p:tag name="KSO_WM_TEMPLATE_CATEGORY" val="custom"/>
  <p:tag name="KSO_WM_TEMPLATE_INDEX" val="20205081"/>
</p:tagLst>
</file>

<file path=ppt/tags/tag134.xml><?xml version="1.0" encoding="utf-8"?>
<p:tagLst xmlns:p="http://schemas.openxmlformats.org/presentationml/2006/main">
  <p:tag name="AS_UNIQUEID" val="2188"/>
</p:tagLst>
</file>

<file path=ppt/tags/tag135.xml><?xml version="1.0" encoding="utf-8"?>
<p:tagLst xmlns:p="http://schemas.openxmlformats.org/presentationml/2006/main">
  <p:tag name="AS_UNIQUEID" val="2189"/>
</p:tagLst>
</file>

<file path=ppt/tags/tag136.xml><?xml version="1.0" encoding="utf-8"?>
<p:tagLst xmlns:p="http://schemas.openxmlformats.org/presentationml/2006/main">
  <p:tag name="KSO_WM_BEAUTIFY_FLAG" val="#wm#"/>
  <p:tag name="KSO_WM_TEMPLATE_CATEGORY" val="custom"/>
  <p:tag name="KSO_WM_TEMPLATE_INDEX" val="20205081"/>
</p:tagLst>
</file>

<file path=ppt/tags/tag137.xml><?xml version="1.0" encoding="utf-8"?>
<p:tagLst xmlns:p="http://schemas.openxmlformats.org/presentationml/2006/main">
  <p:tag name="AS_UNIQUEID" val="2191"/>
</p:tagLst>
</file>

<file path=ppt/tags/tag138.xml><?xml version="1.0" encoding="utf-8"?>
<p:tagLst xmlns:p="http://schemas.openxmlformats.org/presentationml/2006/main">
  <p:tag name="AS_UNIQUEID" val="2192"/>
</p:tagLst>
</file>

<file path=ppt/tags/tag139.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AS_UNIQUEID" val="2123"/>
</p:tagLst>
</file>

<file path=ppt/tags/tag140.xml><?xml version="1.0" encoding="utf-8"?>
<p:tagLst xmlns:p="http://schemas.openxmlformats.org/presentationml/2006/main">
  <p:tag name="AS_UNIQUEID" val="2194"/>
</p:tagLst>
</file>

<file path=ppt/tags/tag141.xml><?xml version="1.0" encoding="utf-8"?>
<p:tagLst xmlns:p="http://schemas.openxmlformats.org/presentationml/2006/main">
  <p:tag name="AS_UNIQUEID" val="2195"/>
</p:tagLst>
</file>

<file path=ppt/tags/tag142.xml><?xml version="1.0" encoding="utf-8"?>
<p:tagLst xmlns:p="http://schemas.openxmlformats.org/presentationml/2006/main">
  <p:tag name="KSO_WM_BEAUTIFY_FLAG" val="#wm#"/>
  <p:tag name="KSO_WM_TEMPLATE_CATEGORY" val="custom"/>
  <p:tag name="KSO_WM_TEMPLATE_INDEX" val="20205081"/>
</p:tagLst>
</file>

<file path=ppt/tags/tag143.xml><?xml version="1.0" encoding="utf-8"?>
<p:tagLst xmlns:p="http://schemas.openxmlformats.org/presentationml/2006/main">
  <p:tag name="AS_UNIQUEID" val="2197"/>
</p:tagLst>
</file>

<file path=ppt/tags/tag144.xml><?xml version="1.0" encoding="utf-8"?>
<p:tagLst xmlns:p="http://schemas.openxmlformats.org/presentationml/2006/main">
  <p:tag name="AS_UNIQUEID" val="2198"/>
</p:tagLst>
</file>

<file path=ppt/tags/tag145.xml><?xml version="1.0" encoding="utf-8"?>
<p:tagLst xmlns:p="http://schemas.openxmlformats.org/presentationml/2006/main">
  <p:tag name="KSO_WM_BEAUTIFY_FLAG" val="#wm#"/>
  <p:tag name="KSO_WM_TEMPLATE_CATEGORY" val="custom"/>
  <p:tag name="KSO_WM_TEMPLATE_INDEX" val="20205081"/>
</p:tagLst>
</file>

<file path=ppt/tags/tag146.xml><?xml version="1.0" encoding="utf-8"?>
<p:tagLst xmlns:p="http://schemas.openxmlformats.org/presentationml/2006/main">
  <p:tag name="AS_UNIQUEID" val="2200"/>
</p:tagLst>
</file>

<file path=ppt/tags/tag147.xml><?xml version="1.0" encoding="utf-8"?>
<p:tagLst xmlns:p="http://schemas.openxmlformats.org/presentationml/2006/main">
  <p:tag name="AS_UNIQUEID" val="2201"/>
</p:tagLst>
</file>

<file path=ppt/tags/tag148.xml><?xml version="1.0" encoding="utf-8"?>
<p:tagLst xmlns:p="http://schemas.openxmlformats.org/presentationml/2006/main">
  <p:tag name="KSO_WM_BEAUTIFY_FLAG" val="#wm#"/>
  <p:tag name="KSO_WM_TEMPLATE_CATEGORY" val="custom"/>
  <p:tag name="KSO_WM_TEMPLATE_INDEX" val="20205081"/>
</p:tagLst>
</file>

<file path=ppt/tags/tag149.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50.xml><?xml version="1.0" encoding="utf-8"?>
<p:tagLst xmlns:p="http://schemas.openxmlformats.org/presentationml/2006/main">
  <p:tag name="AS_UNIQUEID" val="1075"/>
</p:tagLst>
</file>

<file path=ppt/tags/tag151.xml><?xml version="1.0" encoding="utf-8"?>
<p:tagLst xmlns:p="http://schemas.openxmlformats.org/presentationml/2006/main">
  <p:tag name="AS_UNIQUEID" val="1076"/>
</p:tagLst>
</file>

<file path=ppt/tags/tag152.xml><?xml version="1.0" encoding="utf-8"?>
<p:tagLst xmlns:p="http://schemas.openxmlformats.org/presentationml/2006/main">
  <p:tag name="AS_UNIQUEID" val="1067"/>
</p:tagLst>
</file>

<file path=ppt/tags/tag153.xml><?xml version="1.0" encoding="utf-8"?>
<p:tagLst xmlns:p="http://schemas.openxmlformats.org/presentationml/2006/main">
  <p:tag name="AS_UNIQUEID" val="1068"/>
</p:tagLst>
</file>

<file path=ppt/tags/tag154.xml><?xml version="1.0" encoding="utf-8"?>
<p:tagLst xmlns:p="http://schemas.openxmlformats.org/presentationml/2006/main">
  <p:tag name="AS_UNIQUEID" val="1069"/>
</p:tagLst>
</file>

<file path=ppt/tags/tag155.xml><?xml version="1.0" encoding="utf-8"?>
<p:tagLst xmlns:p="http://schemas.openxmlformats.org/presentationml/2006/main">
  <p:tag name="AS_UNIQUEID" val="2206"/>
</p:tagLst>
</file>

<file path=ppt/tags/tag156.xml><?xml version="1.0" encoding="utf-8"?>
<p:tagLst xmlns:p="http://schemas.openxmlformats.org/presentationml/2006/main">
  <p:tag name="AS_UNIQUEID" val="2207"/>
</p:tagLst>
</file>

<file path=ppt/tags/tag157.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AS_UNIQUEID" val="2122"/>
</p:tagLst>
</file>

<file path=ppt/tags/tag17.xml><?xml version="1.0" encoding="utf-8"?>
<p:tagLst xmlns:p="http://schemas.openxmlformats.org/presentationml/2006/main">
  <p:tag name="AS_UNIQUEID" val="2123"/>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AS_UNIQUEID" val="2125"/>
</p:tagLst>
</file>

<file path=ppt/tags/tag2.xml><?xml version="1.0" encoding="utf-8"?>
<p:tagLst xmlns:p="http://schemas.openxmlformats.org/presentationml/2006/main">
  <p:tag name="AS_UNIQUEID" val="2111"/>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0.xml><?xml version="1.0" encoding="utf-8"?>
<p:tagLst xmlns:p="http://schemas.openxmlformats.org/presentationml/2006/main">
  <p:tag name="AS_UNIQUEID" val="2126"/>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AS_UNIQUEID" val="2125"/>
</p:tagLst>
</file>

<file path=ppt/tags/tag23.xml><?xml version="1.0" encoding="utf-8"?>
<p:tagLst xmlns:p="http://schemas.openxmlformats.org/presentationml/2006/main">
  <p:tag name="AS_UNIQUEID" val="2126"/>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AS_UNIQUEID" val="2131"/>
</p:tagLst>
</file>

<file path=ppt/tags/tag26.xml><?xml version="1.0" encoding="utf-8"?>
<p:tagLst xmlns:p="http://schemas.openxmlformats.org/presentationml/2006/main">
  <p:tag name="AS_UNIQUEID" val="2132"/>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AS_UNIQUEID" val="2131"/>
</p:tagLst>
</file>

<file path=ppt/tags/tag29.xml><?xml version="1.0" encoding="utf-8"?>
<p:tagLst xmlns:p="http://schemas.openxmlformats.org/presentationml/2006/main">
  <p:tag name="AS_UNIQUEID" val="2132"/>
</p:tagLst>
</file>

<file path=ppt/tags/tag3.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0.xml><?xml version="1.0" encoding="utf-8"?>
<p:tagLst xmlns:p="http://schemas.openxmlformats.org/presentationml/2006/main">
  <p:tag name="KSO_WM_UNIT_PLACING_PICTURE_USER_VIEWPORT" val="{&quot;height&quot;:6390,&quot;width&quot;:11400}"/>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AS_UNIQUEID" val="2128"/>
</p:tagLst>
</file>

<file path=ppt/tags/tag33.xml><?xml version="1.0" encoding="utf-8"?>
<p:tagLst xmlns:p="http://schemas.openxmlformats.org/presentationml/2006/main">
  <p:tag name="AS_UNIQUEID" val="2129"/>
</p:tagLst>
</file>

<file path=ppt/tags/tag34.xml><?xml version="1.0" encoding="utf-8"?>
<p:tagLst xmlns:p="http://schemas.openxmlformats.org/presentationml/2006/main">
  <p:tag name="KSO_WM_BEAUTIFY_FLAG" val="#wm#"/>
  <p:tag name="KSO_WM_TEMPLATE_CATEGORY" val="custom"/>
  <p:tag name="KSO_WM_TEMPLATE_INDEX" val="20205081"/>
</p:tagLst>
</file>

<file path=ppt/tags/tag35.xml><?xml version="1.0" encoding="utf-8"?>
<p:tagLst xmlns:p="http://schemas.openxmlformats.org/presentationml/2006/main">
  <p:tag name="KSO_WM_MEDIACOVER_FLAG" val="1"/>
  <p:tag name="KSO_WM_UNIT_MEDIACOVER_BTN_STATE" val="1"/>
  <p:tag name="KSO_WM_UNIT_MEDIACOVER_BTNRECT" val="0*0*0*0"/>
</p:tagLst>
</file>

<file path=ppt/tags/tag36.xml><?xml version="1.0" encoding="utf-8"?>
<p:tagLst xmlns:p="http://schemas.openxmlformats.org/presentationml/2006/main">
  <p:tag name="KSO_WM_BEAUTIFY_FLAG" val="#wm#"/>
  <p:tag name="KSO_WM_TEMPLATE_CATEGORY" val="custom"/>
  <p:tag name="KSO_WM_TEMPLATE_INDEX" val="20205081"/>
</p:tagLst>
</file>

<file path=ppt/tags/tag37.xml><?xml version="1.0" encoding="utf-8"?>
<p:tagLst xmlns:p="http://schemas.openxmlformats.org/presentationml/2006/main">
  <p:tag name="AS_UNIQUEID" val="2134"/>
</p:tagLst>
</file>

<file path=ppt/tags/tag38.xml><?xml version="1.0" encoding="utf-8"?>
<p:tagLst xmlns:p="http://schemas.openxmlformats.org/presentationml/2006/main">
  <p:tag name="AS_UNIQUEID" val="2135"/>
</p:tagLst>
</file>

<file path=ppt/tags/tag39.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AS_UNIQUEID" val="2113"/>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5.xml><?xml version="1.0" encoding="utf-8"?>
<p:tagLst xmlns:p="http://schemas.openxmlformats.org/presentationml/2006/main">
  <p:tag name="KSO_WM_BEAUTIFY_FLAG" val="#wm#"/>
  <p:tag name="KSO_WM_TEMPLATE_CATEGORY" val="custom"/>
  <p:tag name="KSO_WM_TEMPLATE_INDEX" val="20205081"/>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AS_UNIQUEID" val="2137"/>
</p:tagLst>
</file>

<file path=ppt/tags/tag48.xml><?xml version="1.0" encoding="utf-8"?>
<p:tagLst xmlns:p="http://schemas.openxmlformats.org/presentationml/2006/main">
  <p:tag name="AS_UNIQUEID" val="2138"/>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50.xml><?xml version="1.0" encoding="utf-8"?>
<p:tagLst xmlns:p="http://schemas.openxmlformats.org/presentationml/2006/main">
  <p:tag name="AS_UNIQUEID" val="2203"/>
</p:tagLst>
</file>

<file path=ppt/tags/tag51.xml><?xml version="1.0" encoding="utf-8"?>
<p:tagLst xmlns:p="http://schemas.openxmlformats.org/presentationml/2006/main">
  <p:tag name="AS_UNIQUEID" val="2204"/>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53.xml><?xml version="1.0" encoding="utf-8"?>
<p:tagLst xmlns:p="http://schemas.openxmlformats.org/presentationml/2006/main">
  <p:tag name="AS_UNIQUEID" val="2142"/>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custom20205081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5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55.xml><?xml version="1.0" encoding="utf-8"?>
<p:tagLst xmlns:p="http://schemas.openxmlformats.org/presentationml/2006/main">
  <p:tag name="AS_UNIQUEID" val="2144"/>
</p:tagLst>
</file>

<file path=ppt/tags/tag56.xml><?xml version="1.0" encoding="utf-8"?>
<p:tagLst xmlns:p="http://schemas.openxmlformats.org/presentationml/2006/main">
  <p:tag name="AS_UNIQUEID" val="2145"/>
</p:tagLst>
</file>

<file path=ppt/tags/tag57.xml><?xml version="1.0" encoding="utf-8"?>
<p:tagLst xmlns:p="http://schemas.openxmlformats.org/presentationml/2006/main">
  <p:tag name="KSO_WM_BEAUTIFY_FLAG" val="#wm#"/>
  <p:tag name="KSO_WM_TEMPLATE_CATEGORY" val="custom"/>
  <p:tag name="KSO_WM_TEMPLATE_INDEX" val="20205081"/>
</p:tagLst>
</file>

<file path=ppt/tags/tag58.xml><?xml version="1.0" encoding="utf-8"?>
<p:tagLst xmlns:p="http://schemas.openxmlformats.org/presentationml/2006/main">
  <p:tag name="AS_UNIQUEID" val="2147"/>
</p:tagLst>
</file>

<file path=ppt/tags/tag59.xml><?xml version="1.0" encoding="utf-8"?>
<p:tagLst xmlns:p="http://schemas.openxmlformats.org/presentationml/2006/main">
  <p:tag name="AS_UNIQUEID" val="2148"/>
</p:tagLst>
</file>

<file path=ppt/tags/tag6.xml><?xml version="1.0" encoding="utf-8"?>
<p:tagLst xmlns:p="http://schemas.openxmlformats.org/presentationml/2006/main">
  <p:tag name="AS_UNIQUEID" val="2115"/>
</p:tagLst>
</file>

<file path=ppt/tags/tag60.xml><?xml version="1.0" encoding="utf-8"?>
<p:tagLst xmlns:p="http://schemas.openxmlformats.org/presentationml/2006/main">
  <p:tag name="AS_UNIQUEID" val="2034"/>
  <p:tag name="KSO_WM_UNIT_TABLE_BEAUTIFY" val="smartTable{3d3d8850-6f55-4bf5-9d81-f0bfc937d1c1}"/>
  <p:tag name="TABLE_ENDDRAG_ORIGIN_RECT" val="288*297"/>
  <p:tag name="TABLE_ENDDRAG_RECT" val="633*167*288*297"/>
</p:tagLst>
</file>

<file path=ppt/tags/tag61.xml><?xml version="1.0" encoding="utf-8"?>
<p:tagLst xmlns:p="http://schemas.openxmlformats.org/presentationml/2006/main">
  <p:tag name="AS_UNIQUEID" val="2149"/>
</p:tagLst>
</file>

<file path=ppt/tags/tag62.xml><?xml version="1.0" encoding="utf-8"?>
<p:tagLst xmlns:p="http://schemas.openxmlformats.org/presentationml/2006/main">
  <p:tag name="AS_UNIQUEID" val="2150"/>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AS_UNIQUEID" val="2147"/>
</p:tagLst>
</file>

<file path=ppt/tags/tag65.xml><?xml version="1.0" encoding="utf-8"?>
<p:tagLst xmlns:p="http://schemas.openxmlformats.org/presentationml/2006/main">
  <p:tag name="AS_UNIQUEID" val="2148"/>
</p:tagLst>
</file>

<file path=ppt/tags/tag66.xml><?xml version="1.0" encoding="utf-8"?>
<p:tagLst xmlns:p="http://schemas.openxmlformats.org/presentationml/2006/main">
  <p:tag name="AS_UNIQUEID" val="2034"/>
  <p:tag name="KSO_WM_UNIT_TABLE_BEAUTIFY" val="smartTable{3d3d8850-6f55-4bf5-9d81-f0bfc937d1c1}"/>
  <p:tag name="TABLE_ENDDRAG_ORIGIN_RECT" val="288*297"/>
  <p:tag name="TABLE_ENDDRAG_RECT" val="633*167*288*297"/>
</p:tagLst>
</file>

<file path=ppt/tags/tag67.xml><?xml version="1.0" encoding="utf-8"?>
<p:tagLst xmlns:p="http://schemas.openxmlformats.org/presentationml/2006/main">
  <p:tag name="AS_UNIQUEID" val="2149"/>
</p:tagLst>
</file>

<file path=ppt/tags/tag68.xml><?xml version="1.0" encoding="utf-8"?>
<p:tagLst xmlns:p="http://schemas.openxmlformats.org/presentationml/2006/main">
  <p:tag name="AS_UNIQUEID" val="2150"/>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AS_UNIQUEID" val="2116"/>
</p:tagLst>
</file>

<file path=ppt/tags/tag70.xml><?xml version="1.0" encoding="utf-8"?>
<p:tagLst xmlns:p="http://schemas.openxmlformats.org/presentationml/2006/main">
  <p:tag name="AS_UNIQUEID" val="2147"/>
</p:tagLst>
</file>

<file path=ppt/tags/tag71.xml><?xml version="1.0" encoding="utf-8"?>
<p:tagLst xmlns:p="http://schemas.openxmlformats.org/presentationml/2006/main">
  <p:tag name="AS_UNIQUEID" val="2148"/>
</p:tagLst>
</file>

<file path=ppt/tags/tag72.xml><?xml version="1.0" encoding="utf-8"?>
<p:tagLst xmlns:p="http://schemas.openxmlformats.org/presentationml/2006/main">
  <p:tag name="AS_UNIQUEID" val="2034"/>
  <p:tag name="KSO_WM_UNIT_TABLE_BEAUTIFY" val="smartTable{3d3d8850-6f55-4bf5-9d81-f0bfc937d1c1}"/>
  <p:tag name="TABLE_ENDDRAG_ORIGIN_RECT" val="436*253"/>
  <p:tag name="TABLE_ENDDRAG_RECT" val="9*165*436*253"/>
</p:tagLst>
</file>

<file path=ppt/tags/tag73.xml><?xml version="1.0" encoding="utf-8"?>
<p:tagLst xmlns:p="http://schemas.openxmlformats.org/presentationml/2006/main">
  <p:tag name="AS_UNIQUEID" val="2149"/>
</p:tagLst>
</file>

<file path=ppt/tags/tag74.xml><?xml version="1.0" encoding="utf-8"?>
<p:tagLst xmlns:p="http://schemas.openxmlformats.org/presentationml/2006/main">
  <p:tag name="AS_UNIQUEID" val="2150"/>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AS_UNIQUEID" val="2147"/>
</p:tagLst>
</file>

<file path=ppt/tags/tag77.xml><?xml version="1.0" encoding="utf-8"?>
<p:tagLst xmlns:p="http://schemas.openxmlformats.org/presentationml/2006/main">
  <p:tag name="AS_UNIQUEID" val="2148"/>
</p:tagLst>
</file>

<file path=ppt/tags/tag78.xml><?xml version="1.0" encoding="utf-8"?>
<p:tagLst xmlns:p="http://schemas.openxmlformats.org/presentationml/2006/main">
  <p:tag name="AS_UNIQUEID" val="2034"/>
  <p:tag name="KSO_WM_UNIT_TABLE_BEAUTIFY" val="smartTable{3d3d8850-6f55-4bf5-9d81-f0bfc937d1c1}"/>
  <p:tag name="TABLE_ENDDRAG_ORIGIN_RECT" val="436*274"/>
  <p:tag name="TABLE_ENDDRAG_RECT" val="9*165*436*274"/>
</p:tagLst>
</file>

<file path=ppt/tags/tag79.xml><?xml version="1.0" encoding="utf-8"?>
<p:tagLst xmlns:p="http://schemas.openxmlformats.org/presentationml/2006/main">
  <p:tag name="AS_UNIQUEID" val="2149"/>
</p:tagLst>
</file>

<file path=ppt/tags/tag8.xml><?xml version="1.0" encoding="utf-8"?>
<p:tagLst xmlns:p="http://schemas.openxmlformats.org/presentationml/2006/main">
  <p:tag name="AS_UNIQUEID" val="2117"/>
</p:tagLst>
</file>

<file path=ppt/tags/tag80.xml><?xml version="1.0" encoding="utf-8"?>
<p:tagLst xmlns:p="http://schemas.openxmlformats.org/presentationml/2006/main">
  <p:tag name="AS_UNIQUEID" val="2150"/>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AS_UNIQUEID" val="2152"/>
</p:tagLst>
</file>

<file path=ppt/tags/tag83.xml><?xml version="1.0" encoding="utf-8"?>
<p:tagLst xmlns:p="http://schemas.openxmlformats.org/presentationml/2006/main">
  <p:tag name="AS_UNIQUEID" val="2153"/>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AS_UNIQUEID" val="2028"/>
</p:tagLst>
</file>

<file path=ppt/tags/tag86.xml><?xml version="1.0" encoding="utf-8"?>
<p:tagLst xmlns:p="http://schemas.openxmlformats.org/presentationml/2006/main">
  <p:tag name="AS_UNIQUEID" val="2029"/>
</p:tagLst>
</file>

<file path=ppt/tags/tag87.xml><?xml version="1.0" encoding="utf-8"?>
<p:tagLst xmlns:p="http://schemas.openxmlformats.org/presentationml/2006/main">
  <p:tag name="KSO_WM_BEAUTIFY_FLAG" val="#wm#"/>
  <p:tag name="KSO_WM_TEMPLATE_CATEGORY" val="custom"/>
  <p:tag name="KSO_WM_TEMPLATE_INDEX" val="20202824"/>
</p:tagLst>
</file>

<file path=ppt/tags/tag88.xml><?xml version="1.0" encoding="utf-8"?>
<p:tagLst xmlns:p="http://schemas.openxmlformats.org/presentationml/2006/main">
  <p:tag name="AS_UNIQUEID" val="2161"/>
</p:tagLst>
</file>

<file path=ppt/tags/tag89.xml><?xml version="1.0" encoding="utf-8"?>
<p:tagLst xmlns:p="http://schemas.openxmlformats.org/presentationml/2006/main">
  <p:tag name="AS_UNIQUEID" val="2162"/>
</p:tagLst>
</file>

<file path=ppt/tags/tag9.xml><?xml version="1.0" encoding="utf-8"?>
<p:tagLst xmlns:p="http://schemas.openxmlformats.org/presentationml/2006/main">
  <p:tag name="KSO_WM_BEAUTIFY_FLAG" val="#wm#"/>
  <p:tag name="KSO_WM_TEMPLATE_CATEGORY" val="custom"/>
  <p:tag name="KSO_WM_TEMPLATE_INDEX" val="20205081"/>
</p:tagLst>
</file>

<file path=ppt/tags/tag90.xml><?xml version="1.0" encoding="utf-8"?>
<p:tagLst xmlns:p="http://schemas.openxmlformats.org/presentationml/2006/main">
  <p:tag name="AS_UNIQUEID" val="2012"/>
  <p:tag name="KSO_WM_UNIT_TABLE_BEAUTIFY" val="smartTable{9f5ddc9d-e519-4036-9e7d-feb429a2651f}"/>
  <p:tag name="TABLE_ENDDRAG_ORIGIN_RECT" val="904*437"/>
  <p:tag name="TABLE_ENDDRAG_RECT" val="15*71*904*437"/>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AS_UNIQUEID" val="2167"/>
</p:tagLst>
</file>

<file path=ppt/tags/tag93.xml><?xml version="1.0" encoding="utf-8"?>
<p:tagLst xmlns:p="http://schemas.openxmlformats.org/presentationml/2006/main">
  <p:tag name="AS_UNIQUEID" val="2168"/>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AS_UNIQUEID" val="2164"/>
</p:tagLst>
</file>

<file path=ppt/tags/tag96.xml><?xml version="1.0" encoding="utf-8"?>
<p:tagLst xmlns:p="http://schemas.openxmlformats.org/presentationml/2006/main">
  <p:tag name="AS_UNIQUEID" val="2165"/>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AS_UNIQUEID" val="2170"/>
</p:tagLst>
</file>

<file path=ppt/tags/tag99.xml><?xml version="1.0" encoding="utf-8"?>
<p:tagLst xmlns:p="http://schemas.openxmlformats.org/presentationml/2006/main">
  <p:tag name="AS_UNIQUEID" val="217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8611</Words>
  <Application>WPS 演示</Application>
  <PresentationFormat>全屏显示(4:3)</PresentationFormat>
  <Paragraphs>414</Paragraphs>
  <Slides>49</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49</vt:i4>
      </vt:variant>
    </vt:vector>
  </HeadingPairs>
  <TitlesOfParts>
    <vt:vector size="65" baseType="lpstr">
      <vt:lpstr>Arial</vt:lpstr>
      <vt:lpstr>宋体</vt:lpstr>
      <vt:lpstr>Wingdings</vt:lpstr>
      <vt:lpstr>Calibri</vt:lpstr>
      <vt:lpstr>华文新魏</vt:lpstr>
      <vt:lpstr>华文隶书</vt:lpstr>
      <vt:lpstr>Times New Roman</vt:lpstr>
      <vt:lpstr>汉仪中宋简</vt:lpstr>
      <vt:lpstr>黑体</vt:lpstr>
      <vt:lpstr>微软雅黑</vt:lpstr>
      <vt:lpstr>Arial Unicode MS</vt:lpstr>
      <vt:lpstr>汉仪全唐诗简繁</vt:lpstr>
      <vt:lpstr>Arial</vt:lpstr>
      <vt:lpstr>华文中宋</vt:lpstr>
      <vt:lpstr>华文楷体</vt:lpstr>
      <vt:lpstr>Office 主题​​</vt:lpstr>
      <vt:lpstr>《大卫·科波菲尔》（节选）</vt:lpstr>
      <vt:lpstr>第一课时</vt:lpstr>
      <vt:lpstr>情景导入</vt:lpstr>
      <vt:lpstr>学习目标</vt:lpstr>
      <vt:lpstr>预习检查/作者介绍</vt:lpstr>
      <vt:lpstr>作者介绍</vt:lpstr>
      <vt:lpstr>预习检查/作品介绍</vt:lpstr>
      <vt:lpstr>文学常识</vt:lpstr>
      <vt:lpstr>写作背景</vt:lpstr>
      <vt:lpstr>写作背景</vt:lpstr>
      <vt:lpstr>前情回顾</vt:lpstr>
      <vt:lpstr>PowerPoint 演示文稿</vt:lpstr>
      <vt:lpstr>自主+合作探究</vt:lpstr>
      <vt:lpstr>感知内容，补充标题</vt:lpstr>
      <vt:lpstr>理清人物关系</vt:lpstr>
      <vt:lpstr>理清人物关系</vt:lpstr>
      <vt:lpstr>理清人物关系</vt:lpstr>
      <vt:lpstr>理清人物关系</vt:lpstr>
      <vt:lpstr>理清人物关系</vt:lpstr>
      <vt:lpstr>理清人物关系</vt:lpstr>
      <vt:lpstr>梳理情节脉络</vt:lpstr>
      <vt:lpstr>作业布置</vt:lpstr>
      <vt:lpstr>第二课时</vt:lpstr>
      <vt:lpstr>学习目标</vt:lpstr>
      <vt:lpstr>1合作探究</vt:lpstr>
      <vt:lpstr>1合作探究</vt:lpstr>
      <vt:lpstr>1合作探究</vt:lpstr>
      <vt:lpstr>1合作探究</vt:lpstr>
      <vt:lpstr>米考伯主义</vt:lpstr>
      <vt:lpstr>PowerPoint 演示文稿</vt:lpstr>
      <vt:lpstr>合作探究</vt:lpstr>
      <vt:lpstr>小组展示</vt:lpstr>
      <vt:lpstr>合作探究</vt:lpstr>
      <vt:lpstr>PowerPoint 演示文稿</vt:lpstr>
      <vt:lpstr>合作探究</vt:lpstr>
      <vt:lpstr>PowerPoint 演示文稿</vt:lpstr>
      <vt:lpstr>小组展示</vt:lpstr>
      <vt:lpstr>PowerPoint 演示文稿</vt:lpstr>
      <vt:lpstr>PowerPoint 演示文稿</vt:lpstr>
      <vt:lpstr>PowerPoint 演示文稿</vt:lpstr>
      <vt:lpstr>补充资料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 谢 观 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冬虫草</cp:lastModifiedBy>
  <cp:revision>276</cp:revision>
  <dcterms:created xsi:type="dcterms:W3CDTF">2017-04-12T00:21:00Z</dcterms:created>
  <dcterms:modified xsi:type="dcterms:W3CDTF">2021-11-02T13:31:41Z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5D4021F9A3AF4E999FAC777A8A37FD2C</vt:lpwstr>
  </property>
</Properties>
</file>