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9"/>
  </p:notesMasterIdLst>
  <p:sldIdLst>
    <p:sldId id="369" r:id="rId2"/>
    <p:sldId id="288" r:id="rId3"/>
    <p:sldId id="393" r:id="rId4"/>
    <p:sldId id="349" r:id="rId5"/>
    <p:sldId id="394"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332" r:id="rId32"/>
    <p:sldId id="420" r:id="rId33"/>
    <p:sldId id="421" r:id="rId34"/>
    <p:sldId id="422" r:id="rId35"/>
    <p:sldId id="423" r:id="rId36"/>
    <p:sldId id="424" r:id="rId37"/>
    <p:sldId id="425" r:id="rId38"/>
    <p:sldId id="426" r:id="rId39"/>
    <p:sldId id="431" r:id="rId40"/>
    <p:sldId id="432" r:id="rId41"/>
    <p:sldId id="433" r:id="rId42"/>
    <p:sldId id="434" r:id="rId43"/>
    <p:sldId id="435" r:id="rId44"/>
    <p:sldId id="436" r:id="rId45"/>
    <p:sldId id="437" r:id="rId46"/>
    <p:sldId id="438" r:id="rId47"/>
    <p:sldId id="439" r:id="rId48"/>
    <p:sldId id="440" r:id="rId49"/>
    <p:sldId id="441" r:id="rId50"/>
    <p:sldId id="442" r:id="rId51"/>
    <p:sldId id="443" r:id="rId52"/>
    <p:sldId id="444" r:id="rId53"/>
    <p:sldId id="445" r:id="rId54"/>
    <p:sldId id="446" r:id="rId55"/>
    <p:sldId id="427" r:id="rId56"/>
    <p:sldId id="428" r:id="rId57"/>
    <p:sldId id="429" r:id="rId58"/>
    <p:sldId id="430" r:id="rId59"/>
    <p:sldId id="447" r:id="rId60"/>
    <p:sldId id="448" r:id="rId61"/>
    <p:sldId id="449" r:id="rId62"/>
    <p:sldId id="450" r:id="rId63"/>
    <p:sldId id="451" r:id="rId64"/>
    <p:sldId id="452" r:id="rId65"/>
    <p:sldId id="453" r:id="rId66"/>
    <p:sldId id="454" r:id="rId67"/>
    <p:sldId id="455" r:id="rId68"/>
    <p:sldId id="468" r:id="rId69"/>
    <p:sldId id="469" r:id="rId70"/>
    <p:sldId id="470" r:id="rId71"/>
    <p:sldId id="471" r:id="rId72"/>
    <p:sldId id="472" r:id="rId73"/>
    <p:sldId id="473" r:id="rId74"/>
    <p:sldId id="474" r:id="rId75"/>
    <p:sldId id="475" r:id="rId76"/>
    <p:sldId id="476" r:id="rId77"/>
    <p:sldId id="477" r:id="rId78"/>
    <p:sldId id="478" r:id="rId79"/>
    <p:sldId id="479" r:id="rId80"/>
    <p:sldId id="480" r:id="rId81"/>
    <p:sldId id="481" r:id="rId82"/>
    <p:sldId id="482" r:id="rId83"/>
    <p:sldId id="483" r:id="rId84"/>
    <p:sldId id="484" r:id="rId85"/>
    <p:sldId id="485" r:id="rId86"/>
    <p:sldId id="486" r:id="rId87"/>
    <p:sldId id="487" r:id="rId88"/>
    <p:sldId id="488" r:id="rId89"/>
    <p:sldId id="489" r:id="rId90"/>
    <p:sldId id="490" r:id="rId91"/>
    <p:sldId id="491" r:id="rId92"/>
    <p:sldId id="492" r:id="rId93"/>
    <p:sldId id="493" r:id="rId94"/>
    <p:sldId id="494" r:id="rId95"/>
    <p:sldId id="495" r:id="rId96"/>
    <p:sldId id="496" r:id="rId97"/>
    <p:sldId id="497" r:id="rId98"/>
    <p:sldId id="498" r:id="rId99"/>
    <p:sldId id="499" r:id="rId100"/>
    <p:sldId id="500" r:id="rId101"/>
    <p:sldId id="501" r:id="rId102"/>
    <p:sldId id="502" r:id="rId103"/>
    <p:sldId id="503" r:id="rId104"/>
    <p:sldId id="504" r:id="rId105"/>
    <p:sldId id="505" r:id="rId106"/>
    <p:sldId id="506" r:id="rId107"/>
    <p:sldId id="507" r:id="rId108"/>
    <p:sldId id="508" r:id="rId109"/>
    <p:sldId id="509" r:id="rId110"/>
    <p:sldId id="510" r:id="rId111"/>
    <p:sldId id="511" r:id="rId112"/>
    <p:sldId id="512" r:id="rId113"/>
    <p:sldId id="513" r:id="rId114"/>
    <p:sldId id="514" r:id="rId115"/>
    <p:sldId id="515" r:id="rId116"/>
    <p:sldId id="516" r:id="rId117"/>
    <p:sldId id="517" r:id="rId118"/>
    <p:sldId id="518" r:id="rId119"/>
    <p:sldId id="519" r:id="rId120"/>
    <p:sldId id="520" r:id="rId121"/>
    <p:sldId id="521" r:id="rId122"/>
    <p:sldId id="522" r:id="rId123"/>
    <p:sldId id="523" r:id="rId124"/>
    <p:sldId id="524" r:id="rId125"/>
    <p:sldId id="525" r:id="rId126"/>
    <p:sldId id="526" r:id="rId127"/>
    <p:sldId id="527" r:id="rId128"/>
    <p:sldId id="528" r:id="rId129"/>
    <p:sldId id="529" r:id="rId130"/>
    <p:sldId id="530" r:id="rId131"/>
    <p:sldId id="531" r:id="rId132"/>
    <p:sldId id="532" r:id="rId133"/>
    <p:sldId id="533" r:id="rId134"/>
    <p:sldId id="456" r:id="rId135"/>
    <p:sldId id="457" r:id="rId136"/>
    <p:sldId id="458" r:id="rId137"/>
    <p:sldId id="459" r:id="rId138"/>
    <p:sldId id="460" r:id="rId139"/>
    <p:sldId id="461" r:id="rId140"/>
    <p:sldId id="534" r:id="rId141"/>
    <p:sldId id="535" r:id="rId142"/>
    <p:sldId id="536" r:id="rId143"/>
    <p:sldId id="537" r:id="rId144"/>
    <p:sldId id="538" r:id="rId145"/>
    <p:sldId id="539" r:id="rId146"/>
    <p:sldId id="540" r:id="rId147"/>
    <p:sldId id="541" r:id="rId148"/>
    <p:sldId id="542" r:id="rId149"/>
    <p:sldId id="543" r:id="rId150"/>
    <p:sldId id="544" r:id="rId151"/>
    <p:sldId id="545" r:id="rId152"/>
    <p:sldId id="546" r:id="rId153"/>
    <p:sldId id="547" r:id="rId154"/>
    <p:sldId id="548" r:id="rId155"/>
    <p:sldId id="549" r:id="rId156"/>
    <p:sldId id="550" r:id="rId157"/>
    <p:sldId id="551" r:id="rId158"/>
    <p:sldId id="552" r:id="rId159"/>
    <p:sldId id="553" r:id="rId160"/>
    <p:sldId id="554" r:id="rId161"/>
    <p:sldId id="555" r:id="rId162"/>
    <p:sldId id="556" r:id="rId163"/>
    <p:sldId id="462" r:id="rId164"/>
    <p:sldId id="557" r:id="rId165"/>
    <p:sldId id="558" r:id="rId166"/>
    <p:sldId id="559" r:id="rId167"/>
    <p:sldId id="560" r:id="rId168"/>
    <p:sldId id="561" r:id="rId169"/>
    <p:sldId id="562" r:id="rId170"/>
    <p:sldId id="563" r:id="rId171"/>
    <p:sldId id="564" r:id="rId172"/>
    <p:sldId id="565" r:id="rId173"/>
    <p:sldId id="566" r:id="rId174"/>
    <p:sldId id="567" r:id="rId175"/>
    <p:sldId id="568" r:id="rId176"/>
    <p:sldId id="569" r:id="rId177"/>
    <p:sldId id="570" r:id="rId178"/>
    <p:sldId id="571" r:id="rId179"/>
    <p:sldId id="572" r:id="rId180"/>
    <p:sldId id="573" r:id="rId181"/>
    <p:sldId id="574" r:id="rId182"/>
    <p:sldId id="575" r:id="rId183"/>
    <p:sldId id="576" r:id="rId184"/>
    <p:sldId id="577" r:id="rId185"/>
    <p:sldId id="578" r:id="rId186"/>
    <p:sldId id="579" r:id="rId187"/>
    <p:sldId id="580" r:id="rId188"/>
    <p:sldId id="581" r:id="rId189"/>
    <p:sldId id="463" r:id="rId190"/>
    <p:sldId id="464" r:id="rId191"/>
    <p:sldId id="465" r:id="rId192"/>
    <p:sldId id="582" r:id="rId193"/>
    <p:sldId id="583" r:id="rId194"/>
    <p:sldId id="584" r:id="rId195"/>
    <p:sldId id="585" r:id="rId196"/>
    <p:sldId id="586" r:id="rId197"/>
    <p:sldId id="587" r:id="rId198"/>
    <p:sldId id="588" r:id="rId199"/>
    <p:sldId id="589" r:id="rId200"/>
    <p:sldId id="590" r:id="rId201"/>
    <p:sldId id="591" r:id="rId202"/>
    <p:sldId id="592" r:id="rId203"/>
    <p:sldId id="466" r:id="rId204"/>
    <p:sldId id="467" r:id="rId205"/>
    <p:sldId id="593" r:id="rId206"/>
    <p:sldId id="594" r:id="rId207"/>
    <p:sldId id="595" r:id="rId208"/>
    <p:sldId id="596" r:id="rId209"/>
    <p:sldId id="597" r:id="rId210"/>
    <p:sldId id="598" r:id="rId211"/>
    <p:sldId id="599" r:id="rId212"/>
    <p:sldId id="600" r:id="rId213"/>
    <p:sldId id="601" r:id="rId214"/>
    <p:sldId id="602" r:id="rId215"/>
    <p:sldId id="603" r:id="rId216"/>
    <p:sldId id="604" r:id="rId217"/>
    <p:sldId id="605" r:id="rId218"/>
    <p:sldId id="606" r:id="rId219"/>
    <p:sldId id="607" r:id="rId220"/>
    <p:sldId id="608" r:id="rId221"/>
    <p:sldId id="609" r:id="rId222"/>
    <p:sldId id="610" r:id="rId223"/>
    <p:sldId id="611" r:id="rId224"/>
    <p:sldId id="612" r:id="rId225"/>
    <p:sldId id="613" r:id="rId226"/>
    <p:sldId id="614" r:id="rId227"/>
    <p:sldId id="615" r:id="rId228"/>
    <p:sldId id="616" r:id="rId229"/>
    <p:sldId id="617" r:id="rId230"/>
    <p:sldId id="630" r:id="rId231"/>
    <p:sldId id="631" r:id="rId232"/>
    <p:sldId id="632" r:id="rId233"/>
    <p:sldId id="633" r:id="rId234"/>
    <p:sldId id="634" r:id="rId235"/>
    <p:sldId id="635" r:id="rId236"/>
    <p:sldId id="636" r:id="rId237"/>
    <p:sldId id="637" r:id="rId238"/>
    <p:sldId id="638" r:id="rId239"/>
    <p:sldId id="639" r:id="rId240"/>
    <p:sldId id="640" r:id="rId241"/>
    <p:sldId id="642" r:id="rId242"/>
    <p:sldId id="643" r:id="rId243"/>
    <p:sldId id="644" r:id="rId244"/>
    <p:sldId id="645" r:id="rId245"/>
    <p:sldId id="646" r:id="rId246"/>
    <p:sldId id="647" r:id="rId247"/>
    <p:sldId id="648" r:id="rId248"/>
    <p:sldId id="649" r:id="rId249"/>
    <p:sldId id="650" r:id="rId250"/>
    <p:sldId id="651" r:id="rId251"/>
    <p:sldId id="652" r:id="rId252"/>
    <p:sldId id="641" r:id="rId253"/>
    <p:sldId id="392" r:id="rId254"/>
    <p:sldId id="653" r:id="rId255"/>
    <p:sldId id="654" r:id="rId256"/>
    <p:sldId id="655" r:id="rId257"/>
    <p:sldId id="656" r:id="rId258"/>
    <p:sldId id="657" r:id="rId259"/>
    <p:sldId id="658" r:id="rId260"/>
    <p:sldId id="659" r:id="rId261"/>
    <p:sldId id="660" r:id="rId262"/>
    <p:sldId id="661" r:id="rId263"/>
    <p:sldId id="662" r:id="rId264"/>
    <p:sldId id="663" r:id="rId265"/>
    <p:sldId id="664" r:id="rId266"/>
    <p:sldId id="665" r:id="rId267"/>
    <p:sldId id="666" r:id="rId268"/>
    <p:sldId id="667" r:id="rId269"/>
    <p:sldId id="668" r:id="rId270"/>
    <p:sldId id="669" r:id="rId271"/>
    <p:sldId id="670" r:id="rId272"/>
    <p:sldId id="671" r:id="rId273"/>
    <p:sldId id="672" r:id="rId274"/>
    <p:sldId id="673" r:id="rId275"/>
    <p:sldId id="674" r:id="rId276"/>
    <p:sldId id="675" r:id="rId277"/>
    <p:sldId id="676" r:id="rId278"/>
    <p:sldId id="677" r:id="rId279"/>
    <p:sldId id="678" r:id="rId280"/>
    <p:sldId id="704" r:id="rId281"/>
    <p:sldId id="705" r:id="rId282"/>
    <p:sldId id="706" r:id="rId283"/>
    <p:sldId id="707" r:id="rId284"/>
    <p:sldId id="708" r:id="rId285"/>
    <p:sldId id="709" r:id="rId286"/>
    <p:sldId id="710" r:id="rId287"/>
    <p:sldId id="711" r:id="rId288"/>
    <p:sldId id="712" r:id="rId289"/>
    <p:sldId id="713" r:id="rId290"/>
    <p:sldId id="714" r:id="rId291"/>
    <p:sldId id="715" r:id="rId292"/>
    <p:sldId id="716" r:id="rId293"/>
    <p:sldId id="717" r:id="rId294"/>
    <p:sldId id="718" r:id="rId295"/>
    <p:sldId id="719" r:id="rId296"/>
    <p:sldId id="720" r:id="rId297"/>
    <p:sldId id="721" r:id="rId298"/>
    <p:sldId id="722" r:id="rId299"/>
    <p:sldId id="723" r:id="rId300"/>
    <p:sldId id="724" r:id="rId301"/>
    <p:sldId id="725" r:id="rId302"/>
    <p:sldId id="726" r:id="rId303"/>
    <p:sldId id="727" r:id="rId304"/>
    <p:sldId id="728" r:id="rId305"/>
    <p:sldId id="729" r:id="rId306"/>
    <p:sldId id="730" r:id="rId307"/>
    <p:sldId id="731" r:id="rId308"/>
    <p:sldId id="732" r:id="rId309"/>
    <p:sldId id="679" r:id="rId310"/>
    <p:sldId id="680" r:id="rId311"/>
    <p:sldId id="681" r:id="rId312"/>
    <p:sldId id="682" r:id="rId313"/>
    <p:sldId id="683" r:id="rId314"/>
    <p:sldId id="684" r:id="rId315"/>
    <p:sldId id="685" r:id="rId316"/>
    <p:sldId id="686" r:id="rId317"/>
    <p:sldId id="687" r:id="rId318"/>
    <p:sldId id="688" r:id="rId319"/>
    <p:sldId id="689" r:id="rId320"/>
    <p:sldId id="690" r:id="rId321"/>
    <p:sldId id="691" r:id="rId322"/>
    <p:sldId id="692" r:id="rId323"/>
    <p:sldId id="693" r:id="rId324"/>
    <p:sldId id="694" r:id="rId325"/>
    <p:sldId id="695" r:id="rId326"/>
    <p:sldId id="696" r:id="rId327"/>
    <p:sldId id="697" r:id="rId328"/>
    <p:sldId id="698" r:id="rId329"/>
    <p:sldId id="699" r:id="rId330"/>
    <p:sldId id="700" r:id="rId331"/>
    <p:sldId id="701" r:id="rId332"/>
    <p:sldId id="733" r:id="rId333"/>
    <p:sldId id="734" r:id="rId334"/>
    <p:sldId id="735" r:id="rId335"/>
    <p:sldId id="736" r:id="rId336"/>
    <p:sldId id="737" r:id="rId337"/>
    <p:sldId id="738" r:id="rId338"/>
    <p:sldId id="739" r:id="rId339"/>
    <p:sldId id="740" r:id="rId340"/>
    <p:sldId id="741" r:id="rId341"/>
    <p:sldId id="742" r:id="rId342"/>
    <p:sldId id="743" r:id="rId343"/>
    <p:sldId id="744" r:id="rId344"/>
    <p:sldId id="745" r:id="rId345"/>
    <p:sldId id="746" r:id="rId346"/>
    <p:sldId id="747" r:id="rId347"/>
    <p:sldId id="748" r:id="rId348"/>
    <p:sldId id="749" r:id="rId349"/>
    <p:sldId id="750" r:id="rId350"/>
    <p:sldId id="751" r:id="rId351"/>
    <p:sldId id="752" r:id="rId352"/>
    <p:sldId id="753" r:id="rId353"/>
    <p:sldId id="754" r:id="rId354"/>
    <p:sldId id="702" r:id="rId355"/>
    <p:sldId id="755" r:id="rId356"/>
    <p:sldId id="756" r:id="rId357"/>
    <p:sldId id="757" r:id="rId358"/>
    <p:sldId id="758" r:id="rId359"/>
    <p:sldId id="759" r:id="rId360"/>
    <p:sldId id="760" r:id="rId361"/>
    <p:sldId id="761" r:id="rId362"/>
    <p:sldId id="762" r:id="rId363"/>
    <p:sldId id="763" r:id="rId364"/>
    <p:sldId id="764" r:id="rId365"/>
    <p:sldId id="765" r:id="rId366"/>
    <p:sldId id="766" r:id="rId367"/>
    <p:sldId id="767" r:id="rId368"/>
    <p:sldId id="768" r:id="rId369"/>
    <p:sldId id="769" r:id="rId370"/>
    <p:sldId id="770" r:id="rId371"/>
    <p:sldId id="771" r:id="rId372"/>
    <p:sldId id="772" r:id="rId373"/>
    <p:sldId id="773" r:id="rId374"/>
    <p:sldId id="703" r:id="rId375"/>
    <p:sldId id="774" r:id="rId376"/>
    <p:sldId id="775" r:id="rId377"/>
    <p:sldId id="776" r:id="rId378"/>
    <p:sldId id="777" r:id="rId379"/>
    <p:sldId id="778" r:id="rId380"/>
    <p:sldId id="779" r:id="rId381"/>
    <p:sldId id="780" r:id="rId382"/>
    <p:sldId id="781" r:id="rId383"/>
    <p:sldId id="782" r:id="rId384"/>
    <p:sldId id="783" r:id="rId385"/>
    <p:sldId id="784" r:id="rId386"/>
    <p:sldId id="785" r:id="rId387"/>
    <p:sldId id="786" r:id="rId388"/>
    <p:sldId id="787" r:id="rId389"/>
    <p:sldId id="788" r:id="rId390"/>
    <p:sldId id="789" r:id="rId391"/>
    <p:sldId id="790" r:id="rId392"/>
    <p:sldId id="791" r:id="rId393"/>
    <p:sldId id="792" r:id="rId394"/>
    <p:sldId id="793" r:id="rId395"/>
    <p:sldId id="794" r:id="rId396"/>
    <p:sldId id="795" r:id="rId397"/>
    <p:sldId id="796" r:id="rId398"/>
    <p:sldId id="797" r:id="rId399"/>
    <p:sldId id="798" r:id="rId400"/>
    <p:sldId id="799" r:id="rId401"/>
    <p:sldId id="800" r:id="rId402"/>
    <p:sldId id="801" r:id="rId403"/>
    <p:sldId id="802" r:id="rId404"/>
    <p:sldId id="803" r:id="rId405"/>
    <p:sldId id="804" r:id="rId406"/>
    <p:sldId id="805" r:id="rId407"/>
    <p:sldId id="806" r:id="rId40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3" pos="5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tableStyles" Target="tableStyles.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230" Type="http://schemas.openxmlformats.org/officeDocument/2006/relationships/slide" Target="slides/slide229.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196" Type="http://schemas.openxmlformats.org/officeDocument/2006/relationships/slide" Target="slides/slide195.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165" Type="http://schemas.openxmlformats.org/officeDocument/2006/relationships/slide" Target="slides/slide164.xml"/><Relationship Id="rId372" Type="http://schemas.openxmlformats.org/officeDocument/2006/relationships/slide" Target="slides/slide371.xml"/><Relationship Id="rId232" Type="http://schemas.openxmlformats.org/officeDocument/2006/relationships/slide" Target="slides/slide231.xml"/><Relationship Id="rId274" Type="http://schemas.openxmlformats.org/officeDocument/2006/relationships/slide" Target="slides/slide273.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notesMaster" Target="notesMasters/notesMaster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presProps" Target="presProp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viewProps" Target="viewProps.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theme" Target="theme/theme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251" Type="http://schemas.openxmlformats.org/officeDocument/2006/relationships/slide" Target="slides/slide250.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220" Type="http://schemas.openxmlformats.org/officeDocument/2006/relationships/slide" Target="slides/slide219.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200" Type="http://schemas.openxmlformats.org/officeDocument/2006/relationships/slide" Target="slides/slide199.xml"/><Relationship Id="rId382" Type="http://schemas.openxmlformats.org/officeDocument/2006/relationships/slide" Target="slides/slide381.xml"/><Relationship Id="rId242" Type="http://schemas.openxmlformats.org/officeDocument/2006/relationships/slide" Target="slides/slide241.xml"/><Relationship Id="rId284" Type="http://schemas.openxmlformats.org/officeDocument/2006/relationships/slide" Target="slides/slide28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s>
</file>

<file path=ppt/drawings/_rels/vmlDrawing73.v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image" Target="../media/image82.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76.v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image" Target="../media/image86.emf"/></Relationships>
</file>

<file path=ppt/drawings/_rels/vmlDrawing77.v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image" Target="../media/image88.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13950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280569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48490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4103839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4229861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633084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692880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905558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303850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4194964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27535115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1942801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672491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262677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2405423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22746262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12820890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extLst>
      <p:ext uri="{BB962C8B-B14F-4D97-AF65-F5344CB8AC3E}">
        <p14:creationId xmlns:p14="http://schemas.microsoft.com/office/powerpoint/2010/main" val="502261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extLst>
      <p:ext uri="{BB962C8B-B14F-4D97-AF65-F5344CB8AC3E}">
        <p14:creationId xmlns:p14="http://schemas.microsoft.com/office/powerpoint/2010/main" val="4121854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extLst>
      <p:ext uri="{BB962C8B-B14F-4D97-AF65-F5344CB8AC3E}">
        <p14:creationId xmlns:p14="http://schemas.microsoft.com/office/powerpoint/2010/main" val="1962228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extLst>
      <p:ext uri="{BB962C8B-B14F-4D97-AF65-F5344CB8AC3E}">
        <p14:creationId xmlns:p14="http://schemas.microsoft.com/office/powerpoint/2010/main" val="2911730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2872250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1089294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012409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89246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188789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1070396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3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4.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5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第二模块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dirty="0" smtClean="0"/>
              <a:t>第三讲　文学类文本阅读</a:t>
            </a:r>
            <a:endParaRPr lang="zh-CN" altLang="en-US" sz="1700" b="1"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package" Target="../embeddings/Microsoft_Word___40.docx"/><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image" Target="../media/image41.emf"/><Relationship Id="rId5" Type="http://schemas.openxmlformats.org/officeDocument/2006/relationships/package" Target="../embeddings/Microsoft_Word___41.docx"/><Relationship Id="rId4" Type="http://schemas.openxmlformats.org/officeDocument/2006/relationships/image" Target="../media/image40.emf"/></Relationships>
</file>

<file path=ppt/slides/_rels/slide101.xml.rels><?xml version="1.0" encoding="UTF-8" standalone="yes"?>
<Relationships xmlns="http://schemas.openxmlformats.org/package/2006/relationships"><Relationship Id="rId3" Type="http://schemas.openxmlformats.org/officeDocument/2006/relationships/package" Target="../embeddings/Microsoft_Word___42.docx"/><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image" Target="../media/image43.emf"/><Relationship Id="rId5" Type="http://schemas.openxmlformats.org/officeDocument/2006/relationships/package" Target="../embeddings/Microsoft_Word___43.docx"/><Relationship Id="rId4" Type="http://schemas.openxmlformats.org/officeDocument/2006/relationships/image" Target="../media/image42.emf"/></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package" Target="../embeddings/Microsoft_Word___44.docx"/><Relationship Id="rId2" Type="http://schemas.openxmlformats.org/officeDocument/2006/relationships/slideLayout" Target="../slideLayouts/slideLayout4.xml"/><Relationship Id="rId1" Type="http://schemas.openxmlformats.org/officeDocument/2006/relationships/vmlDrawing" Target="../drawings/vmlDrawing39.vml"/><Relationship Id="rId4" Type="http://schemas.openxmlformats.org/officeDocument/2006/relationships/image" Target="../media/image44.emf"/></Relationships>
</file>

<file path=ppt/slides/_rels/slide105.xml.rels><?xml version="1.0" encoding="UTF-8" standalone="yes"?>
<Relationships xmlns="http://schemas.openxmlformats.org/package/2006/relationships"><Relationship Id="rId3" Type="http://schemas.openxmlformats.org/officeDocument/2006/relationships/package" Target="../embeddings/Microsoft_Word___45.docx"/><Relationship Id="rId2" Type="http://schemas.openxmlformats.org/officeDocument/2006/relationships/slideLayout" Target="../slideLayouts/slideLayout4.xml"/><Relationship Id="rId1" Type="http://schemas.openxmlformats.org/officeDocument/2006/relationships/vmlDrawing" Target="../drawings/vmlDrawing40.vml"/><Relationship Id="rId4" Type="http://schemas.openxmlformats.org/officeDocument/2006/relationships/image" Target="../media/image45.emf"/></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package" Target="../embeddings/Microsoft_Word___46.docx"/><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image" Target="../media/image47.emf"/><Relationship Id="rId5" Type="http://schemas.openxmlformats.org/officeDocument/2006/relationships/package" Target="../embeddings/Microsoft_Word___47.docx"/><Relationship Id="rId4" Type="http://schemas.openxmlformats.org/officeDocument/2006/relationships/image" Target="../media/image46.emf"/></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package" Target="../embeddings/Microsoft_Word___48.docx"/><Relationship Id="rId2" Type="http://schemas.openxmlformats.org/officeDocument/2006/relationships/slideLayout" Target="../slideLayouts/slideLayout4.xml"/><Relationship Id="rId1" Type="http://schemas.openxmlformats.org/officeDocument/2006/relationships/vmlDrawing" Target="../drawings/vmlDrawing42.vml"/><Relationship Id="rId6" Type="http://schemas.openxmlformats.org/officeDocument/2006/relationships/image" Target="../media/image49.emf"/><Relationship Id="rId5" Type="http://schemas.openxmlformats.org/officeDocument/2006/relationships/package" Target="../embeddings/Microsoft_Word___49.docx"/><Relationship Id="rId4" Type="http://schemas.openxmlformats.org/officeDocument/2006/relationships/image" Target="../media/image48.emf"/></Relationships>
</file>

<file path=ppt/slides/_rels/slide139.xml.rels><?xml version="1.0" encoding="UTF-8" standalone="yes"?>
<Relationships xmlns="http://schemas.openxmlformats.org/package/2006/relationships"><Relationship Id="rId3" Type="http://schemas.openxmlformats.org/officeDocument/2006/relationships/package" Target="../embeddings/Microsoft_Word___50.docx"/><Relationship Id="rId2" Type="http://schemas.openxmlformats.org/officeDocument/2006/relationships/slideLayout" Target="../slideLayouts/slideLayout4.xml"/><Relationship Id="rId1" Type="http://schemas.openxmlformats.org/officeDocument/2006/relationships/vmlDrawing" Target="../drawings/vmlDrawing43.vml"/><Relationship Id="rId4" Type="http://schemas.openxmlformats.org/officeDocument/2006/relationships/image" Target="../media/image50.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package" Target="../embeddings/Microsoft_Word___51.docx"/><Relationship Id="rId2" Type="http://schemas.openxmlformats.org/officeDocument/2006/relationships/slideLayout" Target="../slideLayouts/slideLayout4.xml"/><Relationship Id="rId1" Type="http://schemas.openxmlformats.org/officeDocument/2006/relationships/vmlDrawing" Target="../drawings/vmlDrawing44.vml"/><Relationship Id="rId4" Type="http://schemas.openxmlformats.org/officeDocument/2006/relationships/image" Target="../media/image51.emf"/></Relationships>
</file>

<file path=ppt/slides/_rels/slide141.xml.rels><?xml version="1.0" encoding="UTF-8" standalone="yes"?>
<Relationships xmlns="http://schemas.openxmlformats.org/package/2006/relationships"><Relationship Id="rId3" Type="http://schemas.openxmlformats.org/officeDocument/2006/relationships/package" Target="../embeddings/Microsoft_Word___52.docx"/><Relationship Id="rId2" Type="http://schemas.openxmlformats.org/officeDocument/2006/relationships/slideLayout" Target="../slideLayouts/slideLayout4.xml"/><Relationship Id="rId1" Type="http://schemas.openxmlformats.org/officeDocument/2006/relationships/vmlDrawing" Target="../drawings/vmlDrawing45.vml"/><Relationship Id="rId4" Type="http://schemas.openxmlformats.org/officeDocument/2006/relationships/image" Target="../media/image52.emf"/></Relationships>
</file>

<file path=ppt/slides/_rels/slide142.xml.rels><?xml version="1.0" encoding="UTF-8" standalone="yes"?>
<Relationships xmlns="http://schemas.openxmlformats.org/package/2006/relationships"><Relationship Id="rId3" Type="http://schemas.openxmlformats.org/officeDocument/2006/relationships/package" Target="../embeddings/Microsoft_Word___53.docx"/><Relationship Id="rId2" Type="http://schemas.openxmlformats.org/officeDocument/2006/relationships/slideLayout" Target="../slideLayouts/slideLayout4.xml"/><Relationship Id="rId1" Type="http://schemas.openxmlformats.org/officeDocument/2006/relationships/vmlDrawing" Target="../drawings/vmlDrawing46.vml"/><Relationship Id="rId4" Type="http://schemas.openxmlformats.org/officeDocument/2006/relationships/image" Target="../media/image53.emf"/></Relationships>
</file>

<file path=ppt/slides/_rels/slide143.xml.rels><?xml version="1.0" encoding="UTF-8" standalone="yes"?>
<Relationships xmlns="http://schemas.openxmlformats.org/package/2006/relationships"><Relationship Id="rId3" Type="http://schemas.openxmlformats.org/officeDocument/2006/relationships/package" Target="../embeddings/Microsoft_Word___54.docx"/><Relationship Id="rId2" Type="http://schemas.openxmlformats.org/officeDocument/2006/relationships/slideLayout" Target="../slideLayouts/slideLayout4.xml"/><Relationship Id="rId1" Type="http://schemas.openxmlformats.org/officeDocument/2006/relationships/vmlDrawing" Target="../drawings/vmlDrawing47.vml"/><Relationship Id="rId4" Type="http://schemas.openxmlformats.org/officeDocument/2006/relationships/image" Target="../media/image54.emf"/></Relationships>
</file>

<file path=ppt/slides/_rels/slide144.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4.xml"/><Relationship Id="rId1" Type="http://schemas.openxmlformats.org/officeDocument/2006/relationships/vmlDrawing" Target="../drawings/vmlDrawing48.vml"/><Relationship Id="rId4" Type="http://schemas.openxmlformats.org/officeDocument/2006/relationships/image" Target="../media/image55.emf"/></Relationships>
</file>

<file path=ppt/slides/_rels/slide145.xml.rels><?xml version="1.0" encoding="UTF-8" standalone="yes"?>
<Relationships xmlns="http://schemas.openxmlformats.org/package/2006/relationships"><Relationship Id="rId3" Type="http://schemas.openxmlformats.org/officeDocument/2006/relationships/package" Target="../embeddings/Microsoft_Word___56.docx"/><Relationship Id="rId2" Type="http://schemas.openxmlformats.org/officeDocument/2006/relationships/slideLayout" Target="../slideLayouts/slideLayout4.xml"/><Relationship Id="rId1" Type="http://schemas.openxmlformats.org/officeDocument/2006/relationships/vmlDrawing" Target="../drawings/vmlDrawing49.vml"/><Relationship Id="rId4" Type="http://schemas.openxmlformats.org/officeDocument/2006/relationships/image" Target="../media/image56.emf"/></Relationships>
</file>

<file path=ppt/slides/_rels/slide146.xml.rels><?xml version="1.0" encoding="UTF-8" standalone="yes"?>
<Relationships xmlns="http://schemas.openxmlformats.org/package/2006/relationships"><Relationship Id="rId3" Type="http://schemas.openxmlformats.org/officeDocument/2006/relationships/package" Target="../embeddings/Microsoft_Word___57.docx"/><Relationship Id="rId2" Type="http://schemas.openxmlformats.org/officeDocument/2006/relationships/slideLayout" Target="../slideLayouts/slideLayout4.xml"/><Relationship Id="rId1" Type="http://schemas.openxmlformats.org/officeDocument/2006/relationships/vmlDrawing" Target="../drawings/vmlDrawing50.vml"/><Relationship Id="rId4" Type="http://schemas.openxmlformats.org/officeDocument/2006/relationships/image" Target="../media/image57.emf"/></Relationships>
</file>

<file path=ppt/slides/_rels/slide147.xml.rels><?xml version="1.0" encoding="UTF-8" standalone="yes"?>
<Relationships xmlns="http://schemas.openxmlformats.org/package/2006/relationships"><Relationship Id="rId3" Type="http://schemas.openxmlformats.org/officeDocument/2006/relationships/package" Target="../embeddings/Microsoft_Word___58.docx"/><Relationship Id="rId2" Type="http://schemas.openxmlformats.org/officeDocument/2006/relationships/slideLayout" Target="../slideLayouts/slideLayout4.xml"/><Relationship Id="rId1" Type="http://schemas.openxmlformats.org/officeDocument/2006/relationships/vmlDrawing" Target="../drawings/vmlDrawing51.vml"/><Relationship Id="rId4" Type="http://schemas.openxmlformats.org/officeDocument/2006/relationships/image" Target="../media/image58.emf"/></Relationships>
</file>

<file path=ppt/slides/_rels/slide148.xml.rels><?xml version="1.0" encoding="UTF-8" standalone="yes"?>
<Relationships xmlns="http://schemas.openxmlformats.org/package/2006/relationships"><Relationship Id="rId3" Type="http://schemas.openxmlformats.org/officeDocument/2006/relationships/package" Target="../embeddings/Microsoft_Word___59.docx"/><Relationship Id="rId2" Type="http://schemas.openxmlformats.org/officeDocument/2006/relationships/slideLayout" Target="../slideLayouts/slideLayout4.xml"/><Relationship Id="rId1" Type="http://schemas.openxmlformats.org/officeDocument/2006/relationships/vmlDrawing" Target="../drawings/vmlDrawing52.vml"/><Relationship Id="rId4" Type="http://schemas.openxmlformats.org/officeDocument/2006/relationships/image" Target="../media/image59.emf"/></Relationships>
</file>

<file path=ppt/slides/_rels/slide149.xml.rels><?xml version="1.0" encoding="UTF-8" standalone="yes"?>
<Relationships xmlns="http://schemas.openxmlformats.org/package/2006/relationships"><Relationship Id="rId3" Type="http://schemas.openxmlformats.org/officeDocument/2006/relationships/package" Target="../embeddings/Microsoft_Word___60.docx"/><Relationship Id="rId2" Type="http://schemas.openxmlformats.org/officeDocument/2006/relationships/slideLayout" Target="../slideLayouts/slideLayout4.xml"/><Relationship Id="rId1" Type="http://schemas.openxmlformats.org/officeDocument/2006/relationships/vmlDrawing" Target="../drawings/vmlDrawing53.vml"/><Relationship Id="rId4" Type="http://schemas.openxmlformats.org/officeDocument/2006/relationships/image" Target="../media/image60.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7.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Word___7.docx"/><Relationship Id="rId5" Type="http://schemas.openxmlformats.org/officeDocument/2006/relationships/image" Target="../media/image6.emf"/><Relationship Id="rId4" Type="http://schemas.openxmlformats.org/officeDocument/2006/relationships/package" Target="../embeddings/Microsoft_Word___6.docx"/></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3" Type="http://schemas.openxmlformats.org/officeDocument/2006/relationships/package" Target="../embeddings/Microsoft_Word___61.docx"/><Relationship Id="rId2" Type="http://schemas.openxmlformats.org/officeDocument/2006/relationships/slideLayout" Target="../slideLayouts/slideLayout4.xml"/><Relationship Id="rId1" Type="http://schemas.openxmlformats.org/officeDocument/2006/relationships/vmlDrawing" Target="../drawings/vmlDrawing54.vml"/><Relationship Id="rId4" Type="http://schemas.openxmlformats.org/officeDocument/2006/relationships/image" Target="../media/image61.emf"/></Relationships>
</file>

<file path=ppt/slides/_rels/slide177.xml.rels><?xml version="1.0" encoding="UTF-8" standalone="yes"?>
<Relationships xmlns="http://schemas.openxmlformats.org/package/2006/relationships"><Relationship Id="rId3" Type="http://schemas.openxmlformats.org/officeDocument/2006/relationships/package" Target="../embeddings/Microsoft_Word___62.docx"/><Relationship Id="rId2" Type="http://schemas.openxmlformats.org/officeDocument/2006/relationships/slideLayout" Target="../slideLayouts/slideLayout4.xml"/><Relationship Id="rId1" Type="http://schemas.openxmlformats.org/officeDocument/2006/relationships/vmlDrawing" Target="../drawings/vmlDrawing55.vml"/><Relationship Id="rId4" Type="http://schemas.openxmlformats.org/officeDocument/2006/relationships/image" Target="../media/image62.emf"/></Relationships>
</file>

<file path=ppt/slides/_rels/slide178.xml.rels><?xml version="1.0" encoding="UTF-8" standalone="yes"?>
<Relationships xmlns="http://schemas.openxmlformats.org/package/2006/relationships"><Relationship Id="rId3" Type="http://schemas.openxmlformats.org/officeDocument/2006/relationships/package" Target="../embeddings/Microsoft_Word___63.docx"/><Relationship Id="rId2" Type="http://schemas.openxmlformats.org/officeDocument/2006/relationships/slideLayout" Target="../slideLayouts/slideLayout4.xml"/><Relationship Id="rId1" Type="http://schemas.openxmlformats.org/officeDocument/2006/relationships/vmlDrawing" Target="../drawings/vmlDrawing56.vml"/><Relationship Id="rId4" Type="http://schemas.openxmlformats.org/officeDocument/2006/relationships/image" Target="../media/image63.emf"/></Relationships>
</file>

<file path=ppt/slides/_rels/slide179.xml.rels><?xml version="1.0" encoding="UTF-8" standalone="yes"?>
<Relationships xmlns="http://schemas.openxmlformats.org/package/2006/relationships"><Relationship Id="rId3" Type="http://schemas.openxmlformats.org/officeDocument/2006/relationships/package" Target="../embeddings/Microsoft_Word___64.docx"/><Relationship Id="rId2" Type="http://schemas.openxmlformats.org/officeDocument/2006/relationships/slideLayout" Target="../slideLayouts/slideLayout4.xml"/><Relationship Id="rId1" Type="http://schemas.openxmlformats.org/officeDocument/2006/relationships/vmlDrawing" Target="../drawings/vmlDrawing57.vml"/><Relationship Id="rId4" Type="http://schemas.openxmlformats.org/officeDocument/2006/relationships/image" Target="../media/image64.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3" Type="http://schemas.openxmlformats.org/officeDocument/2006/relationships/package" Target="../embeddings/Microsoft_Word___65.docx"/><Relationship Id="rId2" Type="http://schemas.openxmlformats.org/officeDocument/2006/relationships/slideLayout" Target="../slideLayouts/slideLayout4.xml"/><Relationship Id="rId1" Type="http://schemas.openxmlformats.org/officeDocument/2006/relationships/vmlDrawing" Target="../drawings/vmlDrawing58.vml"/><Relationship Id="rId4" Type="http://schemas.openxmlformats.org/officeDocument/2006/relationships/image" Target="../media/image65.emf"/></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3" Type="http://schemas.openxmlformats.org/officeDocument/2006/relationships/package" Target="../embeddings/Microsoft_Word___66.docx"/><Relationship Id="rId2" Type="http://schemas.openxmlformats.org/officeDocument/2006/relationships/slideLayout" Target="../slideLayouts/slideLayout4.xml"/><Relationship Id="rId1" Type="http://schemas.openxmlformats.org/officeDocument/2006/relationships/vmlDrawing" Target="../drawings/vmlDrawing59.vml"/><Relationship Id="rId4" Type="http://schemas.openxmlformats.org/officeDocument/2006/relationships/image" Target="../media/image66.emf"/></Relationships>
</file>

<file path=ppt/slides/_rels/slide205.xml.rels><?xml version="1.0" encoding="UTF-8" standalone="yes"?>
<Relationships xmlns="http://schemas.openxmlformats.org/package/2006/relationships"><Relationship Id="rId3" Type="http://schemas.openxmlformats.org/officeDocument/2006/relationships/package" Target="../embeddings/Microsoft_Word___67.docx"/><Relationship Id="rId2" Type="http://schemas.openxmlformats.org/officeDocument/2006/relationships/slideLayout" Target="../slideLayouts/slideLayout4.xml"/><Relationship Id="rId1" Type="http://schemas.openxmlformats.org/officeDocument/2006/relationships/vmlDrawing" Target="../drawings/vmlDrawing60.vml"/><Relationship Id="rId4" Type="http://schemas.openxmlformats.org/officeDocument/2006/relationships/image" Target="../media/image67.emf"/></Relationships>
</file>

<file path=ppt/slides/_rels/slide206.xml.rels><?xml version="1.0" encoding="UTF-8" standalone="yes"?>
<Relationships xmlns="http://schemas.openxmlformats.org/package/2006/relationships"><Relationship Id="rId3" Type="http://schemas.openxmlformats.org/officeDocument/2006/relationships/package" Target="../embeddings/Microsoft_Word___68.docx"/><Relationship Id="rId2" Type="http://schemas.openxmlformats.org/officeDocument/2006/relationships/slideLayout" Target="../slideLayouts/slideLayout4.xml"/><Relationship Id="rId1" Type="http://schemas.openxmlformats.org/officeDocument/2006/relationships/vmlDrawing" Target="../drawings/vmlDrawing61.vml"/><Relationship Id="rId4" Type="http://schemas.openxmlformats.org/officeDocument/2006/relationships/image" Target="../media/image68.emf"/></Relationships>
</file>

<file path=ppt/slides/_rels/slide207.xml.rels><?xml version="1.0" encoding="UTF-8" standalone="yes"?>
<Relationships xmlns="http://schemas.openxmlformats.org/package/2006/relationships"><Relationship Id="rId3" Type="http://schemas.openxmlformats.org/officeDocument/2006/relationships/package" Target="../embeddings/Microsoft_Word___69.docx"/><Relationship Id="rId2" Type="http://schemas.openxmlformats.org/officeDocument/2006/relationships/slideLayout" Target="../slideLayouts/slideLayout4.xml"/><Relationship Id="rId1" Type="http://schemas.openxmlformats.org/officeDocument/2006/relationships/vmlDrawing" Target="../drawings/vmlDrawing62.vml"/><Relationship Id="rId4" Type="http://schemas.openxmlformats.org/officeDocument/2006/relationships/image" Target="../media/image69.emf"/></Relationships>
</file>

<file path=ppt/slides/_rels/slide208.xml.rels><?xml version="1.0" encoding="UTF-8" standalone="yes"?>
<Relationships xmlns="http://schemas.openxmlformats.org/package/2006/relationships"><Relationship Id="rId3" Type="http://schemas.openxmlformats.org/officeDocument/2006/relationships/package" Target="../embeddings/Microsoft_Word___70.docx"/><Relationship Id="rId2" Type="http://schemas.openxmlformats.org/officeDocument/2006/relationships/slideLayout" Target="../slideLayouts/slideLayout4.xml"/><Relationship Id="rId1" Type="http://schemas.openxmlformats.org/officeDocument/2006/relationships/vmlDrawing" Target="../drawings/vmlDrawing63.vml"/><Relationship Id="rId4" Type="http://schemas.openxmlformats.org/officeDocument/2006/relationships/image" Target="../media/image70.emf"/></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8.emf"/><Relationship Id="rId4" Type="http://schemas.openxmlformats.org/officeDocument/2006/relationships/package" Target="../embeddings/Microsoft_Word___8.docx"/></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image" Target="../media/image9.emf"/><Relationship Id="rId4" Type="http://schemas.openxmlformats.org/officeDocument/2006/relationships/package" Target="../embeddings/Microsoft_Word___9.docx"/></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3" Type="http://schemas.openxmlformats.org/officeDocument/2006/relationships/package" Target="../embeddings/Microsoft_Word___71.docx"/><Relationship Id="rId2" Type="http://schemas.openxmlformats.org/officeDocument/2006/relationships/slideLayout" Target="../slideLayouts/slideLayout4.xml"/><Relationship Id="rId1" Type="http://schemas.openxmlformats.org/officeDocument/2006/relationships/vmlDrawing" Target="../drawings/vmlDrawing64.vml"/><Relationship Id="rId4" Type="http://schemas.openxmlformats.org/officeDocument/2006/relationships/image" Target="../media/image71.emf"/></Relationships>
</file>

<file path=ppt/slides/_rels/slide227.xml.rels><?xml version="1.0" encoding="UTF-8" standalone="yes"?>
<Relationships xmlns="http://schemas.openxmlformats.org/package/2006/relationships"><Relationship Id="rId3" Type="http://schemas.openxmlformats.org/officeDocument/2006/relationships/package" Target="../embeddings/Microsoft_Word___72.docx"/><Relationship Id="rId2" Type="http://schemas.openxmlformats.org/officeDocument/2006/relationships/slideLayout" Target="../slideLayouts/slideLayout4.xml"/><Relationship Id="rId1" Type="http://schemas.openxmlformats.org/officeDocument/2006/relationships/vmlDrawing" Target="../drawings/vmlDrawing65.vml"/><Relationship Id="rId4" Type="http://schemas.openxmlformats.org/officeDocument/2006/relationships/image" Target="../media/image72.emf"/></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3" Type="http://schemas.openxmlformats.org/officeDocument/2006/relationships/package" Target="../embeddings/Microsoft_Word___73.docx"/><Relationship Id="rId2" Type="http://schemas.openxmlformats.org/officeDocument/2006/relationships/slideLayout" Target="../slideLayouts/slideLayout4.xml"/><Relationship Id="rId1" Type="http://schemas.openxmlformats.org/officeDocument/2006/relationships/vmlDrawing" Target="../drawings/vmlDrawing66.vml"/><Relationship Id="rId4" Type="http://schemas.openxmlformats.org/officeDocument/2006/relationships/image" Target="../media/image73.emf"/></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10.emf"/><Relationship Id="rId4" Type="http://schemas.openxmlformats.org/officeDocument/2006/relationships/package" Target="../embeddings/Microsoft_Word___10.docx"/></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3.xml.rels><?xml version="1.0" encoding="UTF-8" standalone="yes"?>
<Relationships xmlns="http://schemas.openxmlformats.org/package/2006/relationships"><Relationship Id="rId3" Type="http://schemas.openxmlformats.org/officeDocument/2006/relationships/package" Target="../embeddings/Microsoft_Word___74.docx"/><Relationship Id="rId2" Type="http://schemas.openxmlformats.org/officeDocument/2006/relationships/slideLayout" Target="../slideLayouts/slideLayout5.xml"/><Relationship Id="rId1" Type="http://schemas.openxmlformats.org/officeDocument/2006/relationships/vmlDrawing" Target="../drawings/vmlDrawing67.vml"/><Relationship Id="rId4" Type="http://schemas.openxmlformats.org/officeDocument/2006/relationships/image" Target="../media/image74.emf"/></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image" Target="../media/image11.emf"/><Relationship Id="rId4" Type="http://schemas.openxmlformats.org/officeDocument/2006/relationships/package" Target="../embeddings/Microsoft_Word___11.docx"/></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3" Type="http://schemas.openxmlformats.org/officeDocument/2006/relationships/package" Target="../embeddings/Microsoft_Word___75.docx"/><Relationship Id="rId2" Type="http://schemas.openxmlformats.org/officeDocument/2006/relationships/slideLayout" Target="../slideLayouts/slideLayout5.xml"/><Relationship Id="rId1" Type="http://schemas.openxmlformats.org/officeDocument/2006/relationships/vmlDrawing" Target="../drawings/vmlDrawing68.vml"/><Relationship Id="rId4" Type="http://schemas.openxmlformats.org/officeDocument/2006/relationships/image" Target="../media/image75.emf"/></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3" Type="http://schemas.openxmlformats.org/officeDocument/2006/relationships/package" Target="../embeddings/Microsoft_Word___76.docx"/><Relationship Id="rId2" Type="http://schemas.openxmlformats.org/officeDocument/2006/relationships/slideLayout" Target="../slideLayouts/slideLayout5.xml"/><Relationship Id="rId1" Type="http://schemas.openxmlformats.org/officeDocument/2006/relationships/vmlDrawing" Target="../drawings/vmlDrawing69.vml"/><Relationship Id="rId4" Type="http://schemas.openxmlformats.org/officeDocument/2006/relationships/image" Target="../media/image76.emf"/></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9.xml.rels><?xml version="1.0" encoding="UTF-8" standalone="yes"?>
<Relationships xmlns="http://schemas.openxmlformats.org/package/2006/relationships"><Relationship Id="rId3" Type="http://schemas.openxmlformats.org/officeDocument/2006/relationships/package" Target="../embeddings/Microsoft_Word___77.docx"/><Relationship Id="rId2" Type="http://schemas.openxmlformats.org/officeDocument/2006/relationships/slideLayout" Target="../slideLayouts/slideLayout5.xml"/><Relationship Id="rId1" Type="http://schemas.openxmlformats.org/officeDocument/2006/relationships/vmlDrawing" Target="../drawings/vmlDrawing70.vml"/><Relationship Id="rId4" Type="http://schemas.openxmlformats.org/officeDocument/2006/relationships/image" Target="../media/image77.emf"/></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12.emf"/></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6.xml.rels><?xml version="1.0" encoding="UTF-8" standalone="yes"?>
<Relationships xmlns="http://schemas.openxmlformats.org/package/2006/relationships"><Relationship Id="rId3" Type="http://schemas.openxmlformats.org/officeDocument/2006/relationships/package" Target="../embeddings/Microsoft_Word___78.docx"/><Relationship Id="rId2" Type="http://schemas.openxmlformats.org/officeDocument/2006/relationships/slideLayout" Target="../slideLayouts/slideLayout5.xml"/><Relationship Id="rId1" Type="http://schemas.openxmlformats.org/officeDocument/2006/relationships/vmlDrawing" Target="../drawings/vmlDrawing71.vml"/><Relationship Id="rId4" Type="http://schemas.openxmlformats.org/officeDocument/2006/relationships/image" Target="../media/image78.emf"/></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2.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package" Target="../embeddings/Microsoft_Word___79.docx"/><Relationship Id="rId7" Type="http://schemas.openxmlformats.org/officeDocument/2006/relationships/package" Target="../embeddings/Microsoft_Word___81.docx"/><Relationship Id="rId2" Type="http://schemas.openxmlformats.org/officeDocument/2006/relationships/slideLayout" Target="../slideLayouts/slideLayout5.xml"/><Relationship Id="rId1" Type="http://schemas.openxmlformats.org/officeDocument/2006/relationships/vmlDrawing" Target="../drawings/vmlDrawing72.vml"/><Relationship Id="rId6" Type="http://schemas.openxmlformats.org/officeDocument/2006/relationships/image" Target="../media/image80.emf"/><Relationship Id="rId5" Type="http://schemas.openxmlformats.org/officeDocument/2006/relationships/package" Target="../embeddings/Microsoft_Word___80.docx"/><Relationship Id="rId4" Type="http://schemas.openxmlformats.org/officeDocument/2006/relationships/image" Target="../media/image79.emf"/></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9.xml.rels><?xml version="1.0" encoding="UTF-8" standalone="yes"?>
<Relationships xmlns="http://schemas.openxmlformats.org/package/2006/relationships"><Relationship Id="rId3" Type="http://schemas.openxmlformats.org/officeDocument/2006/relationships/package" Target="../embeddings/Microsoft_Word___82.docx"/><Relationship Id="rId2" Type="http://schemas.openxmlformats.org/officeDocument/2006/relationships/slideLayout" Target="../slideLayouts/slideLayout5.xml"/><Relationship Id="rId1" Type="http://schemas.openxmlformats.org/officeDocument/2006/relationships/vmlDrawing" Target="../drawings/vmlDrawing73.vml"/><Relationship Id="rId6" Type="http://schemas.openxmlformats.org/officeDocument/2006/relationships/image" Target="../media/image83.emf"/><Relationship Id="rId5" Type="http://schemas.openxmlformats.org/officeDocument/2006/relationships/package" Target="../embeddings/Microsoft_Word___83.docx"/><Relationship Id="rId4" Type="http://schemas.openxmlformats.org/officeDocument/2006/relationships/image" Target="../media/image82.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7.xml.rels><?xml version="1.0" encoding="UTF-8" standalone="yes"?>
<Relationships xmlns="http://schemas.openxmlformats.org/package/2006/relationships"><Relationship Id="rId3" Type="http://schemas.openxmlformats.org/officeDocument/2006/relationships/package" Target="../embeddings/Microsoft_Word___84.docx"/><Relationship Id="rId2" Type="http://schemas.openxmlformats.org/officeDocument/2006/relationships/slideLayout" Target="../slideLayouts/slideLayout5.xml"/><Relationship Id="rId1" Type="http://schemas.openxmlformats.org/officeDocument/2006/relationships/vmlDrawing" Target="../drawings/vmlDrawing74.vml"/><Relationship Id="rId4" Type="http://schemas.openxmlformats.org/officeDocument/2006/relationships/image" Target="../media/image84.emf"/></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0.xml.rels><?xml version="1.0" encoding="UTF-8" standalone="yes"?>
<Relationships xmlns="http://schemas.openxmlformats.org/package/2006/relationships"><Relationship Id="rId3" Type="http://schemas.openxmlformats.org/officeDocument/2006/relationships/package" Target="../embeddings/Microsoft_Word___85.docx"/><Relationship Id="rId2" Type="http://schemas.openxmlformats.org/officeDocument/2006/relationships/slideLayout" Target="../slideLayouts/slideLayout5.xml"/><Relationship Id="rId1" Type="http://schemas.openxmlformats.org/officeDocument/2006/relationships/vmlDrawing" Target="../drawings/vmlDrawing75.vml"/><Relationship Id="rId4" Type="http://schemas.openxmlformats.org/officeDocument/2006/relationships/image" Target="../media/image85.emf"/></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9.xml.rels><?xml version="1.0" encoding="UTF-8" standalone="yes"?>
<Relationships xmlns="http://schemas.openxmlformats.org/package/2006/relationships"><Relationship Id="rId3" Type="http://schemas.openxmlformats.org/officeDocument/2006/relationships/package" Target="../embeddings/Microsoft_Word___86.docx"/><Relationship Id="rId2" Type="http://schemas.openxmlformats.org/officeDocument/2006/relationships/slideLayout" Target="../slideLayouts/slideLayout5.xml"/><Relationship Id="rId1" Type="http://schemas.openxmlformats.org/officeDocument/2006/relationships/vmlDrawing" Target="../drawings/vmlDrawing76.vml"/><Relationship Id="rId6" Type="http://schemas.openxmlformats.org/officeDocument/2006/relationships/image" Target="../media/image87.emf"/><Relationship Id="rId5" Type="http://schemas.openxmlformats.org/officeDocument/2006/relationships/package" Target="../embeddings/Microsoft_Word___87.docx"/><Relationship Id="rId4" Type="http://schemas.openxmlformats.org/officeDocument/2006/relationships/image" Target="../media/image8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Word___13.docx"/><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image" Target="../media/image13.emf"/></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3.xml.rels><?xml version="1.0" encoding="UTF-8" standalone="yes"?>
<Relationships xmlns="http://schemas.openxmlformats.org/package/2006/relationships"><Relationship Id="rId3" Type="http://schemas.openxmlformats.org/officeDocument/2006/relationships/package" Target="../embeddings/Microsoft_Word___88.docx"/><Relationship Id="rId2" Type="http://schemas.openxmlformats.org/officeDocument/2006/relationships/slideLayout" Target="../slideLayouts/slideLayout5.xml"/><Relationship Id="rId1" Type="http://schemas.openxmlformats.org/officeDocument/2006/relationships/vmlDrawing" Target="../drawings/vmlDrawing77.vml"/><Relationship Id="rId6" Type="http://schemas.openxmlformats.org/officeDocument/2006/relationships/image" Target="../media/image89.emf"/><Relationship Id="rId5" Type="http://schemas.openxmlformats.org/officeDocument/2006/relationships/package" Target="../embeddings/Microsoft_Word___89.docx"/><Relationship Id="rId4" Type="http://schemas.openxmlformats.org/officeDocument/2006/relationships/image" Target="../media/image88.emf"/></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9.xml.rels><?xml version="1.0" encoding="UTF-8" standalone="yes"?>
<Relationships xmlns="http://schemas.openxmlformats.org/package/2006/relationships"><Relationship Id="rId3" Type="http://schemas.openxmlformats.org/officeDocument/2006/relationships/package" Target="../embeddings/Microsoft_Word___90.docx"/><Relationship Id="rId2" Type="http://schemas.openxmlformats.org/officeDocument/2006/relationships/slideLayout" Target="../slideLayouts/slideLayout5.xml"/><Relationship Id="rId1" Type="http://schemas.openxmlformats.org/officeDocument/2006/relationships/vmlDrawing" Target="../drawings/vmlDrawing78.vml"/><Relationship Id="rId4" Type="http://schemas.openxmlformats.org/officeDocument/2006/relationships/image" Target="../media/image90.emf"/></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Word___14.docx"/><Relationship Id="rId2" Type="http://schemas.openxmlformats.org/officeDocument/2006/relationships/slideLayout" Target="../slideLayouts/slideLayout4.xml"/><Relationship Id="rId1" Type="http://schemas.openxmlformats.org/officeDocument/2006/relationships/vmlDrawing" Target="../drawings/vmlDrawing12.vml"/><Relationship Id="rId4" Type="http://schemas.openxmlformats.org/officeDocument/2006/relationships/image" Target="../media/image14.emf"/></Relationships>
</file>

<file path=ppt/slides/_rels/slide390.xml.rels><?xml version="1.0" encoding="UTF-8" standalone="yes"?>
<Relationships xmlns="http://schemas.openxmlformats.org/package/2006/relationships"><Relationship Id="rId3" Type="http://schemas.openxmlformats.org/officeDocument/2006/relationships/package" Target="../embeddings/Microsoft_Word___91.docx"/><Relationship Id="rId2" Type="http://schemas.openxmlformats.org/officeDocument/2006/relationships/slideLayout" Target="../slideLayouts/slideLayout5.xml"/><Relationship Id="rId1" Type="http://schemas.openxmlformats.org/officeDocument/2006/relationships/vmlDrawing" Target="../drawings/vmlDrawing79.vml"/><Relationship Id="rId4" Type="http://schemas.openxmlformats.org/officeDocument/2006/relationships/image" Target="../media/image91.emf"/></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8.xml.rels><?xml version="1.0" encoding="UTF-8" standalone="yes"?>
<Relationships xmlns="http://schemas.openxmlformats.org/package/2006/relationships"><Relationship Id="rId3" Type="http://schemas.openxmlformats.org/officeDocument/2006/relationships/package" Target="../embeddings/Microsoft_Word___92.docx"/><Relationship Id="rId2" Type="http://schemas.openxmlformats.org/officeDocument/2006/relationships/slideLayout" Target="../slideLayouts/slideLayout5.xml"/><Relationship Id="rId1" Type="http://schemas.openxmlformats.org/officeDocument/2006/relationships/vmlDrawing" Target="../drawings/vmlDrawing80.vml"/><Relationship Id="rId4" Type="http://schemas.openxmlformats.org/officeDocument/2006/relationships/image" Target="../media/image92.emf"/></Relationships>
</file>

<file path=ppt/slides/_rels/slide399.xml.rels><?xml version="1.0" encoding="UTF-8" standalone="yes"?>
<Relationships xmlns="http://schemas.openxmlformats.org/package/2006/relationships"><Relationship Id="rId3" Type="http://schemas.openxmlformats.org/officeDocument/2006/relationships/package" Target="../embeddings/Microsoft_Word___93.docx"/><Relationship Id="rId2" Type="http://schemas.openxmlformats.org/officeDocument/2006/relationships/slideLayout" Target="../slideLayouts/slideLayout5.xml"/><Relationship Id="rId1" Type="http://schemas.openxmlformats.org/officeDocument/2006/relationships/vmlDrawing" Target="../drawings/vmlDrawing81.vml"/><Relationship Id="rId4" Type="http://schemas.openxmlformats.org/officeDocument/2006/relationships/image" Target="../media/image93.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3.vml"/><Relationship Id="rId4" Type="http://schemas.openxmlformats.org/officeDocument/2006/relationships/image" Target="../media/image15.emf"/></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Word___16.docx"/><Relationship Id="rId2" Type="http://schemas.openxmlformats.org/officeDocument/2006/relationships/slideLayout" Target="../slideLayouts/slideLayout4.xml"/><Relationship Id="rId1" Type="http://schemas.openxmlformats.org/officeDocument/2006/relationships/vmlDrawing" Target="../drawings/vmlDrawing14.vml"/><Relationship Id="rId4" Type="http://schemas.openxmlformats.org/officeDocument/2006/relationships/image" Target="../media/image16.emf"/></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Word___17.docx"/><Relationship Id="rId2" Type="http://schemas.openxmlformats.org/officeDocument/2006/relationships/slideLayout" Target="../slideLayouts/slideLayout4.xml"/><Relationship Id="rId1" Type="http://schemas.openxmlformats.org/officeDocument/2006/relationships/vmlDrawing" Target="../drawings/vmlDrawing15.vml"/><Relationship Id="rId4" Type="http://schemas.openxmlformats.org/officeDocument/2006/relationships/image" Target="../media/image17.emf"/></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Word___18.docx"/><Relationship Id="rId2" Type="http://schemas.openxmlformats.org/officeDocument/2006/relationships/slideLayout" Target="../slideLayouts/slideLayout4.xml"/><Relationship Id="rId1" Type="http://schemas.openxmlformats.org/officeDocument/2006/relationships/vmlDrawing" Target="../drawings/vmlDrawing16.vml"/><Relationship Id="rId4" Type="http://schemas.openxmlformats.org/officeDocument/2006/relationships/image" Target="../media/image18.emf"/></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Word___19.docx"/><Relationship Id="rId2" Type="http://schemas.openxmlformats.org/officeDocument/2006/relationships/slideLayout" Target="../slideLayouts/slideLayout4.xml"/><Relationship Id="rId1" Type="http://schemas.openxmlformats.org/officeDocument/2006/relationships/vmlDrawing" Target="../drawings/vmlDrawing17.vml"/><Relationship Id="rId4" Type="http://schemas.openxmlformats.org/officeDocument/2006/relationships/image" Target="../media/image19.emf"/></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Word___20.docx"/><Relationship Id="rId2" Type="http://schemas.openxmlformats.org/officeDocument/2006/relationships/slideLayout" Target="../slideLayouts/slideLayout4.xml"/><Relationship Id="rId1" Type="http://schemas.openxmlformats.org/officeDocument/2006/relationships/vmlDrawing" Target="../drawings/vmlDrawing18.vml"/><Relationship Id="rId4" Type="http://schemas.openxmlformats.org/officeDocument/2006/relationships/image" Target="../media/image20.emf"/></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Word___21.docx"/><Relationship Id="rId2" Type="http://schemas.openxmlformats.org/officeDocument/2006/relationships/slideLayout" Target="../slideLayouts/slideLayout4.xml"/><Relationship Id="rId1" Type="http://schemas.openxmlformats.org/officeDocument/2006/relationships/vmlDrawing" Target="../drawings/vmlDrawing19.vml"/><Relationship Id="rId4" Type="http://schemas.openxmlformats.org/officeDocument/2006/relationships/image" Target="../media/image21.emf"/></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4.xml"/><Relationship Id="rId1" Type="http://schemas.openxmlformats.org/officeDocument/2006/relationships/vmlDrawing" Target="../drawings/vmlDrawing20.vml"/><Relationship Id="rId4" Type="http://schemas.openxmlformats.org/officeDocument/2006/relationships/image" Target="../media/image22.emf"/></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Word___23.docx"/><Relationship Id="rId2" Type="http://schemas.openxmlformats.org/officeDocument/2006/relationships/slideLayout" Target="../slideLayouts/slideLayout4.xml"/><Relationship Id="rId1" Type="http://schemas.openxmlformats.org/officeDocument/2006/relationships/vmlDrawing" Target="../drawings/vmlDrawing21.vml"/><Relationship Id="rId4" Type="http://schemas.openxmlformats.org/officeDocument/2006/relationships/image" Target="../media/image23.emf"/></Relationships>
</file>

<file path=ppt/slides/_rels/slide49.xml.rels><?xml version="1.0" encoding="UTF-8" standalone="yes"?>
<Relationships xmlns="http://schemas.openxmlformats.org/package/2006/relationships"><Relationship Id="rId3" Type="http://schemas.openxmlformats.org/officeDocument/2006/relationships/package" Target="../embeddings/Microsoft_Word___24.docx"/><Relationship Id="rId2" Type="http://schemas.openxmlformats.org/officeDocument/2006/relationships/slideLayout" Target="../slideLayouts/slideLayout4.xml"/><Relationship Id="rId1" Type="http://schemas.openxmlformats.org/officeDocument/2006/relationships/vmlDrawing" Target="../drawings/vmlDrawing22.vml"/><Relationship Id="rId4" Type="http://schemas.openxmlformats.org/officeDocument/2006/relationships/image" Target="../media/image24.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Word___25.docx"/><Relationship Id="rId2" Type="http://schemas.openxmlformats.org/officeDocument/2006/relationships/slideLayout" Target="../slideLayouts/slideLayout4.xml"/><Relationship Id="rId1" Type="http://schemas.openxmlformats.org/officeDocument/2006/relationships/vmlDrawing" Target="../drawings/vmlDrawing23.vml"/><Relationship Id="rId4" Type="http://schemas.openxmlformats.org/officeDocument/2006/relationships/image" Target="../media/image25.emf"/></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Word___26.docx"/><Relationship Id="rId2" Type="http://schemas.openxmlformats.org/officeDocument/2006/relationships/slideLayout" Target="../slideLayouts/slideLayout4.xml"/><Relationship Id="rId1" Type="http://schemas.openxmlformats.org/officeDocument/2006/relationships/vmlDrawing" Target="../drawings/vmlDrawing24.vml"/><Relationship Id="rId4" Type="http://schemas.openxmlformats.org/officeDocument/2006/relationships/image" Target="../media/image26.emf"/></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__27.docx"/><Relationship Id="rId2" Type="http://schemas.openxmlformats.org/officeDocument/2006/relationships/slideLayout" Target="../slideLayouts/slideLayout4.xml"/><Relationship Id="rId1" Type="http://schemas.openxmlformats.org/officeDocument/2006/relationships/vmlDrawing" Target="../drawings/vmlDrawing25.vml"/><Relationship Id="rId4" Type="http://schemas.openxmlformats.org/officeDocument/2006/relationships/image" Target="../media/image27.emf"/></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Word___28.docx"/><Relationship Id="rId2" Type="http://schemas.openxmlformats.org/officeDocument/2006/relationships/slideLayout" Target="../slideLayouts/slideLayout4.xml"/><Relationship Id="rId1" Type="http://schemas.openxmlformats.org/officeDocument/2006/relationships/vmlDrawing" Target="../drawings/vmlDrawing26.vml"/><Relationship Id="rId4" Type="http://schemas.openxmlformats.org/officeDocument/2006/relationships/image" Target="../media/image28.emf"/></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Word___29.docx"/><Relationship Id="rId2" Type="http://schemas.openxmlformats.org/officeDocument/2006/relationships/slideLayout" Target="../slideLayouts/slideLayout4.xml"/><Relationship Id="rId1" Type="http://schemas.openxmlformats.org/officeDocument/2006/relationships/vmlDrawing" Target="../drawings/vmlDrawing27.vml"/><Relationship Id="rId4" Type="http://schemas.openxmlformats.org/officeDocument/2006/relationships/image" Target="../media/image29.emf"/></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Word___30.docx"/><Relationship Id="rId2" Type="http://schemas.openxmlformats.org/officeDocument/2006/relationships/slideLayout" Target="../slideLayouts/slideLayout4.xml"/><Relationship Id="rId1" Type="http://schemas.openxmlformats.org/officeDocument/2006/relationships/vmlDrawing" Target="../drawings/vmlDrawing28.vml"/><Relationship Id="rId4" Type="http://schemas.openxmlformats.org/officeDocument/2006/relationships/image" Target="../media/image30.emf"/></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Word___31.docx"/><Relationship Id="rId2" Type="http://schemas.openxmlformats.org/officeDocument/2006/relationships/slideLayout" Target="../slideLayouts/slideLayout4.xml"/><Relationship Id="rId1" Type="http://schemas.openxmlformats.org/officeDocument/2006/relationships/vmlDrawing" Target="../drawings/vmlDrawing29.vml"/><Relationship Id="rId4" Type="http://schemas.openxmlformats.org/officeDocument/2006/relationships/image" Target="../media/image31.emf"/></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Word___32.docx"/><Relationship Id="rId2" Type="http://schemas.openxmlformats.org/officeDocument/2006/relationships/slideLayout" Target="../slideLayouts/slideLayout4.xml"/><Relationship Id="rId1" Type="http://schemas.openxmlformats.org/officeDocument/2006/relationships/vmlDrawing" Target="../drawings/vmlDrawing30.vml"/><Relationship Id="rId4" Type="http://schemas.openxmlformats.org/officeDocument/2006/relationships/image" Target="../media/image32.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package" Target="../embeddings/Microsoft_Word___33.docx"/><Relationship Id="rId2" Type="http://schemas.openxmlformats.org/officeDocument/2006/relationships/slideLayout" Target="../slideLayouts/slideLayout4.xml"/><Relationship Id="rId1" Type="http://schemas.openxmlformats.org/officeDocument/2006/relationships/vmlDrawing" Target="../drawings/vmlDrawing31.vml"/><Relationship Id="rId4" Type="http://schemas.openxmlformats.org/officeDocument/2006/relationships/image" Target="../media/image33.emf"/></Relationships>
</file>

<file path=ppt/slides/_rels/slide75.xml.rels><?xml version="1.0" encoding="UTF-8" standalone="yes"?>
<Relationships xmlns="http://schemas.openxmlformats.org/package/2006/relationships"><Relationship Id="rId3" Type="http://schemas.openxmlformats.org/officeDocument/2006/relationships/package" Target="../embeddings/Microsoft_Word___34.docx"/><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image" Target="../media/image35.emf"/><Relationship Id="rId5" Type="http://schemas.openxmlformats.org/officeDocument/2006/relationships/package" Target="../embeddings/Microsoft_Word___35.docx"/><Relationship Id="rId4" Type="http://schemas.openxmlformats.org/officeDocument/2006/relationships/image" Target="../media/image34.em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package" Target="../embeddings/Microsoft_Word___36.docx"/><Relationship Id="rId2" Type="http://schemas.openxmlformats.org/officeDocument/2006/relationships/slideLayout" Target="../slideLayouts/slideLayout4.xml"/><Relationship Id="rId1" Type="http://schemas.openxmlformats.org/officeDocument/2006/relationships/vmlDrawing" Target="../drawings/vmlDrawing33.vml"/><Relationship Id="rId4" Type="http://schemas.openxmlformats.org/officeDocument/2006/relationships/image" Target="../media/image36.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package" Target="../embeddings/Microsoft_Word___37.docx"/><Relationship Id="rId2" Type="http://schemas.openxmlformats.org/officeDocument/2006/relationships/slideLayout" Target="../slideLayouts/slideLayout4.xml"/><Relationship Id="rId1" Type="http://schemas.openxmlformats.org/officeDocument/2006/relationships/vmlDrawing" Target="../drawings/vmlDrawing34.vml"/><Relationship Id="rId4" Type="http://schemas.openxmlformats.org/officeDocument/2006/relationships/image" Target="../media/image37.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5.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Word___5.docx"/><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package" Target="../embeddings/Microsoft_Word___38.docx"/><Relationship Id="rId2" Type="http://schemas.openxmlformats.org/officeDocument/2006/relationships/slideLayout" Target="../slideLayouts/slideLayout4.xml"/><Relationship Id="rId1" Type="http://schemas.openxmlformats.org/officeDocument/2006/relationships/vmlDrawing" Target="../drawings/vmlDrawing35.vml"/><Relationship Id="rId4" Type="http://schemas.openxmlformats.org/officeDocument/2006/relationships/image" Target="../media/image38.emf"/></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package" Target="../embeddings/Microsoft_Word___39.docx"/><Relationship Id="rId2" Type="http://schemas.openxmlformats.org/officeDocument/2006/relationships/slideLayout" Target="../slideLayouts/slideLayout4.xml"/><Relationship Id="rId1" Type="http://schemas.openxmlformats.org/officeDocument/2006/relationships/vmlDrawing" Target="../drawings/vmlDrawing36.vml"/><Relationship Id="rId4" Type="http://schemas.openxmlformats.org/officeDocument/2006/relationships/image" Target="../media/image3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第三讲　文学类文本阅读</a:t>
            </a:r>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细水长流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蓝雪冰儿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以前有个算命先生说过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他是个苦命的娃。也的确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父亲十二岁丧父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不得不辍学到石灰窑工作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一干就是一辈子。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老刘命好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三个闺女乖巧孝顺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老刘命好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夫妻俩没红过脸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恩爱有加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老刘命好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从来不跟人闹意见。父亲乐呵呵地说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细水长流嘛。别人不懂父亲这话是什么意思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摸着脑瓜皮说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老刘可真逗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说你命好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你还不乐意咋的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细水长流和命好放在一起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这是哪跟哪啊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但我最明白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父亲的意思是说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人不要太计较利益得失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水长流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情才会长在。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初为人妻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继为人母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我也喜欢把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我收获的也是幸福和快乐。但是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刚一出口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就被母亲一句话给噎回去了。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8234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1247978"/>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【高频考点三】词语表达效果和句子的赏析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词语表达效果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《笔下犹能有花开》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品味下列加点的词语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54335393"/>
              </p:ext>
            </p:extLst>
          </p:nvPr>
        </p:nvGraphicFramePr>
        <p:xfrm>
          <a:off x="313137" y="3333093"/>
          <a:ext cx="8128000" cy="456026"/>
        </p:xfrm>
        <a:graphic>
          <a:graphicData uri="http://schemas.openxmlformats.org/presentationml/2006/ole">
            <mc:AlternateContent xmlns:mc="http://schemas.openxmlformats.org/markup-compatibility/2006">
              <mc:Choice xmlns:v="urn:schemas-microsoft-com:vml" Requires="v">
                <p:oleObj spid="_x0000_s38972" name="文档" r:id="rId3" imgW="3847376" imgH="215912" progId="Word.Document.12">
                  <p:embed/>
                </p:oleObj>
              </mc:Choice>
              <mc:Fallback>
                <p:oleObj name="文档" r:id="rId3" imgW="3847376" imgH="215912" progId="Word.Document.12">
                  <p:embed/>
                  <p:pic>
                    <p:nvPicPr>
                      <p:cNvPr id="0" name=""/>
                      <p:cNvPicPr/>
                      <p:nvPr/>
                    </p:nvPicPr>
                    <p:blipFill>
                      <a:blip r:embed="rId4"/>
                      <a:stretch>
                        <a:fillRect/>
                      </a:stretch>
                    </p:blipFill>
                    <p:spPr>
                      <a:xfrm>
                        <a:off x="313137" y="3333093"/>
                        <a:ext cx="8128000" cy="456026"/>
                      </a:xfrm>
                      <a:prstGeom prst="rect">
                        <a:avLst/>
                      </a:prstGeom>
                    </p:spPr>
                  </p:pic>
                </p:oleObj>
              </mc:Fallback>
            </mc:AlternateContent>
          </a:graphicData>
        </a:graphic>
      </p:graphicFrame>
      <p:sp>
        <p:nvSpPr>
          <p:cNvPr id="5" name="矩形 4"/>
          <p:cNvSpPr>
            <a:spLocks noChangeAspect="1"/>
          </p:cNvSpPr>
          <p:nvPr/>
        </p:nvSpPr>
        <p:spPr>
          <a:xfrm>
            <a:off x="508000" y="378911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是注视的意思</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写出了老太太对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我</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举动的好奇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表现了她的俏皮。</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023055067"/>
              </p:ext>
            </p:extLst>
          </p:nvPr>
        </p:nvGraphicFramePr>
        <p:xfrm>
          <a:off x="313137" y="4680463"/>
          <a:ext cx="8128000" cy="456026"/>
        </p:xfrm>
        <a:graphic>
          <a:graphicData uri="http://schemas.openxmlformats.org/presentationml/2006/ole">
            <mc:AlternateContent xmlns:mc="http://schemas.openxmlformats.org/markup-compatibility/2006">
              <mc:Choice xmlns:v="urn:schemas-microsoft-com:vml" Requires="v">
                <p:oleObj spid="_x0000_s38973" name="文档" r:id="rId5" imgW="3847376" imgH="215912" progId="Word.Document.12">
                  <p:embed/>
                </p:oleObj>
              </mc:Choice>
              <mc:Fallback>
                <p:oleObj name="文档" r:id="rId5" imgW="3847376" imgH="215912" progId="Word.Document.12">
                  <p:embed/>
                  <p:pic>
                    <p:nvPicPr>
                      <p:cNvPr id="0" name=""/>
                      <p:cNvPicPr/>
                      <p:nvPr/>
                    </p:nvPicPr>
                    <p:blipFill>
                      <a:blip r:embed="rId6"/>
                      <a:stretch>
                        <a:fillRect/>
                      </a:stretch>
                    </p:blipFill>
                    <p:spPr>
                      <a:xfrm>
                        <a:off x="313137" y="4680463"/>
                        <a:ext cx="8128000" cy="456026"/>
                      </a:xfrm>
                      <a:prstGeom prst="rect">
                        <a:avLst/>
                      </a:prstGeom>
                    </p:spPr>
                  </p:pic>
                </p:oleObj>
              </mc:Fallback>
            </mc:AlternateContent>
          </a:graphicData>
        </a:graphic>
      </p:graphicFrame>
      <p:sp>
        <p:nvSpPr>
          <p:cNvPr id="7" name="矩形 6"/>
          <p:cNvSpPr>
            <a:spLocks noChangeAspect="1"/>
          </p:cNvSpPr>
          <p:nvPr/>
        </p:nvSpPr>
        <p:spPr>
          <a:xfrm>
            <a:off x="508000" y="511115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扫</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是快速地看的意思</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写出了老太太对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我</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的画不以为然的神态</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表现了她的自信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40517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184482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《细水长流》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品味下列加点的词语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666455805"/>
              </p:ext>
            </p:extLst>
          </p:nvPr>
        </p:nvGraphicFramePr>
        <p:xfrm>
          <a:off x="877323" y="2729702"/>
          <a:ext cx="8128000" cy="456026"/>
        </p:xfrm>
        <a:graphic>
          <a:graphicData uri="http://schemas.openxmlformats.org/presentationml/2006/ole">
            <mc:AlternateContent xmlns:mc="http://schemas.openxmlformats.org/markup-compatibility/2006">
              <mc:Choice xmlns:v="urn:schemas-microsoft-com:vml" Requires="v">
                <p:oleObj spid="_x0000_s39996" name="文档" r:id="rId3" imgW="3847376" imgH="215912" progId="Word.Document.12">
                  <p:embed/>
                </p:oleObj>
              </mc:Choice>
              <mc:Fallback>
                <p:oleObj name="文档" r:id="rId3" imgW="3847376" imgH="215912" progId="Word.Document.12">
                  <p:embed/>
                  <p:pic>
                    <p:nvPicPr>
                      <p:cNvPr id="0" name=""/>
                      <p:cNvPicPr/>
                      <p:nvPr/>
                    </p:nvPicPr>
                    <p:blipFill>
                      <a:blip r:embed="rId4"/>
                      <a:stretch>
                        <a:fillRect/>
                      </a:stretch>
                    </p:blipFill>
                    <p:spPr>
                      <a:xfrm>
                        <a:off x="877323" y="2729702"/>
                        <a:ext cx="8128000" cy="456026"/>
                      </a:xfrm>
                      <a:prstGeom prst="rect">
                        <a:avLst/>
                      </a:prstGeom>
                    </p:spPr>
                  </p:pic>
                </p:oleObj>
              </mc:Fallback>
            </mc:AlternateContent>
          </a:graphicData>
        </a:graphic>
      </p:graphicFrame>
      <p:sp>
        <p:nvSpPr>
          <p:cNvPr id="5" name="矩形 4"/>
          <p:cNvSpPr>
            <a:spLocks noChangeAspect="1"/>
          </p:cNvSpPr>
          <p:nvPr/>
        </p:nvSpPr>
        <p:spPr>
          <a:xfrm>
            <a:off x="508000" y="318572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急</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这里有</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着急、生气</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的意思</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表达了母亲对女儿的不满</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突出母亲</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视地如命</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652775010"/>
              </p:ext>
            </p:extLst>
          </p:nvPr>
        </p:nvGraphicFramePr>
        <p:xfrm>
          <a:off x="313137" y="4073876"/>
          <a:ext cx="8128000" cy="456026"/>
        </p:xfrm>
        <a:graphic>
          <a:graphicData uri="http://schemas.openxmlformats.org/presentationml/2006/ole">
            <mc:AlternateContent xmlns:mc="http://schemas.openxmlformats.org/markup-compatibility/2006">
              <mc:Choice xmlns:v="urn:schemas-microsoft-com:vml" Requires="v">
                <p:oleObj spid="_x0000_s39997" name="文档" r:id="rId5" imgW="3847376" imgH="215912" progId="Word.Document.12">
                  <p:embed/>
                </p:oleObj>
              </mc:Choice>
              <mc:Fallback>
                <p:oleObj name="文档" r:id="rId5" imgW="3847376" imgH="215912" progId="Word.Document.12">
                  <p:embed/>
                  <p:pic>
                    <p:nvPicPr>
                      <p:cNvPr id="0" name=""/>
                      <p:cNvPicPr/>
                      <p:nvPr/>
                    </p:nvPicPr>
                    <p:blipFill>
                      <a:blip r:embed="rId6"/>
                      <a:stretch>
                        <a:fillRect/>
                      </a:stretch>
                    </p:blipFill>
                    <p:spPr>
                      <a:xfrm>
                        <a:off x="313137" y="4073876"/>
                        <a:ext cx="8128000" cy="456026"/>
                      </a:xfrm>
                      <a:prstGeom prst="rect">
                        <a:avLst/>
                      </a:prstGeom>
                    </p:spPr>
                  </p:pic>
                </p:oleObj>
              </mc:Fallback>
            </mc:AlternateContent>
          </a:graphicData>
        </a:graphic>
      </p:graphicFrame>
      <p:sp>
        <p:nvSpPr>
          <p:cNvPr id="7" name="矩形 6"/>
          <p:cNvSpPr>
            <a:spLocks noChangeAspect="1"/>
          </p:cNvSpPr>
          <p:nvPr/>
        </p:nvSpPr>
        <p:spPr>
          <a:xfrm>
            <a:off x="508000" y="452854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急切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有</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迫不及待</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的意思</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突出母亲内心的兴奋及对父亲言行的认同。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03928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句子赏析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《一碗米粉》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赏析下面的句子。</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父亲一眼就认出了他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快走了两步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上前紧紧握住他的手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可到你了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可找到你了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通过</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语言描写和动作描写</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运用反复的修辞手法</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表现了父亲找到老杨后的激动和喜悦</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兴奋</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之情。</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8211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请赏析文章画线的句子。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那些灯影子的举手投足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则无不鲜活灵动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而且居然能随着说唱和音乐的节奏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摇肩晃脑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挺胸收腹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甚至连同手指头也随之顿挫有致。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运用了拟人的修辞手法对皮影戏的表演进行描写</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将灯影赋予了人的色彩</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形象生动地写出了灯影子的鲜活灵动</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表现了贺兰人表演唱灯影子的技艺高超</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也表现出皮影戏浓厚的感染力。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53725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122856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词语表达效果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词语表达效果答案分析。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62297500"/>
              </p:ext>
            </p:extLst>
          </p:nvPr>
        </p:nvGraphicFramePr>
        <p:xfrm>
          <a:off x="508000" y="2535095"/>
          <a:ext cx="8128000" cy="3650991"/>
        </p:xfrm>
        <a:graphic>
          <a:graphicData uri="http://schemas.openxmlformats.org/presentationml/2006/ole">
            <mc:AlternateContent xmlns:mc="http://schemas.openxmlformats.org/markup-compatibility/2006">
              <mc:Choice xmlns:v="urn:schemas-microsoft-com:vml" Requires="v">
                <p:oleObj spid="_x0000_s40991" name="文档" r:id="rId3" imgW="3905117" imgH="1753568" progId="Word.Document.12">
                  <p:embed/>
                </p:oleObj>
              </mc:Choice>
              <mc:Fallback>
                <p:oleObj name="文档" r:id="rId3" imgW="3905117" imgH="1753568" progId="Word.Document.12">
                  <p:embed/>
                  <p:pic>
                    <p:nvPicPr>
                      <p:cNvPr id="0" name=""/>
                      <p:cNvPicPr/>
                      <p:nvPr/>
                    </p:nvPicPr>
                    <p:blipFill>
                      <a:blip r:embed="rId4"/>
                      <a:stretch>
                        <a:fillRect/>
                      </a:stretch>
                    </p:blipFill>
                    <p:spPr>
                      <a:xfrm>
                        <a:off x="508000" y="2535095"/>
                        <a:ext cx="8128000" cy="3650991"/>
                      </a:xfrm>
                      <a:prstGeom prst="rect">
                        <a:avLst/>
                      </a:prstGeom>
                    </p:spPr>
                  </p:pic>
                </p:oleObj>
              </mc:Fallback>
            </mc:AlternateContent>
          </a:graphicData>
        </a:graphic>
      </p:graphicFrame>
      <p:sp>
        <p:nvSpPr>
          <p:cNvPr id="5" name="矩形 4"/>
          <p:cNvSpPr/>
          <p:nvPr/>
        </p:nvSpPr>
        <p:spPr>
          <a:xfrm>
            <a:off x="2669348" y="353218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21422" y="3931373"/>
            <a:ext cx="1368152"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20580" y="3384941"/>
            <a:ext cx="2818168"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32742" y="3752943"/>
            <a:ext cx="2880320"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32742" y="4108815"/>
            <a:ext cx="2880320"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58957" y="450326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21422" y="4910627"/>
            <a:ext cx="1368152"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21422" y="5260373"/>
            <a:ext cx="1368152"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04362" y="4536695"/>
            <a:ext cx="2818168"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1960" y="4901539"/>
            <a:ext cx="3168352"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11960" y="5259524"/>
            <a:ext cx="3168352"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13012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2" presetClass="exit" presetSubtype="4" fill="hold" grpId="0" nodeType="clickEffect">
                                  <p:stCondLst>
                                    <p:cond delay="0"/>
                                  </p:stCondLst>
                                  <p:childTnLst>
                                    <p:animEffect transition="out" filter="wipe(down)">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par>
                                <p:cTn id="27" presetID="22" presetClass="exit" presetSubtype="4" fill="hold" grpId="0" nodeType="withEffect">
                                  <p:stCondLst>
                                    <p:cond delay="0"/>
                                  </p:stCondLst>
                                  <p:childTnLst>
                                    <p:animEffect transition="out" filter="wipe(down)">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22" presetClass="exit" presetSubtype="4" fill="hold" grpId="0" nodeType="with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556245992"/>
              </p:ext>
            </p:extLst>
          </p:nvPr>
        </p:nvGraphicFramePr>
        <p:xfrm>
          <a:off x="508000" y="1552085"/>
          <a:ext cx="8128000" cy="4007830"/>
        </p:xfrm>
        <a:graphic>
          <a:graphicData uri="http://schemas.openxmlformats.org/presentationml/2006/ole">
            <mc:AlternateContent xmlns:mc="http://schemas.openxmlformats.org/markup-compatibility/2006">
              <mc:Choice xmlns:v="urn:schemas-microsoft-com:vml" Requires="v">
                <p:oleObj spid="_x0000_s42015" name="文档" r:id="rId3" imgW="3905117" imgH="1926298" progId="Word.Document.12">
                  <p:embed/>
                </p:oleObj>
              </mc:Choice>
              <mc:Fallback>
                <p:oleObj name="文档" r:id="rId3" imgW="3905117" imgH="1926298" progId="Word.Document.12">
                  <p:embed/>
                  <p:pic>
                    <p:nvPicPr>
                      <p:cNvPr id="0" name=""/>
                      <p:cNvPicPr/>
                      <p:nvPr/>
                    </p:nvPicPr>
                    <p:blipFill>
                      <a:blip r:embed="rId4"/>
                      <a:stretch>
                        <a:fillRect/>
                      </a:stretch>
                    </p:blipFill>
                    <p:spPr>
                      <a:xfrm>
                        <a:off x="508000" y="1552085"/>
                        <a:ext cx="8128000" cy="4007830"/>
                      </a:xfrm>
                      <a:prstGeom prst="rect">
                        <a:avLst/>
                      </a:prstGeom>
                    </p:spPr>
                  </p:pic>
                </p:oleObj>
              </mc:Fallback>
            </mc:AlternateContent>
          </a:graphicData>
        </a:graphic>
      </p:graphicFrame>
      <p:sp>
        <p:nvSpPr>
          <p:cNvPr id="4" name="矩形 3"/>
          <p:cNvSpPr/>
          <p:nvPr/>
        </p:nvSpPr>
        <p:spPr>
          <a:xfrm>
            <a:off x="2699792" y="2400508"/>
            <a:ext cx="122413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35580" y="2775209"/>
            <a:ext cx="162932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35580" y="3121341"/>
            <a:ext cx="162932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35580" y="3481074"/>
            <a:ext cx="162932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6084" y="2585686"/>
            <a:ext cx="2954227"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04284" y="2945834"/>
            <a:ext cx="2599963"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04284" y="3299318"/>
            <a:ext cx="2599963"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3915519"/>
            <a:ext cx="122413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35580" y="4279829"/>
            <a:ext cx="162932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35580" y="4632884"/>
            <a:ext cx="162932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26084" y="4091406"/>
            <a:ext cx="2954227"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01371" y="4452705"/>
            <a:ext cx="2599963"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6387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0" nodeType="clickEffect">
                                  <p:stCondLst>
                                    <p:cond delay="0"/>
                                  </p:stCondLst>
                                  <p:childTnLst>
                                    <p:animEffect transition="out" filter="wipe(down)">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par>
                                <p:cTn id="25" presetID="22" presetClass="exit" presetSubtype="4" fill="hold" grpId="0" nodeType="with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22" presetClass="exit" presetSubtype="4" fill="hold" grpId="0" nodeType="withEffect">
                                  <p:stCondLst>
                                    <p:cond delay="0"/>
                                  </p:stCondLst>
                                  <p:childTnLst>
                                    <p:animEffect transition="out" filter="wipe(down)">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从表格分析来看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加点词语表达效果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这类题型的答案一般由两部分构成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词语在文本中的意思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运用词语后对表现人物所起的效果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这两部分构成。考生在回答这类问题时要注意这一点。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务必要回归到对应人物的性格特点或心理活动上面。不能泛泛而谈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不能没有目的地去表达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这一点绝不能忽视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因为作家之所以要用这一词语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是为了突出人物或事物的特点。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273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答这一类型的题可以参考下面的步骤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准确把握人物性格及文章主旨。读透词语所在的语段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准确把握语段的意思。因为对词语意思的准确把握离不开句子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而对句子意思的理解离不开语段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对语段意思的理解离不开整篇文章。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明确加点词语在文中的意思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这一点要做具体分析。一般从本义、比喻义、象征义、引申义等方面去理解。特别注意有些句子中的加点词运用了讽刺的修辞手法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考生在答题的时候要注意词语的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鲁迅在《藤野先生》中写道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实在标致极了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用的是讽刺的修辞手法。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56281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要分析描写对象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在该语段中所具有的特征。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写人物　</a:t>
            </a:r>
            <a:r>
              <a:rPr lang="zh-CN" altLang="zh-CN" sz="2200" dirty="0">
                <a:solidFill>
                  <a:srgbClr val="000000"/>
                </a:solidFill>
                <a:latin typeface="Times New Roman" panose="02020603050405020304" pitchFamily="18" charset="0"/>
                <a:cs typeface="Times New Roman" panose="02020603050405020304" pitchFamily="18" charset="0"/>
              </a:rPr>
              <a:t>分析词语表现了人物怎样的心理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神态、性格或怎样的形象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写事物　</a:t>
            </a:r>
            <a:r>
              <a:rPr lang="zh-CN" altLang="zh-CN" sz="2200" dirty="0">
                <a:solidFill>
                  <a:srgbClr val="000000"/>
                </a:solidFill>
                <a:latin typeface="Times New Roman" panose="02020603050405020304" pitchFamily="18" charset="0"/>
                <a:cs typeface="Times New Roman" panose="02020603050405020304" pitchFamily="18" charset="0"/>
              </a:rPr>
              <a:t>写出事物什么特点。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考虑是否运用了特定的手法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比如说修辞手法、表现手法等。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组织语言答题。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15616" y="254871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5616" y="3350398"/>
            <a:ext cx="93610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95970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句子赏析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句子赏析角度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从修辞手法方面赏析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山东淄博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《飘逝的风筝》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下面的语句耐人寻味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请结合加点的词语进行品析。</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整个村庄像被掏空了身子一样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甚至连声犬吠鸡鸣都听不到。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【答案】</a:t>
            </a:r>
            <a:r>
              <a:rPr lang="en-US" altLang="zh-CN" sz="2200" dirty="0" smtClean="0">
                <a:uFill>
                  <a:solidFill>
                    <a:srgbClr val="000000"/>
                  </a:solidFill>
                </a:uFill>
                <a:latin typeface="Times New Roman" panose="02020603050405020304" pitchFamily="18" charset="0"/>
                <a:cs typeface="Times New Roman" panose="02020603050405020304" pitchFamily="18" charset="0"/>
              </a:rPr>
              <a:t>“</a:t>
            </a:r>
            <a:r>
              <a:rPr lang="zh-CN" altLang="zh-CN" sz="2200" dirty="0">
                <a:uFill>
                  <a:solidFill>
                    <a:srgbClr val="000000"/>
                  </a:solidFill>
                </a:uFill>
                <a:latin typeface="Times New Roman" panose="02020603050405020304" pitchFamily="18" charset="0"/>
                <a:cs typeface="Times New Roman" panose="02020603050405020304" pitchFamily="18" charset="0"/>
              </a:rPr>
              <a:t>掏空了身子</a:t>
            </a:r>
            <a:r>
              <a:rPr lang="en-US" altLang="zh-CN" sz="2200" dirty="0">
                <a:uFill>
                  <a:solidFill>
                    <a:srgbClr val="000000"/>
                  </a:solidFill>
                </a:uFill>
                <a:latin typeface="Times New Roman" panose="02020603050405020304" pitchFamily="18" charset="0"/>
                <a:cs typeface="Times New Roman" panose="02020603050405020304" pitchFamily="18" charset="0"/>
              </a:rPr>
              <a:t>”</a:t>
            </a:r>
            <a:r>
              <a:rPr lang="zh-CN" altLang="zh-CN" sz="2200" dirty="0">
                <a:uFill>
                  <a:solidFill>
                    <a:srgbClr val="000000"/>
                  </a:solidFill>
                </a:uFill>
                <a:latin typeface="Times New Roman" panose="02020603050405020304" pitchFamily="18" charset="0"/>
                <a:cs typeface="Times New Roman" panose="02020603050405020304" pitchFamily="18" charset="0"/>
              </a:rPr>
              <a:t>运用拟人的修辞手法</a:t>
            </a:r>
            <a:r>
              <a:rPr lang="en-US" altLang="zh-CN" sz="2200" dirty="0">
                <a:uFill>
                  <a:solidFill>
                    <a:srgbClr val="000000"/>
                  </a:solidFill>
                </a:uFill>
                <a:latin typeface="Times New Roman" panose="02020603050405020304" pitchFamily="18" charset="0"/>
                <a:cs typeface="Times New Roman" panose="02020603050405020304" pitchFamily="18" charset="0"/>
              </a:rPr>
              <a:t>,</a:t>
            </a:r>
            <a:r>
              <a:rPr lang="zh-CN" altLang="zh-CN" sz="2200" dirty="0">
                <a:uFill>
                  <a:solidFill>
                    <a:srgbClr val="000000"/>
                  </a:solidFill>
                </a:uFill>
                <a:latin typeface="Times New Roman" panose="02020603050405020304" pitchFamily="18" charset="0"/>
                <a:cs typeface="Times New Roman" panose="02020603050405020304" pitchFamily="18" charset="0"/>
              </a:rPr>
              <a:t>生动形象地写出了整个村庄只剩一个空壳的现状</a:t>
            </a:r>
            <a:r>
              <a:rPr lang="en-US" altLang="zh-CN" sz="2200" dirty="0">
                <a:uFill>
                  <a:solidFill>
                    <a:srgbClr val="000000"/>
                  </a:solidFill>
                </a:uFill>
                <a:latin typeface="Times New Roman" panose="02020603050405020304" pitchFamily="18" charset="0"/>
                <a:cs typeface="Times New Roman" panose="02020603050405020304" pitchFamily="18" charset="0"/>
              </a:rPr>
              <a:t>,</a:t>
            </a:r>
            <a:r>
              <a:rPr lang="zh-CN" altLang="zh-CN" sz="2200" dirty="0">
                <a:uFill>
                  <a:solidFill>
                    <a:srgbClr val="000000"/>
                  </a:solidFill>
                </a:uFill>
                <a:latin typeface="Times New Roman" panose="02020603050405020304" pitchFamily="18" charset="0"/>
                <a:cs typeface="Times New Roman" panose="02020603050405020304" pitchFamily="18" charset="0"/>
              </a:rPr>
              <a:t>突出了村庄的寂寥、落寞和破败</a:t>
            </a:r>
            <a:r>
              <a:rPr lang="en-US" altLang="zh-CN" sz="2200" dirty="0">
                <a:uFill>
                  <a:solidFill>
                    <a:srgbClr val="000000"/>
                  </a:solidFill>
                </a:uFill>
                <a:latin typeface="Times New Roman" panose="02020603050405020304" pitchFamily="18" charset="0"/>
                <a:cs typeface="Times New Roman" panose="02020603050405020304" pitchFamily="18" charset="0"/>
              </a:rPr>
              <a:t>,</a:t>
            </a:r>
            <a:r>
              <a:rPr lang="zh-CN" altLang="zh-CN" sz="2200" dirty="0">
                <a:uFill>
                  <a:solidFill>
                    <a:srgbClr val="000000"/>
                  </a:solidFill>
                </a:uFill>
                <a:latin typeface="Times New Roman" panose="02020603050405020304" pitchFamily="18" charset="0"/>
                <a:cs typeface="Times New Roman" panose="02020603050405020304" pitchFamily="18" charset="0"/>
              </a:rPr>
              <a:t>暗示着村庄即将消失</a:t>
            </a:r>
            <a:r>
              <a:rPr lang="en-US" altLang="zh-CN" sz="2200" dirty="0">
                <a:uFill>
                  <a:solidFill>
                    <a:srgbClr val="000000"/>
                  </a:solidFill>
                </a:uFill>
                <a:latin typeface="Times New Roman" panose="02020603050405020304" pitchFamily="18" charset="0"/>
                <a:cs typeface="Times New Roman" panose="02020603050405020304" pitchFamily="18" charset="0"/>
              </a:rPr>
              <a:t>,</a:t>
            </a:r>
            <a:r>
              <a:rPr lang="zh-CN" altLang="zh-CN" sz="2200" dirty="0">
                <a:uFill>
                  <a:solidFill>
                    <a:srgbClr val="000000"/>
                  </a:solidFill>
                </a:uFill>
                <a:latin typeface="Times New Roman" panose="02020603050405020304" pitchFamily="18" charset="0"/>
                <a:cs typeface="Times New Roman" panose="02020603050405020304" pitchFamily="18" charset="0"/>
              </a:rPr>
              <a:t>表达了作者对这种情景的低沉与无奈的心情。　</a:t>
            </a:r>
            <a:r>
              <a:rPr lang="en-US" altLang="zh-CN" sz="2200" dirty="0">
                <a:uFill>
                  <a:solidFill>
                    <a:srgbClr val="000000"/>
                  </a:solidFill>
                </a:uFill>
                <a:latin typeface="Times New Roman" panose="02020603050405020304" pitchFamily="18" charset="0"/>
                <a:cs typeface="Times New Roman" panose="02020603050405020304" pitchFamily="18" charset="0"/>
              </a:rPr>
              <a:t> </a:t>
            </a:r>
            <a:endParaRPr lang="zh-CN" altLang="zh-CN" sz="2200" dirty="0">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47487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983703"/>
            <a:ext cx="8128000" cy="582967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老天爷太吝啬了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一场痛快淋漓的大雨也不下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弄得棒子苗干渴得黄了叶子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打了蔫。视地如命的母亲看着很多人家都浇了地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心急如焚。可是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我们家的地和左右两家的紧挨着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根本修不出渠来。再说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那两家都到城里去住了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平时见不到人。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当管理水渠的人告诉母亲可以去浇地时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母亲要父亲别去上班。父亲得令而行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两人不顾炎炎烈日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在棒子地里穿梭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割伤了脸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衣服都湿透了。最终用三个小时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浇了三家的地。中午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我赶回娘家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替父母准备好午饭。母亲向来身体不好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已经没有了说话的力气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一个劲擦汗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一向强壮的父亲一屁股坐在椅子上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喘着粗气。我埋怨他们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这么大的岁数了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别把地看得比命还重要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就是旱死了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不就一年没收成吗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跟我急了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庄稼人能眼看着种下的庄稼死在地里啊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我不敢再接话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闷着头把午饭端上桌。母亲便自言自语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差点把命搭进去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不知道那两家知不知情。父亲说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干了就啥也别说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细水长流。母亲吼道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水都干了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还流啥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父亲一向害怕母亲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见母亲发脾气了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连一口粗气都不敢出。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90690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zh-CN" altLang="zh-CN" sz="2200" dirty="0">
                <a:solidFill>
                  <a:srgbClr val="000000"/>
                </a:solidFill>
                <a:latin typeface="Times New Roman" panose="02020603050405020304" pitchFamily="18" charset="0"/>
                <a:cs typeface="Times New Roman" panose="02020603050405020304" pitchFamily="18" charset="0"/>
              </a:rPr>
              <a:t>本题考查对语言的品析能力。解答时首先梳理赏析加点词语的角度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修辞、描写、表现手法、句式等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。其次细读词语进行辨析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掏空了身子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使用了拟人的手法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写出了村庄人去屋空的破败景象。第三联系上下文语境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明确村庄的未来走势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人们将失去家园的前景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暗示作者此刻低沉而无奈的心境。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119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从人物描写方面赏析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贵州遵义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伪证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段画线句的表达效果。</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法官西蒙看了多丽丝好一会儿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zh-CN" altLang="zh-CN" sz="2200" dirty="0">
                <a:solidFill>
                  <a:srgbClr val="000000"/>
                </a:solidFill>
                <a:latin typeface="Times New Roman" panose="02020603050405020304" pitchFamily="18" charset="0"/>
                <a:cs typeface="Times New Roman" panose="02020603050405020304" pitchFamily="18" charset="0"/>
              </a:rPr>
              <a:t>这句话运用了动作描写。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看了多丽丝好一会儿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写出了西蒙对多丽丝的证词感到意外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而考虑是否采用多丽丝证词的矛盾心理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89347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down)">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从语言特色方面赏析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汪曾祺《端午的鸭蛋》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赏析下列句子。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我走的地方不少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则食鸭蛋多矣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但和我家乡的完全不能相比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曾经沧海难为水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他乡咸鸭蛋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我实在瞧不上。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zh-CN" altLang="zh-CN" sz="2200" dirty="0">
                <a:solidFill>
                  <a:srgbClr val="000000"/>
                </a:solidFill>
                <a:latin typeface="Times New Roman" panose="02020603050405020304" pitchFamily="18" charset="0"/>
                <a:cs typeface="Times New Roman" panose="02020603050405020304" pitchFamily="18" charset="0"/>
              </a:rPr>
              <a:t>这句话文白夹杂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有一种淡淡的幽默。表达了作者对家乡鸭蛋由衷的喜爱赞美之情。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从环境描写角度赏析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《为梦想拼尽全力》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请从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两句中任选一句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作简要赏析。</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偶尔打开窗户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看看窗外的那片天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也总是阴郁灰暗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完全没有了夏日的晴朗高远。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zh-CN" altLang="zh-CN" sz="2200" dirty="0">
                <a:solidFill>
                  <a:srgbClr val="000000"/>
                </a:solidFill>
                <a:latin typeface="Times New Roman" panose="02020603050405020304" pitchFamily="18" charset="0"/>
                <a:cs typeface="Times New Roman" panose="02020603050405020304" pitchFamily="18" charset="0"/>
              </a:rPr>
              <a:t>运用环境描写的方法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中考失利后伤心、失落、沮丧的心境。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67153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Effect transition="in" filter="wipe(down)">
                                      <p:cBhvr>
                                        <p:cTn id="1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矩形 2"/>
          <p:cNvSpPr>
            <a:spLocks noChangeAspect="1"/>
          </p:cNvSpPr>
          <p:nvPr/>
        </p:nvSpPr>
        <p:spPr>
          <a:xfrm>
            <a:off x="508000" y="105606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从多动词连用角度赏析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《胡记面馆》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赏析第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段画线句子的表达效果。</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揪起一拳头面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搓成匀粗的长条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再压平扁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用快刀划上几条长口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一手抓起一头面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双臂翼张于胸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的一声合起面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上下一抖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再拉。统共拉八次。完后用手托着面条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削去面头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左右一甩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身子一仰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面顺着就到了灶上的沸水里。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运用一系列动词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详写拉面过程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表现了胡良手艺高超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做面工艺精细。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多用短句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表现了胡良动作干净利落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手艺精湛。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指出分析角度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点明效果</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zh-CN" altLang="zh-CN" sz="2200" dirty="0">
                <a:solidFill>
                  <a:srgbClr val="000000"/>
                </a:solidFill>
                <a:latin typeface="Times New Roman" panose="02020603050405020304" pitchFamily="18" charset="0"/>
                <a:cs typeface="Times New Roman" panose="02020603050405020304" pitchFamily="18" charset="0"/>
              </a:rPr>
              <a:t>本题考查句子的赏析。解答此题可以从人物动作描写来分析。句子主要描写了胡记面制作的过程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从一连串的动作可以看出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面的制作复杂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也正因此才会受到人们的欢迎。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10754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句子赏析考查答题方法指导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明确赏析句子描写的对象是什么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分析作者通过写这句话所要达到的目的是什么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判断作者是用什么方法来达到这一目的的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表达了怎样的情感。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偶尔打开窗户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看看窗外的那片天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也总是阴郁灰暗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完全没有了夏日的晴朗高远。</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《为梦想拼尽全力》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我们首先要明白作者描写的对象是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作者写这句话要达到的目的是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衬托出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中考失利后伤心、失落、沮丧的心境。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环境描写的衬托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达到这一目的的。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395383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4279" y="4354713"/>
            <a:ext cx="5184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4752426"/>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9423" y="4757022"/>
            <a:ext cx="212474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34067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可以参考如下答题格式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这句话运用了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地写出了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描写对象或作者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修辞角度、人物描写角度、语言特色角度、环境描写角度、动词连用角度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根据文本去判断。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修辞手法效果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比喻、拟人的修辞手法是形象生动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排比手法是有气势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感情强烈。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语言特色效果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幽默、对仗工整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节奏感强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琅琅上口、押韵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音韵和谐等等。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衬托人物心情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烘托人物性格等等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2852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表达感情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表达的感情要根据具体的语境来判断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是文章主人公的感情还是作者的感情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考生在答题的时候要做准确断定。并不是每句话的赏析都要表达感情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考生要灵活应变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不要机械应答。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49167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大地的恩典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杜怀超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我时常遥望家乡的那片竹林。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我处于一种远距离的仰望或者审视中。它于我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或如千年的深潭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或如捉摸不透的阵风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空行处唯有水声一般漫漶过来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竹林深似海。这也不是雨打竹林的声响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猜不透道不出其中深藏的未知和遮蔽的隐语。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父亲与我看法截然不同。父亲是从一根竹扁担开始与竹耳鬓厮磨的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磨得光亮的半月型长扁担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与父亲时常纠缠在一起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使得父亲瞬间有了担山填海的力量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一种承担着苍茫大地的力量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养活了一家人的生活。</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父亲和竹子挨得那么近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皮肤挨着皮肤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骨头连着骨头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以至在手搬肩扛之间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我听到了骨头与竹节的窃窃私语声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父亲总是默不作声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至疼痛处他也只会咧嘴一笑。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2231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我不理会父亲对竹的迷信和虔诚。在我六岁开始扶起歪歪斜斜的竹毫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在宣纸上战战兢兢地涂抹下重重的一笔后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弃笔逃离。但父亲就像老鹰捉小鸡般又把我抓回来。我老老实实地重新捡起竹毫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继续在宣纸或者红纸上描摹虔诚、图腾和吉祥。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父亲也完全不理会我的委屈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他只纠结我对竹毫的亵渎和无知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我一直在书桌前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挺直身子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坚守着对竹毫的执笔姿势。父亲呢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在门前的田畴上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种下一片竹林。四季里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把竹子枝条捆扎起来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做一柄扫帚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在旷野里扫荡着秋天。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77148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我是在历史的河流里认识竹简的。最初的文字里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竹简是一座立体凝固的雕塑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在时间的刻刀里留下他们刀砍火烧的背影。父亲不懂竹简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即使竹叶大的象形文字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他也是看不懂的。但这不能阻止他对文字的向往。在我夜晚习字的空闲里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他也会郑重地拿起竹毫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在空中比划一番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那举止与深情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分明是我多年后仰望庙宇般的神圣或对万物生灵般的虔诚。确实也是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一行行端庄的文字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当我们给予它生命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谁能窥尽其中的叱咤风云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在竹简深处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或者说在竹海深处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父亲是无法窥知内部世界的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诸如竹子的暗语与象征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比如它承载着中国传统文化的精髓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对此父亲是一片茫然。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4853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母亲又跟父亲唠叨开了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他们没出力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总该给点钱吧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也不是人家让咱们浇的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爱出不出吧。这次父亲没敢说出细水长流这句话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但还是那个意思。母亲没有像中午那样发火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但心里还是不高兴。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我跟父亲唠嗑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愿意活得累呢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愿意活得轻松呢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就会轻松。我说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细水长流。父亲笑笑说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你妈有的时候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就是不明白这个理。我说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妈活得比你累。父亲说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我愿意什么事都让着她。再说了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夫妻之间也是一样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不能啥都计较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还是那句话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细水长流。父亲说完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嘿嘿笑了几声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好像在女儿面前掩饰对老伴的体贴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63239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父亲要做的就是怎样从文化的战场转移到生活的舞台上。对文化他没有发言权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而在生活的漩涡里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他就是自己的主宰者。他可以从竹枝上取下一节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打磨成祖母手中的捻线陀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纺麻线、棉线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他可以用竹片打制成厨房里的砧板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甚至可以花上十天半月的时间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用上好的竹青编织成憩息的竹席、躺椅之类。父亲对竹席有着独特的情怀。即使在农历的五月或者秋收正午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疲惫与艰辛就会逃得无影无踪。累了就和衣而睡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醒来则投入劳作。他侍弄庄稼、竹子的模样和我在纸上写生字没有两样。在旷野里不停劳作、奔跑的父亲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正是一棵竹子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一棵在风中奔跑的竹子。在一起十年的光阴里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凄风苦雨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冰刀霜剑都没有折弯它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即使在最黑沉沉的深夜里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依然发出铿锵的回音。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63550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父亲对竹子或竹制的事物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总是有着命里的熟稔和暖温。即使老了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他依然握一支竹质拐杖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继续保持挺拔的身子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在大地上行走。他从老家来江南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看到我书房里摆放一盆花草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我告诉父亲它叫文竹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他竟然不以为然。看着眼前纤弱的盆中之竹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他迷茫的眼神里还有一丝轻蔑。文竹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这也能算竹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一段文字的力量怎么能比得了一件竹器的重量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也没有春笋从大地深处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穿破一冬的禁锢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直刺云天的竹子。父亲临回老家时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居然在门前给我种上一丛竹子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74209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心情低谷时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我总会搬一竹椅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陷在里面看父亲种的竹林。当竹子看我时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我不知道父亲是不是在老家也一样地打量着我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父亲曾对我说过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竹子是很神秘的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一夜之间可长高一米呢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最终同大树般高大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它还能开花呢。事实上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见过竹子开花的人并不多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以至于不少人认为竹子根本就不开花。父亲说这话时发出罕见的叹息声。后来我才知道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竹子终身只开一次花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花上数年、数十年的时间积蓄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一朝迸发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然后死去。花期就是死期。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对着老家的方向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我泪眼婆娑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我很少给父亲买什么礼物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一是他会心疼我花钱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二是他的喜好我也不甚清楚。后来我给他寄去产于江南的礼物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一整套用自然生长的竹子提取原生态纤维素制作的衣物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他竟甚是欢喜。父亲一生爱竹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就让竹子从他的手足、皮肤、血脉和骨骼出发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与父亲融为一体吧。父亲来电说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这衣物有竹子的味道呢。我哑然失笑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如果夜晚仔细倾听的话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它还会和你一同呼吸呢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4930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念及此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我看到一株高大挺拔的竹子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正走向大地上菩萨般的父亲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直至生命深处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随即竹涛涌来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节选自《思维与智慧》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请从语言运用和情感表达角度赏析第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段画线的句子。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运用拟人修辞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体现了父亲与竹子的亲近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表现出父亲劳作的艰辛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表达我对父亲辛勤劳作的感动与赞美</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窃窃私语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写出了父亲使用竹扁担劳作时的样子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表现出父亲劳作时的艰辛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体现了父亲与竹子的亲近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表达出我对父亲辛勤劳作的赞美和感动。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78689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矩形 2"/>
          <p:cNvSpPr>
            <a:spLocks noChangeAspect="1"/>
          </p:cNvSpPr>
          <p:nvPr/>
        </p:nvSpPr>
        <p:spPr>
          <a:xfrm>
            <a:off x="508000" y="107351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麦与镰的季节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屈绍龙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以镰刀的脚步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一步一步走近。阳光的移动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河水的流逝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月亮的圆缺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燕去雁归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土地在河水中移动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这就是时间的脚步。在收割着地面的一切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夏季来了。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麦子在逐日褪去身上的绿色外衣</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披上淡黄色的衣衫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立夏过后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扬花的麦子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总是羞涩地将两点花瓣儿挂在穗头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麦地里就多了一层淡雅的粉白。粉白不起眼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只是很温情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像乡村的少女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匆匆赶路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总是散着一绺头发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低着眉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舒畅而又细腻。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麦子是土地的女儿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也是养育乡村的母亲。就像乡村的女孩儿有一天也会感到受孕的幸福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以生命创造生命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在痛苦的幸福中祈福。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56679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楝子花开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是麦子逐渐成熟的标志。羽状的复叶是苦的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粗糙的树皮是苦的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椭圆的果实是苦的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深埋的根须也是苦的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苦心的苦楝树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淡紫色的小花朵浓郁地开满整个灌浆时节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一种独特的苦香四处弥漫。麦子的成熟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是和石榴花开相应和的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饱满的麦粒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堆满我们的院落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火红的花朵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摇曳在我们的每一段岁月。岁月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让人的感情发生着变化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就像葡萄在时间的催化下变成美酒一样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浓郁芳香醉人。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我曾在柔和的春夜漫步田间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微朦的月光下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在风中摇曳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显示出努力生长的模样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土地是软绵绵的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踏上去有一种舒服的感觉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新翻的泥土散发着一种特有的气息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与小麦散发的清香味糅合在一起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有一种给人向上的力量的感觉。月光如水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静静地泻在田野作物的叶面之上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像洁白的乳汁。作物在春的时节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努力地拔节生长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似乎能听到生长的声音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一种向上的音响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5443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3" name="矩形 2"/>
          <p:cNvSpPr>
            <a:spLocks noChangeAspect="1"/>
          </p:cNvSpPr>
          <p:nvPr/>
        </p:nvSpPr>
        <p:spPr>
          <a:xfrm>
            <a:off x="508000" y="107186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麦子是温柔的女子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在召唤阳刚的镰刀。初夏时节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麦子成了待阁的少女。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我手握镰刀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弯腰低头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向麦子致敬。或许是她们太矮小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是她们太牵挂母亲。</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我只好蹲下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与她们近距离接触。我再一次对她们感念</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我单膝跪下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进一步向她们致敬</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一分神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手指被锋利的镰刀轻轻划破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殷红的血液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在光洁的镰刀上留下斑斑痕迹。不知是麦子柔弱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还是土壤疏松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镰刀时而割断麦子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时而又将麦子连根拔起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麦芒刺伤我的手指和手背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隐隐作痛。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远方的养牛院子里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牛的尾巴在不停地摇摆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驱赶着身边的蚊蝇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姿态很甜美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旋律也很优雅。或许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牛儿们知道麦子成熟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被轧扁的麦秸是它们最好的食粮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麦田就是它们天然的谷场和食料厂。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86676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有些植物追求肥沃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有些植物则追求空间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是既追求肥沃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又追求空间的农作物。当冬日万物沉睡时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麦子则在广袤的土地之上苏醒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绿色在田野间镶上了边框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她们是那么纤细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是那么弱小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是那么新绿。此刻面对金色麦田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她们过往的绿色身影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在我们的眼前不停地晃动。绿色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最有情的。她们不像红色那样热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不像蓝色那样冷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她们柔和美好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叫人思索。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给她们配上热烈的色彩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使她们显得更加美好柔和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让人增添无限的思索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期《散文选刊》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71931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文中两处画线句子富有表现力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请加以赏析。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麦子在逐日褪去身上的绿色外衣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披上淡黄色的衣衫。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我只好蹲下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与她们近距离接触。我再一次对她们感念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我单膝跪下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进一步向她们致敬。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运用拟人的手法</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形象生动地描绘了小麦不断成长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逐渐成熟的情态。</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用收割小麦的动作描写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蹲下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单膝跪下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这两个带有递进关系的动词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充分表现了对小麦虔诚的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45848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为梦想拼尽全力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骊尘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从小到大我栽过的第一个跟头应该是中考。在那个燥热的夏天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我满怀信心地走进考场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却在最后一门英语考试时忘了带准考证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等我返回住处拿到准考证重新进入考场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时间已经过了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分钟。成绩出来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满分</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分的英语我只考了</a:t>
            </a:r>
            <a:r>
              <a:rPr lang="en-US" altLang="zh-CN" sz="2200" dirty="0">
                <a:solidFill>
                  <a:srgbClr val="000000"/>
                </a:solidFill>
                <a:latin typeface="Times New Roman" panose="02020603050405020304" pitchFamily="18" charset="0"/>
                <a:cs typeface="Times New Roman" panose="02020603050405020304" pitchFamily="18" charset="0"/>
              </a:rPr>
              <a:t>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分。老天跟我开的这个致命玩笑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致使我以一分之差与日思夜想的高中实验班失之交臂。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那种感觉就像你跋山涉水终于赶到了心心念念的城堡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却发现那扇门关上了。那个假期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我把自己关在房里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嘴里没有一句多余的话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脸上没有丝毫笑意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整天都在埋怨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我的运气怎么这么差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偶尔打开窗户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看看窗外的那片天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也总是阴郁灰暗</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完全没有了夏日的晴朗高远。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74773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我再次回到娘家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刚进门母亲就急切地对我说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还是你爸说得对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真的是细水长流。原来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左右两户人家赶回来浇地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一看地早就浇了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便把水费给了母亲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还特意拎来了他们从城里带来的新鲜水果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表示感谢。母亲一边给我拿水果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你也要记住啊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可不能太计较。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我瞧了一眼父亲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窗外一缕阳光正好照在他满是皱纹的脸上。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15133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进入高中后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我像变了一个人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不似初中那般神采飞扬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整个人内敛沉默了很多。尖子生们组建的实验班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在很多人心里都是神一般的存在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甚至有老师开玩笑说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进了实验班就是踏进了重点院校的大门。论正常实力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我就应该属于那里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然而因为中考那个意外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我却被无情地拒之门外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心底的不甘和委屈只有自己知道。每次从实验班门前经过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我都会特意从门口假装不经意地往里面瞟一眼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偷偷对那些埋头苦读的身影流露出羡慕之情。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我的好朋友林悦就在实验班。在食堂吃饭遇上时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她会主动跟我说起一些班里的事情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这些事情让我那颗心变得越发躁动不安。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我要冲进实验班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这个念头不时冒出来拉扯着我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曾经的遗憾与不甘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都化作内心的春雨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那里草木葱茏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一片繁盛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05217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高一那段时间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我像打了鸡血一样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每天早上</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点准时起床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洗漱完毕去操场跑完两圈到教学楼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我总是最早到的那个人。时间长了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楼管爷爷认识了我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每天早上都会准时跟我打招呼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今天早上又是第一个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好好加油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我坐在靠窗的位置上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一边争分夺秒地大声晨读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一边看天空渐渐亮起来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一个学期后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我的势头越来越猛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不仅稳居年级第一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而且与第二名的差距越来越大。班主任很器重我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好朋友林悦也向我投来了佩服的目光。那几年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我不仅在考试的红榜上始终排名第一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课余时间写的文章也陆续在各杂志发表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拿了好几个作文比赛和学科竞赛的奖项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生活好像将之前亏欠我的一一做了补偿。随着一张张漂亮的成绩单摆在我的面前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一直蒙尘在我脸上的阴云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如被利剑割开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久违的笑容绽放了出来。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4194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我依旧不敢掉以轻心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坚持与时间赛跑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继续脚踏实地努力。高考那年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我考取了一个不错的分数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我的英语成绩是</a:t>
            </a:r>
            <a:r>
              <a:rPr lang="en-US" altLang="zh-CN" sz="2200" dirty="0">
                <a:solidFill>
                  <a:srgbClr val="000000"/>
                </a:solidFill>
                <a:latin typeface="Times New Roman" panose="02020603050405020304" pitchFamily="18" charset="0"/>
                <a:cs typeface="Times New Roman" panose="02020603050405020304" pitchFamily="18" charset="0"/>
              </a:rPr>
              <a:t>142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分。手里紧紧攥着成绩单的我</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整颗心一下子透亮起来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一种想在夏风里大声欢叫的冲动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让我有说不出的畅快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放眼远望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碧空如洗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周边的一切都让人赏心悦目。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中考时那种被命运一拳打倒在地的感觉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经过三年的隐忍与蜕变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终于成为我身后迈过的一道坎儿。现在想起来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甚至会有些感激自己在人生最顺遂的时候跌过一跤。正因为这样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在以后的日子里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我才更加懂得努力的意义。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在拼尽全力之前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永远别说自己运气不好。因为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最努力的时候运气才最好。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选自《文苑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破茧成蝶》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22556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3" name="矩形 2"/>
          <p:cNvSpPr>
            <a:spLocks noChangeAspect="1"/>
          </p:cNvSpPr>
          <p:nvPr/>
        </p:nvSpPr>
        <p:spPr>
          <a:xfrm>
            <a:off x="508000" y="170080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结合语境品读下面两个句子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分析加点词语的表达效果。</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88382386"/>
              </p:ext>
            </p:extLst>
          </p:nvPr>
        </p:nvGraphicFramePr>
        <p:xfrm>
          <a:off x="313137" y="2153327"/>
          <a:ext cx="8128000" cy="456026"/>
        </p:xfrm>
        <a:graphic>
          <a:graphicData uri="http://schemas.openxmlformats.org/presentationml/2006/ole">
            <mc:AlternateContent xmlns:mc="http://schemas.openxmlformats.org/markup-compatibility/2006">
              <mc:Choice xmlns:v="urn:schemas-microsoft-com:vml" Requires="v">
                <p:oleObj spid="_x0000_s43064" name="文档" r:id="rId3" imgW="3847376" imgH="215912" progId="Word.Document.12">
                  <p:embed/>
                </p:oleObj>
              </mc:Choice>
              <mc:Fallback>
                <p:oleObj name="文档" r:id="rId3" imgW="3847376" imgH="215912" progId="Word.Document.12">
                  <p:embed/>
                  <p:pic>
                    <p:nvPicPr>
                      <p:cNvPr id="0" name=""/>
                      <p:cNvPicPr/>
                      <p:nvPr/>
                    </p:nvPicPr>
                    <p:blipFill>
                      <a:blip r:embed="rId4"/>
                      <a:stretch>
                        <a:fillRect/>
                      </a:stretch>
                    </p:blipFill>
                    <p:spPr>
                      <a:xfrm>
                        <a:off x="313137" y="2153327"/>
                        <a:ext cx="8128000" cy="456026"/>
                      </a:xfrm>
                      <a:prstGeom prst="rect">
                        <a:avLst/>
                      </a:prstGeom>
                    </p:spPr>
                  </p:pic>
                </p:oleObj>
              </mc:Fallback>
            </mc:AlternateContent>
          </a:graphicData>
        </a:graphic>
      </p:graphicFrame>
      <p:sp>
        <p:nvSpPr>
          <p:cNvPr id="5" name="矩形 4"/>
          <p:cNvSpPr>
            <a:spLocks noChangeAspect="1"/>
          </p:cNvSpPr>
          <p:nvPr/>
        </p:nvSpPr>
        <p:spPr>
          <a:xfrm>
            <a:off x="508000" y="2584007"/>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偷偷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是瞒着别人的意思。用神态描写的方法刻画出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不能进入实验班的委屈和不甘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对实验班既渴望羡慕又害怕别人知道的复杂心理。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47354176"/>
              </p:ext>
            </p:extLst>
          </p:nvPr>
        </p:nvGraphicFramePr>
        <p:xfrm>
          <a:off x="599682" y="3871439"/>
          <a:ext cx="8128000" cy="821517"/>
        </p:xfrm>
        <a:graphic>
          <a:graphicData uri="http://schemas.openxmlformats.org/presentationml/2006/ole">
            <mc:AlternateContent xmlns:mc="http://schemas.openxmlformats.org/markup-compatibility/2006">
              <mc:Choice xmlns:v="urn:schemas-microsoft-com:vml" Requires="v">
                <p:oleObj spid="_x0000_s43065" name="文档" r:id="rId5" imgW="3847376" imgH="389002" progId="Word.Document.12">
                  <p:embed/>
                </p:oleObj>
              </mc:Choice>
              <mc:Fallback>
                <p:oleObj name="文档" r:id="rId5" imgW="3847376" imgH="389002" progId="Word.Document.12">
                  <p:embed/>
                  <p:pic>
                    <p:nvPicPr>
                      <p:cNvPr id="0" name=""/>
                      <p:cNvPicPr/>
                      <p:nvPr/>
                    </p:nvPicPr>
                    <p:blipFill>
                      <a:blip r:embed="rId6"/>
                      <a:stretch>
                        <a:fillRect/>
                      </a:stretch>
                    </p:blipFill>
                    <p:spPr>
                      <a:xfrm>
                        <a:off x="599682" y="3871439"/>
                        <a:ext cx="8128000" cy="821517"/>
                      </a:xfrm>
                      <a:prstGeom prst="rect">
                        <a:avLst/>
                      </a:prstGeom>
                    </p:spPr>
                  </p:pic>
                </p:oleObj>
              </mc:Fallback>
            </mc:AlternateContent>
          </a:graphicData>
        </a:graphic>
      </p:graphicFrame>
      <p:sp>
        <p:nvSpPr>
          <p:cNvPr id="7" name="矩形 6"/>
          <p:cNvSpPr>
            <a:spLocks noChangeAspect="1"/>
          </p:cNvSpPr>
          <p:nvPr/>
        </p:nvSpPr>
        <p:spPr>
          <a:xfrm>
            <a:off x="508000" y="469019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割开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一词生动形象地写出了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经过努力取得优异成绩后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信心骤增的心理。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475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那一年她到北京读书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父亲跟随她一起北上打工。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她从没有去看望过父亲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也无法找到他工作的地方。她只从父亲口中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知道他在一个新开发的工地上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做风餐露宿的民工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每个月领了钱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便会定时打到她卡上。她也曾想过去找他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像别的同学那样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领着他到学校四处转转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只是在食堂里吃一顿简单的饭。但北京那么大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去任何一个地方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似乎都需要在公交地铁上辗转换乘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或许他们彼此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在北京很难会有见面的机会</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23339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她知道自己心里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其实并不希望父亲能来看她。她羡慕常能收到父母包裹或是电话的舍友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看她们故意大惊小叫地在她面前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将漂亮的衣服、好吃的特产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孔雀开屏一样地展示给她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或者听她们在电话里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温柔地朝父母撒娇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声音如一朵花儿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看似羞涩无比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却是拿最耀眼的色彩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刺伤了她的眼睛。她们与父母家人远隔千里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却如同近在咫尺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而她与父亲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明明都同在北京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却似远隔天涯。常有舍友在挂掉电话后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装作漫不经心地问她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你的父母何时会来看你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她总是模棱两可地回答说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他们忙呢。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这也是父亲曾给过她的理由。他来到北京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只主动给她打过一次电话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听得出是在嘈杂的工地上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借了别人的手机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只匆匆地说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记得照顾好自己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我会每月给你寄钱。她还没有来得及问问父亲的情况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便听见那边有人喊</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之后电话那端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嘟嘟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的声音。她记得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怪异地看她一眼。那视线里鲜明的不屑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如一把尖锐的刀子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瞬间插入她的身体。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94029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她一直以为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在北京各个工地间辗转的父亲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与她再不会有相见的机会。但她没有想到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却以那样难堪的方式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看到父亲。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那是学校社团组织的一次电影展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她的舍友临时有事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让她在门口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帮忙发放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意见反馈表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并照顾嘉宾。就在所有的票都发完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嘉宾也一一列席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她打算回自己座位上时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门口突然传来一阵争吵。她随着看热闹的人走过去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见门卫正把一个明显是民工的男人死劲往外推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男人硬是不动。周围一群同样衣着斑驳的民工一哄而上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与门卫理论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一片混乱中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她渐渐弄清了事情的原委。原来这群在学校建筑工地的民工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听说晚上礼堂里有免费电影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便纷纷涌了过来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被推出的那个民工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假说找女儿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试图混进去。门卫识破他们的伎俩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几番争执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便有了她看到的那一幕。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493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礼堂里的灯渐次熄灭下去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她转身要走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背后突然传来熟悉的声音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我就是要找我女儿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她叫陈叶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学外语的。她一下子怔住了。那一刻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她似乎被一根针给定住了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想要挪动脚步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却发觉所有的努力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都是徒劳。而且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愈是挣扎着想要逃脱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心底的疼痛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就来得愈是剧烈。最终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迅速走开。当所有的灯熄灭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电影在黑暗中开始时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终于哗哗地流下来。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真没有想到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父亲原来离她如此近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近到不过是几百米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便可以从那片喧嚣的工地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走到她的宿舍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近到她每天从五楼的教室里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便能够看到不远处的脚手架上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蚂蚁一样忙碌的民工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近到她每天打饭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若是绕一段路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就会看到工地上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在初春的风沙里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坐在钢筋水泥上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埋头吃饭的那群劳作者。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父亲却从来没有来找过她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直到那天晚上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他喝了点酒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又被保安欺负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在一群民工的怂恿下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终于在礼堂门口喊出了她的名字。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82415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3" name="矩形 2"/>
          <p:cNvSpPr>
            <a:spLocks noChangeAspect="1"/>
          </p:cNvSpPr>
          <p:nvPr/>
        </p:nvSpPr>
        <p:spPr>
          <a:xfrm>
            <a:off x="508000" y="148478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她与父亲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都是没有勇气的人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品味下列句子中加点的词语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指出其表达效果。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41037479"/>
              </p:ext>
            </p:extLst>
          </p:nvPr>
        </p:nvGraphicFramePr>
        <p:xfrm>
          <a:off x="877323" y="2362926"/>
          <a:ext cx="8128000" cy="456026"/>
        </p:xfrm>
        <a:graphic>
          <a:graphicData uri="http://schemas.openxmlformats.org/presentationml/2006/ole">
            <mc:AlternateContent xmlns:mc="http://schemas.openxmlformats.org/markup-compatibility/2006">
              <mc:Choice xmlns:v="urn:schemas-microsoft-com:vml" Requires="v">
                <p:oleObj spid="_x0000_s44088" name="文档" r:id="rId3" imgW="3847376" imgH="215912" progId="Word.Document.12">
                  <p:embed/>
                </p:oleObj>
              </mc:Choice>
              <mc:Fallback>
                <p:oleObj name="文档" r:id="rId3" imgW="3847376" imgH="215912" progId="Word.Document.12">
                  <p:embed/>
                  <p:pic>
                    <p:nvPicPr>
                      <p:cNvPr id="0" name=""/>
                      <p:cNvPicPr/>
                      <p:nvPr/>
                    </p:nvPicPr>
                    <p:blipFill>
                      <a:blip r:embed="rId4"/>
                      <a:stretch>
                        <a:fillRect/>
                      </a:stretch>
                    </p:blipFill>
                    <p:spPr>
                      <a:xfrm>
                        <a:off x="877323" y="2362926"/>
                        <a:ext cx="8128000" cy="456026"/>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514637155"/>
              </p:ext>
            </p:extLst>
          </p:nvPr>
        </p:nvGraphicFramePr>
        <p:xfrm>
          <a:off x="599682" y="2810305"/>
          <a:ext cx="8128000" cy="821517"/>
        </p:xfrm>
        <a:graphic>
          <a:graphicData uri="http://schemas.openxmlformats.org/presentationml/2006/ole">
            <mc:AlternateContent xmlns:mc="http://schemas.openxmlformats.org/markup-compatibility/2006">
              <mc:Choice xmlns:v="urn:schemas-microsoft-com:vml" Requires="v">
                <p:oleObj spid="_x0000_s44089" name="文档" r:id="rId5" imgW="3847376" imgH="389002" progId="Word.Document.12">
                  <p:embed/>
                </p:oleObj>
              </mc:Choice>
              <mc:Fallback>
                <p:oleObj name="文档" r:id="rId5" imgW="3847376" imgH="389002" progId="Word.Document.12">
                  <p:embed/>
                  <p:pic>
                    <p:nvPicPr>
                      <p:cNvPr id="0" name=""/>
                      <p:cNvPicPr/>
                      <p:nvPr/>
                    </p:nvPicPr>
                    <p:blipFill>
                      <a:blip r:embed="rId6"/>
                      <a:stretch>
                        <a:fillRect/>
                      </a:stretch>
                    </p:blipFill>
                    <p:spPr>
                      <a:xfrm>
                        <a:off x="599682" y="2810305"/>
                        <a:ext cx="8128000" cy="821517"/>
                      </a:xfrm>
                      <a:prstGeom prst="rect">
                        <a:avLst/>
                      </a:prstGeom>
                    </p:spPr>
                  </p:pic>
                </p:oleObj>
              </mc:Fallback>
            </mc:AlternateContent>
          </a:graphicData>
        </a:graphic>
      </p:graphicFrame>
      <p:sp>
        <p:nvSpPr>
          <p:cNvPr id="6" name="矩形 5"/>
          <p:cNvSpPr>
            <a:spLocks noChangeAspect="1"/>
          </p:cNvSpPr>
          <p:nvPr/>
        </p:nvSpPr>
        <p:spPr>
          <a:xfrm>
            <a:off x="508000" y="3631822"/>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这里有分明、明显之意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既形象地表现出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老板对陈叶的歧视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老板的势利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也表现了陈叶的敏感。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定住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有固定不动之意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形象地写出父亲的出现使陈叶极度震惊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不知所措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表现了陈叶想认又不敢认父亲的矛盾心理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认还是不认父亲的犹豫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7047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3" name="矩形 2"/>
          <p:cNvSpPr>
            <a:spLocks noChangeAspect="1"/>
          </p:cNvSpPr>
          <p:nvPr/>
        </p:nvSpPr>
        <p:spPr>
          <a:xfrm>
            <a:off x="508000" y="1453611"/>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【高频考点四】表现手法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568697604"/>
              </p:ext>
            </p:extLst>
          </p:nvPr>
        </p:nvGraphicFramePr>
        <p:xfrm>
          <a:off x="508000" y="2391554"/>
          <a:ext cx="8128000" cy="3814585"/>
        </p:xfrm>
        <a:graphic>
          <a:graphicData uri="http://schemas.openxmlformats.org/presentationml/2006/ole">
            <mc:AlternateContent xmlns:mc="http://schemas.openxmlformats.org/markup-compatibility/2006">
              <mc:Choice xmlns:v="urn:schemas-microsoft-com:vml" Requires="v">
                <p:oleObj spid="_x0000_s45083"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2391554"/>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4689958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老刘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闺女乖巧孝顺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夫妻恩爱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不跟人闹意见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人缘好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老刘</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不争长短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不计得失。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段在文中的作用。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内容上交代矛盾冲突的起因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或故事发生的背景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天大旱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邻居又不在家。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结构上推动故事情节的发展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为下文写浇地和母亲不理解父亲等情节作铺垫。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36646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wipe(down)">
                                      <p:cBhvr>
                                        <p:cTn id="1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021028143"/>
              </p:ext>
            </p:extLst>
          </p:nvPr>
        </p:nvGraphicFramePr>
        <p:xfrm>
          <a:off x="508000" y="1648708"/>
          <a:ext cx="8128000" cy="3814585"/>
        </p:xfrm>
        <a:graphic>
          <a:graphicData uri="http://schemas.openxmlformats.org/presentationml/2006/ole">
            <mc:AlternateContent xmlns:mc="http://schemas.openxmlformats.org/markup-compatibility/2006">
              <mc:Choice xmlns:v="urn:schemas-microsoft-com:vml" Requires="v">
                <p:oleObj spid="_x0000_s46107"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1648708"/>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4241845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022894487"/>
              </p:ext>
            </p:extLst>
          </p:nvPr>
        </p:nvGraphicFramePr>
        <p:xfrm>
          <a:off x="508000" y="1648708"/>
          <a:ext cx="8128000" cy="3814585"/>
        </p:xfrm>
        <a:graphic>
          <a:graphicData uri="http://schemas.openxmlformats.org/presentationml/2006/ole">
            <mc:AlternateContent xmlns:mc="http://schemas.openxmlformats.org/markup-compatibility/2006">
              <mc:Choice xmlns:v="urn:schemas-microsoft-com:vml" Requires="v">
                <p:oleObj spid="_x0000_s47131"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1648708"/>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29713513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674297650"/>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48155"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37054388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888456266"/>
              </p:ext>
            </p:extLst>
          </p:nvPr>
        </p:nvGraphicFramePr>
        <p:xfrm>
          <a:off x="508000" y="1648708"/>
          <a:ext cx="8128000" cy="3814585"/>
        </p:xfrm>
        <a:graphic>
          <a:graphicData uri="http://schemas.openxmlformats.org/presentationml/2006/ole">
            <mc:AlternateContent xmlns:mc="http://schemas.openxmlformats.org/markup-compatibility/2006">
              <mc:Choice xmlns:v="urn:schemas-microsoft-com:vml" Requires="v">
                <p:oleObj spid="_x0000_s49179"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1648708"/>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15246273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771159259"/>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50203" name="文档" r:id="rId3" imgW="3957084" imgH="2030655" progId="Word.Document.12">
                  <p:embed/>
                </p:oleObj>
              </mc:Choice>
              <mc:Fallback>
                <p:oleObj name="文档" r:id="rId3" imgW="3957084" imgH="2030655" progId="Word.Document.12">
                  <p:embed/>
                  <p:pic>
                    <p:nvPicPr>
                      <p:cNvPr id="0" name=""/>
                      <p:cNvPicPr/>
                      <p:nvPr/>
                    </p:nvPicPr>
                    <p:blipFill>
                      <a:blip r:embed="rId4"/>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22436674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813823838"/>
              </p:ext>
            </p:extLst>
          </p:nvPr>
        </p:nvGraphicFramePr>
        <p:xfrm>
          <a:off x="508000" y="1826396"/>
          <a:ext cx="8128000" cy="3459208"/>
        </p:xfrm>
        <a:graphic>
          <a:graphicData uri="http://schemas.openxmlformats.org/presentationml/2006/ole">
            <mc:AlternateContent xmlns:mc="http://schemas.openxmlformats.org/markup-compatibility/2006">
              <mc:Choice xmlns:v="urn:schemas-microsoft-com:vml" Requires="v">
                <p:oleObj spid="_x0000_s51227" name="文档" r:id="rId3" imgW="3957084" imgH="1684836" progId="Word.Document.12">
                  <p:embed/>
                </p:oleObj>
              </mc:Choice>
              <mc:Fallback>
                <p:oleObj name="文档" r:id="rId3" imgW="3957084" imgH="1684836" progId="Word.Document.12">
                  <p:embed/>
                  <p:pic>
                    <p:nvPicPr>
                      <p:cNvPr id="0" name=""/>
                      <p:cNvPicPr/>
                      <p:nvPr/>
                    </p:nvPicPr>
                    <p:blipFill>
                      <a:blip r:embed="rId4"/>
                      <a:stretch>
                        <a:fillRect/>
                      </a:stretch>
                    </p:blipFill>
                    <p:spPr>
                      <a:xfrm>
                        <a:off x="508000" y="1826396"/>
                        <a:ext cx="8128000" cy="3459208"/>
                      </a:xfrm>
                      <a:prstGeom prst="rect">
                        <a:avLst/>
                      </a:prstGeom>
                    </p:spPr>
                  </p:pic>
                </p:oleObj>
              </mc:Fallback>
            </mc:AlternateContent>
          </a:graphicData>
        </a:graphic>
      </p:graphicFrame>
    </p:spTree>
    <p:extLst>
      <p:ext uri="{BB962C8B-B14F-4D97-AF65-F5344CB8AC3E}">
        <p14:creationId xmlns:p14="http://schemas.microsoft.com/office/powerpoint/2010/main" val="40724630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366772082"/>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52251"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18970966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272375272"/>
              </p:ext>
            </p:extLst>
          </p:nvPr>
        </p:nvGraphicFramePr>
        <p:xfrm>
          <a:off x="508000" y="1212584"/>
          <a:ext cx="8128000" cy="4880712"/>
        </p:xfrm>
        <a:graphic>
          <a:graphicData uri="http://schemas.openxmlformats.org/presentationml/2006/ole">
            <mc:AlternateContent xmlns:mc="http://schemas.openxmlformats.org/markup-compatibility/2006">
              <mc:Choice xmlns:v="urn:schemas-microsoft-com:vml" Requires="v">
                <p:oleObj spid="_x0000_s53275" name="文档" r:id="rId3" imgW="3957084" imgH="2376475" progId="Word.Document.12">
                  <p:embed/>
                </p:oleObj>
              </mc:Choice>
              <mc:Fallback>
                <p:oleObj name="文档" r:id="rId3" imgW="3957084" imgH="2376475" progId="Word.Document.12">
                  <p:embed/>
                  <p:pic>
                    <p:nvPicPr>
                      <p:cNvPr id="0" name=""/>
                      <p:cNvPicPr/>
                      <p:nvPr/>
                    </p:nvPicPr>
                    <p:blipFill>
                      <a:blip r:embed="rId4"/>
                      <a:stretch>
                        <a:fillRect/>
                      </a:stretch>
                    </p:blipFill>
                    <p:spPr>
                      <a:xfrm>
                        <a:off x="508000" y="1212584"/>
                        <a:ext cx="8128000" cy="4880712"/>
                      </a:xfrm>
                      <a:prstGeom prst="rect">
                        <a:avLst/>
                      </a:prstGeom>
                    </p:spPr>
                  </p:pic>
                </p:oleObj>
              </mc:Fallback>
            </mc:AlternateContent>
          </a:graphicData>
        </a:graphic>
      </p:graphicFrame>
      <p:sp>
        <p:nvSpPr>
          <p:cNvPr id="4" name="矩形 3"/>
          <p:cNvSpPr/>
          <p:nvPr/>
        </p:nvSpPr>
        <p:spPr>
          <a:xfrm>
            <a:off x="4678658" y="2513678"/>
            <a:ext cx="143174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86031" y="2908190"/>
            <a:ext cx="2305846" cy="281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86031" y="3260581"/>
            <a:ext cx="2305846" cy="281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86031" y="3612291"/>
            <a:ext cx="2305846"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86031" y="3961266"/>
            <a:ext cx="2305846"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86031" y="4317120"/>
            <a:ext cx="2305846"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35246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par>
                                <p:cTn id="20" presetID="22" presetClass="exit" presetSubtype="4" fill="hold" grpId="0" nodeType="with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251286473"/>
              </p:ext>
            </p:extLst>
          </p:nvPr>
        </p:nvGraphicFramePr>
        <p:xfrm>
          <a:off x="508000" y="1231999"/>
          <a:ext cx="8128000" cy="5262172"/>
        </p:xfrm>
        <a:graphic>
          <a:graphicData uri="http://schemas.openxmlformats.org/presentationml/2006/ole">
            <mc:AlternateContent xmlns:mc="http://schemas.openxmlformats.org/markup-compatibility/2006">
              <mc:Choice xmlns:v="urn:schemas-microsoft-com:vml" Requires="v">
                <p:oleObj spid="_x0000_s54299" name="文档" r:id="rId3" imgW="3957084" imgH="2562159" progId="Word.Document.12">
                  <p:embed/>
                </p:oleObj>
              </mc:Choice>
              <mc:Fallback>
                <p:oleObj name="文档" r:id="rId3" imgW="3957084" imgH="2562159" progId="Word.Document.12">
                  <p:embed/>
                  <p:pic>
                    <p:nvPicPr>
                      <p:cNvPr id="0" name=""/>
                      <p:cNvPicPr/>
                      <p:nvPr/>
                    </p:nvPicPr>
                    <p:blipFill>
                      <a:blip r:embed="rId4"/>
                      <a:stretch>
                        <a:fillRect/>
                      </a:stretch>
                    </p:blipFill>
                    <p:spPr>
                      <a:xfrm>
                        <a:off x="508000" y="1231999"/>
                        <a:ext cx="8128000" cy="5262172"/>
                      </a:xfrm>
                      <a:prstGeom prst="rect">
                        <a:avLst/>
                      </a:prstGeom>
                    </p:spPr>
                  </p:pic>
                </p:oleObj>
              </mc:Fallback>
            </mc:AlternateContent>
          </a:graphicData>
        </a:graphic>
      </p:graphicFrame>
      <p:sp>
        <p:nvSpPr>
          <p:cNvPr id="4" name="矩形 3"/>
          <p:cNvSpPr/>
          <p:nvPr/>
        </p:nvSpPr>
        <p:spPr>
          <a:xfrm>
            <a:off x="5515425" y="1703178"/>
            <a:ext cx="527179"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00694" y="2050131"/>
            <a:ext cx="2304256"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00694" y="2412012"/>
            <a:ext cx="2304256"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00694" y="2761174"/>
            <a:ext cx="2304256"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0694" y="3106772"/>
            <a:ext cx="230425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00694" y="3470564"/>
            <a:ext cx="230425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08700" y="3819755"/>
            <a:ext cx="868867"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78841" y="4384140"/>
            <a:ext cx="1415718" cy="268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00694" y="4735535"/>
            <a:ext cx="230425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00694" y="5091408"/>
            <a:ext cx="230425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00694" y="5438776"/>
            <a:ext cx="1131346"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27165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par>
                                <p:cTn id="20" presetID="22" presetClass="exit" presetSubtype="4" fill="hold" grpId="0" nodeType="with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par>
                                <p:cTn id="37" presetID="22" presetClass="exit" presetSubtype="4" fill="hold" grpId="0" nodeType="withEffect">
                                  <p:stCondLst>
                                    <p:cond delay="0"/>
                                  </p:stCondLst>
                                  <p:childTnLst>
                                    <p:animEffect transition="out" filter="wipe(down)">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652712881"/>
              </p:ext>
            </p:extLst>
          </p:nvPr>
        </p:nvGraphicFramePr>
        <p:xfrm>
          <a:off x="508000" y="1107399"/>
          <a:ext cx="8128000" cy="5643631"/>
        </p:xfrm>
        <a:graphic>
          <a:graphicData uri="http://schemas.openxmlformats.org/presentationml/2006/ole">
            <mc:AlternateContent xmlns:mc="http://schemas.openxmlformats.org/markup-compatibility/2006">
              <mc:Choice xmlns:v="urn:schemas-microsoft-com:vml" Requires="v">
                <p:oleObj spid="_x0000_s55323" name="文档" r:id="rId3" imgW="3957084" imgH="2747484" progId="Word.Document.12">
                  <p:embed/>
                </p:oleObj>
              </mc:Choice>
              <mc:Fallback>
                <p:oleObj name="文档" r:id="rId3" imgW="3957084" imgH="2747484" progId="Word.Document.12">
                  <p:embed/>
                  <p:pic>
                    <p:nvPicPr>
                      <p:cNvPr id="0" name=""/>
                      <p:cNvPicPr/>
                      <p:nvPr/>
                    </p:nvPicPr>
                    <p:blipFill>
                      <a:blip r:embed="rId4"/>
                      <a:stretch>
                        <a:fillRect/>
                      </a:stretch>
                    </p:blipFill>
                    <p:spPr>
                      <a:xfrm>
                        <a:off x="508000" y="1107399"/>
                        <a:ext cx="8128000" cy="5643631"/>
                      </a:xfrm>
                      <a:prstGeom prst="rect">
                        <a:avLst/>
                      </a:prstGeom>
                    </p:spPr>
                  </p:pic>
                </p:oleObj>
              </mc:Fallback>
            </mc:AlternateContent>
          </a:graphicData>
        </a:graphic>
      </p:graphicFrame>
      <p:sp>
        <p:nvSpPr>
          <p:cNvPr id="4" name="矩形 3"/>
          <p:cNvSpPr/>
          <p:nvPr/>
        </p:nvSpPr>
        <p:spPr>
          <a:xfrm>
            <a:off x="3851920" y="1585178"/>
            <a:ext cx="2232248" cy="2578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51920" y="1938266"/>
            <a:ext cx="2232248" cy="2578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51920" y="2290748"/>
            <a:ext cx="2232248" cy="2578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51920" y="2653621"/>
            <a:ext cx="1368152" cy="2578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70154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28503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品味下列加点的词语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20630781"/>
              </p:ext>
            </p:extLst>
          </p:nvPr>
        </p:nvGraphicFramePr>
        <p:xfrm>
          <a:off x="599682" y="1775193"/>
          <a:ext cx="8128000" cy="456026"/>
        </p:xfrm>
        <a:graphic>
          <a:graphicData uri="http://schemas.openxmlformats.org/presentationml/2006/ole">
            <mc:AlternateContent xmlns:mc="http://schemas.openxmlformats.org/markup-compatibility/2006">
              <mc:Choice xmlns:v="urn:schemas-microsoft-com:vml" Requires="v">
                <p:oleObj spid="_x0000_s5204" name="文档" r:id="rId4" imgW="3847376" imgH="215912" progId="Word.Document.12">
                  <p:embed/>
                </p:oleObj>
              </mc:Choice>
              <mc:Fallback>
                <p:oleObj name="文档" r:id="rId4" imgW="3847376" imgH="215912" progId="Word.Document.12">
                  <p:embed/>
                  <p:pic>
                    <p:nvPicPr>
                      <p:cNvPr id="0" name=""/>
                      <p:cNvPicPr/>
                      <p:nvPr/>
                    </p:nvPicPr>
                    <p:blipFill>
                      <a:blip r:embed="rId5"/>
                      <a:stretch>
                        <a:fillRect/>
                      </a:stretch>
                    </p:blipFill>
                    <p:spPr>
                      <a:xfrm>
                        <a:off x="599682" y="1775193"/>
                        <a:ext cx="8128000" cy="456026"/>
                      </a:xfrm>
                      <a:prstGeom prst="rect">
                        <a:avLst/>
                      </a:prstGeom>
                    </p:spPr>
                  </p:pic>
                </p:oleObj>
              </mc:Fallback>
            </mc:AlternateContent>
          </a:graphicData>
        </a:graphic>
      </p:graphicFrame>
      <p:sp>
        <p:nvSpPr>
          <p:cNvPr id="4" name="矩形 3"/>
          <p:cNvSpPr>
            <a:spLocks noChangeAspect="1"/>
          </p:cNvSpPr>
          <p:nvPr/>
        </p:nvSpPr>
        <p:spPr>
          <a:xfrm>
            <a:off x="508000" y="217251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着急、生气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表达了母亲对女儿的不满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视地如命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32976820"/>
              </p:ext>
            </p:extLst>
          </p:nvPr>
        </p:nvGraphicFramePr>
        <p:xfrm>
          <a:off x="599682" y="3061675"/>
          <a:ext cx="8128000" cy="456026"/>
        </p:xfrm>
        <a:graphic>
          <a:graphicData uri="http://schemas.openxmlformats.org/presentationml/2006/ole">
            <mc:AlternateContent xmlns:mc="http://schemas.openxmlformats.org/markup-compatibility/2006">
              <mc:Choice xmlns:v="urn:schemas-microsoft-com:vml" Requires="v">
                <p:oleObj spid="_x0000_s5205" name="文档" r:id="rId6" imgW="3847376" imgH="215912" progId="Word.Document.12">
                  <p:embed/>
                </p:oleObj>
              </mc:Choice>
              <mc:Fallback>
                <p:oleObj name="文档" r:id="rId6" imgW="3847376" imgH="215912" progId="Word.Document.12">
                  <p:embed/>
                  <p:pic>
                    <p:nvPicPr>
                      <p:cNvPr id="0" name=""/>
                      <p:cNvPicPr/>
                      <p:nvPr/>
                    </p:nvPicPr>
                    <p:blipFill>
                      <a:blip r:embed="rId7"/>
                      <a:stretch>
                        <a:fillRect/>
                      </a:stretch>
                    </p:blipFill>
                    <p:spPr>
                      <a:xfrm>
                        <a:off x="599682" y="3061675"/>
                        <a:ext cx="8128000" cy="456026"/>
                      </a:xfrm>
                      <a:prstGeom prst="rect">
                        <a:avLst/>
                      </a:prstGeom>
                    </p:spPr>
                  </p:pic>
                </p:oleObj>
              </mc:Fallback>
            </mc:AlternateContent>
          </a:graphicData>
        </a:graphic>
      </p:graphicFrame>
      <p:sp>
        <p:nvSpPr>
          <p:cNvPr id="6" name="矩形 5"/>
          <p:cNvSpPr>
            <a:spLocks noChangeAspect="1"/>
          </p:cNvSpPr>
          <p:nvPr/>
        </p:nvSpPr>
        <p:spPr>
          <a:xfrm>
            <a:off x="508000" y="345097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迫不及待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突出母亲内心的兴奋及对父亲言行的认同。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30191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文章结尾写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正好照在父亲的脸上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有什么深意</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父亲的内心像阳光一样明亮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父亲的言行像阳光一样温暖了周围的人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邻居的回馈、母亲的理解像阳光一样让父亲感到温暖、幸福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进一步升华了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水长流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情长在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68156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down)">
                                      <p:cBhvr>
                                        <p:cTn id="1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《集中营的课堂》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文章多处运用了伏笔的手法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请举一例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示例</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一</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例句</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凡是想逃跑的人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都会被处死并吊在营门外</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谢达当即倒下</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然后被拖出门外吊起来示众</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埋下伏笔。</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作用</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交代了谢达找到了巧妙传递情报的办法</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使故事情节合情合理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表现了谢达慷慨赴死的献身精神。</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示例</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二</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例句</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除了给他上课</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有时还教他画画</a:t>
            </a:r>
            <a:r>
              <a:rPr lang="en-US"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谢达便能把地图完整地画出来</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悄悄地把地图画在了衣服里面</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埋下伏笔。</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作用</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交代谢达能把地图完整地画出来的原委</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表现了沙宁和谢达的机智、聪明。</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23318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《怯懦》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段多处运用对比手法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请举一例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作简要分析。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示例一</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舍友与家人远隔千里如同近在咫尺和陈叶与父亲同在北京却似远隔天涯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形成对比</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表现了陈叶的失落、无奈、羡慕等复杂的情感</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示例二</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收到包裹或电话的舍友与从未收过的陈叶形成对比</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表现陈叶的羡慕之情</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示例三</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陈叶羡慕舍友得到父母关爱</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却不希望父亲来看她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形成对比</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这种矛盾的心理表现了她的虚荣</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示例四</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舍友的父母经常寄来包裹和打来电话</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与陈叶父亲从没来看过女儿形成对比</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表现了陈父的怯懦</a:t>
            </a:r>
            <a:r>
              <a:rPr lang="en-US" altLang="zh-CN" sz="2200"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40269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做好表现手法这一类型的题目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考生可以参考如下步骤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明确答题方向。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考生在答题之前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务必要认真审题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准确把握题干意思。确定考查的是哪一种表现手法。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明确常用表现手法的含义及作用。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从近年中考出题来看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考查的都是常用的表现手法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考生在复习备考阶段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务必将各种表现手法的含义、特征、作用结合例子理解透彻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能做到迁移运用。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感知文本内容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对文本主旨、人物形象特征做出准确的判断分析。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在回答表现手法这类问题时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我们按照题干的要求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结合文章具体的内容来回答。不能泛泛而谈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空洞回答往往不得分。组织语言的时候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一般要用如下的格式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26730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具体情节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具体情节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埋下伏笔。交代了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使故事情节合情合理</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表现了</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某某人物的性格特点或精神品质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具体情节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具体情节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做了铺垫。交代了背景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吸引读者兴趣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表现了人物的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某某人物的性格特点或精神品质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47864" y="1947950"/>
            <a:ext cx="25202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9552" y="2343086"/>
            <a:ext cx="27678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96136" y="2343086"/>
            <a:ext cx="27678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9552" y="2739924"/>
            <a:ext cx="7848872"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3145451"/>
            <a:ext cx="7848872"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4" y="3548089"/>
            <a:ext cx="25922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49841" y="3548089"/>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9552" y="3948173"/>
            <a:ext cx="1008112"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19872" y="4354042"/>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580112" y="4354042"/>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83768" y="4761830"/>
            <a:ext cx="54006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42589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矩形 2"/>
          <p:cNvSpPr>
            <a:spLocks noChangeAspect="1"/>
          </p:cNvSpPr>
          <p:nvPr/>
        </p:nvSpPr>
        <p:spPr>
          <a:xfrm>
            <a:off x="508000" y="109961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无价的奖赏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当她猛然发现身边的手提包不见了时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吓得冷汗涔涔。那手提包里的钱和银行卡都在其次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的是海关进出口手册和关税证明的单据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一旦丢失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将给她所在的报关公司带来巨额的经济损失。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她失魂落魄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跌跌撞撞到广场派出所报了案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又心急如焚地雇来了三个人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让他们举着写有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一万元悬赏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的寻物牌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来回走动。阳光一点点离散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她的心也揪得越来越紧。这时候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广场派出所的民警打电话来说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有一个人拾到棕色的提包。她急三火四地赶到派出所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的确是她的手提包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她惊喜地叫起来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可是等她打开拉链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却傻了眼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包里空空如也。像迎头挨了一瓢冷水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她心里的希望一下子熄灭了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34605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拾到包的人是一个十六七岁的男孩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衣着破旧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看起来挺精神的。民警悄悄告诉她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这男孩在假期经常来广场拾破烂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他也说是捡到了提包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来交还失主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哪知失主说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就是这男孩在他坐的地方转来转去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不一会提包就不翼而飞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失主一口咬定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包就是他偷的。结果那失主不但没给赏金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还管那孩子要包里少的钱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甚至动了粗。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民警看了看男孩又说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这次他又故伎重演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我们仔细地盘问盘问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看看有什么破绽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她忙摇摇头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即使以前男孩有过劣迹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她也不愿在没有任何证据的情况下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怀疑和猜测他这次的诚心。许是猜出了民警和她谈论的内容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男孩涨红了脸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紧咬着下唇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一副怒不可遏的样子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分辩道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包是捡的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她走上前去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拉过男孩的手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拍拍他的肩膀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姐姐相信你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即便你只是送来了空提包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也谢谢你。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97533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直到夜幕降临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也没有奇迹出现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她心灰意冷地往回走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月色清凉如水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冷得让她心寒。突然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身后窜出一个人来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往她怀里塞了个方便袋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然后掉头跑开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消失在幽暗的小巷里。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等她从惊恐中回过神来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惊奇地发现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方便袋里竟是那些让她忧心如焚、想用一万元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赎回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的票据。突如其来的惊喜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让她恍惚置身于不敢惊扰的梦境中一般。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除了现金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一切失而复得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还多了一张纸条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我把拾到的提包交给失主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却被失主反咬一口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诬赖我是小偷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我当时很后悔把包给了他。今天下午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当我看到地上的提包时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我心情很复杂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但还是不由自主地捡起了它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怕失主着急呀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这次我得做得聪明点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于是先交上空包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投石问路。没想到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你不仅相信我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还握了我脏兮兮的手。赏金我是不会要的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你已经给了我比任何金钱都贵重的奖赏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那就是尊重和信任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我收下了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也谢谢你。请你一定相信我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我捡到包时里面就没有钱。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340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她呆呆地站在夜色里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心动如潮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为那个受了委屈依然善良的男孩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为那个在困境中生存但内心并不贫穷的孩子。她总以为能让人心动的是金钱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却不知道真正能打动人心的是人的体态、言语和笑容衍生出来的温暖与尊重。多少怀揣着真诚而来的帮助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多少明媚而纯粹的心境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被我们审视、猜忌和怀疑的目光灼伤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变得冷漠而麻木。其实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每一个善意都该得到尊重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容不得一丝龌龊的猜疑。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本文的环境描写很好地烘托了人物的心理活动。请从文中任选一例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对此加以简析。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阳光一点点离散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她的心也揪得越来越紧。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天色逐渐变晚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而丢失的提包毫无着落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烘托了丢包的女士焦急的心情。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月色清凉如水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冷得让她心寒。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月色以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给人的感觉是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很好地烘托了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心灰意冷、情绪低落的心境。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96950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香山野桃悄然开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黄亚洲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北京香山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今日风野。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沿着曲曲弯弯的碎石山径一路蜿蜒上山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耳边都是好风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如兽吼。</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满山的树杈与枝丫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互相打得啪啪响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更不消说未知何时一路绑于树干的那几十根指路红布条了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痉挛成癫狂状。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我们几个上年岁的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各自在营地周围寻找避风地儿。要这么站在风口的话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人的骨头怕也会哗哗响了。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我顺坡往南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直至下到一个山坳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顿感风声已柔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便投着一块大石头坐下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歇口气。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才刚举头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便见着那飘飘抖抖的几株野山桃了。那是树还是舞蹈啊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我惊呆了。一树一树粉白色的花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真妖娆得不行。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48452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矩形 2"/>
          <p:cNvSpPr>
            <a:spLocks noChangeAspect="1"/>
          </p:cNvSpPr>
          <p:nvPr/>
        </p:nvSpPr>
        <p:spPr>
          <a:xfrm>
            <a:off x="508000" y="105679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远望有点像樱花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密密层层的。背景虽是瓦蓝的天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但一树看过去皆是粉白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很难见到星星点点的蓝。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山坡北面风吼起来的那一刻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滑下南坡的一股小小的风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也会吹得这几株野山桃腰肢大颤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那密密层层的花也就互相厮磨在了一起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那种无声的舞蹈真是热烈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若是北面风声小了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那些秀丽的花顿时就在安静的阳光下庄敬自强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少女般腼腆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纹丝不乱。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慢慢向她们走过去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于是就见着好几只蜜蜂在花间忙来忙去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飞翔得连声音都没有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像是要把全部的气力都花在吸吮上。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这一隅无声的春景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叫我望得久久出神。幸亏香山今日风大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鬼使神差地让我下到一个不知名的山坳里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有了这场小小的叫人惊喜的艳遇。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感谢兽性发作的风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你把人性催出花来了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2446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陈国凡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拎着几条刚钓来的鱼儿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我一路哼着小调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兴冲冲地往家里赶。今天星期天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休息。老婆带着孩子回了她乡下的娘家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我难得落个清闲自在。我早计划好了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晚餐自己弄个鱼煲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再叫上几位朋友好好聚聚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美美地享受一顿。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怎么钥匙不见了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我翻遍各个口袋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也找不到自家的钥匙。正窝火着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对门的小王探出头来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找不到钥匙了吧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461948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我不知道世上有多少人相遇过这几株灌木形状的野山桃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相遇过三月的这些婀娜无比的粉色山桃花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还有花间的这一群闷吞独食的小蜜蜂。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这几株俏丽的野山桃也根本不在乎有多少人看见她们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她们知足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就在这不知名的山坳里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她们守着一小块蓝天和一方干燥而忠厚的土地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准时来一次热烈的舞蹈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或者少女般腼腆地静立着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然后在蜜蜂的帮助下孕育夏日的小小的山桃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在寒流里剃发闭眼苦守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等待来年春天的抚摸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再准备一场少女的粉色舞蹈。甚至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她们也会安安静静地倒下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让蜜蜂和蜜蜂的后代从此再也找不见她们。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她们也有后代。她们的后代可能就成长在离她们不远的地方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而一场悄悄的舞蹈也按照美丽的遗传密码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开始排练。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我今天要是没看见这些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一切也都在进行中。我今天偶然瞥见了她们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一切也都没有被打乱。偶遇就是这么普通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也是这么惊心。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16136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大家开始下山。一路上我还惦记着那一小群婀娜的野山桃。我想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平凡并不是寂寞。平凡里也有舞蹈、蜜蜂与爱情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也有令人心满意足的生生不息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不需要多少人在意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也不祈求多少人抬举。有阳光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也就一切都有了。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养在深闺人未识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或许就是生活本来的面目。好吗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我就是一只蜜蜂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被风牵着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邂逅了一场少女的舞蹈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意外地被温暖了一番。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选自《光明日报》</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略有改动</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33789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文中画线句是用怎样的描写方式写风的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这里写风有什么作用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运用了侧面描写的方法。通过描写树权、枝丫以及指路红布条的状态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表现碎石山径上春风之大。这样写的目的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一方面也突出野山桃在这样的环境下生长的不容易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惊呆的情感埋下伏笔。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此题考查对文章的表现手法及其表达作用的把握。表现手法有象征、欲扬先抑、托物寓意、化静为动、对比、借景抒情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触景生情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42374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矩形 2"/>
          <p:cNvSpPr>
            <a:spLocks noChangeAspect="1"/>
          </p:cNvSpPr>
          <p:nvPr/>
        </p:nvSpPr>
        <p:spPr>
          <a:xfrm>
            <a:off x="508000" y="1681641"/>
            <a:ext cx="8128000" cy="37487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胡记面馆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马苏玥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胡记面馆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是小城东头最有名的面馆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胡家世代经营着小城老街偏东头的面馆子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靠着祖上流传下来的古法做面发家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子孙代代相传。用古法精心配制出来的面细润筋道、清新爽口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吃过的人没有不夸赞的。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老街人看到这代胡记的掌勺兼老板老胡都笑嘻嘻地打招呼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多做一碗吧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馋面喽。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老胡也笑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三六九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祖宗的老规矩俺可不敢改了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饿饿吧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明天再来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71934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胡记面做起来可不容易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一年里下麦子的时候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挑熟好的麦捆回家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人推着石磨细细地磨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这样面粉老到细腻。面是在头天晚上和的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先把面用水一裹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搓成块块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再加碱醒面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碱要讲纯度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不能太杂。面要醒到苦里发甜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味不对就弃面重醒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醒好的面用湿布包着放一晚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第二天拉的时候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面就筋道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任人拉扭。这一步步说着简单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做起来复杂麻烦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可胡家人从来不嫌麻烦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少或改了步骤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面就不如之前鲜嫩了。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老胡有个独子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娃娃脑子灵光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什么东西都一学即会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老胡很早就让儿子学手艺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74635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胡良学着老爹磨面、和面、拉面。揪起一拳头面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搓成匀粗的长条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再压平扁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用快刀划上几条长口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一手抓起一头面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双臂翼张于胸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的一声合起面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上下一抖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再拉。统共拉八次。完后用手托着面条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削去面头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左右一甩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身子一仰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面顺着就到了灶上的沸水里。然后伸双长筷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搅几下捞到一边盛高汤的瓷碗里。做好的面乍一瞧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就像是条条羊脂玉浸在汤里。胡良的手艺比他爹还要强一分。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胡家面做起来又费时又费力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烹小鲜如治大国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一日卖两顿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一顿</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碗上等面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就保得胡记不衰。胡家祖宗规定的数量不光是为了讨个吉利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也是经过实践得来的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一个人不急不忙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一天顶好才能做出</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碗上等面来。胡记面全在磨、和、拉三字里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一步也少不得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减不得啊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祖宗的规矩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老胡从没坏过。一天</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碗上等面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不多不少。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6455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胡良正和面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皱眉跟老胡说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咱家一天多做几碗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用厂里出的面粉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雇个人和面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改改老法子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就快了。我试过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那面模样一点儿不差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味道也不差太多。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什么混话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那样的面还叫胡记吗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气得拍了下桌子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胡记面贵在每根都包含着厨子的心血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是花过心思的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这些可全藏在一步步流程规矩中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老祖宗的法子不能改啊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什么年代了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有胡氏这块招牌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老法子稍变有什么嘛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胡良不服气。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这哪是变法子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这是砸牌子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招牌砸了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往后拿什么做生意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胡良没听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在城中央偏东的地方开了家分店。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往后老街人从城里回来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看着老胡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小胡开了家分店哩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生意红红火火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一天卖几百碗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儿子赶上老子喽。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老胡不再笑了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只是愤愤抚手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频频叹气。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31619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有个城里谋生计的老街人有回点了碗胡记分店面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才吃了一口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就搁筷了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咂咂嘴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不比老街的胡记呦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少了点儿筋道味儿。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周围正大快朵颐的食客皆惊奇。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有好面的食客闻讯赶往老街。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老街这边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店就留了老胡一人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老胡依然按规矩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碗上等精面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不多不少。食客大呼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陶然于老街胡记。渐渐消息传开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胡良的生意淡了。大凡吃了城中胡记的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都来了老街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而吃了老街的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却再没回到城中胡记。胡良开始入不敷出了。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胡良回了老街。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老胡看见儿子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只管做面。胡良吃了口老胡的面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想了想城中面馆的面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矮了头。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胡良又开始做面了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跟他爹一样。胡记名声越传越远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一碗面是别家三四倍价钱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但小面馆生意仍然红火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有本地、外地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甚至还有别国的人。老街东头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胡记门外经常排长龙队。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69728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那年老胡病了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胡良在跟前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别说爸迂腐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爸咋不知道赚钱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爸守的不是老规矩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不是这胡记招牌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而是这面的品质味道。做生意不用好货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待时间久了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谁买你的账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要想做好生意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就得本本分分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不搞噱头。做面和做人、做事一样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得守好底线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才能摘到星星揽到月亮。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胡良泪汪汪地听。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再去给老子做碗面吧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胡良端着面回来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老胡捧在手里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对着光瞧了瞧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面条细若发丝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色泽细亮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挑起一筷子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吸上一口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面质轻柔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鲜香可口。老胡眯着眼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长嘘口气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随即倒在了一边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手中那碗却端端正正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滴汤不洒。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选自《齐鲁晚报》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80659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小说主要运用了对比手法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试举一例分析。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胡良开分店前期生意红火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后来入不敷出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回归传统后生意仍然红火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使小说情节跌宕起伏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也凸显了主题。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胡良破坏规矩经营失败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老胡坚守优良传统生意兴隆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两个人物形成对比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分。分析合理即可。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31645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他怎么知道我丢了钥匙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正疑惑间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小王老婆手里拿着一串钥匙从房里走了出来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笑着对我说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早上出门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见这串钥匙插在门上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我想可能是你走得匆忙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就先给你放着吧。现在该完璧归赵了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要是被陌生人拿去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麻烦可就大啦。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我连说谢谢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接过钥匙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我和小王一家虽然住对门有些年头了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可平时只是点头之交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彼此并不了解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我甚至连他们具体在哪个单位上班都不清楚。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他们该不会进过我家了吧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一想到这点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我就紧张起来了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急忙把整个屋子查了个遍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啥也没丢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东西摆放的位置也丝毫没动过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但我早已没了做鱼煲的念头。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31366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我家后面有一条弯弯曲曲的胶河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沿着高高的河堤向东北方向走七里左右路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就到了一片方圆数千亩的荒草甸子。每年夏天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爷爷都去那儿割草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我爷爷的镰刀磨得快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割草技术高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割下来的草干净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不拖泥带水。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最早跟爷爷去荒草甸子割草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是刚过了七岁生日不久的一天。堤顶是一条灰白的小路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路的两边长满野草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行人的脚压迫得它们很瑟缩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但依然是生气勃勃的。爷爷的步子轻悄悄的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走得不紧不慢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听不到脚步声。田野里丝线流苏般的玉米缨儿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刀剑般的玉米叶儿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刚秀出的高粱穗儿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很结实的谷子尾巴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都在雾中时隐时现。河堤上的绿草叶儿上挂着亮晶晶的露水珠儿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微微颤抖着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对我打着招呼。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田野里很寂静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爷爷漫不经心地哼起歌子来</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2929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一匹马踏破了铁甲连环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一杆枪杀败了天下好汉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一碗酒消解了三代的冤情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一文钱难住了盖世的英雄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坦荡荡的旷野上缓慢地爬行着爷爷悲壮苍凉的歌声。听着歌声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我感到陡然间长大了不少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童年似乎就消逝在这条灰白的镶着野草的河堤上。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他带着我去找老茅草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老茅草含水少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干得快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牲口也爱吃。爷爷提着一把大镰刀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我捉着一柄小镰刀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在一片茅草前蹲下来。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看我怎么割。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爷爷示范给我看。他并不认真教我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比画了几下子就低头割他的草去了。他割草的姿势很美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动作富有节奏。我试着割了几下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扔下镰刀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追鸟捉蚂蚱去了。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28179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天上布满了大块的黑云。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我帮着爷爷把草装上车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小车像座小山包一样。大堤弯弯曲曲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刚走出里把路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黑云就把太阳完全遮住了。天地之间没有了界限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我竟然感到一种莫名的恐惧。回头看爷爷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爷爷的脸木木的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一点表情也没有。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河堤下的庄稼叶子忽然动了起来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但没有声音。河里也有平滑的波浪涌起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同样没有声音。很高很远的地方似乎传来了世上没有的声音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天地之间变成紫色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还有扑鼻的干草气息、野蒿子的苦味和野菊花幽幽的香气。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在我们的前方</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出现了一个黑色的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顶天立地的圆柱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圆柱飞速旋转着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向我们逼过来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紧接着传来沉闷如雷鸣的呼噜声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77826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3" name="矩形 2"/>
          <p:cNvSpPr>
            <a:spLocks noChangeAspect="1"/>
          </p:cNvSpPr>
          <p:nvPr/>
        </p:nvSpPr>
        <p:spPr>
          <a:xfrm>
            <a:off x="508000" y="106147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爷爷淡淡地说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使劲拉车吧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他弯下了腰。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我们钻进了风里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听不到什么声音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只感到有两个大巴掌在使劲扇着耳门子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鼓膜嗡嗡地响。堤下的庄稼像接到命令的士兵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一齐倒伏下去。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爷爷双手攥着车把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脊背绷得像一张弓。他的双腿像钉子一样钉在堤上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腿上的肌肉像树根一样条条棱棱地凸起来。风把车上半干不湿的茅草揪出来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小车在哆嗦。爷爷的双腿开始颤抖了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汗水从他背上流下来。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夕阳不动声色地露出来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河里通红通红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像流动着冷冷的铁水。庄稼慢慢地直起腰。爷爷像一尊青铜塑像一样保持着用力的姿势。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我高呼着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风过去了。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他慢慢地放下车子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费劲地直起腰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我看到他的手指都蜷曲着不能伸直了。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0128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风把我们车上的草全卷走了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还有一棵草夹在车梁的榫缝里。我把那棵草举着给爷爷看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一根普通的老茅草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也不知是红色还是绿色。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就剩下一棵草了。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我有点懊丧地说。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弯腰推起了小车。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我举着那棵草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跟着爷爷走了一会儿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就把它随手扔在堤下淡黄色的暮色中了。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53480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体会作者写爷爷哼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悲壮苍凉的歌声烘托出原野的寂静、空旷</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体现了爷爷虽历经沧桑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却有乐观坚韧的品格</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表现了震撼我心灵的强大力量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让我陡然间长大了。</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风把我们车上的草全卷走了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还有一棵草夹在车梁的榫缝里。我把那棵草举着给爷爷看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一根普通的老茅草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也不知是红色还是绿色。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作者为什么要写这棵未被卷走的老茅草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这棵普通的老茅草是我们与大风搏斗的仅有的一点收获</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它象征着爷爷普通平凡、历尽沧桑却坚韧顽强的品格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这样写含蓄、深刻而又余味无穷。</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38090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3" name="矩形 2"/>
          <p:cNvSpPr>
            <a:spLocks noChangeAspect="1"/>
          </p:cNvSpPr>
          <p:nvPr/>
        </p:nvSpPr>
        <p:spPr>
          <a:xfrm>
            <a:off x="508000" y="1052736"/>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【高频考点五】人物形象分析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考点梳理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65955306"/>
              </p:ext>
            </p:extLst>
          </p:nvPr>
        </p:nvGraphicFramePr>
        <p:xfrm>
          <a:off x="508000" y="1957807"/>
          <a:ext cx="8128000" cy="4906795"/>
        </p:xfrm>
        <a:graphic>
          <a:graphicData uri="http://schemas.openxmlformats.org/presentationml/2006/ole">
            <mc:AlternateContent xmlns:mc="http://schemas.openxmlformats.org/markup-compatibility/2006">
              <mc:Choice xmlns:v="urn:schemas-microsoft-com:vml" Requires="v">
                <p:oleObj spid="_x0000_s56342"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957807"/>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17571304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171032849"/>
              </p:ext>
            </p:extLst>
          </p:nvPr>
        </p:nvGraphicFramePr>
        <p:xfrm>
          <a:off x="508000" y="1113429"/>
          <a:ext cx="8128000" cy="5617548"/>
        </p:xfrm>
        <a:graphic>
          <a:graphicData uri="http://schemas.openxmlformats.org/presentationml/2006/ole">
            <mc:AlternateContent xmlns:mc="http://schemas.openxmlformats.org/markup-compatibility/2006">
              <mc:Choice xmlns:v="urn:schemas-microsoft-com:vml" Requires="v">
                <p:oleObj spid="_x0000_s57366"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113429"/>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109593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86438254"/>
              </p:ext>
            </p:extLst>
          </p:nvPr>
        </p:nvGraphicFramePr>
        <p:xfrm>
          <a:off x="508000" y="1248118"/>
          <a:ext cx="8128000" cy="4906795"/>
        </p:xfrm>
        <a:graphic>
          <a:graphicData uri="http://schemas.openxmlformats.org/presentationml/2006/ole">
            <mc:AlternateContent xmlns:mc="http://schemas.openxmlformats.org/markup-compatibility/2006">
              <mc:Choice xmlns:v="urn:schemas-microsoft-com:vml" Requires="v">
                <p:oleObj spid="_x0000_s58390"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248118"/>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32567410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765934323"/>
              </p:ext>
            </p:extLst>
          </p:nvPr>
        </p:nvGraphicFramePr>
        <p:xfrm>
          <a:off x="508000" y="1056477"/>
          <a:ext cx="8128000" cy="5972923"/>
        </p:xfrm>
        <a:graphic>
          <a:graphicData uri="http://schemas.openxmlformats.org/presentationml/2006/ole">
            <mc:AlternateContent xmlns:mc="http://schemas.openxmlformats.org/markup-compatibility/2006">
              <mc:Choice xmlns:v="urn:schemas-microsoft-com:vml" Requires="v">
                <p:oleObj spid="_x0000_s59414" name="文档" r:id="rId3" imgW="3957084" imgH="2907619" progId="Word.Document.12">
                  <p:embed/>
                </p:oleObj>
              </mc:Choice>
              <mc:Fallback>
                <p:oleObj name="文档" r:id="rId3" imgW="3957084" imgH="2907619" progId="Word.Document.12">
                  <p:embed/>
                  <p:pic>
                    <p:nvPicPr>
                      <p:cNvPr id="0" name=""/>
                      <p:cNvPicPr/>
                      <p:nvPr/>
                    </p:nvPicPr>
                    <p:blipFill>
                      <a:blip r:embed="rId4"/>
                      <a:stretch>
                        <a:fillRect/>
                      </a:stretch>
                    </p:blipFill>
                    <p:spPr>
                      <a:xfrm>
                        <a:off x="508000" y="1056477"/>
                        <a:ext cx="8128000" cy="5972923"/>
                      </a:xfrm>
                      <a:prstGeom prst="rect">
                        <a:avLst/>
                      </a:prstGeom>
                    </p:spPr>
                  </p:pic>
                </p:oleObj>
              </mc:Fallback>
            </mc:AlternateContent>
          </a:graphicData>
        </a:graphic>
      </p:graphicFrame>
    </p:spTree>
    <p:extLst>
      <p:ext uri="{BB962C8B-B14F-4D97-AF65-F5344CB8AC3E}">
        <p14:creationId xmlns:p14="http://schemas.microsoft.com/office/powerpoint/2010/main" val="34600463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老婆回来听我说了这事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人都蹦了起来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这还得了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说不定我们的钥匙他们已经拿去配了。我们要不在家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他们就可以随便进出啊。你呀你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我一不在家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你就自个儿到外面快活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这下出事了吧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老婆又数落起我来了。可我连跟她计较的心思都没了。谁叫自己这么粗心呢。他们手里有了钥匙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那我家不就成他的家了吗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那咋办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我问老婆。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咋办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还用说吗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换把新锁呗。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老婆斩钉截铁说道。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锁又没坏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干吗要换啊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就为这事换锁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他们会怎么看我们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会伤了两家和气的。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有什么不好的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难道等到把我们家的东西搬空才好啊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真是的。你要不想换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老婆的破嗓门喊得很响。我真担心被人听到。这时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门响了。我开了门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21974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453837925"/>
              </p:ext>
            </p:extLst>
          </p:nvPr>
        </p:nvGraphicFramePr>
        <p:xfrm>
          <a:off x="508000" y="2180141"/>
          <a:ext cx="8128000" cy="2751718"/>
        </p:xfrm>
        <a:graphic>
          <a:graphicData uri="http://schemas.openxmlformats.org/presentationml/2006/ole">
            <mc:AlternateContent xmlns:mc="http://schemas.openxmlformats.org/markup-compatibility/2006">
              <mc:Choice xmlns:v="urn:schemas-microsoft-com:vml" Requires="v">
                <p:oleObj spid="_x0000_s60438" name="文档" r:id="rId3" imgW="3957084" imgH="1339376" progId="Word.Document.12">
                  <p:embed/>
                </p:oleObj>
              </mc:Choice>
              <mc:Fallback>
                <p:oleObj name="文档" r:id="rId3" imgW="3957084" imgH="1339376" progId="Word.Document.12">
                  <p:embed/>
                  <p:pic>
                    <p:nvPicPr>
                      <p:cNvPr id="0" name=""/>
                      <p:cNvPicPr/>
                      <p:nvPr/>
                    </p:nvPicPr>
                    <p:blipFill>
                      <a:blip r:embed="rId4"/>
                      <a:stretch>
                        <a:fillRect/>
                      </a:stretch>
                    </p:blipFill>
                    <p:spPr>
                      <a:xfrm>
                        <a:off x="508000" y="2180141"/>
                        <a:ext cx="8128000" cy="2751718"/>
                      </a:xfrm>
                      <a:prstGeom prst="rect">
                        <a:avLst/>
                      </a:prstGeom>
                    </p:spPr>
                  </p:pic>
                </p:oleObj>
              </mc:Fallback>
            </mc:AlternateContent>
          </a:graphicData>
        </a:graphic>
      </p:graphicFrame>
    </p:spTree>
    <p:extLst>
      <p:ext uri="{BB962C8B-B14F-4D97-AF65-F5344CB8AC3E}">
        <p14:creationId xmlns:p14="http://schemas.microsoft.com/office/powerpoint/2010/main" val="39792211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《一碗米粉》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请用简洁的语言概括文中的父亲是一个怎样的人。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答案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父亲是一个诚信、感恩、重情重义、执著的人。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答到任意</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个词即可。共</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湖南益阳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答案</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要点</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能干</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会持家。如</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一文不名却能端出满桌好菜</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能根据爸爸的微薄工资安排好一家人的生活。</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民主。如</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分配工资时征询每一位家庭成员的意见。</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富有爱心。如毫不犹豫地满足</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学校捐款的要求。</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关爱家人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疼爱儿女。如每月安排</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打牙祭</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尽可能满足儿女的合理要求。</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自信乐观</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对生活充满信心。</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性格温顺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富有智慧。</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要求能联系文章内容作答。每个要点</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答对其中四点即可。其他答案酌情给分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87679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做好人物形象分析题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可以从以下几点入手。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理解题干的具体要求。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做题之前要明确题目的具体要求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看题目是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概括人物性格特点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结合文章内容来分析人物性格特点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评价作品的人物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。不同问题的答题要求是不一样的。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概括人物性格特点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考生只要概要写出人物性格特点即可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不需要结合文章内容。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结合文章内容来分析人物性格特点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考生必须结合文章内容具体来分析。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评价作品的人物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则要求考生对作品中的人物做出自己的客观评价。答题时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考生一般要用一分为二的方法来客观评价人物的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。并且要结合文章内容来评价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不可无中生有。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94924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感知内容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分析与人物相关的情节。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从整体上把握故事情节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理解作品中的人物做了哪些事情。要从分析故事情节的发展变化来把握人物性格。情节往往是人物性格的形成发展的过程。特别是细读文本中有关矛盾冲突的情节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在激烈的矛盾冲突中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人物的思想性格往往反映得最充分最深刻。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细读文本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找出与性格相关的语句。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找出文本中最能体现人物个性的语句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特别是有关外貌、语言、动作、心理、细节等描写语句。根据这些语句来分析人物的性格特点。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13068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组织语言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作品中的人物的性格特点不会只有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考生在答题时至少要写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点。在组织语言的时候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我们要分点作答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编上序号。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可以采用如下语言格式来答题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中的内容可以是原文中的内容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也可以是考生根据文中内容进行概括的内容。无论是考生摘录原文还是概括内容一定要具体清楚。不能这样说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段可以看出来。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11679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祖父临终前两眼直直地看着祖母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牵一牵嘴角露出笑意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嗫嚅道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本来想叫孩子们多读点书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出一个读书人。我这么走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连养活也难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祖母擦了一下眼泪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按着祖父的手说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会养活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祖父轻轻地摇了摇头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又嗫嚅道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天天都在防灾难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灾难出在我身上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他头一歪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走了。周围的人都在猜测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带着七个孩子的祖母会做什么。出乎大家意料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祖母做的第一件事是卖房还债。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祖父在最后的日子里已经向祖母一一交代过家里的账务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自己欠了哪些人的债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哪些人欠了自己的债。祖母一笔一笔记住了。按照当时闯荡者的习惯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大多是心债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没有凭据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89380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3" name="矩形 2"/>
          <p:cNvSpPr>
            <a:spLocks noChangeAspect="1"/>
          </p:cNvSpPr>
          <p:nvPr/>
        </p:nvSpPr>
        <p:spPr>
          <a:xfrm>
            <a:off x="508000" y="107757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那天晚上祖母把家里的女佣陈妈叫到房间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感谢她多年的照顾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说明今后无法再把她留在家里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就细细地打听穷人的生活方式。陈妈早就看清这个家庭的困境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却没有想到祖母会作出卖房还债的决定。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这房子卖了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不能全还债。选一选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非还不可的还了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有些债可以拖一拖。孩子那么多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又那么小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陈妈像贴心老姐妹似的与祖母商量。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这没法选。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还两笔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拖两笔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等于一笔也没有还。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陈妈叹了一口气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老爷前些年借给别人的钱也要去催一催。那些人也太没有良心了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明明知道这一家子已经到了这个地步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这么多天来也不来还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有两个到灵堂来了。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陈妈忿忿地说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领着最小的两个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志杏和志士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上门去要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我也陪着。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73222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祖母想了一想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没凭没据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上门要债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他们一尴尬反而会把账全赖了。这样吧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我领着孩子上门去向他们一一讨教卖房事宜。这比较自然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顺便看看他们到底有没有还债的心思。你就不要去了。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从第二天开始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祖母就领着两个最小的孩子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在三天之内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了五个人。结果比祖母想象的还要糟糕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他们谁也没有提到那些账。一双大人的脚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两双小人的脚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就这样在上海的街道上走了整整三天。很快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原来在英租界戈登路的房子卖掉了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去偿还祖父生前欠下的全部债务。还债的事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祖母叫十八岁的大儿子和十五岁的二儿子一起去完成。大儿子叫余志云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是我从来没有见过面的大伯伯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二儿子叫余志敬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他后来习惯于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以字代名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叫余学文。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91902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两兄弟把一叠叠钱用牛皮纸包好后放在书包里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一家家去还债。很奇怪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好几家都在准备搬家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房间里一片凌乱。搬家最需要用钱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一见有人来还债都高兴地说是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。只有最后到一家鸦片烟馆老板家还债时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那个黑黑瘦瘦的老板不说一句话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也并不数钱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只是用手按了按纸包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便翻开账簿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用毛笔划掉了欠债。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兄弟俩正准备离开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忽听得屋子角落传出一个女人的声音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慢慢交走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一个浓妆艳抹的高挑女子趿着绣花拖鞋从背光处走了出来。她嘴上叼着一支香烟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懒懒地走到兄弟俩跟前后举手把香烟从嘴里取下。她的手指又长又细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涂着指甲油。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听你刚才说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这烟债是你父亲欠下的。他自己为什么不来</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2753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3" name="矩形 2"/>
          <p:cNvSpPr>
            <a:spLocks noChangeAspect="1"/>
          </p:cNvSpPr>
          <p:nvPr/>
        </p:nvSpPr>
        <p:spPr>
          <a:xfrm>
            <a:off x="508000" y="104640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志云懒得理她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低头轻轻地说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他刚过世。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女人顿了顿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他过世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与鸦片有关吗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志云点点头。女人停顿的时间更长了。终于她又问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那你们为什么急着来还鸦片债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志云不语。弟弟志敬抢着说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好债坏债都是债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这么多钱是从哪里来的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志云想拉住志敬不要说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但志敬还是说出了口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我们把房子卖了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女人又紧接着问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你们有兄弟姐妹几个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女人走到桌子跟前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看了黑黑瘦瘦的老板一眼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这事我做主了。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顺手就把那包钱拿起来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塞在志云手上。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志云、志敬大吃一惊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连忙把钱包放回桌上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女人又一次把钱包塞给志云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回去告诉你们妈妈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我敬佩她这样的女人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45080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07757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我问。刚说完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我就只想掴自己两下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人家敲你家的门干嘛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小王没事来敲门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一次也没有过。小王显得有些尴尬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吞吞吐吐地说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她要我来跟你们说个事。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见我老婆也在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嫂子也在啊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那最好了。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老婆只好说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你进来说话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小王摆了摆手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不了不了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说完就走。我老婆她要你们换把新锁。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小王憋足了劲儿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终于说出了一句囫囵话。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倒是他们先来说了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真个没想到。我和老婆面面相觑。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换了好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省得你们怀疑我们什么的。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话音未落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小王已转身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疾步进了屋子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是关门声。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我和老婆对视了一下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不约而同地捂着嘴巴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可是晚上睡觉时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老婆又提出了一个问题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两家的锁都好好的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凭什么要我家白白花钱去换新锁啊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67315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志云毕竟懂事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拉着志敬向着女人深深地鞠了一躬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你退还给我们这笔钱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等于救了我们家。我想请教你家老板的尊姓大名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回去好向妈妈禀报。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他叫吴聊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一听就是假名。真名我也可以偷偷告诉你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叫吴瑟亚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琴瑟的瑟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亚洲的亚。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说说祖母是一个怎样的人。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从祖父临终时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祖母不怨他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反而答应养活小孩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看出她宽厚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从她卖屋还债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看出她诚信忠厚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从她细细打听穷人生活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看出她能吃苦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从她借讨教卖房事宜探知欠债人的意思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看出她思虑周全。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22916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母亲的橙皮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李芝桂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我是极盼家里来客的。只要客来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平时似乎一贫如洗、家徒四壁的老屋里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母亲总能变戏法似的从某个角落里摸出一些诸如橙皮、饼干之类的点心。如果客人留下来吃饭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那些平日里难得见的小鱼干、小虾米、咸鸭蛋、干米粉肉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甚至香菇、木耳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都会莫名其妙地跑上饭桌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54196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客人进屋后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待我们四兄弟与客人打过招呼后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母亲便会以各种理由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比如割猪草、放牛、给稻田挡水等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把我们全变出去。此时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我们尽管脸上似乎有些不太情愿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但内心却是压抑不住的兴高采烈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客人吃完走后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会有好多剩菜在等着我们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那时的客人多少还有些传统的做派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荤菜一般比较斯文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个别主菜甚至纹丝不动。至于点心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虽然母亲会抢在我们进家门之前就让它们再次消失得无影无踪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但偶尔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母亲也会很体贴地给我们每人留下一两块。这是很馋人的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尤其是橙皮。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橙皮是一味乡间点心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一味用柚子皮晒制的甜点心。在赣西山区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柚子俗称橙子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柚子皮自然也就相应地被唤作橙皮。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00477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橙皮的制作是个很诱人的活计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也是件很烦人的事情。曾见母亲忙碌它的过程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取来尚未成熟的柚子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剖开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切成厚度均匀的月牙形的薄片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用清水漂洗干净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置于大锅中加水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放入铜钱铜镜之类的铜器和新鲜竹叶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煮沸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捞出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青白分明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边皮色青且透亮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滤干后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倒入调制好的糖水中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然后用筷子一片一片夹出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在晒盘中摊匀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不重叠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上覆干净的白纱巾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防虫透气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于太阳下晾晒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晒干后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再放入糖水中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如此反复两三次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即大功告成。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母亲藏东西很有一套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但也有百密一疏的时候。有一年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母亲准备待客时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居然发现她晒制并藏好的橙皮凭空少了一半。经过母亲的逐个审问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三弟不但饿了一餐饭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还挨了一顿皮肉之苦。原来三弟竟然好几次贴着屋梁摸进了二楼的仓房里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寻到了母亲藏橙皮的瓷瓮。他一次拿几块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竟不知不觉弄去了大半。只是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我一直也没搞清楚他究竟躲在哪儿吃的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他一天到晚跟在我的屁股后面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我居然都没有发现。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11621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母亲后来讲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我打他倒不全是为了这几块橙皮。他吃独食不说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万一掉下来摔成残疾可怎么办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得让他长点记性。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在莲花、永新诸县的乡间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晒制点心是很有传统的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尤其是家里碰到嫁女的年份。有些比较讲究的人家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晒制的点心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多达几十种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甚至上百种。很多乡间水果、菜蔬都可以晒制成美味的点心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如梨子、西瓜、茄子、冬瓜、南瓜、辣椒、豆角、豆子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五花八门。新娘待客摆果盘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从早摆到晚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一拨客人一个花式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可以不重样。当然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我母亲晒橙皮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倒不是为了嫁女。她的目的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除了待客之需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更多的似乎还是堵住我们四兄弟的馋嘴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免得出去给她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丢人现眼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04684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我们每次出门走亲戚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母亲总要不厌其烦地叮嘱一番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吃饭夹菜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不要尽挑自己喜欢的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夹自己面前的就可以了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千万不要去翻菜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有些人家菜碗上面是肉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下面可能全是萝卜、骨头什么的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人家的面子往哪儿搁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拿点瓜子、花生意思意思就行了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橙皮、糖果这些好点心不要去动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人家可能就弄了一点来摆摆样子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你们下手不知轻重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人家往下招待其他客人怎么办呢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母亲是个闲不住的人。只是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她怎么也不会料到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她那些曾经视若宝贝东藏西藏的橙皮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竟会在果盘中闻得湿软。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90748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3" name="矩形 2"/>
          <p:cNvSpPr>
            <a:spLocks noChangeAspect="1"/>
          </p:cNvSpPr>
          <p:nvPr/>
        </p:nvSpPr>
        <p:spPr>
          <a:xfrm>
            <a:off x="508000" y="1092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她们是不是嫌我老人家不干净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我每次都洗了手的。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母亲有些伤感、委屈。母亲年纪大了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我们也不小了。每年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母亲依然会亲手晒制一些橙皮。每次回家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一看到我的女儿和我的侄子、侄女们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母亲便兴奋异常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总要神秘兮兮郑重其事地捧出一盘橙皮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并一本正经地给几个孩子分配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犹如当年给我们四兄弟分配一样。只是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小孩子们似乎并不领情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礼貌性地接过后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有的直接放回了果盘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有的咬几口又放下了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有的甚至趁她不注意丢进了垃圾箱。母亲期待的那种欢悦争抢场景始终没有出现。母亲甚至不得不求援似的将橙皮塞到我手里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叮嘱我吃掉。而我却一片都难得完整地吃完。虽说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细品之下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橙皮依然是那股熟悉的淡淡的柚子香和一丝隐隐的微微的辣意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但那甜味却似乎浓得化不开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腻心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母亲终于有些负气地对我讲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你们都不吃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真是吃惯了嘴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下一年我不晒了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01515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我愣了一下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却不知该如何安慰她。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母亲说到做到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她如今竟真的不再花那个闲工夫去晒什么橙皮了。其实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我早就隐约感到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母亲的橙皮已如眼下这既熟悉又陌生的村庄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虽说在自己的灵魂深处浸满了甜蜜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甜得让人在梦里都会有口水和泪水。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母亲的橙皮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昨天很香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今天很腻。这无关感情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却关乎生活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仅此而已。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文中的母亲是一个怎样的人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请结合全文简要概括。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母亲能干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母来教子有方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重视家教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母亲热情好客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体贴别人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母亲十分要面子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有自尊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母亲对儿孙充满爱心。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任答四点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意思相同即可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0279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3" name="矩形 2"/>
          <p:cNvSpPr>
            <a:spLocks noChangeAspect="1"/>
          </p:cNvSpPr>
          <p:nvPr/>
        </p:nvSpPr>
        <p:spPr>
          <a:xfrm>
            <a:off x="508000" y="1111865"/>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最后的常春藤叶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欧</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亨利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华盛顿广场西面的一个小区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住着不少画家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他们寻求朝北的窗户以及低廉的房租。苏艾和琼珊也在此合租了一个房间。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肺炎在不断蔓延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琼珊也被感染了。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她病得很严重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躺在一张铁床上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一动也不动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凝望着窗对面的空墙。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医生对苏艾说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要治好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可能只有一成希望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这全在她自己要不要活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她是满肚子以为自己活不成了。人不想活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任何药都无效。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苏艾伤心地痛哭一场。</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屋子里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琼珊一动不动地躺着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被子底下的身体纹丝不动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。苏艾走进来的时候以为她睡着了。忽然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传来一个低微的声音。重复着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苏艾快步走到床边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琼珊的眼睛睁得很大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数着</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85441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4" name="矩形 3"/>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苏艾看着窗外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满是疑惑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有什么可数的呢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一个空荡荡的院子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一堵空墙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一棵老极的常春藤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藤上的叶子几乎都被吹掉了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只剩下些光秃秃的枝条缠绕在剥落的砖块上。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琼珊几乎已是耳语。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越落越快了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三天前还有一百多片。又掉了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只剩五片了。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等最后一片掉下来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我也就要去了。难道医生没有告诉你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那些破叶子跟你的病有什么相干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不要说傻话了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医生今天早晨还说你就快好了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喝点汤吧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琼珊直盯着窗外说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我不想喝。又落了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只剩四片了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等最后一片掉下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我也就去了。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琼珊。答应我不要瞧窗外行吗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琼珊闭了眼睛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脸色苍白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一动不动地躺在床上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就像是座横倒在地上的雕像。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1282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4062720923"/>
              </p:ext>
            </p:extLst>
          </p:nvPr>
        </p:nvGraphicFramePr>
        <p:xfrm>
          <a:off x="508000" y="1138999"/>
          <a:ext cx="8128000" cy="5314337"/>
        </p:xfrm>
        <a:graphic>
          <a:graphicData uri="http://schemas.openxmlformats.org/presentationml/2006/ole">
            <mc:AlternateContent xmlns:mc="http://schemas.openxmlformats.org/markup-compatibility/2006">
              <mc:Choice xmlns:v="urn:schemas-microsoft-com:vml" Requires="v">
                <p:oleObj spid="_x0000_s1070" name="文档" r:id="rId4" imgW="3957084" imgH="2587349" progId="Word.Document.12">
                  <p:embed/>
                </p:oleObj>
              </mc:Choice>
              <mc:Fallback>
                <p:oleObj name="文档" r:id="rId4" imgW="3957084" imgH="2587349" progId="Word.Document.12">
                  <p:embed/>
                  <p:pic>
                    <p:nvPicPr>
                      <p:cNvPr id="0" name=""/>
                      <p:cNvPicPr/>
                      <p:nvPr/>
                    </p:nvPicPr>
                    <p:blipFill>
                      <a:blip r:embed="rId5"/>
                      <a:stretch>
                        <a:fillRect/>
                      </a:stretch>
                    </p:blipFill>
                    <p:spPr>
                      <a:xfrm>
                        <a:off x="508000" y="1138999"/>
                        <a:ext cx="8128000" cy="5314337"/>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我正在换锁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小王走出屋子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手里拿着一把新锁。我好生纳闷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隔墙有耳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问小王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你家也要换锁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那锁不是好好的吗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你家这锁不也好好的吗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我老婆说了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我家也换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换了好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省得嫂子心里不平衡。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我呆住了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半天说不出话来。老婆听了这话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心里更不平衡了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这话啥意思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小王急中生智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不瞒你说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我老婆也曾把钥匙插在门上大半天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回家后才发现。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两家四口齐声发出了和气平衡的笑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选自《小小说选刊》</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44994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3" name="矩形 2"/>
          <p:cNvSpPr>
            <a:spLocks noChangeAspect="1"/>
          </p:cNvSpPr>
          <p:nvPr/>
        </p:nvSpPr>
        <p:spPr>
          <a:xfrm>
            <a:off x="508000" y="109484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你睡会儿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我去把贝尔曼叫来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给我当那副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老矿工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的模特儿。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贝尔曼是个画家。他年过六十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画画四十年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总说就要画他的那幅杰作了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可到现在也没有动笔。他除了偶尔画点广告外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什么也没画。他喝酒毫无节制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是一个火气十足的小老头子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十分瞧不起别人的温情。苏艾走进楼下他那间光线黯淡的小屋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他满嘴的酒气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两只发红的眼睛迎风流着泪。苏艾把琼珊的胡思乱想告诉了他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他嗤笑道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世上竟有人蠢到因为那些该死的常春藤叶子落掉就想死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他喊道。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他们一起上楼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琼珊睡着了。他们不由得瞅着窗外那棵常春藤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都默默无言。贝尔曼当完模特就走了。大片的雪花伴着寒冷的雨不停地落下。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把窗帘拉起来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琼珊第二天早晨醒来就低声地命令苏艾。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36779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一夜的风吹雨打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砖墙上还挂着一片藤叶。它是常春藤上最后的一片叶子。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靠近茎部仍是深绿色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可锯齿形的叶子边缘已枯萎发黄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它傲然挂在一根离地二十多英尺的藤枝上。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我以为它不在了。今天它一定会落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白天总算过去了。暮色中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那片孤零零的藤叶紧紧地依附在靠墙的枝上。夜里北风呼啸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拍打着窗户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雨水从屋檐上流泻下来。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天刚亮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琼珊就吩咐苏艾拉开窗帘。那片枯藤叶仍在那里。琼珊躺着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盯着看了许久。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我是个坏女孩。想死是有罪的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天意让那片藤叶留着来证明我的坏。你给我拿点汤来吧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她突然喊道。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临走对苏艾说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她很快会好的。现在我得去楼下看另一个病人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他叫贝尔曼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也是肺炎。但年纪太大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病得很重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恐怕治不好了。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42474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琼珊平静地靠着床织着一条蓝色披肩。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有件事我要告诉你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苏艾走过来抱着琼珊说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贝尔曼先生患肺炎今天在医院里去世了。他只病了两天。从我们这儿离开后的第二天早晨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门房发现他痛得动弹不了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全身也都湿透了。他们不清楚他究竟去做了什么。后来他们发现一盏没有熄灭的灯笼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一把挪动过地方的梯子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几支扔得满地的画笔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一块涂抹这绿色和黄色颜料的调色板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墙上那最后一片藤叶。再想想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为什么风刮得那样厉害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它都从来不摇一摇呢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这片叶子才是贝尔曼的杰作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就是在最后一片叶子掉下来的晚上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他把它画在那里的。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05528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小说中的贝尔曼先生是怎样的一个人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贝尔曼是一个郁郁不得志的画家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性格暴躁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酗酒成性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他年过六十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画画四十年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总说就要画他的那幅杰作了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可到现在也没有动笔。他喝酒毫无节制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是一个火气十足的小老头子。黯淡的小屋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满嘴的酒气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两只发红的眼睛迎风流着泪。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富有同情心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无私关怀、帮助他人。当苏艾把琼珊的胡思乱想告诉了他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崇高的爱心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自我牺牲的精神。晚上冒雨画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常春藤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以致得肺炎而死。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贝尔曼画技高超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他画的那片常春藤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连当画家的琼珊都没有看出来。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9555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3" name="矩形 2"/>
          <p:cNvSpPr>
            <a:spLocks noChangeAspect="1"/>
          </p:cNvSpPr>
          <p:nvPr/>
        </p:nvSpPr>
        <p:spPr>
          <a:xfrm>
            <a:off x="508000" y="1700808"/>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【高频考点六】环境描写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考点梳理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55322907"/>
              </p:ext>
            </p:extLst>
          </p:nvPr>
        </p:nvGraphicFramePr>
        <p:xfrm>
          <a:off x="508000" y="2649791"/>
          <a:ext cx="8128000" cy="3203466"/>
        </p:xfrm>
        <a:graphic>
          <a:graphicData uri="http://schemas.openxmlformats.org/presentationml/2006/ole">
            <mc:AlternateContent xmlns:mc="http://schemas.openxmlformats.org/markup-compatibility/2006">
              <mc:Choice xmlns:v="urn:schemas-microsoft-com:vml" Requires="v">
                <p:oleObj spid="_x0000_s61456" name="文档" r:id="rId3" imgW="3838246" imgH="1512774" progId="Word.Document.12">
                  <p:embed/>
                </p:oleObj>
              </mc:Choice>
              <mc:Fallback>
                <p:oleObj name="文档" r:id="rId3" imgW="3838246" imgH="1512774" progId="Word.Document.12">
                  <p:embed/>
                  <p:pic>
                    <p:nvPicPr>
                      <p:cNvPr id="0" name=""/>
                      <p:cNvPicPr/>
                      <p:nvPr/>
                    </p:nvPicPr>
                    <p:blipFill>
                      <a:blip r:embed="rId4"/>
                      <a:stretch>
                        <a:fillRect/>
                      </a:stretch>
                    </p:blipFill>
                    <p:spPr>
                      <a:xfrm>
                        <a:off x="508000" y="2649791"/>
                        <a:ext cx="8128000" cy="3203466"/>
                      </a:xfrm>
                      <a:prstGeom prst="rect">
                        <a:avLst/>
                      </a:prstGeom>
                    </p:spPr>
                  </p:pic>
                </p:oleObj>
              </mc:Fallback>
            </mc:AlternateContent>
          </a:graphicData>
        </a:graphic>
      </p:graphicFrame>
    </p:spTree>
    <p:extLst>
      <p:ext uri="{BB962C8B-B14F-4D97-AF65-F5344CB8AC3E}">
        <p14:creationId xmlns:p14="http://schemas.microsoft.com/office/powerpoint/2010/main" val="31547737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832853141"/>
              </p:ext>
            </p:extLst>
          </p:nvPr>
        </p:nvGraphicFramePr>
        <p:xfrm>
          <a:off x="508000" y="1268760"/>
          <a:ext cx="8128000" cy="5008569"/>
        </p:xfrm>
        <a:graphic>
          <a:graphicData uri="http://schemas.openxmlformats.org/presentationml/2006/ole">
            <mc:AlternateContent xmlns:mc="http://schemas.openxmlformats.org/markup-compatibility/2006">
              <mc:Choice xmlns:v="urn:schemas-microsoft-com:vml" Requires="v">
                <p:oleObj spid="_x0000_s62479" name="文档" r:id="rId3" imgW="3838246" imgH="2364925" progId="Word.Document.12">
                  <p:embed/>
                </p:oleObj>
              </mc:Choice>
              <mc:Fallback>
                <p:oleObj name="文档" r:id="rId3" imgW="3838246" imgH="2364925" progId="Word.Document.12">
                  <p:embed/>
                  <p:pic>
                    <p:nvPicPr>
                      <p:cNvPr id="0" name=""/>
                      <p:cNvPicPr/>
                      <p:nvPr/>
                    </p:nvPicPr>
                    <p:blipFill>
                      <a:blip r:embed="rId4"/>
                      <a:stretch>
                        <a:fillRect/>
                      </a:stretch>
                    </p:blipFill>
                    <p:spPr>
                      <a:xfrm>
                        <a:off x="508000" y="1268760"/>
                        <a:ext cx="8128000" cy="5008569"/>
                      </a:xfrm>
                      <a:prstGeom prst="rect">
                        <a:avLst/>
                      </a:prstGeom>
                    </p:spPr>
                  </p:pic>
                </p:oleObj>
              </mc:Fallback>
            </mc:AlternateContent>
          </a:graphicData>
        </a:graphic>
      </p:graphicFrame>
    </p:spTree>
    <p:extLst>
      <p:ext uri="{BB962C8B-B14F-4D97-AF65-F5344CB8AC3E}">
        <p14:creationId xmlns:p14="http://schemas.microsoft.com/office/powerpoint/2010/main" val="7457203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75028143"/>
              </p:ext>
            </p:extLst>
          </p:nvPr>
        </p:nvGraphicFramePr>
        <p:xfrm>
          <a:off x="508000" y="1587867"/>
          <a:ext cx="8128000" cy="3936266"/>
        </p:xfrm>
        <a:graphic>
          <a:graphicData uri="http://schemas.openxmlformats.org/presentationml/2006/ole">
            <mc:AlternateContent xmlns:mc="http://schemas.openxmlformats.org/markup-compatibility/2006">
              <mc:Choice xmlns:v="urn:schemas-microsoft-com:vml" Requires="v">
                <p:oleObj spid="_x0000_s63503" name="文档" r:id="rId3" imgW="3838246" imgH="1858747" progId="Word.Document.12">
                  <p:embed/>
                </p:oleObj>
              </mc:Choice>
              <mc:Fallback>
                <p:oleObj name="文档" r:id="rId3" imgW="3838246" imgH="1858747" progId="Word.Document.12">
                  <p:embed/>
                  <p:pic>
                    <p:nvPicPr>
                      <p:cNvPr id="0" name=""/>
                      <p:cNvPicPr/>
                      <p:nvPr/>
                    </p:nvPicPr>
                    <p:blipFill>
                      <a:blip r:embed="rId4"/>
                      <a:stretch>
                        <a:fillRect/>
                      </a:stretch>
                    </p:blipFill>
                    <p:spPr>
                      <a:xfrm>
                        <a:off x="508000" y="1587867"/>
                        <a:ext cx="8128000" cy="3936266"/>
                      </a:xfrm>
                      <a:prstGeom prst="rect">
                        <a:avLst/>
                      </a:prstGeom>
                    </p:spPr>
                  </p:pic>
                </p:oleObj>
              </mc:Fallback>
            </mc:AlternateContent>
          </a:graphicData>
        </a:graphic>
      </p:graphicFrame>
    </p:spTree>
    <p:extLst>
      <p:ext uri="{BB962C8B-B14F-4D97-AF65-F5344CB8AC3E}">
        <p14:creationId xmlns:p14="http://schemas.microsoft.com/office/powerpoint/2010/main" val="15176389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471413852"/>
              </p:ext>
            </p:extLst>
          </p:nvPr>
        </p:nvGraphicFramePr>
        <p:xfrm>
          <a:off x="508000" y="1104247"/>
          <a:ext cx="8128000" cy="5768258"/>
        </p:xfrm>
        <a:graphic>
          <a:graphicData uri="http://schemas.openxmlformats.org/presentationml/2006/ole">
            <mc:AlternateContent xmlns:mc="http://schemas.openxmlformats.org/markup-compatibility/2006">
              <mc:Choice xmlns:v="urn:schemas-microsoft-com:vml" Requires="v">
                <p:oleObj spid="_x0000_s64527" name="文档" r:id="rId3" imgW="3838246" imgH="2723498" progId="Word.Document.12">
                  <p:embed/>
                </p:oleObj>
              </mc:Choice>
              <mc:Fallback>
                <p:oleObj name="文档" r:id="rId3" imgW="3838246" imgH="2723498" progId="Word.Document.12">
                  <p:embed/>
                  <p:pic>
                    <p:nvPicPr>
                      <p:cNvPr id="0" name=""/>
                      <p:cNvPicPr/>
                      <p:nvPr/>
                    </p:nvPicPr>
                    <p:blipFill>
                      <a:blip r:embed="rId4"/>
                      <a:stretch>
                        <a:fillRect/>
                      </a:stretch>
                    </p:blipFill>
                    <p:spPr>
                      <a:xfrm>
                        <a:off x="508000" y="1104247"/>
                        <a:ext cx="8128000" cy="5768258"/>
                      </a:xfrm>
                      <a:prstGeom prst="rect">
                        <a:avLst/>
                      </a:prstGeom>
                    </p:spPr>
                  </p:pic>
                </p:oleObj>
              </mc:Fallback>
            </mc:AlternateContent>
          </a:graphicData>
        </a:graphic>
      </p:graphicFrame>
    </p:spTree>
    <p:extLst>
      <p:ext uri="{BB962C8B-B14F-4D97-AF65-F5344CB8AC3E}">
        <p14:creationId xmlns:p14="http://schemas.microsoft.com/office/powerpoint/2010/main" val="8844942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321132519"/>
              </p:ext>
            </p:extLst>
          </p:nvPr>
        </p:nvGraphicFramePr>
        <p:xfrm>
          <a:off x="508000" y="2150912"/>
          <a:ext cx="8128000" cy="2810177"/>
        </p:xfrm>
        <a:graphic>
          <a:graphicData uri="http://schemas.openxmlformats.org/presentationml/2006/ole">
            <mc:AlternateContent xmlns:mc="http://schemas.openxmlformats.org/markup-compatibility/2006">
              <mc:Choice xmlns:v="urn:schemas-microsoft-com:vml" Requires="v">
                <p:oleObj spid="_x0000_s65551" name="文档" r:id="rId3" imgW="3838246" imgH="1327008" progId="Word.Document.12">
                  <p:embed/>
                </p:oleObj>
              </mc:Choice>
              <mc:Fallback>
                <p:oleObj name="文档" r:id="rId3" imgW="3838246" imgH="1327008" progId="Word.Document.12">
                  <p:embed/>
                  <p:pic>
                    <p:nvPicPr>
                      <p:cNvPr id="0" name=""/>
                      <p:cNvPicPr/>
                      <p:nvPr/>
                    </p:nvPicPr>
                    <p:blipFill>
                      <a:blip r:embed="rId4"/>
                      <a:stretch>
                        <a:fillRect/>
                      </a:stretch>
                    </p:blipFill>
                    <p:spPr>
                      <a:xfrm>
                        <a:off x="508000" y="2150912"/>
                        <a:ext cx="8128000" cy="2810177"/>
                      </a:xfrm>
                      <a:prstGeom prst="rect">
                        <a:avLst/>
                      </a:prstGeom>
                    </p:spPr>
                  </p:pic>
                </p:oleObj>
              </mc:Fallback>
            </mc:AlternateContent>
          </a:graphicData>
        </a:graphic>
      </p:graphicFrame>
    </p:spTree>
    <p:extLst>
      <p:ext uri="{BB962C8B-B14F-4D97-AF65-F5344CB8AC3E}">
        <p14:creationId xmlns:p14="http://schemas.microsoft.com/office/powerpoint/2010/main" val="10005114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209</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《笔下犹能有花开》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分析第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段在文中的作用。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答案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交代了事情发生的时间、地点</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以春末盛开的紫藤萝与初冬凋零的紫藤萝对比</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写出了时间对人的影响</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反衬老太太</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心未与年俱老</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77060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1793240"/>
            <a:ext cx="453521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根据选文内容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按要求填空。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97311839"/>
              </p:ext>
            </p:extLst>
          </p:nvPr>
        </p:nvGraphicFramePr>
        <p:xfrm>
          <a:off x="508000" y="2311136"/>
          <a:ext cx="8128000" cy="2068345"/>
        </p:xfrm>
        <a:graphic>
          <a:graphicData uri="http://schemas.openxmlformats.org/presentationml/2006/ole">
            <mc:AlternateContent xmlns:mc="http://schemas.openxmlformats.org/markup-compatibility/2006">
              <mc:Choice xmlns:v="urn:schemas-microsoft-com:vml" Requires="v">
                <p:oleObj spid="_x0000_s6186" name="文档" r:id="rId4" imgW="3905117" imgH="993556" progId="Word.Document.12">
                  <p:embed/>
                </p:oleObj>
              </mc:Choice>
              <mc:Fallback>
                <p:oleObj name="文档" r:id="rId4" imgW="3905117" imgH="993556" progId="Word.Document.12">
                  <p:embed/>
                  <p:pic>
                    <p:nvPicPr>
                      <p:cNvPr id="0" name=""/>
                      <p:cNvPicPr/>
                      <p:nvPr/>
                    </p:nvPicPr>
                    <p:blipFill>
                      <a:blip r:embed="rId5"/>
                      <a:stretch>
                        <a:fillRect/>
                      </a:stretch>
                    </p:blipFill>
                    <p:spPr>
                      <a:xfrm>
                        <a:off x="508000" y="2311136"/>
                        <a:ext cx="8128000" cy="2068345"/>
                      </a:xfrm>
                      <a:prstGeom prst="rect">
                        <a:avLst/>
                      </a:prstGeom>
                    </p:spPr>
                  </p:pic>
                </p:oleObj>
              </mc:Fallback>
            </mc:AlternateContent>
          </a:graphicData>
        </a:graphic>
      </p:graphicFrame>
      <p:sp>
        <p:nvSpPr>
          <p:cNvPr id="4" name="矩形 3"/>
          <p:cNvSpPr>
            <a:spLocks noChangeAspect="1"/>
          </p:cNvSpPr>
          <p:nvPr/>
        </p:nvSpPr>
        <p:spPr>
          <a:xfrm>
            <a:off x="508000" y="395692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简析第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段在内容和结构上分别有什么作用。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交代邻里关系比较冷淡</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为下文写换锁的情节作铺垫。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411760" y="3279190"/>
            <a:ext cx="7016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18445" y="3141127"/>
            <a:ext cx="1221459"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48816" y="3499921"/>
            <a:ext cx="1221459"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56101" y="3141127"/>
            <a:ext cx="1221459"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16910" y="3499921"/>
            <a:ext cx="1283767"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55107" y="3317363"/>
            <a:ext cx="1105325" cy="276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44350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
                                            <p:txEl>
                                              <p:pRg st="1" end="1"/>
                                            </p:txEl>
                                          </p:spTgt>
                                        </p:tgtEl>
                                        <p:attrNameLst>
                                          <p:attrName>style.visibility</p:attrName>
                                        </p:attrNameLst>
                                      </p:cBhvr>
                                      <p:to>
                                        <p:strVal val="visible"/>
                                      </p:to>
                                    </p:set>
                                    <p:animEffect transition="in" filter="wipe(down)">
                                      <p:cBhvr>
                                        <p:cTn id="3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3" grpId="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做好环境描写这类题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可以从以下几点入手。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掌握考点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景物描写的各类作用要精准识记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准确理解。不要混淆是非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以免答题的时候张冠李戴。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理解内容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从整体上把握文章内容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掌握文章的中心思想、主人公的形象特点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以及作者的思想感情。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精准答题。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我们要细读文本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联系上下文、文章主人公的性格特点、作者思想感情、文章主旨进行全方位的分析。答题的时候要实事求是地客观分析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不要随意贴标签。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19412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211</a:t>
            </a:fld>
            <a:r>
              <a:rPr lang="en-US" altLang="zh-CN" smtClean="0"/>
              <a:t>-</a:t>
            </a:r>
            <a:endParaRPr lang="zh-CN" altLang="en-US" dirty="0"/>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组织语言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在组织语言的时候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我们要分点作答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编上序号。这样显得更有条理。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98098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212</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我为什么没有翅膀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袁省梅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小迪从妈妈手里挣脱时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是到了妈妈公司的楼里。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这里是一个很大的房间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左边摆了十几台缝纫机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嗡嗡嗡的机器声沉闷、滞重。机器前的人都低着头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手上扯一只蓝色的衣袖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一片宽大的衣襟。右边是布料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红红蓝蓝的堆了很多。布料边是缝好的衣服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胡乱地堆在地上。小迪妈妈是这家服装加工厂的裁剪师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工作台就在布料和衣服中间。妈妈把小迪从幼儿园接回来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就让他在这里玩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直到她下班回出租屋。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小迪三岁时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妈妈把小迪从老家接到小城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让小迪上城里幼儿园。妈妈说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咋说城里幼儿园也要比农村的强。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小迪却不乐意。妈妈不知道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从幼儿园到这里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从这里再到出租屋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对小迪来说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不过是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从一个房间到另一个房间。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62146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没人理会小迪高兴还是不高兴。这个房间里的人都很忙。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小迪就自己玩。</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小迪真是聪明啊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能找到好多好玩的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小迪爬到布料的最上面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把布料当滑滑梯从上面蹦跳着往下滑。滑累了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他就坐在一大堆的碎布头里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把碎布头当树叶当彩纸抛撒在自己头上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或者在碎布头里挖个坑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把自己藏在里面喊妈妈找。妈妈顾不上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听他叫的烦了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就抬眼看他一下。有时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妈妈手头的活儿刚好能放一下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就过来陪他玩一会儿。这时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小迪最开心。他扑在妈妈的怀里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趴在妈妈的背上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咯咯咯咯笑个不停。还有那个小阳台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小迪也喜欢去。小迪的冲锋枪喷水枪小火车小汽车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还有气球皮球彩球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都在阳台上放着。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小迪今天不高兴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就跑到了阳台上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抓起他的冲锋枪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黑着眉眼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对着妈妈嗒嗒地扫射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妈妈说话不算数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10762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214</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妈妈说小迪生日时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带小迪去公园玩。小迪去过一次公园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是妈妈刚把他接到城里时。小迪说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我要坐转椅。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妈妈说好。小迪说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我要玩碰碰车。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妈妈说好。今天是小迪的生日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妈妈却说厂子的活儿催得紧。妈妈说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改天去。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等妈妈骑着车子驮着他到了公司楼前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把他抱下来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他就蹲在地上不起来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眼泪一颗一颗砸在地上。妈妈扯着他的手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叫他快上楼。小迪拧着身子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被妈妈硬是拖着上来了。一上来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妈妈手里就抓起了电剪刀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嗖嗖地裁剪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不理小迪了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60895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小迪看妈妈不理他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悻悻地丢下枪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嘟着嘴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踢一脚气球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踢一脚皮球。看着气球皮球被他踢得嘣嘣嘣乱跳乱滚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他又开心了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咯咯咯咯地笑。玩了一会儿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他跑到妈妈身边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向妈妈要饼干吃。妈妈手上抓着电剪刀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盯着台子上的布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叫他自己去包里拿。妈妈提醒他洗手。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小迪看着妈妈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他想妈妈要是看他一下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他就会去洗手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可妈妈一下也没看他。小迪就没有去洗手。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他从包里摸出一把饼干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嗵地躺在一堆衣服上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掰着饼干往嘴里扔。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小迪放学了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是老板。小迪倏地站了起来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抓着饼干的手藏到了身后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老板在小迪头上摸了摸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可不能淘气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这么多机器。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95528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悄悄把饼干塞在衣兜里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从妈妈工作台上抓起小剪刀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叔叔我不淘气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我帮妈妈剪线头。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就蹲在衣服边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拎起一件衣服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找寻线头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就噌地剪掉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是又小心又认真的样子。老板笑笑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小迪剪着线头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听见楼下小孩子玩游戏的声音。</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小迪说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他们在玩捉迷藏。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小迪说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我也玩过捉迷藏。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小迪说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我们老师带我们玩的呢。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就扔下剪刀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跑到阳台上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趴在窗户上看。楼下的草地里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果然有几个小孩在玩耍。楼房太高了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小迪看不清楚。窗户前的梧桐树上飞来的喜鹊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小迪倒看得分明。小迪看着喜鹊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一、二、三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地数。还没等他数完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树上所有的喜鹊就呼啦啦全飞走了。小迪看着越飞越远的喜鹊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看着自己的胳膊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我为什么没有翅膀呢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14597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217</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小迪哇地哭了起来。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小迪的哭声响亮。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小迪响亮的哭声在工作间里一点也听不到。或许也能听见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可谁有时间听一个孩子在哭还是笑呢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小迪伸开双臂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咯咯笑着喊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你看我长翅膀了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年中国微型小说排行榜》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请分析第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段场景描写的作用。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交代故事发生的环境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反映人物的生活状态</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为情节发展和矛盾冲突作铺垫。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评分标准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分。答对一点给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答对两点给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分。意思相近即可。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03543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wipe(down)">
                                      <p:cBhvr>
                                        <p:cTn id="1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218</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外祖父的白胡须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琦君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我没有看见过我家的财神爷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但是我总是把外祖父与财神爷联想在一起。因为外祖父有三绺雪白雪白的长胡须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连眉毛都是雪白的。手里老捏着旱烟筒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脚上无论夏天与冬天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总是拖一双草拖鞋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冬天多套一双白布袜。小帮工阿喜说财神爷就是这个样儿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他听一个小偷亲口讲给他听的。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89928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那个小偷有一夜来我家偷东西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在谷仓里挑了一担谷子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刚挑到后门口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却看见一个白胡子老公公站在门边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拿手一指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他那担谷子就重得再也挑不动了。他吓得把扁担丢下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拔腿想跑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老公公却开口了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站住不要跑。告诉你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我是这家的财神爷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你想偷东西是偷不走的。你没有钱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我给你两块洋钱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你以后不要再做贼了。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他就摸出两块亮晃晃的银元给他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小偷从此不敢到我家偷东西了。所以地方上人人都知道我家的财神爷最灵、最管事。外祖父却摸着胡子笑眯眯地说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哪一家都有个财神爷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就看这一家做事待人怎么样。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外祖父是读书人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却什么都没考取过。后来就在祠堂里教私塾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在地方上给人义务治病。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7968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 name="矩形 1"/>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下面两个句子写出了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产生的原因是什么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84676198"/>
              </p:ext>
            </p:extLst>
          </p:nvPr>
        </p:nvGraphicFramePr>
        <p:xfrm>
          <a:off x="599682" y="1842013"/>
          <a:ext cx="8128000" cy="912053"/>
        </p:xfrm>
        <a:graphic>
          <a:graphicData uri="http://schemas.openxmlformats.org/presentationml/2006/ole">
            <mc:AlternateContent xmlns:mc="http://schemas.openxmlformats.org/markup-compatibility/2006">
              <mc:Choice xmlns:v="urn:schemas-microsoft-com:vml" Requires="v">
                <p:oleObj spid="_x0000_s7210" name="文档" r:id="rId4" imgW="3847376" imgH="432184" progId="Word.Document.12">
                  <p:embed/>
                </p:oleObj>
              </mc:Choice>
              <mc:Fallback>
                <p:oleObj name="文档" r:id="rId4" imgW="3847376" imgH="432184" progId="Word.Document.12">
                  <p:embed/>
                  <p:pic>
                    <p:nvPicPr>
                      <p:cNvPr id="0" name=""/>
                      <p:cNvPicPr/>
                      <p:nvPr/>
                    </p:nvPicPr>
                    <p:blipFill>
                      <a:blip r:embed="rId5"/>
                      <a:stretch>
                        <a:fillRect/>
                      </a:stretch>
                    </p:blipFill>
                    <p:spPr>
                      <a:xfrm>
                        <a:off x="599682" y="1842013"/>
                        <a:ext cx="8128000" cy="912053"/>
                      </a:xfrm>
                      <a:prstGeom prst="rect">
                        <a:avLst/>
                      </a:prstGeom>
                    </p:spPr>
                  </p:pic>
                </p:oleObj>
              </mc:Fallback>
            </mc:AlternateContent>
          </a:graphicData>
        </a:graphic>
      </p:graphicFrame>
      <p:sp>
        <p:nvSpPr>
          <p:cNvPr id="4" name="矩形 3"/>
          <p:cNvSpPr>
            <a:spLocks noChangeAspect="1"/>
          </p:cNvSpPr>
          <p:nvPr/>
        </p:nvSpPr>
        <p:spPr>
          <a:xfrm>
            <a:off x="508000" y="265943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对小王一家的猜疑和不放心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对白白花钱换锁不甘心。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心思被小王猜透点明而恼火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对小王直言的行为感到不快。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独具匠心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也有人认为小说以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作标题耐人寻味。请选择其中一种观点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为标题。</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揭示矛盾的根源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所有的矛盾都源于人物的心理失衡</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表明写反映邻里关系的生活琐事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实则揭示社会信任危机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为标题。</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锁是小说的线索。所有故事情节都围绕锁展开。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含义深刻。锁阻隔了人与人之间的友情和信任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含蓄地表现了主题。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38254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ipe(down)">
                                      <p:cBhvr>
                                        <p:cTn id="1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220</a:t>
            </a:fld>
            <a:r>
              <a:rPr lang="en-US" altLang="zh-CN" smtClean="0"/>
              <a:t>-</a:t>
            </a:r>
            <a:endParaRPr lang="zh-CN" altLang="en-US" dirty="0"/>
          </a:p>
        </p:txBody>
      </p:sp>
      <p:sp>
        <p:nvSpPr>
          <p:cNvPr id="3" name="矩形 2"/>
          <p:cNvSpPr>
            <a:spLocks noChangeAspect="1"/>
          </p:cNvSpPr>
          <p:nvPr/>
        </p:nvSpPr>
        <p:spPr>
          <a:xfrm>
            <a:off x="508000" y="110011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他最喜欢叫我端两张竹椅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并排儿坐在后门矮墙边晒太阳。夏天就坐在那儿乘凉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听他讲那讲不完的故事。妈妈怕他累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叫我换张靠背藤椅给他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他都不要。那时他七十多岁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腰杆挺得直直的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没有一点佝偻的老态。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坐在后门口的一件有趣的工作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就是编小竹笼。外祖父用小刀把竹蔑削成细细的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教我编一个四四方方的小笼子。笼子里面放圆卵石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编好了扔着玩。有一次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我捉了一只金龟子塞在里面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外祖父一定要我把它放走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他说虫子也不可随便虐待的。他指着墙角边正在排着队伍搬运食物的蚂蚁说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你看蚂蚁多好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一个家族同心协力地把食物运回洞里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藏起来冬天吃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从来没看见一只蚂蚁只顾自己在外吃饱了才回家的。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他常常故意丢一点糕饼在墙角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坐在那守着蚂蚁搬运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嘴角一直挂着微笑。妈妈说外祖父会长寿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就是因为他看世上什么都是好玩儿的。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42373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221</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要饭的看见他坐在后门口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就伸手向他讨钱。他就掏出枚铜钱给他。一会儿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又来了一个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他再掏一枚给他。一直到铜子掏完为止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摇摇手说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明天我换了铜子你们再来。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妈妈说善门难开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叫他不要这么施舍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招来好多要饭的难对付。他像有点不高兴了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烟筒敲得咯咯地响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哪个愿意讨饭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总是没法子才走这条路。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我亲眼看见一个女乞丐向外祖父讨了一枚铜钱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不到两个钟头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她又背了个孩子再来讨。我告诉外祖父说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她已经来过了。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他像听也没听见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又给她一枚。我问他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您为什么不看看清楚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她明明是欺骗。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天底下的事就这样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你只要不被他骗就是了。一枚铜钱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在她眼里比斗笠还大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多给她一枚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她多高兴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这么多讨饭的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有的人确是好吃懒做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但有的真的是因为贫穷。我有多的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就给他们。也许有一天他们有好日子过了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也会想起自己从前的苦日子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受过人的接济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他就会好好帮助别人了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那么我今天这枚铜钱的功效就很大了。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他喷了口烟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你懂不懂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06098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222</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懂是懂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不过我不大赞成拿钱给骗子。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骗人的人也可以感化的。我讲个故事给你听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孙中山先生就是位最慷慨、最不计较金钱的人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他自己没钱的时候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人家借给他钱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他不买吃的、穿的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却统统买了书。他说钱一定要用在正正当当的地方。所以他宣传革命的时候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许多人向他借钱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他都给。那时他的朋友劝他说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许多人都是来骗你钱的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你不可太相信他们。他说没有关系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这么多人里面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总有几个是真诚的。后来那些向他拿过钱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原只是想骗骗他的人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都受了他的感动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纷纷起来响应他了。这一件事就可证明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人人都可做好人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而诚心诚意待人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一定可以感动对方的。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他讲起孙中山先生来就眉飞色舞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因为他最钦佩孙中山先生。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他忽然轻声轻气地问我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你知不知道那一次财神爷吓走了小偷是怎么回事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89560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你别告诉别人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那个白胡子财神爷就是我呀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您真好玩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那个小偷一定不知道。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他不好意思说。故意那么告诉人的。我给他两块银元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劝说他一顿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他以后就去学做手艺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没有再做小偷了。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这一段有趣的故事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使我一直不会忘记。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施比受更为有福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这是中外古今不变的真理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外祖父就是一位专门赐予快乐给人们的仁慈老人。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记得最后那年腊月二十八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乡下演庙戏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天下着大雪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冻得足手都僵硬了。外祖父点起灯笼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穿上钉鞋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对我和小帮工阿喜说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我们看戏去。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太冷了。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外公都不怕冷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4201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224</a:t>
            </a:fld>
            <a:r>
              <a:rPr lang="en-US" altLang="zh-CN" smtClean="0"/>
              <a:t>-</a:t>
            </a:r>
            <a:endParaRPr lang="zh-CN" altLang="en-US" dirty="0"/>
          </a:p>
        </p:txBody>
      </p:sp>
      <p:sp>
        <p:nvSpPr>
          <p:cNvPr id="3" name="矩形 2"/>
          <p:cNvSpPr>
            <a:spLocks noChangeAspect="1"/>
          </p:cNvSpPr>
          <p:nvPr/>
        </p:nvSpPr>
        <p:spPr>
          <a:xfrm>
            <a:off x="508000" y="1092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他一手牵着我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一手提着灯笼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阿喜背着长板凳。外祖父的钉鞋踩在雪地里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发出沙沙的清脆声音。戏开锣了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正殿里冷冷清清不到三十个人。台上演的戏是我看厌了的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投军别窑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一男一女哑着嗓子不知在唱什么。武生旧兮兮的长靠后背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旗子只剩下两根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没精打采地垂下来。可是唱完一出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外祖父就拼命拍手叫好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并给台上递去一块银元。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回家的路上我埋怨道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什么破戏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看它干什么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戏班子怪可怜的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台下没有人看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叫他们怎么演下去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所以我们得捧场。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你还给他一块大洋呢。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让他们打壶酒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买斤肉暖暖肠胃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天太冷了。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红灯笼的光晕照在雪地上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好美的颜色。我再看外祖父雪白的长胡须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也被灯笼照得变成粉红色了</a:t>
            </a:r>
            <a:r>
              <a:rPr lang="zh-CN" altLang="zh-CN" sz="2200" u="sng" dirty="0"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15207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225</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如今外祖父早已仙逝多年。每当我抬头望蔚蓝晴空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朵朵白云后面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仿佛出现了我那雪白长须的外祖父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他在对我微笑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也对这世界微笑。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文章写到看戏回家途中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红灯笼的光晕照在雪地上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好美的颜色。我再看外祖父雪白的长胡须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也被灯笼照得变成粉红色了。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请你体会此处描写的好处是什么。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此处描写的好处是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渲染出一种美好祥和的气氛</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烘托出外祖父的美好形象</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表达我对外祖父的崇敬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664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226</a:t>
            </a:fld>
            <a:r>
              <a:rPr lang="en-US" altLang="zh-CN" smtClean="0"/>
              <a:t>-</a:t>
            </a:r>
            <a:endParaRPr lang="zh-CN" altLang="en-US" dirty="0"/>
          </a:p>
        </p:txBody>
      </p:sp>
      <p:sp>
        <p:nvSpPr>
          <p:cNvPr id="3" name="矩形 2"/>
          <p:cNvSpPr>
            <a:spLocks noChangeAspect="1"/>
          </p:cNvSpPr>
          <p:nvPr/>
        </p:nvSpPr>
        <p:spPr>
          <a:xfrm>
            <a:off x="508000" y="1233927"/>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【高频考点七】行文线索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考点梳理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99515822"/>
              </p:ext>
            </p:extLst>
          </p:nvPr>
        </p:nvGraphicFramePr>
        <p:xfrm>
          <a:off x="508000" y="2170031"/>
          <a:ext cx="8128000" cy="4329555"/>
        </p:xfrm>
        <a:graphic>
          <a:graphicData uri="http://schemas.openxmlformats.org/presentationml/2006/ole">
            <mc:AlternateContent xmlns:mc="http://schemas.openxmlformats.org/markup-compatibility/2006">
              <mc:Choice xmlns:v="urn:schemas-microsoft-com:vml" Requires="v">
                <p:oleObj spid="_x0000_s66575" name="文档" r:id="rId3" imgW="3838246" imgH="2044153" progId="Word.Document.12">
                  <p:embed/>
                </p:oleObj>
              </mc:Choice>
              <mc:Fallback>
                <p:oleObj name="文档" r:id="rId3" imgW="3838246" imgH="2044153" progId="Word.Document.12">
                  <p:embed/>
                  <p:pic>
                    <p:nvPicPr>
                      <p:cNvPr id="0" name=""/>
                      <p:cNvPicPr/>
                      <p:nvPr/>
                    </p:nvPicPr>
                    <p:blipFill>
                      <a:blip r:embed="rId4"/>
                      <a:stretch>
                        <a:fillRect/>
                      </a:stretch>
                    </p:blipFill>
                    <p:spPr>
                      <a:xfrm>
                        <a:off x="508000" y="2170031"/>
                        <a:ext cx="8128000" cy="4329555"/>
                      </a:xfrm>
                      <a:prstGeom prst="rect">
                        <a:avLst/>
                      </a:prstGeom>
                    </p:spPr>
                  </p:pic>
                </p:oleObj>
              </mc:Fallback>
            </mc:AlternateContent>
          </a:graphicData>
        </a:graphic>
      </p:graphicFrame>
    </p:spTree>
    <p:extLst>
      <p:ext uri="{BB962C8B-B14F-4D97-AF65-F5344CB8AC3E}">
        <p14:creationId xmlns:p14="http://schemas.microsoft.com/office/powerpoint/2010/main" val="11086056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274512049"/>
              </p:ext>
            </p:extLst>
          </p:nvPr>
        </p:nvGraphicFramePr>
        <p:xfrm>
          <a:off x="508000" y="1196752"/>
          <a:ext cx="8128000" cy="5116136"/>
        </p:xfrm>
        <a:graphic>
          <a:graphicData uri="http://schemas.openxmlformats.org/presentationml/2006/ole">
            <mc:AlternateContent xmlns:mc="http://schemas.openxmlformats.org/markup-compatibility/2006">
              <mc:Choice xmlns:v="urn:schemas-microsoft-com:vml" Requires="v">
                <p:oleObj spid="_x0000_s67599" name="文档" r:id="rId3" imgW="3838246" imgH="2415687" progId="Word.Document.12">
                  <p:embed/>
                </p:oleObj>
              </mc:Choice>
              <mc:Fallback>
                <p:oleObj name="文档" r:id="rId3" imgW="3838246" imgH="2415687" progId="Word.Document.12">
                  <p:embed/>
                  <p:pic>
                    <p:nvPicPr>
                      <p:cNvPr id="0" name=""/>
                      <p:cNvPicPr/>
                      <p:nvPr/>
                    </p:nvPicPr>
                    <p:blipFill>
                      <a:blip r:embed="rId4"/>
                      <a:stretch>
                        <a:fillRect/>
                      </a:stretch>
                    </p:blipFill>
                    <p:spPr>
                      <a:xfrm>
                        <a:off x="508000" y="1196752"/>
                        <a:ext cx="8128000" cy="5116136"/>
                      </a:xfrm>
                      <a:prstGeom prst="rect">
                        <a:avLst/>
                      </a:prstGeom>
                    </p:spPr>
                  </p:pic>
                </p:oleObj>
              </mc:Fallback>
            </mc:AlternateContent>
          </a:graphicData>
        </a:graphic>
      </p:graphicFrame>
    </p:spTree>
    <p:extLst>
      <p:ext uri="{BB962C8B-B14F-4D97-AF65-F5344CB8AC3E}">
        <p14:creationId xmlns:p14="http://schemas.microsoft.com/office/powerpoint/2010/main" val="11113909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228</a:t>
            </a:fld>
            <a:r>
              <a:rPr lang="en-US" altLang="zh-CN" smtClean="0"/>
              <a:t>-</a:t>
            </a:r>
            <a:endParaRPr lang="zh-CN" altLang="en-US" dirty="0"/>
          </a:p>
        </p:txBody>
      </p:sp>
      <p:sp>
        <p:nvSpPr>
          <p:cNvPr id="3" name="矩形 2"/>
          <p:cNvSpPr>
            <a:spLocks noChangeAspect="1"/>
          </p:cNvSpPr>
          <p:nvPr/>
        </p:nvSpPr>
        <p:spPr>
          <a:xfrm>
            <a:off x="508000" y="2513599"/>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《淡淡的深情》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本文是以什么为线索将生活中的平常事情串联在一起的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淡淡的</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深情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52802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如何找到文章的线索呢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我们可以从以下几点去思考。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关注文章标题。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有些文章的标题就是文章的写作线索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全文都是按照标题来构思写作的。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关注文中反复出现的词句。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如《白杨礼赞》中的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一词就是作者对白杨树的赞美之情的流露。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关注文中作者的思想感情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或思想感情的变化。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鲁迅的《藤野先生》一文中处处流露出鲁迅先生的爱国情感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鲁迅《阿长与</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山海经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》一文就是以作者情感的变化为线索。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94657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集中营的课堂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纳粹德国攻占波兰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控制着华沙。沙宁是刚来的老师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正给孩子们上课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几个纳粹兵来到学校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大声地对她说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跟我们走一趟吧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你还要藏到什么时候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他们便涌上来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将沙宁摁到了车上。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孩子们都吓哭了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只有谢达快速跑回家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告诉爸爸赛夫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沙宁老师被抓走了。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赛夫听到这个消息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不禁一惊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焦急地在屋里来回走着</a:t>
            </a:r>
            <a:r>
              <a:rPr lang="en-US" altLang="zh-CN" sz="2200" u="sng" dirty="0"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68879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230</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特别注意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除了抒情作品和一些内容、情节极其简单的叙事作品外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很多作品都不只有一条线索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而是灵活、巧妙地运用多重线索。我们常常把只有一条线索的作品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如朱自清的《背影》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把两个或两个以上线索的作品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如鲁迅的《藤野先生》。《藤野先生》一文就有明暗两条线索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一条是鲁迅先生与藤野先生的交往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另一条是鲁迅的爱国主义思想感情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属于暗线。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99975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长在心上的眼睛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小驴的爸爸妈妈扔下当时才三岁的小驴进城打工的第二年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奶奶的双眼突然就什么也看不见了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走路只能</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拄着棍子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小驴惊讶地发现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奶奶的眼睛似乎复明了。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做饭切菜时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明晃晃的菜刀紧挨着奶奶的手刷刷地飞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吓得小驴直吸冷气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可奶奶手下的菜切得又细又匀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刀丝毫没伤到手。平时吃饭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奶奶总是将盛得满满的一碗给小驴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自己碗里的饭却浅浅的。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小驴很是心疼奶奶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有时趁奶奶不注意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偷偷地将盛得多的那碗换给奶奶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可每次都会被奶奶发现。小驴以为奶奶的眼睛复明了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悄悄地将手指放在奶奶的眼睛前面晃了晃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可奶奶还是一点也感觉不到。小驴想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奶奶一定具有了特异功能。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74639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小驴的爸爸妈妈每到秋天都给小驴邮鞋。可这年秋天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鞋没有邮来。小驴脚上的旧鞋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鞋底都快磨透了。可他不想告诉奶奶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他知道奶奶没有钱买。冬天很快来了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小驴脚上的鞋急得张开了嘴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五个脚指头冻成了胡萝卜头。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事情的起因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鞋子没有邮来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旧鞋已经磨透。引出下文奶奶深夜给小驴做鞋和小驴在雪天给奶奶找药的情节。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小驴脚痛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睡不着觉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他发现奶奶到了深夜也不睡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总是背对着他坐着。小驴问奶奶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躺着累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许多天过去了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奶奶经常一坐就是大半夜</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98689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233</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小驴一大早就来到村外的山上。山上的雪很大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到处白茫茫的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地上的草木全都盖上了厚厚的大被子。小驴用一把小铲子扒开积雪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挖出藏在雪下的一种草根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宝贝似的装进一个红色塑料袋里。这种草根很少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小驴四处寻找着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小驴露在外面的脚趾被树枝扎破了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雪地上留下鲜红的血迹。可小驴仍不停地找着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脚上的鞋也磨得没有了底。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再次点出鞋破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从中体现出小驴对奶奶的深厚情感。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39178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小驴遇到大胖。大胖不解地说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你真傻啊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怎么大冬天穿个没底儿的鞋四处跑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通过大胖的眼睛真实地再现了小驴鞋子的破旧程度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穿着如此破旧的鞋子上山找药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衬托出小驴对奶奶的深厚情感。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小驴就怕别人说他傻。因为他听人说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爸爸妈妈才不要他了。可这次小驴没生气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转身一瘸一拐地往家跑。回到家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小驴举着塑料袋冲奶奶喊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这是给你的药。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奶奶赶紧接过来用手摸了摸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你这是在哪儿弄的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我在山上挖的。王爷爷说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这草能治失眠。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奶奶眼眶红了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急忙弯腰下去抓小驴的脚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她用颤抖的手脱去小驴脚上那双破得实在不能再穿的鞋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将小驴那两只脚放在自己的衣服里暖着。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再次点出鞋破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表现了年老的奶奶对小驴没有新鞋穿的痛心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表达了祖孙二人相濡以沫的人间真情。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94973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奶奶放下小驴的脚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从床头柜上拿起一双棉鞋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穿上试试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看合脚不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小驴突然明白了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原来奶奶夜里坐着不睡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是在黑暗中一针一线地给他做鞋。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表现出奶奶对小驴深切的爱。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他流着泪说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你是不是有特异功能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那你怎么看到的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心上也长着眼睛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小驴惊奇地问。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每个人的心上都长着一双眼睛。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奶奶笑了笑说。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文章用它引出奶奶给小驴做鞋的情节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表现出奶奶对小驴的爱。</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小驴穿着破旧的鞋在雪地里找药的情节描写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突出了小驴对奶奶的深厚感情。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63817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生命之芯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庭院的上空是一架纵纵横横的葡萄藤。初春时节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昏睡的葡萄藤醒了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它们先是睁开一粒粒紫红色看似惺忪的叶芽。不久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叶子便很快毛茸茸地伸展开了。它们很快就把庭院里的阳光剪得支离破碎斑斑驳驳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不到半月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院子的上空就一片摇曳的苍翠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连一片金黄阳光也漏不下来。清风徐徐地一摇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几片碎碎的阳光偶尔从叶缝间掉落下来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但那是稍纵即逝的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像梦的碎片一样。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我是十分喜爱这些张扬的葡萄叶子的。清晨推窗一望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绿叶田田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满眼碧绿的饱满苍翠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让人感觉到了新一天的爽朗和清新。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暮秋时节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满藤的叶子都已枯黄了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飒飒秋风一吹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便不停有三三两两的叶子从藤架上飘飘扬扬地掉落下来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落在庭院里、墙角和台阶上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像一只只再也不能飞的蝴蝶。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7465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237</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素爱清爽的妻子便不得不时时清扫那些落叶。但那落叶总像扫不尽似的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往往清晨刚刚扫过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到中午或傍晚时就又落了厚厚一层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有时一天扫了五遍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但还总是扫不净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仿佛你一转身它就又落下了。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妻子也想了许多的办法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费尽了周折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院子里却落叶依旧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这让妻子又气恼又无奈。这情景往往一直要到落雪时才能结束。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去年的中秋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满架的葡萄又变紫了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剪摘葡萄时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妻子不是挑紫透的先摘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把那些没有熟透的葡萄串子留着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而是一次全早早摘了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不论有没有熟透。摘得一串不留。妻子说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葡萄摘尽了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叶子落得就快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就不用像往年那样总是扫叶子了。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果如妻子所说的那样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葡萄摘下后三四天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满架的叶子一下子就黄了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然后开始汹涌地凋落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一夜的工夫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庭院里就落了厚厚的一层。那些叶子显得十分憔悴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有的叶脉还青着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只是叶缘黄卷了一些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但却早早地凋落了。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13881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238</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不到半月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葡萄藤上的叶子竟全落尽了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只剩下那些灰黑的老藤和那些褐色的新条在庭院上空寂寂地缱绻着。偶尔飞来三两只鸟雀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怔怔地栖落在上面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然后啁啾几声就怏怏地飞走了。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难道作物也有它们自己的灵魂吗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它们在泥土和风雨中生长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全都是为了自己的果实。果实是它们生命的灯芯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一旦果实夭折了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它们的生命也就夭折了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一旦果实夭折了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它们的岁月也就黯淡了。无论这世界还有多么美好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无论岁月还有多么漫长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但它们却已走到了自己生命的秋天里。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果实或许就是作物们的梦想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或许就是作物们生命的纯粹使命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或许就是作物们的灵魂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过早丢失了自己的果实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作物们生命的秋天就提前来临了。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坐在静静的葡萄架下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仰望着那一簇一簇摇曳的绿叶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我对一切都充满了敬意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还是被我们视为非生命的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无论是一粒青青的葡萄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还是我们脚下的一粒泥土</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51475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239</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一切都是有着自己的梦想和灵魂的。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请找出本文的线索并分析其作用。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以对葡萄叶从旺盛生长到过早落尽的感情变化为线索。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把妻子对葡萄的做法和我的情感变化连在一起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贯穿全文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使内容显得条理清楚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表现小说对生命的使命、灵魂的思考主题。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30507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谢达悄悄地来到集中营门口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他不知从哪里找到了一枚手雷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然后大叫着冲向纳粹看守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他很快被制服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投进了集中营。谢达很坚强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始终咬定手雷是捡来的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纳粹只好把他关起来。看守每天鞭打他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让他干着与年龄不相称的活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可他似乎能承受一切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他只想知道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沙宁老师是否还在这里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是否还活着。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谢达被惊醒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几个纳粹将一个全身血肉模糊的女人扔了进来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这不是沙宁老师吗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他突然一阵狂喜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和几位妇女一起把沙宁老师扶到板子上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沙宁伤得太重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一直在昏迷。纳粹没有从沙宁口中得到任何有价值的消息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还不想让她死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便给她医治。沙宁醒后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第一眼便看见了谢达。她有些激动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想问谢达怎么进来的。可她极度虚弱说不出话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聪明的谢达急忙小声地对沙宁说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沙宁老师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我来上课。</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沙宁一怔</a:t>
            </a:r>
            <a:r>
              <a:rPr lang="en-US"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0062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240</a:t>
            </a:fld>
            <a:r>
              <a:rPr lang="en-US" altLang="zh-CN" smtClean="0"/>
              <a:t>-</a:t>
            </a:r>
            <a:endParaRPr lang="zh-CN" altLang="en-US" dirty="0"/>
          </a:p>
        </p:txBody>
      </p:sp>
      <p:sp>
        <p:nvSpPr>
          <p:cNvPr id="3" name="矩形 2"/>
          <p:cNvSpPr>
            <a:spLocks noChangeAspect="1"/>
          </p:cNvSpPr>
          <p:nvPr/>
        </p:nvSpPr>
        <p:spPr>
          <a:xfrm>
            <a:off x="508000" y="1140144"/>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【高频考点八】理解段落的作用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考点梳理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3862878"/>
              </p:ext>
            </p:extLst>
          </p:nvPr>
        </p:nvGraphicFramePr>
        <p:xfrm>
          <a:off x="508000" y="2067810"/>
          <a:ext cx="8128000" cy="4490905"/>
        </p:xfrm>
        <a:graphic>
          <a:graphicData uri="http://schemas.openxmlformats.org/presentationml/2006/ole">
            <mc:AlternateContent xmlns:mc="http://schemas.openxmlformats.org/markup-compatibility/2006">
              <mc:Choice xmlns:v="urn:schemas-microsoft-com:vml" Requires="v">
                <p:oleObj spid="_x0000_s68621" name="文档" r:id="rId3" imgW="3838246" imgH="2120476" progId="Word.Document.12">
                  <p:embed/>
                </p:oleObj>
              </mc:Choice>
              <mc:Fallback>
                <p:oleObj name="文档" r:id="rId3" imgW="3838246" imgH="2120476" progId="Word.Document.12">
                  <p:embed/>
                  <p:pic>
                    <p:nvPicPr>
                      <p:cNvPr id="0" name=""/>
                      <p:cNvPicPr/>
                      <p:nvPr/>
                    </p:nvPicPr>
                    <p:blipFill>
                      <a:blip r:embed="rId4"/>
                      <a:stretch>
                        <a:fillRect/>
                      </a:stretch>
                    </p:blipFill>
                    <p:spPr>
                      <a:xfrm>
                        <a:off x="508000" y="2067810"/>
                        <a:ext cx="8128000" cy="4490905"/>
                      </a:xfrm>
                      <a:prstGeom prst="rect">
                        <a:avLst/>
                      </a:prstGeom>
                    </p:spPr>
                  </p:pic>
                </p:oleObj>
              </mc:Fallback>
            </mc:AlternateContent>
          </a:graphicData>
        </a:graphic>
      </p:graphicFrame>
    </p:spTree>
    <p:extLst>
      <p:ext uri="{BB962C8B-B14F-4D97-AF65-F5344CB8AC3E}">
        <p14:creationId xmlns:p14="http://schemas.microsoft.com/office/powerpoint/2010/main" val="40553649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《细水长流》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段在文中的作用。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内容上交代矛盾冲突的起因</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或故事发生的背景</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天大旱</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邻居又不在家。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结构上推动故事情节的发展</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为下文写浇地和母亲不理解父亲等情节作铺垫。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685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242</a:t>
            </a:fld>
            <a:r>
              <a:rPr lang="en-US" altLang="zh-CN" smtClean="0"/>
              <a:t>-</a:t>
            </a:r>
            <a:endParaRPr lang="zh-CN" altLang="en-US" dirty="0"/>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回答问题要具体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要结合文本内容具体回答。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例如首段作用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《济南的冬天》一文的开头的作用。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《济南的冬天》一文的开头</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作者开篇总领全文</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总写了济南冬天</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温晴</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的特点。点明中心</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表达了作者对济南冬天的喜爱赞美之情。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例如中间段作用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《从百草园到三味书屋》的第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《从百草园到三味书屋》的第</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段为全文的过渡段</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起到承上启下的作用。这段文字在全文中既承接课文前半部分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在百草园的快乐生活</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又开启下文三味书屋的学习生活。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96578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243</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例如结尾段作用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《叶圣陶先生二三事》最后一段的作用。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结构上</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叶圣陶先生</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往矣</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和课文第一自然段相呼应</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结构严谨。同时</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总结全文内容。内容上</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点明文章中心</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表达作者对叶圣陶老先生的怀念和崇敬之情。也呼吁年轻人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特别是写文章的人要学习叶老先生的精神</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深化了文章中心。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58920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并非所有的中间段落都是承上启下的作用。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如果中间段描述的次要物象与选文的主要物象在形象、意境或情感上一致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那么在表达上的作用一般是衬托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或烘托、铺垫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。如果中间段描述的次要物象与选文的主要物象在形象、意境或情感上不一致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其表达作用就是反衬。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中间段如果比较长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而且描写的是选文的主要物象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它在内容上的作用一般是扩展思路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答题格式。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结构上的作用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内容上的作用。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86804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245</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把自己变成一朵花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香给这个世界看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林清玄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有时会在晚上去逛花市。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夜里九点以后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花贩会将店里的花整理一遍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把一些盛开着的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不会再有顾客挑选的花放在方形的大竹篮推到屋外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准备丢弃了。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我没有多余的钱买花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就在晚上去挑选竹篮中的残花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那虽然是已被丢弃的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看起来都还很美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尤其是它们正好开在高峰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显得格外辉煌。在竹篮里随意翻翻就会找到一大把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带回家插在花瓶里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自己看了也非常欢喜。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从竹篮里拾来的花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至少可以插一两天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甚至有开到四五天的。每当我把花一一插进瓶里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会兴起这样的遐想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花的生命原本短暂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它若有知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知道临谢前几天还被宝爱着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应该感叹不枉一生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能毫无遗憾地凋谢了。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64421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246</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花的盛放是那么美丽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但凋落时也有一种难言之美。在清冷的寒夜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看到花瓣纷纷落下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无声地辞枝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以一种优雅的姿势飘散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安静地俯在桌边。那颤抖离枝的花瓣时而给我是一瓣耳朵的错觉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仿佛在倾听着远处土地的呼唤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闻着它熟悉的田园声息。那还留在枝上的花则是眼睛一样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深情地看着人间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那深情的最后一瞥真是令人惆怅。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每一朵花都是安静地来到这个世界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又沉默离开。若是我们倾听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在安静中仿佛有深思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而在沉默里也有美丽的雄辩。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许久没有晚上去花市了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最近去过一次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竟捡回几十朵花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那捡来的花与买回的花感觉不同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由于不花钱反而觉得每一朵都是无价的。尤其是将谢未谢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更显得楚楚可怜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比起含苞时的精神抖擞也自有一番风姿。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67302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247</a:t>
            </a:fld>
            <a:r>
              <a:rPr lang="en-US" altLang="zh-CN" smtClean="0"/>
              <a:t>-</a:t>
            </a:r>
            <a:endParaRPr lang="zh-CN" altLang="en-US" dirty="0"/>
          </a:p>
        </p:txBody>
      </p:sp>
      <p:sp>
        <p:nvSpPr>
          <p:cNvPr id="3" name="矩形 2"/>
          <p:cNvSpPr>
            <a:spLocks noChangeAspect="1"/>
          </p:cNvSpPr>
          <p:nvPr/>
        </p:nvSpPr>
        <p:spPr>
          <a:xfrm>
            <a:off x="508000" y="1092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说花是无价的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可能只有卖花的人反对。花虽是有形之物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却往往是无形的象征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莲之清净、梅之坚贞、兰之高贵、菊之傲骨、牡丹之富贵、百合之闲逸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乃至玫瑰里的爱情、康乃馨的母爱都是高洁而不能以金钱衡量的。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花所以无价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是花有无求的品格。如果我们送人一颗钻石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里面的情感就不易纯粹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因为没有人会白送人钻石的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如果是送一朵玫瑰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它就很难掺进一丝杂质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由于它的纯粹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钻石在它面前就显得又俗又胖了。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花的威力真是不小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但花的因缘更令人怀想。我国民间有一种说法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说世上有三种行业是前世修来的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就是卖花、卖香、卖伞。因为卖花是纯善的行业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买花的人不是供养佛菩萨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就是与人结善缘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即使自己放置案前也能调养身心。卖香、卖伞也都是纯善的行业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如果不是前世的因缘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哪里有福分经营这么好的行业呢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0933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248</a:t>
            </a:fld>
            <a:r>
              <a:rPr lang="en-US" altLang="zh-CN" smtClean="0"/>
              <a:t>-</a:t>
            </a:r>
            <a:endParaRPr lang="zh-CN" altLang="en-US" dirty="0"/>
          </a:p>
        </p:txBody>
      </p:sp>
      <p:sp>
        <p:nvSpPr>
          <p:cNvPr id="3" name="矩形 2"/>
          <p:cNvSpPr>
            <a:spLocks noChangeAspect="1"/>
          </p:cNvSpPr>
          <p:nvPr/>
        </p:nvSpPr>
        <p:spPr>
          <a:xfrm>
            <a:off x="508000" y="1092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卖花既是因缘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爱花也是因缘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我常觉得爱花者不是后天的培养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而是天生的直觉。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这种直觉来自良善的品格与温柔的性情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也来自对物质生活的淡泊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一个把物质追求看得很重的人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肯定是与花无缘的。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爱花的人如果能自花中提炼智慧之香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用智慧之花来使心灵庄严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就能使我们有最深刻的觉醒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激发我们追求真实和永恒的智慧。当我们面对人间的一朵好花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心里有美、有香、有平静、有种种动人的质地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就会使我们有更洁净的心灵来面对人生。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让我们看待自己如一枝花吧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香给这世界看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简要分析第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段在文中的作用。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起承上启下的作用。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作者巧妙地由上段卖花因缘过渡到下段的爱花因缘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文章衔接自然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浑然一体。</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3016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生命之芯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李雪峰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庭院的上空是一架纵纵横横的葡萄藤。初春时节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昏睡的葡萄藤醒了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它们先是睁开一粒粒紫红色看似惺忪的叶芽。不久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那些叶子便很快毛茸茸地伸展开了。它们很快就把庭院里的阳光剪得支离破碎斑斑驳驳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不到半月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院子的上空就一片摇曳的苍翠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连一片金黄阳光也漏不下来。清风徐徐地一摇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几片碎碎的阳光偶尔从叶缝间掉落下来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但那是稍纵即逝的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像梦的碎片一样。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我是十分喜爱这些张扬的葡萄叶子的。清晨推窗一望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绿叶田田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满眼碧绿的饱满苍翠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让人感觉到了新一天的爽朗和清新。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01994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沙宁成了集中营里的老师。纳粹严密监视着她的动向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希望能从沙宁的讲课中找到破绽。另外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这十几个孩子让他们伤透了脑筋。沙宁上课的时候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孩子们却很安静。为了让他们安静些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纳粹还假装慈悲地给孩子们买了画笔。沙宁对谢达非常好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除了给他上课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有时还教他画画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几名想逃跑的战俘又被他们抓回来折磨而死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然后再被吊起来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暴露在阳光下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纳粹就是这样没有人性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凡是想逃跑的人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都会被处死并吊在营门外。每每看到这种场景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谢达心中充满了仇恨。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天还没亮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谢达偷偷地走出房间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悄悄爬向纳粹士兵的油库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可就在他准备点燃火柴时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被纳粹哨兵发现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一颗罪恶的子弹穿透了他的胸膛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谢达当即倒下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然后被拖出门外吊起来示众。第二天中午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赛夫打通了关节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把谢达抱回家。他要给谢达穿上新衣服再埋葬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他几度昏厥。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29282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暮秋时节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满藤的叶子都已枯黄了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飒飒秋风一吹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便不停有三三两两的叶子从藤架上飘飘扬扬地掉落下来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落在庭院里、墙角和台阶上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像一只只再也不能飞的蝴蝶。这时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素爱清爽的妻子便不得不及时清扫那些落叶。但那落叶总像扫不尽似的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往往清晨刚刚扫过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到中午或傍晚时就又落了厚厚一层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有时一天扫了五遍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但还总是扫不净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仿佛你一转身它就又落下了。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妻子也想了许多的办法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费尽了周折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院子里却落叶依旧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这让妻子又气恼又无奈。这情景往往一直要到落雪时才能结束。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去年的中秋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满架的葡萄又变紫了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剪摘葡萄时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妻子不是挑紫透的先摘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把那些没有熟透的葡萄串子留着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而是一次全早早摘了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不论有没有熟透。摘得一串不留。妻子说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葡萄摘尽了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叶子落得就快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就不用像往年那样总是扫叶子了。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15125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251</a:t>
            </a:fld>
            <a:r>
              <a:rPr lang="en-US" altLang="zh-CN" smtClean="0"/>
              <a:t>-</a:t>
            </a:r>
            <a:endParaRPr lang="zh-CN" altLang="en-US" dirty="0"/>
          </a:p>
        </p:txBody>
      </p:sp>
      <p:sp>
        <p:nvSpPr>
          <p:cNvPr id="3" name="矩形 2"/>
          <p:cNvSpPr>
            <a:spLocks noChangeAspect="1"/>
          </p:cNvSpPr>
          <p:nvPr/>
        </p:nvSpPr>
        <p:spPr>
          <a:xfrm>
            <a:off x="508000" y="110011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果如妻子所说的那样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葡萄摘下后三四天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满架的叶子一下子就黄了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然后开始汹涌地凋落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一个夜晚或半天的工夫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庭院里就落了厚厚的一层。那些叶子显得十分憔悴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有的叶脉还青着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只是叶缘黄卷了一些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但却早早地凋落了。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不到半月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葡萄藤上的叶子竟全落尽了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只剩下那些灰黑的老藤和那些褐色的新条在庭院上空寂寂地缱绻着。偶尔飞来三两只鸟雀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怔怔地栖落在上面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然后啁啾几声就怏怏地飞走了。令人痛惜不已。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难道作物也有它们自己的灵魂吗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它们在泥土和风雨中生长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全都是为了自己的果实。果实是它们生命的灯芯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一旦果实夭折了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它们的生命也就夭折了。无论这世界还有多么美好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无论岁月还有多么漫长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但它们却已走到了自己生命的秋天里。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12239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252</a:t>
            </a:fld>
            <a:r>
              <a:rPr lang="en-US" altLang="zh-CN" smtClean="0"/>
              <a:t>-</a:t>
            </a:r>
            <a:endParaRPr lang="zh-CN" altLang="en-US" dirty="0"/>
          </a:p>
        </p:txBody>
      </p:sp>
      <p:sp>
        <p:nvSpPr>
          <p:cNvPr id="3" name="矩形 2"/>
          <p:cNvSpPr>
            <a:spLocks noChangeAspect="1"/>
          </p:cNvSpPr>
          <p:nvPr/>
        </p:nvSpPr>
        <p:spPr>
          <a:xfrm>
            <a:off x="508000" y="10721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果实或许就是作物们的梦想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或许就是作物们生命的纯粹使命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或许是作物们的灵魂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过早丢失了自己的果实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作物们生命的秋天就提前来临了。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坐在静静的葡萄架下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仰望着那一簇簇摇曳的绿叶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我对一切都充满了敬意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还是被我们视为非生命的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无论是一粒蛰伏在绿叶间的虫子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还是我们脚下的一粒泥土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一切都是有着自己的梦想和灵魂的。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分析最后一段话的作用。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点明本文对葡萄和人生命的思考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对标题《生命之芯》的解释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把握美好年华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为实现人生价值而不懈努力。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我们为使命而活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引起读者深思生命的意义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令人回味无穷。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36497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一、泥人王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陈州城东门里偏南有一户王家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历代以捏泥人为生。陈州泥人、泥狗闻名天下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王家泥人自然也算内中一绝。王家这一代的主人叫王二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年近五十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膝下有一双儿女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阖家四口人都会捏泥人。就王家四口人相比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自然要数王二的手艺最为绝。每每捏出好的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他总是舍不得出售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小心地放在内室的木架上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让它阴干后再认真着色。几代相传下来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内室的木架上便放满了精品。众多的精品摆放在一起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就透出一种气势。王二把这些精品当作儿女们的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教科书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没事儿就让他们观赏、琢磨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达到潜移默化之效果。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陈州城来了一位传教士。传教士是位洋人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蓝眼睛黄头发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但能说一口流利的中国话。他到陈州不久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便听说了王家泥人。一日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他到了王家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说是要购买几套泥人。王二很热情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让传教士观赏。那洋人对东方民间艺术像是极感兴趣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爱不释手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掏出银钱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买下王二拿出的几套后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我想买你们祖上传下来的精品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卖不卖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王二摇头。那传教士说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能否让我一饱眼福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王二说可以。王二说完便领那洋人到了内室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拉开了挡架的破布帘儿。那洋人见到木架上的精品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惊讶得张大了嘴巴。他轻轻拿起一件明朝初年的珍品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抚摸久久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最后央求王二全部卖给他。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81511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255</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王二庄重地摇摇头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这是传家之宝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饿死也不卖的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我掏大价钱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传教士双目放出了绿光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可以让你发财的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你就是给我一座金山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我也绝不会卖的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弄这玩艺儿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并不是为发财。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传教士不解地问。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一是为糊口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二是为技痒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你懂吗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一天不捏泥人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我手要发痒的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卖了这些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我就没了神</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人没神是活不下去的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王二说得很骄傲。那洋人却显得很颓丧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贪婪地望了望那些东方瑰宝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恋恋不舍地走了。几天以后的一个深夜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一股水匪从湖上而来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包围了王家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绑了王家大小。但水匪东找西寻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却不见了泥人精品。匪首大惊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问王二道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你家祖传泥人哪里去了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王二冷笑道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水匪们又寻一遍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仍不见。匪首发怒道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你不说我就杀了你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王二笑笑说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杀了我你更得不到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你只要告诉我是谁雇你们来的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我就对你说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匪首迟疑了一下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说了。王二骂了一句那洋教士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对匪首说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我把它们全与所卖泥人掺在了一起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有眼力就自己挑去</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96726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水匪们自然没眼力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挑来拣去大同小异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又见天色渐明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便带走了王二的独生子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命王二天明交出真货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王家独根儿就血染城湖。万般无奈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王二只得给水匪们送去了祖传泥人。儿子从城湖里回来后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很是抱怨父亲。王二却很高兴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拍了拍儿子的肩头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深情地说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能和泥人同生死共患难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说明王家的真传你已学到手了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王二寻到那教士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泥人我愿意卖了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洋教士颇感惊讶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不解地问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听说你家祖传泥人被强盗抢走了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你还卖什么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那是赝品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诡秘地说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实不相瞒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我知道真品早晚也保不住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不如换几个钱花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你到底要不要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洋教士疑惑地望着王二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思量了好一会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最后答应明天看货。当天夜里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洋教士派人给水匪送信说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白给了你们银钱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弄了一堆假货色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83165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水匪们大骂洋人挑剔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把泥人全都倒进了湖水里。第二天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洋教士找到王二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要求先看货后交钱。王二满口答应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领洋人到了湖边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划出一叶小舟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一直带洋人到了水匪倒泥人的地方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无数个泥人显露出来。通过水的映衬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显得更加鲜艳夺目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栩栩如生。王二指了指水中的泥人说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全在这儿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洋教士看到真品被毁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知道上了王二的当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顿如炸雷击顶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白了脸色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痛心地哭了。王二见洋人哭得伤心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颇受感动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你是真心爱这泥人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洋教士面对泥人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禁不住双手捶胸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吼道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我并不是拿它们赚钱花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王二怔了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怔得目瞪口呆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他才脱去外衣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一下跳进水里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连连捞出三套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双手递给那教士说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是我送给您的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15988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258</a:t>
            </a:fld>
            <a:r>
              <a:rPr lang="en-US" altLang="zh-CN" smtClean="0"/>
              <a:t>-</a:t>
            </a:r>
            <a:endParaRPr lang="zh-CN" altLang="en-US" dirty="0"/>
          </a:p>
        </p:txBody>
      </p:sp>
      <p:sp>
        <p:nvSpPr>
          <p:cNvPr id="3" name="矩形 2"/>
          <p:cNvSpPr>
            <a:spLocks noChangeAspect="1"/>
          </p:cNvSpPr>
          <p:nvPr/>
        </p:nvSpPr>
        <p:spPr>
          <a:xfrm>
            <a:off x="508000" y="109484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那教士接过泥人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像接过一个虚拟的梦幻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惊讶得张大了嘴巴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原来那泥人经过一天一夜的浸泡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并不像他所想的那样已变成了不能摸碰的一堆烂泥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而是完好无损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仿佛比原来更加灿烂夺目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他仿佛是看到了一个极其美妙的童话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环环相扣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请根据示例把小说故事情节填写完整。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买泥人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抢泥人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扔泥人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捞泥人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送泥人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文中画线的句子有什么含义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在文中起什么作用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王二没有了泥人就好像没有了灵魂。表现了王二将捏泥人当作养家糊口的精神寄托。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或突出了捏泥人对王二的重要性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突出了王二对泥人艺术的热爱。结构上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为下文王二用尽办法守护泥人埋下伏笔</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27584" y="3545513"/>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77049" y="3545513"/>
            <a:ext cx="10379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39615" y="3545513"/>
            <a:ext cx="10379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76174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259</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概括王二这一人物形象的特点。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不贪钱财。</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不畏强暴、勇敢。</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机智。</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宽容。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王二和洋教士的冲突源自对艺术作品泥人的争夺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那么谁才是真正热爱艺术之人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第一种看法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王二是真正热爱艺术之人。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热爱艺术创作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他舍不得出售捏得好的泥人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认真着色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精心收藏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极力捍卫艺术作品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他为了保护祖传泥人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不接受金钱的诱惑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不畏惧水匪的威胁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理解热爱艺术之人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当他闻知洋教士真心喜爱泥人时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不计前嫌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主动送他三套。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第二种看法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洋教士是真正热爱艺术之人。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热爱收藏艺术作品。为得到泥人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洋教士想尽各种办法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试图一饱眼福。</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有鉴赏艺术的能力。他见到泥人精品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既惊讶又留恋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是懂得欣赏之人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爱惜艺术作品。当他看到泥人精品被倒湖中时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掩面哭泣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痛心不已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连王二也深受感动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可见他真心热爱艺术。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1094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盟军报纸大幅报道了赛夫送出情报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纳粹在波兰的毒气弹据点纷纷被摧毁的消息。如果再晚几天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这些毒气弹就会被运往前线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将会有成千上万盟军士兵中毒而亡。半个月后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沙宁被解救出来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她和赛夫都成了大英雄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一个催人泪下的故事也被披露出来。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沙宁掌握毒气弹据点的情报后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来到华沙想与赛夫接头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因泄密她被捕了。焦急的赛夫本想自己进集中营和沙宁接头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可他是地下组织的负责人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不能离开。便想出了让谢达攻击哨兵而进入集中营与沙宁接头的办法。沙宁的情报图一直记在脑海里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她便偷偷地教谢达画画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谢达便能把地图完整地画出来。该怎样把情报送出呢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谢达见到逃跑的人都会被处死吊在营门外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他便想到了这个慷慨赴死的办法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悄悄地把地图画在了衣服里面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爸爸肯定会想办法把他抱回家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肯定会给他换套新衣服再埋葬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肯定会发现画在衣服里面的地图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85756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260</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二、蹬布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那天放学进家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响莲先是高兴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后是惊讶。高兴的是爸爸难得在家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惊讶的是爸爸脖子上吊着绷带托着左胳膊。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因为爸爸意外工伤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响莲那天没有挨着枕头就入睡。她听见爸爸妈妈在低声商量事儿。妈妈说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欠人家两个月车钱了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这下更艰难了。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也得保证响莲。</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92698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在这个城乡接合部的居民区里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响莲上的却是城里一所挺有名的学校。那天老师宣布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今后有的作业要在电脑上完成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响莲庆幸自己并不落后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妈妈在小超市打工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用攒了三四个月的工钱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给她置备下一台电脑。妈妈说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超市老板娘早给她闺女置下电脑了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那闺女才上四年级。妈妈问响莲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老板娘说的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响莲说老师还没教。妈妈就说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家长们都知道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一上五年级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有的功课就得在电脑上完成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就是不等老师教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一搜就懂。他们家住的地方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离响莲上的那学校挺远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家长们几乎没有让孩子自己乘公交车去的。若自己家没有车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就跟别的家拼车。响莲就跟另外四个孩子拼车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a:t>
            </a:r>
            <a:r>
              <a:rPr lang="en-US" altLang="zh-CN" sz="2200" dirty="0">
                <a:solidFill>
                  <a:srgbClr val="000000"/>
                </a:solidFill>
                <a:latin typeface="Times New Roman" panose="02020603050405020304" pitchFamily="18" charset="0"/>
                <a:cs typeface="Times New Roman" panose="02020603050405020304" pitchFamily="18" charset="0"/>
              </a:rPr>
              <a:t>450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0724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妈妈被超市辞退了。爸爸晚上回到家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妈妈总叨唠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说那小超市老板娘不地道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爸爸淡淡地劝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如今到她那地方加油的车少了。她也有难处。你就再找份别的工吧。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妈妈觉得失去那份工可惜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以前每天下班回家正好接响莲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还可以平价甚至大折扣从那超市买回袋奶方便面什么的。本来妈妈那份工资除了日常费用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还可应付响莲每月的拼车费午餐费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现在可就困难了。爸爸再出事故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虽说是对方负全责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医药费不愁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但只剩基本工资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困难就变成艰难了。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第二天响莲起床后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今天我不搭小车了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我去坐公交。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妈妈大声回应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你老老实实坐上去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车在她家门外按喇叭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妈妈对师傅说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响莲她爸一早就蹬布去了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人家同意先预支他</a:t>
            </a:r>
            <a:r>
              <a:rPr lang="en-US" altLang="zh-CN" sz="2200" dirty="0">
                <a:solidFill>
                  <a:srgbClr val="000000"/>
                </a:solidFill>
                <a:latin typeface="Times New Roman" panose="02020603050405020304" pitchFamily="18" charset="0"/>
                <a:cs typeface="Times New Roman" panose="02020603050405020304" pitchFamily="18" charset="0"/>
              </a:rPr>
              <a:t>1500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明天我就连这个月总共</a:t>
            </a:r>
            <a:r>
              <a:rPr lang="en-US" altLang="zh-CN" sz="2200" dirty="0">
                <a:solidFill>
                  <a:srgbClr val="000000"/>
                </a:solidFill>
                <a:latin typeface="Times New Roman" panose="02020603050405020304" pitchFamily="18" charset="0"/>
                <a:cs typeface="Times New Roman" panose="02020603050405020304" pitchFamily="18" charset="0"/>
              </a:rPr>
              <a:t>1350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块给你。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96126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263</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车子往城里开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马路边有排专卖建材的商店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有家店最近专营再生布。再生布就是用回收的废旧衣服等纺织品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捣烂了再热压成型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那家店从厂里进大批的货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一卷一卷的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宽度从两米到八米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长度从十米到二十米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那些搞大棚养殖的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棚顶上要苫这种东西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他们的大棚往往长达一百米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那就需要把成卷的再生布先在地面上铺展开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再将其用手提缝纫机缝合成指定的长度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缝完了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再整体卷起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装车运走。在操作过程中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就是蹬布。缝合前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每卷布要搁到地上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用脚蹬展开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那还不算太难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缝合后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如果是八米宽的缝成了一百米长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再用脚将其蹬卷起来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那就不仅需要旺健的脚力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更需要平衡的技巧。这个活儿很累人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但是又不可能给高工钱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因此都是些最没办法的人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才一早来干临时工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管一顿粗茶淡饭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给五十元。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86900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响莲从车窗老远就望见了爸爸的背影。爸爸虽然一只胳膊伤了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两腿却仍雄健有力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只见他两腿轮流蹬布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那布卷越蹬越厚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爸爸再蹬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就有点儿跳动的意味了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车开过去了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蹬布的爸爸从后视镜里消失了。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响莲微微咬着嘴唇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心里发誓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一定要报答父母。那天晚上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她从网络上查到了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她心中浮现出许多的方案。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小说主要写了两天的故事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响莲的爸爸意外工伤回家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生活变得更艰难了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爸爸到专营再生布商店蹬布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响莲深受感动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475656" y="4546793"/>
            <a:ext cx="32403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48064" y="4546793"/>
            <a:ext cx="2376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91680" y="4955361"/>
            <a:ext cx="35643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52120" y="4950577"/>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05105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小说两处提到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未雨绸缪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请说说你的理解。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超市老板娘的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未雨绸缪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为读四年级的女儿提前置备电脑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响莲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未雨绸缪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的想法是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现在努力读书</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将来好好报答父母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小说两次写到爸爸妈妈的对话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从中你读出了一个怎样的妈妈和爸爸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妈妈是一个勤俭持家、体谅丈夫、疼爱女儿的妈妈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爸爸是一个有责任担当、理解他人、疼爱女儿的爸爸。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响莲庆幸自己并不落后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你发现响莲在哪些方面并不落后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住在城乡接合部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上的是城里挺有名的学校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一上五年级妈妈就给她置备下一台电脑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不乘公车跟别家孩子拼车上学。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88024" y="1530216"/>
            <a:ext cx="40324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7544" y="1931820"/>
            <a:ext cx="612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90303" y="2334507"/>
            <a:ext cx="42484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73125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down)">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down)">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三、时光不旧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只是落满灰尘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却在经历人生的秋天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满目落红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遍地枯草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晚景凄凉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的味道。在我自己看来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当时的窘境甚至不如隔壁的那个孤寡老人。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他没有退休金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每日里靠捡拾垃圾艰难度日。喝酒算是他一天中唯一的一点乐趣吧。只有在喝点小酒的时候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那院子里才有了点儿活人的气息。那样的时候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我甚至能听到他哼着一些古老而神秘的曲调。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他的院子里堆着的都是捡来的没来得及去卖的破烂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就是这廉价的破烂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竟然也遭遇了盗贼。那盗贼就是我。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46335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高考落榜后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父母让我去工厂做学徒工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关起门来坚持写作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梦想有一天可以写出名堂来。苍白无力的青春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空洞的辞藻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自然无法让我写出多么出彩的文章来。消极的我开始变得颓废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抽烟酗酒打架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无恶不作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邻家隔几天就上门来和父母讨说法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父母气急败坏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不再给我零花钱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自生自灭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。我要写稿投稿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没钱买稿纸和邮票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只好打了他的主意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他那些垃圾里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是可以拿来用的。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他并没有太严厉地呵斥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你不好好读书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来这破烂堆里翻个啥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破烂就是破烂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还能翻出什么稀罕玩意来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说完他就往那堆破烂里一躺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和那堆破烂融为一体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好像要告诉我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那破烂是他的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也就他把那破烂当有用的东西吧。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我也是个破烂。你来翻翻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看我口袋里有没有点儿值钱的东西。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342462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我的脸羞臊得通红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只好和他坦白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说自己看中了他捡来的那些本子。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不过话说回来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破烂也分两种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一种是完全没有用的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一种是还有一点利用价值的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比如我捡的这种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还是可以换回一点钱的。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那天他喝了酒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没有和我发火。借着酒劲儿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还对我进行了一番教诲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不管多糟糕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哪怕你狼狈得像个垃圾一样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你也会是那可以回收利用的垃圾。相反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你若自暴自弃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那么你就是把自己扔进了不可回收的垃圾箱。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一点不像一个捡破烂的老人说的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反倒像我的语文老师在课堂上给我讲的。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去给我把窗玻璃擦了吧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很久没擦了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都看不到外面的东西了。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4259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我只好乖乖地就去擦玻璃。玻璃擦干净了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晦暗的屋子一下子亮堂了起来。他心情很好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招呼我喝一口。我捏着鼻子喝了一口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辣得不行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直吐舌头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他倒是乐得前仰后合。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他在自己的垃圾里仔细挑拣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把那些我能用到的本子都给了我。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该惩罚也惩罚了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不过你既然帮我把玻璃擦得那么干净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也得奖励奖励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这些就奖励给你吧。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我流着泪接过那一摞本子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脏兮兮、皱巴巴已近迟暮的本子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我却坚信自己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可以在那上面写出干干净净、青春靓丽的文字来。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一度以为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自己荒废了光阴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不可救药。但这个可敬的老人让我知道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时光还没有被我用旧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只是蒙上了一层灰垢而已。只要用心去擦一擦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那隐匿起来的时光随时都可以亮洁如新。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22739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 name="矩形 1"/>
          <p:cNvSpPr>
            <a:spLocks noChangeAspect="1"/>
          </p:cNvSpPr>
          <p:nvPr/>
        </p:nvSpPr>
        <p:spPr>
          <a:xfrm>
            <a:off x="508000" y="131998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谢达消逝在天堂里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但他用稚嫩的肩膀扛出的惊天壮举却深深地感染了我们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那个集中营的课堂里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上的是这世界上最感人的一课。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选自《情感读本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以谢达为陈述对象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完成下列表格。</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01162"/>
              </p:ext>
            </p:extLst>
          </p:nvPr>
        </p:nvGraphicFramePr>
        <p:xfrm>
          <a:off x="508000" y="3447042"/>
          <a:ext cx="8128000" cy="2841496"/>
        </p:xfrm>
        <a:graphic>
          <a:graphicData uri="http://schemas.openxmlformats.org/presentationml/2006/ole">
            <mc:AlternateContent xmlns:mc="http://schemas.openxmlformats.org/markup-compatibility/2006">
              <mc:Choice xmlns:v="urn:schemas-microsoft-com:vml" Requires="v">
                <p:oleObj spid="_x0000_s8234" name="文档" r:id="rId4" imgW="3905117" imgH="1364566" progId="Word.Document.12">
                  <p:embed/>
                </p:oleObj>
              </mc:Choice>
              <mc:Fallback>
                <p:oleObj name="文档" r:id="rId4" imgW="3905117" imgH="1364566" progId="Word.Document.12">
                  <p:embed/>
                  <p:pic>
                    <p:nvPicPr>
                      <p:cNvPr id="0" name=""/>
                      <p:cNvPicPr/>
                      <p:nvPr/>
                    </p:nvPicPr>
                    <p:blipFill>
                      <a:blip r:embed="rId5"/>
                      <a:stretch>
                        <a:fillRect/>
                      </a:stretch>
                    </p:blipFill>
                    <p:spPr>
                      <a:xfrm>
                        <a:off x="508000" y="3447042"/>
                        <a:ext cx="8128000" cy="2841496"/>
                      </a:xfrm>
                      <a:prstGeom prst="rect">
                        <a:avLst/>
                      </a:prstGeom>
                    </p:spPr>
                  </p:pic>
                </p:oleObj>
              </mc:Fallback>
            </mc:AlternateContent>
          </a:graphicData>
        </a:graphic>
      </p:graphicFrame>
      <p:sp>
        <p:nvSpPr>
          <p:cNvPr id="5" name="矩形 4"/>
          <p:cNvSpPr/>
          <p:nvPr/>
        </p:nvSpPr>
        <p:spPr>
          <a:xfrm>
            <a:off x="3347864" y="4435539"/>
            <a:ext cx="4824536"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7864" y="5182379"/>
            <a:ext cx="4824536"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21919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请用简洁的语言补全文章情节。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破烂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惩罚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简要概括老人为什么要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的盗窃行为和颓废消极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自暴自弃的精神状态而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擦拭干净玻璃而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谈谈你对文章标题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时光不旧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只是落满灰尘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时光还没有被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只是蒙上了一层灰垢而已。只要用心去擦一擦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那隐匿起来的时光随时都可以亮洁如新。文章通过拾荒老人对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明白人生处于困顿时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要乐观面对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被拭去灰尘的玻璃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光洁如新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11759" y="1731981"/>
            <a:ext cx="13681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25704" y="1731981"/>
            <a:ext cx="13681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76783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271</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每日里靠捡拾垃圾艰难度日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喝点小酒作乐的孤寡老人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的眼里成为了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可敬的老人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是什么促使作者内心发生这样的变化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请结合文本谈谈。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受到了老人的一番教诲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那些意味深长的话出自一个拾荒老人之口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用新的眼光来审视他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从心底深处对他产生了敬意。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25982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四、杭州巷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幸福路作为一条商业步行街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每天人流密集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左边有一条非常不起眼的小岔路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叫平安街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顺着平安街进去百余米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一拐弯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眼前生出一条南北向小巷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便是杭州巷。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杭州巷狭窄细长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仅容得下两人并行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麻石板铺就的巷道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伴随着墙脚一线湿湿的青苔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一直延伸到尽头。巷子两边的建筑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古朴、荒凉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被圈在高高的院墙内。透过门缝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可隐约窥见一些雕梁画栋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当然还有断壁残垣。小巷里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渺无人烟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只有寂寞的风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顺着寂寞的巷道穿过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轻轻吹拂着墙头几株寂寞的茅草。步行在小巷里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抬眼望去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四周就像一幅油画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挂在墙上沉睡不醒。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2326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我此行的目的地是杭州巷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那也是整个小巷唯一的住户。我去的时候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正值深秋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碧空如镜。上午的阳光嫩黄羞怯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在墙头瓦瓴上探头探脑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却无法照进小巷。行走在小巷里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头上是一片金灿灿的阳光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人却站在岁月的阴凉中。驻足</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我感慨颇多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犹豫良久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那两扇厚重的木门还是被我轻轻地叩响了。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一个老太太站在门口。她的目光和善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完全没有都市人惯有的那种警惕。我结结巴巴地说自己是摄影发烧友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爱好用镜头来捕捉历史。老太太把我迎进院内。院子很大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里面种了不少花草。秋天的菊花开得正艳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五彩缤纷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白如雪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粉似霞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则黄得热闹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亦黄得伤感。院内飞檐斗角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回廊石阶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曲径通幽。难以置信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在现代都市林立的高楼大厦脚下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竟然藏着这样的深居大院。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00376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老太太精神矍铄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红光满面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笑声爽朗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她说自己有八十高龄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有个留学海外的儿子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如果现在还活着的话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明年也将花甲之年了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老太太说她姓李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从十八岁结婚那年起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已经在这院子里生活了六十多年。六十多年里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女儿夭折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儿子客死他乡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佣人被遣散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老伴过世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一个个亲人相继离去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昔日门庭喧闹的大宅子里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最后只剩下她一个孤老婆子了。老太太说这话时表情恬淡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似乎是在谈论别人家的事情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看不出有任何的悲伤。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这巷子为何叫杭州巷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和杭州有什么历史渊源吗</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84068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275</a:t>
            </a:fld>
            <a:r>
              <a:rPr lang="en-US" altLang="zh-CN" smtClean="0"/>
              <a:t>-</a:t>
            </a:r>
            <a:endParaRPr lang="zh-CN" altLang="en-US" dirty="0"/>
          </a:p>
        </p:txBody>
      </p:sp>
      <p:sp>
        <p:nvSpPr>
          <p:cNvPr id="4" name="矩形 3"/>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⑦</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老太太说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现在知道这巷子来历的人应该不多了。说来话长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早在清朝末年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有一批杭商集体迁移来此</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他们开茶庄、丝绸店和当铺等。买卖做大了</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赚钱了</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在这里扎根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抱团买地置业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于是就有了这杭州巷。你可别小看这巷子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它可是当年这座城市的心窝窝呢。巷道之所以修得这么窄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就是为了减少闲杂人员的进入。无论多大的官来访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文官落轿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武官下马</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就是皇帝来了</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也得老老实实从巷子口步行进来。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说到这里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老太太得意地笑了。</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⑧</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我吃了一惊</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没想到杭州巷在当年是如此的尊贵显赫。望着老太太一脸甜蜜而略带羞涩的回忆神情</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我依稀看到了当年一个情窦初开的妙龄女子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众星捧月般</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被浩大的迎亲队伍捧进了这杭州巷。</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⑨</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在杭州巷</a:t>
            </a:r>
            <a:r>
              <a:rPr lang="en-US" altLang="zh-CN" sz="2200" dirty="0">
                <a:latin typeface="Times New Roman" panose="02020603050405020304" pitchFamily="18" charset="0"/>
                <a:cs typeface="Times New Roman" panose="02020603050405020304" pitchFamily="18" charset="0"/>
              </a:rPr>
              <a:t>10</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如置身于山野的一处宅院里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都市的喧嚣和车流的嘈杂似乎远去。空气里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有花的阵阵清香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在明朗的阳光下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微微发酵。</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和老太太坐在一块儿喝茶聊天</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真是一种享受</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仿佛在翻阅一本厚厚的历史书。</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51271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276</a:t>
            </a:fld>
            <a:r>
              <a:rPr lang="en-US" altLang="zh-CN" smtClean="0"/>
              <a:t>-</a:t>
            </a:r>
            <a:endParaRPr lang="zh-CN" altLang="en-US" dirty="0"/>
          </a:p>
        </p:txBody>
      </p:sp>
      <p:sp>
        <p:nvSpPr>
          <p:cNvPr id="4" name="矩形 3"/>
          <p:cNvSpPr>
            <a:spLocks noChangeAspect="1"/>
          </p:cNvSpPr>
          <p:nvPr/>
        </p:nvSpPr>
        <p:spPr>
          <a:xfrm>
            <a:off x="508000" y="1092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我拍了几张照片后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告别杭州巷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重新回到巷子里。我默默退出杭州巷时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一个磨刀师傅正挑着担子站在巷子口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高声叫喊着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磨剪子嘞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戗菜刀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他抑扬顿挫的叫喊声跌落在小巷里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溅起一巷子清脆的回音。磨刀师傅喊了数声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站了片刻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却没有走进小巷。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我回到单位。主任问我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老太太同意拆迁了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我沮丧地摇了摇头。主任皱了皱眉。很显然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我这个刚被招聘进来的大学生第一天的工作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让他很不满意。我默默地望着主任难看的脸色。</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他的身后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悬挂着这座城市的规划蓝图</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上面一条条粗大笔直的线路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纵横交错</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气势凌厉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我向主任建议道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按照老太太目前的身体状况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是很难熬过这个冬天的。要不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我们等到明年开春再说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主任沉默不语。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49065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277</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请用简洁的语言概括小说的情节。每空不超过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起因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为了拆迁的事情造访了杭州巷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号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与老太太交谈之后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了解了古宅悠久的历史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打消了向老太太说明来意的念头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没完成任务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段环境描写在小说中有何作用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描写了杭州巷的颓败、凄凉和寂寞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烘托出杭州巷的古朴、静谧和厚重的历史气息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暗写了老太太的处境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为下文拜访了老太太却无法说出劝其拆迁的来意做铺垫。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赏析第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段中的画线句子。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和老太太坐在一块儿喝茶聊天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真是一种享受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仿佛在翻阅一本厚厚的历史书。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将在老宅里度过的时光比作翻阅一本历史书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突出了老宅厚重的历史气息和历史价值。表达了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对老宅的喜爱之情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也为后文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想法的转变埋下了伏笔。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475656" y="1433558"/>
            <a:ext cx="48965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75656" y="1835918"/>
            <a:ext cx="57606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75656" y="2228901"/>
            <a:ext cx="60486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2606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ipe(down)">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278</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段画线句子写城市规划蓝图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有什么深意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悬挂的城市规划蓝图展示出这个城市现代文明发展的方向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暗示了现代城市的规划发展与古宅保护、文化传承之间的矛盾冲突激烈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同时表现了作者对以牺牲历史文化传承为代价发展城市的深深忧虑。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78932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五、那个春天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很暖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章月珍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女儿一岁时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婆婆得了精神疾病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生活基本上能够自理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自己每天买菜做饭洗衣服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只是一到傍晚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就会出现幻觉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常常会无缘无故地把家里的东西扔掉。记得有一次女儿感冒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婆婆竟然把感冒药全部扔到了池塘里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还振振有词说那些都是毒药。说着说着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婆婆害怕地哭了。女儿在一边也哭个不停。我看着两个泪人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也忍不住哭了。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那个冬天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很冷</a:t>
            </a:r>
            <a:r>
              <a:rPr lang="en-US"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2961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文章多处运用了伏笔的手法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请举一例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并分析其作用。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凡是想逃跑的人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都会被处死并吊在营门外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谢达当即倒下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然后被拖出门外吊起来示众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埋下伏笔。作用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交代了谢达找到了巧妙传递情报的办法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使故事情节合情合理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表现了谢达慷慨赴死的献身精神。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除了给他上课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有时还教他画画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谢达便能把地图完整地画出来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悄悄地把地图画在了衣服里面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埋下伏笔。作用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交代谢达能把地图完整地画出来的原委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表现了沙宁和谢达的机智、聪明。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36876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280</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女儿五岁那年</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有一天她怯怯地对我说</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我可不可以换掉我奶奶呀</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我要让惜愉的奶奶做我的奶奶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我说为什么呀</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我的奶奶一点都不好</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从来没有疼爱过我</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但是惜愉的奶奶对惜愉可好了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每天来幼儿园接惜愉回家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回到家还给他做好多好吃的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冬天灌好热水袋给惜愉捂手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夏天拿着扇子不停地给惜愉赶蚊子。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我把女儿搂在怀里</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这世上每一个做奶奶的都会疼爱自己的孙女。奶奶之所以没有好好疼爱你照顾你</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那是因为她病了。从你出生的那天起</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她注定是你一辈子的奶奶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这个谁也无法代替的。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女儿失望地低下了头。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70158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女儿七岁时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上小学一年级。有一天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她回家狠狠地把书包扔在桌上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愤愤地说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我有这么个奶奶真是倒霉死了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害得我天天被同学们嘲笑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抬不起头来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我问怎么了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奶奶每天去菜市场买菜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每天都经过我们学校。你说她可笑不可笑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冬天扇扇子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夏天戴个绒线帽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同学们都说她是疯婆子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我气得把女儿的书包扔在地上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恶狠狠地说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别人可以看不起你奶奶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可以嘲笑她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歧视她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因为你是她最亲的人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你的身上流着她的血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你要想同学们尊重你奶奶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首先要做到自己尊重你奶奶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不管奶奶变成什么样子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她永远是你要去敬重的人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女儿第一次看到我如此情绪激动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我错了。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12067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282</a:t>
            </a:fld>
            <a:r>
              <a:rPr lang="en-US" altLang="zh-CN" smtClean="0"/>
              <a:t>-</a:t>
            </a:r>
            <a:endParaRPr lang="zh-CN" altLang="en-US" dirty="0"/>
          </a:p>
        </p:txBody>
      </p:sp>
      <p:sp>
        <p:nvSpPr>
          <p:cNvPr id="3" name="矩形 2"/>
          <p:cNvSpPr>
            <a:spLocks noChangeAspect="1"/>
          </p:cNvSpPr>
          <p:nvPr/>
        </p:nvSpPr>
        <p:spPr>
          <a:xfrm>
            <a:off x="508000" y="107977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女儿九岁那年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有一天我送她去学校。远远地看见在学校门口有三个小男孩子正将香蕉皮扔向婆婆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我刚想制止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却见女儿用力挣脱我的手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飞一般地跑过去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用小小的身体护着她奶奶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大声地喊着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不许你们欺负我奶奶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三个男孩愣住了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呆立在那里。我走过去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轻声对他们说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我不跟你们讲大道理。每个人都会有老的一天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每个人也都会有生病的时候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想想看是不是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三个男孩愣了一会儿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默默地走到我女儿面前说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我们再也不欺负你奶奶了。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女儿十一岁那年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院子里开满了鲜花。她让奶奶手持一根木棍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木棍的一头系着一根漂亮的红丝线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红丝线在风中轻盈地飘着。女儿说她在和奶奶钓蝴蝶。我问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没有钩怎么能钓得着蝴蝶呢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女儿说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她和奶奶不是在钓蝴蝶的身子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而是在钓蝴蝶的快乐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看着她们祖孙俩灿烂的笑容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79210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283</a:t>
            </a:fld>
            <a:r>
              <a:rPr lang="en-US" altLang="zh-CN" smtClean="0"/>
              <a:t>-</a:t>
            </a:r>
            <a:endParaRPr lang="zh-CN" altLang="en-US" dirty="0"/>
          </a:p>
        </p:txBody>
      </p:sp>
      <p:sp>
        <p:nvSpPr>
          <p:cNvPr id="3" name="矩形 2"/>
          <p:cNvSpPr>
            <a:spLocks noChangeAspect="1"/>
          </p:cNvSpPr>
          <p:nvPr/>
        </p:nvSpPr>
        <p:spPr>
          <a:xfrm>
            <a:off x="508000" y="120963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的态度经历了一个变化的过程。请依据原文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在表格空缺处填入恰当的内容。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75399087"/>
              </p:ext>
            </p:extLst>
          </p:nvPr>
        </p:nvGraphicFramePr>
        <p:xfrm>
          <a:off x="508000" y="2099229"/>
          <a:ext cx="8128000" cy="2158055"/>
        </p:xfrm>
        <a:graphic>
          <a:graphicData uri="http://schemas.openxmlformats.org/presentationml/2006/ole">
            <mc:AlternateContent xmlns:mc="http://schemas.openxmlformats.org/markup-compatibility/2006">
              <mc:Choice xmlns:v="urn:schemas-microsoft-com:vml" Requires="v">
                <p:oleObj spid="_x0000_s69643" name="文档" r:id="rId3" imgW="3838246" imgH="1019197" progId="Word.Document.12">
                  <p:embed/>
                </p:oleObj>
              </mc:Choice>
              <mc:Fallback>
                <p:oleObj name="文档" r:id="rId3" imgW="3838246" imgH="1019197" progId="Word.Document.12">
                  <p:embed/>
                  <p:pic>
                    <p:nvPicPr>
                      <p:cNvPr id="0" name=""/>
                      <p:cNvPicPr/>
                      <p:nvPr/>
                    </p:nvPicPr>
                    <p:blipFill>
                      <a:blip r:embed="rId4"/>
                      <a:stretch>
                        <a:fillRect/>
                      </a:stretch>
                    </p:blipFill>
                    <p:spPr>
                      <a:xfrm>
                        <a:off x="508000" y="2099229"/>
                        <a:ext cx="8128000" cy="2158055"/>
                      </a:xfrm>
                      <a:prstGeom prst="rect">
                        <a:avLst/>
                      </a:prstGeom>
                    </p:spPr>
                  </p:pic>
                </p:oleObj>
              </mc:Fallback>
            </mc:AlternateContent>
          </a:graphicData>
        </a:graphic>
      </p:graphicFrame>
      <p:sp>
        <p:nvSpPr>
          <p:cNvPr id="5" name="矩形 4"/>
          <p:cNvSpPr>
            <a:spLocks noChangeAspect="1"/>
          </p:cNvSpPr>
          <p:nvPr/>
        </p:nvSpPr>
        <p:spPr>
          <a:xfrm>
            <a:off x="508000" y="381136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理解文中画线句子的含义。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那个冬天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女儿说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她和奶奶不是在钓蝴蝶的身子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而是在钓蝴蝶的快乐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这句话表面上写天气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其实是写家庭的困境让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无助、压抑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内心像冬天一样寒冷。</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女儿陪奶奶玩钓蝴蝶游戏的目的不在于钓到蝴蝶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而在于和奶奶一起享受游戏的快乐。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987824" y="2583999"/>
            <a:ext cx="3528392"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87824" y="3381322"/>
            <a:ext cx="3528392" cy="2630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00240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284</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既是儿媳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分别具有怎样的形象特点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作为儿媳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心地善良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孝敬老人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包容体谅患病的婆婆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教子有方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用心引导呵护女儿成长。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的经历给你带来哪些关于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写出两点启示。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成长需要时间。</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成长过程是曲折的。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成长过程中要勇于改正错误。</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成长过程中既有烦恼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也有快乐。</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成长过程中需要关爱他人。</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成长需要引导呵护。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50607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285</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六、对一只蝴蝶的关怀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李汉荣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初夏的一个上午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我去河边散步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看见河湾的岸边一个小男孩和小女孩神情紧张专注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好像在讨论一件重要的事情。我轻轻走近他们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才看见他们正在营救一只在水面上盘旋挣扎着的花蝴蝶。那蝴蝶也许翅膀受伤了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跌入水中又使翅膀过于沉重而无法飞行。小男孩将一枝柳条伸向水面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但柳条太短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小女孩又折了一枝柳条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解下自己的红头绳将两根柳条接起来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终于够着那只蝴蝶了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然而它仍然不配合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不知道赶快爬上这小小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小女孩急忙摘下头上的蝴蝶形发卡</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系在柳条的一端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让小男孩投向水面的蝴蝶附近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示意它</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这是你的同伴来搭救你了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你不认识我们</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你总该认识你的同伴吧。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那弱小的蝴蝶扇动几下翅膀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缓缓地挨近这一只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缓缓地爬上这只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结实的翅膀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小男孩慢慢地将柳条移向岸边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蝴蝶终于上岸了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两个孩子快乐得又说又笑起来。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99259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286</a:t>
            </a:fld>
            <a:r>
              <a:rPr lang="en-US" altLang="zh-CN" smtClean="0"/>
              <a:t>-</a:t>
            </a:r>
            <a:endParaRPr lang="zh-CN" altLang="en-US" dirty="0"/>
          </a:p>
        </p:txBody>
      </p:sp>
      <p:sp>
        <p:nvSpPr>
          <p:cNvPr id="3" name="矩形 2"/>
          <p:cNvSpPr>
            <a:spLocks noChangeAspect="1"/>
          </p:cNvSpPr>
          <p:nvPr/>
        </p:nvSpPr>
        <p:spPr>
          <a:xfrm>
            <a:off x="508000" y="106689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我以为事情到此结束了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两个孩子又商量起了这只蝴蝶今后的生活。他们小心地把蝴蝶放在阳光下的草地上正开放着的一丛野蔷薇花上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让它一边晒太阳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一边汲取花蜜。但是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他们仍觉得这种安排不到家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他们担心贪嘴的鸟啄食了这需要安静疗养的可怜蝴蝶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就采了几片树叶搭起一个简易的绿色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避难所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将蝴蝶护在里面。他们相信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待它安静休息一些时候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伤口愈合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体力恢复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它就能重新飞舞在春天的原野上。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今天上午我本来是不准备出门的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想待在家里读书或写作。不知道什么原因我还是出门了。多亏我走出了门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在书本之外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我读到了春天最纯洁、最生动的情节。在我小小的文字之外、在生硬的键盘之外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两个孩子和那只蝴蝶、那片水湾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组合成真正满含温情和诗意的意象。在我的思路之外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孩子们的思路才真正通向春天深处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通向万物深处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通向心灵深处。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43313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287</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在回家的路上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我想了许多。首先我觉得我的善心比孩子们淡漠得多也少得多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或许我更关心的是自己的生存、利益、脸面、尊严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而对其他生命和生灵的生存处境及他们所受到的伤害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并不是太关心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也不是感同身受和倾力相助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即使关心了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也并非完全不求回报。总之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仅就善良、纯洁这些人性中最美好的东西而言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我们不是与日俱增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而是与日俱减。人随着年龄的增长、阅历的加深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水土流失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也会逐渐加剧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而流失的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恰恰是善良、纯洁这些人性的好水土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内心的河流渐渐变得混浊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泥沙俱下。细想来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这是多么可惜的事情。人性的好水土流失了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纯真情怀少了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实用理性多了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率真少了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算计多了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在这一多一少的增减过程里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人们的情感和心灵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就渐渐出现轻度或重度的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了。由这样荒漠化的人组成的人群和社会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岂不是大沙漠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那时不时呼啸着扑面而来、飞沙走石、遮天蔽日的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莫不是人性和人心的沙尘暴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09032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288</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那两个可爱的孩子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他们是这个早晨的天使。他们对一只蝴蝶的同情、对事物的爱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是真正出自善良的天性和纯洁的内心。除了爱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他们没有别的动机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爱在爱中满足了。不求回报的爱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才是大爱、真爱。不求回报的爱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也许才会获得事物本身乃至整个大自然更丰厚的回报。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文章中小男孩和小女孩对一只蝴蝶的关怀体现在三件事上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请用简洁的语言进行概括。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用柳条营救花蝴蝶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帮助蝴蝶晒太阳、汲取花蜜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搭建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避难所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保护蝴蝶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段中画横线的句子运用了哪些描写方法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动作描写和心理描写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表现了小男孩和小女孩的机智、善良、纯真。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043608" y="3953838"/>
            <a:ext cx="24482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68382" y="3953838"/>
            <a:ext cx="35845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9" y="4359310"/>
            <a:ext cx="29838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67504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段主要运用了什么表达方式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赞美了小男孩和小女孩的善良与纯真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揭露了美好的人性日益流失的社会现状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升华了文章的主题。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段结尾处加点的两个词语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请列举一个日常生活中体现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人性和人心的沙尘暴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指的是丧失美好人性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自私、冷漠的人群和社会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指的是人们丧失美好人性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自私、冷漠的行为。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意思相近即可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公交车上没有人给老人、孕妇让座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老人摔倒在地无人搀扶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63431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 name="矩形 1"/>
          <p:cNvSpPr>
            <a:spLocks noChangeAspect="1"/>
          </p:cNvSpPr>
          <p:nvPr/>
        </p:nvSpPr>
        <p:spPr>
          <a:xfrm>
            <a:off x="508000" y="168476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品味下列句子中加点的词语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89149897"/>
              </p:ext>
            </p:extLst>
          </p:nvPr>
        </p:nvGraphicFramePr>
        <p:xfrm>
          <a:off x="599682" y="2158064"/>
          <a:ext cx="8128000" cy="1368079"/>
        </p:xfrm>
        <a:graphic>
          <a:graphicData uri="http://schemas.openxmlformats.org/presentationml/2006/ole">
            <mc:AlternateContent xmlns:mc="http://schemas.openxmlformats.org/markup-compatibility/2006">
              <mc:Choice xmlns:v="urn:schemas-microsoft-com:vml" Requires="v">
                <p:oleObj spid="_x0000_s9258" name="文档" r:id="rId4" imgW="3847376" imgH="648097" progId="Word.Document.12">
                  <p:embed/>
                </p:oleObj>
              </mc:Choice>
              <mc:Fallback>
                <p:oleObj name="文档" r:id="rId4" imgW="3847376" imgH="648097" progId="Word.Document.12">
                  <p:embed/>
                  <p:pic>
                    <p:nvPicPr>
                      <p:cNvPr id="0" name=""/>
                      <p:cNvPicPr/>
                      <p:nvPr/>
                    </p:nvPicPr>
                    <p:blipFill>
                      <a:blip r:embed="rId5"/>
                      <a:stretch>
                        <a:fillRect/>
                      </a:stretch>
                    </p:blipFill>
                    <p:spPr>
                      <a:xfrm>
                        <a:off x="599682" y="2158064"/>
                        <a:ext cx="8128000" cy="1368079"/>
                      </a:xfrm>
                      <a:prstGeom prst="rect">
                        <a:avLst/>
                      </a:prstGeom>
                    </p:spPr>
                  </p:pic>
                </p:oleObj>
              </mc:Fallback>
            </mc:AlternateContent>
          </a:graphicData>
        </a:graphic>
      </p:graphicFrame>
      <p:sp>
        <p:nvSpPr>
          <p:cNvPr id="4" name="矩形 3"/>
          <p:cNvSpPr>
            <a:spLocks noChangeAspect="1"/>
          </p:cNvSpPr>
          <p:nvPr/>
        </p:nvSpPr>
        <p:spPr>
          <a:xfrm>
            <a:off x="508000" y="350443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描写了赛夫得知沙宁被捕后震惊的神态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表现赛夫为地下组织遭破坏后如何完成任务的担忧。</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描写了沙宁在集中营看见谢达后的出乎意料之外、发愣的神情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同时表明沙宁对谢达来集中营意图的疑惑不解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或沙宁老师对谢达说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我来上课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的心领神会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60249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290</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七、父亲的刀子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田杕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我家西屋的窗台上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有一把刀子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一把锈迹斑斑的刀子。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西屋原本是我爷爷住的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就没人住了。我爷爷活着的时候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每年都要磨那把刀子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磨得锃亮锃亮的。其实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磨了也没有什么用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但他还是要磨。年轻时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爷爷用这把刀子杀过鬼子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伤过土匪。刀子是爷爷的骄傲啊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砍头不过风吹帽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男子汉大丈夫活在世上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有仇报仇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有怨报怨。这句话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我爷爷经常挂在嘴边。爷爷骨头架子很大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个儿很高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真有三分梁山好汉的样子。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刀子很久没人磨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就锈了。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我正蹲在院子里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用一块月牙状的磨刀石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磨那把刀子。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刺啦刺啦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94545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一弯月牙悬于天际。清冽的月光淹没了我冰冷的目光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逐渐唤醒那把沉睡已久的刀子。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刀子啊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你只要在老歪身上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切上那么一道小小的口子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让火红的血液流上那么一小会儿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我们老田家的尊严就彻底复活了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。我一边磨一边想。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老歪是县高中的门卫。那天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父亲骑着那辆除了铃铛不响浑身都响的破自行车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顶着刀子般的西北风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满头大汗走了近三个小时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去给我送棉袄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却在学校门口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遇到了麻烦。那是父亲头一回进城。他一口浓郁的乡音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再加上有些紧张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说出来的话就很难懂了。恰好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那天值班的是老歪。老歪是个急性子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三句话没听完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就冲着父亲开了火。父亲也很着急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他害怕进不了门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送不了棉衣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于是就跟老歪争执起来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结果被老歪一拳打在鼻子上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就摔在了地上。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54262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292</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我急匆匆地赶到大门口的时候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正看见父亲蹲在地上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满脸的血。我冲上去就要跟老歪拼命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却被同学死死地拽住了。同学说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老歪是练家子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你打不过他的。真的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我真的打不过他。老歪得有一米八多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浑身的腱子肉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满脸的粉刺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一看就不是善茬。我们经常看见他在传达室外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哼哼哈哈地练哑铃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做俯卧撑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打沙袋。老歪是他的外号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不是说他长得歪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而是说他脾气邪。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父亲身上一点也没有爷爷的影子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他身型瘦小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木讷拘谨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只是一个老实巴交的普通农民。因此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父亲那张血脸在我心底生了根长了刺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令我寝食难安。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放寒假了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在西屋的窗台上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我又见到久违了的刀子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于是就想起了爷爷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想起了他的那些英雄事迹和豪言壮语。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我磨了整整三个晚上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不是非得磨三个晚上不可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其实只要一个晚上就足够了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但我需要勇气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我在寻找爷爷当年的影子。面对强悍如斯的老歪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一个文弱书生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真的很需要勇气。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07439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293</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我正准备继续磨刀子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刀子却不见了。我问父亲。</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父亲嘿嘿一笑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刀子被大刚借走了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咱老田家不能吃亏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很神秘的样子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。大刚是横行乡里的一个二流子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据说很能打。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大刚很能打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又有刀子在手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而且又在暗处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定然能够马到成功。我的心渐渐放宽了。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发现校门口没了老歪邪恶的身影。我想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大刚肯定是得手了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老歪肯定是没脸再干下去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辞职了。父亲那张血脸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随着日益紧张劳累的学习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放暑假了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在街上遇到大刚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问起老歪的事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他却矢口否认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说根本就不认识什么老歪。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当时怕你去跟人家拼命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骗你的。后来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我给教育局写了封信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再后来就不清楚了。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我再也没见过那把刀子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我发现父亲也有自己的刀子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那是一把更加锋利的刀子。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83660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294</a:t>
            </a:fld>
            <a:r>
              <a:rPr lang="en-US" altLang="zh-CN" smtClean="0"/>
              <a:t>-</a:t>
            </a:r>
            <a:endParaRPr lang="zh-CN" altLang="en-US" dirty="0"/>
          </a:p>
        </p:txBody>
      </p:sp>
      <p:sp>
        <p:nvSpPr>
          <p:cNvPr id="3" name="矩形 2"/>
          <p:cNvSpPr>
            <a:spLocks noChangeAspect="1"/>
          </p:cNvSpPr>
          <p:nvPr/>
        </p:nvSpPr>
        <p:spPr>
          <a:xfrm>
            <a:off x="508000" y="1098986"/>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以父亲为陈述对象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完成下列表格</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2831887"/>
              </p:ext>
            </p:extLst>
          </p:nvPr>
        </p:nvGraphicFramePr>
        <p:xfrm>
          <a:off x="508000" y="1573273"/>
          <a:ext cx="8128000" cy="3257250"/>
        </p:xfrm>
        <a:graphic>
          <a:graphicData uri="http://schemas.openxmlformats.org/presentationml/2006/ole">
            <mc:AlternateContent xmlns:mc="http://schemas.openxmlformats.org/markup-compatibility/2006">
              <mc:Choice xmlns:v="urn:schemas-microsoft-com:vml" Requires="v">
                <p:oleObj spid="_x0000_s70667" name="文档" r:id="rId3" imgW="3838246" imgH="1538335" progId="Word.Document.12">
                  <p:embed/>
                </p:oleObj>
              </mc:Choice>
              <mc:Fallback>
                <p:oleObj name="文档" r:id="rId3" imgW="3838246" imgH="1538335" progId="Word.Document.12">
                  <p:embed/>
                  <p:pic>
                    <p:nvPicPr>
                      <p:cNvPr id="0" name=""/>
                      <p:cNvPicPr/>
                      <p:nvPr/>
                    </p:nvPicPr>
                    <p:blipFill>
                      <a:blip r:embed="rId4"/>
                      <a:stretch>
                        <a:fillRect/>
                      </a:stretch>
                    </p:blipFill>
                    <p:spPr>
                      <a:xfrm>
                        <a:off x="508000" y="1573273"/>
                        <a:ext cx="8128000" cy="3257250"/>
                      </a:xfrm>
                      <a:prstGeom prst="rect">
                        <a:avLst/>
                      </a:prstGeom>
                    </p:spPr>
                  </p:pic>
                </p:oleObj>
              </mc:Fallback>
            </mc:AlternateContent>
          </a:graphicData>
        </a:graphic>
      </p:graphicFrame>
      <p:sp>
        <p:nvSpPr>
          <p:cNvPr id="5" name="矩形 4"/>
          <p:cNvSpPr>
            <a:spLocks noChangeAspect="1"/>
          </p:cNvSpPr>
          <p:nvPr/>
        </p:nvSpPr>
        <p:spPr>
          <a:xfrm>
            <a:off x="508000" y="4385596"/>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⑨⑩</a:t>
            </a:r>
            <a:r>
              <a:rPr lang="zh-CN" altLang="zh-CN" sz="2200" dirty="0">
                <a:solidFill>
                  <a:srgbClr val="000000"/>
                </a:solidFill>
                <a:latin typeface="Times New Roman" panose="02020603050405020304" pitchFamily="18" charset="0"/>
                <a:cs typeface="Times New Roman" panose="02020603050405020304" pitchFamily="18" charset="0"/>
              </a:rPr>
              <a:t>段中极力描写老歪身材高大、急性子、脾气邪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请指出这样写的作用。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一是与父亲的身型瘦小、紧张、木讷形成对比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突出父亲被打的原因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二是为下文写父亲怕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去跟老歪拼命而给教育局写信的情节作铺垫。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555776" y="2189707"/>
            <a:ext cx="5832648"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2790088"/>
            <a:ext cx="5832648" cy="296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62111" y="3153347"/>
            <a:ext cx="5832648" cy="296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85641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down)">
                                      <p:cBhvr>
                                        <p:cTn id="2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295</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品味下列句子中加点的词语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你只要在老歪身上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切上那么一道小小的口子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让火红的血液流上那么一小会儿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我们老田家的尊严就彻底复活了。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有深透、完全而无所遗留之意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要为父亲报仇的渴望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要为田家找回尊严的渴望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父亲嘿嘿一笑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刀子被大刚借走了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咱老田家不能吃亏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很神秘的样子。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有难以捉摸、高深莫测之意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形象地表现了父亲解决问题的智慧。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请说说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在老田家三代人手里不同的含义。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有形的刀子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在骁勇的爷爷手里是保家卫国的工具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在年少气盛的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手里是复仇的工具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无形的刀子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在木讷老实的父亲手里则是处事的智慧。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1133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八、最后一把炒豆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李长江扛着猎枪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累得筋疲力尽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老狼把他引进迷宫一样的荒山已经五天五夜了。打猎几十年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他还从未走过这么远。狡猾的狼似乎在和他比智慧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比耐力。五天前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这头老狼冲进李长江家里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咬死了他的耕牛。就在那一晚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李长江扛着抢进了山。李长江是个血性汉子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他发誓要射杀这条狼。狼在前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他看得到狼的踪迹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狼似乎也明晰他的位置。现在对他不利的是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早晨他就把身上带的干粮吃完了。他倒下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会成为狼的口粮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而狼倒下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就是他的口粮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谁坚持到最后谁是赢家。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4791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297</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天快黑了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李长江所有的力气都已耗尽。狼在夜里视力颇好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对猎人未必是好事。李长江爬到一棵树上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四下里观望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他突然发现在一处山坡上有一间窝棚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这不禁让他大喜过望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这是猎人为自己准备的落脚之处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一定会有食物。荒山深处能有这样一个窝棚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不能不说是个奇迹。李长江拖着疲惫的身体朝着窝棚走。为了防止野兽袭击窝棚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猎人通常会在窝棚四周挖陷阱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里面插上尖利的树桩。陷阱上面有标志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有经验的猎人都会看得出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绕过去。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01530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窝棚很小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十分简陋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除了一盏没有油的马灯和一张摇摇欲坠的床之外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什么都没有。饿得两眼发花的李长江点了根火把四下里照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墙是石块垒的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壁顶上吊着一个布包。李长江赶紧拿下布包解开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他的心都要跳出来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居然是一捧炒黄豆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豆子已经不新鲜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但散发着浓烈的香味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足以充饥。李长江用手捧着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狼吞虎咽地吃了两口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然后慢慢坐下来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一点点地嚼。他的牛皮袋子里还有点儿水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喝一口水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嚼两粒黄豆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他觉得这简直是天下最美的食物。豆子吃了一半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李长江就把布包放下了。这是猎人留在这里以防万一的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他也不能独吞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如果再有猎人像他一样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这可是他的救命粮。李长江想着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又捏起一粒黄豆放进嘴巴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把其余的包起来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拴到吊钩上。天亮之后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他也许可以想办法弄点儿吃的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也许会射杀那条狼。李长江的肚子空着大半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但他没再动那黄豆。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85747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299</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李长江就起来了。他掸掸身上的土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又喝了两口水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硬着心不去看那半包黄豆。他扛着枪走出窝棚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再没有回头。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那头老狼的确狡猾无比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它把李长江也看作了自己的猎物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打定主意和他耗下去。李长江在荒山里又兜了一天一夜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见到狼的影子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放过两枪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却没打中。整整一天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李长江只吃了几只山蘑菇。如果再不能射杀狼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他恐怕连命都要丢到这儿。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夜色低沉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李长江几乎虚脱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他似乎听到了狼的喘息。狼在觑视他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在等着他倒下。要是现在能吃一把黄豆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他一定有力气拖死那条狼。但一天一夜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他和狼在兜迷宫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哪里去找那窝棚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李长江点了火把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心存侥幸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强打精神辨别方向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然后顺着一条山路走。走了大半夜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凭着本能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他终于找到了窝棚。</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黄豆还用布包着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李长江的心都要颤抖</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。这是他为别人留下的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想不到却救了自己。他一粒一粒地嚼着黄豆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半天才咽下一口。他仍旧只吃掉一半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另一半留了下来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吊到壁顶上。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37430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094974470"/>
              </p:ext>
            </p:extLst>
          </p:nvPr>
        </p:nvGraphicFramePr>
        <p:xfrm>
          <a:off x="508000" y="1839437"/>
          <a:ext cx="8128000" cy="3433126"/>
        </p:xfrm>
        <a:graphic>
          <a:graphicData uri="http://schemas.openxmlformats.org/presentationml/2006/ole">
            <mc:AlternateContent xmlns:mc="http://schemas.openxmlformats.org/markup-compatibility/2006">
              <mc:Choice xmlns:v="urn:schemas-microsoft-com:vml" Requires="v">
                <p:oleObj spid="_x0000_s2094" name="文档" r:id="rId4" imgW="3957084" imgH="1672241" progId="Word.Document.12">
                  <p:embed/>
                </p:oleObj>
              </mc:Choice>
              <mc:Fallback>
                <p:oleObj name="文档" r:id="rId4" imgW="3957084" imgH="1672241" progId="Word.Document.12">
                  <p:embed/>
                  <p:pic>
                    <p:nvPicPr>
                      <p:cNvPr id="0" name=""/>
                      <p:cNvPicPr/>
                      <p:nvPr/>
                    </p:nvPicPr>
                    <p:blipFill>
                      <a:blip r:embed="rId5"/>
                      <a:stretch>
                        <a:fillRect/>
                      </a:stretch>
                    </p:blipFill>
                    <p:spPr>
                      <a:xfrm>
                        <a:off x="508000" y="1839437"/>
                        <a:ext cx="8128000" cy="3433126"/>
                      </a:xfrm>
                      <a:prstGeom prst="rect">
                        <a:avLst/>
                      </a:prstGeom>
                    </p:spPr>
                  </p:pic>
                </p:oleObj>
              </mc:Fallback>
            </mc:AlternateContent>
          </a:graphicData>
        </a:graphic>
      </p:graphicFrame>
    </p:spTree>
    <p:extLst>
      <p:ext uri="{BB962C8B-B14F-4D97-AF65-F5344CB8AC3E}">
        <p14:creationId xmlns:p14="http://schemas.microsoft.com/office/powerpoint/2010/main" val="33324875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集中营的课堂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有什么深刻含义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文章以此为标题有什么作用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请作简要分析。</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一是沙宁在集中营给孩子们上课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二是以谢达为代表的波兰人民在集中营上演的为反抗纳粹而慷慨赴死的感人的一课。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故事围绕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集中营的课堂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是文章的线索。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集中营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两个场所构成鲜明的对比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以谢达、沙宁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为代表的波兰人民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将集中营变成了反纳粹的课堂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突出了热爱祖国、反抗侵略的主题。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57266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李长江太累了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躺在吱吱作响的床上没一会儿就睡着了。不知睡了多久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他忽然听到狼的嗥叫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那声音刺人的耳膜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一声又一声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无比凄厉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似乎就在耳边。他冷不丁坐起来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到外面察看。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窝棚外的陷阱里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老狼被插在三根尖利的木桩上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挣扎了几下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李长江剥了狼皮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割下狼肉烤成肉干。他把肉干分成若干小块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用干草裹起来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吊到石壁上。风急少雨的荒山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这肉会被风干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存上七八个月都不成问题。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李长江裹着狼皮回到家。从此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他常对人说的一句话是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等于救自己。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选自《微型小说选刊》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13275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301</a:t>
            </a:fld>
            <a:r>
              <a:rPr lang="en-US" altLang="zh-CN" smtClean="0"/>
              <a:t>-</a:t>
            </a:r>
            <a:endParaRPr lang="zh-CN" altLang="en-US" dirty="0"/>
          </a:p>
        </p:txBody>
      </p:sp>
      <p:sp>
        <p:nvSpPr>
          <p:cNvPr id="3" name="矩形 2"/>
          <p:cNvSpPr>
            <a:spLocks noChangeAspect="1"/>
          </p:cNvSpPr>
          <p:nvPr/>
        </p:nvSpPr>
        <p:spPr>
          <a:xfrm>
            <a:off x="508000" y="993607"/>
            <a:ext cx="505138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请根据表格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概括本小说的行文思路</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37039134"/>
              </p:ext>
            </p:extLst>
          </p:nvPr>
        </p:nvGraphicFramePr>
        <p:xfrm>
          <a:off x="508000" y="1433268"/>
          <a:ext cx="8128000" cy="2158055"/>
        </p:xfrm>
        <a:graphic>
          <a:graphicData uri="http://schemas.openxmlformats.org/presentationml/2006/ole">
            <mc:AlternateContent xmlns:mc="http://schemas.openxmlformats.org/markup-compatibility/2006">
              <mc:Choice xmlns:v="urn:schemas-microsoft-com:vml" Requires="v">
                <p:oleObj spid="_x0000_s71691" name="文档" r:id="rId3" imgW="3838246" imgH="1019197" progId="Word.Document.12">
                  <p:embed/>
                </p:oleObj>
              </mc:Choice>
              <mc:Fallback>
                <p:oleObj name="文档" r:id="rId3" imgW="3838246" imgH="1019197" progId="Word.Document.12">
                  <p:embed/>
                  <p:pic>
                    <p:nvPicPr>
                      <p:cNvPr id="0" name=""/>
                      <p:cNvPicPr/>
                      <p:nvPr/>
                    </p:nvPicPr>
                    <p:blipFill>
                      <a:blip r:embed="rId4"/>
                      <a:stretch>
                        <a:fillRect/>
                      </a:stretch>
                    </p:blipFill>
                    <p:spPr>
                      <a:xfrm>
                        <a:off x="508000" y="1433268"/>
                        <a:ext cx="8128000" cy="2158055"/>
                      </a:xfrm>
                      <a:prstGeom prst="rect">
                        <a:avLst/>
                      </a:prstGeom>
                    </p:spPr>
                  </p:pic>
                </p:oleObj>
              </mc:Fallback>
            </mc:AlternateContent>
          </a:graphicData>
        </a:graphic>
      </p:graphicFrame>
      <p:sp>
        <p:nvSpPr>
          <p:cNvPr id="5" name="矩形 4"/>
          <p:cNvSpPr>
            <a:spLocks noChangeAspect="1"/>
          </p:cNvSpPr>
          <p:nvPr/>
        </p:nvSpPr>
        <p:spPr>
          <a:xfrm>
            <a:off x="508000" y="3063694"/>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品味下列句子中加点的词语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豆子已经不新鲜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但散发着浓烈的香味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足以充饥。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意思是指味道非常浓郁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写出了对不新鲜的豆子李长江还能感受到浓郁的香味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突出了李长江的饥肠辘辘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表达了李长江发现豆子的惊喜之情。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他掸掸身上的土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又喝了两口水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硬着心不去看那半包黄豆。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硬着心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的意思是狠下心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形象写出了李长江虽然饥饿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但仍然留下一些豆子给后来人的情形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突出了李长江的善良、为别人着想。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19872" y="2320796"/>
            <a:ext cx="4608512" cy="260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33463" y="2713656"/>
            <a:ext cx="5069363" cy="260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88164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ipe(down)">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302</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概括李长江的形象特点。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血气方刚、勇敢。从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李长江是个血性汉子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他发誓要射杀这条狼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这句话可以看出。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善良、为别人着想。从饥肠辘辘时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李长江也没有独自吃完所有的豆子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而是留给别人可以看出。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耐心坚韧。从李长江与狼周旋多天可以看出。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懂得自省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懂得感恩。从李长江常对人说的一句话是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想着别人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等于救自己可以看出。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82635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揣摩文中画线处李长江的心理活动。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请用第一人称</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字以上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黄豆还用布包着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李长江的心都要颤抖。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李长江想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真是天助我也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又回到了窝棚。好在当时没有全部吃完豆子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今天就会丧身老狼之口。原来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好人真有好报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想着别人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最终会救了自己。不管三七二十一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先吃一点豆子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养精蓄锐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与老狼再拼一场。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所写心理符合文章中的情形即可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07110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304</a:t>
            </a:fld>
            <a:r>
              <a:rPr lang="en-US" altLang="zh-CN" smtClean="0"/>
              <a:t>-</a:t>
            </a:r>
            <a:endParaRPr lang="zh-CN" altLang="en-US" dirty="0"/>
          </a:p>
        </p:txBody>
      </p:sp>
      <p:sp>
        <p:nvSpPr>
          <p:cNvPr id="3" name="矩形 2"/>
          <p:cNvSpPr>
            <a:spLocks noChangeAspect="1"/>
          </p:cNvSpPr>
          <p:nvPr/>
        </p:nvSpPr>
        <p:spPr>
          <a:xfrm>
            <a:off x="508000" y="1478508"/>
            <a:ext cx="8128000" cy="415498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九、一五一十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赵春亮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伫立在门外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听着尖厉的寒风狼一般呜呜地啸叫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孩子压抑的哭声断断续续传到耳中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女人心里开始隐隐作痛。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返回屋内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女人先将刚才打罢孩子丢在地上的布鞋规规矩矩摆放在床脚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才拉过他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刚才被妈打疼了吧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孩子眼噙着泪花摇摇头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不说话。女人又说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打你是想让你记住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做人就得一五一十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来不得半点虚假。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我只是想让你高兴。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女人一把搂过儿子说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你的成绩已经很棒了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你不该自己改分数的。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07065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擦干眼泪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女人才想起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日子一晃已经跌进了腊月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年味也开始在山村弥漫。在男人没回来之前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得把家里拾掇一下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让在建筑工地上受苦了一年的男人能过个舒舒心心的年。女人眯着眼想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得买几张年画儿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新添几双筷子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还得再买口炖肉的铁锅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顺便再给儿子买点零食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女人从抽屉里小心翼翼地抽出一张</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元的票子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决定去趟镇里。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前天下了一场小雪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山坡上全白了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山路逶迤在大山半腰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像是一条黑色的腰带。路有些湿滑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女人索性步行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反正也没事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权当活动活动筋骨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顺便欣赏一下雪景。行人很少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冷风一吹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女人觉出一些冷意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顺势将围巾裹得更严实了一点。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60748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306</a:t>
            </a:fld>
            <a:r>
              <a:rPr lang="en-US" altLang="zh-CN" smtClean="0"/>
              <a:t>-</a:t>
            </a:r>
            <a:endParaRPr lang="zh-CN" altLang="en-US" dirty="0"/>
          </a:p>
        </p:txBody>
      </p:sp>
      <p:sp>
        <p:nvSpPr>
          <p:cNvPr id="3" name="矩形 2"/>
          <p:cNvSpPr>
            <a:spLocks noChangeAspect="1"/>
          </p:cNvSpPr>
          <p:nvPr/>
        </p:nvSpPr>
        <p:spPr>
          <a:xfrm>
            <a:off x="508000" y="107977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快到镇上时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女人朝兜里掏了一把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立刻就惊出了一身冷汗。衣兜竟然漏了一个大窟窿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哪还有钱的影子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该不是装其他衣兜里了吧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女人将全身上下翻了个遍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仍是没有。今天路上的行人不多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即便丢在路上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也未必就被人捡起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女人心存侥幸扭头便往回走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循着原路回去兴许能找到。女人再没有了来时的心定气闲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开始有些慌乱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两眼不住地在地面逡巡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幻想着那张绿色的钞票能突然出现在眼前。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男人在建筑工地上挥汗如雨的场景浮现在女人眼前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女人一阵心疼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眼泪开始忍不住在眼眶里打转。怎么能这么不小心呢</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抵得男人干上小半天了。儿子平时嘴馋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每次去镇上总是望着商店里花花绿绿的零食流口水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自己狠了几次心都没舍得给他买。这下可好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新崭崭的</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元大钞竟然就这么无声无息消失了。女人感觉热乎乎的眼泪终于淌了下来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瞬间便被冷风吹得没了一丝温度。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20414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307</a:t>
            </a:fld>
            <a:r>
              <a:rPr lang="en-US" altLang="zh-CN" smtClean="0"/>
              <a:t>-</a:t>
            </a:r>
            <a:endParaRPr lang="zh-CN" altLang="en-US" dirty="0"/>
          </a:p>
        </p:txBody>
      </p:sp>
      <p:sp>
        <p:nvSpPr>
          <p:cNvPr id="3" name="矩形 2"/>
          <p:cNvSpPr>
            <a:spLocks noChangeAspect="1"/>
          </p:cNvSpPr>
          <p:nvPr/>
        </p:nvSpPr>
        <p:spPr>
          <a:xfrm>
            <a:off x="508000" y="10819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离家越来越近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北风仍是不徐不疾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希望也越来越渺茫。一张薄薄的钞票丢在地上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风一吹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说不定早飞到哪里去了呢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女人越发懊恼、失望和自责。女人不由得将搜寻范围扩大到路边的雪窝和树丛中。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就在女人将要绝望时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路边一抹红色突然跃进视线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一张红彤彤的钞票竟然静静地躺在路边的雪地上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像是一簇燃烧的火苗。走进一看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分明是一张百元大钞。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女人弯腰捡起钞票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心中不由暗暗高兴。老天爷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你让我丢了一张五十的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却又来了一张一百的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是对我的补偿吗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可转念一想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元终究还是丢了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这个丢了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元钱的人岂不是更加着急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女人头脑中不由得想起刚才教儿子的那些话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做人就得一五一十。这样想着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女人静静地立在风中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那个丢钱的人和自己一样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一定会循着原路寻来的。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13855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308</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直到天擦黑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女人才拖着疲惫的身子回家。儿子从屋里扑出来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你骗我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你又出去揽活了吧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还说去给我买零食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等会儿一定要一五一十地给儿子讲讲今天发生在自己身上的这件事。这时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只听儿子又说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钱都没拿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你还说去镇上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女人一怔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赶紧跑进屋里。看见那张绿色的钞票果然安静地躺在桌子上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女人瞬间觉得自己好幸福啊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搂着儿子大笑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眼泪又快流出来了。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7235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309</a:t>
            </a:fld>
            <a:r>
              <a:rPr lang="en-US" altLang="zh-CN" smtClean="0"/>
              <a:t>-</a:t>
            </a:r>
            <a:endParaRPr lang="zh-CN" altLang="en-US" dirty="0"/>
          </a:p>
        </p:txBody>
      </p:sp>
      <p:sp>
        <p:nvSpPr>
          <p:cNvPr id="3" name="矩形 2"/>
          <p:cNvSpPr>
            <a:spLocks noChangeAspect="1"/>
          </p:cNvSpPr>
          <p:nvPr/>
        </p:nvSpPr>
        <p:spPr>
          <a:xfrm>
            <a:off x="508000" y="1052736"/>
            <a:ext cx="407515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请阅读第</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填写下表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12035751"/>
              </p:ext>
            </p:extLst>
          </p:nvPr>
        </p:nvGraphicFramePr>
        <p:xfrm>
          <a:off x="508000" y="1531124"/>
          <a:ext cx="8128000" cy="2944635"/>
        </p:xfrm>
        <a:graphic>
          <a:graphicData uri="http://schemas.openxmlformats.org/presentationml/2006/ole">
            <mc:AlternateContent xmlns:mc="http://schemas.openxmlformats.org/markup-compatibility/2006">
              <mc:Choice xmlns:v="urn:schemas-microsoft-com:vml" Requires="v">
                <p:oleObj spid="_x0000_s72715" name="文档" r:id="rId3" imgW="3838246" imgH="1390730" progId="Word.Document.12">
                  <p:embed/>
                </p:oleObj>
              </mc:Choice>
              <mc:Fallback>
                <p:oleObj name="文档" r:id="rId3" imgW="3838246" imgH="1390730" progId="Word.Document.12">
                  <p:embed/>
                  <p:pic>
                    <p:nvPicPr>
                      <p:cNvPr id="0" name=""/>
                      <p:cNvPicPr/>
                      <p:nvPr/>
                    </p:nvPicPr>
                    <p:blipFill>
                      <a:blip r:embed="rId4"/>
                      <a:stretch>
                        <a:fillRect/>
                      </a:stretch>
                    </p:blipFill>
                    <p:spPr>
                      <a:xfrm>
                        <a:off x="508000" y="1531124"/>
                        <a:ext cx="8128000" cy="2944635"/>
                      </a:xfrm>
                      <a:prstGeom prst="rect">
                        <a:avLst/>
                      </a:prstGeom>
                    </p:spPr>
                  </p:pic>
                </p:oleObj>
              </mc:Fallback>
            </mc:AlternateContent>
          </a:graphicData>
        </a:graphic>
      </p:graphicFrame>
      <p:sp>
        <p:nvSpPr>
          <p:cNvPr id="5" name="矩形 4"/>
          <p:cNvSpPr>
            <a:spLocks noChangeAspect="1"/>
          </p:cNvSpPr>
          <p:nvPr/>
        </p:nvSpPr>
        <p:spPr>
          <a:xfrm>
            <a:off x="508000" y="4005064"/>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从修辞的角度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赏析下列句子。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路边一抹红色突然跃进视线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一张红彤彤的钞票竟然静静地躺在路边的雪地上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像是一簇燃烧的火苗。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运用了比喻、拟人的修辞方法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生动形象地写出了百元大钞在雪地的映衬下显得格外鲜艳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引人注目。表现了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发现百元钞票时的惊喜。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276238" y="2420862"/>
            <a:ext cx="3200036" cy="261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45559" y="2805620"/>
            <a:ext cx="3200036" cy="261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67606" y="3199511"/>
            <a:ext cx="3200036" cy="261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99448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down)">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2139282" y="983260"/>
            <a:ext cx="4865434"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b="1" dirty="0">
                <a:solidFill>
                  <a:srgbClr val="000000"/>
                </a:solidFill>
                <a:latin typeface="Times New Roman" panose="02020603050405020304" pitchFamily="18" charset="0"/>
                <a:cs typeface="Times New Roman" panose="02020603050405020304" pitchFamily="18" charset="0"/>
              </a:rPr>
              <a:t>年文学类文本阅读考查</a:t>
            </a:r>
            <a:r>
              <a:rPr lang="zh-CN" altLang="zh-CN" sz="2200" b="1" dirty="0" smtClean="0">
                <a:solidFill>
                  <a:srgbClr val="000000"/>
                </a:solidFill>
                <a:latin typeface="Times New Roman" panose="02020603050405020304" pitchFamily="18" charset="0"/>
                <a:cs typeface="Times New Roman" panose="02020603050405020304" pitchFamily="18" charset="0"/>
              </a:rPr>
              <a:t>明细表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47663992"/>
              </p:ext>
            </p:extLst>
          </p:nvPr>
        </p:nvGraphicFramePr>
        <p:xfrm>
          <a:off x="508000" y="1452543"/>
          <a:ext cx="8128000" cy="5412059"/>
        </p:xfrm>
        <a:graphic>
          <a:graphicData uri="http://schemas.openxmlformats.org/presentationml/2006/ole">
            <mc:AlternateContent xmlns:mc="http://schemas.openxmlformats.org/markup-compatibility/2006">
              <mc:Choice xmlns:v="urn:schemas-microsoft-com:vml" Requires="v">
                <p:oleObj spid="_x0000_s10281" name="文档" r:id="rId3" imgW="3905117" imgH="2599944" progId="Word.Document.12">
                  <p:embed/>
                </p:oleObj>
              </mc:Choice>
              <mc:Fallback>
                <p:oleObj name="文档" r:id="rId3" imgW="3905117" imgH="2599944" progId="Word.Document.12">
                  <p:embed/>
                  <p:pic>
                    <p:nvPicPr>
                      <p:cNvPr id="0" name=""/>
                      <p:cNvPicPr/>
                      <p:nvPr/>
                    </p:nvPicPr>
                    <p:blipFill>
                      <a:blip r:embed="rId4"/>
                      <a:stretch>
                        <a:fillRect/>
                      </a:stretch>
                    </p:blipFill>
                    <p:spPr>
                      <a:xfrm>
                        <a:off x="508000" y="1452543"/>
                        <a:ext cx="8128000" cy="5412059"/>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310</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女人瞬间觉得自己好幸福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自己的钱没有丢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儿子诚实懂事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捡到百元大钞并归还失主。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意思相近即可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结合具体内容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是怎样的一个人。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诚实。教育儿子要诚实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自己做人也诚实。</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急人所急。在寻找自己丢失的钱时捡到百元大钞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静等失主回来。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勤劳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热爱家庭。经常在外揽活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不舍得给儿子买零食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心疼丈夫。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646464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311</a:t>
            </a:fld>
            <a:r>
              <a:rPr lang="en-US" altLang="zh-CN" smtClean="0"/>
              <a:t>-</a:t>
            </a:r>
            <a:endParaRPr lang="zh-CN" altLang="en-US" dirty="0"/>
          </a:p>
        </p:txBody>
      </p:sp>
      <p:sp>
        <p:nvSpPr>
          <p:cNvPr id="3" name="矩形 2"/>
          <p:cNvSpPr>
            <a:spLocks noChangeAspect="1"/>
          </p:cNvSpPr>
          <p:nvPr/>
        </p:nvSpPr>
        <p:spPr>
          <a:xfrm>
            <a:off x="508000" y="109265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朱鸿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常听老人说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人生喜忧参半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但我的人生却因收藏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而时时充满快乐。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我乘公交车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没有零钱买票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遂把一百元人民币呈给售票员。售票员皱眉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不高兴。当然不高兴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因为我只有两站路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而且找钱几乎会用尽她所有的零钱。售票员的不高兴让我紧张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恐她退我一百元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请我下车。正在焦虑之时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我邻座一位先生伸手递给售票员一元钱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我两站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他也两站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一元钱就不用找了。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售票员转阴为晴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退了我的钱。</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我也顿然轻松</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一种温馨遍体融化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好像春天的阳光照耀着我。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我谢了邻座的先生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下车告别之际又谢谢他。他四十岁的样子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湖北仙桃人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在西安工作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住丈八路潘家庄。好感不期而得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我收藏了。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40461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312</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我匆匆上课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出了小区才发现因为换衣服忘了带钱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但如果返回取钱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我就会迟到。我呼住一辆三轮车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司机让我上车。我站着未动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我坐过你的车。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好像坐过。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我今天还要坐你的车。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请上来吧。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今天我忘了带钱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你能不能拉我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司机一愣</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然后微笑着对我说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忘了带钱也拉你</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请上来吧。</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我肯定会付你钱的。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于是坐了他的车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嘱他拉我至长安路。到站我又谢谢他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就跨桥进校上课了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14958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之后有数月我没有碰到这个司机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遂觉亏欠。从明德门至长安路一程五元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然而这司机就是靠一程五元的累积维持生计的。夏天的黄昏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我在路上走着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忽见他驾着三轮车迎面驶来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赶紧喊他。他停下来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等我上车。我说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我一直在寻你。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春天我坐你的车到长安路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没有付钱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今天付给你。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我掏出五十元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当作付他十倍的车钱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你那天没有拒绝我。不要找了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他诧异地说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就走了。这种好感来而往之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是循环的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我也收藏了。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67176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我总会想起一位陌生的兄长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并久享他所赠我的好感。那是</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我刚刚从大学毕业。我想吃一顿羊肉泡馍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便进馆子排队买票。不料一步一步挪到柜台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才知道钱不够。难免羞愧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便打算抽身放弃。这时候有一个青年越过两人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挤到柜台前说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我给他补够。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就数了九毛钱给了服务员。我心里滚烫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并以目光致谢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他声色平静地回应了我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悄然返回自己的位置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继续排队。我注意到他旁边站着的女朋友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一直向他微笑。这是一个敦实的小伙子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肤色略黑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充盈着一种可以信赖的英气。他所赠的好感我已经收藏了多年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早就</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增值</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53097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陌生兄长的赠予在我心中悄然生根。一次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适逢一个妇女刷卡乘车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她连刷三次也未反应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又没有两元的零钱可以投箱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司机便转方向盘准备把车开向路边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喊她下车。当此之际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我想起了多年前为我补够钱让我吃了一顿羊肉泡馍的那位陌生的兄长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替她刷了卡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那一刻我对自己很是满意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因为我将好感赠予了别人。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在公交车上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但凡碰到老者或残疾者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我便会给他们让座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碰到匍匐在地的乞丐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我也会给他盒子里放一点零钱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碰到弱者受欺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我更会仗义为弱势而辩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这些经历让我明白好感可以任凭创造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可以常有。它会净世暖心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会养性滋仁。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36279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316</a:t>
            </a:fld>
            <a:r>
              <a:rPr lang="en-US" altLang="zh-CN" smtClean="0"/>
              <a:t>-</a:t>
            </a:r>
            <a:endParaRPr lang="zh-CN" altLang="en-US" dirty="0"/>
          </a:p>
        </p:txBody>
      </p:sp>
      <p:sp>
        <p:nvSpPr>
          <p:cNvPr id="3" name="矩形 2"/>
          <p:cNvSpPr>
            <a:spLocks noChangeAspect="1"/>
          </p:cNvSpPr>
          <p:nvPr/>
        </p:nvSpPr>
        <p:spPr>
          <a:xfrm>
            <a:off x="508000" y="1522280"/>
            <a:ext cx="46394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阅读选文</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完成下面表格</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98618335"/>
              </p:ext>
            </p:extLst>
          </p:nvPr>
        </p:nvGraphicFramePr>
        <p:xfrm>
          <a:off x="508000" y="2036320"/>
          <a:ext cx="8128000" cy="1737872"/>
        </p:xfrm>
        <a:graphic>
          <a:graphicData uri="http://schemas.openxmlformats.org/presentationml/2006/ole">
            <mc:AlternateContent xmlns:mc="http://schemas.openxmlformats.org/markup-compatibility/2006">
              <mc:Choice xmlns:v="urn:schemas-microsoft-com:vml" Requires="v">
                <p:oleObj spid="_x0000_s73739" name="文档" r:id="rId3" imgW="3838246" imgH="821189" progId="Word.Document.12">
                  <p:embed/>
                </p:oleObj>
              </mc:Choice>
              <mc:Fallback>
                <p:oleObj name="文档" r:id="rId3" imgW="3838246" imgH="821189" progId="Word.Document.12">
                  <p:embed/>
                  <p:pic>
                    <p:nvPicPr>
                      <p:cNvPr id="0" name=""/>
                      <p:cNvPicPr/>
                      <p:nvPr/>
                    </p:nvPicPr>
                    <p:blipFill>
                      <a:blip r:embed="rId4"/>
                      <a:stretch>
                        <a:fillRect/>
                      </a:stretch>
                    </p:blipFill>
                    <p:spPr>
                      <a:xfrm>
                        <a:off x="508000" y="2036320"/>
                        <a:ext cx="8128000" cy="1737872"/>
                      </a:xfrm>
                      <a:prstGeom prst="rect">
                        <a:avLst/>
                      </a:prstGeom>
                    </p:spPr>
                  </p:pic>
                </p:oleObj>
              </mc:Fallback>
            </mc:AlternateContent>
          </a:graphicData>
        </a:graphic>
      </p:graphicFrame>
      <p:sp>
        <p:nvSpPr>
          <p:cNvPr id="5" name="矩形 4"/>
          <p:cNvSpPr>
            <a:spLocks noChangeAspect="1"/>
          </p:cNvSpPr>
          <p:nvPr/>
        </p:nvSpPr>
        <p:spPr>
          <a:xfrm>
            <a:off x="508000" y="3329265"/>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司机拉载没带钱的我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我后来遇到他</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为表谢意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付了他十倍车钱。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我买羊肉泡馍钱不够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陌生兄长主动帮我补足了钱。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请从修辞的角度赏析选文第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段画线的句子。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生动形象地写出了我因得到邻座先生的帮助内心感到温暖。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043608" y="3370829"/>
            <a:ext cx="77768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7504" y="3760639"/>
            <a:ext cx="77768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3608" y="4174517"/>
            <a:ext cx="77768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93633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wipe(down)">
                                      <p:cBhvr>
                                        <p:cTn id="2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317</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选文第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段画线句子运用了什么人物描写方法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神态描写、语言描写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生动形象地写出了司机开始的惊讶和后来乐于帮助我的明确态度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表现了司机的善良、乐于助人。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选文的标题有什么含义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是因人与人之间的帮助而产生的感激和愉悦之情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是净世暖心、养性滋仁的温馨氛围。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36137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318</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十一、最怕妈妈突然对我好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孙道荣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新学期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她给孩子们布置了第一篇作文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最难忘的时刻。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她是一名支教老师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在这个偏远山区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方圆几十里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只有这一所学校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学生大多是留守孩子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大部分都远赴外地打工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难得回来一次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这也成了很多孩子与父母一年中难得相聚的机会。其时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春节刚过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孩子们刚刚与久别的父母重聚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她希望孩子们用手中的笔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记录下这一温暖的时刻。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作文交上来了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她认真地批阅。不出所料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写的都是春节期间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与从外地打工赶回来的父母相聚的那一刻。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写了妈妈带回来的好吃的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那是他吃过的最美味的东西了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他感觉那一刻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自己好快乐。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一个女孩子写的是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爸爸给她新买的书包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当爸爸帮她将新书包背好的那一刻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她觉得自己好幸福。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9757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一个男孩子写道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他已经两年多没有见到过爸爸了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爸爸刚走进家门的时候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他都一下子没有认出来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爸爸突然一把将他抱了起来。那一刻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他感觉有点陌生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真的很温暖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她的目光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久久地停在了一个女孩子的作文本上。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女孩子写道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是爸爸一个人出去打工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妈妈也出去了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留下我和弟弟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跟着年迈的爷爷一起生活。每年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他们都只在春节的时候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年一过完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他们就又出去打工了。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直到年初二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他们才回到家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因为他们没买到年前的火车票。这一次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因为没赶回来吃年夜饭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爸爸妈妈答应我和弟弟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会在家里多待几天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这可把我俩乐坏了。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73389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二、考查情况分析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广东省中考语文学科对文学类文本的考查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从考试题型的设置来看有如下特点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题量和分值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文学类文本考查共设置</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道小题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其中前三道题为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道题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题型设置</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道题均设置为主观问答题。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选文体裁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年文学类文本考查中</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年连续</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年考查写人叙事类散文或小说。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05989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320</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爸爸妈妈回来之后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除了走亲戚外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他们还要将庄稼地重新翻整一遍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年迈的爷爷春耕的时候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才好播种。虽然爸爸妈妈回来之后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忙得根本没时间陪伴我们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甚至顾不上我们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但我仍然觉得很满足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妈妈没有下地干活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而是一整天都陪着我和弟弟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给我们做饭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烧了好几个好吃的菜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帮我们把所有的衣服都洗干净叠整齐了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爸爸还检查了我和弟弟的作业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妈妈和爸爸对我们姐弟俩特别好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特别温柔。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她以为女孩子接下来会写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那就是她最幸福的时刻。可是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没有。女孩子写的是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我哭了。我知道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爸爸妈妈明天肯定又要离开家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出去打工了。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女孩子在作文结尾这样写道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我最难忘的时刻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也是最难过的时刻是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妈妈突然对我特别好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那意味着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又要离开家了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又要一年之后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才能回来了。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51715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在这行文字下面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她依稀看到几滴泪水的痕迹。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她也流泪了。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她已经支教三年了。在城里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她有一个温暖的家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有一个调皮可爱的儿子。每次离开城里的家之前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她也恋恋不舍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她觉得自己亏欠这个家太多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尤其是对儿子。所以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离开家之前的那一天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一向粗线条的她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也都会对儿子表现得特别温柔</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特别细致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特别耐心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恨不得把对他所有的爱和牵挂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都留下来。也许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儿子也特别害怕自己突然对他那么好吧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她突然无比想家。她给老公打了个电话。夜已深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儿子已经睡着了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她让老公将手机放在儿子的面前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她听到了细微的鼾声。那一刻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她泪流满面。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15778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322</a:t>
            </a:fld>
            <a:r>
              <a:rPr lang="en-US" altLang="zh-CN" smtClean="0"/>
              <a:t>-</a:t>
            </a:r>
            <a:endParaRPr lang="zh-CN" altLang="en-US" dirty="0"/>
          </a:p>
        </p:txBody>
      </p:sp>
      <p:sp>
        <p:nvSpPr>
          <p:cNvPr id="3" name="矩形 2"/>
          <p:cNvSpPr>
            <a:spLocks noChangeAspect="1"/>
          </p:cNvSpPr>
          <p:nvPr/>
        </p:nvSpPr>
        <p:spPr>
          <a:xfrm>
            <a:off x="508000" y="993607"/>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完成下面表格</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10295262"/>
              </p:ext>
            </p:extLst>
          </p:nvPr>
        </p:nvGraphicFramePr>
        <p:xfrm>
          <a:off x="508000" y="1484460"/>
          <a:ext cx="8128000" cy="2158055"/>
        </p:xfrm>
        <a:graphic>
          <a:graphicData uri="http://schemas.openxmlformats.org/presentationml/2006/ole">
            <mc:AlternateContent xmlns:mc="http://schemas.openxmlformats.org/markup-compatibility/2006">
              <mc:Choice xmlns:v="urn:schemas-microsoft-com:vml" Requires="v">
                <p:oleObj spid="_x0000_s74781" name="文档" r:id="rId3" imgW="3838246" imgH="1019197" progId="Word.Document.12">
                  <p:embed/>
                </p:oleObj>
              </mc:Choice>
              <mc:Fallback>
                <p:oleObj name="文档" r:id="rId3" imgW="3838246" imgH="1019197" progId="Word.Document.12">
                  <p:embed/>
                  <p:pic>
                    <p:nvPicPr>
                      <p:cNvPr id="0" name=""/>
                      <p:cNvPicPr/>
                      <p:nvPr/>
                    </p:nvPicPr>
                    <p:blipFill>
                      <a:blip r:embed="rId4"/>
                      <a:stretch>
                        <a:fillRect/>
                      </a:stretch>
                    </p:blipFill>
                    <p:spPr>
                      <a:xfrm>
                        <a:off x="508000" y="1484460"/>
                        <a:ext cx="8128000" cy="2158055"/>
                      </a:xfrm>
                      <a:prstGeom prst="rect">
                        <a:avLst/>
                      </a:prstGeom>
                    </p:spPr>
                  </p:pic>
                </p:oleObj>
              </mc:Fallback>
            </mc:AlternateContent>
          </a:graphicData>
        </a:graphic>
      </p:graphicFrame>
      <p:sp>
        <p:nvSpPr>
          <p:cNvPr id="5" name="矩形 4"/>
          <p:cNvSpPr>
            <a:spLocks noChangeAspect="1"/>
          </p:cNvSpPr>
          <p:nvPr/>
        </p:nvSpPr>
        <p:spPr>
          <a:xfrm>
            <a:off x="508000" y="329786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品味下列句子中加点的词语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47767919"/>
              </p:ext>
            </p:extLst>
          </p:nvPr>
        </p:nvGraphicFramePr>
        <p:xfrm>
          <a:off x="594706" y="3789688"/>
          <a:ext cx="8128000" cy="457158"/>
        </p:xfrm>
        <a:graphic>
          <a:graphicData uri="http://schemas.openxmlformats.org/presentationml/2006/ole">
            <mc:AlternateContent xmlns:mc="http://schemas.openxmlformats.org/markup-compatibility/2006">
              <mc:Choice xmlns:v="urn:schemas-microsoft-com:vml" Requires="v">
                <p:oleObj spid="_x0000_s74782" name="文档" r:id="rId5" imgW="3838246" imgH="216008" progId="Word.Document.12">
                  <p:embed/>
                </p:oleObj>
              </mc:Choice>
              <mc:Fallback>
                <p:oleObj name="文档" r:id="rId5" imgW="3838246" imgH="216008" progId="Word.Document.12">
                  <p:embed/>
                  <p:pic>
                    <p:nvPicPr>
                      <p:cNvPr id="0" name=""/>
                      <p:cNvPicPr/>
                      <p:nvPr/>
                    </p:nvPicPr>
                    <p:blipFill>
                      <a:blip r:embed="rId6"/>
                      <a:stretch>
                        <a:fillRect/>
                      </a:stretch>
                    </p:blipFill>
                    <p:spPr>
                      <a:xfrm>
                        <a:off x="594706" y="3789688"/>
                        <a:ext cx="8128000" cy="457158"/>
                      </a:xfrm>
                      <a:prstGeom prst="rect">
                        <a:avLst/>
                      </a:prstGeom>
                    </p:spPr>
                  </p:pic>
                </p:oleObj>
              </mc:Fallback>
            </mc:AlternateContent>
          </a:graphicData>
        </a:graphic>
      </p:graphicFrame>
      <p:sp>
        <p:nvSpPr>
          <p:cNvPr id="7" name="矩形 6"/>
          <p:cNvSpPr>
            <a:spLocks noChangeAspect="1"/>
          </p:cNvSpPr>
          <p:nvPr/>
        </p:nvSpPr>
        <p:spPr>
          <a:xfrm>
            <a:off x="508000" y="4225639"/>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对人物神态的细处描写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突出了女孩子作文内容带给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的强烈震撼。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661405874"/>
              </p:ext>
            </p:extLst>
          </p:nvPr>
        </p:nvGraphicFramePr>
        <p:xfrm>
          <a:off x="594706" y="5132082"/>
          <a:ext cx="8128000" cy="457158"/>
        </p:xfrm>
        <a:graphic>
          <a:graphicData uri="http://schemas.openxmlformats.org/presentationml/2006/ole">
            <mc:AlternateContent xmlns:mc="http://schemas.openxmlformats.org/markup-compatibility/2006">
              <mc:Choice xmlns:v="urn:schemas-microsoft-com:vml" Requires="v">
                <p:oleObj spid="_x0000_s74783" name="文档" r:id="rId7" imgW="3838246" imgH="216008" progId="Word.Document.12">
                  <p:embed/>
                </p:oleObj>
              </mc:Choice>
              <mc:Fallback>
                <p:oleObj name="文档" r:id="rId7" imgW="3838246" imgH="216008" progId="Word.Document.12">
                  <p:embed/>
                  <p:pic>
                    <p:nvPicPr>
                      <p:cNvPr id="0" name=""/>
                      <p:cNvPicPr/>
                      <p:nvPr/>
                    </p:nvPicPr>
                    <p:blipFill>
                      <a:blip r:embed="rId8"/>
                      <a:stretch>
                        <a:fillRect/>
                      </a:stretch>
                    </p:blipFill>
                    <p:spPr>
                      <a:xfrm>
                        <a:off x="594706" y="5132082"/>
                        <a:ext cx="8128000" cy="457158"/>
                      </a:xfrm>
                      <a:prstGeom prst="rect">
                        <a:avLst/>
                      </a:prstGeom>
                    </p:spPr>
                  </p:pic>
                </p:oleObj>
              </mc:Fallback>
            </mc:AlternateContent>
          </a:graphicData>
        </a:graphic>
      </p:graphicFrame>
      <p:sp>
        <p:nvSpPr>
          <p:cNvPr id="9" name="矩形 8"/>
          <p:cNvSpPr>
            <a:spLocks noChangeAspect="1"/>
          </p:cNvSpPr>
          <p:nvPr/>
        </p:nvSpPr>
        <p:spPr>
          <a:xfrm>
            <a:off x="508000" y="556585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连用三个副词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突出她对儿子的亏欠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写出了她离开儿子时的不舍和牵挂之情。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123728" y="2351629"/>
            <a:ext cx="6192688"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23728" y="2736670"/>
            <a:ext cx="6192688"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70721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animBg="1"/>
      <p:bldP spid="11" grpId="0" animBg="1"/>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323</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文章结尾处插叙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老师的支教与家庭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请作简要分析。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交代了她离开亲人来边远山区支教的情形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丰富了文章内容。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离家去支教前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她心中对儿子深深的愧疚和思念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升华了文章的主题。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最怕妈妈突然对我好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好在哪里。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从形式上说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是妈妈爱的表现。是每个子女都盼望的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让读者心中疑惑顿生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吸引读者阅读下去。从内容上来说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这个标题很好地表现了主题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妈妈突然对我好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既是妈妈爱的表现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也是妈妈为即将离开家离开子女而愧疚的表现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字写出子女对妈妈即将离开家感到不安、不舍和难过的心理。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20374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324</a:t>
            </a:fld>
            <a:r>
              <a:rPr lang="en-US" altLang="zh-CN" smtClean="0"/>
              <a:t>-</a:t>
            </a:r>
            <a:endParaRPr lang="zh-CN" altLang="en-US" dirty="0"/>
          </a:p>
        </p:txBody>
      </p:sp>
      <p:sp>
        <p:nvSpPr>
          <p:cNvPr id="3" name="矩形 2"/>
          <p:cNvSpPr>
            <a:spLocks noChangeAspect="1"/>
          </p:cNvSpPr>
          <p:nvPr/>
        </p:nvSpPr>
        <p:spPr>
          <a:xfrm>
            <a:off x="508000" y="109792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十二、萨拉的夏天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【美】朱利</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布罗森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卡瓦奇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车子在白色灯塔脚下停了下来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车上的两个人看着眼前这个巨大的湖。波浪轻轻拍打着湖岸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仿佛在欢迎他们的到来。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萨拉。北风灯塔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我们的新家。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萨拉和爸爸就在他们的新家住下了。爸爸领着她经过一个狭窄的、弯曲的楼梯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上到一个四面都是玻璃窗户的小屋。萨拉把手放在玻璃上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紧张地看着下面的湖。</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她数了一下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至少有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20</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艘渔船在湖面上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但她看不到湖的对岸。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在屋子中间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萨拉看到了那个巨大的玻璃罩子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它看起来就像一个蜂房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几乎有她那么高。爸爸把手伸进去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给里面的一盏小灯注满煤油。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千万不能碰这盏灯。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但你可以帮助我。因为这盏灯必须在日落时准时点亮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到时你可以给我发出指示。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43109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325</a:t>
            </a:fld>
            <a:r>
              <a:rPr lang="en-US" altLang="zh-CN" smtClean="0"/>
              <a:t>-</a:t>
            </a:r>
            <a:endParaRPr lang="zh-CN" altLang="en-US" dirty="0"/>
          </a:p>
        </p:txBody>
      </p:sp>
      <p:sp>
        <p:nvSpPr>
          <p:cNvPr id="3" name="矩形 2"/>
          <p:cNvSpPr>
            <a:spLocks noChangeAspect="1"/>
          </p:cNvSpPr>
          <p:nvPr/>
        </p:nvSpPr>
        <p:spPr>
          <a:xfrm>
            <a:off x="508000" y="10721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萨拉看着太阳慢慢沉入了湖里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湖面上镀上了一层金光。当她再也看不到一丝光亮的时候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她转过身说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爸爸擦亮了火柴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当火柴点燃灯芯的一瞬间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整间屋子顿时亮如白昼。微弱的灯光经过放大镜瞬间变得巨大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向漆黑的水面蔓延。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萨拉认为爸爸的工作是世界上最重要的工作。每天黄昏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她跟着他来到灯塔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专注地看着太阳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在该点灯的那一刻给他发出指示。每天晚上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爸爸都守着灯光直到天亮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确保它不会熄灭。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一天早上醒来时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萨拉发现天阴沉沉的。那天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爸爸一整天都呆在悬崖上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一直盯着湖面上的那些渔船。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你为什么不到屋里暖和暖和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我不喜欢这种天气。等所有渔船上岸后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爸爸答道。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湖面开始变得波涛汹涌。雨点落在萨拉的额头上。波浪变得更高时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渔船相继回到了避风港。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52054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326</a:t>
            </a:fld>
            <a:r>
              <a:rPr lang="en-US" altLang="zh-CN" smtClean="0"/>
              <a:t>-</a:t>
            </a:r>
            <a:endParaRPr lang="zh-CN" altLang="en-US" dirty="0"/>
          </a:p>
        </p:txBody>
      </p:sp>
      <p:sp>
        <p:nvSpPr>
          <p:cNvPr id="3" name="矩形 2"/>
          <p:cNvSpPr>
            <a:spLocks noChangeAspect="1"/>
          </p:cNvSpPr>
          <p:nvPr/>
        </p:nvSpPr>
        <p:spPr>
          <a:xfrm>
            <a:off x="508000" y="10819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爸爸叫了起来。他跑到灯塔脚下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迅速解开救生艇的绳子。这时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远处响起了轰隆隆的雷鸣。萨拉焦急地问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出什么事了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一个渔民遇到麻烦了。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你不能出去。暴风雨就要来了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萨拉大喊。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我会没事的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萨拉。你在屋里等我。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他把救生艇推进湖里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开始划动双桨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朝湖的深处迅速划去。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萨拉恐惧极了。她跑上灯塔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通过望远镜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看到那艘渔船正在波涛中挣扎。爸爸的救生艇快要靠近它了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但巨大的波浪又把它们分开了。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萨拉的心在颤栗。暴风雨在屋外怒吼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而且天空很快暗下来了。萨拉几乎无法看到爸爸的救生艇以及那艘渔船了。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她意识到太阳已经完全躲到雷雨云后面去了。爸爸不在家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无法亲自点灯。她紧张地盯着火柴盒。爸爸曾说过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千万不能碰那盏灯。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131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327</a:t>
            </a:fld>
            <a:r>
              <a:rPr lang="en-US" altLang="zh-CN" smtClean="0"/>
              <a:t>-</a:t>
            </a:r>
            <a:endParaRPr lang="zh-CN" altLang="en-US" dirty="0"/>
          </a:p>
        </p:txBody>
      </p:sp>
      <p:sp>
        <p:nvSpPr>
          <p:cNvPr id="4" name="矩形 3"/>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萨拉几乎看不见任何东西了。爸爸在哪里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如果他的救生艇翻了怎么办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如果他无法游回岸边怎么办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如果他找不到回家的路怎么办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萨拉抓起火柴。当亮光穿透黑暗时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萨拉的泪水涌了出来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我必须让它整晚都亮着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接近黎明时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雷声停止了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雨也停了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灯火还在燃烧。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萨拉走下灯塔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来到湖边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爬上爸爸观察渔船的那个悬崖。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远处的两个黑点引起了她的注意。是爸爸的救生艇和那艘渔船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爸爸和那位渔民回到了岸边。萨拉扑进了爸爸的怀里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我害怕极了。我不知道该怎么办。我点亮了灯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我想你也许找不到回家的路。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我很高兴你点亮了灯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萨拉。我们整晚都跟着它。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你还好吧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55089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没事。暴风雨把我们吹到了对岸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但我们最终回来了。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顿了顿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我不得不承认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这个夏天你长大了许多。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不知是因为激动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萨拉的身体在轻轻发抖。爸爸把外套披在她的肩上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我想我再也不需要向上级申请一个助手了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萨拉裹紧爸爸的外套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心里充满了自豪。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请按照故事发展的脉络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从萨拉的角度补全情节。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跟随爸爸来到北风灯塔安家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观察日落准时指示爸爸点灯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点亮灯塔指引爸爸和渔船返回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得到爸爸的肯定和赞许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58455" y="4153677"/>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5536" y="4554552"/>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60534" y="4554552"/>
            <a:ext cx="37444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57311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329</a:t>
            </a:fld>
            <a:r>
              <a:rPr lang="en-US" altLang="zh-CN" smtClean="0"/>
              <a:t>-</a:t>
            </a:r>
            <a:endParaRPr lang="zh-CN" altLang="en-US" dirty="0"/>
          </a:p>
        </p:txBody>
      </p:sp>
      <p:sp>
        <p:nvSpPr>
          <p:cNvPr id="3" name="矩形 2"/>
          <p:cNvSpPr>
            <a:spLocks noChangeAspect="1"/>
          </p:cNvSpPr>
          <p:nvPr/>
        </p:nvSpPr>
        <p:spPr>
          <a:xfrm>
            <a:off x="508000" y="191683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揣摩句中加点词语所表现的人物心理</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85554975"/>
              </p:ext>
            </p:extLst>
          </p:nvPr>
        </p:nvGraphicFramePr>
        <p:xfrm>
          <a:off x="594706" y="2406148"/>
          <a:ext cx="8128000" cy="457158"/>
        </p:xfrm>
        <a:graphic>
          <a:graphicData uri="http://schemas.openxmlformats.org/presentationml/2006/ole">
            <mc:AlternateContent xmlns:mc="http://schemas.openxmlformats.org/markup-compatibility/2006">
              <mc:Choice xmlns:v="urn:schemas-microsoft-com:vml" Requires="v">
                <p:oleObj spid="_x0000_s75794" name="文档" r:id="rId3" imgW="3838246" imgH="216008" progId="Word.Document.12">
                  <p:embed/>
                </p:oleObj>
              </mc:Choice>
              <mc:Fallback>
                <p:oleObj name="文档" r:id="rId3" imgW="3838246" imgH="216008" progId="Word.Document.12">
                  <p:embed/>
                  <p:pic>
                    <p:nvPicPr>
                      <p:cNvPr id="0" name=""/>
                      <p:cNvPicPr/>
                      <p:nvPr/>
                    </p:nvPicPr>
                    <p:blipFill>
                      <a:blip r:embed="rId4"/>
                      <a:stretch>
                        <a:fillRect/>
                      </a:stretch>
                    </p:blipFill>
                    <p:spPr>
                      <a:xfrm>
                        <a:off x="594706" y="2406148"/>
                        <a:ext cx="8128000" cy="457158"/>
                      </a:xfrm>
                      <a:prstGeom prst="rect">
                        <a:avLst/>
                      </a:prstGeom>
                    </p:spPr>
                  </p:pic>
                </p:oleObj>
              </mc:Fallback>
            </mc:AlternateContent>
          </a:graphicData>
        </a:graphic>
      </p:graphicFrame>
      <p:sp>
        <p:nvSpPr>
          <p:cNvPr id="5" name="矩形 4"/>
          <p:cNvSpPr>
            <a:spLocks noChangeAspect="1"/>
          </p:cNvSpPr>
          <p:nvPr/>
        </p:nvSpPr>
        <p:spPr>
          <a:xfrm>
            <a:off x="508000" y="283607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写出了萨拉想要点亮灯塔又记起爸爸的叮嘱时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内心的焦急、犹豫和矛盾。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792919281"/>
              </p:ext>
            </p:extLst>
          </p:nvPr>
        </p:nvGraphicFramePr>
        <p:xfrm>
          <a:off x="594706" y="3743276"/>
          <a:ext cx="8128000" cy="457158"/>
        </p:xfrm>
        <a:graphic>
          <a:graphicData uri="http://schemas.openxmlformats.org/presentationml/2006/ole">
            <mc:AlternateContent xmlns:mc="http://schemas.openxmlformats.org/markup-compatibility/2006">
              <mc:Choice xmlns:v="urn:schemas-microsoft-com:vml" Requires="v">
                <p:oleObj spid="_x0000_s75795" name="文档" r:id="rId5" imgW="3838246" imgH="216008" progId="Word.Document.12">
                  <p:embed/>
                </p:oleObj>
              </mc:Choice>
              <mc:Fallback>
                <p:oleObj name="文档" r:id="rId5" imgW="3838246" imgH="216008" progId="Word.Document.12">
                  <p:embed/>
                  <p:pic>
                    <p:nvPicPr>
                      <p:cNvPr id="0" name=""/>
                      <p:cNvPicPr/>
                      <p:nvPr/>
                    </p:nvPicPr>
                    <p:blipFill>
                      <a:blip r:embed="rId6"/>
                      <a:stretch>
                        <a:fillRect/>
                      </a:stretch>
                    </p:blipFill>
                    <p:spPr>
                      <a:xfrm>
                        <a:off x="594706" y="3743276"/>
                        <a:ext cx="8128000" cy="457158"/>
                      </a:xfrm>
                      <a:prstGeom prst="rect">
                        <a:avLst/>
                      </a:prstGeom>
                    </p:spPr>
                  </p:pic>
                </p:oleObj>
              </mc:Fallback>
            </mc:AlternateContent>
          </a:graphicData>
        </a:graphic>
      </p:graphicFrame>
      <p:sp>
        <p:nvSpPr>
          <p:cNvPr id="7" name="矩形 6"/>
          <p:cNvSpPr>
            <a:spLocks noChangeAspect="1"/>
          </p:cNvSpPr>
          <p:nvPr/>
        </p:nvSpPr>
        <p:spPr>
          <a:xfrm>
            <a:off x="508000" y="420043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写出了萨拉看见爸爸安全返回时兴奋、激动的心情。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09883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down)">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从体裁上看高频考点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近五年出的都是写人叙事的散文或小说。从内容来看高频考点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人物心理变化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概括事件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语段的作用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品味词语及其表达效果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标题含义及作用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结尾句妙处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分析艺术手法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记叙类阅读还应该备考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记叙、议论、抒情、描写、说明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、各种表现手法、句子赏析、景物描写作用等。文学类作品解答时应注意答题的规范性、条理性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以及结合文本。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55015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330</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说说第二段画线句子在文中起到了哪些作用。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间接地写出了爸爸守护灯塔、指引渔船这项工作的重要性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点出渔船多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为下文写爸爸救遇险渔船埋下伏笔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交代湖巨大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为写爸爸和遇险渔船在灯塔指引下安全返回作了铺垫。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萨拉的爸爸是一个怎样的人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萨拉的爸爸是一个对工作认真负责、恪尽职守的人。他每天准时点亮、守护灯塔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为渔船指引方向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他认真观察天气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冒着生命危险营救遇险渔船。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萨拉的爸爸是一个爱孩子、教导有方的人。他让女儿每天指示自己准时点亮灯塔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有意培养孩子的责任心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他得知萨拉独自点亮灯塔整夜守护时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能及时肯定孩子的表现和成长。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65228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十三、寻找父亲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肖霍洛夫在《静静的顿河》的卷首中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引了一句哥萨克民歌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静静的顿河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河流、山脉、草原等自然风物所代表的故乡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是一个人的生养之地。正如父亲一样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它不仅是血肉之躯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更是我们精神承继的主要源泉。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就是父亲的土地。父亲把我生养在其上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让我在那广袤的土地上呼吸、游走、生长。就人的本性而言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我们这些融化在大自然中的孩子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更形同草木、露珠、鸟雀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从内向外地生长着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扎根大地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向着天空。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我有一个自由散漫的童年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这得益于故乡草地的开阔。父亲在我蹒跚学步时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就离开了人世。少年时代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我并不觉得有什么缺憾。多少次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看见邻居小孩鼻涕一把泪一把的样子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我反而感到庆幸。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55370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332</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但渐渐地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在心中开始了一场漫长的追寻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寻找父亲。不只是寻找生身之父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更是一种自我认定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一种精神上的寄托。小时候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不认识我的人问我是谁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要我回答我是谁的儿子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可我连父亲是什么模样都不知道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我哪里情愿说出那个极其陌生的名字呢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但我之为我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不能没有父亲。其实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父亲的真实形象已无足轻重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我所寻找的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恰恰是一个超越了血肉之躯的父亲形象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那应是一种抽象化了的精神形象。父亲不过是他的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实质是我所由来的精神故乡。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58082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劳伦斯曾断言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每一片土地都有其地域之灵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每一个人都被某一特定的地域所吸引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这就是故乡。地球上不同地域放射着不同的生命力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不同的生命振幅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不同的化学气体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地域之灵确是一种伟大的真实。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一个人无论诞生在一个多么贫瘠的地方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也无论走到一个多么富裕的地方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都会深深怀恋那里。这也许不可思议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但每个人都有这样的宿命。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胡马依北风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越鸟巢南枝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这就是地之灵所放射出的引力。寻找不只是想念家乡亲人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想念故园风物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更是一种绵延无期的对精神故乡的强烈渴望。我对父亲的寻找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其意义正在于此。事实上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从他一诞生就开始了。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42362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我常常虚构父亲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直到我在二十岁以后才第一次见到他的照片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瘦削。那时他才四十岁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然而已病入膏肓。从他明亮而有神的眼中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我分明看出了一种坚强有力的人生意志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绝不仅仅是他身体的信号。这是他扎根大地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在大地上流浪所赢得的最为宝贵的赐予。父亲当过兵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打过仗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最后是以复员老兵、木匠、民间艺人的身份流浪于白山黑水之间。他拉一手好二胡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画一手好画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常常跑到野台戏班子里凑数。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静静的顿河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我不能不感谢那块土地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那块嫩江边上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对它的子民永远放射着光芒的土地。嫩江和它所流经的土地、田畴、草甸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以及乡言土语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风俗习惯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无不对我放射着灿烂的生命光华。我的一切是它赐予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我岂能不感谢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90196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335</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久久不去的冬天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坚韧活着的树木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在这看似酷寒难耐之地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人的性格也被陶铸得粗犷而豪放。但不是所有的性格都如此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父亲身上所具有的艺术气质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还是或多或少地传给了我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这也算是对粗犷而失之细的一种补救吧。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大自然永远不会单调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无时不在四季的轮换中找寻那趣味盎然的记忆。当我在人生的苦旅中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感到郁闷、压抑、徘徊无主的时候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我都会感到我的精神支柱在故乡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在以我父亲为代表的乡民身上</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7875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写过《天使望故乡》的美国天才作家托马斯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沃尔夫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把人的故乡情思概括成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为找到一个父亲的努力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。但这个父亲不仅仅是赐予我生命的父亲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也不仅仅是我幼年失去的父亲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而是超越了物质需要的一种力量和智慧的形象。我的生命的信念和坚守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只有和它才能合而为一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这也是我对父亲不断加以想象和虚构的实质。父亲的早逝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已经把他与故乡、大自然融合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形成了一种比温柔的母爱更富有启示性的力量。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我为什么要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寻找父亲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为了一种身份的自我认定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一种精神上的寄托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想念家乡亲人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想念故园风物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一种对精神故乡的强烈渴望</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34686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337</a:t>
            </a:fld>
            <a:r>
              <a:rPr lang="en-US" altLang="zh-CN" smtClean="0"/>
              <a:t>-</a:t>
            </a:r>
            <a:endParaRPr lang="zh-CN" altLang="en-US" dirty="0"/>
          </a:p>
        </p:txBody>
      </p:sp>
      <p:sp>
        <p:nvSpPr>
          <p:cNvPr id="3" name="矩形 2"/>
          <p:cNvSpPr>
            <a:spLocks noChangeAspect="1"/>
          </p:cNvSpPr>
          <p:nvPr/>
        </p:nvSpPr>
        <p:spPr>
          <a:xfrm>
            <a:off x="508000" y="993607"/>
            <a:ext cx="664797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品味下面句子中加点词的含义与表达效果</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664664931"/>
              </p:ext>
            </p:extLst>
          </p:nvPr>
        </p:nvGraphicFramePr>
        <p:xfrm>
          <a:off x="594706" y="1453439"/>
          <a:ext cx="8128000" cy="457158"/>
        </p:xfrm>
        <a:graphic>
          <a:graphicData uri="http://schemas.openxmlformats.org/presentationml/2006/ole">
            <mc:AlternateContent xmlns:mc="http://schemas.openxmlformats.org/markup-compatibility/2006">
              <mc:Choice xmlns:v="urn:schemas-microsoft-com:vml" Requires="v">
                <p:oleObj spid="_x0000_s76809" name="文档" r:id="rId3" imgW="3838246" imgH="216008" progId="Word.Document.12">
                  <p:embed/>
                </p:oleObj>
              </mc:Choice>
              <mc:Fallback>
                <p:oleObj name="文档" r:id="rId3" imgW="3838246" imgH="216008" progId="Word.Document.12">
                  <p:embed/>
                  <p:pic>
                    <p:nvPicPr>
                      <p:cNvPr id="0" name=""/>
                      <p:cNvPicPr/>
                      <p:nvPr/>
                    </p:nvPicPr>
                    <p:blipFill>
                      <a:blip r:embed="rId4"/>
                      <a:stretch>
                        <a:fillRect/>
                      </a:stretch>
                    </p:blipFill>
                    <p:spPr>
                      <a:xfrm>
                        <a:off x="594706" y="1453439"/>
                        <a:ext cx="8128000" cy="457158"/>
                      </a:xfrm>
                      <a:prstGeom prst="rect">
                        <a:avLst/>
                      </a:prstGeom>
                    </p:spPr>
                  </p:pic>
                </p:oleObj>
              </mc:Fallback>
            </mc:AlternateContent>
          </a:graphicData>
        </a:graphic>
      </p:graphicFrame>
      <p:sp>
        <p:nvSpPr>
          <p:cNvPr id="5" name="矩形 4"/>
          <p:cNvSpPr>
            <a:spLocks noChangeAspect="1"/>
          </p:cNvSpPr>
          <p:nvPr/>
        </p:nvSpPr>
        <p:spPr>
          <a:xfrm>
            <a:off x="508000" y="1820444"/>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珠、鸟雀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从内向外地生长着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扎根大地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向着天空。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在这里指人扎根大地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生养在天地之间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化成了大自然的孩子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生动形象地表现了人与大自然的关系。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段都引用了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静静的顿河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两处引用的作用各是什么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段引用的作用是点题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并引出下文对父亲、对故乡的描写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段主要引出下文对故乡嫩江的描写。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段提到了劳伦斯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段提到了托马斯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沃尔夫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请探究这两位作家故乡情思的异同。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两人都对故乡怀有深厚的情思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在精神上都与故乡紧密相连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劳伦斯把怀乡情思看成是地域之灵的吸引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而沃尔夫则认为这是对父亲的寻找。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03135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wipe(down)">
                                      <p:cBhvr>
                                        <p:cTn id="1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338</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十四、殉情的岩鹰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宋伯航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在西北边疆的草原上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以游牧为生的柯尔克孜族人家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有一个古老的传统习俗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凡牛马羊牲畜较多的牧户都要豢养猎鹰。其益处一是在放牧时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猎鹰看护畜群防备狼害突袭向主人鸣叫报信或捕食草原蛇鼠之用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二是当作闲暇时放鹰娱乐之用。尤其是牧主人把儿女们抚养长大并各自娶妻嫁夫成家后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一般在与儿子儿媳分家时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必须送上一只猎鹰。在柯尔克孜族人心中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不仅视鹰为一种家当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还视鹰如生命般珍贵。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039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339</a:t>
            </a:fld>
            <a:r>
              <a:rPr lang="en-US" altLang="zh-CN" smtClean="0"/>
              <a:t>-</a:t>
            </a:r>
            <a:endParaRPr lang="zh-CN" altLang="en-US" dirty="0"/>
          </a:p>
        </p:txBody>
      </p:sp>
      <p:sp>
        <p:nvSpPr>
          <p:cNvPr id="3" name="矩形 2"/>
          <p:cNvSpPr>
            <a:spLocks noChangeAspect="1"/>
          </p:cNvSpPr>
          <p:nvPr/>
        </p:nvSpPr>
        <p:spPr>
          <a:xfrm>
            <a:off x="508000" y="110553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居玛洪老人准备给二儿子分家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让晚辈独立另过日子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可老人的心中除了父子二十多年来不离不弃的难以割舍之情外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一直闷闷不乐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至今还没有亲手捉一只鹰送给儿子。为了却自己的心愿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就在一个月以前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老人独自骑马早出晚归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一门心思要捉一只雏鹰送给二儿子。老人在三十里外的深山里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寻到了他所要捉的雏鹰目标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但由于雏鹰太小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需待其羽毛丰满快要试飞时才能去捉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所以老人迟迟未去捉回雏鹰。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这天一大早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老人备好马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带上二儿子一同前去捉鹰。父子俩来到深山的一座悬崖峭壁前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老人让儿子在崖壁下守候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自己带上护头罩腰系绳索攀登到悬崖上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他要亲手去捉崖壁上鹰巢里的那只雏鹰。眼看老人快要接近鹰巢时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突然一只雌鹰从崖对面的森林里朝老人直飞而来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雌鹰嘶鸣着扑向老人。有五十多年捉鹰经验的老人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很明白雌鹰的举动是在保护孩子不被人抓走或受到意外的伤害。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28265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三、考场答题策略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解答现代文阅读题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　通读全篇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先粗略阅读全文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了解文章大意。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了解文章的大致内容。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了解文章的大致结构。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了解文章的思想感情。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这一点很关键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因为不少题在答题时都要围绕中心来答题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3837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雌鹰凶猛地张开利爪打着回旋冲向老人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老人因受到雌鹰的攻击而未能接近鹰巢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雌鹰拼命地在峭壁的巢穴前俯冲着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撕心裂肺地鸣叫着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老人依然艰难地向鹰巢靠近。雌鹰使尽力气勇猛地冲飞阻挡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也许是雌鹰救子心切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在奋力直扑老人时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一头撞在崖壁凸起的岩尖上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掉下了山崖。在山下守候的儿子见雌鹰掉在不远处的乱石中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赶忙近前一看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这只雌鹰满身鲜血淋漓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已断气命亡。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雌鹰出乎意外地撞击岩石而死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使山崖上的老人顿然心惊一颤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雌鹰的死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使雏鹰没了保护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老人可以趁机轻而易举地从鹰巢里捉到雏鹰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老人向儿子摆摆手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今天就不捉了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等两天再来捉吧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老人心里似乎明白了什么。于是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父子俩骑上马空手而归。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28087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341</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父子俩再次来到山崖前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令人不解的是在前天那只雌鹰死去的乱石堆旁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一只雄鹰也撞岩而死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掉在死去雌鹰的不远处。儿子感到十分惊奇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但老人心里十分清楚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也是他料想之中的结果。父亲向儿子解释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这是草原上鹰的一种稀少种类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叫岩鹰。这种鹰有着凶猛、机智、果敢、忠诚的特性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如果捉到雏鹰拿回家驯养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必定成为草原上一种特别优秀的猎鹰。除此之外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这种鹰具有很强的家庭观念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若配偶一方死去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另一方也会为对方不惜生命而殉情离开世界。我们现在就把这对岩鹰夫妻挖土埋掉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今天该把岩鹰的孩子带回家驯养了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今后你要把它们的孩子当成你自己的孩子来细心护养。老人的一番话说得身边的儿子哑口无言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更是感慨万千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92405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342</a:t>
            </a:fld>
            <a:r>
              <a:rPr lang="en-US" altLang="zh-CN" smtClean="0"/>
              <a:t>-</a:t>
            </a:r>
            <a:endParaRPr lang="zh-CN" altLang="en-US" dirty="0"/>
          </a:p>
        </p:txBody>
      </p:sp>
      <p:sp>
        <p:nvSpPr>
          <p:cNvPr id="3" name="矩形 2"/>
          <p:cNvSpPr>
            <a:spLocks noChangeAspect="1"/>
          </p:cNvSpPr>
          <p:nvPr/>
        </p:nvSpPr>
        <p:spPr>
          <a:xfrm>
            <a:off x="508000" y="106689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从这对岩鹰的身上可以看到一种人性的光芒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他们为了自己的孩子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一个完整的家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相依为命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一旦对方意外逝去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而另一方也殉死以报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岩鹰的爱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也许能让我们从中得到人性悟彻的启发。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选自《意林》</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仿照示例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结合全文内容补充相关情节。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老人寻找雏鹰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老人发现雏鹰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老人一捉雏鹰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雌鹰拼命护子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雄鹰壮烈殉情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意近即可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老人二捉雏鹰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老人深情揭秘。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殉情的岩鹰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作者却在文章开头不惜笔墨述说柯尔克孜族人家的传统习俗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这样写有何用意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创设故事背景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为下文情节作铺垫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丰富文章内容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增加文章底蕴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增强文章的可读性。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98615" y="3521790"/>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5615" y="3923548"/>
            <a:ext cx="48598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91680" y="3923548"/>
            <a:ext cx="3312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7957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wipe(down)">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老人的一番话说得身边的儿子哑口无言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更是感慨万千。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试想儿子会有哪些感慨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为岩鹰的特性和家庭观念而感动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被父亲丰富的生活经验所折服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为深沉的父爱而感动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深感父亲用心良苦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自身责任重大。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你如何看待文中雄鹰的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请联系文本和生活实际自选一个角度谈谈你的看法。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值得肯定。因为爱情的真谛源于相濡以沫、生死与共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这也是岩鹰的家庭观念的体现。示例二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不值得肯定。因为雄鹰在追求爱情的同时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舍弃了雏鹰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忘记了自己的那份责任。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自选一个角度来谈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言之有理即可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55245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十五、童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刘继荣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女儿从小不认生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觉得满世界皆是可亲之人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见谁都笑。有一次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我在街边的瓜果店买桃子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卖瓜果的不以为意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大家都认得你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你是那个小酒窝的妈妈。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我先一愣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然后才醒悟过来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原来女儿的人缘有这么好。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我有些忧心忡忡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孩子总那么憨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像个不长心眼儿的小糖人儿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万一遇着个歹徒怎么办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我细细教导了女儿一番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教她如何防范陌生人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她正在吃桃子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满脸桃汁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只管咿咿唔唔点头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也不知记住没有。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93357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345</a:t>
            </a:fld>
            <a:r>
              <a:rPr lang="en-US" altLang="zh-CN" smtClean="0"/>
              <a:t>-</a:t>
            </a:r>
            <a:endParaRPr lang="zh-CN" altLang="en-US" dirty="0"/>
          </a:p>
        </p:txBody>
      </p:sp>
      <p:sp>
        <p:nvSpPr>
          <p:cNvPr id="4" name="矩形 3"/>
          <p:cNvSpPr>
            <a:spLocks noChangeAspect="1"/>
          </p:cNvSpPr>
          <p:nvPr/>
        </p:nvSpPr>
        <p:spPr>
          <a:xfrm>
            <a:off x="508000" y="107977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一个周末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我们一家去逛早市。这一路上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女儿结识了好几个朋友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甚至还得到一名穿超人斗篷的小男孩的邀请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两人打算下午一起去广场玩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而且不带家长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小孩子可以在一秒内信任对方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大人就未必了。超人的妈妈尽管面有难色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但拗不过儿子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答应了。婆婆则在我耳边嘀咕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不知根不知底的陌生小孩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怎么可以一起出去玩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再说两个人都指甲盖那么大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没有大人跟哪行啊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我朝老人家挤挤眼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叫她先别反对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我自有主意。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女儿准时出门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我悄悄尾随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小超人已到广场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他们荡秋千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滑滑梯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又看了一会儿别人放风筝。很快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我发现小男孩的妈妈也尾随其后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我们两个会心一笑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分别躲在隐蔽处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忠心耿耿地做保镖。荡秋千时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女儿险些翻下吊椅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幸亏小超人手快扶住了她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但脑袋似乎还是被磕了一下。我当时几乎要挺身而出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但最后还是忍住了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因为女儿只摸了摸头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开心都来不及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哪有时间哭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31534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他们在人群里悠闲地逛了一会儿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又去看月季花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花圃边的长椅上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一个正在发脾气的小妹妹不理会妈妈的劝阻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揪下自己的鞋子扔进草坪。他们帮忙捡回来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小妹妹觉得有趣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立刻停止哭闹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一遍一遍扔鞋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他们也当做有趣的游戏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争先恐后去捡。旁边有个老太太竖起大拇指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三兄妹好和睦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相亲相爱一家子。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我窃笑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这是相亲相爱陌生人啊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两个小人儿挥手告别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我们两位家长也暗暗点头告辞。这时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空荡荡的路上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突然走过一个陌生男子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身材高大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语调温和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他与女儿攀谈起来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问她几岁了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家住哪里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上小学还是幼儿园。女儿似乎毫无戒备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一一告知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好像还顺口说出一连串电话号码。我心中惴惴不安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靠近两步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准备随时现身。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94832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那陌生男子又问女儿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为何单独走路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爸妈在哪里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女儿对答如流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说在跟爸爸妈妈捉迷藏呢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他们可能就躲在前面的树丛里。我又惊又喜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这理由简直妙不可言。此时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陌生男子从背包里掏出一把玲珑的小红伞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向女儿比比画画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我心咚咚跳叫自己沉住气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看看女儿会怎样应付。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那陌生男子硬是将小伞塞入女儿手中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两人开始拉扯退让。我赶紧走过去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还未来得及出声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一名推婴儿车的女子忽然走过来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正是广场上扔鞋小妹妹的妈妈。她挡在陌生男子面前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质问他意欲何为。陌生男子大窘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举起小伞叫我们看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上面印着广告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有家新开张的甜品店儿童节大酬宾。他解释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因为小女孩实在太可爱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忍不住多聊了几句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所以才造成一场误会。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3290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348</a:t>
            </a:fld>
            <a:r>
              <a:rPr lang="en-US" altLang="zh-CN" smtClean="0"/>
              <a:t>-</a:t>
            </a:r>
            <a:endParaRPr lang="zh-CN" altLang="en-US" dirty="0"/>
          </a:p>
        </p:txBody>
      </p:sp>
      <p:sp>
        <p:nvSpPr>
          <p:cNvPr id="3" name="矩形 2"/>
          <p:cNvSpPr>
            <a:spLocks noChangeAspect="1"/>
          </p:cNvSpPr>
          <p:nvPr/>
        </p:nvSpPr>
        <p:spPr>
          <a:xfrm>
            <a:off x="508000" y="108504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女儿对尴尬的陌生男子说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我想要两把小伞。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我颇为疑惑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男子开心相赠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还给婴儿车上也插了一把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我心里暗自决定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下周带全家人去这家店里吃甜品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女儿看着熟睡的小妹妹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惊喜地说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这是扔鞋的小妹妹。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推车女子莞尔一笑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真是有缘。我生怕你遇到了坏人呢。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我崇拜地问女儿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为何能这么聪明地应对陌生人。女儿骄傲地告诉我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在幼儿园老师经常讲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还请警察叔叔在课堂上演练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她做得最好啦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但我仍有疑惑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那你为什么把地址和电话都告诉她了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女儿得意地笑道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我说的全是舅舅家的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坏人一定找不到我的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全家人哄然大笑。有这么一个外甥女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舅舅不知该哭还是该笑。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我忽然想起一件事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你为什么要两把小伞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昨天幼儿园来了一个新同学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叫黄丝丝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不说话也不玩。我送一把小伞给她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她就会笑的。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5253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我的心忽然感到无比欣慰。</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我们常常行进在布满漩涡、处处危险的浊流中</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孩子的童真与善良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却让我仿佛在浊流中看到了一股清泉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这股清泉让我感受到了人性中的甘甜</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让我看到了人间最美好的那一面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这份童真与善良我曾经是那样的熟悉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而现在又是如此的陌生。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欣慰之余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我内心却又是一丝沉重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如鲠在喉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天真的女儿在应付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陌生叔叔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是如此老练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这让我心中又多了一份陌生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我是该喜还是该忧呢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面对陌生的童真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我们有太多太多值得思考的问题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82739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用以下几种方法可以达到上面的目的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抓住文章中关键的词句。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文章中关键的词句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标题、开头句、结尾句、独立成段的句子、中心句、比喻句、过渡句、抒情句、议论句。反复出现的词句、重点关联词等等。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弄清文章的结构。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找出文章的线索。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明确文章的顺序。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理清文章的层次。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把握文章的详略。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37771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350</a:t>
            </a:fld>
            <a:r>
              <a:rPr lang="en-US" altLang="zh-CN" smtClean="0"/>
              <a:t>-</a:t>
            </a:r>
            <a:endParaRPr lang="zh-CN" altLang="en-US" dirty="0"/>
          </a:p>
        </p:txBody>
      </p:sp>
      <p:sp>
        <p:nvSpPr>
          <p:cNvPr id="3" name="矩形 2"/>
          <p:cNvSpPr>
            <a:spLocks noChangeAspect="1"/>
          </p:cNvSpPr>
          <p:nvPr/>
        </p:nvSpPr>
        <p:spPr>
          <a:xfrm>
            <a:off x="508000" y="191683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初读课文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的角度梳理概括文章内容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填写下表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68983920"/>
              </p:ext>
            </p:extLst>
          </p:nvPr>
        </p:nvGraphicFramePr>
        <p:xfrm>
          <a:off x="508000" y="2461952"/>
          <a:ext cx="8128000" cy="2944635"/>
        </p:xfrm>
        <a:graphic>
          <a:graphicData uri="http://schemas.openxmlformats.org/presentationml/2006/ole">
            <mc:AlternateContent xmlns:mc="http://schemas.openxmlformats.org/markup-compatibility/2006">
              <mc:Choice xmlns:v="urn:schemas-microsoft-com:vml" Requires="v">
                <p:oleObj spid="_x0000_s77833" name="文档" r:id="rId3" imgW="3838246" imgH="1390730" progId="Word.Document.12">
                  <p:embed/>
                </p:oleObj>
              </mc:Choice>
              <mc:Fallback>
                <p:oleObj name="文档" r:id="rId3" imgW="3838246" imgH="1390730" progId="Word.Document.12">
                  <p:embed/>
                  <p:pic>
                    <p:nvPicPr>
                      <p:cNvPr id="0" name=""/>
                      <p:cNvPicPr/>
                      <p:nvPr/>
                    </p:nvPicPr>
                    <p:blipFill>
                      <a:blip r:embed="rId4"/>
                      <a:stretch>
                        <a:fillRect/>
                      </a:stretch>
                    </p:blipFill>
                    <p:spPr>
                      <a:xfrm>
                        <a:off x="508000" y="2461952"/>
                        <a:ext cx="8128000" cy="2944635"/>
                      </a:xfrm>
                      <a:prstGeom prst="rect">
                        <a:avLst/>
                      </a:prstGeom>
                    </p:spPr>
                  </p:pic>
                </p:oleObj>
              </mc:Fallback>
            </mc:AlternateContent>
          </a:graphicData>
        </a:graphic>
      </p:graphicFrame>
      <p:sp>
        <p:nvSpPr>
          <p:cNvPr id="5" name="矩形 4"/>
          <p:cNvSpPr/>
          <p:nvPr/>
        </p:nvSpPr>
        <p:spPr>
          <a:xfrm>
            <a:off x="6567442" y="2929734"/>
            <a:ext cx="129614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82785" y="3716478"/>
            <a:ext cx="1296144"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89201" y="4097854"/>
            <a:ext cx="1080120"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71800" y="4498729"/>
            <a:ext cx="3024336" cy="293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61982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女儿对答如流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说在跟爸爸妈妈捉迷藏呢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他们可能就躲在前面的树丛里。我又惊又喜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这理由简直妙不可言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又惊又喜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是因为原本以为憨憨的女儿会如实地告诉陌生男子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但实际是女儿对陌生男子有警惕之心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懂得保护自己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是因为见到如此懂得保护自己的女儿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不由得生出喜悦之情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再也不担心女儿被陌生人欺骗。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11826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352</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从修辞角度赏析文章第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段画线句子的表达效果。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我们常常行进在布满漩涡处处危险的浊流中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孩子的童真与善良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却让我仿佛在浊流中看到一股清泉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这股清泉让我感受到了人性中的甘甜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让我看到了人间最美好的那一面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运用了比喻、对比的修辞手法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把危险、世俗比作浊流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把孩子的童真与善良比作清泉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把浊流与清泉对比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表达了作者对孩子的童真与善良的赞美之情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像清泉一样让人觉得甘甜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突出童真难能可贵。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79512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纵观全文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说说文章结尾处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陌生的童真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的含义。文章第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段提出了一个问题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我是该喜还是该忧呢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请写出你对此问题的看法和理由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并谈谈你读完此文后的感悟。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陌生的童真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一方面是指女儿并不像我想象中的全然地信任陌生人。另一方面指的是成人已失去了童真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带着世故的眼光看待世界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不再相信陌生人。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是因为如此懂得保护自己的女儿让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不由得生出惊喜之情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是因为女儿如此之小就懂得这些世俗的东西。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人与人之间应该多一些信任。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61673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354</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十六、红色玻璃球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威廉</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贝纳德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在美国艾达荷州东南部的一个小镇上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有个名叫米勒斯的菜商。在经济大萧条时期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米勒斯先生在路边摆了个小菜摊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人们下班的时候路过这里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顺便采购一些新鲜的蔬菜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钱和食品非常匮乏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以物易物的交易方式十分流行。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镇上有几个穷人家的孩子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他们经常到米勒斯先生的菜摊跟前晃悠。当然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他们不想买菜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只是来欣赏一下那些当时非常珍贵的物品。尽管如此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米勒斯先生也总是热情地招待他们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就像招待每个到这里买菜的大人一样。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今天过得怎么样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我过得不错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谢谢。这些豌豆看起来真新鲜。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你妈妈身体好点没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04318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355</a:t>
            </a:fld>
            <a:r>
              <a:rPr lang="en-US" altLang="zh-CN" smtClean="0"/>
              <a:t>-</a:t>
            </a:r>
            <a:endParaRPr lang="zh-CN" altLang="en-US" dirty="0"/>
          </a:p>
        </p:txBody>
      </p:sp>
      <p:sp>
        <p:nvSpPr>
          <p:cNvPr id="4" name="矩形 3"/>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正在好转。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你想要点什么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这些豌豆真的很不错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你想带点回去吗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可以用东西交换啊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你有什么东西跟我换吗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我只有几个刚赢来的玻璃球。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给我看看。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这个多漂亮。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是这样的。不过这是蓝色的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我想要个红色的。你家里有红色的吗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你把这袋豌豆带回去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下次把那个红色的玻璃球带来。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72443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每当米勒斯先生和这些小顾客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讨价还价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米勒斯太太都静静地站在一旁看着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面带微笑。她很熟悉这些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也很理解丈夫的行为。除了巴里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镇上还有两个穷孩子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他们的家里拿不出钱来买菜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也没有值钱的东西来交换。为了帮助他们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又显得自然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米勒斯就这样假装和他们为了一个玻璃球进行谈判。就像这次巴里有个蓝色的玻璃球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可米勒斯先生却想要红色的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下次他带红色玻璃球来的时候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米勒斯先生又想要绿色或橘红色的了。当然了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每次打发这个男孩回家的时候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总会让他带上一袋新鲜的蔬菜。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25592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米勒斯先生去世了。镇上的人全都来向他的遗体告别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并且向米勒斯太太表示慰问。在长长的告别队伍的最前面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站着三个引人注目的年轻男子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一位身着军装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另两位身着黑色西装白色衬衫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头戴礼帽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十分体面庄重。米勒斯太太站在丈夫的灵柩前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年轻人一个一个走上去拥抱她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低声安慰几句。然后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米勒斯太太满含热泪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注视着他们把自己的手放到米勒斯先生冰冷苍白的手上。这三个年轻人就是当年和米勒斯先生用玻璃球交换蔬菜的穷孩子。他们告诉米勒斯太太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当年他们是多么感激米勒斯先生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感谢他当年换给他们的蔬菜。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62134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358</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米勒斯先生不用再和他们为了玻璃球的颜色和大小讨价还价了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这三个孩子也不用再靠他的救济度日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可他们一生都会记住他。虽然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米勒斯先生一生都没发过大财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可在镇上人们的眼里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他是艾达荷州最富有的人。在他已经失去生命气息的右手里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正握着三颗亮晶晶的红色玻璃球。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选自《中国学生必读的微型小说精选》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阅读这篇小说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请简要概括小说的两个主要情节。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米勒斯用喜爱不同颜色的　</a:t>
            </a:r>
            <a:r>
              <a:rPr lang="zh-CN" altLang="zh-CN" sz="2200" dirty="0">
                <a:solidFill>
                  <a:srgbClr val="000000"/>
                </a:solidFill>
                <a:latin typeface="Times New Roman" panose="02020603050405020304" pitchFamily="18" charset="0"/>
                <a:cs typeface="Times New Roman" panose="02020603050405020304" pitchFamily="18" charset="0"/>
              </a:rPr>
              <a:t>玻璃球为借口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帮助家庭贫困的小男孩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三个曾经受过米勒斯帮助的已长大成人的男孩</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在米勒斯的葬礼上表达真诚的谢意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115616" y="4354713"/>
            <a:ext cx="31683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16216" y="4354713"/>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753155"/>
            <a:ext cx="1512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83768" y="4760185"/>
            <a:ext cx="63367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5154735"/>
            <a:ext cx="41764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581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359</a:t>
            </a:fld>
            <a:r>
              <a:rPr lang="en-US" altLang="zh-CN" smtClean="0"/>
              <a:t>-</a:t>
            </a:r>
            <a:endParaRPr lang="zh-CN" altLang="en-US" dirty="0"/>
          </a:p>
        </p:txBody>
      </p:sp>
      <p:sp>
        <p:nvSpPr>
          <p:cNvPr id="3" name="矩形 2"/>
          <p:cNvSpPr>
            <a:spLocks noChangeAspect="1"/>
          </p:cNvSpPr>
          <p:nvPr/>
        </p:nvSpPr>
        <p:spPr>
          <a:xfrm>
            <a:off x="508000" y="128163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下列句中加点词语表现了米勒斯太太怎样的心理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请联系上下文简要分析。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每当米勒斯先生和这些小顾客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讨价还价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米勒斯太太都静静</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2649831690"/>
              </p:ext>
            </p:extLst>
          </p:nvPr>
        </p:nvGraphicFramePr>
        <p:xfrm>
          <a:off x="594706" y="2557753"/>
          <a:ext cx="8128000" cy="457158"/>
        </p:xfrm>
        <a:graphic>
          <a:graphicData uri="http://schemas.openxmlformats.org/presentationml/2006/ole">
            <mc:AlternateContent xmlns:mc="http://schemas.openxmlformats.org/markup-compatibility/2006">
              <mc:Choice xmlns:v="urn:schemas-microsoft-com:vml" Requires="v">
                <p:oleObj spid="_x0000_s79886" name="文档" r:id="rId3" imgW="3838246" imgH="216008" progId="Word.Document.12">
                  <p:embed/>
                </p:oleObj>
              </mc:Choice>
              <mc:Fallback>
                <p:oleObj name="文档" r:id="rId3" imgW="3838246" imgH="216008" progId="Word.Document.12">
                  <p:embed/>
                  <p:pic>
                    <p:nvPicPr>
                      <p:cNvPr id="0" name=""/>
                      <p:cNvPicPr/>
                      <p:nvPr/>
                    </p:nvPicPr>
                    <p:blipFill>
                      <a:blip r:embed="rId4"/>
                      <a:stretch>
                        <a:fillRect/>
                      </a:stretch>
                    </p:blipFill>
                    <p:spPr>
                      <a:xfrm>
                        <a:off x="594706" y="2557753"/>
                        <a:ext cx="8128000" cy="457158"/>
                      </a:xfrm>
                      <a:prstGeom prst="rect">
                        <a:avLst/>
                      </a:prstGeom>
                    </p:spPr>
                  </p:pic>
                </p:oleObj>
              </mc:Fallback>
            </mc:AlternateContent>
          </a:graphicData>
        </a:graphic>
      </p:graphicFrame>
      <p:sp>
        <p:nvSpPr>
          <p:cNvPr id="5" name="矩形 4"/>
          <p:cNvSpPr>
            <a:spLocks noChangeAspect="1"/>
          </p:cNvSpPr>
          <p:nvPr/>
        </p:nvSpPr>
        <p:spPr>
          <a:xfrm>
            <a:off x="508000" y="29876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看到米勒斯用善意的谎言来帮助穷苦人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心里感到高兴与自豪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对丈夫行为的肯定。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26446772"/>
              </p:ext>
            </p:extLst>
          </p:nvPr>
        </p:nvGraphicFramePr>
        <p:xfrm>
          <a:off x="594706" y="3879655"/>
          <a:ext cx="8128000" cy="457158"/>
        </p:xfrm>
        <a:graphic>
          <a:graphicData uri="http://schemas.openxmlformats.org/presentationml/2006/ole">
            <mc:AlternateContent xmlns:mc="http://schemas.openxmlformats.org/markup-compatibility/2006">
              <mc:Choice xmlns:v="urn:schemas-microsoft-com:vml" Requires="v">
                <p:oleObj spid="_x0000_s79887" name="文档" r:id="rId5" imgW="3838246" imgH="216008" progId="Word.Document.12">
                  <p:embed/>
                </p:oleObj>
              </mc:Choice>
              <mc:Fallback>
                <p:oleObj name="文档" r:id="rId5" imgW="3838246" imgH="216008" progId="Word.Document.12">
                  <p:embed/>
                  <p:pic>
                    <p:nvPicPr>
                      <p:cNvPr id="0" name=""/>
                      <p:cNvPicPr/>
                      <p:nvPr/>
                    </p:nvPicPr>
                    <p:blipFill>
                      <a:blip r:embed="rId6"/>
                      <a:stretch>
                        <a:fillRect/>
                      </a:stretch>
                    </p:blipFill>
                    <p:spPr>
                      <a:xfrm>
                        <a:off x="594706" y="3879655"/>
                        <a:ext cx="8128000" cy="457158"/>
                      </a:xfrm>
                      <a:prstGeom prst="rect">
                        <a:avLst/>
                      </a:prstGeom>
                    </p:spPr>
                  </p:pic>
                </p:oleObj>
              </mc:Fallback>
            </mc:AlternateContent>
          </a:graphicData>
        </a:graphic>
      </p:graphicFrame>
      <p:sp>
        <p:nvSpPr>
          <p:cNvPr id="7" name="矩形 6"/>
          <p:cNvSpPr>
            <a:spLocks noChangeAspect="1"/>
          </p:cNvSpPr>
          <p:nvPr/>
        </p:nvSpPr>
        <p:spPr>
          <a:xfrm>
            <a:off x="508000" y="431372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生冰冷苍白的手上。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看到当年米勒斯暗中帮助的三个小男孩来参加葬礼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并珍藏着当年的红色玻璃球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明白了他们懂得米勒斯先生的苦心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为丈夫的一片苦心被人理解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有了回报而无比的激动。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6927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down)">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　审清题意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回读原文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在对文章有了整体把握后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我们再仔细阅读题干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找出每一题的出题点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将题干和文章对应起来。那么回读原文的方法和步骤是什么呢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找准原文中对应题目的相关区域。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抓住关键词句。只要找准了原文中的相关区域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认真揣摩上下文意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就能准确抓住关键词句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大多数题目的答案是能够在原文中找到的。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分析综合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顺藤摘瓜。结合试题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找到相关的关键段、句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深入理解文章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归纳出答案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92999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阅读第</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指出这部分文字运用的描写手法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并分析其表达效果。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具体展示了米勒斯先生与小男孩之间的对话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表现出米勒斯先生的善良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对小男孩的热情与真诚。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米勒斯先生一生都没发过大财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可在镇上人们的眼里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他是艾达荷州最富有的人。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为什么说米勒斯先生是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最富有的人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请联系全文谈谈你的理解。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米勒斯先生用善意的谎言来暗中帮助穷困的孩子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他虽然在金钱上有损失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但他的乐于助人的精神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助人还懂得维护别人自尊的行为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永远记在人们的心间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让人们无比的敬佩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所以说他在精神上是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最富有的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92227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十七、不明白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赵春亮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究竟有多少层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刚子没数完就有点头晕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索性不数了。扑进眼帘的大理石墙砖像面镜子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刚子隐约看见自己衣衫不整、蓬头垢面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而擦肩而过的行人无不神定气闲、步履优雅。他自己吓了一跳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赶紧用手拢了拢头发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拍打拍打衣服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再看对面的自己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还是觉得不协调。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顾不上那么多了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衣兜里的钞票被身体捂得潮热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有些躁动。刚子推门进去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径直往里走。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请问您要办理什么业务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门口站着的美女微微躬身发问。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刚子有点心虚。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美女笑得很含蓄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01741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简直受宠若惊了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刚子赶紧挤出一丝笑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我给媳妇汇点钱。我在工地干活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她在农村老家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刚子还想多说几句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美女已经将一张薄薄的纸片儿交到刚子手中。先生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这是您的排号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请等叫号后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号窗口办理。美女再次躬身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并做出一个优雅的手势。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银行大厅里很暖和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与屋外的阴冷截然不同。刚子环视四周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也没发现有空调。也许是快下班了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大厅里的顾客并不多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各忙各的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安静有序。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在窗口前的椅子上坐下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刚子歪歪扭扭地将汇款单子填写好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又核对了一遍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确认无误后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才把贴身衣兜里的钞票掏出来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一股脑儿从窗口塞了进去。刚子脑海里不由得浮现出媳妇荷花拿到汇款单子眉开眼笑的模样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跟放电影一样清晰。这娘们儿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莫非钞票比你男人还亲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刚子在心里嗔骂了一句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自己倒先笑了。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95688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哒哒哒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哒哒哒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一阵急促的高跟鞋叩击地面的声音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拽住了刚子的目光。一个女人疾步来到旁边的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鲜艳的披肩随着女人摇摆的身体前后挥动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带来一阵微弱的凉风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刚子敏感的鼻子里蓦然多了一股好闻的香气。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这女人有</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念头一闪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随即被刚子否定了。不一定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城里的女人是看不出年龄的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木工老乔说过。在城市的工地上扑腾了大半辈子的老乔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见识广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吐口唾沫是个钉。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女人语速很快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我的银行卡丢了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请帮我挂失。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请你提供身份证和银行卡号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元手续费。营业员的声音透着一股慵懒的气息。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37374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364</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反正也没事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索性放肆一回。刚子认真打量着这个女人。咦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女人脸上全是疙疙瘩瘩的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也许是痤疮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暗红一片。厚嘴唇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稀疏的眉毛处被硬生生画上两道黑杠杠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一头栗色的时髦长发也掩饰不住底子。刚子在心底又想起媳妇来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细皮嫩肉的荷花要比这个女人漂亮一百倍。谁说城市里的女人都漂亮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这个恶毒的判断让刚子略略有些得意。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女人窸窸窣窣在怀里的包包里翻找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才娇呼一声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走得急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我一分钱都没带。女人开始左顾右盼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瞬间与刚子的目光撞在了一起。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先借我十块钱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女人问。这次刚子确信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女人是和自己说话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因为周围再没他人。我打电话让朋友来送钱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一会儿就还你。女人补充道。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刚子不想表现出丝毫的犹豫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就从兜里噌地掏出一张十块钱递了过去。谢谢哦。女人说。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20242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365</a:t>
            </a:fld>
            <a:r>
              <a:rPr lang="en-US" altLang="zh-CN" smtClean="0"/>
              <a:t>-</a:t>
            </a:r>
            <a:endParaRPr lang="zh-CN" altLang="en-US" dirty="0"/>
          </a:p>
        </p:txBody>
      </p:sp>
      <p:sp>
        <p:nvSpPr>
          <p:cNvPr id="4" name="矩形 3"/>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刚子的汇款很快办好了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接过从窗口递出来的汇款回执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他心里有些犹豫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这个问题让他一时不知是该继续坐着还是立刻站起。</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您还有什么问题吗</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号窗口里的营业员问。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没有了。刚子站起来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瞬时作出一个决定。刚子对女人说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你慢慢办吧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我还没还你钱呢。女人也站起来了。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一股豪迈之情让他下意识地挺了挺腰杆。没关系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就当帮你个忙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钱我不要了。刚子吐字清楚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铿锵有力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迈步往外走。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女人在身后喊。接着刚子又听到哒哒哒的脚步声。刚子站住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我真不要了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不就是十块钱吗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我也做一次好事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你别客气。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我朋友一会儿就到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我必须还你。女人说。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98104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我做好事还不行吗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刚子有些不解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女人顿了一下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那我走了。刚子不耐烦地挥挥手。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女人又哒哒哒地追过来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用身子将刚子堵在了大厅中央。女人用手捋捋栗色的长发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又上下打量了刚子一眼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我是借你的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又不是讨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我自然有朋友来帮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刚子顺势倚住大厅中央的那根光滑的柱子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不再看女人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迷惘的目光穿过温暖的大厅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停留在外面阴冷的屋檐下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然后学着女人慢悠悠的口气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一字一顿地说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91306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367</a:t>
            </a:fld>
            <a:r>
              <a:rPr lang="en-US" altLang="zh-CN" smtClean="0"/>
              <a:t>-</a:t>
            </a:r>
            <a:endParaRPr lang="zh-CN" altLang="en-US" dirty="0"/>
          </a:p>
        </p:txBody>
      </p:sp>
      <p:sp>
        <p:nvSpPr>
          <p:cNvPr id="5" name="矩形 4"/>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根据文章故事情节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将下列内容补充完整。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刚子去银行汇款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女子挂失银行卡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女子向刚子求助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刚子慷慨借钱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女子坚决要求还钱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刚子很是不明白。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围绕主要情节作答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意思相近即可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接过从窗口递出来的汇款回执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心里有些犹豫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他犹豫什么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在文中横线上填写适当内容。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是不是该傻乎乎地杵在女人身边等她还钱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意思相近即可</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59832" y="2322304"/>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28384" y="232230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2723908"/>
            <a:ext cx="16877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20072" y="2723908"/>
            <a:ext cx="34563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3121621"/>
            <a:ext cx="34879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95356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wipe(down)">
                                      <p:cBhvr>
                                        <p:cTn id="2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368</a:t>
            </a:fld>
            <a:r>
              <a:rPr lang="en-US" altLang="zh-CN" smtClean="0"/>
              <a:t>-</a:t>
            </a:r>
            <a:endParaRPr lang="zh-CN" altLang="en-US" dirty="0"/>
          </a:p>
        </p:txBody>
      </p:sp>
      <p:sp>
        <p:nvSpPr>
          <p:cNvPr id="3" name="矩形 2"/>
          <p:cNvSpPr>
            <a:spLocks noChangeAspect="1"/>
          </p:cNvSpPr>
          <p:nvPr/>
        </p:nvSpPr>
        <p:spPr>
          <a:xfrm>
            <a:off x="508000" y="10819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段、第</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段中都写到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大厅的温暖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外面的阴冷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这两处环境描写的作用是什么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请分别说明。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段描写大厅里的暖和与屋外的阴冷形成鲜明对比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既突出了银行环境的舒适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更写出了刚子受到优待和尊重时内心的温暖与幸福。第</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段从温暖写到阴冷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写出了刚子不被信任时内心的迷茫和失落。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段描写紧扣内心的温暖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段描写紧扣内心的迷茫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意近即可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结合全文说说刚子是怎样一个人。并请任选一处人物描写进行简要分析。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刚子是一个善良、真诚、朴实、有责任心的人。示例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刚子不想表现出丝毫的犹豫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就从兜里噌地掏出一张十块钱递了过去。刚子掏钱的动作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果断而坚决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这份豪迈和干脆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是其善良、真诚、乐于助人的最好诠释。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6074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十八、后生可畏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刘斌立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我第一次去鉴睿律师楼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就注意到了前台旁边多了一张不怎么和谐的小桌子。</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一个大男孩模样的小伙子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睡眼惺忪地在那捧着厚厚的《刑法》</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有一页没一页地翻着。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我问律师楼的合伙人李信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他一脸嬉笑地回答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这孩子他爸是我们律师楼的大客户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也是老朋友了。他想让他儿子考律师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非得要我们把这孩子安排在这打杂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一边让他看书备考。其实我们啥事也没给他安排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让他自己在那天天待着呢。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这孩子看着还挺老实的。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我随口应和道。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您可别小瞧这小子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听他爸说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他一心要当摇滚乐手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跟着一个不靠谱的摇滚乐队干了两年的鼓手。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老李边说边摇着头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999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　理清要点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引用原文。题目要求引用原文答题的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直接找出答案认真地写上。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没有明确要求引用原文答题的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不能机械地照抄原文的句子。一般来说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答案中涉及的一些关键词语、句子就在原文中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我们应抓住这些重要的词句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进行有效地提取、剪辑、概括、重组、归纳。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组织好语言作答。先根据分值理清好答几个要点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再作答。答题时要紧扣题意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尽量包含文中对应的关键词句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选用恰当的句式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选取适宜的角度作答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即如何问就如何答。按照题干要求将文中的已知信息重新进行排列组合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使所答充分、到位、准确、有条理。但还有一些题目无法用简单的重组文章语言的方法来回答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那就需要把自己的理解用自己的语言组织起来进行表述。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07649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370</a:t>
            </a:fld>
            <a:r>
              <a:rPr lang="en-US" altLang="zh-CN" smtClean="0"/>
              <a:t>-</a:t>
            </a:r>
            <a:endParaRPr lang="zh-CN" altLang="en-US" dirty="0"/>
          </a:p>
        </p:txBody>
      </p:sp>
      <p:sp>
        <p:nvSpPr>
          <p:cNvPr id="3" name="矩形 2"/>
          <p:cNvSpPr>
            <a:spLocks noChangeAspect="1"/>
          </p:cNvSpPr>
          <p:nvPr/>
        </p:nvSpPr>
        <p:spPr>
          <a:xfrm>
            <a:off x="508000" y="1092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后来我再去律师楼的时候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都会下意识地看看这个叫常远的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他也是经常应景似的挺朋克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一会儿夹克上带钉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一会儿头发颜色又变了。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那年律考后没几天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我去律师楼办事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发现常远那桌子没了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人也没了踪影。问到老李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没想到老李苦笑着说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那小子跑了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据说和一个摇滚乐队跑到青海茫崖矿区那边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在矿区的一个小镇上的酒吧里演出呢。他爹差点没气背过去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已经发誓不管他了。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我又惊讶又好笑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随着老李附和道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现在的年轻人啊。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一年以后的一天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我突然接到鉴睿律师楼李信律师的微信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还记得那个玩摇滚乐的男孩吗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这次主动来求我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要继续准备考律师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还在我这打杂看书。我也是服了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您就当浪子回头吧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兴许真考上了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您也是积德了。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我回复了微信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也不忘调侃地加了几个坏笑的表情。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98368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371</a:t>
            </a:fld>
            <a:r>
              <a:rPr lang="en-US" altLang="zh-CN" smtClean="0"/>
              <a:t>-</a:t>
            </a:r>
            <a:endParaRPr lang="zh-CN" altLang="en-US" dirty="0"/>
          </a:p>
        </p:txBody>
      </p:sp>
      <p:sp>
        <p:nvSpPr>
          <p:cNvPr id="4" name="矩形 3"/>
          <p:cNvSpPr>
            <a:spLocks noChangeAspect="1"/>
          </p:cNvSpPr>
          <p:nvPr/>
        </p:nvSpPr>
        <p:spPr>
          <a:xfrm>
            <a:off x="508000" y="107977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因为工作的关系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我离开了那座城市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也与律师楼和老李少了很多的交集。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青海茫崖的矿难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突然成为了这个国家的头条新闻。部分矿务局领导受贿私自外包矿坑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私人小矿主违规野蛮开采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导致了一次灭顶的矿难。在矿难中死去的矿工遗孀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因为没有基本的合同和安全保险凭据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无法获得赔偿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更无人愿意替他们去争取权利。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就当矿难的悲哀正在褪去的时候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媒体上一个很不起眼的报道终于被我看到了。一个名叫常远的律师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带领着自己的小团队义务承揽下了所有死难矿工的索赔事务。这条很小的信息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却因为这个</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熟悉而又陌生的名字</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而让我震惊。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我立刻致电李信律师的时候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他确认道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我也很佩服这小子。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您觉得他接这个案子是为了出名吗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36879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372</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还真不是。你记得他曾经在青海一个矿区的酒吧演出过一段时间吧。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老李继续说道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那地方就在茫崖。听常远的爸说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常远在那生活的一段时间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很了解矿工们的生活状况。他自己后来跑回来要继续考律师时就跟他爸说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以后要帮请不起律师的穷人打官司。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我听老李说完这些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沉默了许久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我发自内心地说了一句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后生可畏啊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电话那头老李肯定地重复道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后生可畏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文中写到常远的哪些经历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请按顺序补充完整。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想当摇滚乐手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被迫备考律师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出逃做摇滚乐手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承揽死难矿工索赔事务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帮助穷人打官司</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5576" y="4753155"/>
            <a:ext cx="18722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56933" y="4753155"/>
            <a:ext cx="205942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52734" y="5148357"/>
            <a:ext cx="301521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76820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读文中画线句子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简析第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段中画线句子的描写手法及其表达效果。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这个句子运用了神态与动作描写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形象生动地表现出看书备考的常远心不在焉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和老李对年轻人的感慨作铺垫。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段中画线句子为什么说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对常远的名字熟悉而又陌生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因为在报上看到常远的名字与事迹之前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对他的爱好及经历已有所了解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所知道的常远是一个不务正业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与父母反叛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不愿做律师的青年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现在他不仅当上了律师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还自愿免费为穷人打官司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让我惊讶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5919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374</a:t>
            </a:fld>
            <a:r>
              <a:rPr lang="en-US" altLang="zh-CN" smtClean="0"/>
              <a:t>-</a:t>
            </a:r>
            <a:endParaRPr lang="zh-CN" altLang="en-US" dirty="0"/>
          </a:p>
        </p:txBody>
      </p:sp>
      <p:sp>
        <p:nvSpPr>
          <p:cNvPr id="3" name="矩形 2"/>
          <p:cNvSpPr>
            <a:spLocks noChangeAspect="1"/>
          </p:cNvSpPr>
          <p:nvPr/>
        </p:nvSpPr>
        <p:spPr>
          <a:xfrm>
            <a:off x="508000" y="107977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联系内容分析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常远的哪些品质让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和老李觉得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后生可畏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他个性鲜明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有主见。父亲让他当律师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而他却根据自己的爱好选择当一名摇滚乐手。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他有社会责任感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勇于担当。他到青海茫崖矿区演出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了解到矿工生活状况后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就决定回来考律师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为请不起律师的穷人打官司。</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他不计名利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有奉献精神。矿难发生后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他带领律师团队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义务为矿工打官司。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小说主人公是常远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作者却以大部分内容写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和老李的对话构成小说的基本框架。先写我们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再写对他的佩服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先抑后扬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波澜起伏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曲折有致。</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和老李的叙述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侧面描写了常远这个有个性、敢于担当的人物形象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给人以宽广的想象空间。</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和老李的态度变化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表现了要正确看待年轻人这一主题。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99000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375</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十九、纪</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张惠雯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一个人如果曾有个非人类的朋友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如果他曾在某个瞬间真诚而平等地注视他那朋友的眼睛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他就会经由这双眼窥见另一种生命那纯净的灵魂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走到另一个世界的秘密中去。这样的人是幸运的。给予我此种幸运的是点点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它是一条斑点狗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在我家生活了十四年。对于我来说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这不是平常的十四年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而是人生中最美好的十四年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我从二十二岁走到三十六岁。在这段时光里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如果每次还乡在记忆里最终剩下了一些画面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那么几乎每个画面里都留有点点的影迹。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91566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376</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宠物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这个词来描述点点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它是条极有灵性的忠犬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理解人、信赖人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它是我的朋友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一个忠诚、温厚、沉默的朋友。它表达爱的方式是忠诚地守在你身边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离你近一点、更近一点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直至偎依着你。它和你一起散步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总是走在你旁边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即使因为什么新奇事物稍微跑到前面几步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它也会立即意识到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然后停下来回头凝望着你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它是在等着你。有时候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你到家附近的小店去买东西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出门时并没有带着它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但很快你会发现它来找你了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就欢喜地和你一起回家。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62085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前一个冬天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我有种莫名的忧虑。有一次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我和母亲打电话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北方的冬天寒冷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如果点点能熬过这个冬天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它就能多活一年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那么我下次回家时也许还能见到它。母亲叫我不要担心。过后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我做了一个梦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梦见自己回到家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家里显得格外荒凉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似乎人都出去了。于是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我想至少它应该在家。我到它住的杂物储藏间里找它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里面铺着干草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仿佛废弃已久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我里里外外地喊它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难道它已经不在了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因为这个梦太不祥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我不愿对别人提起。两三天后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我给家里打电话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问起点点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我母亲说它正在外面卧着晒太阳呢。后来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每次打电话问起它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母亲都说它很好。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74697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378</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就在几天前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我又梦见了点点。我梦见终于回家了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我走进往家去的那条小胡同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点点迎面朝我跑过来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就像过去很多次我回家时一样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它是来迎接我的。不过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这次它显得更欢喜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看起来就像一两岁时那样年轻。我记得它的表情像是在笑。这是个温暖的梦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但醒来的我却十分悲伤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因为我觉得它太过温暖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倒像是种告别。这一次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我打电话给三姐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她告诉了我实情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点点已经在三个月前去世了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家里人一直瞒着我。现在想来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它大约在我做那个不祥的梦之后不久就去世了。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62131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379</a:t>
            </a:fld>
            <a:r>
              <a:rPr lang="en-US" altLang="zh-CN" smtClean="0"/>
              <a:t>-</a:t>
            </a:r>
            <a:endParaRPr lang="zh-CN" altLang="en-US" dirty="0"/>
          </a:p>
        </p:txBody>
      </p:sp>
      <p:sp>
        <p:nvSpPr>
          <p:cNvPr id="3" name="矩形 2"/>
          <p:cNvSpPr>
            <a:spLocks noChangeAspect="1"/>
          </p:cNvSpPr>
          <p:nvPr/>
        </p:nvSpPr>
        <p:spPr>
          <a:xfrm>
            <a:off x="508000" y="110553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点点似乎精心地选择了自己的死期。也许为了让我这个和它聚少离多、不在场的好朋友记住它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它是在我三十六岁生日后的第二天离去的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而这一天刚好是星期天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是全家人团聚的日期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姐姐们都带着孩子回来了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它因此能在临走前和大家告别。之前的三天它已经滴水不进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它一直待在它那间小屋里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卧在母亲冬天特地给它铺的厚毯子上。三天里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它再也没能站起来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姐姐试图喂它一些葡萄糖水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但它无法下咽。不知道是什么毅力让它撑到了那个星期天的中午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它一直等着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等所有人都到了以后。当时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大家聚在它的小屋里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它来回地看着他们中的每一个。大人都落泪了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狗也流泪了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孩子们抚摸着它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已经泣不成声。它就这样呼出最后一口气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平静地闭上了眼睛。后来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大家就在后面的小菜园里埋葬了它。它死时有众人的陪伴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而不是在某个寒冷的夜里孤独地离开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它也没有长期瘫痪而后痛苦而屈辱地离开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这对我来说是最大的安慰。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30211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197099"/>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文学类文本知识归纳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一、记叙文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24203479"/>
              </p:ext>
            </p:extLst>
          </p:nvPr>
        </p:nvGraphicFramePr>
        <p:xfrm>
          <a:off x="508000" y="2126269"/>
          <a:ext cx="8128000" cy="4316676"/>
        </p:xfrm>
        <a:graphic>
          <a:graphicData uri="http://schemas.openxmlformats.org/presentationml/2006/ole">
            <mc:AlternateContent xmlns:mc="http://schemas.openxmlformats.org/markup-compatibility/2006">
              <mc:Choice xmlns:v="urn:schemas-microsoft-com:vml" Requires="v">
                <p:oleObj spid="_x0000_s11303" name="文档" r:id="rId3" imgW="3957084" imgH="2102626" progId="Word.Document.12">
                  <p:embed/>
                </p:oleObj>
              </mc:Choice>
              <mc:Fallback>
                <p:oleObj name="文档" r:id="rId3" imgW="3957084" imgH="2102626" progId="Word.Document.12">
                  <p:embed/>
                  <p:pic>
                    <p:nvPicPr>
                      <p:cNvPr id="0" name=""/>
                      <p:cNvPicPr/>
                      <p:nvPr/>
                    </p:nvPicPr>
                    <p:blipFill>
                      <a:blip r:embed="rId4"/>
                      <a:stretch>
                        <a:fillRect/>
                      </a:stretch>
                    </p:blipFill>
                    <p:spPr>
                      <a:xfrm>
                        <a:off x="508000" y="2126269"/>
                        <a:ext cx="8128000" cy="4316676"/>
                      </a:xfrm>
                      <a:prstGeom prst="rect">
                        <a:avLst/>
                      </a:prstGeom>
                    </p:spPr>
                  </p:pic>
                </p:oleObj>
              </mc:Fallback>
            </mc:AlternateContent>
          </a:graphicData>
        </a:graphic>
      </p:graphicFrame>
    </p:spTree>
    <p:extLst>
      <p:ext uri="{BB962C8B-B14F-4D97-AF65-F5344CB8AC3E}">
        <p14:creationId xmlns:p14="http://schemas.microsoft.com/office/powerpoint/2010/main" val="9421826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380</a:t>
            </a:fld>
            <a:r>
              <a:rPr lang="en-US" altLang="zh-CN" smtClean="0"/>
              <a:t>-</a:t>
            </a:r>
            <a:endParaRPr lang="zh-CN" altLang="en-US" dirty="0"/>
          </a:p>
        </p:txBody>
      </p:sp>
      <p:sp>
        <p:nvSpPr>
          <p:cNvPr id="3" name="矩形 2"/>
          <p:cNvSpPr>
            <a:spLocks noChangeAspect="1"/>
          </p:cNvSpPr>
          <p:nvPr/>
        </p:nvSpPr>
        <p:spPr>
          <a:xfrm>
            <a:off x="508000" y="105273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我不相信人或动物死后仍有灵魂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但我相信它们活着时有灵魂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这灵魂就是一颗心灵能走进另一颗心灵的桥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就是我从它那双眼睛里看到的令我感动的东西。尽管如此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我想当我再回到家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我还是会去埋葬它的地方陪伴它一会儿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就像它过去无数个时候曾静静地陪伴我。那时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我们两个顺着门前那条南北大街来回地走着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常常是在夏日的晚风中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或是冬日上午温暖的阳光里。有时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我骑着自行车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它跟在旁边。最初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年轻健壮的它四蹄飞奔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它跑得慢了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它老得几乎跑不动了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我得骑得很慢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还要不时停下来等它。两年前最后一次回家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点点的两条后腿骨质老化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它有时高兴地站起来想朝我走来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却会突然摔一跤。我最喜欢带它去父母在房后开辟的那个小菜园里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站在石榴树或柿子树下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吹着风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就那么安静地站一会儿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我感到我们同样在体会着世间的某种美好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那种温暖的欣欣的生意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感受着极其祥和的相伴的快乐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5700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381</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我们的亲戚、朋友都说点点是有福气的狗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这无非是指我们给了它足够的食物和一个栖身之所。可是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和它给予我们的信任、爱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和它带给我们的快乐相比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我们给它的多么微不足道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作为它的朋友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我的心此时充满悲伤和愧疚。在来美国以后的这几年里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我难得陪陪它。即使在短暂的回国假期里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我也要抽空去旅游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待在家里的时间并不多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加之在家时亲友应酬频繁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我每天匆匆忙忙、来来往往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竟忽略了这位老去的、忠诚的朋友。如今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一切补偿都已不可能。它的死令我意识到我已经太久没有回家了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它也提醒我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当一个人还能够给予爱的时候就尽力给予爱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不要寄望于不可知的未来。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点点是一条被我们人类视为卑微的狗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但它却让我体会到仁慈、悲悯的更博大的意义。人的大部分生命都浪费在那些自认为重要的事务中了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但最后发现真正赋予这生命温度的却是那些短暂的美好、瞬间的感动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在记忆里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这瞬间成为了永恒。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1928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人生就像一个旅途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失去了这位挚爱的朋友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我擦干眼泪后仍得继续前行。而除了更加尊重、善待其他生命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我想不出更好的纪念它的方式。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根据提示梳理情节。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梦见点点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又梦点点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泪别点点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回忆点点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愧念点点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宠物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这个词来描述点点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应该用文中哪个词语来描述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朋友。因为它极具灵性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理解人、信赖人。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83768" y="315063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6136" y="315063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40352" y="315063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559624"/>
            <a:ext cx="8236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40581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383</a:t>
            </a:fld>
            <a:r>
              <a:rPr lang="en-US" altLang="zh-CN" smtClean="0"/>
              <a:t>-</a:t>
            </a:r>
            <a:endParaRPr lang="zh-CN" altLang="en-US" dirty="0"/>
          </a:p>
        </p:txBody>
      </p:sp>
      <p:sp>
        <p:nvSpPr>
          <p:cNvPr id="3" name="矩形 2"/>
          <p:cNvSpPr>
            <a:spLocks noChangeAspect="1"/>
          </p:cNvSpPr>
          <p:nvPr/>
        </p:nvSpPr>
        <p:spPr>
          <a:xfrm>
            <a:off x="508000" y="1465752"/>
            <a:ext cx="187743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品析语言</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33777603"/>
              </p:ext>
            </p:extLst>
          </p:nvPr>
        </p:nvGraphicFramePr>
        <p:xfrm>
          <a:off x="594706" y="1941378"/>
          <a:ext cx="8128000" cy="457158"/>
        </p:xfrm>
        <a:graphic>
          <a:graphicData uri="http://schemas.openxmlformats.org/presentationml/2006/ole">
            <mc:AlternateContent xmlns:mc="http://schemas.openxmlformats.org/markup-compatibility/2006">
              <mc:Choice xmlns:v="urn:schemas-microsoft-com:vml" Requires="v">
                <p:oleObj spid="_x0000_s80908" name="文档" r:id="rId3" imgW="3838246" imgH="216008" progId="Word.Document.12">
                  <p:embed/>
                </p:oleObj>
              </mc:Choice>
              <mc:Fallback>
                <p:oleObj name="文档" r:id="rId3" imgW="3838246" imgH="216008" progId="Word.Document.12">
                  <p:embed/>
                  <p:pic>
                    <p:nvPicPr>
                      <p:cNvPr id="0" name=""/>
                      <p:cNvPicPr/>
                      <p:nvPr/>
                    </p:nvPicPr>
                    <p:blipFill>
                      <a:blip r:embed="rId4"/>
                      <a:stretch>
                        <a:fillRect/>
                      </a:stretch>
                    </p:blipFill>
                    <p:spPr>
                      <a:xfrm>
                        <a:off x="594706" y="1941378"/>
                        <a:ext cx="8128000" cy="457158"/>
                      </a:xfrm>
                      <a:prstGeom prst="rect">
                        <a:avLst/>
                      </a:prstGeom>
                    </p:spPr>
                  </p:pic>
                </p:oleObj>
              </mc:Fallback>
            </mc:AlternateContent>
          </a:graphicData>
        </a:graphic>
      </p:graphicFrame>
      <p:sp>
        <p:nvSpPr>
          <p:cNvPr id="5" name="矩形 4"/>
          <p:cNvSpPr>
            <a:spLocks noChangeAspect="1"/>
          </p:cNvSpPr>
          <p:nvPr/>
        </p:nvSpPr>
        <p:spPr>
          <a:xfrm>
            <a:off x="508000" y="234702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表示艰难忍受的程度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既暗含点点的年老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又饱含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对点点能否平安度过寒冬的深切担忧。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231546876"/>
              </p:ext>
            </p:extLst>
          </p:nvPr>
        </p:nvGraphicFramePr>
        <p:xfrm>
          <a:off x="594706" y="3258662"/>
          <a:ext cx="8128000" cy="914316"/>
        </p:xfrm>
        <a:graphic>
          <a:graphicData uri="http://schemas.openxmlformats.org/presentationml/2006/ole">
            <mc:AlternateContent xmlns:mc="http://schemas.openxmlformats.org/markup-compatibility/2006">
              <mc:Choice xmlns:v="urn:schemas-microsoft-com:vml" Requires="v">
                <p:oleObj spid="_x0000_s80909" name="文档" r:id="rId5" imgW="3838246" imgH="432376" progId="Word.Document.12">
                  <p:embed/>
                </p:oleObj>
              </mc:Choice>
              <mc:Fallback>
                <p:oleObj name="文档" r:id="rId5" imgW="3838246" imgH="432376" progId="Word.Document.12">
                  <p:embed/>
                  <p:pic>
                    <p:nvPicPr>
                      <p:cNvPr id="0" name=""/>
                      <p:cNvPicPr/>
                      <p:nvPr/>
                    </p:nvPicPr>
                    <p:blipFill>
                      <a:blip r:embed="rId6"/>
                      <a:stretch>
                        <a:fillRect/>
                      </a:stretch>
                    </p:blipFill>
                    <p:spPr>
                      <a:xfrm>
                        <a:off x="594706" y="3258662"/>
                        <a:ext cx="8128000" cy="914316"/>
                      </a:xfrm>
                      <a:prstGeom prst="rect">
                        <a:avLst/>
                      </a:prstGeom>
                    </p:spPr>
                  </p:pic>
                </p:oleObj>
              </mc:Fallback>
            </mc:AlternateContent>
          </a:graphicData>
        </a:graphic>
      </p:graphicFrame>
      <p:sp>
        <p:nvSpPr>
          <p:cNvPr id="7" name="矩形 6"/>
          <p:cNvSpPr>
            <a:spLocks noChangeAspect="1"/>
          </p:cNvSpPr>
          <p:nvPr/>
        </p:nvSpPr>
        <p:spPr>
          <a:xfrm>
            <a:off x="508000" y="413434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跑得慢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跑不动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写出点点不同阶段的奔跑状态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有序地浓缩了点点从年轻到衰老的变化过程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表现了点点一生与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相伴的深厚情感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72629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down)">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384</a:t>
            </a:fld>
            <a:r>
              <a:rPr lang="en-US" altLang="zh-CN" smtClean="0"/>
              <a:t>-</a:t>
            </a:r>
            <a:endParaRPr lang="zh-CN" altLang="en-US" dirty="0"/>
          </a:p>
        </p:txBody>
      </p:sp>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④⑤</a:t>
            </a:r>
            <a:r>
              <a:rPr lang="zh-CN" altLang="zh-CN" sz="2200" dirty="0">
                <a:solidFill>
                  <a:srgbClr val="000000"/>
                </a:solidFill>
                <a:latin typeface="Times New Roman" panose="02020603050405020304" pitchFamily="18" charset="0"/>
                <a:cs typeface="Times New Roman" panose="02020603050405020304" pitchFamily="18" charset="0"/>
              </a:rPr>
              <a:t>段为什么要用倒叙的记叙顺序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先衔接上文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集中叙写了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的两个梦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将两个不同类型的梦集中对比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更能突出对点点的关切和思念。再写点点之死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引出下文的回忆并为结尾的议论蓄势。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54385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二十、快手刘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冯骥才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人人在童年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都是时间的富翁。我有时待在家里闷得慌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就不免要到离家很近的那个街口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去看快手刘变戏法。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快手刘是个摆摊卖糖的大胖汉子。随身背着的绿色小木箱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上面插着一排排廉价的棒糖。他变戏法是为吸引孩子们来买糖。戏法很简单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小碗扣球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。一块绢子似的黄布铺在地上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两只白瓷小茶碗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四个滴溜溜的大红玻璃球儿。他两手各拿一只茶碗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你明明看见每只碗下边扣着两个红球儿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你连眼皮都没眨一下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只见他一边叫天喊地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东指一下手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西吹一口气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四个球儿竟然全都跑到一只茶碗下边去了。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57987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386</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我亲见他手指敏捷灵活地一动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把一个球儿塞在碗下边扣住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便想揭他老底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禁不住大叫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在右边那个碗底下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快手刘明亮的大眼珠子朝我惊奇地一闪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你可得说准了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猜错就得买我的糖。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谁知快手刘突然把右边的茶碗翻过来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在哪儿呢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怎么碗下边什么都没有呢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快手刘又把左边的茶碗掀开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同样也没有。球儿都飞了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只见他将两只空碗对口合在一起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举在头顶上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口呼一声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双手一摇茶碗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里面竟然哗哗响。打开碗一看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四个球儿居然又都出现在碗里面。怪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围看的人发出一阵惊讶不已的唏嘘声。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你输了吧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不罚你钱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买块糖吃就行了。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我臊得脸皮发烫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在众人的笑声里买了块棒糖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站在围了几圈的人后边去。从此我只站在后边看了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再不敢挤到前边去多嘴多舌。他的戏法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在我眼里真是神奇无比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那时他是我最佩服的人。我童年和少年的许多时光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就是在他令人痴想不已的表演中慢慢消磨掉的。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24461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387</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我上高中是在外地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留在家乡的童年和少年就像合上的书。快手刘带给我的美好故事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就像鲜活的花瓣夹在书页里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再翻开都变成了干枯的回忆。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高二暑假回家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一天在离家不远的街口看见十多个孩子围着什么又喊又叫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竟然是快手刘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他依旧卖糖葫芦和变戏法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但那只木箱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已经破损不堪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再也看不出先前那悦目的绿色。再看他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饱满的曲线没了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尖尖的骨形突露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眸子没了光彩。这双手尤其使我吃惊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手背上青筋缕缕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污黑的手指头上绕着一圈圈皱纹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好像吐尽了丝而皱缩下去的老蚕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他抓住两只碰得破破烂烂的茶碗口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缓慢迟钝地翻来翻去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四个小球一会儿没头没脑地撞在碗边上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一会儿从手里掉下来。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球在那儿呢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在手里哪</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指头中间夹着呢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叫声让他慌张不已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手抖抖索索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连他自己都不知道球在哪儿了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无怪乎周围的看客只是寥寥无几的孩子。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22028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388</a:t>
            </a:fld>
            <a:r>
              <a:rPr lang="en-US" altLang="zh-CN" smtClean="0"/>
              <a:t>-</a:t>
            </a:r>
            <a:endParaRPr lang="zh-CN" altLang="en-US" dirty="0"/>
          </a:p>
        </p:txBody>
      </p:sp>
      <p:sp>
        <p:nvSpPr>
          <p:cNvPr id="3" name="矩形 2"/>
          <p:cNvSpPr>
            <a:spLocks noChangeAspect="1"/>
          </p:cNvSpPr>
          <p:nvPr/>
        </p:nvSpPr>
        <p:spPr>
          <a:xfrm>
            <a:off x="508000" y="109484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在他手心里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孩子们吵着闹着叫他张开手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他却攥得紧紧的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几乎用请求的口气说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是在碗里呢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我手里什么也没有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可这些稚气的小孩儿偏偏不依不饶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非叫他张开不可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他哪能张开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就会漏洞百出。我真不愿意看见他这副窘相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走到孩子们中间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用手指那木箱说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球在这箱子上呢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孩子们被我这突如其来的话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弄得莫名其妙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都瞅那木箱。就在这时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我瞥见快手刘用一种尽可能快的速度把手里的小球儿塞在碗下边。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球在哪儿呢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孩子们问我。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快手刘笑呵呵地翻开地上的碗说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就在这儿哪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你们说错了吧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买块糖吧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孩子们给骗住了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再不喊闹。一两个孩子掏钱买糖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其余的一哄而散。只剩下我和快手刘呆立在那儿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他灰蒙蒙的眸子里充满疑问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显然他不明白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我这个陌生的青年何以要帮他解困。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25525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389</a:t>
            </a:fld>
            <a:r>
              <a:rPr lang="en-US" altLang="zh-CN" smtClean="0"/>
              <a:t>-</a:t>
            </a:r>
            <a:endParaRPr lang="zh-CN" altLang="en-US" dirty="0"/>
          </a:p>
        </p:txBody>
      </p:sp>
      <p:sp>
        <p:nvSpPr>
          <p:cNvPr id="3" name="矩形 2"/>
          <p:cNvSpPr>
            <a:spLocks noChangeAspect="1"/>
          </p:cNvSpPr>
          <p:nvPr/>
        </p:nvSpPr>
        <p:spPr>
          <a:xfrm>
            <a:off x="508000" y="170860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在饱经风霜的岁月里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艺人的高超技艺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却没有人来传承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他晚年竟变得如此凄凉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我陷入了沉思之中。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用文中原词填写下表。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84277805"/>
              </p:ext>
            </p:extLst>
          </p:nvPr>
        </p:nvGraphicFramePr>
        <p:xfrm>
          <a:off x="508000" y="3019669"/>
          <a:ext cx="8128000" cy="2497563"/>
        </p:xfrm>
        <a:graphic>
          <a:graphicData uri="http://schemas.openxmlformats.org/presentationml/2006/ole">
            <mc:AlternateContent xmlns:mc="http://schemas.openxmlformats.org/markup-compatibility/2006">
              <mc:Choice xmlns:v="urn:schemas-microsoft-com:vml" Requires="v">
                <p:oleObj spid="_x0000_s81927" name="文档" r:id="rId3" imgW="3838246" imgH="1179762" progId="Word.Document.12">
                  <p:embed/>
                </p:oleObj>
              </mc:Choice>
              <mc:Fallback>
                <p:oleObj name="文档" r:id="rId3" imgW="3838246" imgH="1179762" progId="Word.Document.12">
                  <p:embed/>
                  <p:pic>
                    <p:nvPicPr>
                      <p:cNvPr id="0" name=""/>
                      <p:cNvPicPr/>
                      <p:nvPr/>
                    </p:nvPicPr>
                    <p:blipFill>
                      <a:blip r:embed="rId4"/>
                      <a:stretch>
                        <a:fillRect/>
                      </a:stretch>
                    </p:blipFill>
                    <p:spPr>
                      <a:xfrm>
                        <a:off x="508000" y="3019669"/>
                        <a:ext cx="8128000" cy="2497563"/>
                      </a:xfrm>
                      <a:prstGeom prst="rect">
                        <a:avLst/>
                      </a:prstGeom>
                    </p:spPr>
                  </p:pic>
                </p:oleObj>
              </mc:Fallback>
            </mc:AlternateContent>
          </a:graphicData>
        </a:graphic>
      </p:graphicFrame>
      <p:sp>
        <p:nvSpPr>
          <p:cNvPr id="5" name="矩形 4"/>
          <p:cNvSpPr/>
          <p:nvPr/>
        </p:nvSpPr>
        <p:spPr>
          <a:xfrm>
            <a:off x="2206127" y="4396277"/>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59130" y="3638561"/>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66540" y="4399461"/>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5840" y="4399461"/>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82353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950478093"/>
              </p:ext>
            </p:extLst>
          </p:nvPr>
        </p:nvGraphicFramePr>
        <p:xfrm>
          <a:off x="508000" y="1238667"/>
          <a:ext cx="8128000" cy="4854629"/>
        </p:xfrm>
        <a:graphic>
          <a:graphicData uri="http://schemas.openxmlformats.org/presentationml/2006/ole">
            <mc:AlternateContent xmlns:mc="http://schemas.openxmlformats.org/markup-compatibility/2006">
              <mc:Choice xmlns:v="urn:schemas-microsoft-com:vml" Requires="v">
                <p:oleObj spid="_x0000_s12327" name="文档" r:id="rId3" imgW="3957084" imgH="2363880" progId="Word.Document.12">
                  <p:embed/>
                </p:oleObj>
              </mc:Choice>
              <mc:Fallback>
                <p:oleObj name="文档" r:id="rId3" imgW="3957084" imgH="2363880" progId="Word.Document.12">
                  <p:embed/>
                  <p:pic>
                    <p:nvPicPr>
                      <p:cNvPr id="0" name=""/>
                      <p:cNvPicPr/>
                      <p:nvPr/>
                    </p:nvPicPr>
                    <p:blipFill>
                      <a:blip r:embed="rId4"/>
                      <a:stretch>
                        <a:fillRect/>
                      </a:stretch>
                    </p:blipFill>
                    <p:spPr>
                      <a:xfrm>
                        <a:off x="508000" y="1238667"/>
                        <a:ext cx="8128000" cy="4854629"/>
                      </a:xfrm>
                      <a:prstGeom prst="rect">
                        <a:avLst/>
                      </a:prstGeom>
                    </p:spPr>
                  </p:pic>
                </p:oleObj>
              </mc:Fallback>
            </mc:AlternateContent>
          </a:graphicData>
        </a:graphic>
      </p:graphicFrame>
    </p:spTree>
    <p:extLst>
      <p:ext uri="{BB962C8B-B14F-4D97-AF65-F5344CB8AC3E}">
        <p14:creationId xmlns:p14="http://schemas.microsoft.com/office/powerpoint/2010/main" val="3025454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390</a:t>
            </a:fld>
            <a:r>
              <a:rPr lang="en-US" altLang="zh-CN" smtClean="0"/>
              <a:t>-</a:t>
            </a:r>
            <a:endParaRPr lang="zh-CN" altLang="en-US" dirty="0"/>
          </a:p>
        </p:txBody>
      </p:sp>
      <p:sp>
        <p:nvSpPr>
          <p:cNvPr id="3" name="矩形 2"/>
          <p:cNvSpPr>
            <a:spLocks noChangeAspect="1"/>
          </p:cNvSpPr>
          <p:nvPr/>
        </p:nvSpPr>
        <p:spPr>
          <a:xfrm>
            <a:off x="508000" y="1556792"/>
            <a:ext cx="533351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品析下面的词或句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回答括号内的问题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60176262"/>
              </p:ext>
            </p:extLst>
          </p:nvPr>
        </p:nvGraphicFramePr>
        <p:xfrm>
          <a:off x="594706" y="2047719"/>
          <a:ext cx="8128000" cy="457158"/>
        </p:xfrm>
        <a:graphic>
          <a:graphicData uri="http://schemas.openxmlformats.org/presentationml/2006/ole">
            <mc:AlternateContent xmlns:mc="http://schemas.openxmlformats.org/markup-compatibility/2006">
              <mc:Choice xmlns:v="urn:schemas-microsoft-com:vml" Requires="v">
                <p:oleObj spid="_x0000_s82951" name="文档" r:id="rId3" imgW="3838246" imgH="216008" progId="Word.Document.12">
                  <p:embed/>
                </p:oleObj>
              </mc:Choice>
              <mc:Fallback>
                <p:oleObj name="文档" r:id="rId3" imgW="3838246" imgH="216008" progId="Word.Document.12">
                  <p:embed/>
                  <p:pic>
                    <p:nvPicPr>
                      <p:cNvPr id="0" name=""/>
                      <p:cNvPicPr/>
                      <p:nvPr/>
                    </p:nvPicPr>
                    <p:blipFill>
                      <a:blip r:embed="rId4"/>
                      <a:stretch>
                        <a:fillRect/>
                      </a:stretch>
                    </p:blipFill>
                    <p:spPr>
                      <a:xfrm>
                        <a:off x="594706" y="2047719"/>
                        <a:ext cx="8128000" cy="457158"/>
                      </a:xfrm>
                      <a:prstGeom prst="rect">
                        <a:avLst/>
                      </a:prstGeom>
                    </p:spPr>
                  </p:pic>
                </p:oleObj>
              </mc:Fallback>
            </mc:AlternateContent>
          </a:graphicData>
        </a:graphic>
      </p:graphicFrame>
      <p:sp>
        <p:nvSpPr>
          <p:cNvPr id="5" name="矩形 4"/>
          <p:cNvSpPr>
            <a:spLocks noChangeAspect="1"/>
          </p:cNvSpPr>
          <p:nvPr/>
        </p:nvSpPr>
        <p:spPr>
          <a:xfrm>
            <a:off x="508000" y="2475297"/>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何表达效果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字写出了观众之多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侧面烘托了快手刘的表演精彩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球在那儿呢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在手里哪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指头中间夹着呢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连用三个感叹号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加强肯定的语气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肯定孩子们判断的正确性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侧面表达了快手刘表演的失误、不灵。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40671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391</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从结构和内容上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段在全文中的作用。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承上启下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或过渡作用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交代了</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很久没看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快手刘</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表演的原因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或对他过去表演的怀念</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为下文写快手刘的苍老、表演失误作一定的铺垫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快手刘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文章却用大量笔墨写他表演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这样写有何目的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请结合文意分点简说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至少说出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快手刘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表演的不灵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与前面形成鲜明对比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快手刘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晚年生活的悲凉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也表达了我对像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快手刘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一样的俗世奇人老无所依的深切同情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以及对民间文化技艺传承问题的一种担忧。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958930" y="1948005"/>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72200" y="1948005"/>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169" y="2351695"/>
            <a:ext cx="81369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1169" y="2754463"/>
            <a:ext cx="404283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38869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392</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二十一、老柿树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外爷家的院落前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长着一棵三人合抱粗的老柿树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高十丈余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树身硕大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傲立挺拔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遮住了一片天。没人知道他的年龄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据我外爷说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他记事起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它就那么高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我的童年在外婆家度过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老柿树是我儿时的伙伴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柿树叶子圆润油亮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层层叠叠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像一把巨大的油纸伞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遮住了半个院子。我们坐在树荫下编织草帽、剥土豆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躲在树后吓唬暮归的大人小孩。古树给我们带来无限快乐的同时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也带来过不少的麻烦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我外爷总说它像一个淘气的孩子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让人既爱怜又痛惜。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单说这爱吧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从夏到秋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柿树便舔欢着每一个行走在树下的人。仅那些从树上落下来的红艳艳的灰包蛋柿子就解了不少人的饥渴。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12609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393</a:t>
            </a:fld>
            <a:r>
              <a:rPr lang="en-US" altLang="zh-CN" smtClean="0"/>
              <a:t>-</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老柿树从不歇枝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年年枝繁叶茂。秋季柿子成熟时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外爷就慷慨地唤来左邻右舍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让他们随便摘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随便拿。生活在大树周围的邻家都得了树的恩惠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门前房后挂着一串串红红的柿饼、柿皮、柿轱辘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而我外爷则在最后才收拾残局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将那些碰烂了的没人要的柿子统统压进一口大瓮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开始预备酿制春节的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。柿子酿出的酒浓郁、醇香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是逢年过节招待贵客的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家宴陈酿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40685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394</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但它同时又是一棵烦恼树。老树除了招来各种鸟儿在上面筑巢外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也招来了猫头鹰。猫头鹰向来被视为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只要它一叫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村里定有人驾鹤西归。这几乎很灵验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我外爷经常在冬夜里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披衣下床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扛着竹竿出门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驱赶停留在树枝间叫声沉闷恐怖的猫头鹰。老柿树因此也披上了一层神秘的外衣。说谁在夜间从树下过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朝树根浇了一泡尿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结果闹了一夜肚子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谁将坠落在树下的鸟窝捡回家煨了炕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没过几天房子便着了火。更为不幸的是有一回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一个男孩上树摘柿子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惹怒了隐藏在枝叶间的一个马蜂窝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被蜂蛰得坠下了树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摔得不轻。他刁蛮的爹带着人马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锯子、刀斧恶狠狠赶来伐树。一村人都来看热闹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我外爷搂着树身说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要砍就把我也砍了吧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那些大人因树吵吵嚷嚷了一个下午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我外爷外婆给那个小孩送了半年的饭。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95139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395</a:t>
            </a:fld>
            <a:r>
              <a:rPr lang="en-US" altLang="zh-CN" smtClean="0"/>
              <a:t>-</a:t>
            </a:r>
            <a:endParaRPr lang="zh-CN" altLang="en-US" dirty="0"/>
          </a:p>
        </p:txBody>
      </p:sp>
      <p:sp>
        <p:nvSpPr>
          <p:cNvPr id="3" name="矩形 2"/>
          <p:cNvSpPr>
            <a:spLocks noChangeAspect="1"/>
          </p:cNvSpPr>
          <p:nvPr/>
        </p:nvSpPr>
        <p:spPr>
          <a:xfrm>
            <a:off x="508000" y="99360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也有不少美好的传说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情窦初开的男女碰巧在树下相遇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他们的爱情便能生根发芽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修成正果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花开时节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从树下经过的准妈妈被柿花击中了头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定会生出个漂亮的女娃娃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被落下的柿子击中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一定能生个男娃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这些传说让人们对老树更多了几分敬畏。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树木不老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人易老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人亦变。家乡在外爷外婆去世后一夜巨变。村里有劳动能力的人全都外出或打工或安家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只有为数不多的老人留了下来和古树一起见证着世间的沧桑。</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老树上的柿子也不再为人稀罕</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一到秋天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成熟的柿子随着落叶铺满泥泞的小路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树下一片狼藉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外爷的家也换了主人。新主人是我的一个远房舅舅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他对老树还一无所知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一搬进去就扬言要砍掉遮住了院子阳光的老树。他给树列出了五大罪状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消息传到我耳朵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我的心犹如针锥。我在哀伤的同时又默默地在心里为树祈祷了一番。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31084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396</a:t>
            </a:fld>
            <a:r>
              <a:rPr lang="en-US" altLang="zh-CN" smtClean="0"/>
              <a:t>-</a:t>
            </a:r>
            <a:endParaRPr lang="zh-CN" altLang="en-US" dirty="0"/>
          </a:p>
        </p:txBody>
      </p:sp>
      <p:sp>
        <p:nvSpPr>
          <p:cNvPr id="3" name="矩形 2"/>
          <p:cNvSpPr>
            <a:spLocks noChangeAspect="1"/>
          </p:cNvSpPr>
          <p:nvPr/>
        </p:nvSpPr>
        <p:spPr>
          <a:xfrm>
            <a:off x="508000" y="109484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我出差路过家门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忐忑地将头伸出车外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将目光落在老树的地方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心突突地跳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想偷偷看一眼那棵长在我心中的古树是否还尚在人世。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大树依然昂首挺立在那里。我顿时乐坏了。哪路神仙保佑啊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我儿时的伙伴没有被砍。它还在。我像拥抱久别的亲人一样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冲出车门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奔向树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紧紧搂抱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隐约瞥见舅舅一步步向我走来。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我用诺诺的声音询问老树没有被伐的原因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听到的却是舅舅做的一个梦。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老树被砍伐的前一天晚上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舅舅做了一个梦。在梦中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他看见黑色的天空闪出一道光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顿时狂风大作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树干和树枝摇摇欲坠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仿佛在与风暴对话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他听不懂它们的对话。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一声巨响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古树倒向一边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强风吹来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异常剧烈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整幢房子摇摇欲坠。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09355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他在里面吓坏了。天哪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如果大树倒向他的房子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家毁人亡就在眼前。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他赤身裸体奔出门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向大树喊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别倒下去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你会挺住的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你不会倒的。他伸出双臂将其抱住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设法将它立稳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树枝在风中摇摆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呜呜咽咽的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像在哭泣。突然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树干剧烈摇晃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脚下的大地在抖动。此时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梦醒了。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以为是地震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舅舅从床上爬起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直奔窗户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推窗望去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外面风平浪静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老树依然安静地站在晨光中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他的心才缓缓放了下来。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他砍树的念头在梦醒之后就断了。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说话间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一个小小的东西落下来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轻轻地掉在我肩头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凉凉的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带着一丝甜意。侧眼细看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是一朵柿子花。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7098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398</a:t>
            </a:fld>
            <a:r>
              <a:rPr lang="en-US" altLang="zh-CN" smtClean="0"/>
              <a:t>-</a:t>
            </a:r>
            <a:endParaRPr lang="zh-CN" altLang="en-US" dirty="0"/>
          </a:p>
        </p:txBody>
      </p:sp>
      <p:sp>
        <p:nvSpPr>
          <p:cNvPr id="3" name="矩形 2"/>
          <p:cNvSpPr>
            <a:spLocks noChangeAspect="1"/>
          </p:cNvSpPr>
          <p:nvPr/>
        </p:nvSpPr>
        <p:spPr>
          <a:xfrm>
            <a:off x="508000" y="1348381"/>
            <a:ext cx="364074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根据文意填空</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83739800"/>
              </p:ext>
            </p:extLst>
          </p:nvPr>
        </p:nvGraphicFramePr>
        <p:xfrm>
          <a:off x="508000" y="1844780"/>
          <a:ext cx="8128000" cy="2551346"/>
        </p:xfrm>
        <a:graphic>
          <a:graphicData uri="http://schemas.openxmlformats.org/presentationml/2006/ole">
            <mc:AlternateContent xmlns:mc="http://schemas.openxmlformats.org/markup-compatibility/2006">
              <mc:Choice xmlns:v="urn:schemas-microsoft-com:vml" Requires="v">
                <p:oleObj spid="_x0000_s83974" name="文档" r:id="rId3" imgW="3838246" imgH="1204963" progId="Word.Document.12">
                  <p:embed/>
                </p:oleObj>
              </mc:Choice>
              <mc:Fallback>
                <p:oleObj name="文档" r:id="rId3" imgW="3838246" imgH="1204963" progId="Word.Document.12">
                  <p:embed/>
                  <p:pic>
                    <p:nvPicPr>
                      <p:cNvPr id="0" name=""/>
                      <p:cNvPicPr/>
                      <p:nvPr/>
                    </p:nvPicPr>
                    <p:blipFill>
                      <a:blip r:embed="rId4"/>
                      <a:stretch>
                        <a:fillRect/>
                      </a:stretch>
                    </p:blipFill>
                    <p:spPr>
                      <a:xfrm>
                        <a:off x="508000" y="1844780"/>
                        <a:ext cx="8128000" cy="2551346"/>
                      </a:xfrm>
                      <a:prstGeom prst="rect">
                        <a:avLst/>
                      </a:prstGeom>
                    </p:spPr>
                  </p:pic>
                </p:oleObj>
              </mc:Fallback>
            </mc:AlternateContent>
          </a:graphicData>
        </a:graphic>
      </p:graphicFrame>
      <p:sp>
        <p:nvSpPr>
          <p:cNvPr id="5" name="矩形 4"/>
          <p:cNvSpPr>
            <a:spLocks noChangeAspect="1"/>
          </p:cNvSpPr>
          <p:nvPr/>
        </p:nvSpPr>
        <p:spPr>
          <a:xfrm>
            <a:off x="508000" y="3972046"/>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文章</a:t>
            </a:r>
            <a:r>
              <a:rPr lang="en-US" altLang="zh-CN" sz="2200" dirty="0">
                <a:solidFill>
                  <a:srgbClr val="000000"/>
                </a:solidFill>
                <a:latin typeface="Times New Roman" panose="02020603050405020304" pitchFamily="18" charset="0"/>
                <a:cs typeface="Times New Roman" panose="02020603050405020304" pitchFamily="18" charset="0"/>
              </a:rPr>
              <a:t>13~16</a:t>
            </a:r>
            <a:r>
              <a:rPr lang="zh-CN" altLang="zh-CN" sz="2200" dirty="0">
                <a:solidFill>
                  <a:srgbClr val="000000"/>
                </a:solidFill>
                <a:latin typeface="Times New Roman" panose="02020603050405020304" pitchFamily="18" charset="0"/>
                <a:cs typeface="Times New Roman" panose="02020603050405020304" pitchFamily="18" charset="0"/>
              </a:rPr>
              <a:t>自然段详写舅舅的梦境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其用意是什么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请联系全文简要分析。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交代了老柿树得以留存的原因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丰富故事内容。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增添故事的神秘色彩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增强文章的可读性。</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隐喻小说主旨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传统根基不能丢。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401369" y="2324833"/>
            <a:ext cx="5760640" cy="281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1369" y="3092235"/>
            <a:ext cx="5760640"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52228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399</a:t>
            </a:fld>
            <a:r>
              <a:rPr lang="en-US" altLang="zh-CN" smtClean="0"/>
              <a:t>-</a:t>
            </a:r>
            <a:endParaRPr lang="zh-CN" altLang="en-US" dirty="0"/>
          </a:p>
        </p:txBody>
      </p:sp>
      <p:sp>
        <p:nvSpPr>
          <p:cNvPr id="3" name="矩形 2"/>
          <p:cNvSpPr>
            <a:spLocks noChangeAspect="1"/>
          </p:cNvSpPr>
          <p:nvPr/>
        </p:nvSpPr>
        <p:spPr>
          <a:xfrm>
            <a:off x="508000" y="99360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根据要求赏析下面语句。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老树上的柿子也不再为人稀罕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一到秋天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成熟的柿子随着叶子铺满泥泞的小路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树下一片狼籍。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从描写方法的角度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运用景物描写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写出老柿树受冷落的现状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含蓄地表达出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对乡村萧条景象的感慨。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81509871"/>
              </p:ext>
            </p:extLst>
          </p:nvPr>
        </p:nvGraphicFramePr>
        <p:xfrm>
          <a:off x="594706" y="3069397"/>
          <a:ext cx="8128000" cy="457158"/>
        </p:xfrm>
        <a:graphic>
          <a:graphicData uri="http://schemas.openxmlformats.org/presentationml/2006/ole">
            <mc:AlternateContent xmlns:mc="http://schemas.openxmlformats.org/markup-compatibility/2006">
              <mc:Choice xmlns:v="urn:schemas-microsoft-com:vml" Requires="v">
                <p:oleObj spid="_x0000_s84998" name="文档" r:id="rId3" imgW="3838246" imgH="216008" progId="Word.Document.12">
                  <p:embed/>
                </p:oleObj>
              </mc:Choice>
              <mc:Fallback>
                <p:oleObj name="文档" r:id="rId3" imgW="3838246" imgH="216008" progId="Word.Document.12">
                  <p:embed/>
                  <p:pic>
                    <p:nvPicPr>
                      <p:cNvPr id="0" name=""/>
                      <p:cNvPicPr/>
                      <p:nvPr/>
                    </p:nvPicPr>
                    <p:blipFill>
                      <a:blip r:embed="rId4"/>
                      <a:stretch>
                        <a:fillRect/>
                      </a:stretch>
                    </p:blipFill>
                    <p:spPr>
                      <a:xfrm>
                        <a:off x="594706" y="3069397"/>
                        <a:ext cx="8128000" cy="457158"/>
                      </a:xfrm>
                      <a:prstGeom prst="rect">
                        <a:avLst/>
                      </a:prstGeom>
                    </p:spPr>
                  </p:pic>
                </p:oleObj>
              </mc:Fallback>
            </mc:AlternateContent>
          </a:graphicData>
        </a:graphic>
      </p:graphicFrame>
      <p:sp>
        <p:nvSpPr>
          <p:cNvPr id="5" name="矩形 4"/>
          <p:cNvSpPr>
            <a:spLocks noChangeAspect="1"/>
          </p:cNvSpPr>
          <p:nvPr/>
        </p:nvSpPr>
        <p:spPr>
          <a:xfrm>
            <a:off x="508000" y="3467793"/>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一丝甜意。侧眼细看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是一朵柿子花。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品味加点词语的表达效果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运用叠词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音韵和谐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营造出温馨静谧的意境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真切细腻地写出了柿花带给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的甜美感受。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这篇小说内涵丰富。请结合全文谈谈你的理解。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小说通过对老柿树及其命运的描写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传达出丰富的内涵。</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有对童年生活的美好回忆。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对故乡和亲人的怀念。</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还有对现代化进程中物质文明冲击乡村的隐忧。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对继承传统、保留生命根基的呼唤。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276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笔下犹能有花开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秋末冬初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天坛里那排白色的藤萝架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上边的叶子已经落得差不多了。想起春末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一架紫藤花盛开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在风中像翩翩飞舞的紫蝴蝶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还是季节厉害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很快就将人和花雕塑成另外一种模样。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我爱到这里来画画。这里人来人往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坐在藤萝架下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以静观动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能看到不同的人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想象着他们不同的性情和人生。我画画不入流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属于自娱自乐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拿的是一本旧杂志和一支破毛笔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倒也可以随心所欲、笔随意驰。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490441641"/>
              </p:ext>
            </p:extLst>
          </p:nvPr>
        </p:nvGraphicFramePr>
        <p:xfrm>
          <a:off x="508000" y="1839437"/>
          <a:ext cx="8128000" cy="3433126"/>
        </p:xfrm>
        <a:graphic>
          <a:graphicData uri="http://schemas.openxmlformats.org/presentationml/2006/ole">
            <mc:AlternateContent xmlns:mc="http://schemas.openxmlformats.org/markup-compatibility/2006">
              <mc:Choice xmlns:v="urn:schemas-microsoft-com:vml" Requires="v">
                <p:oleObj spid="_x0000_s13351" name="文档" r:id="rId3" imgW="3957084" imgH="1672241" progId="Word.Document.12">
                  <p:embed/>
                </p:oleObj>
              </mc:Choice>
              <mc:Fallback>
                <p:oleObj name="文档" r:id="rId3" imgW="3957084" imgH="1672241" progId="Word.Document.12">
                  <p:embed/>
                  <p:pic>
                    <p:nvPicPr>
                      <p:cNvPr id="0" name=""/>
                      <p:cNvPicPr/>
                      <p:nvPr/>
                    </p:nvPicPr>
                    <p:blipFill>
                      <a:blip r:embed="rId4"/>
                      <a:stretch>
                        <a:fillRect/>
                      </a:stretch>
                    </p:blipFill>
                    <p:spPr>
                      <a:xfrm>
                        <a:off x="508000" y="1839437"/>
                        <a:ext cx="8128000" cy="3433126"/>
                      </a:xfrm>
                      <a:prstGeom prst="rect">
                        <a:avLst/>
                      </a:prstGeom>
                    </p:spPr>
                  </p:pic>
                </p:oleObj>
              </mc:Fallback>
            </mc:AlternateContent>
          </a:graphicData>
        </a:graphic>
      </p:graphicFrame>
    </p:spTree>
    <p:extLst>
      <p:ext uri="{BB962C8B-B14F-4D97-AF65-F5344CB8AC3E}">
        <p14:creationId xmlns:p14="http://schemas.microsoft.com/office/powerpoint/2010/main" val="9597518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400</a:t>
            </a:fld>
            <a:r>
              <a:rPr lang="en-US" altLang="zh-CN" smtClean="0"/>
              <a:t>-</a:t>
            </a:r>
            <a:endParaRPr lang="zh-CN" altLang="en-US" dirty="0"/>
          </a:p>
        </p:txBody>
      </p:sp>
      <p:sp>
        <p:nvSpPr>
          <p:cNvPr id="3" name="矩形 2"/>
          <p:cNvSpPr>
            <a:spLocks noChangeAspect="1"/>
          </p:cNvSpPr>
          <p:nvPr/>
        </p:nvSpPr>
        <p:spPr>
          <a:xfrm>
            <a:off x="508000" y="1087232"/>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二十二、别欺负最爱你的那个人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他又一次坐上了这趟回家的夜行列车。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他的座位对面坐着父子俩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从上车起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少年就和父亲闹着别扭。那父亲脾气极好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也不急躁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极有耐心地哄劝。少年嘟着嘴不理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脸上满是厌烦。列车快停靠站时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父亲又急步向外走去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准备下车给儿子买吃的东西。他对少年说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你父亲真好。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少年看了一眼他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不说话。他忍不住继续说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别欺负最爱你的那个人。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本来是随口说的一句话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他的心却倏地疼了起来。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别欺负最爱你的那个人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他忽然觉着这句话其实是对多年前的自己说的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在他过往的青春岁月里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他曾翻来覆去地伤害最疼爱他的人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而那人即使伤心到心碎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也停不下爱他的脚步。那人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就是他的父亲。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38539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401</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他幼年丧母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父亲在电器厂做工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每天夜里</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点多才下班。但每天天刚蒙蒙亮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小巷深处一响起卖牛奶的敲梆声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父亲就会立即拿起缸子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轻手轻脚下楼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为他打上半斤新鲜的牛奶。每当他捧起碗把牛奶喝完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父亲总会拿毛巾为他擦净嘴角的奶渍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喜滋滋地说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俺小嘉肯定能长高个儿。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那淳香的牛奶滋养了他的生命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贯穿了他整个童年、少年的快乐时光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可是他从没有用心注意过父亲困倦的双眼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疲累的身体和身上那件洗得发白的旧外套</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33645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402</a:t>
            </a:fld>
            <a:r>
              <a:rPr lang="en-US" altLang="zh-CN" smtClean="0"/>
              <a:t>-</a:t>
            </a:r>
            <a:endParaRPr lang="zh-CN" altLang="en-US" dirty="0"/>
          </a:p>
        </p:txBody>
      </p:sp>
      <p:sp>
        <p:nvSpPr>
          <p:cNvPr id="3" name="矩形 2"/>
          <p:cNvSpPr>
            <a:spLocks noChangeAspect="1"/>
          </p:cNvSpPr>
          <p:nvPr/>
        </p:nvSpPr>
        <p:spPr>
          <a:xfrm>
            <a:off x="508000" y="106689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读初中后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他的身高果然向上猛蹿了很多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只是处在青春期的他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极度叛逆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尤其是迷上网络游戏后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学习一落千丈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和父亲的话也少了许多。看他荒废学业痴迷游戏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父亲打过骂过也求过他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但他不为所动。高考前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他还是一如既往地上网。父亲找到他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拉着他回家。他愤怒地冲父亲喊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回家我也不学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父亲的脚步趔趄了两下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站在昏黄的路灯下回头看他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嘴唇气得发抖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眼中满是无助和绝望。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他毫无悬念地落榜了。父亲送他到省城高中复读。但他的心思仍不在学习上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常找借口向亲戚要钱上网。在穿着打扮上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他留最酷的发型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非名牌不穿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省城到家只三个小时的车程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每次也是必坐动车。一次他和同学因为一点小事动起手来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老师斥责他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他和老师吵。那天下午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父亲被通知来到学校时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一脸的惶恐不安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额头上沾满细密的汗珠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不停地跟在老师身后赔笑脸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说好话。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23199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403</a:t>
            </a:fld>
            <a:r>
              <a:rPr lang="en-US" altLang="zh-CN" smtClean="0"/>
              <a:t>-</a:t>
            </a:r>
            <a:endParaRPr lang="zh-CN" altLang="en-US" dirty="0"/>
          </a:p>
        </p:txBody>
      </p:sp>
      <p:sp>
        <p:nvSpPr>
          <p:cNvPr id="3" name="矩形 2"/>
          <p:cNvSpPr>
            <a:spLocks noChangeAspect="1"/>
          </p:cNvSpPr>
          <p:nvPr/>
        </p:nvSpPr>
        <p:spPr>
          <a:xfrm>
            <a:off x="508000" y="9936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看他毫不在乎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父亲气得颤声问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如果将来你的孩子这样气你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会不会像我一样难受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他像个胜利者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头发一甩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没心没肺地说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他气不着我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父亲怒不可遏地拿起身边的扫帚要打他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他脖子一伸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父亲举起的手在空中晃了晃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最终又无奈地放下。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他哪里知道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父亲的心在滴血。他把父亲的心伤成一片片的。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他复读了两年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也让父亲失望了两年。看他不思进取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父亲做出了一个重大决定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送他到国外读大学。父亲花了毕生的积蓄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卖了还没有住进的新房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才凑够他去韩国读书的费用。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姑姑陪父亲一起回家。他在卧室睡觉没有开灯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他们以为他没有在家。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天这么晚了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你坐在楼下干啥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就是想静一静。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是不是后悔送小嘉上学了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现在后悔还来得及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别让这钱打了水漂。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没后悔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出去锻炼锻炼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他能学好。只要他有学好的可能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我就不怕这钱打水漂。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7246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他很久没有睡着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第一次认真思考父亲的话。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异国</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离开了父亲温暖的怀抱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他尝到了人生的酸甜苦辣。对生活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他有了重新的认识和感悟。毕业后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他在北京一家韩资企业工作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每天就像一只旋转的陀螺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只有不断提高自己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才能跟上快节奏的生活。不知什么时候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他变得越来越像父亲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处处精打细算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为了节省</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元的路费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他宁愿坐夜班车回家。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人生的经历让他成长。当他尝过生活百味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才终于明白父亲的爱。他们曾有过</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最终父亲用不离不弃的爱挽救了他。他深深地知道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在未来的岁月里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他要做的就是成为最疼父亲的那个人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就像父亲当年爱他一样。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66512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405</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父亲用哪些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不离不弃的爱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挽救了他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请分点作简要概括。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读中学时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疲惫的父亲一次次从网吧拉他回家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高考落榜后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父亲送他去省城复读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为他犯的错跟老师赔笑脸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复读失败后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父亲卖了还没有住的新房凑钱送他去韩国读书</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45598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406</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品味下列语句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回答括号中的问题。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但每天天刚蒙蒙亮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小巷深处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一响起　</a:t>
            </a:r>
            <a:r>
              <a:rPr lang="zh-CN" altLang="zh-CN" sz="2200" dirty="0">
                <a:solidFill>
                  <a:srgbClr val="000000"/>
                </a:solidFill>
                <a:latin typeface="Times New Roman" panose="02020603050405020304" pitchFamily="18" charset="0"/>
                <a:cs typeface="Times New Roman" panose="02020603050405020304" pitchFamily="18" charset="0"/>
              </a:rPr>
              <a:t>卖牛奶的敲梆声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父亲就会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立即　</a:t>
            </a:r>
            <a:r>
              <a:rPr lang="zh-CN" altLang="zh-CN" sz="2200" dirty="0">
                <a:solidFill>
                  <a:srgbClr val="000000"/>
                </a:solidFill>
                <a:latin typeface="Times New Roman" panose="02020603050405020304" pitchFamily="18" charset="0"/>
                <a:cs typeface="Times New Roman" panose="02020603050405020304" pitchFamily="18" charset="0"/>
              </a:rPr>
              <a:t>拿起缸子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轻手轻脚　</a:t>
            </a:r>
            <a:r>
              <a:rPr lang="zh-CN" altLang="zh-CN" sz="2200" dirty="0">
                <a:solidFill>
                  <a:srgbClr val="000000"/>
                </a:solidFill>
                <a:latin typeface="Times New Roman" panose="02020603050405020304" pitchFamily="18" charset="0"/>
                <a:cs typeface="Times New Roman" panose="02020603050405020304" pitchFamily="18" charset="0"/>
              </a:rPr>
              <a:t>下楼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为他打上半斤新鲜的牛奶。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句中加下划线的词语有什么表达效果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父亲行动快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突出父亲对买牛奶这事很上心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轻手轻脚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强调父亲不愿吵醒儿子的情状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这些细节描写强调父亲对儿子深沉的爱。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在穿着打扮上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他留最酷的发型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非名牌不穿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省城到家只三个小时的车程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每次也是必坐动车。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这段话在文中的作用是什么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他衣着昂贵、坐高价动车回家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与父亲衣着简朴以及他参加工作后为节省</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元路费而坐夜班车回家形成对比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突出他当年的不懂事和对父亲的不体谅。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82391" y="154060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38850" y="1937614"/>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96995" y="1937614"/>
            <a:ext cx="124595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24208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407</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段中写道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他很久没有睡着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为什么没有睡着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请你写一段话来描述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父亲竟然要卖房子让我去国外读书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父亲为了我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真是费尽了心血。想想我之前的所作所为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真是对不起父亲啊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为什么全文不用第一人称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文章用第三人称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全知视觉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以旁观者身份来客观叙述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更全面表达回忆过往、重新审视自己与父亲的关系的愧疚心情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体现作者读懂了父亲对自己深沉的爱。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88959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121027952"/>
              </p:ext>
            </p:extLst>
          </p:nvPr>
        </p:nvGraphicFramePr>
        <p:xfrm>
          <a:off x="508000" y="1114353"/>
          <a:ext cx="8128000" cy="5591466"/>
        </p:xfrm>
        <a:graphic>
          <a:graphicData uri="http://schemas.openxmlformats.org/presentationml/2006/ole">
            <mc:AlternateContent xmlns:mc="http://schemas.openxmlformats.org/markup-compatibility/2006">
              <mc:Choice xmlns:v="urn:schemas-microsoft-com:vml" Requires="v">
                <p:oleObj spid="_x0000_s14375" name="文档" r:id="rId3" imgW="3957084" imgH="2722294" progId="Word.Document.12">
                  <p:embed/>
                </p:oleObj>
              </mc:Choice>
              <mc:Fallback>
                <p:oleObj name="文档" r:id="rId3" imgW="3957084" imgH="2722294" progId="Word.Document.12">
                  <p:embed/>
                  <p:pic>
                    <p:nvPicPr>
                      <p:cNvPr id="0" name=""/>
                      <p:cNvPicPr/>
                      <p:nvPr/>
                    </p:nvPicPr>
                    <p:blipFill>
                      <a:blip r:embed="rId4"/>
                      <a:stretch>
                        <a:fillRect/>
                      </a:stretch>
                    </p:blipFill>
                    <p:spPr>
                      <a:xfrm>
                        <a:off x="508000" y="1114353"/>
                        <a:ext cx="8128000" cy="5591466"/>
                      </a:xfrm>
                      <a:prstGeom prst="rect">
                        <a:avLst/>
                      </a:prstGeom>
                    </p:spPr>
                  </p:pic>
                </p:oleObj>
              </mc:Fallback>
            </mc:AlternateContent>
          </a:graphicData>
        </a:graphic>
      </p:graphicFrame>
    </p:spTree>
    <p:extLst>
      <p:ext uri="{BB962C8B-B14F-4D97-AF65-F5344CB8AC3E}">
        <p14:creationId xmlns:p14="http://schemas.microsoft.com/office/powerpoint/2010/main" val="1567668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720945919"/>
              </p:ext>
            </p:extLst>
          </p:nvPr>
        </p:nvGraphicFramePr>
        <p:xfrm>
          <a:off x="508000" y="1196752"/>
          <a:ext cx="8128000" cy="4906795"/>
        </p:xfrm>
        <a:graphic>
          <a:graphicData uri="http://schemas.openxmlformats.org/presentationml/2006/ole">
            <mc:AlternateContent xmlns:mc="http://schemas.openxmlformats.org/markup-compatibility/2006">
              <mc:Choice xmlns:v="urn:schemas-microsoft-com:vml" Requires="v">
                <p:oleObj spid="_x0000_s15399"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196752"/>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29736791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1125091"/>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小说</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951609658"/>
              </p:ext>
            </p:extLst>
          </p:nvPr>
        </p:nvGraphicFramePr>
        <p:xfrm>
          <a:off x="508000" y="1628001"/>
          <a:ext cx="8128000" cy="4958960"/>
        </p:xfrm>
        <a:graphic>
          <a:graphicData uri="http://schemas.openxmlformats.org/presentationml/2006/ole">
            <mc:AlternateContent xmlns:mc="http://schemas.openxmlformats.org/markup-compatibility/2006">
              <mc:Choice xmlns:v="urn:schemas-microsoft-com:vml" Requires="v">
                <p:oleObj spid="_x0000_s16423" name="文档" r:id="rId3" imgW="3957084" imgH="2414619" progId="Word.Document.12">
                  <p:embed/>
                </p:oleObj>
              </mc:Choice>
              <mc:Fallback>
                <p:oleObj name="文档" r:id="rId3" imgW="3957084" imgH="2414619" progId="Word.Document.12">
                  <p:embed/>
                  <p:pic>
                    <p:nvPicPr>
                      <p:cNvPr id="0" name=""/>
                      <p:cNvPicPr/>
                      <p:nvPr/>
                    </p:nvPicPr>
                    <p:blipFill>
                      <a:blip r:embed="rId4"/>
                      <a:stretch>
                        <a:fillRect/>
                      </a:stretch>
                    </p:blipFill>
                    <p:spPr>
                      <a:xfrm>
                        <a:off x="508000" y="1628001"/>
                        <a:ext cx="8128000" cy="4958960"/>
                      </a:xfrm>
                      <a:prstGeom prst="rect">
                        <a:avLst/>
                      </a:prstGeom>
                    </p:spPr>
                  </p:pic>
                </p:oleObj>
              </mc:Fallback>
            </mc:AlternateContent>
          </a:graphicData>
        </a:graphic>
      </p:graphicFrame>
    </p:spTree>
    <p:extLst>
      <p:ext uri="{BB962C8B-B14F-4D97-AF65-F5344CB8AC3E}">
        <p14:creationId xmlns:p14="http://schemas.microsoft.com/office/powerpoint/2010/main" val="18813792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167890590"/>
              </p:ext>
            </p:extLst>
          </p:nvPr>
        </p:nvGraphicFramePr>
        <p:xfrm>
          <a:off x="508000" y="1254208"/>
          <a:ext cx="8128000" cy="4603585"/>
        </p:xfrm>
        <a:graphic>
          <a:graphicData uri="http://schemas.openxmlformats.org/presentationml/2006/ole">
            <mc:AlternateContent xmlns:mc="http://schemas.openxmlformats.org/markup-compatibility/2006">
              <mc:Choice xmlns:v="urn:schemas-microsoft-com:vml" Requires="v">
                <p:oleObj spid="_x0000_s17447" name="文档" r:id="rId3" imgW="3957084" imgH="2241530" progId="Word.Document.12">
                  <p:embed/>
                </p:oleObj>
              </mc:Choice>
              <mc:Fallback>
                <p:oleObj name="文档" r:id="rId3" imgW="3957084" imgH="2241530" progId="Word.Document.12">
                  <p:embed/>
                  <p:pic>
                    <p:nvPicPr>
                      <p:cNvPr id="0" name=""/>
                      <p:cNvPicPr/>
                      <p:nvPr/>
                    </p:nvPicPr>
                    <p:blipFill>
                      <a:blip r:embed="rId4"/>
                      <a:stretch>
                        <a:fillRect/>
                      </a:stretch>
                    </p:blipFill>
                    <p:spPr>
                      <a:xfrm>
                        <a:off x="508000" y="1254208"/>
                        <a:ext cx="8128000" cy="4603585"/>
                      </a:xfrm>
                      <a:prstGeom prst="rect">
                        <a:avLst/>
                      </a:prstGeom>
                    </p:spPr>
                  </p:pic>
                </p:oleObj>
              </mc:Fallback>
            </mc:AlternateContent>
          </a:graphicData>
        </a:graphic>
      </p:graphicFrame>
    </p:spTree>
    <p:extLst>
      <p:ext uri="{BB962C8B-B14F-4D97-AF65-F5344CB8AC3E}">
        <p14:creationId xmlns:p14="http://schemas.microsoft.com/office/powerpoint/2010/main" val="33781954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1155535"/>
            <a:ext cx="222528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表达方式</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31254526"/>
              </p:ext>
            </p:extLst>
          </p:nvPr>
        </p:nvGraphicFramePr>
        <p:xfrm>
          <a:off x="508000" y="1648993"/>
          <a:ext cx="8128000" cy="4906795"/>
        </p:xfrm>
        <a:graphic>
          <a:graphicData uri="http://schemas.openxmlformats.org/presentationml/2006/ole">
            <mc:AlternateContent xmlns:mc="http://schemas.openxmlformats.org/markup-compatibility/2006">
              <mc:Choice xmlns:v="urn:schemas-microsoft-com:vml" Requires="v">
                <p:oleObj spid="_x0000_s18471"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648993"/>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11074958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541757531"/>
              </p:ext>
            </p:extLst>
          </p:nvPr>
        </p:nvGraphicFramePr>
        <p:xfrm>
          <a:off x="508000" y="1635666"/>
          <a:ext cx="8128000" cy="3840668"/>
        </p:xfrm>
        <a:graphic>
          <a:graphicData uri="http://schemas.openxmlformats.org/presentationml/2006/ole">
            <mc:AlternateContent xmlns:mc="http://schemas.openxmlformats.org/markup-compatibility/2006">
              <mc:Choice xmlns:v="urn:schemas-microsoft-com:vml" Requires="v">
                <p:oleObj spid="_x0000_s19495" name="文档" r:id="rId3" imgW="3957084" imgH="1870520" progId="Word.Document.12">
                  <p:embed/>
                </p:oleObj>
              </mc:Choice>
              <mc:Fallback>
                <p:oleObj name="文档" r:id="rId3" imgW="3957084" imgH="1870520" progId="Word.Document.12">
                  <p:embed/>
                  <p:pic>
                    <p:nvPicPr>
                      <p:cNvPr id="0" name=""/>
                      <p:cNvPicPr/>
                      <p:nvPr/>
                    </p:nvPicPr>
                    <p:blipFill>
                      <a:blip r:embed="rId4"/>
                      <a:stretch>
                        <a:fillRect/>
                      </a:stretch>
                    </p:blipFill>
                    <p:spPr>
                      <a:xfrm>
                        <a:off x="508000" y="1635666"/>
                        <a:ext cx="8128000" cy="3840668"/>
                      </a:xfrm>
                      <a:prstGeom prst="rect">
                        <a:avLst/>
                      </a:prstGeom>
                    </p:spPr>
                  </p:pic>
                </p:oleObj>
              </mc:Fallback>
            </mc:AlternateContent>
          </a:graphicData>
        </a:graphic>
      </p:graphicFrame>
    </p:spTree>
    <p:extLst>
      <p:ext uri="{BB962C8B-B14F-4D97-AF65-F5344CB8AC3E}">
        <p14:creationId xmlns:p14="http://schemas.microsoft.com/office/powerpoint/2010/main" val="6841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094647"/>
            <a:ext cx="222528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四、修辞</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手法</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10099370"/>
              </p:ext>
            </p:extLst>
          </p:nvPr>
        </p:nvGraphicFramePr>
        <p:xfrm>
          <a:off x="508000" y="1592467"/>
          <a:ext cx="8128000" cy="4932877"/>
        </p:xfrm>
        <a:graphic>
          <a:graphicData uri="http://schemas.openxmlformats.org/presentationml/2006/ole">
            <mc:AlternateContent xmlns:mc="http://schemas.openxmlformats.org/markup-compatibility/2006">
              <mc:Choice xmlns:v="urn:schemas-microsoft-com:vml" Requires="v">
                <p:oleObj spid="_x0000_s20519" name="文档" r:id="rId3" imgW="3957084" imgH="2402024" progId="Word.Document.12">
                  <p:embed/>
                </p:oleObj>
              </mc:Choice>
              <mc:Fallback>
                <p:oleObj name="文档" r:id="rId3" imgW="3957084" imgH="2402024" progId="Word.Document.12">
                  <p:embed/>
                  <p:pic>
                    <p:nvPicPr>
                      <p:cNvPr id="0" name=""/>
                      <p:cNvPicPr/>
                      <p:nvPr/>
                    </p:nvPicPr>
                    <p:blipFill>
                      <a:blip r:embed="rId4"/>
                      <a:stretch>
                        <a:fillRect/>
                      </a:stretch>
                    </p:blipFill>
                    <p:spPr>
                      <a:xfrm>
                        <a:off x="508000" y="1592467"/>
                        <a:ext cx="8128000" cy="4932877"/>
                      </a:xfrm>
                      <a:prstGeom prst="rect">
                        <a:avLst/>
                      </a:prstGeom>
                    </p:spPr>
                  </p:pic>
                </p:oleObj>
              </mc:Fallback>
            </mc:AlternateContent>
          </a:graphicData>
        </a:graphic>
      </p:graphicFrame>
    </p:spTree>
    <p:extLst>
      <p:ext uri="{BB962C8B-B14F-4D97-AF65-F5344CB8AC3E}">
        <p14:creationId xmlns:p14="http://schemas.microsoft.com/office/powerpoint/2010/main" val="38535710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427171584"/>
              </p:ext>
            </p:extLst>
          </p:nvPr>
        </p:nvGraphicFramePr>
        <p:xfrm>
          <a:off x="508000" y="1154691"/>
          <a:ext cx="8128000" cy="5288254"/>
        </p:xfrm>
        <a:graphic>
          <a:graphicData uri="http://schemas.openxmlformats.org/presentationml/2006/ole">
            <mc:AlternateContent xmlns:mc="http://schemas.openxmlformats.org/markup-compatibility/2006">
              <mc:Choice xmlns:v="urn:schemas-microsoft-com:vml" Requires="v">
                <p:oleObj spid="_x0000_s21543" name="文档" r:id="rId3" imgW="3957084" imgH="2574754" progId="Word.Document.12">
                  <p:embed/>
                </p:oleObj>
              </mc:Choice>
              <mc:Fallback>
                <p:oleObj name="文档" r:id="rId3" imgW="3957084" imgH="2574754" progId="Word.Document.12">
                  <p:embed/>
                  <p:pic>
                    <p:nvPicPr>
                      <p:cNvPr id="0" name=""/>
                      <p:cNvPicPr/>
                      <p:nvPr/>
                    </p:nvPicPr>
                    <p:blipFill>
                      <a:blip r:embed="rId4"/>
                      <a:stretch>
                        <a:fillRect/>
                      </a:stretch>
                    </p:blipFill>
                    <p:spPr>
                      <a:xfrm>
                        <a:off x="508000" y="1154691"/>
                        <a:ext cx="8128000" cy="5288254"/>
                      </a:xfrm>
                      <a:prstGeom prst="rect">
                        <a:avLst/>
                      </a:prstGeom>
                    </p:spPr>
                  </p:pic>
                </p:oleObj>
              </mc:Fallback>
            </mc:AlternateContent>
          </a:graphicData>
        </a:graphic>
      </p:graphicFrame>
    </p:spTree>
    <p:extLst>
      <p:ext uri="{BB962C8B-B14F-4D97-AF65-F5344CB8AC3E}">
        <p14:creationId xmlns:p14="http://schemas.microsoft.com/office/powerpoint/2010/main" val="14611401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271837050"/>
              </p:ext>
            </p:extLst>
          </p:nvPr>
        </p:nvGraphicFramePr>
        <p:xfrm>
          <a:off x="508000" y="1280290"/>
          <a:ext cx="8128000" cy="4551420"/>
        </p:xfrm>
        <a:graphic>
          <a:graphicData uri="http://schemas.openxmlformats.org/presentationml/2006/ole">
            <mc:AlternateContent xmlns:mc="http://schemas.openxmlformats.org/markup-compatibility/2006">
              <mc:Choice xmlns:v="urn:schemas-microsoft-com:vml" Requires="v">
                <p:oleObj spid="_x0000_s22567" name="文档" r:id="rId3" imgW="3957084" imgH="2216340" progId="Word.Document.12">
                  <p:embed/>
                </p:oleObj>
              </mc:Choice>
              <mc:Fallback>
                <p:oleObj name="文档" r:id="rId3" imgW="3957084" imgH="2216340" progId="Word.Document.12">
                  <p:embed/>
                  <p:pic>
                    <p:nvPicPr>
                      <p:cNvPr id="0" name=""/>
                      <p:cNvPicPr/>
                      <p:nvPr/>
                    </p:nvPicPr>
                    <p:blipFill>
                      <a:blip r:embed="rId4"/>
                      <a:stretch>
                        <a:fillRect/>
                      </a:stretch>
                    </p:blipFill>
                    <p:spPr>
                      <a:xfrm>
                        <a:off x="508000" y="1280290"/>
                        <a:ext cx="8128000" cy="4551420"/>
                      </a:xfrm>
                      <a:prstGeom prst="rect">
                        <a:avLst/>
                      </a:prstGeom>
                    </p:spPr>
                  </p:pic>
                </p:oleObj>
              </mc:Fallback>
            </mc:AlternateContent>
          </a:graphicData>
        </a:graphic>
      </p:graphicFrame>
    </p:spTree>
    <p:extLst>
      <p:ext uri="{BB962C8B-B14F-4D97-AF65-F5344CB8AC3E}">
        <p14:creationId xmlns:p14="http://schemas.microsoft.com/office/powerpoint/2010/main" val="29253280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我看到我的斜对面坐着一位老太太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个子很高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体量很大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头戴一顶棒球帽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还是歪戴着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很俏皮的样子。她穿着一件男士西装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不大合身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有点儿肥大。我猜想那帽子肯定是孩子淘汰下来的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西装不是孩子的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就是她家老头儿穿剩下的。老人一般都会这样节省、将就。她身前放着一辆婴儿车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车的样式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得是几十年前的了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或许还是她初当奶奶或姥姥时推过的婴儿车呢。如今的婴儿车已经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废物利用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变成了她行走的拐杖。车上面放着一个水杯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还有一块厚厚的棉垫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大概是她在天坛里遛弯儿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就拿它当坐垫吧。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老太太长得很精神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眉眼俊朗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我们相对藤萝架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只有几步距离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彼此看得很清楚。我注意观察她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她也时不时地瞄我两眼。我不懂那目光里包含什么意思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正是中午时分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太阳很暖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透过藤萝残存的叶子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斑斑点点洒落在老太太身上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老太太垂下脑袋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不知在想什么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也没准儿是打瞌睡呢。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0641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155506776"/>
              </p:ext>
            </p:extLst>
          </p:nvPr>
        </p:nvGraphicFramePr>
        <p:xfrm>
          <a:off x="508000" y="1257570"/>
          <a:ext cx="8128000" cy="4958960"/>
        </p:xfrm>
        <a:graphic>
          <a:graphicData uri="http://schemas.openxmlformats.org/presentationml/2006/ole">
            <mc:AlternateContent xmlns:mc="http://schemas.openxmlformats.org/markup-compatibility/2006">
              <mc:Choice xmlns:v="urn:schemas-microsoft-com:vml" Requires="v">
                <p:oleObj spid="_x0000_s23591" name="文档" r:id="rId3" imgW="3957084" imgH="2414619" progId="Word.Document.12">
                  <p:embed/>
                </p:oleObj>
              </mc:Choice>
              <mc:Fallback>
                <p:oleObj name="文档" r:id="rId3" imgW="3957084" imgH="2414619" progId="Word.Document.12">
                  <p:embed/>
                  <p:pic>
                    <p:nvPicPr>
                      <p:cNvPr id="0" name=""/>
                      <p:cNvPicPr/>
                      <p:nvPr/>
                    </p:nvPicPr>
                    <p:blipFill>
                      <a:blip r:embed="rId4"/>
                      <a:stretch>
                        <a:fillRect/>
                      </a:stretch>
                    </p:blipFill>
                    <p:spPr>
                      <a:xfrm>
                        <a:off x="508000" y="1257570"/>
                        <a:ext cx="8128000" cy="4958960"/>
                      </a:xfrm>
                      <a:prstGeom prst="rect">
                        <a:avLst/>
                      </a:prstGeom>
                    </p:spPr>
                  </p:pic>
                </p:oleObj>
              </mc:Fallback>
            </mc:AlternateContent>
          </a:graphicData>
        </a:graphic>
      </p:graphicFrame>
    </p:spTree>
    <p:extLst>
      <p:ext uri="{BB962C8B-B14F-4D97-AF65-F5344CB8AC3E}">
        <p14:creationId xmlns:p14="http://schemas.microsoft.com/office/powerpoint/2010/main" val="26829529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12277882"/>
              </p:ext>
            </p:extLst>
          </p:nvPr>
        </p:nvGraphicFramePr>
        <p:xfrm>
          <a:off x="508000" y="1032683"/>
          <a:ext cx="8128000" cy="5989224"/>
        </p:xfrm>
        <a:graphic>
          <a:graphicData uri="http://schemas.openxmlformats.org/presentationml/2006/ole">
            <mc:AlternateContent xmlns:mc="http://schemas.openxmlformats.org/markup-compatibility/2006">
              <mc:Choice xmlns:v="urn:schemas-microsoft-com:vml" Requires="v">
                <p:oleObj spid="_x0000_s24615" name="文档" r:id="rId3" imgW="3957084" imgH="2916975" progId="Word.Document.12">
                  <p:embed/>
                </p:oleObj>
              </mc:Choice>
              <mc:Fallback>
                <p:oleObj name="文档" r:id="rId3" imgW="3957084" imgH="2916975" progId="Word.Document.12">
                  <p:embed/>
                  <p:pic>
                    <p:nvPicPr>
                      <p:cNvPr id="0" name=""/>
                      <p:cNvPicPr/>
                      <p:nvPr/>
                    </p:nvPicPr>
                    <p:blipFill>
                      <a:blip r:embed="rId4"/>
                      <a:stretch>
                        <a:fillRect/>
                      </a:stretch>
                    </p:blipFill>
                    <p:spPr>
                      <a:xfrm>
                        <a:off x="508000" y="1032683"/>
                        <a:ext cx="8128000" cy="5989224"/>
                      </a:xfrm>
                      <a:prstGeom prst="rect">
                        <a:avLst/>
                      </a:prstGeom>
                    </p:spPr>
                  </p:pic>
                </p:oleObj>
              </mc:Fallback>
            </mc:AlternateContent>
          </a:graphicData>
        </a:graphic>
      </p:graphicFrame>
    </p:spTree>
    <p:extLst>
      <p:ext uri="{BB962C8B-B14F-4D97-AF65-F5344CB8AC3E}">
        <p14:creationId xmlns:p14="http://schemas.microsoft.com/office/powerpoint/2010/main" val="11189497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584500667"/>
              </p:ext>
            </p:extLst>
          </p:nvPr>
        </p:nvGraphicFramePr>
        <p:xfrm>
          <a:off x="508000" y="1125908"/>
          <a:ext cx="8128000" cy="5461053"/>
        </p:xfrm>
        <a:graphic>
          <a:graphicData uri="http://schemas.openxmlformats.org/presentationml/2006/ole">
            <mc:AlternateContent xmlns:mc="http://schemas.openxmlformats.org/markup-compatibility/2006">
              <mc:Choice xmlns:v="urn:schemas-microsoft-com:vml" Requires="v">
                <p:oleObj spid="_x0000_s25639" name="文档" r:id="rId3" imgW="3957084" imgH="2659320" progId="Word.Document.12">
                  <p:embed/>
                </p:oleObj>
              </mc:Choice>
              <mc:Fallback>
                <p:oleObj name="文档" r:id="rId3" imgW="3957084" imgH="2659320" progId="Word.Document.12">
                  <p:embed/>
                  <p:pic>
                    <p:nvPicPr>
                      <p:cNvPr id="0" name=""/>
                      <p:cNvPicPr/>
                      <p:nvPr/>
                    </p:nvPicPr>
                    <p:blipFill>
                      <a:blip r:embed="rId4"/>
                      <a:stretch>
                        <a:fillRect/>
                      </a:stretch>
                    </p:blipFill>
                    <p:spPr>
                      <a:xfrm>
                        <a:off x="508000" y="1125908"/>
                        <a:ext cx="8128000" cy="5461053"/>
                      </a:xfrm>
                      <a:prstGeom prst="rect">
                        <a:avLst/>
                      </a:prstGeom>
                    </p:spPr>
                  </p:pic>
                </p:oleObj>
              </mc:Fallback>
            </mc:AlternateContent>
          </a:graphicData>
        </a:graphic>
      </p:graphicFrame>
    </p:spTree>
    <p:extLst>
      <p:ext uri="{BB962C8B-B14F-4D97-AF65-F5344CB8AC3E}">
        <p14:creationId xmlns:p14="http://schemas.microsoft.com/office/powerpoint/2010/main" val="37791899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376572793"/>
              </p:ext>
            </p:extLst>
          </p:nvPr>
        </p:nvGraphicFramePr>
        <p:xfrm>
          <a:off x="508000" y="2297513"/>
          <a:ext cx="8128000" cy="2516974"/>
        </p:xfrm>
        <a:graphic>
          <a:graphicData uri="http://schemas.openxmlformats.org/presentationml/2006/ole">
            <mc:AlternateContent xmlns:mc="http://schemas.openxmlformats.org/markup-compatibility/2006">
              <mc:Choice xmlns:v="urn:schemas-microsoft-com:vml" Requires="v">
                <p:oleObj spid="_x0000_s26663" name="文档" r:id="rId3" imgW="3957084" imgH="1225662" progId="Word.Document.12">
                  <p:embed/>
                </p:oleObj>
              </mc:Choice>
              <mc:Fallback>
                <p:oleObj name="文档" r:id="rId3" imgW="3957084" imgH="1225662" progId="Word.Document.12">
                  <p:embed/>
                  <p:pic>
                    <p:nvPicPr>
                      <p:cNvPr id="0" name=""/>
                      <p:cNvPicPr/>
                      <p:nvPr/>
                    </p:nvPicPr>
                    <p:blipFill>
                      <a:blip r:embed="rId4"/>
                      <a:stretch>
                        <a:fillRect/>
                      </a:stretch>
                    </p:blipFill>
                    <p:spPr>
                      <a:xfrm>
                        <a:off x="508000" y="2297513"/>
                        <a:ext cx="8128000" cy="2516974"/>
                      </a:xfrm>
                      <a:prstGeom prst="rect">
                        <a:avLst/>
                      </a:prstGeom>
                    </p:spPr>
                  </p:pic>
                </p:oleObj>
              </mc:Fallback>
            </mc:AlternateContent>
          </a:graphicData>
        </a:graphic>
      </p:graphicFrame>
    </p:spTree>
    <p:extLst>
      <p:ext uri="{BB962C8B-B14F-4D97-AF65-F5344CB8AC3E}">
        <p14:creationId xmlns:p14="http://schemas.microsoft.com/office/powerpoint/2010/main" val="39358298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550387887"/>
              </p:ext>
            </p:extLst>
          </p:nvPr>
        </p:nvGraphicFramePr>
        <p:xfrm>
          <a:off x="508000" y="1214035"/>
          <a:ext cx="8128000" cy="5105676"/>
        </p:xfrm>
        <a:graphic>
          <a:graphicData uri="http://schemas.openxmlformats.org/presentationml/2006/ole">
            <mc:AlternateContent xmlns:mc="http://schemas.openxmlformats.org/markup-compatibility/2006">
              <mc:Choice xmlns:v="urn:schemas-microsoft-com:vml" Requires="v">
                <p:oleObj spid="_x0000_s27687" name="文档" r:id="rId3" imgW="3957084" imgH="2486590" progId="Word.Document.12">
                  <p:embed/>
                </p:oleObj>
              </mc:Choice>
              <mc:Fallback>
                <p:oleObj name="文档" r:id="rId3" imgW="3957084" imgH="2486590" progId="Word.Document.12">
                  <p:embed/>
                  <p:pic>
                    <p:nvPicPr>
                      <p:cNvPr id="0" name=""/>
                      <p:cNvPicPr/>
                      <p:nvPr/>
                    </p:nvPicPr>
                    <p:blipFill>
                      <a:blip r:embed="rId4"/>
                      <a:stretch>
                        <a:fillRect/>
                      </a:stretch>
                    </p:blipFill>
                    <p:spPr>
                      <a:xfrm>
                        <a:off x="508000" y="1214035"/>
                        <a:ext cx="8128000" cy="5105676"/>
                      </a:xfrm>
                      <a:prstGeom prst="rect">
                        <a:avLst/>
                      </a:prstGeom>
                    </p:spPr>
                  </p:pic>
                </p:oleObj>
              </mc:Fallback>
            </mc:AlternateContent>
          </a:graphicData>
        </a:graphic>
      </p:graphicFrame>
    </p:spTree>
    <p:extLst>
      <p:ext uri="{BB962C8B-B14F-4D97-AF65-F5344CB8AC3E}">
        <p14:creationId xmlns:p14="http://schemas.microsoft.com/office/powerpoint/2010/main" val="2147003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263381671"/>
              </p:ext>
            </p:extLst>
          </p:nvPr>
        </p:nvGraphicFramePr>
        <p:xfrm>
          <a:off x="508000" y="1130270"/>
          <a:ext cx="8128000" cy="5487135"/>
        </p:xfrm>
        <a:graphic>
          <a:graphicData uri="http://schemas.openxmlformats.org/presentationml/2006/ole">
            <mc:AlternateContent xmlns:mc="http://schemas.openxmlformats.org/markup-compatibility/2006">
              <mc:Choice xmlns:v="urn:schemas-microsoft-com:vml" Requires="v">
                <p:oleObj spid="_x0000_s28711" name="文档" r:id="rId3" imgW="3957084" imgH="2672275" progId="Word.Document.12">
                  <p:embed/>
                </p:oleObj>
              </mc:Choice>
              <mc:Fallback>
                <p:oleObj name="文档" r:id="rId3" imgW="3957084" imgH="2672275" progId="Word.Document.12">
                  <p:embed/>
                  <p:pic>
                    <p:nvPicPr>
                      <p:cNvPr id="0" name=""/>
                      <p:cNvPicPr/>
                      <p:nvPr/>
                    </p:nvPicPr>
                    <p:blipFill>
                      <a:blip r:embed="rId4"/>
                      <a:stretch>
                        <a:fillRect/>
                      </a:stretch>
                    </p:blipFill>
                    <p:spPr>
                      <a:xfrm>
                        <a:off x="508000" y="1130270"/>
                        <a:ext cx="8128000" cy="5487135"/>
                      </a:xfrm>
                      <a:prstGeom prst="rect">
                        <a:avLst/>
                      </a:prstGeom>
                    </p:spPr>
                  </p:pic>
                </p:oleObj>
              </mc:Fallback>
            </mc:AlternateContent>
          </a:graphicData>
        </a:graphic>
      </p:graphicFrame>
    </p:spTree>
    <p:extLst>
      <p:ext uri="{BB962C8B-B14F-4D97-AF65-F5344CB8AC3E}">
        <p14:creationId xmlns:p14="http://schemas.microsoft.com/office/powerpoint/2010/main" val="2011143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103962"/>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考点梳理及对点训练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【高频考点一】标题含义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标题作用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考点梳理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345559705"/>
              </p:ext>
            </p:extLst>
          </p:nvPr>
        </p:nvGraphicFramePr>
        <p:xfrm>
          <a:off x="508000" y="2416059"/>
          <a:ext cx="8128000" cy="4222128"/>
        </p:xfrm>
        <a:graphic>
          <a:graphicData uri="http://schemas.openxmlformats.org/presentationml/2006/ole">
            <mc:AlternateContent xmlns:mc="http://schemas.openxmlformats.org/markup-compatibility/2006">
              <mc:Choice xmlns:v="urn:schemas-microsoft-com:vml" Requires="v">
                <p:oleObj spid="_x0000_s29735" name="文档" r:id="rId3" imgW="3957084" imgH="2056205" progId="Word.Document.12">
                  <p:embed/>
                </p:oleObj>
              </mc:Choice>
              <mc:Fallback>
                <p:oleObj name="文档" r:id="rId3" imgW="3957084" imgH="2056205" progId="Word.Document.12">
                  <p:embed/>
                  <p:pic>
                    <p:nvPicPr>
                      <p:cNvPr id="0" name=""/>
                      <p:cNvPicPr/>
                      <p:nvPr/>
                    </p:nvPicPr>
                    <p:blipFill>
                      <a:blip r:embed="rId4"/>
                      <a:stretch>
                        <a:fillRect/>
                      </a:stretch>
                    </p:blipFill>
                    <p:spPr>
                      <a:xfrm>
                        <a:off x="508000" y="2416059"/>
                        <a:ext cx="8128000" cy="4222128"/>
                      </a:xfrm>
                      <a:prstGeom prst="rect">
                        <a:avLst/>
                      </a:prstGeom>
                    </p:spPr>
                  </p:pic>
                </p:oleObj>
              </mc:Fallback>
            </mc:AlternateContent>
          </a:graphicData>
        </a:graphic>
      </p:graphicFrame>
    </p:spTree>
    <p:extLst>
      <p:ext uri="{BB962C8B-B14F-4D97-AF65-F5344CB8AC3E}">
        <p14:creationId xmlns:p14="http://schemas.microsoft.com/office/powerpoint/2010/main" val="17996588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687267826"/>
              </p:ext>
            </p:extLst>
          </p:nvPr>
        </p:nvGraphicFramePr>
        <p:xfrm>
          <a:off x="508000" y="1057907"/>
          <a:ext cx="8128000" cy="5940320"/>
        </p:xfrm>
        <a:graphic>
          <a:graphicData uri="http://schemas.openxmlformats.org/presentationml/2006/ole">
            <mc:AlternateContent xmlns:mc="http://schemas.openxmlformats.org/markup-compatibility/2006">
              <mc:Choice xmlns:v="urn:schemas-microsoft-com:vml" Requires="v">
                <p:oleObj spid="_x0000_s30759" name="文档" r:id="rId3" imgW="3957084" imgH="2891785" progId="Word.Document.12">
                  <p:embed/>
                </p:oleObj>
              </mc:Choice>
              <mc:Fallback>
                <p:oleObj name="文档" r:id="rId3" imgW="3957084" imgH="2891785" progId="Word.Document.12">
                  <p:embed/>
                  <p:pic>
                    <p:nvPicPr>
                      <p:cNvPr id="0" name=""/>
                      <p:cNvPicPr/>
                      <p:nvPr/>
                    </p:nvPicPr>
                    <p:blipFill>
                      <a:blip r:embed="rId4"/>
                      <a:stretch>
                        <a:fillRect/>
                      </a:stretch>
                    </p:blipFill>
                    <p:spPr>
                      <a:xfrm>
                        <a:off x="508000" y="1057907"/>
                        <a:ext cx="8128000" cy="5940320"/>
                      </a:xfrm>
                      <a:prstGeom prst="rect">
                        <a:avLst/>
                      </a:prstGeom>
                    </p:spPr>
                  </p:pic>
                </p:oleObj>
              </mc:Fallback>
            </mc:AlternateContent>
          </a:graphicData>
        </a:graphic>
      </p:graphicFrame>
    </p:spTree>
    <p:extLst>
      <p:ext uri="{BB962C8B-B14F-4D97-AF65-F5344CB8AC3E}">
        <p14:creationId xmlns:p14="http://schemas.microsoft.com/office/powerpoint/2010/main" val="1164430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标题的含义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标题的含义要从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浅层次和深层次　</a:t>
            </a:r>
            <a:r>
              <a:rPr lang="zh-CN" altLang="zh-CN" sz="2200" dirty="0">
                <a:solidFill>
                  <a:srgbClr val="000000"/>
                </a:solidFill>
                <a:latin typeface="Times New Roman" panose="02020603050405020304" pitchFamily="18" charset="0"/>
                <a:cs typeface="Times New Roman" panose="02020603050405020304" pitchFamily="18" charset="0"/>
              </a:rPr>
              <a:t>两方面入手进行解答。</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先表达标题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指的是文章与之相应的具体的人、事、物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结合文章内容　</a:t>
            </a:r>
            <a:r>
              <a:rPr lang="zh-CN" altLang="zh-CN" sz="2200" dirty="0">
                <a:solidFill>
                  <a:srgbClr val="000000"/>
                </a:solidFill>
                <a:latin typeface="Times New Roman" panose="02020603050405020304" pitchFamily="18" charset="0"/>
                <a:cs typeface="Times New Roman" panose="02020603050405020304" pitchFamily="18" charset="0"/>
              </a:rPr>
              <a:t>来理解。再表达标题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指的是文章与之相应的情感思想或者象征意义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往往要结合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文章主旨　</a:t>
            </a:r>
            <a:r>
              <a:rPr lang="zh-CN" altLang="zh-CN" sz="2200" dirty="0">
                <a:solidFill>
                  <a:srgbClr val="000000"/>
                </a:solidFill>
                <a:latin typeface="Times New Roman" panose="02020603050405020304" pitchFamily="18" charset="0"/>
                <a:cs typeface="Times New Roman" panose="02020603050405020304" pitchFamily="18" charset="0"/>
              </a:rPr>
              <a:t>来理解含义。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标题的作用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我们要在读懂原文的基础上来回答这类问题。先理解文章的主要内容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写作目的、主旨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然后再分析标题与文章内容的关系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分析标题与主旨的关系。具体问题具体分析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不要生硬地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贴标签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80614" y="1924061"/>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7082" y="2735668"/>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23026" y="3533049"/>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1253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余显斌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鲁山花瓷是瓷中名品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百闻难得一见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市场上算稀罕物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有时也做着鲁山花瓷的生意。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他开一爿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在一弯水边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上写铺名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名瓷之家。各种瓷器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琳琅满目。客人来寻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踏过石桥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转过一道竹林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沿一道逼仄的门进去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面前柜上摆着罐、杯、壶、瓠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有的天青色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有的白如银子。还有一种瓷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胎质厚实朴重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黑色质地上流淌着白斑蓝彩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泛着幽幽蓝光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让人眩晕。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就是闻名的鲁山花瓷。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7937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05679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我画完了老太太的一幅速写像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路过她身边时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老太太抬起头问了我一句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刚才是不是在画我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我像小孩爬上树偷摘枣吃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刚想下来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看见树的主人站在树底下等着我那样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有些束手就擒的感觉。我很尴尬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是画您呢。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然后打开旧杂志递给她看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等待她的评判。她扫了一眼画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便把杂志还给我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没有说一句我画的她到底像还是不像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只说了句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这话说得有点儿孩子气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有点儿不服气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特别像小时候体育课上跳高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我跳过去了那个高度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另一个同学歪着脑袋说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我也能跳。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我赶紧把那本旧杂志递给她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您给我画一个。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她接过杂志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又接过笔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也没人教过我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我也不画你画的人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我就爱画花。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我指着杂志对她说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那您就给我画个花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她拧开笔帽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我不会使这种毛笔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我都是拿铅笔画。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您随便画就好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06923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买家只许看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他才拿出瓷器让对方细看。在他这买瓷的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尤其是鲁山花瓷的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一般都信任他。因为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他是鲁山花瓷的权威。一尊鲁山花瓷拿来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不要放大镜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他用手一摸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鼻子一嗅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绝对宋代的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瞧这质地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这手感。一查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果然是宋代的。也因此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他的那家店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人来人往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生意很好。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有时买主一个电话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他也会乐呵呵地送货上门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仅限于本市。以他的说法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不为挣钱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只为交友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志同道合嘛。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有人出三万元钱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想买他这个罐。那天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是个细雨天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天青色的烟雨无边无沿地下着。</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他用纸盒随手装了个小小的鲁山花瓷罐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提着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走了出去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由于路近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他没有打车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走过小巷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出了竹林。这时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一辆三轮车冲了出来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他躲闪不及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手一松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纸盒落地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的一声全碎了。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三轮司机傻了眼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跳下来道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瞧我这罐。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三轮司机说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不就一个罐吗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13985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买主打来电话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说三万元已备好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罐怎么还没送来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他将电话让司机听了。三轮司机顿时结结巴巴道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三万元啊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他眼一翻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现在知道不是你家腌菜罐子了吧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三轮司机呆了一会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一咬牙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他哼了一声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算了算了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就当我募捐了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他不想再纠缠下去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转身就走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他拿了另一件鲁山花瓷罐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黑底白釉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装入一个纸盒子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去了买主那儿。三万元钱也就到了手里。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他一天会做几起。所以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撞碎鲁山花瓷的事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他也就慢慢忘了。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一个冬日的早晨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一个人影戳在眼前。抬眼一望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正是那个民工司机。司机吸溜着鼻子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显然站了一会儿了。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看见开门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司机连忙把手上紧紧裹着的蛇皮袋层层打开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抖抖缩缩捏出几卷钱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一张张地数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整整三万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放在他手中</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51137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司机交了钱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好像多大一个心事了了。他张张嘴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可又没说出来。直看着那民工骑上三轮车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嘟嘟嘟地走了。一直消失在晨雾中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消失在他视线的尽头。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他拿着钱仍呆呆地站在那儿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心中有股烈焰在燃烧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在蒸腾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在激流澎湃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以至于他虚汗淋漓。因为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只有他知道自己卖出去的鲁山花瓷里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有个别是赝品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是自己手制的。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民工撞碎的就是一尊赝品。他当时之所以没让赔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一则赝品不值钱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再则怕闹开了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被行家发现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看出其中的猫腻。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鲁山花瓷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是高温下的一种美丽的窑变。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他没想到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一个民工司机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竟让自己心中发生了剧烈的窑变</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也如鲁山花瓷一样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放射着一片洁净的蓝色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他找到民工退还了钱。以后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名瓷之家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再也没有赝品了。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2949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谈谈你对标题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窑变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窑变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指瓷器土胚在窑中经过数次高温烧烤后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最终形成美丽鲁山花瓷的过程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窑变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的深层含义是指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在民工司机敢于担当、讲诚信美德的影响下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心灵得到净化后发生变化的过程。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06420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父亲喜欢兰草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过些日子就要到深山中去一趟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带回些野兰来栽培。几年之间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家里庭院就有了百十个品种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像要做一个兰草园圃似的。方圆十几里的人都跑来玩赏。父亲不但不以此得意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反而倒有了几分愠怒。此后进山去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便不再带回那些野生野长的兰草了。这事很使我奇怪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只是又一次进山的时候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特意招呼我说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访兰去吧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到了山的深处。那里有道瀑布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十几丈高地直直垂下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老远就听到了轰轰隆隆地响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水沫扬起来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弥漫到半空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日光在上面浮着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晕出七彩迷离的虚幻。我们沿谷底走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便看见有很多野兰草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盈尺高的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都开了淡淡的兰花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像就地铺了一层寒烟。香气浓极了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气浪一冲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站在峡谷的任何地方都闻到了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54681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我从未见过这么清妙的兰草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连声叫好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便动手要挖起一株来。我想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父亲会培育这仙品的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以前就这么挖回去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经过一番栽培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就养出了各种各样的品种、形状呢。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父亲却把我制止了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你觉得这里的兰草好呢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还是家里的那些好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怎么个好呢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我却说不出来。家里的的确比这里的好看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这里的却远比家里的清爽。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是味儿好像不同吗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一样的兰草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长在两个地方就有两个味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兰草是空谷的幽物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得的是天地自然的灵气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长的是野山水畔的趣姿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一栽培了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便成了玩赏的盆景。</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86682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但它确实叶更嫩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花更繁大了呀。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样子似乎是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但美得太甜、太媚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格调也就俗了。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父亲的话是对的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但我却不禁惋惜了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这么精神的野兰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在这么个空谷僻野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叶是为谁长的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花是为谁开的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会有几个人知道而欣赏呢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这正是它的不俗处。它不为被欣赏而生长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却为着自己的特色而存在着。所以它才长得叶纯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开得花纯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楚楚的有着它的性灵。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我再也不敢去挖野兰了。高兴着它的这种纯朴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悲叹以前喜爱着它却无形中毁了它。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父亲拉着我坐在潭边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我们的身影就静静地沉在水里。他看兰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做人也是这样啊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人活在世上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不能失了自己的真性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献媚处事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就像盆景中的兰草一样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降低了品格。低俗的人是不会对社会有贡献的。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我深深地记着父亲的话。从那以后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已经是十五年过去了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我一直未敢忘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89747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文章主要写的是对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的欣赏、品评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可文题却用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访兰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解释题目中关键字、与人物的关系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表明人物的感情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有寻求的意思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对兰草的访问表明了我与父亲对兰草纯朴高雅品格的敬仰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把兰草人格化了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更突出了兰草的象征意义。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18801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那一扇门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少年只有</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岁。之前他干过许多糊涂和愚蠢的事情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他偷过郊区的苹果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偷过城市的盆花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偷过同学的铅笔和饼干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偷过邻居的茶杯和腊肉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还偷过大街上的自行车。他一次次被带进派出所又被一次次放出来。某一天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他猛然意识到自己长大了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意识到自己错了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意识到自己应该悬崖勒马痛改前非了。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他后悔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可是他已经挽回不了自己的声誉和尊严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他已经没有了任何的朋友。他一出现总会引来一些异样的目光。少年并不记恨他们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认为这是对他的惩罚。少年望着窗外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天阴沉沉的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没有一丝阳光。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61356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少年都把自己关在家中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透过窗子看外面的树。他忍受不了寂寞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到下午时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他悄悄出去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在小区转一圈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吸两口清新空气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看两眼空中的飞鸟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他还是少年。人们一见着他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或扭过头去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或老远就避开。邻居们防他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就像防一条带着传染病的狗。少年不敢上前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不敢与他们对视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他失去了与任何人交流的勇气。他无奈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似乎世界在他面前关起一扇门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又加上无数把锁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39324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架不住我一再请求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老太太开始画了。她很快就画出一朵牡丹花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还有两片叶子。每个花瓣都画得很仔细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手一点儿不抖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我连连夸她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您画得真好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她把杂志和笔还给我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好什么呀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不成样子了。以前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我和你一样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也爱到这里画画。我家就住在金鱼池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天天都到天坛来。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您已经够棒的了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都多大岁数了呀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然后我问她有多大岁数了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她反问我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我看您没到八十岁。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伸出手冲我比划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八十八啦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八十八岁了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还能画这么漂亮的花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真让人羡慕。我不知道我能不能活到老太太这岁数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能活到这岁数的人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身体是一方面原因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心情和心理是另一方面原因。这么一把年纪了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心未与年俱老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笔下犹能有花开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这样的老人并不多</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25647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他垂着头慢慢地走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脚尖轻踢着一粒石子。没有阳光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少年却感觉到后背灼热。忽然有人喊他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是一位坐在凉亭里的老人。老人朝他招手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不敢相信眼睛和耳朵。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您是在喊我吗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他指指自己。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老人说。他走过去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胆战心惊。他想逃离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可是却说服不了自己的脚步。老人叼一根没有点燃的香烟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摸着口袋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有火柴吗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打火机呢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他急急地低了头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别急着走。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老人再一次喊住他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去帮我取来打火机吧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他当然知道。老人与他同住一个单元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他住七楼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老人住一楼。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我的腿脚不中用。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老人笑呵呵地说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打火机放在茶几上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麻烦你帮我取来。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少年心中划过一道闪电。可是那闪电转瞬即逝。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门没有锁。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我从来不锁门的。住咱们这个小区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根本不必锁门。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少年心中又是一道转瞬即逝的闪电。少年飞奔而去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途中流下眼泪。一缕阳光从云缝里钻了出来。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8676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那扇看起来冷冰冰的防盗门果然没有上锁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他伸手轻轻一推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便开了。茶几上放着果盘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放着零钱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放着钥匙和打火机。少年抓起打火机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反身跑出屋子。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老人点着了烟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郑重地对少年表示感谢。然后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他对少年说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如果你有时间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我们下一盘象棋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少年当然愿意。他坐下来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聚精会神地和老人下起了象棋。不久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少年便败下阵来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可他脸上露出了久违的笑容。凉亭外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阳光灿烂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少年后来成为一名警察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老人的身体仍然很好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他们仍然会凑到一起下象棋。他多次跟老人谈起那件事情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他说那天你故意不锁门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你口袋里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其实装着打火机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45796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老人只笑不语。问急了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我忘记了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我真的忘记了。或许真如你说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那天的一切都是我故意的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或许那几年里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我出门真的从不锁门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那一天其实什么也没有发生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一切不过是你的一个美好梦境。不过我认为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这一切都无关紧要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是你亲手推开了那扇门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而不是别人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90565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题目中的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可以理解成哪些门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这篇文章写的是一位警察由于年少的无知成为一名不良少年封闭自己后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在一位老人引导激励下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有意为少年未锁的那扇门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终于重启心门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恢复了生活的信心的故事。了解了这个内容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我们就可以通过分析文章内容的方法来分析题目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从字面理解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少年的家门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少年把自己关在家里的门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老人的家门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老人有意为少年未锁的那扇门。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从内容表达的情感分析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还指虚指的门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少年的心门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少年因为自卑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将自己封闭起来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不敢与别人交往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少年在老人的引导激励下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终于重启心门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恢复了生活的信心。</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人们的信任之门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别人厌恶他、防范他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不再信任他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对他关起一扇门。或者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老人主动接近他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与他交往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巧妙为他打开的一扇信任之门、自信之门。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57572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667101"/>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【高频考点二】情节概括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心理变化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《集中营的课堂》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以谢达为陈述对象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完成下列表格。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00122228"/>
              </p:ext>
            </p:extLst>
          </p:nvPr>
        </p:nvGraphicFramePr>
        <p:xfrm>
          <a:off x="508000" y="3796897"/>
          <a:ext cx="8128000" cy="2121210"/>
        </p:xfrm>
        <a:graphic>
          <a:graphicData uri="http://schemas.openxmlformats.org/presentationml/2006/ole">
            <mc:AlternateContent xmlns:mc="http://schemas.openxmlformats.org/markup-compatibility/2006">
              <mc:Choice xmlns:v="urn:schemas-microsoft-com:vml" Requires="v">
                <p:oleObj spid="_x0000_s31779" name="文档" r:id="rId3" imgW="3905117" imgH="1018746" progId="Word.Document.12">
                  <p:embed/>
                </p:oleObj>
              </mc:Choice>
              <mc:Fallback>
                <p:oleObj name="文档" r:id="rId3" imgW="3905117" imgH="1018746" progId="Word.Document.12">
                  <p:embed/>
                  <p:pic>
                    <p:nvPicPr>
                      <p:cNvPr id="0" name=""/>
                      <p:cNvPicPr/>
                      <p:nvPr/>
                    </p:nvPicPr>
                    <p:blipFill>
                      <a:blip r:embed="rId4"/>
                      <a:stretch>
                        <a:fillRect/>
                      </a:stretch>
                    </p:blipFill>
                    <p:spPr>
                      <a:xfrm>
                        <a:off x="508000" y="3796897"/>
                        <a:ext cx="8128000" cy="2121210"/>
                      </a:xfrm>
                      <a:prstGeom prst="rect">
                        <a:avLst/>
                      </a:prstGeom>
                    </p:spPr>
                  </p:pic>
                </p:oleObj>
              </mc:Fallback>
            </mc:AlternateContent>
          </a:graphicData>
        </a:graphic>
      </p:graphicFrame>
      <p:sp>
        <p:nvSpPr>
          <p:cNvPr id="5" name="矩形 4"/>
          <p:cNvSpPr/>
          <p:nvPr/>
        </p:nvSpPr>
        <p:spPr>
          <a:xfrm>
            <a:off x="3563888" y="4657406"/>
            <a:ext cx="468052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63888" y="5040036"/>
            <a:ext cx="4680520" cy="273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43880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110396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心理变化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根据选文内容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按要求填空。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79864624"/>
              </p:ext>
            </p:extLst>
          </p:nvPr>
        </p:nvGraphicFramePr>
        <p:xfrm>
          <a:off x="508000" y="2410497"/>
          <a:ext cx="8128000" cy="2068345"/>
        </p:xfrm>
        <a:graphic>
          <a:graphicData uri="http://schemas.openxmlformats.org/presentationml/2006/ole">
            <mc:AlternateContent xmlns:mc="http://schemas.openxmlformats.org/markup-compatibility/2006">
              <mc:Choice xmlns:v="urn:schemas-microsoft-com:vml" Requires="v">
                <p:oleObj spid="_x0000_s32836" name="文档" r:id="rId3" imgW="3905117" imgH="993556" progId="Word.Document.12">
                  <p:embed/>
                </p:oleObj>
              </mc:Choice>
              <mc:Fallback>
                <p:oleObj name="文档" r:id="rId3" imgW="3905117" imgH="993556" progId="Word.Document.12">
                  <p:embed/>
                  <p:pic>
                    <p:nvPicPr>
                      <p:cNvPr id="0" name=""/>
                      <p:cNvPicPr/>
                      <p:nvPr/>
                    </p:nvPicPr>
                    <p:blipFill>
                      <a:blip r:embed="rId4"/>
                      <a:stretch>
                        <a:fillRect/>
                      </a:stretch>
                    </p:blipFill>
                    <p:spPr>
                      <a:xfrm>
                        <a:off x="508000" y="2410497"/>
                        <a:ext cx="8128000" cy="2068345"/>
                      </a:xfrm>
                      <a:prstGeom prst="rect">
                        <a:avLst/>
                      </a:prstGeom>
                    </p:spPr>
                  </p:pic>
                </p:oleObj>
              </mc:Fallback>
            </mc:AlternateContent>
          </a:graphicData>
        </a:graphic>
      </p:graphicFrame>
      <p:sp>
        <p:nvSpPr>
          <p:cNvPr id="5" name="矩形 4"/>
          <p:cNvSpPr>
            <a:spLocks noChangeAspect="1"/>
          </p:cNvSpPr>
          <p:nvPr/>
        </p:nvSpPr>
        <p:spPr>
          <a:xfrm>
            <a:off x="508000" y="403544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《笔下犹能有花开》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按要求填写下表。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541542008"/>
              </p:ext>
            </p:extLst>
          </p:nvPr>
        </p:nvGraphicFramePr>
        <p:xfrm>
          <a:off x="508000" y="4930777"/>
          <a:ext cx="8128000" cy="1708201"/>
        </p:xfrm>
        <a:graphic>
          <a:graphicData uri="http://schemas.openxmlformats.org/presentationml/2006/ole">
            <mc:AlternateContent xmlns:mc="http://schemas.openxmlformats.org/markup-compatibility/2006">
              <mc:Choice xmlns:v="urn:schemas-microsoft-com:vml" Requires="v">
                <p:oleObj spid="_x0000_s32837" name="文档" r:id="rId5" imgW="3905117" imgH="820827" progId="Word.Document.12">
                  <p:embed/>
                </p:oleObj>
              </mc:Choice>
              <mc:Fallback>
                <p:oleObj name="文档" r:id="rId5" imgW="3905117" imgH="820827" progId="Word.Document.12">
                  <p:embed/>
                  <p:pic>
                    <p:nvPicPr>
                      <p:cNvPr id="0" name=""/>
                      <p:cNvPicPr/>
                      <p:nvPr/>
                    </p:nvPicPr>
                    <p:blipFill>
                      <a:blip r:embed="rId6"/>
                      <a:stretch>
                        <a:fillRect/>
                      </a:stretch>
                    </p:blipFill>
                    <p:spPr>
                      <a:xfrm>
                        <a:off x="508000" y="4930777"/>
                        <a:ext cx="8128000" cy="1708201"/>
                      </a:xfrm>
                      <a:prstGeom prst="rect">
                        <a:avLst/>
                      </a:prstGeom>
                    </p:spPr>
                  </p:pic>
                </p:oleObj>
              </mc:Fallback>
            </mc:AlternateContent>
          </a:graphicData>
        </a:graphic>
      </p:graphicFrame>
      <p:sp>
        <p:nvSpPr>
          <p:cNvPr id="7" name="矩形 6"/>
          <p:cNvSpPr/>
          <p:nvPr/>
        </p:nvSpPr>
        <p:spPr>
          <a:xfrm>
            <a:off x="1990103" y="33770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32246" y="3241551"/>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54184" y="3610842"/>
            <a:ext cx="1243622"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80112" y="3242263"/>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16891" y="3610842"/>
            <a:ext cx="1243622"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29658" y="3418609"/>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3728" y="5576647"/>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39456" y="5576647"/>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36854" y="5576647"/>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170154" y="5576647"/>
            <a:ext cx="102778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7202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概括情节方法指导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快速浏览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快速阅读文本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获得整体印象。可边读边用笔画出文段中的过渡句、提纲挈领的句子、文章或文段的中心句、总结性的句子。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锁定范围。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细致阅读题干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有针对性地锁定答题范围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并迅速提取出相关信息。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有的事件可以直接借用中心句来概括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有的事件需要将提炼的信息整合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并用恰当的词语或句子把它表达出来。概括事件时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考生尽量摘引原文词句来概括归纳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并注意答题的全面完整。另外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如果有字数的限制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还要在概括完后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调整字数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将其控制在要求范围之内。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66617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填写的内容要与所给的句式相似、主人公保持一致、字数尽量一致。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分析心理变化方法指导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小说中的人物众多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我们要看题目要求回答的是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的心理变化。是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还是其他人。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锁定范围。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根据表格中的情节提示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锁定心理变化所处的段落。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一般概括人物心理或情感的词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是可以在文章中找到的。我们尽可能用原文中的词语来答题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在题干中就明确要求用原文中的词语来答题。考生务必严格按照题目要求来作答。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32599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孤独的老乡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我不知道他叫什么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暂且叫他小吴吧。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第一次盘问小吴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真不能确定他在我眼皮底下多久了。偌大的天安门广场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游客络绎不绝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人流涌动如潮。大家背对巍峨的城楼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无不在忙着摄影留念。小吴不是这样。他到处转悠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瞅瞅这个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总是撵在人家身后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时不时还支棱起耳朵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偷听人家在讲些什么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形迹可疑。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我作为广场的巡逻人员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截住小吴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你干吗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他捏着衣角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嗫嚅道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我在丰台那边打工。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我是问你来天安门广场想干吗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没干吗呀。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我注意你不是一回两回了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你老盯着人家游客干吗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我在找人。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69976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105679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找老乡。我来北京三年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还没遇到过一个老乡。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我鼻子一酸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拍了拍小吴的肩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叮嘱道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注意点形象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别太露骨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更不准妨碍人家。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他眼里汪着泪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天安门广场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草原一样广袤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来自祖国四面八方的人群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河流一般朝这里涌来。黄昏时候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人流涌得愈加湍急。小吴迎着无数面孔走去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仔细辨别暮色下的每一张脸、每一句方言。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广场上游客稀疏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灯火慵懒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小吴拖着疲惫的身躯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追上了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路公交车。公交车从我跟前一闪而过时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我看见小吴抓着吊环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挤在一群人中间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眼里满是恋恋不舍。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小吴来的时间很固定。每个星期天早上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换乘三趟公交车来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晚上又换乘三趟车回去。我巡逻时经常遇到他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他总是一脸黯然。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78519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241389"/>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阳光特别暖。回家路上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总想起老太太和她画的那朵牡丹花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忍不住好几次翻开那本旧杂志来看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如果我活到老太太这岁数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也能画出这么漂亮的花来吗</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选自《北京晚报》</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919925"/>
            <a:ext cx="453521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按要求填写下表。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450319290"/>
              </p:ext>
            </p:extLst>
          </p:nvPr>
        </p:nvGraphicFramePr>
        <p:xfrm>
          <a:off x="508000" y="3426741"/>
          <a:ext cx="8128000" cy="1348059"/>
        </p:xfrm>
        <a:graphic>
          <a:graphicData uri="http://schemas.openxmlformats.org/presentationml/2006/ole">
            <mc:AlternateContent xmlns:mc="http://schemas.openxmlformats.org/markup-compatibility/2006">
              <mc:Choice xmlns:v="urn:schemas-microsoft-com:vml" Requires="v">
                <p:oleObj spid="_x0000_s3116" name="文档" r:id="rId4" imgW="3905117" imgH="647737" progId="Word.Document.12">
                  <p:embed/>
                </p:oleObj>
              </mc:Choice>
              <mc:Fallback>
                <p:oleObj name="文档" r:id="rId4" imgW="3905117" imgH="647737" progId="Word.Document.12">
                  <p:embed/>
                  <p:pic>
                    <p:nvPicPr>
                      <p:cNvPr id="0" name=""/>
                      <p:cNvPicPr/>
                      <p:nvPr/>
                    </p:nvPicPr>
                    <p:blipFill>
                      <a:blip r:embed="rId5"/>
                      <a:stretch>
                        <a:fillRect/>
                      </a:stretch>
                    </p:blipFill>
                    <p:spPr>
                      <a:xfrm>
                        <a:off x="508000" y="3426741"/>
                        <a:ext cx="8128000" cy="1348059"/>
                      </a:xfrm>
                      <a:prstGeom prst="rect">
                        <a:avLst/>
                      </a:prstGeom>
                    </p:spPr>
                  </p:pic>
                </p:oleObj>
              </mc:Fallback>
            </mc:AlternateContent>
          </a:graphicData>
        </a:graphic>
      </p:graphicFrame>
      <p:sp>
        <p:nvSpPr>
          <p:cNvPr id="9" name="矩形 8"/>
          <p:cNvSpPr>
            <a:spLocks noChangeAspect="1"/>
          </p:cNvSpPr>
          <p:nvPr/>
        </p:nvSpPr>
        <p:spPr>
          <a:xfrm>
            <a:off x="508000" y="435314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段在文中的作用。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交代了事情发生的时间、地点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以春末盛开的紫藤萝与初冬凋零的紫藤萝对比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写出了时间对人的影响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心未与年俱老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933611" y="3889658"/>
            <a:ext cx="5940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07202" y="3889658"/>
            <a:ext cx="5940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82227" y="3889658"/>
            <a:ext cx="6059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69192" y="3889658"/>
            <a:ext cx="6059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26106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wipe(down)">
                                      <p:cBhvr>
                                        <p:cTn id="2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我发现他神情大异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跟着一个旅行团很久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最后还是悄悄地离开了。我问他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他失望地答道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是相邻那个县的。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相邻那个县也是老乡啊。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他摇了摇头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连一个县的都不是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能算是老乡吗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我安慰他说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实在想家了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就回去看看吧。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我爹在山上打石头被炸死了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那个女人改嫁去了外省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哪有什么家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撇开两条瘦腿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消失在人海中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49960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小吴找到按照他的标准定义的老乡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是在一个下午。远远地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看见他和一个夹着公文包的中年男人在国旗下拉扯。我立即赶了过去。小吴看见我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激动地说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他是我老乡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绝对的老乡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那中年男人甩开小吴的手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整了整领带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谁和你是老乡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老子是北京人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你耍赖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你刚才打电话说家乡话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你是我们县的。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中年男人厌恶地挥了挥手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神经病。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听了这话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小吴的身体晃了一下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很长时间没有看见小吴在我眼皮底下转悠了。我心中不禁想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是死心了还是离开北京了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时间长了没见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还真让人心里有点挂念。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小吴再一次出现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是带一对老人来看升国旗。这对老人脸色凄苦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衣衫褴褛。我问他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你找到老乡了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没呢。他们是一对聋哑夫妇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我就对他们说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我们做老乡吧。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970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156488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我欣慰地笑了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那加我一个吧。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小吴狐疑地问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我看着远方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我在这里巡逻快三年了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也没遇见一个老乡。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用简洁的语言填写下面表格。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30897262"/>
              </p:ext>
            </p:extLst>
          </p:nvPr>
        </p:nvGraphicFramePr>
        <p:xfrm>
          <a:off x="508000" y="3276696"/>
          <a:ext cx="8128000" cy="2507786"/>
        </p:xfrm>
        <a:graphic>
          <a:graphicData uri="http://schemas.openxmlformats.org/presentationml/2006/ole">
            <mc:AlternateContent xmlns:mc="http://schemas.openxmlformats.org/markup-compatibility/2006">
              <mc:Choice xmlns:v="urn:schemas-microsoft-com:vml" Requires="v">
                <p:oleObj spid="_x0000_s33827" name="文档" r:id="rId3" imgW="3905117" imgH="1204431" progId="Word.Document.12">
                  <p:embed/>
                </p:oleObj>
              </mc:Choice>
              <mc:Fallback>
                <p:oleObj name="文档" r:id="rId3" imgW="3905117" imgH="1204431" progId="Word.Document.12">
                  <p:embed/>
                  <p:pic>
                    <p:nvPicPr>
                      <p:cNvPr id="0" name=""/>
                      <p:cNvPicPr/>
                      <p:nvPr/>
                    </p:nvPicPr>
                    <p:blipFill>
                      <a:blip r:embed="rId4"/>
                      <a:stretch>
                        <a:fillRect/>
                      </a:stretch>
                    </p:blipFill>
                    <p:spPr>
                      <a:xfrm>
                        <a:off x="508000" y="3276696"/>
                        <a:ext cx="8128000" cy="2507786"/>
                      </a:xfrm>
                      <a:prstGeom prst="rect">
                        <a:avLst/>
                      </a:prstGeom>
                    </p:spPr>
                  </p:pic>
                </p:oleObj>
              </mc:Fallback>
            </mc:AlternateContent>
          </a:graphicData>
        </a:graphic>
      </p:graphicFrame>
      <p:sp>
        <p:nvSpPr>
          <p:cNvPr id="5" name="矩形 4"/>
          <p:cNvSpPr/>
          <p:nvPr/>
        </p:nvSpPr>
        <p:spPr>
          <a:xfrm>
            <a:off x="1752568" y="3748205"/>
            <a:ext cx="6192688"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42177" y="4149080"/>
            <a:ext cx="6192688"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42177" y="4533527"/>
            <a:ext cx="6192688"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42177" y="4915791"/>
            <a:ext cx="6192688"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7594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伪证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李良旭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拜罗伊特小学校长多丽丝接到法院一张传票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要她到法庭作证</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她是否收留过一个女人的私生女。传票上特意写明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您的证词很重要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直接关系到案件的性质。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看到传票上安迪的名字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一下子勾起多丽丝对往事的回忆。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一个年轻的女人带着一个五六岁的女孩找到多丽丝。女人俊俏的脸上有些倦容和疲惫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特别是她左边眉毛上的那颗</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黑痣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很妩媚。女人让小姑娘站到一边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然后抽泣着对多丽丝说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这孩子的父亲是谁我至今不知道。现在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我染上了毒瘾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要到戒毒所戒毒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请多丽丝小姐暂时收下这可怜的孩子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让孩子在这里上学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等我戒了毒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就来接女儿。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70121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多丽丝看了看不远处的小姑娘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她有一头金色的头发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弯弯的眉毛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正不时向这边张望着。不知怎的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就那一眼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多丽丝一下子喜欢上这位小姑娘。多丽丝郑重地对这女人点了点头。女人一下子紧紧地拥抱着多丽丝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感激的泪水流淌下来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多丽丝就将这个叫安迪的小姑娘带在身边。安迪不仅懂事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而且学习很好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在学校里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百灵鸟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她两眼泪汪汪地望着窗外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好像有什么心事。多丽丝轻轻问道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想妈妈啦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安迪擦去脸上的泪痕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甜甜地说道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老师就是我的妈妈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多丽丝吻了一下安迪的脸颊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真是可爱的孩子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安迪的左边眉毛上也长了一颗</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黑痣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像她妈妈一样漂亮。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安迪考取了不莱梅市的重点中学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她俩渐渐失去了联系。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27583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年过去了。如今多丽丝已担任拜罗伊特小学校长。当她接到法院的传票时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感到很困惑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她不知道法庭让她做什么证。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多丽丝如期来到法庭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在法庭上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她看到一个中年妇人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苍白的脸上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有一种茫然和无助。当看到妇人左边眉毛上有颗</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黑痣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多丽丝心里不禁一惊。妇人看到多丽丝那一刻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脸上顿时显出一丝惊慌和不安。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法官西蒙告诉多丽丝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有人指控你</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年前曾收养了这个毒贩的私生女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女孩名叫安迪。现在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安迪被评为不莱梅市形象大使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请您作证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这个安迪是不是这个毒贩的私生女。如果不是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安迪将担任不莱梅市形象大使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将取消这一称号。听明白了吗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现在传被告人安迪到庭。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7439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被告人安迪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多岁的年轻女人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她俊俏的脸上洋溢着青春的气息和活力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她左边眉毛上那颗</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黑痣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很妩媚。那一刻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多丽丝真想冲上前去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紧紧地拥抱她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并喊到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我又见到你了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我的孩子。但是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多丽丝很快控制了自己的感情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她努力保持了内心的平静。她看到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安迪看到她那一刻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眼睛里闪烁着幸福的光芒。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多丽丝将右手放在胸前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掷地有声地回答道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我以上帝的名义回答法庭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眼前这两个女人我都不认识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回答完毕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被告席上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那两个女人紧绷的脸上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顿时闪烁着激动的神色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眼睛里噙满了泪水。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法官西蒙看了多丽丝好一会儿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用力敲响法槌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证人证言有效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法庭宣布休庭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92317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453611"/>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庭审结束了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法官西蒙走到窗前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眺望着遥远的天际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喃喃自语道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法庭是神圣的地方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无论是证人、被告人、还是原告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都不能欺骗法庭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有一种证言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上帝都会原谅的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那里面蕴藏着一颗高贵的灵魂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它被上帝称为高贵的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根据小说情节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多丽丝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完成下面表格。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90128158"/>
              </p:ext>
            </p:extLst>
          </p:nvPr>
        </p:nvGraphicFramePr>
        <p:xfrm>
          <a:off x="508000" y="3554337"/>
          <a:ext cx="8128000" cy="2507786"/>
        </p:xfrm>
        <a:graphic>
          <a:graphicData uri="http://schemas.openxmlformats.org/presentationml/2006/ole">
            <mc:AlternateContent xmlns:mc="http://schemas.openxmlformats.org/markup-compatibility/2006">
              <mc:Choice xmlns:v="urn:schemas-microsoft-com:vml" Requires="v">
                <p:oleObj spid="_x0000_s34850" name="文档" r:id="rId3" imgW="3905117" imgH="1204431" progId="Word.Document.12">
                  <p:embed/>
                </p:oleObj>
              </mc:Choice>
              <mc:Fallback>
                <p:oleObj name="文档" r:id="rId3" imgW="3905117" imgH="1204431" progId="Word.Document.12">
                  <p:embed/>
                  <p:pic>
                    <p:nvPicPr>
                      <p:cNvPr id="0" name=""/>
                      <p:cNvPicPr/>
                      <p:nvPr/>
                    </p:nvPicPr>
                    <p:blipFill>
                      <a:blip r:embed="rId4"/>
                      <a:stretch>
                        <a:fillRect/>
                      </a:stretch>
                    </p:blipFill>
                    <p:spPr>
                      <a:xfrm>
                        <a:off x="508000" y="3554337"/>
                        <a:ext cx="8128000" cy="2507786"/>
                      </a:xfrm>
                      <a:prstGeom prst="rect">
                        <a:avLst/>
                      </a:prstGeom>
                    </p:spPr>
                  </p:pic>
                </p:oleObj>
              </mc:Fallback>
            </mc:AlternateContent>
          </a:graphicData>
        </a:graphic>
      </p:graphicFrame>
      <p:sp>
        <p:nvSpPr>
          <p:cNvPr id="5" name="矩形 4"/>
          <p:cNvSpPr/>
          <p:nvPr/>
        </p:nvSpPr>
        <p:spPr>
          <a:xfrm>
            <a:off x="4308410" y="4418087"/>
            <a:ext cx="2855878"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08410" y="4797839"/>
            <a:ext cx="2855878"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66323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观秦兵马俑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车驶过秦始皇陵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骊山巍峨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扑人眉宇。一个高高的土丘上长满了郁郁葱葱的石榴树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田地里长满了青青的蔬菜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间或能看到青翠茁壮、逗人喜爱的麦苗。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64017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西安是一个最容易让人发思古幽情的地方。看到半坡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自然就想到了蒙昧远古的祖先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想到汉族公认的始祖轩辕黄帝。骊山当然让我想到周幽王和骊姬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始皇陵里埋着妇孺皆知的秦始皇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而茂陵是雄才大略的汉武帝的陵墓。至于唐代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那遗迹更是到处可见。抬头一看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无一不让你想到唐诗辉煌的黄金时代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想到那些显赫的诗人与脍炙人口的诗句。走过灞桥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我怎会不想到当年折柳赠别的名句和真挚不舍的友情呢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一看到终南山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终南阴岭秀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积雪浮云端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的吟咏之声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就在我耳边响起。一走过渭水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秋风生渭水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落叶满长安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的诗句马上把我带到了长安的深秋中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凉意袭人。而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云里帝城双凤阙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雨中春树万人家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把春雨中千树万树枝头滴着红雨的杏花带到我眼前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湿意阵阵。大明宫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九天阊阖开宫殿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万国衣冠拜冕旒</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我仿佛目睹当年世界首都长安的情景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大街上熙熙攘攘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在黄皮肤的人群中夹杂着不少或白或黑、衣着怪异、语言奇特的外国学者、商人、僧侣、外交官。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65714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矩形 4"/>
          <p:cNvSpPr>
            <a:spLocks noChangeAspect="1"/>
          </p:cNvSpPr>
          <p:nvPr/>
        </p:nvSpPr>
        <p:spPr>
          <a:xfrm>
            <a:off x="508000" y="122792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品味下列加点的词语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分析其表达效果。</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60743811"/>
              </p:ext>
            </p:extLst>
          </p:nvPr>
        </p:nvGraphicFramePr>
        <p:xfrm>
          <a:off x="599682" y="1697301"/>
          <a:ext cx="8128000" cy="456026"/>
        </p:xfrm>
        <a:graphic>
          <a:graphicData uri="http://schemas.openxmlformats.org/presentationml/2006/ole">
            <mc:AlternateContent xmlns:mc="http://schemas.openxmlformats.org/markup-compatibility/2006">
              <mc:Choice xmlns:v="urn:schemas-microsoft-com:vml" Requires="v">
                <p:oleObj spid="_x0000_s4182" name="文档" r:id="rId4" imgW="3847376" imgH="215912" progId="Word.Document.12">
                  <p:embed/>
                </p:oleObj>
              </mc:Choice>
              <mc:Fallback>
                <p:oleObj name="文档" r:id="rId4" imgW="3847376" imgH="215912" progId="Word.Document.12">
                  <p:embed/>
                  <p:pic>
                    <p:nvPicPr>
                      <p:cNvPr id="0" name=""/>
                      <p:cNvPicPr/>
                      <p:nvPr/>
                    </p:nvPicPr>
                    <p:blipFill>
                      <a:blip r:embed="rId5"/>
                      <a:stretch>
                        <a:fillRect/>
                      </a:stretch>
                    </p:blipFill>
                    <p:spPr>
                      <a:xfrm>
                        <a:off x="599682" y="1697301"/>
                        <a:ext cx="8128000" cy="456026"/>
                      </a:xfrm>
                      <a:prstGeom prst="rect">
                        <a:avLst/>
                      </a:prstGeom>
                    </p:spPr>
                  </p:pic>
                </p:oleObj>
              </mc:Fallback>
            </mc:AlternateContent>
          </a:graphicData>
        </a:graphic>
      </p:graphicFrame>
      <p:sp>
        <p:nvSpPr>
          <p:cNvPr id="7" name="矩形 6"/>
          <p:cNvSpPr>
            <a:spLocks noChangeAspect="1"/>
          </p:cNvSpPr>
          <p:nvPr/>
        </p:nvSpPr>
        <p:spPr>
          <a:xfrm>
            <a:off x="508000" y="215332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是注视的意思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写出了老太太对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举动的好奇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表现了她的俏皮。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475455303"/>
              </p:ext>
            </p:extLst>
          </p:nvPr>
        </p:nvGraphicFramePr>
        <p:xfrm>
          <a:off x="599682" y="3045400"/>
          <a:ext cx="8128000" cy="456026"/>
        </p:xfrm>
        <a:graphic>
          <a:graphicData uri="http://schemas.openxmlformats.org/presentationml/2006/ole">
            <mc:AlternateContent xmlns:mc="http://schemas.openxmlformats.org/markup-compatibility/2006">
              <mc:Choice xmlns:v="urn:schemas-microsoft-com:vml" Requires="v">
                <p:oleObj spid="_x0000_s4183" name="文档" r:id="rId6" imgW="3847376" imgH="215912" progId="Word.Document.12">
                  <p:embed/>
                </p:oleObj>
              </mc:Choice>
              <mc:Fallback>
                <p:oleObj name="文档" r:id="rId6" imgW="3847376" imgH="215912" progId="Word.Document.12">
                  <p:embed/>
                  <p:pic>
                    <p:nvPicPr>
                      <p:cNvPr id="0" name=""/>
                      <p:cNvPicPr/>
                      <p:nvPr/>
                    </p:nvPicPr>
                    <p:blipFill>
                      <a:blip r:embed="rId7"/>
                      <a:stretch>
                        <a:fillRect/>
                      </a:stretch>
                    </p:blipFill>
                    <p:spPr>
                      <a:xfrm>
                        <a:off x="599682" y="3045400"/>
                        <a:ext cx="8128000" cy="456026"/>
                      </a:xfrm>
                      <a:prstGeom prst="rect">
                        <a:avLst/>
                      </a:prstGeom>
                    </p:spPr>
                  </p:pic>
                </p:oleObj>
              </mc:Fallback>
            </mc:AlternateContent>
          </a:graphicData>
        </a:graphic>
      </p:graphicFrame>
      <p:sp>
        <p:nvSpPr>
          <p:cNvPr id="9" name="矩形 8"/>
          <p:cNvSpPr>
            <a:spLocks noChangeAspect="1"/>
          </p:cNvSpPr>
          <p:nvPr/>
        </p:nvSpPr>
        <p:spPr>
          <a:xfrm>
            <a:off x="508000" y="350142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扫</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是快速地看的意思</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写出了老太太对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的画不以为然的神态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表现了她的自信。</a:t>
            </a:r>
            <a:r>
              <a:rPr lang="en-US" altLang="zh-CN" sz="2200"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435994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段画线句子中的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有多层含义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请结合全文概括。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明指老太太画的牡丹花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暗指老太太内心纯真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如花般美丽</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表达了作者希望自己将来也有颗年轻的、热爱生活的心。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8518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down)">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在乘车驶向秦俑馆的路上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我眼前幻影迷离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心头忆念零乱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耳旁响着、嘴里吟着美妙的诗句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纵横八百里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上下数千年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浮想联翩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心潮腾涌。我既愉快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又怅惘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中间还夹杂一点似乎是骄傲的意味。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我们到了秦兵马俑馆。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我们先参观了大厅旁边的一间小厅。中间陈列着一辆铜车、四匹铜马。四匹铜马神采奕奕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仿佛正在努力拉着铜车奔驰。一个铜军官坐在车上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驾着这四匹马。看到这样精致绝伦的艺术国宝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人们都不禁啧啧称叹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我心中那一点骄傲的意味不由得浓烈起来了。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66327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走进大厅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那真是硕大无比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目测至少有几个足球场大。站在栏杆旁边向下面的大坑里望去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那兵俑和马俑都成排成行地站在那里。将军俑、铠甲武士俑、骑马俑等等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好像都聚精会神地站在那里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静候命令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一个个秩序井然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纪律严明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身体笔直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纹丝不动。兵俑中间间杂着一些马俑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也都严肃整齐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伫立待命。我原以为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这些兵俑都是一个模子里塑制出来的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千篇一律。但是仔细一看才发现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他们的面部表情几乎都不相同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有的像是在微笑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有的像是在说话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有的光着下颔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有的留着胡子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没有发现一个愁眉苦脸的。我简直难以想象当年的艺术家是怎样塑制这些兵马俑的。这不叫它是宇宙间一大奇迹又叫它什么呢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10583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我的思潮又腾涌起来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眼前幻象浮动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心头波浪翻滚。我仿佛看到前排坑道里的兵俑和马俑一齐跳动起来。兵俑跑在前面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马俑紧紧地跟在后面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有的兵俑骑上马俑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他们都在将军俑的率领下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奋勇前进。后排坑道里那些还没被完全挖出来的兵俑和马俑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有的只露出了头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有的露出了半身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有的直着身子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有的歪着身子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也都在那里活动起来。那高低不平的地面此时在我眼中忽然变成了海浪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汹涌澎湃。兵俑和马俑正从海浪中挣扎出来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奋勇地向前奔去。他们一飞出大厅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看到河山大地花团锦簇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人们意气风发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都大为惊诧与兴奋。他们边说边飞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浩浩荡荡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飞向骊山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飞向天空。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79919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这八百里秦川可真是一块宝地啊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我们多少代人在这里胼手胝足</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辛勤耕耘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才收拾出如今这样的锦绣河山。现在在秦俑馆内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男女老幼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穿着五光十色的衣服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说着稀奇古怪的语言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其数目远超过国人。作为一个中国人的我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那油然而生的骄傲感与幸福感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现在更加浓烈起来了。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我依依不舍地离开了秦俑馆。此时天色渐晚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骊山山顶隐入薄薄的暮霭中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周围一片宁静。那浩浩荡荡的兵马俑队伍大概已经飞越了骊山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伴随我的心飞掠那八百里秦川。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摘自《季羡林散文选》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冕旒</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这里代指古代帝王。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胼手胝足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手脚上因劳作而结满了老茧。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15183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矩形 2"/>
          <p:cNvSpPr>
            <a:spLocks noChangeAspect="1"/>
          </p:cNvSpPr>
          <p:nvPr/>
        </p:nvSpPr>
        <p:spPr>
          <a:xfrm>
            <a:off x="508000" y="1957978"/>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完成下面表格。</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7022955"/>
              </p:ext>
            </p:extLst>
          </p:nvPr>
        </p:nvGraphicFramePr>
        <p:xfrm>
          <a:off x="508000" y="2459610"/>
          <a:ext cx="8128000" cy="3201638"/>
        </p:xfrm>
        <a:graphic>
          <a:graphicData uri="http://schemas.openxmlformats.org/presentationml/2006/ole">
            <mc:AlternateContent xmlns:mc="http://schemas.openxmlformats.org/markup-compatibility/2006">
              <mc:Choice xmlns:v="urn:schemas-microsoft-com:vml" Requires="v">
                <p:oleObj spid="_x0000_s36895" name="文档" r:id="rId3" imgW="3905117" imgH="1537655" progId="Word.Document.12">
                  <p:embed/>
                </p:oleObj>
              </mc:Choice>
              <mc:Fallback>
                <p:oleObj name="文档" r:id="rId3" imgW="3905117" imgH="1537655" progId="Word.Document.12">
                  <p:embed/>
                  <p:pic>
                    <p:nvPicPr>
                      <p:cNvPr id="0" name=""/>
                      <p:cNvPicPr/>
                      <p:nvPr/>
                    </p:nvPicPr>
                    <p:blipFill>
                      <a:blip r:embed="rId4"/>
                      <a:stretch>
                        <a:fillRect/>
                      </a:stretch>
                    </p:blipFill>
                    <p:spPr>
                      <a:xfrm>
                        <a:off x="508000" y="2459610"/>
                        <a:ext cx="8128000" cy="3201638"/>
                      </a:xfrm>
                      <a:prstGeom prst="rect">
                        <a:avLst/>
                      </a:prstGeom>
                    </p:spPr>
                  </p:pic>
                </p:oleObj>
              </mc:Fallback>
            </mc:AlternateContent>
          </a:graphicData>
        </a:graphic>
      </p:graphicFrame>
      <p:sp>
        <p:nvSpPr>
          <p:cNvPr id="5" name="矩形 4"/>
          <p:cNvSpPr/>
          <p:nvPr/>
        </p:nvSpPr>
        <p:spPr>
          <a:xfrm>
            <a:off x="1033217" y="2922596"/>
            <a:ext cx="1831373" cy="279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0387" y="3284984"/>
            <a:ext cx="1831373" cy="279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45922" y="3675468"/>
            <a:ext cx="1831373" cy="279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48712" y="4025846"/>
            <a:ext cx="1831373" cy="279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37935" y="4416330"/>
            <a:ext cx="2437557" cy="279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33879" y="4769981"/>
            <a:ext cx="2437557" cy="279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17953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22" presetClass="exit" presetSubtype="4" fill="hold" grpId="0" nodeType="withEffect">
                                  <p:stCondLst>
                                    <p:cond delay="0"/>
                                  </p:stCondLst>
                                  <p:childTnLst>
                                    <p:animEffect transition="out" filter="wipe(down)">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母亲总在家里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父亲总在家外。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父亲就像一个熟悉的客人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总会带着礼物。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他从不知名的远方挑回的担子里有圆滚滚的卷心菜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红白相间的猪肉块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一块撒满碎花儿的土布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一个快要装满彩色圆球糖的玻璃瓶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轻轻摇动一下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就会发出让我口舌生津的可爱声响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父亲拉着满满当当的木板车过来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像是一个打了胜仗的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身后还多了一群呐喊助威的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大兵小将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。他欣然地卸下一张桌子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说让我写字用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又搬下一条高凳子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凳子下面竟然有个小抽屉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说可以搬到学校坐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周围无数双眼睛都被它镀亮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我无比自豪。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他也会两手空空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像打了败仗的士兵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手无寸铁。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04680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他眼睛里的火光熄灭了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灰头灰脸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嘴唇起了白皮儿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他肯定又饥又渴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脸上什么也没少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但就是让人觉得差了什么东西。</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他的腰身弯如无箭可射的猎弓</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疲累得好似一件等待浆洗的脏衣服</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他做生意亏了本儿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一路风餐露宿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空空荡荡地走回来了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他个子越是高大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越显得臂怀里的空旷冷清。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母亲看到他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她的个子原本有些矮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这时候却像变得更矮。</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她神色平静</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目光柔和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窸窸窣窣地小步快走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从厨房里捧出满满一碗凉开水放到他面前</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咕嘟咕嘟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一饮而尽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母亲拿走碗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盛来满满一碗饭放到他面前。在我的记忆里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这情景不止一次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这饭有时是面食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有时是白米盖着菜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有时竟是只有节日里才有的大块萝卜炖小块骨头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好像她提前知道他要空着肚子空着手回来似的。当然有时母亲还会特意为他斟上一碗热热的黄酒</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看他吃饱喝足、心满意足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我有些不解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母亲怎么像是在犒劳凯旋的将军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92433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父亲并没有上床休息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而是无牵无挂地枯坐着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看母亲从井水中捞出洗净的衣服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拧干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一件接一件地晾晒到院子里的绳子上。还有摊开的被单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母亲将其搭到绳子上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被单慢慢滴出水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水拉着被单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起初还显得紧致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慢慢地灌满了风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吸足了阳光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它们就如巨大的翅膀般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扑扇着发出富有节奏的、鼓舞人心的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那声音灌满了我们的耳朵。那些红的、绿的、青的、蓝的、白的土布啊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在风中扑扇出阳光的温煦芬芳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挂满了院子。我们这些孩子在这个快乐的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里穿梭、奔跑、喊叫、躲藏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惊吓他人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最后以甜美的笑声收场。这时候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父亲的眼中似乎也有了光芒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有了激动。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父亲看着看着就笑了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然后躺到床上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当一块做梦的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发出惊天动地的呼噜声。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79152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父亲放下了担子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也放下了木板车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和母亲一样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总在庄稼地里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总想着将家填得更满些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更满些。可是屋子里总是这里还缺一个柜子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那里还少一台收音机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另外一个地方又需要一辆自行车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我们都老了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那些空着的地方</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你们去填满吧</a:t>
            </a:r>
            <a:r>
              <a:rPr lang="en-US"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会把所有需要填满的地方填满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还有他们心里梦里空着的地方。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但是我又懂得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在那些有他们的地方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其实一直是满满当当的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我们最需要的东西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那里一直不缺不空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选自《时文选粹》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60654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1628800"/>
            <a:ext cx="51331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阅读选文</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补全下面的表格</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57630831"/>
              </p:ext>
            </p:extLst>
          </p:nvPr>
        </p:nvGraphicFramePr>
        <p:xfrm>
          <a:off x="508000" y="2175957"/>
          <a:ext cx="8128000" cy="3485291"/>
        </p:xfrm>
        <a:graphic>
          <a:graphicData uri="http://schemas.openxmlformats.org/presentationml/2006/ole">
            <mc:AlternateContent xmlns:mc="http://schemas.openxmlformats.org/markup-compatibility/2006">
              <mc:Choice xmlns:v="urn:schemas-microsoft-com:vml" Requires="v">
                <p:oleObj spid="_x0000_s37919" name="文档" r:id="rId3" imgW="3957084" imgH="1697790" progId="Word.Document.12">
                  <p:embed/>
                </p:oleObj>
              </mc:Choice>
              <mc:Fallback>
                <p:oleObj name="文档" r:id="rId3" imgW="3957084" imgH="1697790" progId="Word.Document.12">
                  <p:embed/>
                  <p:pic>
                    <p:nvPicPr>
                      <p:cNvPr id="0" name=""/>
                      <p:cNvPicPr/>
                      <p:nvPr/>
                    </p:nvPicPr>
                    <p:blipFill>
                      <a:blip r:embed="rId4"/>
                      <a:stretch>
                        <a:fillRect/>
                      </a:stretch>
                    </p:blipFill>
                    <p:spPr>
                      <a:xfrm>
                        <a:off x="508000" y="2175957"/>
                        <a:ext cx="8128000" cy="3485291"/>
                      </a:xfrm>
                      <a:prstGeom prst="rect">
                        <a:avLst/>
                      </a:prstGeom>
                    </p:spPr>
                  </p:pic>
                </p:oleObj>
              </mc:Fallback>
            </mc:AlternateContent>
          </a:graphicData>
        </a:graphic>
      </p:graphicFrame>
      <p:sp>
        <p:nvSpPr>
          <p:cNvPr id="6" name="矩形 5"/>
          <p:cNvSpPr/>
          <p:nvPr/>
        </p:nvSpPr>
        <p:spPr>
          <a:xfrm>
            <a:off x="3563888" y="277053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56700" y="3142821"/>
            <a:ext cx="1443292" cy="296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6700" y="3503785"/>
            <a:ext cx="1443292" cy="296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56700" y="3854489"/>
            <a:ext cx="1443292" cy="296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35696" y="4438140"/>
            <a:ext cx="936104"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7664" y="4797152"/>
            <a:ext cx="936104"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73084" y="4611337"/>
            <a:ext cx="119911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55067" y="4611337"/>
            <a:ext cx="1199116" cy="270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64429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0" nodeType="clickEffect">
                                  <p:stCondLst>
                                    <p:cond delay="0"/>
                                  </p:stCondLst>
                                  <p:childTnLst>
                                    <p:animEffect transition="out" filter="wipe(down)">
                                      <p:cBhvr>
                                        <p:cTn id="20" dur="500"/>
                                        <p:tgtEl>
                                          <p:spTgt spid="12"/>
                                        </p:tgtEl>
                                      </p:cBhvr>
                                    </p:animEffect>
                                    <p:set>
                                      <p:cBhvr>
                                        <p:cTn id="21" dur="1" fill="hold">
                                          <p:stCondLst>
                                            <p:cond delay="499"/>
                                          </p:stCondLst>
                                        </p:cTn>
                                        <p:tgtEl>
                                          <p:spTgt spid="12"/>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13"/>
                                        </p:tgtEl>
                                      </p:cBhvr>
                                    </p:animEffect>
                                    <p:set>
                                      <p:cBhvr>
                                        <p:cTn id="24" dur="1" fill="hold">
                                          <p:stCondLst>
                                            <p:cond delay="499"/>
                                          </p:stCondLst>
                                        </p:cTn>
                                        <p:tgtEl>
                                          <p:spTgt spid="1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xit" presetSubtype="4" fill="hold" grpId="0" nodeType="clickEffect">
                                  <p:stCondLst>
                                    <p:cond delay="0"/>
                                  </p:stCondLst>
                                  <p:childTnLst>
                                    <p:animEffect transition="out" filter="wipe(down)">
                                      <p:cBhvr>
                                        <p:cTn id="28" dur="500"/>
                                        <p:tgtEl>
                                          <p:spTgt spid="14"/>
                                        </p:tgtEl>
                                      </p:cBhvr>
                                    </p:animEffect>
                                    <p:set>
                                      <p:cBhvr>
                                        <p:cTn id="29" dur="1" fill="hold">
                                          <p:stCondLst>
                                            <p:cond delay="499"/>
                                          </p:stCondLst>
                                        </p:cTn>
                                        <p:tgtEl>
                                          <p:spTgt spid="1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0" nodeType="clickEffect">
                                  <p:stCondLst>
                                    <p:cond delay="0"/>
                                  </p:stCondLst>
                                  <p:childTnLst>
                                    <p:animEffect transition="out" filter="wipe(down)">
                                      <p:cBhvr>
                                        <p:cTn id="33" dur="500"/>
                                        <p:tgtEl>
                                          <p:spTgt spid="15"/>
                                        </p:tgtEl>
                                      </p:cBhvr>
                                    </p:animEffect>
                                    <p:set>
                                      <p:cBhvr>
                                        <p:cTn id="3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4" grpId="0" animBg="1"/>
      <p:bldP spid="15" grpId="0" animBg="1"/>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333</TotalTime>
  <Words>60498</Words>
  <PresentationFormat>全屏显示(4:3)</PresentationFormat>
  <Paragraphs>1823</Paragraphs>
  <Slides>407</Slides>
  <Notes>29</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407</vt:i4>
      </vt:variant>
    </vt:vector>
  </HeadingPairs>
  <TitlesOfParts>
    <vt:vector size="420" baseType="lpstr">
      <vt:lpstr>Adobe 黑体 Std R</vt:lpstr>
      <vt:lpstr>NEU-BZ-S92</vt:lpstr>
      <vt:lpstr>方正书宋_GBK</vt:lpstr>
      <vt:lpstr>仿宋</vt:lpstr>
      <vt:lpstr>黑体</vt:lpstr>
      <vt:lpstr>楷体</vt:lpstr>
      <vt:lpstr>宋体</vt:lpstr>
      <vt:lpstr>微软雅黑</vt:lpstr>
      <vt:lpstr>Arial</vt:lpstr>
      <vt:lpstr>Calibri</vt:lpstr>
      <vt:lpstr>Times New Roman</vt:lpstr>
      <vt:lpstr>2014高优二轮模板</vt:lpstr>
      <vt:lpstr>文档</vt:lpstr>
      <vt:lpstr>第三讲　文学类文本阅读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2018-12-29T01:12:55Z</dcterms:modified>
</cp:coreProperties>
</file>