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6"/>
  </p:handoutMasterIdLst>
  <p:sldIdLst>
    <p:sldId id="256" r:id="rId3"/>
    <p:sldId id="338" r:id="rId5"/>
    <p:sldId id="337" r:id="rId6"/>
    <p:sldId id="368" r:id="rId7"/>
    <p:sldId id="405" r:id="rId8"/>
    <p:sldId id="343" r:id="rId9"/>
    <p:sldId id="344" r:id="rId10"/>
    <p:sldId id="509" r:id="rId11"/>
    <p:sldId id="340" r:id="rId12"/>
    <p:sldId id="346" r:id="rId13"/>
    <p:sldId id="587" r:id="rId14"/>
    <p:sldId id="589" r:id="rId15"/>
    <p:sldId id="596" r:id="rId16"/>
    <p:sldId id="626" r:id="rId17"/>
    <p:sldId id="623" r:id="rId18"/>
    <p:sldId id="627" r:id="rId19"/>
    <p:sldId id="657" r:id="rId20"/>
    <p:sldId id="658" r:id="rId21"/>
    <p:sldId id="660" r:id="rId22"/>
    <p:sldId id="661" r:id="rId23"/>
    <p:sldId id="684" r:id="rId24"/>
    <p:sldId id="706" r:id="rId25"/>
    <p:sldId id="707" r:id="rId26"/>
    <p:sldId id="708" r:id="rId27"/>
    <p:sldId id="721" r:id="rId28"/>
    <p:sldId id="728" r:id="rId29"/>
    <p:sldId id="709" r:id="rId30"/>
    <p:sldId id="710" r:id="rId31"/>
    <p:sldId id="716" r:id="rId32"/>
    <p:sldId id="711" r:id="rId33"/>
    <p:sldId id="551" r:id="rId34"/>
    <p:sldId id="553" r:id="rId35"/>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ky123.Org" initials="S" lastIdx="11" clrIdx="0"/>
  <p:cmAuthor id="2" name="Administrator" initials="A" lastIdx="1" clrIdx="1"/>
  <p:cmAuthor id="3" name="dell" initials="d"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202020"/>
    <a:srgbClr val="0000FF"/>
    <a:srgbClr val="007370"/>
    <a:srgbClr val="FBE5D6"/>
    <a:srgbClr val="009999"/>
    <a:srgbClr val="4F855D"/>
    <a:srgbClr val="B2B2B2"/>
    <a:srgbClr val="323232"/>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90" d="100"/>
          <a:sy n="90" d="100"/>
        </p:scale>
        <p:origin x="-288" y="-108"/>
      </p:cViewPr>
      <p:guideLst>
        <p:guide orient="horz" pos="2206"/>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commentAuthors" Target="commentAuthors.xml"/><Relationship Id="rId4" Type="http://schemas.openxmlformats.org/officeDocument/2006/relationships/notesMaster" Target="notesMasters/notesMaster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117600" y="365125"/>
            <a:ext cx="14020800" cy="1325563"/>
          </a:xfrm>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1117600" y="6356350"/>
            <a:ext cx="3657600" cy="365125"/>
          </a:xfrm>
        </p:spPr>
        <p:txBody>
          <a:bodyPr/>
          <a:lstStyle/>
          <a:p>
            <a:pPr fontAlgn="base"/>
            <a:fld id="{263DB197-84B0-484E-9C0F-88358ECCB797}"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5384800" y="6356350"/>
            <a:ext cx="5486400" cy="365125"/>
          </a:xfrm>
        </p:spPr>
        <p:txBody>
          <a:bodyPr/>
          <a:lstStyle/>
          <a:p>
            <a:pPr fontAlgn="base"/>
            <a:endParaRPr lang="zh-CN" altLang="en-US" strike="noStrike" noProof="1"/>
          </a:p>
        </p:txBody>
      </p:sp>
      <p:sp>
        <p:nvSpPr>
          <p:cNvPr id="5" name="灯片编号占位符 4"/>
          <p:cNvSpPr>
            <a:spLocks noGrp="1"/>
          </p:cNvSpPr>
          <p:nvPr>
            <p:ph type="sldNum" sz="quarter" idx="12"/>
          </p:nvPr>
        </p:nvSpPr>
        <p:spPr>
          <a:xfrm>
            <a:off x="11480800" y="6356350"/>
            <a:ext cx="3657600" cy="365125"/>
          </a:xfrm>
        </p:spPr>
        <p:txBody>
          <a:bodyPr/>
          <a:lstStyle/>
          <a:p>
            <a:pPr fontAlgn="base"/>
            <a:fld id="{E077DA78-E013-4A8C-AD75-63A150561B10}"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png"/><Relationship Id="rId14" Type="http://schemas.openxmlformats.org/officeDocument/2006/relationships/tags" Target="../tags/tag3.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21590" y="-635"/>
            <a:ext cx="12210415" cy="6888480"/>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pic>
        <p:nvPicPr>
          <p:cNvPr id="15" name="图片 14" descr="LOGO"/>
          <p:cNvPicPr>
            <a:picLocks noChangeAspect="1"/>
          </p:cNvPicPr>
          <p:nvPr userDrawn="1"/>
        </p:nvPicPr>
        <p:blipFill>
          <a:blip r:embed="rId15" cstate="screen"/>
          <a:stretch>
            <a:fillRect/>
          </a:stretch>
        </p:blipFill>
        <p:spPr>
          <a:xfrm>
            <a:off x="10455275" y="123190"/>
            <a:ext cx="1513205" cy="458470"/>
          </a:xfrm>
          <a:prstGeom prst="rect">
            <a:avLst/>
          </a:prstGeom>
        </p:spPr>
      </p:pic>
      <p:grpSp>
        <p:nvGrpSpPr>
          <p:cNvPr id="8" name="组合 7"/>
          <p:cNvGrpSpPr/>
          <p:nvPr userDrawn="1"/>
        </p:nvGrpSpPr>
        <p:grpSpPr>
          <a:xfrm>
            <a:off x="-24765" y="6691630"/>
            <a:ext cx="12212955" cy="195580"/>
            <a:chOff x="-22" y="7904"/>
            <a:chExt cx="14533" cy="308"/>
          </a:xfrm>
        </p:grpSpPr>
        <p:sp>
          <p:nvSpPr>
            <p:cNvPr id="9" name="矩形 8"/>
            <p:cNvSpPr/>
            <p:nvPr userDrawn="1"/>
          </p:nvSpPr>
          <p:spPr>
            <a:xfrm>
              <a:off x="-22" y="7904"/>
              <a:ext cx="10915" cy="309"/>
            </a:xfrm>
            <a:prstGeom prst="rect">
              <a:avLst/>
            </a:prstGeom>
            <a:solidFill>
              <a:srgbClr val="007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9457" y="7904"/>
              <a:ext cx="5055" cy="30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2.wav"/><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3.wav"/><Relationship Id="rId1" Type="http://schemas.openxmlformats.org/officeDocument/2006/relationships/audio" Target="../media/audio2.wav"/></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3.wav"/><Relationship Id="rId1" Type="http://schemas.openxmlformats.org/officeDocument/2006/relationships/audio" Target="../media/audio2.wav"/></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3.wav"/><Relationship Id="rId1" Type="http://schemas.openxmlformats.org/officeDocument/2006/relationships/audio" Target="../media/audio2.wav"/></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3.wav"/></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3.wav"/><Relationship Id="rId1" Type="http://schemas.openxmlformats.org/officeDocument/2006/relationships/audio" Target="../media/audio2.wav"/></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 name="文本框 5"/>
          <p:cNvSpPr txBox="1"/>
          <p:nvPr/>
        </p:nvSpPr>
        <p:spPr>
          <a:xfrm>
            <a:off x="3098306" y="2149076"/>
            <a:ext cx="5696939" cy="101473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en-US" sz="6000" b="1" dirty="0" smtClean="0">
                <a:ln w="28575">
                  <a:noFill/>
                </a:ln>
                <a:solidFill>
                  <a:schemeClr val="bg2">
                    <a:lumMod val="25000"/>
                  </a:schemeClr>
                </a:solidFill>
                <a:latin typeface="思源黑体 CN Bold" panose="020B0800000000000000" charset="-122"/>
                <a:ea typeface="思源黑体 CN Bold" panose="020B0800000000000000" charset="-122"/>
              </a:rPr>
              <a:t>18 </a:t>
            </a:r>
            <a:r>
              <a:rPr lang="zh-CN" altLang="en-US" sz="6000" b="1" dirty="0" smtClean="0">
                <a:ln w="28575">
                  <a:noFill/>
                </a:ln>
                <a:solidFill>
                  <a:schemeClr val="bg2">
                    <a:lumMod val="25000"/>
                  </a:schemeClr>
                </a:solidFill>
                <a:latin typeface="思源黑体 CN Bold" panose="020B0800000000000000" charset="-122"/>
                <a:ea typeface="思源黑体 CN Bold" panose="020B0800000000000000" charset="-122"/>
              </a:rPr>
              <a:t>紫藤萝瀑布</a:t>
            </a:r>
            <a:endParaRPr sz="6000" b="1" dirty="0" smtClean="0">
              <a:ln w="28575">
                <a:noFill/>
              </a:ln>
              <a:solidFill>
                <a:schemeClr val="bg2">
                  <a:lumMod val="25000"/>
                </a:schemeClr>
              </a:solidFill>
              <a:latin typeface="思源黑体 CN Bold" panose="020B0800000000000000" charset="-122"/>
              <a:ea typeface="思源黑体 CN Bold" panose="020B0800000000000000" charset="-122"/>
            </a:endParaRPr>
          </a:p>
        </p:txBody>
      </p:sp>
      <p:sp>
        <p:nvSpPr>
          <p:cNvPr id="5" name="文本框 4"/>
          <p:cNvSpPr txBox="1"/>
          <p:nvPr/>
        </p:nvSpPr>
        <p:spPr>
          <a:xfrm>
            <a:off x="5626100" y="3361690"/>
            <a:ext cx="1717675" cy="583565"/>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zh-CN" altLang="en-US" sz="3200" b="1" dirty="0">
                <a:ln w="28575">
                  <a:noFill/>
                </a:ln>
                <a:solidFill>
                  <a:schemeClr val="bg2">
                    <a:lumMod val="25000"/>
                  </a:schemeClr>
                </a:solidFill>
                <a:latin typeface="思源黑体 CN Regular" panose="020B0500000000000000" charset="-122"/>
                <a:ea typeface="思源黑体 CN Regular" panose="020B0500000000000000" charset="-122"/>
              </a:rPr>
              <a:t>宗</a:t>
            </a:r>
            <a:r>
              <a:rPr lang="en-US" altLang="zh-CN" sz="3200" b="1" dirty="0">
                <a:ln w="28575">
                  <a:noFill/>
                </a:ln>
                <a:solidFill>
                  <a:schemeClr val="bg2">
                    <a:lumMod val="25000"/>
                  </a:schemeClr>
                </a:solidFill>
                <a:latin typeface="思源黑体 CN Regular" panose="020B0500000000000000" charset="-122"/>
                <a:ea typeface="思源黑体 CN Regular" panose="020B0500000000000000" charset="-122"/>
              </a:rPr>
              <a:t> </a:t>
            </a:r>
            <a:r>
              <a:rPr lang="zh-CN" altLang="en-US" sz="3200" b="1" dirty="0">
                <a:ln w="28575">
                  <a:noFill/>
                </a:ln>
                <a:solidFill>
                  <a:schemeClr val="bg2">
                    <a:lumMod val="25000"/>
                  </a:schemeClr>
                </a:solidFill>
                <a:latin typeface="思源黑体 CN Regular" panose="020B0500000000000000" charset="-122"/>
                <a:ea typeface="思源黑体 CN Regular" panose="020B0500000000000000" charset="-122"/>
              </a:rPr>
              <a:t>璞</a:t>
            </a:r>
            <a:r>
              <a:rPr lang="zh-CN" altLang="en-US" sz="3200" dirty="0">
                <a:ln w="28575">
                  <a:noFill/>
                </a:ln>
                <a:solidFill>
                  <a:srgbClr val="FF0000"/>
                </a:solidFill>
                <a:uFillTx/>
                <a:latin typeface="Arial" panose="020B0604020202020204" pitchFamily="34" charset="0"/>
                <a:ea typeface="仿宋" panose="02010609060101010101" charset="-122"/>
                <a:cs typeface="Arial" panose="020B0604020202020204" pitchFamily="34" charset="0"/>
              </a:rPr>
              <a:t>pú</a:t>
            </a:r>
            <a:endParaRPr lang="zh-CN" altLang="en-US" sz="3200" dirty="0">
              <a:ln w="28575">
                <a:noFill/>
              </a:ln>
              <a:solidFill>
                <a:srgbClr val="FF0000"/>
              </a:solidFill>
              <a:uFillTx/>
              <a:latin typeface="Arial" panose="020B0604020202020204" pitchFamily="34" charset="0"/>
              <a:ea typeface="仿宋" panose="02010609060101010101" charset="-122"/>
              <a:cs typeface="Arial" panose="020B0604020202020204" pitchFamily="3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7650" name="文本框 194561" descr="中国教育出版网"/>
          <p:cNvSpPr txBox="1">
            <a:spLocks noChangeArrowheads="1"/>
          </p:cNvSpPr>
          <p:nvPr/>
        </p:nvSpPr>
        <p:spPr bwMode="auto">
          <a:xfrm>
            <a:off x="768351" y="1253272"/>
            <a:ext cx="1089660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ts val="0"/>
              </a:spcBef>
              <a:spcAft>
                <a:spcPts val="0"/>
              </a:spcAft>
            </a:pPr>
            <a:r>
              <a:rPr lang="en-US" altLang="zh-CN" sz="3000" b="1" dirty="0" smtClean="0">
                <a:solidFill>
                  <a:srgbClr val="003300"/>
                </a:solidFill>
                <a:latin typeface="宋体" panose="02010600030101010101" pitchFamily="2" charset="-122"/>
              </a:rPr>
              <a:t>2</a:t>
            </a:r>
            <a:r>
              <a:rPr lang="en-US" altLang="zh-CN" sz="3000" b="1" dirty="0">
                <a:solidFill>
                  <a:srgbClr val="003300"/>
                </a:solidFill>
                <a:latin typeface="宋体" panose="02010600030101010101" pitchFamily="2" charset="-122"/>
              </a:rPr>
              <a:t>.</a:t>
            </a:r>
            <a:r>
              <a:rPr lang="zh-CN" altLang="en-US" sz="3000" b="1" dirty="0">
                <a:solidFill>
                  <a:srgbClr val="003300"/>
                </a:solidFill>
                <a:latin typeface="宋体" panose="02010600030101010101" pitchFamily="2" charset="-122"/>
              </a:rPr>
              <a:t>请你在下列括号里各填一字</a:t>
            </a:r>
            <a:r>
              <a:rPr sz="3000" b="1">
                <a:sym typeface="+mn-ea"/>
              </a:rPr>
              <a:t>,</a:t>
            </a:r>
            <a:r>
              <a:rPr lang="zh-CN" altLang="en-US" sz="3000" b="1" dirty="0">
                <a:solidFill>
                  <a:srgbClr val="003300"/>
                </a:solidFill>
                <a:latin typeface="宋体" panose="02010600030101010101" pitchFamily="2" charset="-122"/>
              </a:rPr>
              <a:t>并根据填写将课文分成三部分</a:t>
            </a:r>
            <a:r>
              <a:rPr lang="zh-CN" altLang="en-US" sz="3000" b="1" dirty="0" smtClean="0">
                <a:solidFill>
                  <a:srgbClr val="003300"/>
                </a:solidFill>
                <a:latin typeface="宋体" panose="02010600030101010101" pitchFamily="2" charset="-122"/>
              </a:rPr>
              <a:t>：</a:t>
            </a:r>
            <a:r>
              <a:rPr lang="en-US" altLang="zh-CN" sz="2800" b="1" dirty="0" smtClean="0">
                <a:solidFill>
                  <a:srgbClr val="003300"/>
                </a:solidFill>
                <a:latin typeface="宋体" panose="02010600030101010101" pitchFamily="2" charset="-122"/>
              </a:rPr>
              <a:t>  </a:t>
            </a:r>
            <a:endParaRPr lang="en-US" altLang="zh-CN" sz="2800" b="1" dirty="0" smtClean="0">
              <a:solidFill>
                <a:srgbClr val="003300"/>
              </a:solidFill>
              <a:latin typeface="宋体" panose="02010600030101010101" pitchFamily="2" charset="-122"/>
            </a:endParaRPr>
          </a:p>
          <a:p>
            <a:pPr eaLnBrk="1" hangingPunct="1">
              <a:lnSpc>
                <a:spcPct val="120000"/>
              </a:lnSpc>
              <a:spcBef>
                <a:spcPts val="0"/>
              </a:spcBef>
              <a:spcAft>
                <a:spcPts val="0"/>
              </a:spcAft>
            </a:pPr>
            <a:r>
              <a:rPr lang="en-US" altLang="zh-CN" sz="3000" b="1" dirty="0" smtClean="0">
                <a:solidFill>
                  <a:srgbClr val="003300"/>
                </a:solidFill>
                <a:latin typeface="宋体" panose="02010600030101010101" pitchFamily="2" charset="-122"/>
              </a:rPr>
              <a:t> </a:t>
            </a:r>
            <a:r>
              <a:rPr lang="zh-CN" altLang="en-US" sz="3000" b="1" dirty="0" smtClean="0">
                <a:solidFill>
                  <a:srgbClr val="003300"/>
                </a:solidFill>
                <a:latin typeface="宋体" panose="02010600030101010101" pitchFamily="2" charset="-122"/>
              </a:rPr>
              <a:t>（   ）</a:t>
            </a:r>
            <a:r>
              <a:rPr lang="zh-CN" altLang="en-US" sz="3000" b="1" dirty="0">
                <a:solidFill>
                  <a:srgbClr val="003300"/>
                </a:solidFill>
                <a:latin typeface="宋体" panose="02010600030101010101" pitchFamily="2" charset="-122"/>
              </a:rPr>
              <a:t>花、（   </a:t>
            </a:r>
            <a:r>
              <a:rPr lang="zh-CN" altLang="en-US" sz="3000" b="1" dirty="0" smtClean="0">
                <a:solidFill>
                  <a:srgbClr val="003300"/>
                </a:solidFill>
                <a:latin typeface="宋体" panose="02010600030101010101" pitchFamily="2" charset="-122"/>
              </a:rPr>
              <a:t>）</a:t>
            </a:r>
            <a:r>
              <a:rPr lang="zh-CN" altLang="en-US" sz="3000" b="1" dirty="0">
                <a:solidFill>
                  <a:srgbClr val="003300"/>
                </a:solidFill>
                <a:latin typeface="宋体" panose="02010600030101010101" pitchFamily="2" charset="-122"/>
              </a:rPr>
              <a:t>花、（   </a:t>
            </a:r>
            <a:r>
              <a:rPr lang="zh-CN" altLang="en-US" sz="3000" b="1" dirty="0" smtClean="0">
                <a:solidFill>
                  <a:srgbClr val="003300"/>
                </a:solidFill>
                <a:latin typeface="宋体" panose="02010600030101010101" pitchFamily="2" charset="-122"/>
              </a:rPr>
              <a:t>）</a:t>
            </a:r>
            <a:r>
              <a:rPr lang="zh-CN" altLang="en-US" sz="3000" b="1" dirty="0">
                <a:solidFill>
                  <a:srgbClr val="003300"/>
                </a:solidFill>
                <a:latin typeface="宋体" panose="02010600030101010101" pitchFamily="2" charset="-122"/>
              </a:rPr>
              <a:t>花</a:t>
            </a:r>
            <a:endParaRPr lang="zh-CN" altLang="en-US" sz="3000" b="1" dirty="0">
              <a:latin typeface="宋体" panose="02010600030101010101" pitchFamily="2" charset="-122"/>
            </a:endParaRPr>
          </a:p>
        </p:txBody>
      </p:sp>
      <p:sp>
        <p:nvSpPr>
          <p:cNvPr id="27651" name="文本框 194564" descr="中国教育出版网"/>
          <p:cNvSpPr txBox="1">
            <a:spLocks noChangeArrowheads="1"/>
          </p:cNvSpPr>
          <p:nvPr/>
        </p:nvSpPr>
        <p:spPr bwMode="auto">
          <a:xfrm>
            <a:off x="1845734" y="5884863"/>
            <a:ext cx="226484"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567" name="文本框 194566" descr="中国教育出版网"/>
          <p:cNvSpPr txBox="1">
            <a:spLocks noChangeArrowheads="1"/>
          </p:cNvSpPr>
          <p:nvPr/>
        </p:nvSpPr>
        <p:spPr bwMode="auto">
          <a:xfrm>
            <a:off x="1397082" y="1808609"/>
            <a:ext cx="584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solidFill>
                  <a:srgbClr val="FF3300"/>
                </a:solidFill>
              </a:rPr>
              <a:t>看</a:t>
            </a:r>
            <a:endParaRPr lang="zh-CN" altLang="en-US" sz="3200" b="1" dirty="0">
              <a:solidFill>
                <a:srgbClr val="FF3300"/>
              </a:solidFill>
            </a:endParaRPr>
          </a:p>
        </p:txBody>
      </p:sp>
      <p:sp>
        <p:nvSpPr>
          <p:cNvPr id="194568" name="文本框 194567" descr="中国教育出版网"/>
          <p:cNvSpPr txBox="1">
            <a:spLocks noChangeArrowheads="1"/>
          </p:cNvSpPr>
          <p:nvPr/>
        </p:nvSpPr>
        <p:spPr bwMode="auto">
          <a:xfrm>
            <a:off x="3574411" y="1808495"/>
            <a:ext cx="609944"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solidFill>
                  <a:srgbClr val="FF3300"/>
                </a:solidFill>
              </a:rPr>
              <a:t>忆</a:t>
            </a:r>
            <a:endParaRPr lang="zh-CN" altLang="en-US" sz="3200" b="1" dirty="0">
              <a:solidFill>
                <a:srgbClr val="FF3300"/>
              </a:solidFill>
            </a:endParaRPr>
          </a:p>
        </p:txBody>
      </p:sp>
      <p:sp>
        <p:nvSpPr>
          <p:cNvPr id="194569" name="文本框 194568" descr="中国教育出版网"/>
          <p:cNvSpPr txBox="1">
            <a:spLocks noChangeArrowheads="1"/>
          </p:cNvSpPr>
          <p:nvPr/>
        </p:nvSpPr>
        <p:spPr bwMode="auto">
          <a:xfrm>
            <a:off x="5644240" y="1872744"/>
            <a:ext cx="7000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dirty="0">
                <a:solidFill>
                  <a:srgbClr val="FF3300"/>
                </a:solidFill>
              </a:rPr>
              <a:t>悟</a:t>
            </a:r>
            <a:endParaRPr lang="zh-CN" altLang="en-US" sz="3200" b="1" dirty="0">
              <a:solidFill>
                <a:srgbClr val="FF3300"/>
              </a:solidFill>
            </a:endParaRPr>
          </a:p>
        </p:txBody>
      </p:sp>
      <p:sp>
        <p:nvSpPr>
          <p:cNvPr id="194571" name="矩形 194570" descr="中国教育出版网"/>
          <p:cNvSpPr>
            <a:spLocks noChangeArrowheads="1"/>
          </p:cNvSpPr>
          <p:nvPr/>
        </p:nvSpPr>
        <p:spPr bwMode="auto">
          <a:xfrm>
            <a:off x="1021919" y="2508032"/>
            <a:ext cx="8259079"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lnSpc>
                <a:spcPct val="90000"/>
              </a:lnSpc>
              <a:spcBef>
                <a:spcPct val="20000"/>
              </a:spcBef>
              <a:buClr>
                <a:schemeClr val="hlink"/>
              </a:buClr>
              <a:buFont typeface="Wingdings" panose="05000000000000000000" pitchFamily="2" charset="2"/>
              <a:buNone/>
            </a:pPr>
            <a:endParaRPr lang="zh-CN" altLang="en-US" sz="3200" b="1" dirty="0">
              <a:solidFill>
                <a:srgbClr val="0066FF"/>
              </a:solidFill>
              <a:latin typeface="宋体" panose="02010600030101010101" pitchFamily="2" charset="-122"/>
              <a:ea typeface="隶书" panose="02010509060101010101" charset="-122"/>
            </a:endParaRPr>
          </a:p>
          <a:p>
            <a:pPr marL="609600" indent="-609600">
              <a:lnSpc>
                <a:spcPct val="90000"/>
              </a:lnSpc>
              <a:spcBef>
                <a:spcPct val="20000"/>
              </a:spcBef>
              <a:buClr>
                <a:schemeClr val="hlink"/>
              </a:buClr>
              <a:buFont typeface="Wingdings" panose="05000000000000000000" pitchFamily="2" charset="2"/>
              <a:buNone/>
            </a:pPr>
            <a:r>
              <a:rPr lang="zh-CN" altLang="en-US" sz="3200" b="1" dirty="0">
                <a:solidFill>
                  <a:srgbClr val="FF0000"/>
                </a:solidFill>
                <a:ea typeface="隶书" panose="02010509060101010101" charset="-122"/>
              </a:rPr>
              <a:t>     我不由得停住了脚步</a:t>
            </a:r>
            <a:r>
              <a:rPr lang="en-US" altLang="zh-CN" sz="3200" b="1" dirty="0">
                <a:solidFill>
                  <a:srgbClr val="FF0000"/>
                </a:solidFill>
                <a:ea typeface="隶书" panose="02010509060101010101" charset="-122"/>
              </a:rPr>
              <a:t>……</a:t>
            </a:r>
            <a:endParaRPr lang="en-US" altLang="zh-CN" sz="3200" b="1" dirty="0">
              <a:solidFill>
                <a:srgbClr val="FF0000"/>
              </a:solidFill>
              <a:ea typeface="隶书" panose="02010509060101010101" charset="-122"/>
            </a:endParaRPr>
          </a:p>
          <a:p>
            <a:pPr marL="609600" indent="-609600">
              <a:lnSpc>
                <a:spcPct val="90000"/>
              </a:lnSpc>
              <a:spcBef>
                <a:spcPct val="20000"/>
              </a:spcBef>
              <a:buClr>
                <a:schemeClr val="hlink"/>
              </a:buClr>
              <a:buFont typeface="Wingdings" panose="05000000000000000000" pitchFamily="2" charset="2"/>
              <a:buNone/>
            </a:pPr>
            <a:endParaRPr lang="en-US" altLang="zh-CN" sz="3200" b="1" dirty="0">
              <a:solidFill>
                <a:srgbClr val="FF0000"/>
              </a:solidFill>
              <a:latin typeface="宋体" panose="02010600030101010101" pitchFamily="2" charset="-122"/>
              <a:ea typeface="隶书" panose="02010509060101010101" charset="-122"/>
            </a:endParaRPr>
          </a:p>
          <a:p>
            <a:pPr marL="609600" indent="-609600">
              <a:lnSpc>
                <a:spcPct val="90000"/>
              </a:lnSpc>
              <a:spcBef>
                <a:spcPct val="20000"/>
              </a:spcBef>
              <a:buClr>
                <a:schemeClr val="hlink"/>
              </a:buClr>
              <a:buFont typeface="Wingdings" panose="05000000000000000000" pitchFamily="2" charset="2"/>
              <a:buNone/>
            </a:pPr>
            <a:r>
              <a:rPr lang="zh-CN" altLang="en-US" sz="3200" b="1" dirty="0">
                <a:solidFill>
                  <a:srgbClr val="FF0000"/>
                </a:solidFill>
                <a:ea typeface="隶书" panose="02010509060101010101" charset="-122"/>
              </a:rPr>
              <a:t>     这里除了光彩</a:t>
            </a:r>
            <a:r>
              <a:rPr lang="en-US" altLang="zh-CN" sz="3200" b="1" dirty="0">
                <a:solidFill>
                  <a:srgbClr val="FF0000"/>
                </a:solidFill>
                <a:ea typeface="隶书" panose="02010509060101010101" charset="-122"/>
              </a:rPr>
              <a:t>……</a:t>
            </a:r>
            <a:endParaRPr lang="en-US" altLang="zh-CN" sz="3200" b="1" dirty="0">
              <a:solidFill>
                <a:srgbClr val="FF0000"/>
              </a:solidFill>
              <a:ea typeface="隶书" panose="02010509060101010101" charset="-122"/>
            </a:endParaRPr>
          </a:p>
          <a:p>
            <a:pPr marL="609600" indent="-609600">
              <a:lnSpc>
                <a:spcPct val="90000"/>
              </a:lnSpc>
              <a:spcBef>
                <a:spcPct val="20000"/>
              </a:spcBef>
              <a:buClr>
                <a:schemeClr val="hlink"/>
              </a:buClr>
              <a:buFont typeface="Wingdings" panose="05000000000000000000" pitchFamily="2" charset="2"/>
              <a:buNone/>
            </a:pPr>
            <a:endParaRPr lang="zh-CN" altLang="en-US" sz="3200" b="1" dirty="0">
              <a:solidFill>
                <a:srgbClr val="0066FF"/>
              </a:solidFill>
              <a:latin typeface="宋体" panose="02010600030101010101" pitchFamily="2" charset="-122"/>
              <a:ea typeface="隶书" panose="02010509060101010101" charset="-122"/>
            </a:endParaRPr>
          </a:p>
          <a:p>
            <a:pPr marL="609600" indent="-609600">
              <a:lnSpc>
                <a:spcPct val="90000"/>
              </a:lnSpc>
              <a:spcBef>
                <a:spcPct val="20000"/>
              </a:spcBef>
              <a:buClr>
                <a:schemeClr val="hlink"/>
              </a:buClr>
              <a:buFont typeface="Wingdings" panose="05000000000000000000" pitchFamily="2" charset="2"/>
              <a:buNone/>
            </a:pPr>
            <a:r>
              <a:rPr lang="zh-CN" altLang="en-US" sz="3200" b="1" dirty="0">
                <a:solidFill>
                  <a:srgbClr val="FF0000"/>
                </a:solidFill>
                <a:ea typeface="隶书" panose="02010509060101010101" charset="-122"/>
              </a:rPr>
              <a:t>     花和人都会遇到各种各样的不幸</a:t>
            </a:r>
            <a:r>
              <a:rPr lang="en-US" altLang="zh-CN" sz="3200" b="1" dirty="0">
                <a:solidFill>
                  <a:srgbClr val="FF0000"/>
                </a:solidFill>
                <a:ea typeface="隶书" panose="02010509060101010101" charset="-122"/>
              </a:rPr>
              <a:t>……</a:t>
            </a:r>
            <a:endParaRPr lang="zh-CN" altLang="en-US" sz="2800" dirty="0">
              <a:solidFill>
                <a:schemeClr val="accent2"/>
              </a:solidFill>
              <a:ea typeface="楷体_GB2312" pitchFamily="49" charset="-122"/>
            </a:endParaRPr>
          </a:p>
        </p:txBody>
      </p:sp>
      <p:sp>
        <p:nvSpPr>
          <p:cNvPr id="194573" name="文本框 194572" descr="中国教育出版网"/>
          <p:cNvSpPr txBox="1">
            <a:spLocks noChangeArrowheads="1"/>
          </p:cNvSpPr>
          <p:nvPr/>
        </p:nvSpPr>
        <p:spPr bwMode="auto">
          <a:xfrm>
            <a:off x="1021666" y="2508033"/>
            <a:ext cx="2315633"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smtClean="0">
                <a:solidFill>
                  <a:srgbClr val="0066FF"/>
                </a:solidFill>
                <a:latin typeface="隶书" panose="02010509060101010101" charset="-122"/>
                <a:ea typeface="隶书" panose="02010509060101010101" charset="-122"/>
              </a:rPr>
              <a:t>（</a:t>
            </a:r>
            <a:r>
              <a:rPr lang="en-US" altLang="zh-CN" sz="3200" b="1" dirty="0" smtClean="0">
                <a:solidFill>
                  <a:srgbClr val="0066FF"/>
                </a:solidFill>
                <a:latin typeface="隶书" panose="02010509060101010101" charset="-122"/>
                <a:ea typeface="隶书" panose="02010509060101010101" charset="-122"/>
              </a:rPr>
              <a:t>1</a:t>
            </a:r>
            <a:r>
              <a:rPr lang="zh-CN" altLang="en-US" sz="3200" b="1" dirty="0" smtClean="0">
                <a:solidFill>
                  <a:srgbClr val="0066FF"/>
                </a:solidFill>
                <a:latin typeface="隶书" panose="02010509060101010101" charset="-122"/>
                <a:ea typeface="隶书" panose="02010509060101010101" charset="-122"/>
              </a:rPr>
              <a:t>）</a:t>
            </a:r>
            <a:r>
              <a:rPr lang="zh-CN" altLang="en-US" sz="3200" b="1" dirty="0" smtClean="0">
                <a:solidFill>
                  <a:srgbClr val="0066FF"/>
                </a:solidFill>
                <a:latin typeface="隶书" panose="02010509060101010101" charset="-122"/>
                <a:ea typeface="隶书" panose="02010509060101010101" charset="-122"/>
              </a:rPr>
              <a:t>看</a:t>
            </a:r>
            <a:r>
              <a:rPr lang="zh-CN" altLang="en-US" sz="3200" b="1" dirty="0">
                <a:solidFill>
                  <a:srgbClr val="0066FF"/>
                </a:solidFill>
                <a:latin typeface="隶书" panose="02010509060101010101" charset="-122"/>
                <a:ea typeface="隶书" panose="02010509060101010101" charset="-122"/>
              </a:rPr>
              <a:t>花：</a:t>
            </a:r>
            <a:endParaRPr lang="zh-CN" altLang="en-US" sz="3200" b="1" dirty="0">
              <a:solidFill>
                <a:srgbClr val="0066FF"/>
              </a:solidFill>
              <a:latin typeface="隶书" panose="02010509060101010101" charset="-122"/>
              <a:ea typeface="隶书" panose="02010509060101010101" charset="-122"/>
            </a:endParaRPr>
          </a:p>
          <a:p>
            <a:pPr eaLnBrk="1" hangingPunct="1"/>
            <a:r>
              <a:rPr lang="zh-CN" altLang="en-US" sz="3200" b="1" dirty="0">
                <a:solidFill>
                  <a:srgbClr val="FF0000"/>
                </a:solidFill>
                <a:latin typeface="隶书" panose="02010509060101010101" charset="-122"/>
                <a:ea typeface="隶书" panose="02010509060101010101" charset="-122"/>
              </a:rPr>
              <a:t>     </a:t>
            </a:r>
            <a:endParaRPr lang="zh-CN" altLang="en-US" sz="3200" b="1" dirty="0">
              <a:solidFill>
                <a:srgbClr val="FF0000"/>
              </a:solidFill>
              <a:latin typeface="隶书" panose="02010509060101010101" charset="-122"/>
              <a:ea typeface="隶书" panose="02010509060101010101" charset="-122"/>
            </a:endParaRPr>
          </a:p>
          <a:p>
            <a:pPr eaLnBrk="1" hangingPunct="1"/>
            <a:r>
              <a:rPr lang="zh-CN" altLang="en-US" sz="3200" b="1" dirty="0" smtClean="0">
                <a:solidFill>
                  <a:srgbClr val="0066FF"/>
                </a:solidFill>
                <a:latin typeface="隶书" panose="02010509060101010101" charset="-122"/>
                <a:ea typeface="隶书" panose="02010509060101010101" charset="-122"/>
              </a:rPr>
              <a:t>（</a:t>
            </a:r>
            <a:r>
              <a:rPr lang="en-US" altLang="zh-CN" sz="3200" b="1" dirty="0" smtClean="0">
                <a:solidFill>
                  <a:srgbClr val="0066FF"/>
                </a:solidFill>
                <a:latin typeface="隶书" panose="02010509060101010101" charset="-122"/>
                <a:ea typeface="隶书" panose="02010509060101010101" charset="-122"/>
              </a:rPr>
              <a:t>2</a:t>
            </a:r>
            <a:r>
              <a:rPr lang="zh-CN" altLang="en-US" sz="3200" b="1" dirty="0" smtClean="0">
                <a:solidFill>
                  <a:srgbClr val="0066FF"/>
                </a:solidFill>
                <a:latin typeface="隶书" panose="02010509060101010101" charset="-122"/>
                <a:ea typeface="隶书" panose="02010509060101010101" charset="-122"/>
              </a:rPr>
              <a:t>）</a:t>
            </a:r>
            <a:r>
              <a:rPr lang="zh-CN" altLang="en-US" sz="3200" b="1" dirty="0" smtClean="0">
                <a:solidFill>
                  <a:srgbClr val="0066FF"/>
                </a:solidFill>
                <a:latin typeface="隶书" panose="02010509060101010101" charset="-122"/>
                <a:ea typeface="隶书" panose="02010509060101010101" charset="-122"/>
              </a:rPr>
              <a:t>忆</a:t>
            </a:r>
            <a:r>
              <a:rPr lang="zh-CN" altLang="en-US" sz="3200" b="1" dirty="0">
                <a:solidFill>
                  <a:srgbClr val="0066FF"/>
                </a:solidFill>
                <a:latin typeface="隶书" panose="02010509060101010101" charset="-122"/>
                <a:ea typeface="隶书" panose="02010509060101010101" charset="-122"/>
              </a:rPr>
              <a:t>花：</a:t>
            </a:r>
            <a:endParaRPr lang="zh-CN" altLang="en-US" sz="3200" b="1" dirty="0">
              <a:solidFill>
                <a:srgbClr val="0066FF"/>
              </a:solidFill>
              <a:latin typeface="隶书" panose="02010509060101010101" charset="-122"/>
              <a:ea typeface="隶书" panose="02010509060101010101" charset="-122"/>
            </a:endParaRPr>
          </a:p>
          <a:p>
            <a:pPr eaLnBrk="1" hangingPunct="1"/>
            <a:endParaRPr lang="en-US" altLang="zh-CN" sz="3200" b="1" dirty="0">
              <a:solidFill>
                <a:srgbClr val="0066FF"/>
              </a:solidFill>
              <a:latin typeface="隶书" panose="02010509060101010101" charset="-122"/>
              <a:ea typeface="隶书" panose="02010509060101010101" charset="-122"/>
            </a:endParaRPr>
          </a:p>
          <a:p>
            <a:pPr eaLnBrk="1" hangingPunct="1"/>
            <a:r>
              <a:rPr lang="zh-CN" altLang="en-US" sz="3200" b="1" dirty="0" smtClean="0">
                <a:solidFill>
                  <a:srgbClr val="0066FF"/>
                </a:solidFill>
                <a:latin typeface="隶书" panose="02010509060101010101" charset="-122"/>
                <a:ea typeface="隶书" panose="02010509060101010101" charset="-122"/>
              </a:rPr>
              <a:t>（</a:t>
            </a:r>
            <a:r>
              <a:rPr lang="en-US" altLang="zh-CN" sz="3200" b="1" dirty="0" smtClean="0">
                <a:solidFill>
                  <a:srgbClr val="0066FF"/>
                </a:solidFill>
                <a:latin typeface="隶书" panose="02010509060101010101" charset="-122"/>
                <a:ea typeface="隶书" panose="02010509060101010101" charset="-122"/>
              </a:rPr>
              <a:t>3</a:t>
            </a:r>
            <a:r>
              <a:rPr lang="zh-CN" altLang="en-US" sz="3200" b="1" dirty="0" smtClean="0">
                <a:solidFill>
                  <a:srgbClr val="0066FF"/>
                </a:solidFill>
                <a:latin typeface="隶书" panose="02010509060101010101" charset="-122"/>
                <a:ea typeface="隶书" panose="02010509060101010101" charset="-122"/>
              </a:rPr>
              <a:t>）</a:t>
            </a:r>
            <a:r>
              <a:rPr lang="zh-CN" altLang="en-US" sz="3200" b="1" dirty="0" smtClean="0">
                <a:solidFill>
                  <a:srgbClr val="0066FF"/>
                </a:solidFill>
                <a:latin typeface="隶书" panose="02010509060101010101" charset="-122"/>
                <a:ea typeface="隶书" panose="02010509060101010101" charset="-122"/>
              </a:rPr>
              <a:t>悟</a:t>
            </a:r>
            <a:r>
              <a:rPr lang="zh-CN" altLang="en-US" sz="3200" b="1" dirty="0">
                <a:solidFill>
                  <a:srgbClr val="0066FF"/>
                </a:solidFill>
                <a:latin typeface="隶书" panose="02010509060101010101" charset="-122"/>
                <a:ea typeface="隶书" panose="02010509060101010101" charset="-122"/>
              </a:rPr>
              <a:t>花：</a:t>
            </a:r>
            <a:r>
              <a:rPr lang="zh-CN" altLang="en-US" b="1" dirty="0">
                <a:solidFill>
                  <a:srgbClr val="FF0000"/>
                </a:solidFill>
              </a:rPr>
              <a:t> </a:t>
            </a:r>
            <a:endParaRPr lang="zh-CN" altLang="en-US" dirty="0"/>
          </a:p>
        </p:txBody>
      </p:sp>
      <p:pic>
        <p:nvPicPr>
          <p:cNvPr id="12" name="内容占位符 143362" descr="中国教育出版网"/>
          <p:cNvPicPr>
            <a:picLocks noRot="1"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6698768" y="2593067"/>
            <a:ext cx="4613891" cy="2597580"/>
          </a:xfrm>
          <a:prstGeom prst="rect">
            <a:avLst/>
          </a:prstGeom>
          <a:ln w="76200">
            <a:solidFill>
              <a:srgbClr val="0000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4567"/>
                                        </p:tgtEl>
                                        <p:attrNameLst>
                                          <p:attrName>style.visibility</p:attrName>
                                        </p:attrNameLst>
                                      </p:cBhvr>
                                      <p:to>
                                        <p:strVal val="visible"/>
                                      </p:to>
                                    </p:set>
                                    <p:anim calcmode="lin" valueType="num">
                                      <p:cBhvr additive="base">
                                        <p:cTn id="7" dur="500" fill="hold"/>
                                        <p:tgtEl>
                                          <p:spTgt spid="194567"/>
                                        </p:tgtEl>
                                        <p:attrNameLst>
                                          <p:attrName>ppt_x</p:attrName>
                                        </p:attrNameLst>
                                      </p:cBhvr>
                                      <p:tavLst>
                                        <p:tav tm="0">
                                          <p:val>
                                            <p:strVal val="0-#ppt_w/2"/>
                                          </p:val>
                                        </p:tav>
                                        <p:tav tm="100000">
                                          <p:val>
                                            <p:strVal val="#ppt_x"/>
                                          </p:val>
                                        </p:tav>
                                      </p:tavLst>
                                    </p:anim>
                                    <p:anim calcmode="lin" valueType="num">
                                      <p:cBhvr additive="base">
                                        <p:cTn id="8" dur="500" fill="hold"/>
                                        <p:tgtEl>
                                          <p:spTgt spid="19456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94568"/>
                                        </p:tgtEl>
                                        <p:attrNameLst>
                                          <p:attrName>style.visibility</p:attrName>
                                        </p:attrNameLst>
                                      </p:cBhvr>
                                      <p:to>
                                        <p:strVal val="visible"/>
                                      </p:to>
                                    </p:set>
                                    <p:anim calcmode="lin" valueType="num">
                                      <p:cBhvr additive="base">
                                        <p:cTn id="13" dur="500" fill="hold"/>
                                        <p:tgtEl>
                                          <p:spTgt spid="194568"/>
                                        </p:tgtEl>
                                        <p:attrNameLst>
                                          <p:attrName>ppt_x</p:attrName>
                                        </p:attrNameLst>
                                      </p:cBhvr>
                                      <p:tavLst>
                                        <p:tav tm="0">
                                          <p:val>
                                            <p:strVal val="#ppt_x"/>
                                          </p:val>
                                        </p:tav>
                                        <p:tav tm="100000">
                                          <p:val>
                                            <p:strVal val="#ppt_x"/>
                                          </p:val>
                                        </p:tav>
                                      </p:tavLst>
                                    </p:anim>
                                    <p:anim calcmode="lin" valueType="num">
                                      <p:cBhvr additive="base">
                                        <p:cTn id="14" dur="500" fill="hold"/>
                                        <p:tgtEl>
                                          <p:spTgt spid="194568"/>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94569"/>
                                        </p:tgtEl>
                                        <p:attrNameLst>
                                          <p:attrName>style.visibility</p:attrName>
                                        </p:attrNameLst>
                                      </p:cBhvr>
                                      <p:to>
                                        <p:strVal val="visible"/>
                                      </p:to>
                                    </p:set>
                                    <p:anim calcmode="lin" valueType="num">
                                      <p:cBhvr additive="base">
                                        <p:cTn id="19" dur="500" fill="hold"/>
                                        <p:tgtEl>
                                          <p:spTgt spid="194569"/>
                                        </p:tgtEl>
                                        <p:attrNameLst>
                                          <p:attrName>ppt_x</p:attrName>
                                        </p:attrNameLst>
                                      </p:cBhvr>
                                      <p:tavLst>
                                        <p:tav tm="0">
                                          <p:val>
                                            <p:strVal val="1+#ppt_w/2"/>
                                          </p:val>
                                        </p:tav>
                                        <p:tav tm="100000">
                                          <p:val>
                                            <p:strVal val="#ppt_x"/>
                                          </p:val>
                                        </p:tav>
                                      </p:tavLst>
                                    </p:anim>
                                    <p:anim calcmode="lin" valueType="num">
                                      <p:cBhvr additive="base">
                                        <p:cTn id="20" dur="500" fill="hold"/>
                                        <p:tgtEl>
                                          <p:spTgt spid="19456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194573"/>
                                        </p:tgtEl>
                                        <p:attrNameLst>
                                          <p:attrName>style.visibility</p:attrName>
                                        </p:attrNameLst>
                                      </p:cBhvr>
                                      <p:to>
                                        <p:strVal val="visible"/>
                                      </p:to>
                                    </p:set>
                                    <p:animEffect transition="in" filter="checkerboard(across)">
                                      <p:cBhvr>
                                        <p:cTn id="25" dur="500"/>
                                        <p:tgtEl>
                                          <p:spTgt spid="194573"/>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32" fill="hold" grpId="0" nodeType="clickEffect">
                                  <p:stCondLst>
                                    <p:cond delay="0"/>
                                  </p:stCondLst>
                                  <p:childTnLst>
                                    <p:set>
                                      <p:cBhvr>
                                        <p:cTn id="29" dur="1" fill="hold">
                                          <p:stCondLst>
                                            <p:cond delay="0"/>
                                          </p:stCondLst>
                                        </p:cTn>
                                        <p:tgtEl>
                                          <p:spTgt spid="194571">
                                            <p:txEl>
                                              <p:pRg st="1" end="1"/>
                                            </p:txEl>
                                          </p:spTgt>
                                        </p:tgtEl>
                                        <p:attrNameLst>
                                          <p:attrName>style.visibility</p:attrName>
                                        </p:attrNameLst>
                                      </p:cBhvr>
                                      <p:to>
                                        <p:strVal val="visible"/>
                                      </p:to>
                                    </p:set>
                                    <p:animEffect transition="in" filter="box(out)">
                                      <p:cBhvr>
                                        <p:cTn id="30" dur="500"/>
                                        <p:tgtEl>
                                          <p:spTgt spid="194571">
                                            <p:txEl>
                                              <p:pRg st="1" end="1"/>
                                            </p:txEl>
                                          </p:spTgt>
                                        </p:tgtEl>
                                      </p:cBhvr>
                                    </p:animEffect>
                                  </p:childTnLst>
                                  <p:subTnLst>
                                    <p:audio>
                                      <p:cMediaNode>
                                        <p:cTn display="0" masterRel="sameClick">
                                          <p:stCondLst>
                                            <p:cond evt="begin" delay="0">
                                              <p:tn val="28"/>
                                            </p:cond>
                                          </p:stCondLst>
                                          <p:endCondLst>
                                            <p:cond evt="onStopAudio" delay="0">
                                              <p:tgtEl>
                                                <p:sldTgt/>
                                              </p:tgtEl>
                                            </p:cond>
                                          </p:endCondLst>
                                        </p:cTn>
                                        <p:tgtEl>
                                          <p:sndTgt r:embed="rId2" name="camera.wav"/>
                                        </p:tgtEl>
                                      </p:cMediaNode>
                                    </p:audio>
                                  </p:subTnLst>
                                </p:cTn>
                              </p:par>
                            </p:childTnLst>
                          </p:cTn>
                        </p:par>
                      </p:childTnLst>
                    </p:cTn>
                  </p:par>
                  <p:par>
                    <p:cTn id="31" fill="hold">
                      <p:stCondLst>
                        <p:cond delay="indefinite"/>
                      </p:stCondLst>
                      <p:childTnLst>
                        <p:par>
                          <p:cTn id="32" fill="hold">
                            <p:stCondLst>
                              <p:cond delay="0"/>
                            </p:stCondLst>
                            <p:childTnLst>
                              <p:par>
                                <p:cTn id="33" presetID="4" presetClass="entr" presetSubtype="32" fill="hold" grpId="0" nodeType="clickEffect">
                                  <p:stCondLst>
                                    <p:cond delay="0"/>
                                  </p:stCondLst>
                                  <p:childTnLst>
                                    <p:set>
                                      <p:cBhvr>
                                        <p:cTn id="34" dur="1" fill="hold">
                                          <p:stCondLst>
                                            <p:cond delay="0"/>
                                          </p:stCondLst>
                                        </p:cTn>
                                        <p:tgtEl>
                                          <p:spTgt spid="194571">
                                            <p:txEl>
                                              <p:pRg st="3" end="3"/>
                                            </p:txEl>
                                          </p:spTgt>
                                        </p:tgtEl>
                                        <p:attrNameLst>
                                          <p:attrName>style.visibility</p:attrName>
                                        </p:attrNameLst>
                                      </p:cBhvr>
                                      <p:to>
                                        <p:strVal val="visible"/>
                                      </p:to>
                                    </p:set>
                                    <p:animEffect transition="in" filter="box(out)">
                                      <p:cBhvr>
                                        <p:cTn id="35" dur="500"/>
                                        <p:tgtEl>
                                          <p:spTgt spid="194571">
                                            <p:txEl>
                                              <p:pRg st="3" end="3"/>
                                            </p:txEl>
                                          </p:spTgt>
                                        </p:tgtEl>
                                      </p:cBhvr>
                                    </p:animEffect>
                                  </p:childTnLst>
                                  <p:subTnLst>
                                    <p:audio>
                                      <p:cMediaNode>
                                        <p:cTn display="0" masterRel="sameClick">
                                          <p:stCondLst>
                                            <p:cond evt="begin" delay="0">
                                              <p:tn val="33"/>
                                            </p:cond>
                                          </p:stCondLst>
                                          <p:endCondLst>
                                            <p:cond evt="onStopAudio" delay="0">
                                              <p:tgtEl>
                                                <p:sldTgt/>
                                              </p:tgtEl>
                                            </p:cond>
                                          </p:endCondLst>
                                        </p:cTn>
                                        <p:tgtEl>
                                          <p:sndTgt r:embed="rId2" name="camera.wav"/>
                                        </p:tgtEl>
                                      </p:cMediaNode>
                                    </p:audio>
                                  </p:subTnLst>
                                </p:cTn>
                              </p:par>
                            </p:childTnLst>
                          </p:cTn>
                        </p:par>
                      </p:childTnLst>
                    </p:cTn>
                  </p:par>
                  <p:par>
                    <p:cTn id="36" fill="hold">
                      <p:stCondLst>
                        <p:cond delay="indefinite"/>
                      </p:stCondLst>
                      <p:childTnLst>
                        <p:par>
                          <p:cTn id="37" fill="hold">
                            <p:stCondLst>
                              <p:cond delay="0"/>
                            </p:stCondLst>
                            <p:childTnLst>
                              <p:par>
                                <p:cTn id="38" presetID="4" presetClass="entr" presetSubtype="32" fill="hold" grpId="0" nodeType="clickEffect">
                                  <p:stCondLst>
                                    <p:cond delay="0"/>
                                  </p:stCondLst>
                                  <p:childTnLst>
                                    <p:set>
                                      <p:cBhvr>
                                        <p:cTn id="39" dur="1" fill="hold">
                                          <p:stCondLst>
                                            <p:cond delay="0"/>
                                          </p:stCondLst>
                                        </p:cTn>
                                        <p:tgtEl>
                                          <p:spTgt spid="194571">
                                            <p:txEl>
                                              <p:pRg st="5" end="5"/>
                                            </p:txEl>
                                          </p:spTgt>
                                        </p:tgtEl>
                                        <p:attrNameLst>
                                          <p:attrName>style.visibility</p:attrName>
                                        </p:attrNameLst>
                                      </p:cBhvr>
                                      <p:to>
                                        <p:strVal val="visible"/>
                                      </p:to>
                                    </p:set>
                                    <p:animEffect transition="in" filter="box(out)">
                                      <p:cBhvr>
                                        <p:cTn id="40" dur="500"/>
                                        <p:tgtEl>
                                          <p:spTgt spid="194571">
                                            <p:txEl>
                                              <p:pRg st="5" end="5"/>
                                            </p:txEl>
                                          </p:spTgt>
                                        </p:tgtEl>
                                      </p:cBhvr>
                                    </p:animEffect>
                                  </p:childTnLst>
                                  <p:subTnLst>
                                    <p:audio>
                                      <p:cMediaNode>
                                        <p:cTn display="0" masterRel="sameClick">
                                          <p:stCondLst>
                                            <p:cond evt="begin" delay="0">
                                              <p:tn val="38"/>
                                            </p:cond>
                                          </p:stCondLst>
                                          <p:endCondLst>
                                            <p:cond evt="onStopAudio" delay="0">
                                              <p:tgtEl>
                                                <p:sldTgt/>
                                              </p:tgtEl>
                                            </p:cond>
                                          </p:endCondLst>
                                        </p:cTn>
                                        <p:tgtEl>
                                          <p:sndTgt r:embed="rId2" name="camera.wav"/>
                                        </p:tgtEl>
                                      </p:cMediaNode>
                                    </p:audio>
                                  </p:subTnLst>
                                </p:cTn>
                              </p:par>
                              <p:par>
                                <p:cTn id="41" presetID="21" presetClass="entr" presetSubtype="1"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heel(1)">
                                      <p:cBhvr>
                                        <p:cTn id="43"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7" grpId="0"/>
      <p:bldP spid="194568" grpId="0"/>
      <p:bldP spid="194569" grpId="0"/>
      <p:bldP spid="194571" grpId="0" build="p"/>
      <p:bldP spid="19457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showMasterPhAnim="0">
  <p:cSld>
    <p:bg>
      <p:bgPr>
        <a:noFill/>
        <a:effectLst/>
      </p:bgPr>
    </p:bg>
    <p:spTree>
      <p:nvGrpSpPr>
        <p:cNvPr id="1" name=""/>
        <p:cNvGrpSpPr/>
        <p:nvPr/>
      </p:nvGrpSpPr>
      <p:grpSpPr>
        <a:xfrm>
          <a:off x="0" y="0"/>
          <a:ext cx="0" cy="0"/>
          <a:chOff x="0" y="0"/>
          <a:chExt cx="0" cy="0"/>
        </a:xfrm>
      </p:grpSpPr>
      <p:sp>
        <p:nvSpPr>
          <p:cNvPr id="35842" name="标题 198657" descr="中国教育出版网"/>
          <p:cNvSpPr>
            <a:spLocks noGrp="1" noRot="1" noChangeArrowheads="1"/>
          </p:cNvSpPr>
          <p:nvPr>
            <p:ph type="title" idx="4294967295"/>
          </p:nvPr>
        </p:nvSpPr>
        <p:spPr>
          <a:xfrm>
            <a:off x="947420" y="1278255"/>
            <a:ext cx="10472420" cy="1611630"/>
          </a:xfrm>
        </p:spPr>
        <p:txBody>
          <a:bodyPr>
            <a:normAutofit fontScale="90000"/>
          </a:bodyPr>
          <a:lstStyle/>
          <a:p>
            <a:pPr algn="just" fontAlgn="auto">
              <a:lnSpc>
                <a:spcPct val="100000"/>
              </a:lnSpc>
              <a:spcBef>
                <a:spcPts val="0"/>
              </a:spcBef>
              <a:spcAft>
                <a:spcPts val="0"/>
              </a:spcAft>
            </a:pPr>
            <a:r>
              <a:rPr lang="en-US" altLang="zh-CN" sz="3335" b="1" dirty="0" smtClean="0">
                <a:solidFill>
                  <a:schemeClr val="tx1"/>
                </a:solidFill>
                <a:latin typeface="宋体" panose="02010600030101010101" pitchFamily="2" charset="-122"/>
                <a:ea typeface="宋体" panose="02010600030101010101" pitchFamily="2" charset="-122"/>
                <a:cs typeface="Arial" panose="020B0604020202020204" pitchFamily="34" charset="0"/>
              </a:rPr>
              <a:t>3.宗璞以极为精细的工笔</a:t>
            </a:r>
            <a:r>
              <a:rPr sz="3335" b="1">
                <a:sym typeface="+mn-ea"/>
              </a:rPr>
              <a:t>,</a:t>
            </a:r>
            <a:r>
              <a:rPr lang="en-US" altLang="zh-CN" sz="3335" b="1" dirty="0" smtClean="0">
                <a:solidFill>
                  <a:schemeClr val="tx1"/>
                </a:solidFill>
                <a:latin typeface="宋体" panose="02010600030101010101" pitchFamily="2" charset="-122"/>
                <a:ea typeface="宋体" panose="02010600030101010101" pitchFamily="2" charset="-122"/>
                <a:cs typeface="Arial" panose="020B0604020202020204" pitchFamily="34" charset="0"/>
              </a:rPr>
              <a:t>为我们绘写藤萝花独具美韵的风貌</a:t>
            </a:r>
            <a:r>
              <a:rPr sz="3335" b="1">
                <a:sym typeface="+mn-ea"/>
              </a:rPr>
              <a:t>,</a:t>
            </a:r>
            <a:r>
              <a:rPr lang="en-US" altLang="zh-CN" sz="3335" b="1" dirty="0" smtClean="0">
                <a:solidFill>
                  <a:schemeClr val="tx1"/>
                </a:solidFill>
                <a:latin typeface="宋体" panose="02010600030101010101" pitchFamily="2" charset="-122"/>
                <a:ea typeface="宋体" panose="02010600030101010101" pitchFamily="2" charset="-122"/>
                <a:cs typeface="Arial" panose="020B0604020202020204" pitchFamily="34" charset="0"/>
              </a:rPr>
              <a:t>以至那色泽、那神采、那气味都鲜明可感</a:t>
            </a:r>
            <a:r>
              <a:rPr sz="3335" b="1">
                <a:sym typeface="+mn-ea"/>
              </a:rPr>
              <a:t>,</a:t>
            </a:r>
            <a:r>
              <a:rPr lang="en-US" altLang="zh-CN" sz="3335" b="1" dirty="0" smtClean="0">
                <a:solidFill>
                  <a:schemeClr val="tx1"/>
                </a:solidFill>
                <a:latin typeface="宋体" panose="02010600030101010101" pitchFamily="2" charset="-122"/>
                <a:ea typeface="宋体" panose="02010600030101010101" pitchFamily="2" charset="-122"/>
                <a:cs typeface="Arial" panose="020B0604020202020204" pitchFamily="34" charset="0"/>
              </a:rPr>
              <a:t>画出你欣赏的佳句</a:t>
            </a:r>
            <a:r>
              <a:rPr sz="3335" b="1">
                <a:sym typeface="+mn-ea"/>
              </a:rPr>
              <a:t>,</a:t>
            </a:r>
            <a:r>
              <a:rPr lang="en-US" altLang="zh-CN" sz="3335" b="1" dirty="0" smtClean="0">
                <a:solidFill>
                  <a:schemeClr val="tx1"/>
                </a:solidFill>
                <a:latin typeface="宋体" panose="02010600030101010101" pitchFamily="2" charset="-122"/>
                <a:ea typeface="宋体" panose="02010600030101010101" pitchFamily="2" charset="-122"/>
                <a:cs typeface="Arial" panose="020B0604020202020204" pitchFamily="34" charset="0"/>
              </a:rPr>
              <a:t>说出它所运用的手法和这样写的好处。</a:t>
            </a:r>
            <a:endParaRPr lang="en-US" altLang="zh-CN" sz="3335" b="1" dirty="0" smtClean="0">
              <a:solidFill>
                <a:schemeClr val="tx1"/>
              </a:solidFill>
              <a:latin typeface="宋体" panose="02010600030101010101" pitchFamily="2" charset="-122"/>
              <a:ea typeface="宋体" panose="02010600030101010101" pitchFamily="2" charset="-122"/>
              <a:cs typeface="Arial" panose="020B0604020202020204" pitchFamily="34" charset="0"/>
            </a:endParaRPr>
          </a:p>
        </p:txBody>
      </p:sp>
      <p:sp>
        <p:nvSpPr>
          <p:cNvPr id="24578" name="内容占位符 198658" descr="中国教育出版网"/>
          <p:cNvSpPr>
            <a:spLocks noGrp="1" noRot="1" noChangeArrowheads="1"/>
          </p:cNvSpPr>
          <p:nvPr>
            <p:ph idx="4294967295"/>
          </p:nvPr>
        </p:nvSpPr>
        <p:spPr>
          <a:xfrm>
            <a:off x="947420" y="4137025"/>
            <a:ext cx="9939655" cy="914400"/>
          </a:xfrm>
        </p:spPr>
        <p:txBody>
          <a:bodyPr>
            <a:normAutofit fontScale="90000" lnSpcReduction="10000"/>
          </a:bodyPr>
          <a:lstStyle/>
          <a:p>
            <a:pPr marL="0" indent="0" algn="just" fontAlgn="auto">
              <a:lnSpc>
                <a:spcPct val="100000"/>
              </a:lnSpc>
              <a:buNone/>
            </a:pPr>
            <a:r>
              <a:rPr lang="en-US" altLang="zh-CN" sz="3200" b="1" dirty="0" smtClean="0">
                <a:solidFill>
                  <a:schemeClr val="accent1">
                    <a:lumMod val="75000"/>
                  </a:schemeClr>
                </a:solidFill>
                <a:latin typeface="新宋体" panose="02010609030101010101" pitchFamily="49" charset="-122"/>
                <a:ea typeface="新宋体" panose="02010609030101010101" pitchFamily="49" charset="-122"/>
              </a:rPr>
              <a:t>    </a:t>
            </a:r>
            <a:r>
              <a:rPr lang="zh-CN" altLang="en-US" sz="3110" b="1" dirty="0" smtClean="0">
                <a:solidFill>
                  <a:srgbClr val="0000FF"/>
                </a:solidFill>
                <a:latin typeface="新宋体" panose="02010609030101010101" pitchFamily="49" charset="-122"/>
                <a:ea typeface="新宋体" panose="02010609030101010101" pitchFamily="49" charset="-122"/>
              </a:rPr>
              <a:t>运用</a:t>
            </a:r>
            <a:r>
              <a:rPr lang="zh-CN" altLang="en-US" sz="3110" b="1" dirty="0" smtClean="0">
                <a:solidFill>
                  <a:srgbClr val="FF3300"/>
                </a:solidFill>
                <a:latin typeface="新宋体" panose="02010609030101010101" pitchFamily="49" charset="-122"/>
                <a:ea typeface="新宋体" panose="02010609030101010101" pitchFamily="49" charset="-122"/>
              </a:rPr>
              <a:t>比喻</a:t>
            </a:r>
            <a:r>
              <a:rPr sz="3110" b="1">
                <a:solidFill>
                  <a:srgbClr val="0000FF"/>
                </a:solidFill>
                <a:sym typeface="+mn-ea"/>
              </a:rPr>
              <a:t>,</a:t>
            </a:r>
            <a:r>
              <a:rPr lang="zh-CN" sz="3110" b="1">
                <a:solidFill>
                  <a:srgbClr val="0000FF"/>
                </a:solidFill>
                <a:latin typeface="宋体" panose="02010600030101010101" pitchFamily="2" charset="-122"/>
                <a:ea typeface="宋体" panose="02010600030101010101" pitchFamily="2" charset="-122"/>
                <a:sym typeface="+mn-ea"/>
              </a:rPr>
              <a:t>将一树盛开的紫藤萝花比作瀑布</a:t>
            </a:r>
            <a:r>
              <a:rPr sz="3110" b="1">
                <a:solidFill>
                  <a:srgbClr val="0000FF"/>
                </a:solidFill>
                <a:sym typeface="+mn-ea"/>
              </a:rPr>
              <a:t>,</a:t>
            </a:r>
            <a:r>
              <a:rPr sz="3110" b="1">
                <a:solidFill>
                  <a:srgbClr val="0000FF"/>
                </a:solidFill>
                <a:latin typeface="宋体" panose="02010600030101010101" pitchFamily="2" charset="-122"/>
                <a:ea typeface="宋体" panose="02010600030101010101" pitchFamily="2" charset="-122"/>
                <a:sym typeface="+mn-ea"/>
              </a:rPr>
              <a:t>从总体形象上</a:t>
            </a:r>
            <a:r>
              <a:rPr sz="3110" b="1">
                <a:solidFill>
                  <a:srgbClr val="FF0000"/>
                </a:solidFill>
                <a:latin typeface="宋体" panose="02010600030101010101" pitchFamily="2" charset="-122"/>
                <a:ea typeface="宋体" panose="02010600030101010101" pitchFamily="2" charset="-122"/>
                <a:sym typeface="+mn-ea"/>
              </a:rPr>
              <a:t>赞美花</a:t>
            </a:r>
            <a:r>
              <a:rPr lang="zh-CN" sz="3110" b="1">
                <a:solidFill>
                  <a:srgbClr val="FF0000"/>
                </a:solidFill>
                <a:latin typeface="宋体" panose="02010600030101010101" pitchFamily="2" charset="-122"/>
                <a:ea typeface="宋体" panose="02010600030101010101" pitchFamily="2" charset="-122"/>
                <a:sym typeface="+mn-ea"/>
              </a:rPr>
              <a:t>之</a:t>
            </a:r>
            <a:r>
              <a:rPr lang="zh-CN" altLang="en-US" sz="3110" b="1" dirty="0" smtClean="0">
                <a:solidFill>
                  <a:srgbClr val="FF3300"/>
                </a:solidFill>
                <a:latin typeface="新宋体" panose="02010609030101010101" pitchFamily="49" charset="-122"/>
                <a:ea typeface="新宋体" panose="02010609030101010101" pitchFamily="49" charset="-122"/>
              </a:rPr>
              <a:t>繁盛</a:t>
            </a:r>
            <a:r>
              <a:rPr sz="3110" b="1">
                <a:solidFill>
                  <a:srgbClr val="0000FF"/>
                </a:solidFill>
                <a:sym typeface="+mn-ea"/>
              </a:rPr>
              <a:t>,</a:t>
            </a:r>
            <a:r>
              <a:rPr lang="zh-CN" altLang="en-US" sz="3110" b="1" dirty="0" smtClean="0">
                <a:solidFill>
                  <a:srgbClr val="FF0000"/>
                </a:solidFill>
                <a:latin typeface="新宋体" panose="02010609030101010101" pitchFamily="49" charset="-122"/>
                <a:ea typeface="新宋体" panose="02010609030101010101" pitchFamily="49" charset="-122"/>
              </a:rPr>
              <a:t>显得气势非凡</a:t>
            </a:r>
            <a:r>
              <a:rPr sz="3110" b="1">
                <a:solidFill>
                  <a:srgbClr val="FF0000"/>
                </a:solidFill>
                <a:sym typeface="+mn-ea"/>
              </a:rPr>
              <a:t>,</a:t>
            </a:r>
            <a:r>
              <a:rPr lang="zh-CN" altLang="en-US" sz="3110" b="1" dirty="0" smtClean="0">
                <a:solidFill>
                  <a:srgbClr val="FF0000"/>
                </a:solidFill>
                <a:latin typeface="新宋体" panose="02010609030101010101" pitchFamily="49" charset="-122"/>
                <a:ea typeface="新宋体" panose="02010609030101010101" pitchFamily="49" charset="-122"/>
              </a:rPr>
              <a:t>灿烂辉煌</a:t>
            </a:r>
            <a:r>
              <a:rPr lang="zh-CN" altLang="en-US" sz="3110" b="1" dirty="0" smtClean="0">
                <a:solidFill>
                  <a:srgbClr val="0000FF"/>
                </a:solidFill>
                <a:latin typeface="新宋体" panose="02010609030101010101" pitchFamily="49" charset="-122"/>
                <a:ea typeface="新宋体" panose="02010609030101010101" pitchFamily="49" charset="-122"/>
              </a:rPr>
              <a:t>。</a:t>
            </a:r>
            <a:endParaRPr lang="zh-CN" altLang="en-US" sz="3110" b="1" dirty="0" smtClean="0">
              <a:solidFill>
                <a:srgbClr val="0000FF"/>
              </a:solidFill>
              <a:latin typeface="新宋体" panose="02010609030101010101" pitchFamily="49" charset="-122"/>
              <a:ea typeface="新宋体" panose="02010609030101010101" pitchFamily="49" charset="-122"/>
            </a:endParaRPr>
          </a:p>
        </p:txBody>
      </p:sp>
      <p:sp>
        <p:nvSpPr>
          <p:cNvPr id="2" name="标题 198657" descr="中国教育出版网"/>
          <p:cNvSpPr>
            <a:spLocks noGrp="1" noRot="1" noChangeArrowheads="1"/>
          </p:cNvSpPr>
          <p:nvPr/>
        </p:nvSpPr>
        <p:spPr>
          <a:xfrm>
            <a:off x="1042035" y="2991485"/>
            <a:ext cx="10107930" cy="892175"/>
          </a:xfrm>
          <a:prstGeom prst="rect">
            <a:avLst/>
          </a:prstGeom>
        </p:spPr>
        <p:txBody>
          <a:bodyPr vert="horz" lIns="91440" tIns="45720" rIns="91440" bIns="45720" rtlCol="0" anchor="ctr">
            <a:normAutofit fontScale="25000"/>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pPr algn="just" fontAlgn="auto">
              <a:lnSpc>
                <a:spcPct val="100000"/>
              </a:lnSpc>
              <a:spcBef>
                <a:spcPts val="0"/>
              </a:spcBef>
              <a:spcAft>
                <a:spcPts val="0"/>
              </a:spcAft>
            </a:pPr>
            <a:r>
              <a:rPr lang="en-US" altLang="zh-CN" sz="11200" b="1" dirty="0" smtClean="0">
                <a:solidFill>
                  <a:schemeClr val="tx1"/>
                </a:solidFill>
                <a:latin typeface="宋体" panose="02010600030101010101" pitchFamily="2" charset="-122"/>
                <a:ea typeface="宋体" panose="02010600030101010101" pitchFamily="2" charset="-122"/>
                <a:cs typeface="Arial" panose="020B0604020202020204" pitchFamily="34" charset="0"/>
              </a:rPr>
              <a:t>   </a:t>
            </a:r>
            <a:r>
              <a:rPr lang="zh-CN" sz="112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从未见过开得这样盛的藤萝</a:t>
            </a:r>
            <a:r>
              <a:rPr sz="11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11200" b="1" dirty="0" smtClean="0">
                <a:solidFill>
                  <a:schemeClr val="tx1"/>
                </a:solidFill>
                <a:uFillTx/>
                <a:latin typeface="宋体" panose="02010600030101010101" pitchFamily="2" charset="-122"/>
                <a:ea typeface="宋体" panose="02010600030101010101" pitchFamily="2" charset="-122"/>
                <a:cs typeface="宋体" panose="02010600030101010101" pitchFamily="2" charset="-122"/>
              </a:rPr>
              <a:t>只见一片辉煌的淡紫色</a:t>
            </a:r>
            <a:r>
              <a:rPr sz="11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11200" b="1" dirty="0" smtClean="0">
                <a:solidFill>
                  <a:schemeClr val="tx1"/>
                </a:solidFill>
                <a:uFillTx/>
                <a:latin typeface="宋体" panose="02010600030101010101" pitchFamily="2" charset="-122"/>
                <a:ea typeface="宋体" panose="02010600030101010101" pitchFamily="2" charset="-122"/>
                <a:cs typeface="宋体" panose="02010600030101010101" pitchFamily="2" charset="-122"/>
              </a:rPr>
              <a:t>像一条瀑布</a:t>
            </a:r>
            <a:r>
              <a:rPr sz="11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11200" b="1" dirty="0" smtClean="0">
                <a:solidFill>
                  <a:schemeClr val="tx1"/>
                </a:solidFill>
                <a:uFillTx/>
                <a:latin typeface="宋体" panose="02010600030101010101" pitchFamily="2" charset="-122"/>
                <a:ea typeface="宋体" panose="02010600030101010101" pitchFamily="2" charset="-122"/>
                <a:cs typeface="宋体" panose="02010600030101010101" pitchFamily="2" charset="-122"/>
              </a:rPr>
              <a:t>从空中垂下</a:t>
            </a:r>
            <a:r>
              <a:rPr sz="11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11200" b="1" dirty="0" smtClean="0">
                <a:solidFill>
                  <a:schemeClr val="tx1"/>
                </a:solidFill>
                <a:uFillTx/>
                <a:latin typeface="宋体" panose="02010600030101010101" pitchFamily="2" charset="-122"/>
                <a:ea typeface="宋体" panose="02010600030101010101" pitchFamily="2" charset="-122"/>
                <a:cs typeface="宋体" panose="02010600030101010101" pitchFamily="2" charset="-122"/>
              </a:rPr>
              <a:t>不见其发端</a:t>
            </a:r>
            <a:r>
              <a:rPr sz="112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11200" b="1" dirty="0" smtClean="0">
                <a:solidFill>
                  <a:schemeClr val="tx1"/>
                </a:solidFill>
                <a:uFillTx/>
                <a:latin typeface="宋体" panose="02010600030101010101" pitchFamily="2" charset="-122"/>
                <a:ea typeface="宋体" panose="02010600030101010101" pitchFamily="2" charset="-122"/>
                <a:cs typeface="宋体" panose="02010600030101010101" pitchFamily="2" charset="-122"/>
              </a:rPr>
              <a:t>也不见其终极。</a:t>
            </a:r>
            <a:endParaRPr lang="zh-CN" altLang="en-US" sz="11200" b="1" dirty="0" smtClean="0">
              <a:solidFill>
                <a:schemeClr val="tx1"/>
              </a:solidFill>
              <a:uFillTx/>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random/>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4578">
                                            <p:txEl>
                                              <p:pRg st="0" end="0"/>
                                            </p:txEl>
                                          </p:spTgt>
                                        </p:tgtEl>
                                        <p:attrNameLst>
                                          <p:attrName>style.visibility</p:attrName>
                                        </p:attrNameLst>
                                      </p:cBhvr>
                                      <p:to>
                                        <p:strVal val="visible"/>
                                      </p:to>
                                    </p:set>
                                    <p:animEffect transition="in" filter="blinds(horizontal)">
                                      <p:cBhvr>
                                        <p:cTn id="15" dur="500"/>
                                        <p:tgtEl>
                                          <p:spTgt spid="24578">
                                            <p:txEl>
                                              <p:pRg st="0" end="0"/>
                                            </p:txEl>
                                          </p:spTgt>
                                        </p:tgtEl>
                                      </p:cBhvr>
                                    </p:animEffect>
                                  </p:childTnLst>
                                  <p:subTnLst>
                                    <p:audio>
                                      <p:cMediaNode>
                                        <p:cTn display="0" masterRel="sameClick">
                                          <p:stCondLst>
                                            <p:cond evt="begin" delay="0">
                                              <p:tn val="13"/>
                                            </p:cond>
                                          </p:stCondLst>
                                          <p:endCondLst>
                                            <p:cond evt="onStopAudio" delay="0">
                                              <p:tgtEl>
                                                <p:sldTgt/>
                                              </p:tgtEl>
                                            </p:cond>
                                          </p:endCondLst>
                                        </p:cTn>
                                        <p:tgtEl>
                                          <p:sndTgt r:embed="rId2" nam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uild="p"/>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showMasterPhAnim="0">
  <p:cSld>
    <p:bg>
      <p:bgPr>
        <a:noFill/>
        <a:effectLst/>
      </p:bgPr>
    </p:bg>
    <p:spTree>
      <p:nvGrpSpPr>
        <p:cNvPr id="1" name=""/>
        <p:cNvGrpSpPr/>
        <p:nvPr/>
      </p:nvGrpSpPr>
      <p:grpSpPr>
        <a:xfrm>
          <a:off x="0" y="0"/>
          <a:ext cx="0" cy="0"/>
          <a:chOff x="0" y="0"/>
          <a:chExt cx="0" cy="0"/>
        </a:xfrm>
      </p:grpSpPr>
      <p:sp>
        <p:nvSpPr>
          <p:cNvPr id="36866" name="标题 199681" descr="中国教育出版网"/>
          <p:cNvSpPr>
            <a:spLocks noGrp="1" noRot="1" noChangeArrowheads="1"/>
          </p:cNvSpPr>
          <p:nvPr>
            <p:ph type="title" idx="4294967295"/>
          </p:nvPr>
        </p:nvSpPr>
        <p:spPr>
          <a:xfrm>
            <a:off x="1235710" y="981075"/>
            <a:ext cx="9770745" cy="1224915"/>
          </a:xfrm>
        </p:spPr>
        <p:txBody>
          <a:bodyPr>
            <a:noAutofit/>
          </a:bodyPr>
          <a:lstStyle/>
          <a:p>
            <a:pPr algn="just" fontAlgn="auto">
              <a:lnSpc>
                <a:spcPct val="100000"/>
              </a:lnSpc>
            </a:pPr>
            <a:br>
              <a:rPr lang="zh-CN" altLang="en-US" sz="2800" b="1" dirty="0" smtClean="0">
                <a:solidFill>
                  <a:schemeClr val="tx1"/>
                </a:solidFill>
                <a:uFillTx/>
                <a:latin typeface="Arial" panose="020B0604020202020204" pitchFamily="34" charset="0"/>
                <a:ea typeface="SimSun-ExtB" panose="02010609060101010101" charset="-122"/>
                <a:cs typeface="Arial" panose="020B0604020202020204" pitchFamily="34" charset="0"/>
              </a:rPr>
            </a:br>
            <a:r>
              <a:rPr lang="en-US" altLang="zh-CN" sz="2800" b="1" dirty="0" smtClean="0">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2800" b="1" dirty="0" smtClean="0">
                <a:solidFill>
                  <a:schemeClr val="tx1"/>
                </a:solidFill>
                <a:uFillTx/>
                <a:latin typeface="Arial" panose="020B0604020202020204" pitchFamily="34" charset="0"/>
                <a:ea typeface="SimSun-ExtB" panose="02010609060101010101" charset="-122"/>
                <a:cs typeface="Arial" panose="020B0604020202020204" pitchFamily="34" charset="0"/>
              </a:rPr>
              <a:t>只是深深浅浅的紫</a:t>
            </a:r>
            <a:r>
              <a:rPr sz="2800" b="1">
                <a:sym typeface="+mn-ea"/>
              </a:rPr>
              <a:t>,</a:t>
            </a:r>
            <a:r>
              <a:rPr lang="zh-CN" altLang="en-US" sz="2800" b="1" dirty="0" smtClean="0">
                <a:solidFill>
                  <a:schemeClr val="tx1"/>
                </a:solidFill>
                <a:uFillTx/>
                <a:latin typeface="Arial" panose="020B0604020202020204" pitchFamily="34" charset="0"/>
                <a:ea typeface="SimSun-ExtB" panose="02010609060101010101" charset="-122"/>
                <a:cs typeface="Arial" panose="020B0604020202020204" pitchFamily="34" charset="0"/>
              </a:rPr>
              <a:t>仿佛在流动</a:t>
            </a:r>
            <a:r>
              <a:rPr sz="2800" b="1">
                <a:sym typeface="+mn-ea"/>
              </a:rPr>
              <a:t>,</a:t>
            </a:r>
            <a:r>
              <a:rPr lang="zh-CN" altLang="en-US" sz="2800" b="1" dirty="0" smtClean="0">
                <a:solidFill>
                  <a:schemeClr val="tx1"/>
                </a:solidFill>
                <a:uFillTx/>
                <a:latin typeface="Arial" panose="020B0604020202020204" pitchFamily="34" charset="0"/>
                <a:ea typeface="SimSun-ExtB" panose="02010609060101010101" charset="-122"/>
                <a:cs typeface="Arial" panose="020B0604020202020204" pitchFamily="34" charset="0"/>
              </a:rPr>
              <a:t>在欢笑</a:t>
            </a:r>
            <a:r>
              <a:rPr sz="2800" b="1">
                <a:sym typeface="+mn-ea"/>
              </a:rPr>
              <a:t>,</a:t>
            </a:r>
            <a:r>
              <a:rPr lang="zh-CN" altLang="en-US" sz="2800" b="1" dirty="0" smtClean="0">
                <a:solidFill>
                  <a:schemeClr val="tx1"/>
                </a:solidFill>
                <a:uFillTx/>
                <a:latin typeface="Arial" panose="020B0604020202020204" pitchFamily="34" charset="0"/>
                <a:ea typeface="SimSun-ExtB" panose="02010609060101010101" charset="-122"/>
                <a:cs typeface="Arial" panose="020B0604020202020204" pitchFamily="34" charset="0"/>
              </a:rPr>
              <a:t>在不停地生长。紫色的大条幅上</a:t>
            </a:r>
            <a:r>
              <a:rPr sz="2800" b="1">
                <a:sym typeface="+mn-ea"/>
              </a:rPr>
              <a:t>,</a:t>
            </a:r>
            <a:r>
              <a:rPr lang="zh-CN" altLang="en-US" sz="2800" b="1" dirty="0" smtClean="0">
                <a:solidFill>
                  <a:schemeClr val="tx1"/>
                </a:solidFill>
                <a:uFillTx/>
                <a:latin typeface="Arial" panose="020B0604020202020204" pitchFamily="34" charset="0"/>
                <a:ea typeface="SimSun-ExtB" panose="02010609060101010101" charset="-122"/>
                <a:cs typeface="Arial" panose="020B0604020202020204" pitchFamily="34" charset="0"/>
              </a:rPr>
              <a:t>泛着点点银光</a:t>
            </a:r>
            <a:r>
              <a:rPr sz="2800" b="1">
                <a:sym typeface="+mn-ea"/>
              </a:rPr>
              <a:t>,</a:t>
            </a:r>
            <a:r>
              <a:rPr lang="zh-CN" altLang="en-US" sz="2800" b="1" dirty="0" smtClean="0">
                <a:solidFill>
                  <a:schemeClr val="tx1"/>
                </a:solidFill>
                <a:uFillTx/>
                <a:latin typeface="Arial" panose="020B0604020202020204" pitchFamily="34" charset="0"/>
                <a:ea typeface="SimSun-ExtB" panose="02010609060101010101" charset="-122"/>
                <a:cs typeface="Arial" panose="020B0604020202020204" pitchFamily="34" charset="0"/>
              </a:rPr>
              <a:t>就像迸溅的水花。仔细看时</a:t>
            </a:r>
            <a:r>
              <a:rPr sz="2800" b="1">
                <a:sym typeface="+mn-ea"/>
              </a:rPr>
              <a:t>,</a:t>
            </a:r>
            <a:r>
              <a:rPr lang="zh-CN" altLang="en-US" sz="2800" b="1" dirty="0" smtClean="0">
                <a:solidFill>
                  <a:schemeClr val="tx1"/>
                </a:solidFill>
                <a:uFillTx/>
                <a:latin typeface="Arial" panose="020B0604020202020204" pitchFamily="34" charset="0"/>
                <a:ea typeface="SimSun-ExtB" panose="02010609060101010101" charset="-122"/>
                <a:cs typeface="Arial" panose="020B0604020202020204" pitchFamily="34" charset="0"/>
              </a:rPr>
              <a:t>才知道那是每一朵紫花中的最浅淡的部分</a:t>
            </a:r>
            <a:r>
              <a:rPr sz="2800" b="1">
                <a:sym typeface="+mn-ea"/>
              </a:rPr>
              <a:t>,</a:t>
            </a:r>
            <a:r>
              <a:rPr lang="zh-CN" altLang="en-US" sz="2800" b="1" dirty="0" smtClean="0">
                <a:solidFill>
                  <a:schemeClr val="tx1"/>
                </a:solidFill>
                <a:uFillTx/>
                <a:latin typeface="Arial" panose="020B0604020202020204" pitchFamily="34" charset="0"/>
                <a:ea typeface="SimSun-ExtB" panose="02010609060101010101" charset="-122"/>
                <a:cs typeface="Arial" panose="020B0604020202020204" pitchFamily="34" charset="0"/>
              </a:rPr>
              <a:t>在和阳光互相挑逗。</a:t>
            </a:r>
            <a:br>
              <a:rPr lang="zh-CN" altLang="en-US" sz="2800" b="1" dirty="0" smtClean="0">
                <a:solidFill>
                  <a:schemeClr val="tx1"/>
                </a:solidFill>
                <a:uFillTx/>
                <a:latin typeface="Arial" panose="020B0604020202020204" pitchFamily="34" charset="0"/>
                <a:ea typeface="SimSun-ExtB" panose="02010609060101010101" charset="-122"/>
                <a:cs typeface="Arial" panose="020B0604020202020204" pitchFamily="34" charset="0"/>
              </a:rPr>
            </a:br>
            <a:r>
              <a:rPr lang="zh-CN" altLang="en-US" sz="2800" b="1" dirty="0" smtClean="0">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2800" b="1" dirty="0" smtClean="0">
                <a:solidFill>
                  <a:schemeClr val="tx1"/>
                </a:solidFill>
                <a:uFillTx/>
                <a:latin typeface="Arial" panose="020B0604020202020204" pitchFamily="34" charset="0"/>
                <a:ea typeface="SimSun-ExtB" panose="02010609060101010101" charset="-122"/>
                <a:cs typeface="Arial" panose="020B0604020202020204" pitchFamily="34" charset="0"/>
              </a:rPr>
              <a:t> </a:t>
            </a:r>
            <a:endParaRPr lang="zh-CN" altLang="en-US" sz="2800" b="1" dirty="0" smtClean="0">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
        <p:nvSpPr>
          <p:cNvPr id="24578" name="内容占位符 198658" descr="中国教育出版网"/>
          <p:cNvSpPr>
            <a:spLocks noGrp="1" noRot="1" noChangeArrowheads="1"/>
          </p:cNvSpPr>
          <p:nvPr/>
        </p:nvSpPr>
        <p:spPr>
          <a:xfrm>
            <a:off x="1363345" y="2564130"/>
            <a:ext cx="9643110" cy="1725295"/>
          </a:xfrm>
          <a:prstGeom prst="rect">
            <a:avLst/>
          </a:prstGeom>
        </p:spPr>
        <p:txBody>
          <a:bodyPr vert="horz" lIns="91440" tIns="45720" rIns="91440" bIns="45720" rtlCol="0">
            <a:normAutofit fontScale="25000"/>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00000"/>
              </a:lnSpc>
              <a:buNone/>
            </a:pPr>
            <a:r>
              <a:rPr lang="en-US" altLang="zh-CN" sz="11200" b="1" dirty="0" smtClean="0">
                <a:solidFill>
                  <a:schemeClr val="accent1">
                    <a:lumMod val="75000"/>
                  </a:schemeClr>
                </a:solidFill>
                <a:latin typeface="新宋体" panose="02010609030101010101" pitchFamily="49" charset="-122"/>
                <a:ea typeface="新宋体" panose="02010609030101010101" pitchFamily="49" charset="-122"/>
              </a:rPr>
              <a:t>    </a:t>
            </a:r>
            <a:r>
              <a:rPr lang="zh-CN" altLang="en-US" sz="11200" b="1" dirty="0" smtClean="0">
                <a:solidFill>
                  <a:srgbClr val="0000FF"/>
                </a:solidFill>
                <a:uFillTx/>
                <a:latin typeface="Arial" panose="020B0604020202020204" pitchFamily="34" charset="0"/>
                <a:ea typeface="SimSun-ExtB" panose="02010609060101010101" charset="-122"/>
                <a:cs typeface="Arial" panose="020B0604020202020204" pitchFamily="34" charset="0"/>
              </a:rPr>
              <a:t>“挑逗”</a:t>
            </a:r>
            <a:r>
              <a:rPr sz="11200" b="1">
                <a:solidFill>
                  <a:srgbClr val="0000FF"/>
                </a:solidFill>
                <a:sym typeface="+mn-ea"/>
              </a:rPr>
              <a:t>,</a:t>
            </a:r>
            <a:r>
              <a:rPr lang="zh-CN" altLang="en-US" sz="11200" b="1" dirty="0" smtClean="0">
                <a:solidFill>
                  <a:srgbClr val="0000FF"/>
                </a:solidFill>
                <a:uFillTx/>
                <a:latin typeface="Arial" panose="020B0604020202020204" pitchFamily="34" charset="0"/>
                <a:ea typeface="SimSun-ExtB" panose="02010609060101010101" charset="-122"/>
                <a:cs typeface="Arial" panose="020B0604020202020204" pitchFamily="34" charset="0"/>
              </a:rPr>
              <a:t>逗引、招惹之意</a:t>
            </a:r>
            <a:r>
              <a:rPr sz="11200" b="1">
                <a:solidFill>
                  <a:srgbClr val="0000FF"/>
                </a:solidFill>
                <a:sym typeface="+mn-ea"/>
              </a:rPr>
              <a:t>,</a:t>
            </a:r>
            <a:r>
              <a:rPr lang="zh-CN" altLang="en-US" sz="11200" b="1" dirty="0" smtClean="0">
                <a:solidFill>
                  <a:srgbClr val="0000FF"/>
                </a:solidFill>
                <a:uFillTx/>
                <a:latin typeface="Arial" panose="020B0604020202020204" pitchFamily="34" charset="0"/>
                <a:ea typeface="SimSun-ExtB" panose="02010609060101010101" charset="-122"/>
                <a:cs typeface="Arial" panose="020B0604020202020204" pitchFamily="34" charset="0"/>
              </a:rPr>
              <a:t>在语境中是</a:t>
            </a:r>
            <a:r>
              <a:rPr lang="zh-CN" altLang="en-US" sz="11200" b="1" dirty="0" smtClean="0">
                <a:solidFill>
                  <a:srgbClr val="FF0000"/>
                </a:solidFill>
                <a:uFillTx/>
                <a:latin typeface="Arial" panose="020B0604020202020204" pitchFamily="34" charset="0"/>
                <a:ea typeface="SimSun-ExtB" panose="02010609060101010101" charset="-122"/>
                <a:cs typeface="Arial" panose="020B0604020202020204" pitchFamily="34" charset="0"/>
              </a:rPr>
              <a:t>贬词褒用</a:t>
            </a:r>
            <a:r>
              <a:rPr lang="zh-CN" altLang="en-US" sz="11200" b="1" dirty="0" smtClean="0">
                <a:solidFill>
                  <a:srgbClr val="0000FF"/>
                </a:solidFill>
                <a:uFillTx/>
                <a:latin typeface="Arial" panose="020B0604020202020204" pitchFamily="34" charset="0"/>
                <a:ea typeface="SimSun-ExtB" panose="02010609060101010101" charset="-122"/>
                <a:cs typeface="Arial" panose="020B0604020202020204" pitchFamily="34" charset="0"/>
              </a:rPr>
              <a:t>。以</a:t>
            </a:r>
            <a:r>
              <a:rPr lang="en-US" altLang="zh-CN" sz="11200" b="1" dirty="0" smtClean="0">
                <a:solidFill>
                  <a:srgbClr val="0000FF"/>
                </a:solidFill>
                <a:uFillTx/>
                <a:latin typeface="Arial" panose="020B0604020202020204" pitchFamily="34" charset="0"/>
                <a:ea typeface="SimSun-ExtB" panose="02010609060101010101" charset="-122"/>
                <a:cs typeface="Arial" panose="020B0604020202020204" pitchFamily="34" charset="0"/>
              </a:rPr>
              <a:t>“</a:t>
            </a:r>
            <a:r>
              <a:rPr lang="zh-CN" altLang="en-US" sz="11200" b="1" dirty="0" smtClean="0">
                <a:solidFill>
                  <a:srgbClr val="0000FF"/>
                </a:solidFill>
                <a:uFillTx/>
                <a:latin typeface="Arial" panose="020B0604020202020204" pitchFamily="34" charset="0"/>
                <a:ea typeface="SimSun-ExtB" panose="02010609060101010101" charset="-122"/>
                <a:cs typeface="Arial" panose="020B0604020202020204" pitchFamily="34" charset="0"/>
              </a:rPr>
              <a:t>欢笑”“挑逗”将花瀑</a:t>
            </a:r>
            <a:r>
              <a:rPr lang="zh-CN" altLang="en-US" sz="11200" b="1" dirty="0" smtClean="0">
                <a:solidFill>
                  <a:srgbClr val="FF0000"/>
                </a:solidFill>
                <a:uFillTx/>
                <a:latin typeface="Arial" panose="020B0604020202020204" pitchFamily="34" charset="0"/>
                <a:ea typeface="SimSun-ExtB" panose="02010609060101010101" charset="-122"/>
                <a:cs typeface="Arial" panose="020B0604020202020204" pitchFamily="34" charset="0"/>
              </a:rPr>
              <a:t>拟人化</a:t>
            </a:r>
            <a:r>
              <a:rPr sz="11200" b="1">
                <a:solidFill>
                  <a:srgbClr val="0000FF"/>
                </a:solidFill>
                <a:sym typeface="+mn-ea"/>
              </a:rPr>
              <a:t>,</a:t>
            </a:r>
            <a:r>
              <a:rPr lang="zh-CN" altLang="en-US" sz="11200" b="1" dirty="0" smtClean="0">
                <a:solidFill>
                  <a:srgbClr val="0000FF"/>
                </a:solidFill>
                <a:latin typeface="新宋体" panose="02010609030101010101" pitchFamily="49" charset="-122"/>
                <a:ea typeface="新宋体" panose="02010609030101010101" pitchFamily="49" charset="-122"/>
              </a:rPr>
              <a:t>仿佛盛装的少女</a:t>
            </a:r>
            <a:r>
              <a:rPr lang="zh-CN" altLang="en-US" sz="11200" b="1" dirty="0" smtClean="0">
                <a:solidFill>
                  <a:srgbClr val="FF0000"/>
                </a:solidFill>
                <a:latin typeface="新宋体" panose="02010609030101010101" pitchFamily="49" charset="-122"/>
                <a:ea typeface="新宋体" panose="02010609030101010101" pitchFamily="49" charset="-122"/>
              </a:rPr>
              <a:t>在欢歌笑语</a:t>
            </a:r>
            <a:r>
              <a:rPr sz="11200" b="1">
                <a:solidFill>
                  <a:srgbClr val="0000FF"/>
                </a:solidFill>
                <a:sym typeface="+mn-ea"/>
              </a:rPr>
              <a:t>,</a:t>
            </a:r>
            <a:r>
              <a:rPr lang="zh-CN" altLang="en-US" sz="11200" b="1" dirty="0" smtClean="0">
                <a:solidFill>
                  <a:srgbClr val="0000FF"/>
                </a:solidFill>
                <a:latin typeface="新宋体" panose="02010609030101010101" pitchFamily="49" charset="-122"/>
                <a:ea typeface="新宋体" panose="02010609030101010101" pitchFamily="49" charset="-122"/>
              </a:rPr>
              <a:t>细腻地写出了每一朵花不同部位的深浅</a:t>
            </a:r>
            <a:r>
              <a:rPr sz="11200" b="1">
                <a:solidFill>
                  <a:srgbClr val="0000FF"/>
                </a:solidFill>
                <a:sym typeface="+mn-ea"/>
              </a:rPr>
              <a:t>,</a:t>
            </a:r>
            <a:r>
              <a:rPr lang="zh-CN" altLang="en-US" sz="11200" b="1" dirty="0" smtClean="0">
                <a:solidFill>
                  <a:srgbClr val="FF0000"/>
                </a:solidFill>
                <a:latin typeface="新宋体" panose="02010609030101010101" pitchFamily="49" charset="-122"/>
                <a:ea typeface="新宋体" panose="02010609030101010101" pitchFamily="49" charset="-122"/>
              </a:rPr>
              <a:t>显得亮丽可爱、玲珑剔透</a:t>
            </a:r>
            <a:r>
              <a:rPr sz="11200" b="1">
                <a:solidFill>
                  <a:srgbClr val="0000FF"/>
                </a:solidFill>
                <a:sym typeface="+mn-ea"/>
              </a:rPr>
              <a:t>,</a:t>
            </a:r>
            <a:r>
              <a:rPr lang="zh-CN" altLang="en-US" sz="11200" b="1" dirty="0" smtClean="0">
                <a:solidFill>
                  <a:srgbClr val="FF0000"/>
                </a:solidFill>
                <a:latin typeface="新宋体" panose="02010609030101010101" pitchFamily="49" charset="-122"/>
                <a:ea typeface="新宋体" panose="02010609030101010101" pitchFamily="49" charset="-122"/>
              </a:rPr>
              <a:t>既富有动感</a:t>
            </a:r>
            <a:r>
              <a:rPr sz="11200" b="1">
                <a:solidFill>
                  <a:srgbClr val="0000FF"/>
                </a:solidFill>
                <a:sym typeface="+mn-ea"/>
              </a:rPr>
              <a:t>,</a:t>
            </a:r>
            <a:r>
              <a:rPr lang="zh-CN" altLang="en-US" sz="11200" b="1" dirty="0" smtClean="0">
                <a:solidFill>
                  <a:srgbClr val="FF0000"/>
                </a:solidFill>
                <a:latin typeface="新宋体" panose="02010609030101010101" pitchFamily="49" charset="-122"/>
                <a:ea typeface="新宋体" panose="02010609030101010101" pitchFamily="49" charset="-122"/>
              </a:rPr>
              <a:t>又富有情趣</a:t>
            </a:r>
            <a:r>
              <a:rPr lang="zh-CN" altLang="en-US" sz="11200" b="1" dirty="0" smtClean="0">
                <a:solidFill>
                  <a:srgbClr val="0000FF"/>
                </a:solidFill>
                <a:latin typeface="新宋体" panose="02010609030101010101" pitchFamily="49" charset="-122"/>
                <a:ea typeface="新宋体" panose="02010609030101010101" pitchFamily="49" charset="-122"/>
              </a:rPr>
              <a:t>。</a:t>
            </a:r>
            <a:endParaRPr lang="zh-CN" altLang="en-US" sz="11200" b="1" dirty="0" smtClean="0">
              <a:solidFill>
                <a:srgbClr val="0000FF"/>
              </a:solidFill>
              <a:latin typeface="新宋体" panose="02010609030101010101" pitchFamily="49" charset="-122"/>
              <a:ea typeface="新宋体" panose="02010609030101010101" pitchFamily="49" charset="-122"/>
            </a:endParaRPr>
          </a:p>
        </p:txBody>
      </p:sp>
    </p:spTree>
  </p:cSld>
  <p:clrMapOvr>
    <a:masterClrMapping/>
  </p:clrMapOvr>
  <p:transition spd="med">
    <p:random/>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p:cTn id="7" dur="1000" fill="hold"/>
                                        <p:tgtEl>
                                          <p:spTgt spid="36866"/>
                                        </p:tgtEl>
                                        <p:attrNameLst>
                                          <p:attrName>ppt_w</p:attrName>
                                        </p:attrNameLst>
                                      </p:cBhvr>
                                      <p:tavLst>
                                        <p:tav tm="0">
                                          <p:val>
                                            <p:fltVal val="0"/>
                                          </p:val>
                                        </p:tav>
                                        <p:tav tm="100000">
                                          <p:val>
                                            <p:strVal val="#ppt_w"/>
                                          </p:val>
                                        </p:tav>
                                      </p:tavLst>
                                    </p:anim>
                                    <p:anim calcmode="lin" valueType="num">
                                      <p:cBhvr>
                                        <p:cTn id="8" dur="1000" fill="hold"/>
                                        <p:tgtEl>
                                          <p:spTgt spid="36866"/>
                                        </p:tgtEl>
                                        <p:attrNameLst>
                                          <p:attrName>ppt_h</p:attrName>
                                        </p:attrNameLst>
                                      </p:cBhvr>
                                      <p:tavLst>
                                        <p:tav tm="0">
                                          <p:val>
                                            <p:fltVal val="0"/>
                                          </p:val>
                                        </p:tav>
                                        <p:tav tm="100000">
                                          <p:val>
                                            <p:strVal val="#ppt_h"/>
                                          </p:val>
                                        </p:tav>
                                      </p:tavLst>
                                    </p:anim>
                                    <p:anim calcmode="lin" valueType="num">
                                      <p:cBhvr>
                                        <p:cTn id="9" dur="1000" fill="hold"/>
                                        <p:tgtEl>
                                          <p:spTgt spid="36866"/>
                                        </p:tgtEl>
                                        <p:attrNameLst>
                                          <p:attrName>style.rotation</p:attrName>
                                        </p:attrNameLst>
                                      </p:cBhvr>
                                      <p:tavLst>
                                        <p:tav tm="0">
                                          <p:val>
                                            <p:fltVal val="90"/>
                                          </p:val>
                                        </p:tav>
                                        <p:tav tm="100000">
                                          <p:val>
                                            <p:fltVal val="0"/>
                                          </p:val>
                                        </p:tav>
                                      </p:tavLst>
                                    </p:anim>
                                    <p:animEffect transition="in" filter="fade">
                                      <p:cBhvr>
                                        <p:cTn id="10" dur="1000"/>
                                        <p:tgtEl>
                                          <p:spTgt spid="3686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4578">
                                            <p:txEl>
                                              <p:pRg st="0" end="0"/>
                                            </p:txEl>
                                          </p:spTgt>
                                        </p:tgtEl>
                                        <p:attrNameLst>
                                          <p:attrName>style.visibility</p:attrName>
                                        </p:attrNameLst>
                                      </p:cBhvr>
                                      <p:to>
                                        <p:strVal val="visible"/>
                                      </p:to>
                                    </p:set>
                                    <p:animEffect transition="in" filter="blinds(horizontal)">
                                      <p:cBhvr>
                                        <p:cTn id="15" dur="500"/>
                                        <p:tgtEl>
                                          <p:spTgt spid="24578">
                                            <p:txEl>
                                              <p:pRg st="0" end="0"/>
                                            </p:txEl>
                                          </p:spTgt>
                                        </p:tgtEl>
                                      </p:cBhvr>
                                    </p:animEffect>
                                  </p:childTnLst>
                                  <p:subTnLst>
                                    <p:audio>
                                      <p:cMediaNode>
                                        <p:cTn display="0" masterRel="sameClick">
                                          <p:stCondLst>
                                            <p:cond evt="begin" delay="0">
                                              <p:tn val="13"/>
                                            </p:cond>
                                          </p:stCondLst>
                                          <p:endCondLst>
                                            <p:cond evt="onStopAudio" delay="0">
                                              <p:tgtEl>
                                                <p:sldTgt/>
                                              </p:tgtEl>
                                            </p:cond>
                                          </p:endCondLst>
                                        </p:cTn>
                                        <p:tgtEl>
                                          <p:sndTgt r:embed="rId2" nam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P spid="24578"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0" name="文本框 3"/>
          <p:cNvSpPr txBox="1"/>
          <p:nvPr/>
        </p:nvSpPr>
        <p:spPr>
          <a:xfrm>
            <a:off x="1371600" y="836930"/>
            <a:ext cx="9317990" cy="1383665"/>
          </a:xfrm>
          <a:prstGeom prst="rect">
            <a:avLst/>
          </a:prstGeom>
          <a:noFill/>
          <a:ln w="9525">
            <a:noFill/>
          </a:ln>
        </p:spPr>
        <p:txBody>
          <a:bodyPr wrap="square" anchor="t" anchorCtr="0">
            <a:spAutoFit/>
          </a:bodyPr>
          <a:p>
            <a:pPr>
              <a:lnSpc>
                <a:spcPct val="100000"/>
              </a:lnSpc>
            </a:pPr>
            <a:r>
              <a:rPr lang="en-US" altLang="zh-CN" sz="2800" b="1" dirty="0">
                <a:latin typeface="宋体" panose="02010600030101010101" pitchFamily="2" charset="-122"/>
                <a:ea typeface="宋体" panose="02010600030101010101" pitchFamily="2" charset="-122"/>
              </a:rPr>
              <a:t>    </a:t>
            </a:r>
            <a:r>
              <a:rPr lang="zh-CN" altLang="en-US" sz="2800" b="1" dirty="0">
                <a:latin typeface="宋体" panose="02010600030101010101" pitchFamily="2" charset="-122"/>
                <a:ea typeface="宋体" panose="02010600030101010101" pitchFamily="2" charset="-122"/>
                <a:cs typeface="宋体" panose="02010600030101010101" pitchFamily="2" charset="-122"/>
              </a:rPr>
              <a:t>每一朵盛开的花就像是一个小小的张满了的帆</a:t>
            </a:r>
            <a:r>
              <a:rPr sz="2800" b="1">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帆下带着尖底的舱。船舱鼓鼓的</a:t>
            </a:r>
            <a:r>
              <a:rPr sz="2800" b="1">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又像一个忍俊不禁的笑容</a:t>
            </a:r>
            <a:r>
              <a:rPr sz="2800" b="1">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就要绽开似的。</a:t>
            </a:r>
            <a:endParaRPr lang="en-US" altLang="zh-CN" sz="2800" b="1">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1426210" y="2220595"/>
            <a:ext cx="9208135" cy="1845310"/>
          </a:xfrm>
          <a:prstGeom prst="rect">
            <a:avLst/>
          </a:prstGeom>
          <a:noFill/>
          <a:ln w="9525">
            <a:noFill/>
          </a:ln>
        </p:spPr>
        <p:txBody>
          <a:bodyPr wrap="square" anchor="t" anchorCtr="0">
            <a:spAutoFit/>
          </a:bodyPr>
          <a:p>
            <a:pPr>
              <a:lnSpc>
                <a:spcPct val="100000"/>
              </a:lnSpc>
            </a:pPr>
            <a:r>
              <a:rPr lang="en-US" altLang="zh-CN" sz="3000" b="1" dirty="0">
                <a:solidFill>
                  <a:srgbClr val="FF0000"/>
                </a:solidFill>
                <a:latin typeface="宋体" panose="02010600030101010101" pitchFamily="2" charset="-122"/>
                <a:ea typeface="宋体" panose="02010600030101010101" pitchFamily="2" charset="-122"/>
                <a:sym typeface="宋体" panose="02010600030101010101" pitchFamily="2" charset="-122"/>
              </a:rPr>
              <a:t>    </a:t>
            </a:r>
            <a:r>
              <a:rPr lang="zh-CN" altLang="en-US" sz="2800" b="1" dirty="0">
                <a:solidFill>
                  <a:srgbClr val="0000FF"/>
                </a:solidFill>
                <a:latin typeface="宋体" panose="02010600030101010101" pitchFamily="2" charset="-122"/>
                <a:ea typeface="宋体" panose="02010600030101010101" pitchFamily="2" charset="-122"/>
                <a:sym typeface="宋体" panose="02010600030101010101" pitchFamily="2" charset="-122"/>
              </a:rPr>
              <a:t>用</a:t>
            </a:r>
            <a:r>
              <a:rPr lang="zh-CN" altLang="en-US" sz="2800" b="1" dirty="0">
                <a:solidFill>
                  <a:srgbClr val="0000FF"/>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“帆”“舱”</a:t>
            </a:r>
            <a:r>
              <a:rPr lang="zh-CN" altLang="en-US" sz="2800" b="1" dirty="0">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比喻</a:t>
            </a:r>
            <a:r>
              <a:rPr lang="zh-CN" altLang="en-US" sz="2800" b="1" dirty="0">
                <a:solidFill>
                  <a:srgbClr val="0000FF"/>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花朵的</a:t>
            </a:r>
            <a:r>
              <a:rPr lang="zh-CN" altLang="en-US" sz="2800" b="1" dirty="0">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外形</a:t>
            </a:r>
            <a:r>
              <a:rPr sz="2800" b="1">
                <a:solidFill>
                  <a:srgbClr val="0000FF"/>
                </a:solidFill>
                <a:sym typeface="+mn-ea"/>
              </a:rPr>
              <a:t>,</a:t>
            </a:r>
            <a:r>
              <a:rPr lang="zh-CN" altLang="en-US" sz="2800" b="1" dirty="0">
                <a:solidFill>
                  <a:srgbClr val="0000FF"/>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细致地描写了紫藤萝花</a:t>
            </a:r>
            <a:r>
              <a:rPr lang="zh-CN" altLang="en-US" sz="2800" b="1" dirty="0">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盛开的状态</a:t>
            </a:r>
            <a:r>
              <a:rPr sz="2800" b="1">
                <a:solidFill>
                  <a:srgbClr val="0000FF"/>
                </a:solidFill>
                <a:sym typeface="+mn-ea"/>
              </a:rPr>
              <a:t>,</a:t>
            </a:r>
            <a:r>
              <a:rPr lang="zh-CN" altLang="en-US" sz="2800" b="1" dirty="0">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显得生机勃勃</a:t>
            </a:r>
            <a:r>
              <a:rPr lang="zh-CN" altLang="en-US" sz="2800" b="1" dirty="0">
                <a:solidFill>
                  <a:srgbClr val="0000FF"/>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。比作“笑容”且用“忍俊不禁”</a:t>
            </a:r>
            <a:r>
              <a:rPr lang="zh-CN" altLang="en-US" sz="2800" b="1" dirty="0">
                <a:solidFill>
                  <a:srgbClr val="0000FF"/>
                </a:solidFill>
                <a:latin typeface="宋体" panose="02010600030101010101" pitchFamily="2" charset="-122"/>
                <a:ea typeface="宋体" panose="02010600030101010101" pitchFamily="2" charset="-122"/>
                <a:sym typeface="宋体" panose="02010600030101010101" pitchFamily="2" charset="-122"/>
              </a:rPr>
              <a:t>拟写花朵</a:t>
            </a:r>
            <a:r>
              <a:rPr lang="zh-CN" altLang="en-US" sz="2800" b="1" dirty="0">
                <a:solidFill>
                  <a:srgbClr val="FF0000"/>
                </a:solidFill>
                <a:latin typeface="宋体" panose="02010600030101010101" pitchFamily="2" charset="-122"/>
                <a:ea typeface="宋体" panose="02010600030101010101" pitchFamily="2" charset="-122"/>
                <a:sym typeface="宋体" panose="02010600030101010101" pitchFamily="2" charset="-122"/>
              </a:rPr>
              <a:t>含苞欲放的情态</a:t>
            </a:r>
            <a:r>
              <a:rPr sz="2800" b="1">
                <a:solidFill>
                  <a:srgbClr val="0000FF"/>
                </a:solidFill>
                <a:sym typeface="+mn-ea"/>
              </a:rPr>
              <a:t>,</a:t>
            </a:r>
            <a:r>
              <a:rPr lang="zh-CN" altLang="en-US" sz="2800" b="1" dirty="0">
                <a:solidFill>
                  <a:srgbClr val="0000FF"/>
                </a:solidFill>
                <a:latin typeface="宋体" panose="02010600030101010101" pitchFamily="2" charset="-122"/>
                <a:ea typeface="宋体" panose="02010600030101010101" pitchFamily="2" charset="-122"/>
                <a:sym typeface="宋体" panose="02010600030101010101" pitchFamily="2" charset="-122"/>
              </a:rPr>
              <a:t>生动而形象地传达出花朵</a:t>
            </a:r>
            <a:r>
              <a:rPr lang="zh-CN" altLang="en-US" sz="2800" b="1" dirty="0">
                <a:solidFill>
                  <a:srgbClr val="FF0000"/>
                </a:solidFill>
                <a:latin typeface="宋体" panose="02010600030101010101" pitchFamily="2" charset="-122"/>
                <a:ea typeface="宋体" panose="02010600030101010101" pitchFamily="2" charset="-122"/>
                <a:sym typeface="宋体" panose="02010600030101010101" pitchFamily="2" charset="-122"/>
              </a:rPr>
              <a:t>美丽娇媚的特征</a:t>
            </a:r>
            <a:r>
              <a:rPr sz="2800" b="1">
                <a:solidFill>
                  <a:srgbClr val="0000FF"/>
                </a:solidFill>
                <a:sym typeface="+mn-ea"/>
              </a:rPr>
              <a:t>,</a:t>
            </a:r>
            <a:r>
              <a:rPr lang="zh-CN" altLang="en-US" sz="2800" b="1" dirty="0">
                <a:solidFill>
                  <a:srgbClr val="FF0000"/>
                </a:solidFill>
                <a:latin typeface="宋体" panose="02010600030101010101" pitchFamily="2" charset="-122"/>
                <a:ea typeface="宋体" panose="02010600030101010101" pitchFamily="2" charset="-122"/>
                <a:sym typeface="宋体" panose="02010600030101010101" pitchFamily="2" charset="-122"/>
              </a:rPr>
              <a:t>更显美好可爱</a:t>
            </a:r>
            <a:r>
              <a:rPr sz="2800" b="1">
                <a:solidFill>
                  <a:srgbClr val="0000FF"/>
                </a:solidFill>
                <a:sym typeface="+mn-ea"/>
              </a:rPr>
              <a:t>,</a:t>
            </a:r>
            <a:r>
              <a:rPr lang="zh-CN" altLang="en-US" sz="2800" b="1" dirty="0">
                <a:solidFill>
                  <a:srgbClr val="0000FF"/>
                </a:solidFill>
                <a:latin typeface="宋体" panose="02010600030101010101" pitchFamily="2" charset="-122"/>
                <a:ea typeface="宋体" panose="02010600030101010101" pitchFamily="2" charset="-122"/>
                <a:sym typeface="宋体" panose="02010600030101010101" pitchFamily="2" charset="-122"/>
              </a:rPr>
              <a:t>也</a:t>
            </a:r>
            <a:r>
              <a:rPr lang="zh-CN" altLang="en-US" sz="2800" b="1" dirty="0">
                <a:solidFill>
                  <a:srgbClr val="FF0000"/>
                </a:solidFill>
                <a:latin typeface="宋体" panose="02010600030101010101" pitchFamily="2" charset="-122"/>
                <a:ea typeface="宋体" panose="02010600030101010101" pitchFamily="2" charset="-122"/>
                <a:sym typeface="宋体" panose="02010600030101010101" pitchFamily="2" charset="-122"/>
              </a:rPr>
              <a:t>抒发了喜悦的心情</a:t>
            </a:r>
            <a:r>
              <a:rPr lang="zh-CN" altLang="en-US" sz="2800" b="1" dirty="0">
                <a:solidFill>
                  <a:srgbClr val="0000FF"/>
                </a:solidFill>
                <a:latin typeface="宋体" panose="02010600030101010101" pitchFamily="2" charset="-122"/>
                <a:ea typeface="宋体" panose="02010600030101010101" pitchFamily="2" charset="-122"/>
                <a:sym typeface="宋体" panose="02010600030101010101" pitchFamily="2" charset="-122"/>
              </a:rPr>
              <a:t>。</a:t>
            </a:r>
            <a:endParaRPr lang="zh-CN" altLang="en-US" sz="2800" b="1" dirty="0">
              <a:solidFill>
                <a:srgbClr val="0000FF"/>
              </a:solidFill>
              <a:latin typeface="宋体" panose="02010600030101010101" pitchFamily="2" charset="-122"/>
              <a:ea typeface="宋体" panose="02010600030101010101" pitchFamily="2" charset="-122"/>
              <a:sym typeface="宋体" panose="02010600030101010101" pitchFamily="2" charset="-122"/>
            </a:endParaRPr>
          </a:p>
        </p:txBody>
      </p:sp>
      <p:pic>
        <p:nvPicPr>
          <p:cNvPr id="2" name="图片 1"/>
          <p:cNvPicPr>
            <a:picLocks noChangeAspect="1"/>
          </p:cNvPicPr>
          <p:nvPr/>
        </p:nvPicPr>
        <p:blipFill>
          <a:blip r:embed="rId1"/>
          <a:stretch>
            <a:fillRect/>
          </a:stretch>
        </p:blipFill>
        <p:spPr>
          <a:xfrm>
            <a:off x="6928484" y="4162100"/>
            <a:ext cx="3525514" cy="2282196"/>
          </a:xfrm>
          <a:prstGeom prst="round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2000"/>
                                        <p:tgtEl>
                                          <p:spTgt spid="11"/>
                                        </p:tgtEl>
                                      </p:cBhvr>
                                    </p:animEffect>
                                  </p:childTnLst>
                                </p:cTn>
                              </p:par>
                            </p:childTnLst>
                          </p:cTn>
                        </p:par>
                        <p:par>
                          <p:cTn id="8" fill="hold">
                            <p:stCondLst>
                              <p:cond delay="2000"/>
                            </p:stCondLst>
                            <p:childTnLst>
                              <p:par>
                                <p:cTn id="9" presetID="2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000000"/>
                                          </p:val>
                                        </p:tav>
                                        <p:tav tm="100000">
                                          <p:val>
                                            <p:strVal val="#ppt_w"/>
                                          </p:val>
                                        </p:tav>
                                      </p:tavLst>
                                    </p:anim>
                                    <p:anim calcmode="lin" valueType="num">
                                      <p:cBhvr>
                                        <p:cTn id="12" dur="500" fill="hold"/>
                                        <p:tgtEl>
                                          <p:spTgt spid="2"/>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showMasterPhAnim="0">
  <p:cSld>
    <p:bg>
      <p:bgPr>
        <a:noFill/>
        <a:effectLst/>
      </p:bgPr>
    </p:bg>
    <p:spTree>
      <p:nvGrpSpPr>
        <p:cNvPr id="1" name=""/>
        <p:cNvGrpSpPr/>
        <p:nvPr/>
      </p:nvGrpSpPr>
      <p:grpSpPr>
        <a:xfrm>
          <a:off x="0" y="0"/>
          <a:ext cx="0" cy="0"/>
          <a:chOff x="0" y="0"/>
          <a:chExt cx="0" cy="0"/>
        </a:xfrm>
      </p:grpSpPr>
      <p:sp>
        <p:nvSpPr>
          <p:cNvPr id="35842" name="标题 198657" descr="中国教育出版网"/>
          <p:cNvSpPr>
            <a:spLocks noGrp="1" noRot="1" noChangeArrowheads="1"/>
          </p:cNvSpPr>
          <p:nvPr>
            <p:ph type="title" idx="4294967295"/>
          </p:nvPr>
        </p:nvSpPr>
        <p:spPr>
          <a:xfrm>
            <a:off x="1120140" y="1125855"/>
            <a:ext cx="9832975" cy="1611630"/>
          </a:xfrm>
        </p:spPr>
        <p:txBody>
          <a:bodyPr>
            <a:normAutofit/>
          </a:bodyPr>
          <a:lstStyle/>
          <a:p>
            <a:pPr algn="just" fontAlgn="auto">
              <a:lnSpc>
                <a:spcPct val="100000"/>
              </a:lnSpc>
              <a:spcBef>
                <a:spcPts val="0"/>
              </a:spcBef>
              <a:spcAft>
                <a:spcPts val="0"/>
              </a:spcAft>
            </a:pPr>
            <a:r>
              <a:rPr lang="en-US" altLang="zh-CN" sz="3000" b="1" dirty="0" smtClean="0">
                <a:solidFill>
                  <a:schemeClr val="tx1"/>
                </a:solidFill>
                <a:latin typeface="宋体" panose="02010600030101010101" pitchFamily="2" charset="-122"/>
                <a:ea typeface="宋体" panose="02010600030101010101" pitchFamily="2" charset="-122"/>
                <a:cs typeface="Arial" panose="020B0604020202020204" pitchFamily="34" charset="0"/>
              </a:rPr>
              <a:t>4.</a:t>
            </a:r>
            <a:r>
              <a:rPr sz="3000" b="1">
                <a:latin typeface="宋体" panose="02010600030101010101" pitchFamily="2" charset="-122"/>
                <a:ea typeface="宋体" panose="02010600030101010101" pitchFamily="2" charset="-122"/>
                <a:cs typeface="宋体" panose="02010600030101010101" pitchFamily="2" charset="-122"/>
              </a:rPr>
              <a:t>默读、体味</a:t>
            </a:r>
            <a:r>
              <a:rPr sz="3000" b="1">
                <a:sym typeface="+mn-ea"/>
              </a:rPr>
              <a:t>,</a:t>
            </a:r>
            <a:r>
              <a:rPr sz="3000" b="1">
                <a:latin typeface="宋体" panose="02010600030101010101" pitchFamily="2" charset="-122"/>
                <a:ea typeface="宋体" panose="02010600030101010101" pitchFamily="2" charset="-122"/>
                <a:cs typeface="宋体" panose="02010600030101010101" pitchFamily="2" charset="-122"/>
              </a:rPr>
              <a:t>寻找</a:t>
            </a:r>
            <a:r>
              <a:rPr sz="3000" b="1">
                <a:latin typeface="Arial" panose="020B0604020202020204" pitchFamily="34" charset="0"/>
                <a:ea typeface="宋体" panose="02010600030101010101" pitchFamily="2" charset="-122"/>
                <a:cs typeface="Arial" panose="020B0604020202020204" pitchFamily="34" charset="0"/>
              </a:rPr>
              <a:t>“美点”</a:t>
            </a:r>
            <a:r>
              <a:rPr sz="3000" b="1">
                <a:latin typeface="宋体" panose="02010600030101010101" pitchFamily="2" charset="-122"/>
                <a:ea typeface="宋体" panose="02010600030101010101" pitchFamily="2" charset="-122"/>
                <a:cs typeface="宋体" panose="02010600030101010101" pitchFamily="2" charset="-122"/>
              </a:rPr>
              <a:t>。作者以她卓越的笔力描写出紫藤萝引人驻足、炫人眼目的美丽的形象</a:t>
            </a:r>
            <a:r>
              <a:rPr sz="3000" b="1">
                <a:sym typeface="+mn-ea"/>
              </a:rPr>
              <a:t>,</a:t>
            </a:r>
            <a:r>
              <a:rPr sz="3000" b="1">
                <a:latin typeface="宋体" panose="02010600030101010101" pitchFamily="2" charset="-122"/>
                <a:ea typeface="宋体" panose="02010600030101010101" pitchFamily="2" charset="-122"/>
                <a:cs typeface="宋体" panose="02010600030101010101" pitchFamily="2" charset="-122"/>
              </a:rPr>
              <a:t>那么</a:t>
            </a:r>
            <a:r>
              <a:rPr sz="3000" b="1">
                <a:sym typeface="+mn-ea"/>
              </a:rPr>
              <a:t>,</a:t>
            </a:r>
            <a:r>
              <a:rPr sz="3000" b="1">
                <a:latin typeface="宋体" panose="02010600030101010101" pitchFamily="2" charset="-122"/>
                <a:ea typeface="宋体" panose="02010600030101010101" pitchFamily="2" charset="-122"/>
                <a:cs typeface="宋体" panose="02010600030101010101" pitchFamily="2" charset="-122"/>
              </a:rPr>
              <a:t>在品</a:t>
            </a:r>
            <a:br>
              <a:rPr sz="3000" b="1">
                <a:latin typeface="宋体" panose="02010600030101010101" pitchFamily="2" charset="-122"/>
                <a:ea typeface="宋体" panose="02010600030101010101" pitchFamily="2" charset="-122"/>
                <a:cs typeface="宋体" panose="02010600030101010101" pitchFamily="2" charset="-122"/>
              </a:rPr>
            </a:br>
            <a:r>
              <a:rPr sz="3000" b="1">
                <a:latin typeface="宋体" panose="02010600030101010101" pitchFamily="2" charset="-122"/>
                <a:ea typeface="宋体" panose="02010600030101010101" pitchFamily="2" charset="-122"/>
                <a:cs typeface="宋体" panose="02010600030101010101" pitchFamily="2" charset="-122"/>
              </a:rPr>
              <a:t>析欣赏中</a:t>
            </a:r>
            <a:r>
              <a:rPr sz="3000" b="1">
                <a:sym typeface="+mn-ea"/>
              </a:rPr>
              <a:t>,</a:t>
            </a:r>
            <a:r>
              <a:rPr sz="3000" b="1">
                <a:latin typeface="宋体" panose="02010600030101010101" pitchFamily="2" charset="-122"/>
                <a:ea typeface="宋体" panose="02010600030101010101" pitchFamily="2" charset="-122"/>
                <a:cs typeface="宋体" panose="02010600030101010101" pitchFamily="2" charset="-122"/>
              </a:rPr>
              <a:t>你认为紫藤萝这个意象美在何处呢？</a:t>
            </a:r>
            <a:endParaRPr sz="3000" b="1">
              <a:latin typeface="宋体" panose="02010600030101010101" pitchFamily="2" charset="-122"/>
              <a:ea typeface="宋体" panose="02010600030101010101" pitchFamily="2" charset="-122"/>
              <a:cs typeface="宋体" panose="02010600030101010101" pitchFamily="2" charset="-122"/>
            </a:endParaRPr>
          </a:p>
        </p:txBody>
      </p:sp>
      <p:sp>
        <p:nvSpPr>
          <p:cNvPr id="24578" name="内容占位符 198658" descr="中国教育出版网"/>
          <p:cNvSpPr>
            <a:spLocks noGrp="1" noRot="1" noChangeArrowheads="1"/>
          </p:cNvSpPr>
          <p:nvPr>
            <p:ph idx="4294967295"/>
          </p:nvPr>
        </p:nvSpPr>
        <p:spPr>
          <a:xfrm>
            <a:off x="1066800" y="3275330"/>
            <a:ext cx="9939655" cy="2302510"/>
          </a:xfrm>
        </p:spPr>
        <p:txBody>
          <a:bodyPr>
            <a:normAutofit fontScale="25000"/>
          </a:bodyPr>
          <a:lstStyle/>
          <a:p>
            <a:pPr marL="0" indent="0" algn="just" fontAlgn="auto">
              <a:lnSpc>
                <a:spcPct val="100000"/>
              </a:lnSpc>
              <a:buNone/>
            </a:pPr>
            <a:r>
              <a:rPr lang="en-US" altLang="zh-CN" sz="11200" b="1" dirty="0" smtClean="0">
                <a:solidFill>
                  <a:schemeClr val="accent1">
                    <a:lumMod val="75000"/>
                  </a:schemeClr>
                </a:solidFill>
                <a:latin typeface="新宋体" panose="02010609030101010101" pitchFamily="49" charset="-122"/>
                <a:ea typeface="新宋体" panose="02010609030101010101" pitchFamily="49" charset="-122"/>
              </a:rPr>
              <a:t>   </a:t>
            </a:r>
            <a:r>
              <a:rPr lang="en-US" altLang="zh-CN" sz="11200" b="1" dirty="0" smtClean="0">
                <a:solidFill>
                  <a:srgbClr val="0000FF"/>
                </a:solidFill>
                <a:latin typeface="新宋体" panose="02010609030101010101" pitchFamily="49" charset="-122"/>
                <a:ea typeface="新宋体" panose="02010609030101010101" pitchFamily="49" charset="-122"/>
              </a:rPr>
              <a:t> </a:t>
            </a:r>
            <a:r>
              <a:rPr sz="11200" b="1">
                <a:solidFill>
                  <a:srgbClr val="0000FF"/>
                </a:solidFill>
                <a:latin typeface="宋体" panose="02010600030101010101" pitchFamily="2" charset="-122"/>
                <a:ea typeface="宋体" panose="02010600030101010101" pitchFamily="2" charset="-122"/>
                <a:cs typeface="宋体" panose="02010600030101010101" pitchFamily="2" charset="-122"/>
              </a:rPr>
              <a:t>展现在眼前的是繁茂的一树花</a:t>
            </a:r>
            <a:r>
              <a:rPr sz="11200" b="1">
                <a:solidFill>
                  <a:srgbClr val="0000FF"/>
                </a:solidFill>
                <a:sym typeface="+mn-ea"/>
              </a:rPr>
              <a:t>,</a:t>
            </a:r>
            <a:r>
              <a:rPr sz="11200" b="1">
                <a:solidFill>
                  <a:srgbClr val="0000FF"/>
                </a:solidFill>
                <a:latin typeface="宋体" panose="02010600030101010101" pitchFamily="2" charset="-122"/>
                <a:ea typeface="宋体" panose="02010600030101010101" pitchFamily="2" charset="-122"/>
                <a:cs typeface="宋体" panose="02010600030101010101" pitchFamily="2" charset="-122"/>
              </a:rPr>
              <a:t>它流光溢彩</a:t>
            </a:r>
            <a:r>
              <a:rPr sz="11200" b="1">
                <a:solidFill>
                  <a:srgbClr val="0000FF"/>
                </a:solidFill>
                <a:sym typeface="+mn-ea"/>
              </a:rPr>
              <a:t>,</a:t>
            </a:r>
            <a:r>
              <a:rPr sz="11200" b="1">
                <a:solidFill>
                  <a:srgbClr val="0000FF"/>
                </a:solidFill>
                <a:latin typeface="宋体" panose="02010600030101010101" pitchFamily="2" charset="-122"/>
                <a:ea typeface="宋体" panose="02010600030101010101" pitchFamily="2" charset="-122"/>
                <a:cs typeface="宋体" panose="02010600030101010101" pitchFamily="2" charset="-122"/>
              </a:rPr>
              <a:t>铺天盖地</a:t>
            </a:r>
            <a:r>
              <a:rPr sz="11200" b="1">
                <a:solidFill>
                  <a:srgbClr val="0000FF"/>
                </a:solidFill>
                <a:sym typeface="+mn-ea"/>
              </a:rPr>
              <a:t>,</a:t>
            </a:r>
            <a:r>
              <a:rPr sz="11200" b="1">
                <a:solidFill>
                  <a:srgbClr val="FF3300"/>
                </a:solidFill>
                <a:latin typeface="宋体" panose="02010600030101010101" pitchFamily="2" charset="-122"/>
                <a:ea typeface="宋体" panose="02010600030101010101" pitchFamily="2" charset="-122"/>
                <a:cs typeface="宋体" panose="02010600030101010101" pitchFamily="2" charset="-122"/>
              </a:rPr>
              <a:t>生机勃勃</a:t>
            </a:r>
            <a:r>
              <a:rPr sz="11200" b="1">
                <a:solidFill>
                  <a:srgbClr val="0000FF"/>
                </a:solidFill>
                <a:latin typeface="宋体" panose="02010600030101010101" pitchFamily="2" charset="-122"/>
                <a:ea typeface="宋体" panose="02010600030101010101" pitchFamily="2" charset="-122"/>
                <a:cs typeface="宋体" panose="02010600030101010101" pitchFamily="2" charset="-122"/>
              </a:rPr>
              <a:t>：一片辉煌的淡紫色显现出</a:t>
            </a:r>
            <a:r>
              <a:rPr sz="11200" b="1">
                <a:solidFill>
                  <a:srgbClr val="FF3300"/>
                </a:solidFill>
                <a:latin typeface="宋体" panose="02010600030101010101" pitchFamily="2" charset="-122"/>
                <a:ea typeface="宋体" panose="02010600030101010101" pitchFamily="2" charset="-122"/>
                <a:cs typeface="宋体" panose="02010600030101010101" pitchFamily="2" charset="-122"/>
              </a:rPr>
              <a:t>明净的色调</a:t>
            </a:r>
            <a:r>
              <a:rPr sz="11200" b="1">
                <a:solidFill>
                  <a:srgbClr val="0000FF"/>
                </a:solidFill>
                <a:sym typeface="+mn-ea"/>
              </a:rPr>
              <a:t>,</a:t>
            </a:r>
            <a:r>
              <a:rPr sz="11200" b="1">
                <a:solidFill>
                  <a:srgbClr val="0000FF"/>
                </a:solidFill>
                <a:latin typeface="宋体" panose="02010600030101010101" pitchFamily="2" charset="-122"/>
                <a:ea typeface="宋体" panose="02010600030101010101" pitchFamily="2" charset="-122"/>
                <a:cs typeface="宋体" panose="02010600030101010101" pitchFamily="2" charset="-122"/>
              </a:rPr>
              <a:t>像瀑布从空中垂下显出</a:t>
            </a:r>
            <a:r>
              <a:rPr sz="11200" b="1">
                <a:solidFill>
                  <a:srgbClr val="FF3300"/>
                </a:solidFill>
                <a:latin typeface="宋体" panose="02010600030101010101" pitchFamily="2" charset="-122"/>
                <a:ea typeface="宋体" panose="02010600030101010101" pitchFamily="2" charset="-122"/>
                <a:cs typeface="宋体" panose="02010600030101010101" pitchFamily="2" charset="-122"/>
              </a:rPr>
              <a:t>磅礴的气势</a:t>
            </a:r>
            <a:r>
              <a:rPr sz="11200" b="1">
                <a:solidFill>
                  <a:srgbClr val="0000FF"/>
                </a:solidFill>
                <a:sym typeface="+mn-ea"/>
              </a:rPr>
              <a:t>,</a:t>
            </a:r>
            <a:r>
              <a:rPr sz="11200" b="1">
                <a:solidFill>
                  <a:srgbClr val="0000FF"/>
                </a:solidFill>
                <a:latin typeface="宋体" panose="02010600030101010101" pitchFamily="2" charset="-122"/>
                <a:ea typeface="宋体" panose="02010600030101010101" pitchFamily="2" charset="-122"/>
                <a:cs typeface="宋体" panose="02010600030101010101" pitchFamily="2" charset="-122"/>
              </a:rPr>
              <a:t>紫色条幅上的点点银光显露出</a:t>
            </a:r>
            <a:r>
              <a:rPr sz="11200" b="1">
                <a:solidFill>
                  <a:srgbClr val="FF3300"/>
                </a:solidFill>
                <a:latin typeface="宋体" panose="02010600030101010101" pitchFamily="2" charset="-122"/>
                <a:ea typeface="宋体" panose="02010600030101010101" pitchFamily="2" charset="-122"/>
                <a:cs typeface="宋体" panose="02010600030101010101" pitchFamily="2" charset="-122"/>
              </a:rPr>
              <a:t>生命的欢乐</a:t>
            </a:r>
            <a:r>
              <a:rPr sz="11200" b="1">
                <a:solidFill>
                  <a:srgbClr val="0000FF"/>
                </a:solidFill>
                <a:latin typeface="宋体" panose="02010600030101010101" pitchFamily="2" charset="-122"/>
                <a:ea typeface="宋体" panose="02010600030101010101" pitchFamily="2" charset="-122"/>
                <a:cs typeface="宋体" panose="02010600030101010101" pitchFamily="2" charset="-122"/>
              </a:rPr>
              <a:t>。这就表明</a:t>
            </a:r>
            <a:r>
              <a:rPr sz="11200" b="1">
                <a:solidFill>
                  <a:srgbClr val="0000FF"/>
                </a:solidFill>
                <a:sym typeface="+mn-ea"/>
              </a:rPr>
              <a:t>,</a:t>
            </a:r>
            <a:r>
              <a:rPr sz="11200" b="1">
                <a:solidFill>
                  <a:srgbClr val="0000FF"/>
                </a:solidFill>
                <a:latin typeface="宋体" panose="02010600030101010101" pitchFamily="2" charset="-122"/>
                <a:ea typeface="宋体" panose="02010600030101010101" pitchFamily="2" charset="-122"/>
                <a:cs typeface="宋体" panose="02010600030101010101" pitchFamily="2" charset="-122"/>
              </a:rPr>
              <a:t>美丽的藤萝花是全文描写与抒情的主体</a:t>
            </a:r>
            <a:r>
              <a:rPr sz="11200" b="1">
                <a:solidFill>
                  <a:srgbClr val="0000FF"/>
                </a:solidFill>
                <a:sym typeface="+mn-ea"/>
              </a:rPr>
              <a:t>,</a:t>
            </a:r>
            <a:r>
              <a:rPr sz="11200" b="1">
                <a:solidFill>
                  <a:srgbClr val="0000FF"/>
                </a:solidFill>
                <a:latin typeface="宋体" panose="02010600030101010101" pitchFamily="2" charset="-122"/>
                <a:ea typeface="宋体" panose="02010600030101010101" pitchFamily="2" charset="-122"/>
                <a:cs typeface="宋体" panose="02010600030101010101" pitchFamily="2" charset="-122"/>
              </a:rPr>
              <a:t>作者是在写</a:t>
            </a:r>
            <a:r>
              <a:rPr sz="11200" b="1">
                <a:solidFill>
                  <a:srgbClr val="0000FF"/>
                </a:solidFill>
                <a:latin typeface="Arial" panose="020B0604020202020204" pitchFamily="34" charset="0"/>
                <a:ea typeface="宋体" panose="02010600030101010101" pitchFamily="2" charset="-122"/>
                <a:cs typeface="Arial" panose="020B0604020202020204" pitchFamily="34" charset="0"/>
              </a:rPr>
              <a:t>“</a:t>
            </a:r>
            <a:r>
              <a:rPr sz="11200" b="1">
                <a:solidFill>
                  <a:srgbClr val="FF3300"/>
                </a:solidFill>
                <a:latin typeface="Arial" panose="020B0604020202020204" pitchFamily="34" charset="0"/>
                <a:ea typeface="宋体" panose="02010600030101010101" pitchFamily="2" charset="-122"/>
                <a:cs typeface="Arial" panose="020B0604020202020204" pitchFamily="34" charset="0"/>
              </a:rPr>
              <a:t>美</a:t>
            </a:r>
            <a:r>
              <a:rPr sz="11200" b="1">
                <a:solidFill>
                  <a:srgbClr val="0000FF"/>
                </a:solidFill>
                <a:latin typeface="Arial" panose="020B0604020202020204" pitchFamily="34" charset="0"/>
                <a:ea typeface="宋体" panose="02010600030101010101" pitchFamily="2" charset="-122"/>
                <a:cs typeface="Arial" panose="020B0604020202020204" pitchFamily="34" charset="0"/>
              </a:rPr>
              <a:t>”、写“</a:t>
            </a:r>
            <a:r>
              <a:rPr sz="11200" b="1">
                <a:solidFill>
                  <a:srgbClr val="FF3300"/>
                </a:solidFill>
                <a:latin typeface="Arial" panose="020B0604020202020204" pitchFamily="34" charset="0"/>
                <a:ea typeface="宋体" panose="02010600030101010101" pitchFamily="2" charset="-122"/>
                <a:cs typeface="Arial" panose="020B0604020202020204" pitchFamily="34" charset="0"/>
              </a:rPr>
              <a:t>生命</a:t>
            </a:r>
            <a:r>
              <a:rPr sz="11200" b="1">
                <a:solidFill>
                  <a:srgbClr val="0000FF"/>
                </a:solidFill>
                <a:latin typeface="Arial" panose="020B0604020202020204" pitchFamily="34" charset="0"/>
                <a:ea typeface="宋体" panose="02010600030101010101" pitchFamily="2" charset="-122"/>
                <a:cs typeface="Arial" panose="020B0604020202020204" pitchFamily="34" charset="0"/>
              </a:rPr>
              <a:t>”、写“</a:t>
            </a:r>
            <a:r>
              <a:rPr sz="11200" b="1">
                <a:solidFill>
                  <a:srgbClr val="FF3300"/>
                </a:solidFill>
                <a:latin typeface="Arial" panose="020B0604020202020204" pitchFamily="34" charset="0"/>
                <a:ea typeface="宋体" panose="02010600030101010101" pitchFamily="2" charset="-122"/>
                <a:cs typeface="Arial" panose="020B0604020202020204" pitchFamily="34" charset="0"/>
              </a:rPr>
              <a:t>活力</a:t>
            </a:r>
            <a:r>
              <a:rPr sz="11200" b="1">
                <a:solidFill>
                  <a:srgbClr val="0000FF"/>
                </a:solidFill>
                <a:latin typeface="Arial" panose="020B0604020202020204" pitchFamily="34" charset="0"/>
                <a:ea typeface="宋体" panose="02010600030101010101" pitchFamily="2" charset="-122"/>
                <a:cs typeface="Arial" panose="020B0604020202020204" pitchFamily="34" charset="0"/>
              </a:rPr>
              <a:t>”、写“</a:t>
            </a:r>
            <a:r>
              <a:rPr sz="11200" b="1">
                <a:solidFill>
                  <a:srgbClr val="FF3300"/>
                </a:solidFill>
                <a:latin typeface="Arial" panose="020B0604020202020204" pitchFamily="34" charset="0"/>
                <a:ea typeface="宋体" panose="02010600030101010101" pitchFamily="2" charset="-122"/>
                <a:cs typeface="Arial" panose="020B0604020202020204" pitchFamily="34" charset="0"/>
              </a:rPr>
              <a:t>情感</a:t>
            </a:r>
            <a:r>
              <a:rPr sz="11200" b="1">
                <a:solidFill>
                  <a:srgbClr val="0000FF"/>
                </a:solidFill>
                <a:latin typeface="Arial" panose="020B0604020202020204" pitchFamily="34" charset="0"/>
                <a:ea typeface="宋体" panose="02010600030101010101" pitchFamily="2" charset="-122"/>
                <a:cs typeface="Arial" panose="020B0604020202020204" pitchFamily="34" charset="0"/>
              </a:rPr>
              <a:t>”</a:t>
            </a:r>
            <a:r>
              <a:rPr lang="zh-CN" altLang="en-US" sz="11200" b="1" dirty="0" smtClean="0">
                <a:solidFill>
                  <a:srgbClr val="0000FF"/>
                </a:solidFill>
                <a:latin typeface="新宋体" panose="02010609030101010101" pitchFamily="49" charset="-122"/>
                <a:ea typeface="新宋体" panose="02010609030101010101" pitchFamily="49" charset="-122"/>
              </a:rPr>
              <a:t>。</a:t>
            </a:r>
            <a:endParaRPr lang="zh-CN" altLang="en-US" sz="11200" b="1" dirty="0" smtClean="0">
              <a:solidFill>
                <a:srgbClr val="0000FF"/>
              </a:solidFill>
              <a:latin typeface="新宋体" panose="02010609030101010101" pitchFamily="49" charset="-122"/>
              <a:ea typeface="新宋体" panose="02010609030101010101" pitchFamily="49" charset="-122"/>
            </a:endParaRPr>
          </a:p>
        </p:txBody>
      </p:sp>
      <p:sp>
        <p:nvSpPr>
          <p:cNvPr id="3" name="标题 198657" descr="中国教育出版网"/>
          <p:cNvSpPr>
            <a:spLocks noGrp="1" noRot="1" noChangeArrowheads="1"/>
          </p:cNvSpPr>
          <p:nvPr/>
        </p:nvSpPr>
        <p:spPr>
          <a:xfrm>
            <a:off x="1042035" y="2646680"/>
            <a:ext cx="10107930" cy="628650"/>
          </a:xfrm>
          <a:prstGeom prst="rect">
            <a:avLst/>
          </a:prstGeom>
        </p:spPr>
        <p:txBody>
          <a:bodyPr vert="horz" lIns="91440" tIns="45720" rIns="91440" bIns="45720" rtlCol="0" anchor="ctr">
            <a:normAutofit fontScale="65000"/>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pPr algn="just" fontAlgn="auto">
              <a:lnSpc>
                <a:spcPct val="100000"/>
              </a:lnSpc>
              <a:spcBef>
                <a:spcPts val="0"/>
              </a:spcBef>
              <a:spcAft>
                <a:spcPts val="0"/>
              </a:spcAft>
            </a:pPr>
            <a:r>
              <a:rPr lang="en-US" altLang="zh-CN" sz="5090" b="1" dirty="0" smtClean="0">
                <a:solidFill>
                  <a:schemeClr val="tx1"/>
                </a:solidFill>
                <a:latin typeface="宋体" panose="02010600030101010101" pitchFamily="2" charset="-122"/>
                <a:ea typeface="宋体" panose="02010600030101010101" pitchFamily="2" charset="-122"/>
                <a:cs typeface="Arial" panose="020B0604020202020204" pitchFamily="34" charset="0"/>
              </a:rPr>
              <a:t>   </a:t>
            </a:r>
            <a:r>
              <a:rPr sz="4305">
                <a:latin typeface="Arial" panose="020B0604020202020204" pitchFamily="34" charset="0"/>
                <a:cs typeface="Arial" panose="020B0604020202020204" pitchFamily="34" charset="0"/>
                <a:sym typeface="+mn-ea"/>
              </a:rPr>
              <a:t>(</a:t>
            </a:r>
            <a:r>
              <a:rPr sz="4310" b="1">
                <a:latin typeface="宋体" panose="02010600030101010101" pitchFamily="2" charset="-122"/>
                <a:ea typeface="宋体" panose="02010600030101010101" pitchFamily="2" charset="-122"/>
                <a:cs typeface="Arial" panose="020B0604020202020204" pitchFamily="34" charset="0"/>
              </a:rPr>
              <a:t>1</a:t>
            </a:r>
            <a:r>
              <a:rPr sz="4305">
                <a:latin typeface="Arial" panose="020B0604020202020204" pitchFamily="34" charset="0"/>
                <a:cs typeface="Arial" panose="020B0604020202020204" pitchFamily="34" charset="0"/>
                <a:sym typeface="+mn-ea"/>
              </a:rPr>
              <a:t>)</a:t>
            </a:r>
            <a:r>
              <a:rPr sz="4310" b="1">
                <a:latin typeface="宋体" panose="02010600030101010101" pitchFamily="2" charset="-122"/>
                <a:ea typeface="宋体" panose="02010600030101010101" pitchFamily="2" charset="-122"/>
                <a:cs typeface="宋体" panose="02010600030101010101" pitchFamily="2" charset="-122"/>
              </a:rPr>
              <a:t>美在</a:t>
            </a:r>
            <a:r>
              <a:rPr sz="4310" b="1">
                <a:solidFill>
                  <a:srgbClr val="FF0000"/>
                </a:solidFill>
                <a:latin typeface="宋体" panose="02010600030101010101" pitchFamily="2" charset="-122"/>
                <a:ea typeface="宋体" panose="02010600030101010101" pitchFamily="2" charset="-122"/>
                <a:cs typeface="宋体" panose="02010600030101010101" pitchFamily="2" charset="-122"/>
              </a:rPr>
              <a:t>对盛开的紫藤萝花的</a:t>
            </a:r>
            <a:r>
              <a:rPr sz="4310" b="1">
                <a:solidFill>
                  <a:srgbClr val="FF3300"/>
                </a:solidFill>
                <a:latin typeface="宋体" panose="02010600030101010101" pitchFamily="2" charset="-122"/>
                <a:ea typeface="宋体" panose="02010600030101010101" pitchFamily="2" charset="-122"/>
                <a:cs typeface="宋体" panose="02010600030101010101" pitchFamily="2" charset="-122"/>
              </a:rPr>
              <a:t>形象渲染</a:t>
            </a:r>
            <a:r>
              <a:rPr sz="4310" b="1">
                <a:latin typeface="宋体" panose="02010600030101010101" pitchFamily="2" charset="-122"/>
                <a:ea typeface="宋体" panose="02010600030101010101" pitchFamily="2" charset="-122"/>
                <a:cs typeface="宋体" panose="02010600030101010101" pitchFamily="2" charset="-122"/>
              </a:rPr>
              <a:t>。</a:t>
            </a:r>
            <a:endParaRPr sz="431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random/>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4578">
                                            <p:txEl>
                                              <p:pRg st="0" end="0"/>
                                            </p:txEl>
                                          </p:spTgt>
                                        </p:tgtEl>
                                        <p:attrNameLst>
                                          <p:attrName>style.visibility</p:attrName>
                                        </p:attrNameLst>
                                      </p:cBhvr>
                                      <p:to>
                                        <p:strVal val="visible"/>
                                      </p:to>
                                    </p:set>
                                    <p:animEffect transition="in" filter="blinds(horizontal)">
                                      <p:cBhvr>
                                        <p:cTn id="15" dur="500"/>
                                        <p:tgtEl>
                                          <p:spTgt spid="24578">
                                            <p:txEl>
                                              <p:pRg st="0" end="0"/>
                                            </p:txEl>
                                          </p:spTgt>
                                        </p:tgtEl>
                                      </p:cBhvr>
                                    </p:animEffect>
                                  </p:childTnLst>
                                  <p:subTnLst>
                                    <p:audio>
                                      <p:cMediaNode>
                                        <p:cTn display="0" masterRel="sameClick">
                                          <p:stCondLst>
                                            <p:cond evt="begin" delay="0">
                                              <p:tn val="13"/>
                                            </p:cond>
                                          </p:stCondLst>
                                          <p:endCondLst>
                                            <p:cond evt="onStopAudio" delay="0">
                                              <p:tgtEl>
                                                <p:sldTgt/>
                                              </p:tgtEl>
                                            </p:cond>
                                          </p:endCondLst>
                                        </p:cTn>
                                        <p:tgtEl>
                                          <p:sndTgt r:embed="rId2" nam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uild="p"/>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 name="标题 198657" descr="中国教育出版网"/>
          <p:cNvSpPr>
            <a:spLocks noGrp="1" noRot="1" noChangeArrowheads="1"/>
          </p:cNvSpPr>
          <p:nvPr/>
        </p:nvSpPr>
        <p:spPr>
          <a:xfrm>
            <a:off x="1042035" y="780415"/>
            <a:ext cx="10107930" cy="628650"/>
          </a:xfrm>
          <a:prstGeom prst="rect">
            <a:avLst/>
          </a:prstGeom>
        </p:spPr>
        <p:txBody>
          <a:bodyPr vert="horz" lIns="91440" tIns="45720" rIns="91440" bIns="45720" rtlCol="0" anchor="ctr">
            <a:normAutofit fontScale="65000"/>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pPr algn="just" fontAlgn="auto">
              <a:lnSpc>
                <a:spcPct val="100000"/>
              </a:lnSpc>
              <a:spcBef>
                <a:spcPts val="0"/>
              </a:spcBef>
              <a:spcAft>
                <a:spcPts val="0"/>
              </a:spcAft>
            </a:pPr>
            <a:r>
              <a:rPr lang="en-US" altLang="zh-CN" sz="5090" b="1" dirty="0" smtClean="0">
                <a:solidFill>
                  <a:schemeClr val="tx1"/>
                </a:solidFill>
                <a:latin typeface="宋体" panose="02010600030101010101" pitchFamily="2" charset="-122"/>
                <a:ea typeface="宋体" panose="02010600030101010101" pitchFamily="2" charset="-122"/>
                <a:cs typeface="Arial" panose="020B0604020202020204" pitchFamily="34" charset="0"/>
              </a:rPr>
              <a:t>   </a:t>
            </a:r>
            <a:r>
              <a:rPr sz="4305">
                <a:latin typeface="Arial" panose="020B0604020202020204" pitchFamily="34" charset="0"/>
                <a:cs typeface="Arial" panose="020B0604020202020204" pitchFamily="34" charset="0"/>
                <a:sym typeface="+mn-ea"/>
              </a:rPr>
              <a:t>(</a:t>
            </a:r>
            <a:r>
              <a:rPr lang="en-US" sz="4310" b="1">
                <a:latin typeface="宋体" panose="02010600030101010101" pitchFamily="2" charset="-122"/>
                <a:ea typeface="宋体" panose="02010600030101010101" pitchFamily="2" charset="-122"/>
                <a:cs typeface="Arial" panose="020B0604020202020204" pitchFamily="34" charset="0"/>
              </a:rPr>
              <a:t>2</a:t>
            </a:r>
            <a:r>
              <a:rPr sz="4305">
                <a:latin typeface="Arial" panose="020B0604020202020204" pitchFamily="34" charset="0"/>
                <a:cs typeface="Arial" panose="020B0604020202020204" pitchFamily="34" charset="0"/>
                <a:sym typeface="+mn-ea"/>
              </a:rPr>
              <a:t>)</a:t>
            </a:r>
            <a:r>
              <a:rPr sz="4310" b="1">
                <a:latin typeface="宋体" panose="02010600030101010101" pitchFamily="2" charset="-122"/>
                <a:ea typeface="宋体" panose="02010600030101010101" pitchFamily="2" charset="-122"/>
                <a:cs typeface="宋体" panose="02010600030101010101" pitchFamily="2" charset="-122"/>
              </a:rPr>
              <a:t>美在</a:t>
            </a:r>
            <a:r>
              <a:rPr sz="4310" b="1">
                <a:solidFill>
                  <a:srgbClr val="FF0000"/>
                </a:solidFill>
                <a:latin typeface="宋体" panose="02010600030101010101" pitchFamily="2" charset="-122"/>
                <a:ea typeface="宋体" panose="02010600030101010101" pitchFamily="2" charset="-122"/>
                <a:cs typeface="宋体" panose="02010600030101010101" pitchFamily="2" charset="-122"/>
              </a:rPr>
              <a:t>淡紫色的弥漫</a:t>
            </a:r>
            <a:r>
              <a:rPr sz="4310" b="1">
                <a:latin typeface="宋体" panose="02010600030101010101" pitchFamily="2" charset="-122"/>
                <a:ea typeface="宋体" panose="02010600030101010101" pitchFamily="2" charset="-122"/>
                <a:cs typeface="宋体" panose="02010600030101010101" pitchFamily="2" charset="-122"/>
              </a:rPr>
              <a:t>。</a:t>
            </a:r>
            <a:endParaRPr sz="4310" b="1">
              <a:latin typeface="宋体" panose="02010600030101010101" pitchFamily="2" charset="-122"/>
              <a:ea typeface="宋体" panose="02010600030101010101" pitchFamily="2" charset="-122"/>
              <a:cs typeface="宋体" panose="02010600030101010101" pitchFamily="2" charset="-122"/>
            </a:endParaRPr>
          </a:p>
        </p:txBody>
      </p:sp>
      <p:sp>
        <p:nvSpPr>
          <p:cNvPr id="24578" name="内容占位符 198658" descr="中国教育出版网"/>
          <p:cNvSpPr>
            <a:spLocks noGrp="1" noRot="1" noChangeArrowheads="1"/>
          </p:cNvSpPr>
          <p:nvPr/>
        </p:nvSpPr>
        <p:spPr>
          <a:xfrm>
            <a:off x="1042035" y="1337945"/>
            <a:ext cx="10213340" cy="1075690"/>
          </a:xfrm>
          <a:prstGeom prst="rect">
            <a:avLst/>
          </a:prstGeom>
        </p:spPr>
        <p:txBody>
          <a:bodyPr vert="horz" lIns="91440" tIns="45720" rIns="91440" bIns="45720" rtlCol="0">
            <a:normAutofit fontScale="60000"/>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00000"/>
              </a:lnSpc>
              <a:buNone/>
            </a:pPr>
            <a:r>
              <a:rPr lang="en-US" altLang="zh-CN" sz="4665" b="1" dirty="0" smtClean="0">
                <a:solidFill>
                  <a:schemeClr val="accent1">
                    <a:lumMod val="75000"/>
                  </a:schemeClr>
                </a:solidFill>
                <a:latin typeface="新宋体" panose="02010609030101010101" pitchFamily="49" charset="-122"/>
                <a:ea typeface="新宋体" panose="02010609030101010101" pitchFamily="49" charset="-122"/>
              </a:rPr>
              <a:t>   </a:t>
            </a:r>
            <a:r>
              <a:rPr lang="en-US" altLang="zh-CN" sz="4665" b="1" dirty="0" smtClean="0">
                <a:solidFill>
                  <a:srgbClr val="0000FF"/>
                </a:solidFill>
                <a:latin typeface="新宋体" panose="02010609030101010101" pitchFamily="49" charset="-122"/>
                <a:ea typeface="新宋体" panose="02010609030101010101" pitchFamily="49" charset="-122"/>
              </a:rPr>
              <a:t> </a:t>
            </a:r>
            <a:r>
              <a:rPr sz="4665" b="1">
                <a:solidFill>
                  <a:srgbClr val="0000FF"/>
                </a:solidFill>
                <a:latin typeface="宋体" panose="02010600030101010101" pitchFamily="2" charset="-122"/>
                <a:ea typeface="宋体" panose="02010600030101010101" pitchFamily="2" charset="-122"/>
                <a:cs typeface="宋体" panose="02010600030101010101" pitchFamily="2" charset="-122"/>
              </a:rPr>
              <a:t>柔美的淡紫色既写出</a:t>
            </a:r>
            <a:r>
              <a:rPr sz="4665" b="1">
                <a:solidFill>
                  <a:srgbClr val="FF0000"/>
                </a:solidFill>
                <a:latin typeface="宋体" panose="02010600030101010101" pitchFamily="2" charset="-122"/>
                <a:ea typeface="宋体" panose="02010600030101010101" pitchFamily="2" charset="-122"/>
                <a:cs typeface="宋体" panose="02010600030101010101" pitchFamily="2" charset="-122"/>
              </a:rPr>
              <a:t>花色的艳美</a:t>
            </a:r>
            <a:r>
              <a:rPr sz="4665" b="1">
                <a:solidFill>
                  <a:srgbClr val="0000FF"/>
                </a:solidFill>
                <a:sym typeface="+mn-ea"/>
              </a:rPr>
              <a:t>,</a:t>
            </a:r>
            <a:r>
              <a:rPr sz="4665" b="1">
                <a:solidFill>
                  <a:srgbClr val="0000FF"/>
                </a:solidFill>
                <a:latin typeface="宋体" panose="02010600030101010101" pitchFamily="2" charset="-122"/>
                <a:ea typeface="宋体" panose="02010600030101010101" pitchFamily="2" charset="-122"/>
                <a:cs typeface="宋体" panose="02010600030101010101" pitchFamily="2" charset="-122"/>
              </a:rPr>
              <a:t>又闪现出</a:t>
            </a:r>
            <a:r>
              <a:rPr sz="4665" b="1">
                <a:solidFill>
                  <a:srgbClr val="FF0000"/>
                </a:solidFill>
                <a:latin typeface="宋体" panose="02010600030101010101" pitchFamily="2" charset="-122"/>
                <a:ea typeface="宋体" panose="02010600030101010101" pitchFamily="2" charset="-122"/>
                <a:cs typeface="宋体" panose="02010600030101010101" pitchFamily="2" charset="-122"/>
              </a:rPr>
              <a:t>生命的灿烂、辉煌与欢乐</a:t>
            </a:r>
            <a:r>
              <a:rPr sz="4665" b="1">
                <a:solidFill>
                  <a:srgbClr val="0000FF"/>
                </a:solidFill>
                <a:sym typeface="+mn-ea"/>
              </a:rPr>
              <a:t>,</a:t>
            </a:r>
            <a:r>
              <a:rPr sz="4665" b="1">
                <a:solidFill>
                  <a:srgbClr val="0000FF"/>
                </a:solidFill>
                <a:latin typeface="宋体" panose="02010600030101010101" pitchFamily="2" charset="-122"/>
                <a:ea typeface="宋体" panose="02010600030101010101" pitchFamily="2" charset="-122"/>
                <a:cs typeface="宋体" panose="02010600030101010101" pitchFamily="2" charset="-122"/>
              </a:rPr>
              <a:t>富有诗情画意</a:t>
            </a:r>
            <a:r>
              <a:rPr lang="zh-CN" altLang="en-US" sz="4665" b="1" dirty="0" smtClean="0">
                <a:solidFill>
                  <a:srgbClr val="0000FF"/>
                </a:solidFill>
                <a:latin typeface="新宋体" panose="02010609030101010101" pitchFamily="49" charset="-122"/>
                <a:ea typeface="新宋体" panose="02010609030101010101" pitchFamily="49" charset="-122"/>
              </a:rPr>
              <a:t>。</a:t>
            </a:r>
            <a:endParaRPr lang="zh-CN" altLang="en-US" sz="4665" b="1" dirty="0" smtClean="0">
              <a:solidFill>
                <a:srgbClr val="0000FF"/>
              </a:solidFill>
              <a:latin typeface="新宋体" panose="02010609030101010101" pitchFamily="49" charset="-122"/>
              <a:ea typeface="新宋体" panose="02010609030101010101" pitchFamily="49" charset="-122"/>
            </a:endParaRPr>
          </a:p>
        </p:txBody>
      </p:sp>
      <p:sp>
        <p:nvSpPr>
          <p:cNvPr id="2" name="标题 198657" descr="中国教育出版网"/>
          <p:cNvSpPr>
            <a:spLocks noGrp="1" noRot="1" noChangeArrowheads="1"/>
          </p:cNvSpPr>
          <p:nvPr/>
        </p:nvSpPr>
        <p:spPr>
          <a:xfrm>
            <a:off x="1094740" y="2413635"/>
            <a:ext cx="10107930" cy="628650"/>
          </a:xfrm>
          <a:prstGeom prst="rect">
            <a:avLst/>
          </a:prstGeom>
        </p:spPr>
        <p:txBody>
          <a:bodyPr vert="horz" lIns="91440" tIns="45720" rIns="91440" bIns="45720" rtlCol="0" anchor="ctr">
            <a:normAutofit fontScale="65000"/>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pPr algn="just" fontAlgn="auto">
              <a:lnSpc>
                <a:spcPct val="100000"/>
              </a:lnSpc>
              <a:spcBef>
                <a:spcPts val="0"/>
              </a:spcBef>
              <a:spcAft>
                <a:spcPts val="0"/>
              </a:spcAft>
            </a:pPr>
            <a:r>
              <a:rPr lang="en-US" altLang="zh-CN" sz="5090" b="1" dirty="0" smtClean="0">
                <a:solidFill>
                  <a:schemeClr val="tx1"/>
                </a:solidFill>
                <a:latin typeface="宋体" panose="02010600030101010101" pitchFamily="2" charset="-122"/>
                <a:ea typeface="宋体" panose="02010600030101010101" pitchFamily="2" charset="-122"/>
                <a:cs typeface="Arial" panose="020B0604020202020204" pitchFamily="34" charset="0"/>
              </a:rPr>
              <a:t>   </a:t>
            </a:r>
            <a:r>
              <a:rPr sz="4305">
                <a:latin typeface="Arial" panose="020B0604020202020204" pitchFamily="34" charset="0"/>
                <a:cs typeface="Arial" panose="020B0604020202020204" pitchFamily="34" charset="0"/>
                <a:sym typeface="+mn-ea"/>
              </a:rPr>
              <a:t>(</a:t>
            </a:r>
            <a:r>
              <a:rPr lang="en-US" sz="4310" b="1">
                <a:latin typeface="宋体" panose="02010600030101010101" pitchFamily="2" charset="-122"/>
                <a:ea typeface="宋体" panose="02010600030101010101" pitchFamily="2" charset="-122"/>
                <a:cs typeface="Arial" panose="020B0604020202020204" pitchFamily="34" charset="0"/>
              </a:rPr>
              <a:t>3</a:t>
            </a:r>
            <a:r>
              <a:rPr sz="4305">
                <a:latin typeface="Arial" panose="020B0604020202020204" pitchFamily="34" charset="0"/>
                <a:cs typeface="Arial" panose="020B0604020202020204" pitchFamily="34" charset="0"/>
                <a:sym typeface="+mn-ea"/>
              </a:rPr>
              <a:t>)</a:t>
            </a:r>
            <a:r>
              <a:rPr sz="4310" b="1">
                <a:latin typeface="宋体" panose="02010600030101010101" pitchFamily="2" charset="-122"/>
                <a:ea typeface="宋体" panose="02010600030101010101" pitchFamily="2" charset="-122"/>
                <a:cs typeface="宋体" panose="02010600030101010101" pitchFamily="2" charset="-122"/>
              </a:rPr>
              <a:t>美在</a:t>
            </a:r>
            <a:r>
              <a:rPr sz="4310" b="1">
                <a:solidFill>
                  <a:srgbClr val="FF0000"/>
                </a:solidFill>
                <a:latin typeface="宋体" panose="02010600030101010101" pitchFamily="2" charset="-122"/>
                <a:ea typeface="宋体" panose="02010600030101010101" pitchFamily="2" charset="-122"/>
                <a:cs typeface="宋体" panose="02010600030101010101" pitchFamily="2" charset="-122"/>
              </a:rPr>
              <a:t>对可爱的小花的描绘</a:t>
            </a:r>
            <a:r>
              <a:rPr sz="4310" b="1">
                <a:latin typeface="宋体" panose="02010600030101010101" pitchFamily="2" charset="-122"/>
                <a:ea typeface="宋体" panose="02010600030101010101" pitchFamily="2" charset="-122"/>
                <a:cs typeface="宋体" panose="02010600030101010101" pitchFamily="2" charset="-122"/>
              </a:rPr>
              <a:t>。</a:t>
            </a:r>
            <a:endParaRPr sz="4310" b="1">
              <a:latin typeface="宋体" panose="02010600030101010101" pitchFamily="2" charset="-122"/>
              <a:ea typeface="宋体" panose="02010600030101010101" pitchFamily="2" charset="-122"/>
              <a:cs typeface="宋体" panose="02010600030101010101" pitchFamily="2" charset="-122"/>
            </a:endParaRPr>
          </a:p>
        </p:txBody>
      </p:sp>
      <p:sp>
        <p:nvSpPr>
          <p:cNvPr id="4" name="内容占位符 198658" descr="中国教育出版网"/>
          <p:cNvSpPr>
            <a:spLocks noGrp="1" noRot="1" noChangeArrowheads="1"/>
          </p:cNvSpPr>
          <p:nvPr/>
        </p:nvSpPr>
        <p:spPr>
          <a:xfrm>
            <a:off x="989330" y="3042285"/>
            <a:ext cx="10213340" cy="1075690"/>
          </a:xfrm>
          <a:prstGeom prst="rect">
            <a:avLst/>
          </a:prstGeom>
        </p:spPr>
        <p:txBody>
          <a:bodyPr vert="horz" lIns="91440" tIns="45720" rIns="91440" bIns="45720" rtlCol="0">
            <a:normAutofit fontScale="25000"/>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00000"/>
              </a:lnSpc>
              <a:buNone/>
            </a:pPr>
            <a:r>
              <a:rPr lang="en-US" altLang="zh-CN" sz="11200" b="1" dirty="0" smtClean="0">
                <a:solidFill>
                  <a:schemeClr val="accent1">
                    <a:lumMod val="75000"/>
                  </a:schemeClr>
                </a:solidFill>
                <a:latin typeface="新宋体" panose="02010609030101010101" pitchFamily="49" charset="-122"/>
                <a:ea typeface="新宋体" panose="02010609030101010101" pitchFamily="49" charset="-122"/>
              </a:rPr>
              <a:t>   </a:t>
            </a:r>
            <a:r>
              <a:rPr lang="en-US" altLang="zh-CN" sz="11200" b="1" dirty="0" smtClean="0">
                <a:solidFill>
                  <a:srgbClr val="0000FF"/>
                </a:solidFill>
                <a:latin typeface="新宋体" panose="02010609030101010101" pitchFamily="49" charset="-122"/>
                <a:ea typeface="新宋体" panose="02010609030101010101" pitchFamily="49" charset="-122"/>
              </a:rPr>
              <a:t> </a:t>
            </a:r>
            <a:r>
              <a:rPr sz="10800" b="1">
                <a:solidFill>
                  <a:srgbClr val="0000FF"/>
                </a:solidFill>
                <a:latin typeface="宋体" panose="02010600030101010101" pitchFamily="2" charset="-122"/>
                <a:ea typeface="宋体" panose="02010600030101010101" pitchFamily="2" charset="-122"/>
                <a:cs typeface="宋体" panose="02010600030101010101" pitchFamily="2" charset="-122"/>
              </a:rPr>
              <a:t>作者对小花的描绘手法细腻</a:t>
            </a:r>
            <a:r>
              <a:rPr sz="10800" b="1">
                <a:solidFill>
                  <a:srgbClr val="0000FF"/>
                </a:solidFill>
                <a:sym typeface="+mn-ea"/>
              </a:rPr>
              <a:t>,</a:t>
            </a:r>
            <a:r>
              <a:rPr sz="10800" b="1">
                <a:solidFill>
                  <a:srgbClr val="0000FF"/>
                </a:solidFill>
                <a:latin typeface="宋体" panose="02010600030101010101" pitchFamily="2" charset="-122"/>
                <a:ea typeface="宋体" panose="02010600030101010101" pitchFamily="2" charset="-122"/>
                <a:cs typeface="宋体" panose="02010600030101010101" pitchFamily="2" charset="-122"/>
              </a:rPr>
              <a:t>充满情感。</a:t>
            </a:r>
            <a:r>
              <a:rPr sz="10800" b="1">
                <a:solidFill>
                  <a:srgbClr val="0000FF"/>
                </a:solidFill>
                <a:latin typeface="Arial" panose="020B0604020202020204" pitchFamily="34" charset="0"/>
                <a:ea typeface="宋体" panose="02010600030101010101" pitchFamily="2" charset="-122"/>
                <a:cs typeface="Arial" panose="020B0604020202020204" pitchFamily="34" charset="0"/>
              </a:rPr>
              <a:t>“帆”“舱”“笑容</a:t>
            </a:r>
            <a:r>
              <a:rPr sz="10800" b="1">
                <a:solidFill>
                  <a:srgbClr val="FF3300"/>
                </a:solidFill>
                <a:latin typeface="Arial" panose="020B0604020202020204" pitchFamily="34" charset="0"/>
                <a:ea typeface="宋体" panose="02010600030101010101" pitchFamily="2" charset="-122"/>
                <a:cs typeface="Arial" panose="020B0604020202020204" pitchFamily="34" charset="0"/>
              </a:rPr>
              <a:t>”</a:t>
            </a:r>
            <a:r>
              <a:rPr sz="10800" b="1">
                <a:solidFill>
                  <a:srgbClr val="FF3300"/>
                </a:solidFill>
                <a:latin typeface="宋体" panose="02010600030101010101" pitchFamily="2" charset="-122"/>
                <a:ea typeface="宋体" panose="02010600030101010101" pitchFamily="2" charset="-122"/>
                <a:cs typeface="宋体" panose="02010600030101010101" pitchFamily="2" charset="-122"/>
              </a:rPr>
              <a:t>给人以美好的想象</a:t>
            </a:r>
            <a:r>
              <a:rPr sz="10800" b="1">
                <a:solidFill>
                  <a:srgbClr val="0000FF"/>
                </a:solidFill>
                <a:sym typeface="+mn-ea"/>
              </a:rPr>
              <a:t>,</a:t>
            </a:r>
            <a:r>
              <a:rPr sz="10800" b="1">
                <a:solidFill>
                  <a:srgbClr val="0000FF"/>
                </a:solidFill>
                <a:latin typeface="宋体" panose="02010600030101010101" pitchFamily="2" charset="-122"/>
                <a:ea typeface="宋体" panose="02010600030101010101" pitchFamily="2" charset="-122"/>
                <a:cs typeface="宋体" panose="02010600030101010101" pitchFamily="2" charset="-122"/>
              </a:rPr>
              <a:t>让人</a:t>
            </a:r>
            <a:r>
              <a:rPr sz="10800" b="1">
                <a:solidFill>
                  <a:srgbClr val="FF3300"/>
                </a:solidFill>
                <a:latin typeface="宋体" panose="02010600030101010101" pitchFamily="2" charset="-122"/>
                <a:ea typeface="宋体" panose="02010600030101010101" pitchFamily="2" charset="-122"/>
                <a:cs typeface="宋体" panose="02010600030101010101" pitchFamily="2" charset="-122"/>
              </a:rPr>
              <a:t>体悟生活之可爱、生命之可爱、奋进之可爱</a:t>
            </a:r>
            <a:r>
              <a:rPr lang="zh-CN" altLang="en-US" sz="10800" b="1" dirty="0" smtClean="0">
                <a:solidFill>
                  <a:srgbClr val="0000FF"/>
                </a:solidFill>
                <a:latin typeface="新宋体" panose="02010609030101010101" pitchFamily="49" charset="-122"/>
                <a:ea typeface="新宋体" panose="02010609030101010101" pitchFamily="49" charset="-122"/>
              </a:rPr>
              <a:t>。</a:t>
            </a:r>
            <a:endParaRPr lang="zh-CN" altLang="en-US" sz="10800" b="1" dirty="0" smtClean="0">
              <a:solidFill>
                <a:srgbClr val="0000FF"/>
              </a:solidFill>
              <a:latin typeface="新宋体" panose="02010609030101010101" pitchFamily="49" charset="-122"/>
              <a:ea typeface="新宋体" panose="02010609030101010101" pitchFamily="49" charset="-122"/>
            </a:endParaRPr>
          </a:p>
        </p:txBody>
      </p:sp>
      <p:sp>
        <p:nvSpPr>
          <p:cNvPr id="5" name="标题 198657" descr="中国教育出版网"/>
          <p:cNvSpPr>
            <a:spLocks noGrp="1" noRot="1" noChangeArrowheads="1"/>
          </p:cNvSpPr>
          <p:nvPr/>
        </p:nvSpPr>
        <p:spPr>
          <a:xfrm>
            <a:off x="1147445" y="4184015"/>
            <a:ext cx="10107930" cy="628650"/>
          </a:xfrm>
          <a:prstGeom prst="rect">
            <a:avLst/>
          </a:prstGeom>
        </p:spPr>
        <p:txBody>
          <a:bodyPr vert="horz" lIns="91440" tIns="45720" rIns="91440" bIns="45720" rtlCol="0" anchor="ctr">
            <a:normAutofit fontScale="65000"/>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pPr algn="just" fontAlgn="auto">
              <a:lnSpc>
                <a:spcPct val="100000"/>
              </a:lnSpc>
              <a:spcBef>
                <a:spcPts val="0"/>
              </a:spcBef>
              <a:spcAft>
                <a:spcPts val="0"/>
              </a:spcAft>
            </a:pPr>
            <a:r>
              <a:rPr lang="en-US" altLang="zh-CN" sz="5090" b="1" dirty="0" smtClean="0">
                <a:solidFill>
                  <a:schemeClr val="tx1"/>
                </a:solidFill>
                <a:latin typeface="宋体" panose="02010600030101010101" pitchFamily="2" charset="-122"/>
                <a:ea typeface="宋体" panose="02010600030101010101" pitchFamily="2" charset="-122"/>
                <a:cs typeface="Arial" panose="020B0604020202020204" pitchFamily="34" charset="0"/>
              </a:rPr>
              <a:t>   </a:t>
            </a:r>
            <a:r>
              <a:rPr sz="4305">
                <a:latin typeface="Arial" panose="020B0604020202020204" pitchFamily="34" charset="0"/>
                <a:cs typeface="Arial" panose="020B0604020202020204" pitchFamily="34" charset="0"/>
                <a:sym typeface="+mn-ea"/>
              </a:rPr>
              <a:t>(</a:t>
            </a:r>
            <a:r>
              <a:rPr lang="en-US" sz="4310" b="1">
                <a:latin typeface="宋体" panose="02010600030101010101" pitchFamily="2" charset="-122"/>
                <a:ea typeface="宋体" panose="02010600030101010101" pitchFamily="2" charset="-122"/>
                <a:cs typeface="Arial" panose="020B0604020202020204" pitchFamily="34" charset="0"/>
              </a:rPr>
              <a:t>4</a:t>
            </a:r>
            <a:r>
              <a:rPr sz="4305">
                <a:latin typeface="Arial" panose="020B0604020202020204" pitchFamily="34" charset="0"/>
                <a:cs typeface="Arial" panose="020B0604020202020204" pitchFamily="34" charset="0"/>
                <a:sym typeface="+mn-ea"/>
              </a:rPr>
              <a:t>)</a:t>
            </a:r>
            <a:r>
              <a:rPr sz="4310" b="1">
                <a:latin typeface="宋体" panose="02010600030101010101" pitchFamily="2" charset="-122"/>
                <a:ea typeface="宋体" panose="02010600030101010101" pitchFamily="2" charset="-122"/>
                <a:cs typeface="宋体" panose="02010600030101010101" pitchFamily="2" charset="-122"/>
              </a:rPr>
              <a:t>美在</a:t>
            </a:r>
            <a:r>
              <a:rPr sz="4310" b="1">
                <a:solidFill>
                  <a:srgbClr val="FF0000"/>
                </a:solidFill>
                <a:latin typeface="宋体" panose="02010600030101010101" pitchFamily="2" charset="-122"/>
                <a:ea typeface="宋体" panose="02010600030101010101" pitchFamily="2" charset="-122"/>
                <a:cs typeface="宋体" panose="02010600030101010101" pitchFamily="2" charset="-122"/>
              </a:rPr>
              <a:t>那充满生命力的</a:t>
            </a:r>
            <a:r>
              <a:rPr sz="4310" b="1">
                <a:solidFill>
                  <a:srgbClr val="FF0000"/>
                </a:solidFill>
                <a:latin typeface="Arial" panose="020B0604020202020204" pitchFamily="34" charset="0"/>
                <a:ea typeface="宋体" panose="02010600030101010101" pitchFamily="2" charset="-122"/>
                <a:cs typeface="Arial" panose="020B0604020202020204" pitchFamily="34" charset="0"/>
              </a:rPr>
              <a:t>“流动”</a:t>
            </a:r>
            <a:r>
              <a:rPr sz="4310" b="1">
                <a:latin typeface="宋体" panose="02010600030101010101" pitchFamily="2" charset="-122"/>
                <a:ea typeface="宋体" panose="02010600030101010101" pitchFamily="2" charset="-122"/>
                <a:cs typeface="宋体" panose="02010600030101010101" pitchFamily="2" charset="-122"/>
              </a:rPr>
              <a:t>。</a:t>
            </a:r>
            <a:endParaRPr sz="4310" b="1">
              <a:latin typeface="宋体" panose="02010600030101010101" pitchFamily="2" charset="-122"/>
              <a:ea typeface="宋体" panose="02010600030101010101" pitchFamily="2" charset="-122"/>
              <a:cs typeface="宋体" panose="02010600030101010101" pitchFamily="2" charset="-122"/>
            </a:endParaRPr>
          </a:p>
        </p:txBody>
      </p:sp>
      <p:sp>
        <p:nvSpPr>
          <p:cNvPr id="6" name="内容占位符 198658" descr="中国教育出版网"/>
          <p:cNvSpPr>
            <a:spLocks noGrp="1" noRot="1" noChangeArrowheads="1"/>
          </p:cNvSpPr>
          <p:nvPr/>
        </p:nvSpPr>
        <p:spPr>
          <a:xfrm>
            <a:off x="1042035" y="4746625"/>
            <a:ext cx="10213340" cy="1075690"/>
          </a:xfrm>
          <a:prstGeom prst="rect">
            <a:avLst/>
          </a:prstGeom>
        </p:spPr>
        <p:txBody>
          <a:bodyPr vert="horz" lIns="91440" tIns="45720" rIns="91440" bIns="45720" rtlCol="0">
            <a:normAutofit fontScale="25000"/>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auto">
              <a:lnSpc>
                <a:spcPct val="100000"/>
              </a:lnSpc>
              <a:buNone/>
            </a:pPr>
            <a:r>
              <a:rPr lang="en-US" altLang="zh-CN" sz="11200" b="1" dirty="0" smtClean="0">
                <a:solidFill>
                  <a:schemeClr val="accent1">
                    <a:lumMod val="75000"/>
                  </a:schemeClr>
                </a:solidFill>
                <a:latin typeface="新宋体" panose="02010609030101010101" pitchFamily="49" charset="-122"/>
                <a:ea typeface="新宋体" panose="02010609030101010101" pitchFamily="49" charset="-122"/>
              </a:rPr>
              <a:t>   </a:t>
            </a:r>
            <a:r>
              <a:rPr lang="en-US" altLang="zh-CN" sz="11200" b="1" dirty="0" smtClean="0">
                <a:solidFill>
                  <a:srgbClr val="0000FF"/>
                </a:solidFill>
                <a:latin typeface="新宋体" panose="02010609030101010101" pitchFamily="49" charset="-122"/>
                <a:ea typeface="新宋体" panose="02010609030101010101" pitchFamily="49" charset="-122"/>
              </a:rPr>
              <a:t> </a:t>
            </a:r>
            <a:r>
              <a:rPr lang="zh-CN" altLang="en-US" sz="10800" b="1" dirty="0" smtClean="0">
                <a:solidFill>
                  <a:srgbClr val="0000FF"/>
                </a:solidFill>
                <a:latin typeface="新宋体" panose="02010609030101010101" pitchFamily="49" charset="-122"/>
                <a:ea typeface="新宋体" panose="02010609030101010101" pitchFamily="49" charset="-122"/>
              </a:rPr>
              <a:t>花之瀑布</a:t>
            </a:r>
            <a:r>
              <a:rPr lang="zh-CN" altLang="en-US" sz="10800" b="1" dirty="0" smtClean="0">
                <a:solidFill>
                  <a:srgbClr val="0000FF"/>
                </a:solidFill>
                <a:uFillTx/>
                <a:latin typeface="Arial" panose="020B0604020202020204" pitchFamily="34" charset="0"/>
                <a:ea typeface="SimSun-ExtB" panose="02010609060101010101" charset="-122"/>
              </a:rPr>
              <a:t>“仿佛在流动</a:t>
            </a:r>
            <a:r>
              <a:rPr sz="10800" b="1">
                <a:solidFill>
                  <a:srgbClr val="0000FF"/>
                </a:solidFill>
                <a:sym typeface="+mn-ea"/>
              </a:rPr>
              <a:t>,</a:t>
            </a:r>
            <a:r>
              <a:rPr lang="zh-CN" altLang="en-US" sz="10800" b="1" dirty="0" smtClean="0">
                <a:solidFill>
                  <a:srgbClr val="0000FF"/>
                </a:solidFill>
                <a:uFillTx/>
                <a:latin typeface="Arial" panose="020B0604020202020204" pitchFamily="34" charset="0"/>
                <a:ea typeface="SimSun-ExtB" panose="02010609060101010101" charset="-122"/>
              </a:rPr>
              <a:t>在欢笑</a:t>
            </a:r>
            <a:r>
              <a:rPr sz="10800" b="1">
                <a:solidFill>
                  <a:srgbClr val="0000FF"/>
                </a:solidFill>
                <a:sym typeface="+mn-ea"/>
              </a:rPr>
              <a:t>,</a:t>
            </a:r>
            <a:r>
              <a:rPr lang="zh-CN" altLang="en-US" sz="10800" b="1" dirty="0" smtClean="0">
                <a:solidFill>
                  <a:srgbClr val="0000FF"/>
                </a:solidFill>
                <a:uFillTx/>
                <a:latin typeface="Arial" panose="020B0604020202020204" pitchFamily="34" charset="0"/>
                <a:ea typeface="SimSun-ExtB" panose="02010609060101010101" charset="-122"/>
              </a:rPr>
              <a:t>在不停地生长”</a:t>
            </a:r>
            <a:r>
              <a:rPr lang="zh-CN" altLang="en-US" sz="10800" b="1" dirty="0" smtClean="0">
                <a:solidFill>
                  <a:srgbClr val="0000FF"/>
                </a:solidFill>
                <a:latin typeface="新宋体" panose="02010609030101010101" pitchFamily="49" charset="-122"/>
                <a:ea typeface="新宋体" panose="02010609030101010101" pitchFamily="49" charset="-122"/>
              </a:rPr>
              <a:t>描绘出</a:t>
            </a:r>
            <a:r>
              <a:rPr lang="zh-CN" altLang="en-US" sz="10800" b="1" dirty="0" smtClean="0">
                <a:solidFill>
                  <a:srgbClr val="FF3300"/>
                </a:solidFill>
                <a:latin typeface="新宋体" panose="02010609030101010101" pitchFamily="49" charset="-122"/>
                <a:ea typeface="新宋体" panose="02010609030101010101" pitchFamily="49" charset="-122"/>
              </a:rPr>
              <a:t>花之美感与动感</a:t>
            </a:r>
            <a:r>
              <a:rPr lang="zh-CN" altLang="en-US" sz="10800" b="1" dirty="0" smtClean="0">
                <a:solidFill>
                  <a:srgbClr val="0000FF"/>
                </a:solidFill>
                <a:latin typeface="新宋体" panose="02010609030101010101" pitchFamily="49" charset="-122"/>
                <a:ea typeface="新宋体" panose="02010609030101010101" pitchFamily="49" charset="-122"/>
              </a:rPr>
              <a:t>。</a:t>
            </a:r>
            <a:endParaRPr lang="zh-CN" altLang="en-US" sz="10800" b="1" dirty="0" smtClean="0">
              <a:solidFill>
                <a:srgbClr val="0000FF"/>
              </a:solidFill>
              <a:latin typeface="新宋体" panose="02010609030101010101" pitchFamily="49" charset="-122"/>
              <a:ea typeface="新宋体"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4578">
                                            <p:txEl>
                                              <p:pRg st="0" end="0"/>
                                            </p:txEl>
                                          </p:spTgt>
                                        </p:tgtEl>
                                        <p:attrNameLst>
                                          <p:attrName>style.visibility</p:attrName>
                                        </p:attrNameLst>
                                      </p:cBhvr>
                                      <p:to>
                                        <p:strVal val="visible"/>
                                      </p:to>
                                    </p:set>
                                    <p:animEffect transition="in" filter="blinds(horizontal)">
                                      <p:cBhvr>
                                        <p:cTn id="15" dur="500"/>
                                        <p:tgtEl>
                                          <p:spTgt spid="24578">
                                            <p:txEl>
                                              <p:pRg st="0" end="0"/>
                                            </p:txEl>
                                          </p:spTgt>
                                        </p:tgtEl>
                                      </p:cBhvr>
                                    </p:animEffect>
                                  </p:childTnLst>
                                  <p:subTnLst>
                                    <p:audio>
                                      <p:cMediaNode>
                                        <p:cTn display="0" masterRel="sameClick">
                                          <p:stCondLst>
                                            <p:cond evt="begin" delay="0">
                                              <p:tn val="13"/>
                                            </p:cond>
                                          </p:stCondLst>
                                          <p:endCondLst>
                                            <p:cond evt="onStopAudio" delay="0">
                                              <p:tgtEl>
                                                <p:sldTgt/>
                                              </p:tgtEl>
                                            </p:cond>
                                          </p:endCondLst>
                                        </p:cTn>
                                        <p:tgtEl>
                                          <p:sndTgt r:embed="rId1" name="1.wav"/>
                                        </p:tgtEl>
                                      </p:cMediaNode>
                                    </p:audio>
                                  </p:subTnLst>
                                </p:cTn>
                              </p:par>
                            </p:childTnLst>
                          </p:cTn>
                        </p:par>
                      </p:childTnLst>
                    </p:cTn>
                  </p:par>
                  <p:par>
                    <p:cTn id="16" fill="hold">
                      <p:stCondLst>
                        <p:cond delay="indefinite"/>
                      </p:stCondLst>
                      <p:childTnLst>
                        <p:par>
                          <p:cTn id="17" fill="hold">
                            <p:stCondLst>
                              <p:cond delay="0"/>
                            </p:stCondLst>
                            <p:childTnLst>
                              <p:par>
                                <p:cTn id="18" presetID="31"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1000" fill="hold"/>
                                        <p:tgtEl>
                                          <p:spTgt spid="2"/>
                                        </p:tgtEl>
                                        <p:attrNameLst>
                                          <p:attrName>ppt_w</p:attrName>
                                        </p:attrNameLst>
                                      </p:cBhvr>
                                      <p:tavLst>
                                        <p:tav tm="0">
                                          <p:val>
                                            <p:fltVal val="0"/>
                                          </p:val>
                                        </p:tav>
                                        <p:tav tm="100000">
                                          <p:val>
                                            <p:strVal val="#ppt_w"/>
                                          </p:val>
                                        </p:tav>
                                      </p:tavLst>
                                    </p:anim>
                                    <p:anim calcmode="lin" valueType="num">
                                      <p:cBhvr>
                                        <p:cTn id="21" dur="1000" fill="hold"/>
                                        <p:tgtEl>
                                          <p:spTgt spid="2"/>
                                        </p:tgtEl>
                                        <p:attrNameLst>
                                          <p:attrName>ppt_h</p:attrName>
                                        </p:attrNameLst>
                                      </p:cBhvr>
                                      <p:tavLst>
                                        <p:tav tm="0">
                                          <p:val>
                                            <p:fltVal val="0"/>
                                          </p:val>
                                        </p:tav>
                                        <p:tav tm="100000">
                                          <p:val>
                                            <p:strVal val="#ppt_h"/>
                                          </p:val>
                                        </p:tav>
                                      </p:tavLst>
                                    </p:anim>
                                    <p:anim calcmode="lin" valueType="num">
                                      <p:cBhvr>
                                        <p:cTn id="22" dur="1000" fill="hold"/>
                                        <p:tgtEl>
                                          <p:spTgt spid="2"/>
                                        </p:tgtEl>
                                        <p:attrNameLst>
                                          <p:attrName>style.rotation</p:attrName>
                                        </p:attrNameLst>
                                      </p:cBhvr>
                                      <p:tavLst>
                                        <p:tav tm="0">
                                          <p:val>
                                            <p:fltVal val="90"/>
                                          </p:val>
                                        </p:tav>
                                        <p:tav tm="100000">
                                          <p:val>
                                            <p:fltVal val="0"/>
                                          </p:val>
                                        </p:tav>
                                      </p:tavLst>
                                    </p:anim>
                                    <p:animEffect transition="in" filter="fade">
                                      <p:cBhvr>
                                        <p:cTn id="23" dur="10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4">
                                            <p:txEl>
                                              <p:pRg st="0" end="0"/>
                                            </p:txEl>
                                          </p:spTgt>
                                        </p:tgtEl>
                                        <p:attrNameLst>
                                          <p:attrName>style.visibility</p:attrName>
                                        </p:attrNameLst>
                                      </p:cBhvr>
                                      <p:to>
                                        <p:strVal val="visible"/>
                                      </p:to>
                                    </p:set>
                                    <p:animEffect transition="in" filter="blinds(horizontal)">
                                      <p:cBhvr>
                                        <p:cTn id="28" dur="500"/>
                                        <p:tgtEl>
                                          <p:spTgt spid="4">
                                            <p:txEl>
                                              <p:pRg st="0" end="0"/>
                                            </p:txEl>
                                          </p:spTgt>
                                        </p:tgtEl>
                                      </p:cBhvr>
                                    </p:animEffect>
                                  </p:childTnLst>
                                  <p:subTnLst>
                                    <p:audio>
                                      <p:cMediaNode>
                                        <p:cTn display="0" masterRel="sameClick">
                                          <p:stCondLst>
                                            <p:cond evt="begin" delay="0">
                                              <p:tn val="26"/>
                                            </p:cond>
                                          </p:stCondLst>
                                          <p:endCondLst>
                                            <p:cond evt="onStopAudio" delay="0">
                                              <p:tgtEl>
                                                <p:sldTgt/>
                                              </p:tgtEl>
                                            </p:cond>
                                          </p:endCondLst>
                                        </p:cTn>
                                        <p:tgtEl>
                                          <p:sndTgt r:embed="rId1" name="1.wav"/>
                                        </p:tgtEl>
                                      </p:cMediaNode>
                                    </p:audio>
                                  </p:sub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ppt_w</p:attrName>
                                        </p:attrNameLst>
                                      </p:cBhvr>
                                      <p:tavLst>
                                        <p:tav tm="0">
                                          <p:val>
                                            <p:fltVal val="0"/>
                                          </p:val>
                                        </p:tav>
                                        <p:tav tm="100000">
                                          <p:val>
                                            <p:strVal val="#ppt_w"/>
                                          </p:val>
                                        </p:tav>
                                      </p:tavLst>
                                    </p:anim>
                                    <p:anim calcmode="lin" valueType="num">
                                      <p:cBhvr>
                                        <p:cTn id="34" dur="1000" fill="hold"/>
                                        <p:tgtEl>
                                          <p:spTgt spid="5"/>
                                        </p:tgtEl>
                                        <p:attrNameLst>
                                          <p:attrName>ppt_h</p:attrName>
                                        </p:attrNameLst>
                                      </p:cBhvr>
                                      <p:tavLst>
                                        <p:tav tm="0">
                                          <p:val>
                                            <p:fltVal val="0"/>
                                          </p:val>
                                        </p:tav>
                                        <p:tav tm="100000">
                                          <p:val>
                                            <p:strVal val="#ppt_h"/>
                                          </p:val>
                                        </p:tav>
                                      </p:tavLst>
                                    </p:anim>
                                    <p:anim calcmode="lin" valueType="num">
                                      <p:cBhvr>
                                        <p:cTn id="35" dur="1000" fill="hold"/>
                                        <p:tgtEl>
                                          <p:spTgt spid="5"/>
                                        </p:tgtEl>
                                        <p:attrNameLst>
                                          <p:attrName>style.rotation</p:attrName>
                                        </p:attrNameLst>
                                      </p:cBhvr>
                                      <p:tavLst>
                                        <p:tav tm="0">
                                          <p:val>
                                            <p:fltVal val="90"/>
                                          </p:val>
                                        </p:tav>
                                        <p:tav tm="100000">
                                          <p:val>
                                            <p:fltVal val="0"/>
                                          </p:val>
                                        </p:tav>
                                      </p:tavLst>
                                    </p:anim>
                                    <p:animEffect transition="in" filter="fade">
                                      <p:cBhvr>
                                        <p:cTn id="36" dur="10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6">
                                            <p:txEl>
                                              <p:pRg st="0" end="0"/>
                                            </p:txEl>
                                          </p:spTgt>
                                        </p:tgtEl>
                                        <p:attrNameLst>
                                          <p:attrName>style.visibility</p:attrName>
                                        </p:attrNameLst>
                                      </p:cBhvr>
                                      <p:to>
                                        <p:strVal val="visible"/>
                                      </p:to>
                                    </p:set>
                                    <p:animEffect transition="in" filter="blinds(horizontal)">
                                      <p:cBhvr>
                                        <p:cTn id="41" dur="500"/>
                                        <p:tgtEl>
                                          <p:spTgt spid="6">
                                            <p:txEl>
                                              <p:pRg st="0" end="0"/>
                                            </p:txEl>
                                          </p:spTgt>
                                        </p:tgtEl>
                                      </p:cBhvr>
                                    </p:animEffect>
                                  </p:childTnLst>
                                  <p:subTnLst>
                                    <p:audio>
                                      <p:cMediaNode>
                                        <p:cTn display="0" masterRel="sameClick">
                                          <p:stCondLst>
                                            <p:cond evt="begin" delay="0">
                                              <p:tn val="39"/>
                                            </p:cond>
                                          </p:stCondLst>
                                          <p:endCondLst>
                                            <p:cond evt="onStopAudio" delay="0">
                                              <p:tgtEl>
                                                <p:sldTgt/>
                                              </p:tgtEl>
                                            </p:cond>
                                          </p:endCondLst>
                                        </p:cTn>
                                        <p:tgtEl>
                                          <p:sndTgt r:embed="rId1" nam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4578" grpId="0" uiExpand="1" build="p"/>
      <p:bldP spid="2" grpId="0"/>
      <p:bldP spid="4" grpId="0" uiExpand="1" build="p"/>
      <p:bldP spid="5" grpId="0"/>
      <p:bldP spid="6"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showMasterPhAnim="0">
  <p:cSld>
    <p:bg>
      <p:bgPr>
        <a:noFill/>
        <a:effectLst/>
      </p:bgPr>
    </p:bg>
    <p:spTree>
      <p:nvGrpSpPr>
        <p:cNvPr id="1" name=""/>
        <p:cNvGrpSpPr/>
        <p:nvPr/>
      </p:nvGrpSpPr>
      <p:grpSpPr>
        <a:xfrm>
          <a:off x="0" y="0"/>
          <a:ext cx="0" cy="0"/>
          <a:chOff x="0" y="0"/>
          <a:chExt cx="0" cy="0"/>
        </a:xfrm>
      </p:grpSpPr>
      <p:sp>
        <p:nvSpPr>
          <p:cNvPr id="35842" name="标题 198657" descr="中国教育出版网"/>
          <p:cNvSpPr>
            <a:spLocks noGrp="1" noRot="1" noChangeArrowheads="1"/>
          </p:cNvSpPr>
          <p:nvPr>
            <p:ph type="title" idx="4294967295"/>
          </p:nvPr>
        </p:nvSpPr>
        <p:spPr>
          <a:xfrm>
            <a:off x="681355" y="395605"/>
            <a:ext cx="10816590" cy="1915160"/>
          </a:xfrm>
        </p:spPr>
        <p:txBody>
          <a:bodyPr>
            <a:normAutofit fontScale="90000"/>
          </a:bodyPr>
          <a:lstStyle/>
          <a:p>
            <a:pPr algn="just" fontAlgn="auto">
              <a:lnSpc>
                <a:spcPct val="100000"/>
              </a:lnSpc>
              <a:spcBef>
                <a:spcPts val="0"/>
              </a:spcBef>
              <a:spcAft>
                <a:spcPts val="0"/>
              </a:spcAft>
            </a:pPr>
            <a:r>
              <a:rPr lang="en-US" altLang="zh-CN" sz="3335" b="1" dirty="0" smtClean="0">
                <a:solidFill>
                  <a:schemeClr val="tx1"/>
                </a:solidFill>
                <a:latin typeface="宋体" panose="02010600030101010101" pitchFamily="2" charset="-122"/>
                <a:ea typeface="宋体" panose="02010600030101010101" pitchFamily="2" charset="-122"/>
                <a:cs typeface="Arial" panose="020B0604020202020204" pitchFamily="34" charset="0"/>
              </a:rPr>
              <a:t>5.</a:t>
            </a:r>
            <a:r>
              <a:rPr sz="3335" b="1">
                <a:latin typeface="宋体" panose="02010600030101010101" pitchFamily="2" charset="-122"/>
                <a:ea typeface="宋体" panose="02010600030101010101" pitchFamily="2" charset="-122"/>
                <a:cs typeface="宋体" panose="02010600030101010101" pitchFamily="2" charset="-122"/>
              </a:rPr>
              <a:t>明艳繁茂的藤萝花给人温暖的感觉</a:t>
            </a:r>
            <a:r>
              <a:rPr sz="3330" b="1">
                <a:sym typeface="+mn-ea"/>
              </a:rPr>
              <a:t>,</a:t>
            </a:r>
            <a:r>
              <a:rPr sz="3335" b="1">
                <a:latin typeface="宋体" panose="02010600030101010101" pitchFamily="2" charset="-122"/>
                <a:ea typeface="宋体" panose="02010600030101010101" pitchFamily="2" charset="-122"/>
                <a:cs typeface="宋体" panose="02010600030101010101" pitchFamily="2" charset="-122"/>
              </a:rPr>
              <a:t>是一种明快的情绪与生活的欢欣</a:t>
            </a:r>
            <a:r>
              <a:rPr sz="3330" b="1">
                <a:sym typeface="+mn-ea"/>
              </a:rPr>
              <a:t>,</a:t>
            </a:r>
            <a:r>
              <a:rPr sz="3335" b="1">
                <a:latin typeface="宋体" panose="02010600030101010101" pitchFamily="2" charset="-122"/>
                <a:ea typeface="宋体" panose="02010600030101010101" pitchFamily="2" charset="-122"/>
                <a:cs typeface="宋体" panose="02010600030101010101" pitchFamily="2" charset="-122"/>
              </a:rPr>
              <a:t>但在文中作者还记下了</a:t>
            </a:r>
            <a:r>
              <a:rPr sz="3335" b="1">
                <a:latin typeface="Arial" panose="020B0604020202020204" pitchFamily="34" charset="0"/>
                <a:ea typeface="宋体" panose="02010600030101010101" pitchFamily="2" charset="-122"/>
                <a:cs typeface="Arial" panose="020B0604020202020204" pitchFamily="34" charset="0"/>
              </a:rPr>
              <a:t>“十多年前家门外也曾有过”</a:t>
            </a:r>
            <a:r>
              <a:rPr sz="3335" b="1">
                <a:latin typeface="宋体" panose="02010600030101010101" pitchFamily="2" charset="-122"/>
                <a:ea typeface="宋体" panose="02010600030101010101" pitchFamily="2" charset="-122"/>
                <a:cs typeface="宋体" panose="02010600030101010101" pitchFamily="2" charset="-122"/>
              </a:rPr>
              <a:t>的历尽劫难、衰颓零落的藤萝花</a:t>
            </a:r>
            <a:r>
              <a:rPr sz="3330" b="1">
                <a:sym typeface="+mn-ea"/>
              </a:rPr>
              <a:t>,</a:t>
            </a:r>
            <a:r>
              <a:rPr sz="3335" b="1">
                <a:latin typeface="宋体" panose="02010600030101010101" pitchFamily="2" charset="-122"/>
                <a:ea typeface="宋体" panose="02010600030101010101" pitchFamily="2" charset="-122"/>
                <a:cs typeface="宋体" panose="02010600030101010101" pitchFamily="2" charset="-122"/>
              </a:rPr>
              <a:t>请同学们朗读第8段</a:t>
            </a:r>
            <a:r>
              <a:rPr sz="3330" b="1">
                <a:sym typeface="+mn-ea"/>
              </a:rPr>
              <a:t>,</a:t>
            </a:r>
            <a:r>
              <a:rPr sz="3335" b="1">
                <a:latin typeface="宋体" panose="02010600030101010101" pitchFamily="2" charset="-122"/>
                <a:ea typeface="宋体" panose="02010600030101010101" pitchFamily="2" charset="-122"/>
                <a:cs typeface="宋体" panose="02010600030101010101" pitchFamily="2" charset="-122"/>
              </a:rPr>
              <a:t>摘录出写昔日藤萝花的语句</a:t>
            </a:r>
            <a:r>
              <a:rPr sz="3330" b="1">
                <a:sym typeface="+mn-ea"/>
              </a:rPr>
              <a:t>,</a:t>
            </a:r>
            <a:r>
              <a:rPr sz="3335" b="1">
                <a:latin typeface="宋体" panose="02010600030101010101" pitchFamily="2" charset="-122"/>
                <a:ea typeface="宋体" panose="02010600030101010101" pitchFamily="2" charset="-122"/>
                <a:cs typeface="宋体" panose="02010600030101010101" pitchFamily="2" charset="-122"/>
              </a:rPr>
              <a:t>思考作者忆及它的用意何在。</a:t>
            </a:r>
            <a:endParaRPr sz="3335" b="1">
              <a:latin typeface="宋体" panose="02010600030101010101" pitchFamily="2" charset="-122"/>
              <a:ea typeface="宋体" panose="02010600030101010101" pitchFamily="2" charset="-122"/>
              <a:cs typeface="宋体" panose="02010600030101010101" pitchFamily="2" charset="-122"/>
            </a:endParaRPr>
          </a:p>
        </p:txBody>
      </p:sp>
      <p:sp>
        <p:nvSpPr>
          <p:cNvPr id="24578" name="内容占位符 198658" descr="中国教育出版网"/>
          <p:cNvSpPr>
            <a:spLocks noGrp="1" noRot="1" noChangeArrowheads="1"/>
          </p:cNvSpPr>
          <p:nvPr>
            <p:ph idx="4294967295"/>
          </p:nvPr>
        </p:nvSpPr>
        <p:spPr>
          <a:xfrm>
            <a:off x="681355" y="3202940"/>
            <a:ext cx="10774680" cy="2111375"/>
          </a:xfrm>
        </p:spPr>
        <p:txBody>
          <a:bodyPr>
            <a:noAutofit/>
          </a:bodyPr>
          <a:lstStyle/>
          <a:p>
            <a:pPr marL="0" indent="0" algn="just" fontAlgn="auto">
              <a:lnSpc>
                <a:spcPct val="100000"/>
              </a:lnSpc>
              <a:buNone/>
            </a:pPr>
            <a:r>
              <a:rPr lang="zh-CN" altLang="en-US" sz="2700" b="1" dirty="0" smtClean="0">
                <a:solidFill>
                  <a:srgbClr val="0000FF"/>
                </a:solidFill>
                <a:latin typeface="新宋体" panose="02010609030101010101" pitchFamily="49" charset="-122"/>
                <a:ea typeface="新宋体" panose="02010609030101010101" pitchFamily="49" charset="-122"/>
              </a:rPr>
              <a:t>用意：那曾有过的与今日繁茂、热烈的藤萝花相</a:t>
            </a:r>
            <a:r>
              <a:rPr lang="zh-CN" altLang="en-US" sz="2700" b="1" dirty="0" smtClean="0">
                <a:solidFill>
                  <a:srgbClr val="FF3300"/>
                </a:solidFill>
                <a:latin typeface="新宋体" panose="02010609030101010101" pitchFamily="49" charset="-122"/>
                <a:ea typeface="新宋体" panose="02010609030101010101" pitchFamily="49" charset="-122"/>
              </a:rPr>
              <a:t>对比</a:t>
            </a:r>
            <a:r>
              <a:rPr lang="zh-CN" altLang="en-US" sz="2700" b="1" dirty="0" smtClean="0">
                <a:solidFill>
                  <a:srgbClr val="0000FF"/>
                </a:solidFill>
                <a:latin typeface="新宋体" panose="02010609030101010101" pitchFamily="49" charset="-122"/>
                <a:ea typeface="新宋体" panose="02010609030101010101" pitchFamily="49" charset="-122"/>
              </a:rPr>
              <a:t>的</a:t>
            </a:r>
            <a:r>
              <a:rPr lang="zh-CN" altLang="en-US" sz="2700" b="1" dirty="0" smtClean="0">
                <a:solidFill>
                  <a:srgbClr val="0000FF"/>
                </a:solidFill>
                <a:uFillTx/>
                <a:latin typeface="Arial" panose="020B0604020202020204" pitchFamily="34" charset="0"/>
                <a:ea typeface="SimSun-ExtB" panose="02010609060101010101" charset="-122"/>
                <a:cs typeface="Arial" panose="020B0604020202020204" pitchFamily="34" charset="0"/>
              </a:rPr>
              <a:t>“稀落”“伶仃”</a:t>
            </a:r>
            <a:r>
              <a:rPr lang="zh-CN" altLang="en-US" sz="2700" b="1" dirty="0" smtClean="0">
                <a:solidFill>
                  <a:srgbClr val="0000FF"/>
                </a:solidFill>
                <a:latin typeface="新宋体" panose="02010609030101010101" pitchFamily="49" charset="-122"/>
                <a:ea typeface="新宋体" panose="02010609030101010101" pitchFamily="49" charset="-122"/>
              </a:rPr>
              <a:t>的一株</a:t>
            </a:r>
            <a:r>
              <a:rPr sz="2700" b="1">
                <a:solidFill>
                  <a:srgbClr val="0000FF"/>
                </a:solidFill>
                <a:sym typeface="+mn-ea"/>
              </a:rPr>
              <a:t>,</a:t>
            </a:r>
            <a:r>
              <a:rPr lang="zh-CN" altLang="en-US" sz="2700" b="1" dirty="0" smtClean="0">
                <a:solidFill>
                  <a:srgbClr val="0000FF"/>
                </a:solidFill>
                <a:latin typeface="新宋体" panose="02010609030101010101" pitchFamily="49" charset="-122"/>
                <a:ea typeface="新宋体" panose="02010609030101010101" pitchFamily="49" charset="-122"/>
              </a:rPr>
              <a:t>无疑是时代色彩在作者意绪上的投影</a:t>
            </a:r>
            <a:r>
              <a:rPr sz="2700" b="1">
                <a:solidFill>
                  <a:srgbClr val="0000FF"/>
                </a:solidFill>
                <a:sym typeface="+mn-ea"/>
              </a:rPr>
              <a:t>,</a:t>
            </a:r>
            <a:r>
              <a:rPr lang="zh-CN" altLang="en-US" sz="2700" b="1" dirty="0" smtClean="0">
                <a:solidFill>
                  <a:srgbClr val="FF3300"/>
                </a:solidFill>
                <a:latin typeface="新宋体" panose="02010609030101010101" pitchFamily="49" charset="-122"/>
                <a:ea typeface="新宋体" panose="02010609030101010101" pitchFamily="49" charset="-122"/>
              </a:rPr>
              <a:t>一荣一枯</a:t>
            </a:r>
            <a:r>
              <a:rPr lang="zh-CN" altLang="en-US" sz="2700" b="1" dirty="0" smtClean="0">
                <a:solidFill>
                  <a:srgbClr val="0000FF"/>
                </a:solidFill>
                <a:latin typeface="新宋体" panose="02010609030101010101" pitchFamily="49" charset="-122"/>
                <a:ea typeface="新宋体" panose="02010609030101010101" pitchFamily="49" charset="-122"/>
              </a:rPr>
              <a:t>正是为睹物释怀、抒情议论预设的基础。其实作者的感情就如紫藤萝的命运</a:t>
            </a:r>
            <a:r>
              <a:rPr sz="2700" b="1">
                <a:solidFill>
                  <a:srgbClr val="0000FF"/>
                </a:solidFill>
                <a:sym typeface="+mn-ea"/>
              </a:rPr>
              <a:t>,</a:t>
            </a:r>
            <a:r>
              <a:rPr lang="zh-CN" altLang="en-US" sz="2700" b="1" dirty="0" smtClean="0">
                <a:solidFill>
                  <a:srgbClr val="0000FF"/>
                </a:solidFill>
                <a:latin typeface="新宋体" panose="02010609030101010101" pitchFamily="49" charset="-122"/>
                <a:ea typeface="新宋体" panose="02010609030101010101" pitchFamily="49" charset="-122"/>
              </a:rPr>
              <a:t>从花儿稀落到被拆掉</a:t>
            </a:r>
            <a:r>
              <a:rPr sz="2700" b="1">
                <a:solidFill>
                  <a:srgbClr val="0000FF"/>
                </a:solidFill>
                <a:sym typeface="+mn-ea"/>
              </a:rPr>
              <a:t>,</a:t>
            </a:r>
            <a:r>
              <a:rPr lang="zh-CN" altLang="en-US" sz="2700" b="1" dirty="0" smtClean="0">
                <a:solidFill>
                  <a:srgbClr val="0000FF"/>
                </a:solidFill>
                <a:latin typeface="新宋体" panose="02010609030101010101" pitchFamily="49" charset="-122"/>
                <a:ea typeface="新宋体" panose="02010609030101010101" pitchFamily="49" charset="-122"/>
              </a:rPr>
              <a:t>到如今繁花似锦</a:t>
            </a:r>
            <a:r>
              <a:rPr sz="2700" b="1">
                <a:solidFill>
                  <a:srgbClr val="0000FF"/>
                </a:solidFill>
                <a:sym typeface="+mn-ea"/>
              </a:rPr>
              <a:t>,</a:t>
            </a:r>
            <a:r>
              <a:rPr lang="zh-CN" altLang="en-US" sz="2700" b="1" dirty="0" smtClean="0">
                <a:solidFill>
                  <a:srgbClr val="0000FF"/>
                </a:solidFill>
                <a:latin typeface="新宋体" panose="02010609030101010101" pitchFamily="49" charset="-122"/>
                <a:ea typeface="新宋体" panose="02010609030101010101" pitchFamily="49" charset="-122"/>
              </a:rPr>
              <a:t>正是十几年来</a:t>
            </a:r>
            <a:r>
              <a:rPr lang="zh-CN" altLang="en-US" sz="2700" b="1" dirty="0" smtClean="0">
                <a:solidFill>
                  <a:srgbClr val="FF3300"/>
                </a:solidFill>
                <a:latin typeface="新宋体" panose="02010609030101010101" pitchFamily="49" charset="-122"/>
                <a:ea typeface="新宋体" panose="02010609030101010101" pitchFamily="49" charset="-122"/>
              </a:rPr>
              <a:t>国家命运的写照和象征</a:t>
            </a:r>
            <a:r>
              <a:rPr sz="2700" b="1">
                <a:solidFill>
                  <a:srgbClr val="0000FF"/>
                </a:solidFill>
                <a:sym typeface="+mn-ea"/>
              </a:rPr>
              <a:t>,</a:t>
            </a:r>
            <a:r>
              <a:rPr lang="zh-CN" altLang="en-US" sz="2700" b="1" dirty="0" smtClean="0">
                <a:solidFill>
                  <a:srgbClr val="0000FF"/>
                </a:solidFill>
                <a:latin typeface="新宋体" panose="02010609030101010101" pitchFamily="49" charset="-122"/>
                <a:ea typeface="新宋体" panose="02010609030101010101" pitchFamily="49" charset="-122"/>
              </a:rPr>
              <a:t>作者</a:t>
            </a:r>
            <a:r>
              <a:rPr lang="zh-CN" altLang="en-US" sz="2700" b="1" dirty="0" smtClean="0">
                <a:solidFill>
                  <a:srgbClr val="FF3300"/>
                </a:solidFill>
                <a:latin typeface="新宋体" panose="02010609030101010101" pitchFamily="49" charset="-122"/>
                <a:ea typeface="新宋体" panose="02010609030101010101" pitchFamily="49" charset="-122"/>
              </a:rPr>
              <a:t>对人生有了感情上的变化和彻悟</a:t>
            </a:r>
            <a:r>
              <a:rPr lang="zh-CN" altLang="en-US" sz="2700" b="1" dirty="0" smtClean="0">
                <a:solidFill>
                  <a:srgbClr val="0000FF"/>
                </a:solidFill>
                <a:latin typeface="新宋体" panose="02010609030101010101" pitchFamily="49" charset="-122"/>
                <a:ea typeface="新宋体" panose="02010609030101010101" pitchFamily="49" charset="-122"/>
              </a:rPr>
              <a:t>。</a:t>
            </a:r>
            <a:endParaRPr lang="zh-CN" altLang="en-US" sz="2700" b="1" dirty="0" smtClean="0">
              <a:solidFill>
                <a:srgbClr val="0000FF"/>
              </a:solidFill>
              <a:latin typeface="新宋体" panose="02010609030101010101" pitchFamily="49" charset="-122"/>
              <a:ea typeface="新宋体" panose="02010609030101010101" pitchFamily="49" charset="-122"/>
            </a:endParaRPr>
          </a:p>
        </p:txBody>
      </p:sp>
      <p:sp>
        <p:nvSpPr>
          <p:cNvPr id="2" name="标题 198657" descr="中国教育出版网"/>
          <p:cNvSpPr>
            <a:spLocks noGrp="1" noRot="1" noChangeArrowheads="1"/>
          </p:cNvSpPr>
          <p:nvPr/>
        </p:nvSpPr>
        <p:spPr>
          <a:xfrm>
            <a:off x="736600" y="2310765"/>
            <a:ext cx="10718800" cy="8921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chemeClr val="tx1"/>
                </a:solidFill>
                <a:latin typeface="+mj-lt"/>
                <a:ea typeface="+mj-ea"/>
                <a:cs typeface="+mj-cs"/>
              </a:defRPr>
            </a:lvl1pPr>
          </a:lstStyle>
          <a:p>
            <a:pPr algn="just" fontAlgn="auto">
              <a:lnSpc>
                <a:spcPct val="100000"/>
              </a:lnSpc>
            </a:pPr>
            <a:r>
              <a:rPr lang="zh-CN" altLang="en-US" sz="2700" b="1" dirty="0" smtClean="0">
                <a:solidFill>
                  <a:schemeClr val="tx1"/>
                </a:solidFill>
                <a:uFillTx/>
                <a:latin typeface="Arial" panose="020B0604020202020204" pitchFamily="34" charset="0"/>
                <a:ea typeface="SimSun-ExtB" panose="02010609060101010101" charset="-122"/>
                <a:cs typeface="Arial" panose="020B0604020202020204" pitchFamily="34" charset="0"/>
              </a:rPr>
              <a:t>关键语句：“花朵从来都稀落”“东一穗西一串伶仃地挂在树梢”“后来索性连那稀零的花串也没有了”。</a:t>
            </a:r>
            <a:endParaRPr lang="zh-CN" altLang="en-US" sz="2700" b="1" dirty="0" smtClean="0">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
        <p:nvSpPr>
          <p:cNvPr id="3" name="文本框 2"/>
          <p:cNvSpPr txBox="1"/>
          <p:nvPr/>
        </p:nvSpPr>
        <p:spPr>
          <a:xfrm>
            <a:off x="736600" y="5539105"/>
            <a:ext cx="10761980" cy="953135"/>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rPr>
              <a:t>小结：对紫藤萝从花瀑到花穗到花朵的明晰层次和典雅凝练的语言表达正是文章诗意美的蕴蓄。</a:t>
            </a:r>
            <a:endParaRPr lang="zh-CN" altLang="en-US" sz="2800" b="1">
              <a:latin typeface="宋体" panose="02010600030101010101" pitchFamily="2" charset="-122"/>
              <a:ea typeface="宋体" panose="02010600030101010101" pitchFamily="2" charset="-122"/>
            </a:endParaRPr>
          </a:p>
        </p:txBody>
      </p:sp>
    </p:spTree>
  </p:cSld>
  <p:clrMapOvr>
    <a:masterClrMapping/>
  </p:clrMapOvr>
  <p:transition spd="med">
    <p:random/>
    <p:sndAc>
      <p:stSnd>
        <p:snd r:embed="rId1"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4578">
                                            <p:txEl>
                                              <p:pRg st="0" end="0"/>
                                            </p:txEl>
                                          </p:spTgt>
                                        </p:tgtEl>
                                        <p:attrNameLst>
                                          <p:attrName>style.visibility</p:attrName>
                                        </p:attrNameLst>
                                      </p:cBhvr>
                                      <p:to>
                                        <p:strVal val="visible"/>
                                      </p:to>
                                    </p:set>
                                    <p:animEffect transition="in" filter="blinds(horizontal)">
                                      <p:cBhvr>
                                        <p:cTn id="15" dur="500"/>
                                        <p:tgtEl>
                                          <p:spTgt spid="24578">
                                            <p:txEl>
                                              <p:pRg st="0" end="0"/>
                                            </p:txEl>
                                          </p:spTgt>
                                        </p:tgtEl>
                                      </p:cBhvr>
                                    </p:animEffect>
                                  </p:childTnLst>
                                  <p:subTnLst>
                                    <p:audio>
                                      <p:cMediaNode>
                                        <p:cTn display="0" masterRel="sameClick">
                                          <p:stCondLst>
                                            <p:cond evt="begin" delay="0">
                                              <p:tn val="13"/>
                                            </p:cond>
                                          </p:stCondLst>
                                          <p:endCondLst>
                                            <p:cond evt="onStopAudio" delay="0">
                                              <p:tgtEl>
                                                <p:sldTgt/>
                                              </p:tgtEl>
                                            </p:cond>
                                          </p:endCondLst>
                                        </p:cTn>
                                        <p:tgtEl>
                                          <p:sndTgt r:embed="rId2" name="1.wav"/>
                                        </p:tgtEl>
                                      </p:cMediaNode>
                                    </p:audio>
                                  </p:sub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uild="p"/>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3" name="组合 2"/>
          <p:cNvGrpSpPr/>
          <p:nvPr/>
        </p:nvGrpSpPr>
        <p:grpSpPr>
          <a:xfrm>
            <a:off x="701675" y="626745"/>
            <a:ext cx="2550160" cy="713740"/>
            <a:chOff x="2371" y="690"/>
            <a:chExt cx="3471" cy="1124"/>
          </a:xfrm>
        </p:grpSpPr>
        <p:sp>
          <p:nvSpPr>
            <p:cNvPr id="4"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5" name="TextBox 18"/>
            <p:cNvSpPr txBox="1"/>
            <p:nvPr/>
          </p:nvSpPr>
          <p:spPr>
            <a:xfrm>
              <a:off x="2644" y="741"/>
              <a:ext cx="2593"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板书设计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7" name="矩形 6"/>
          <p:cNvSpPr/>
          <p:nvPr/>
        </p:nvSpPr>
        <p:spPr>
          <a:xfrm>
            <a:off x="1558925" y="2952750"/>
            <a:ext cx="2103120" cy="953135"/>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p>
            <a:r>
              <a:rPr lang="zh-CN" altLang="en-US" sz="2800" b="1" dirty="0">
                <a:latin typeface="宋体" panose="02010600030101010101" pitchFamily="2" charset="-122"/>
                <a:ea typeface="宋体" panose="02010600030101010101" pitchFamily="2" charset="-122"/>
              </a:rPr>
              <a:t>紫藤萝瀑布：美</a:t>
            </a:r>
            <a:endParaRPr lang="zh-CN" altLang="en-US" sz="2800" b="1" dirty="0">
              <a:latin typeface="宋体" panose="02010600030101010101" pitchFamily="2" charset="-122"/>
              <a:ea typeface="宋体" panose="02010600030101010101" pitchFamily="2" charset="-122"/>
            </a:endParaRPr>
          </a:p>
        </p:txBody>
      </p:sp>
      <p:sp>
        <p:nvSpPr>
          <p:cNvPr id="14" name="AutoShape 12"/>
          <p:cNvSpPr/>
          <p:nvPr/>
        </p:nvSpPr>
        <p:spPr bwMode="auto">
          <a:xfrm>
            <a:off x="3662045" y="2459355"/>
            <a:ext cx="116205" cy="1939925"/>
          </a:xfrm>
          <a:prstGeom prst="leftBrace">
            <a:avLst>
              <a:gd name="adj1" fmla="val 99949"/>
              <a:gd name="adj2" fmla="val 45857"/>
            </a:avLst>
          </a:prstGeom>
          <a:noFill/>
          <a:ln w="222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100"/>
          </a:p>
        </p:txBody>
      </p:sp>
      <p:sp>
        <p:nvSpPr>
          <p:cNvPr id="8" name="矩形 7"/>
          <p:cNvSpPr/>
          <p:nvPr/>
        </p:nvSpPr>
        <p:spPr>
          <a:xfrm>
            <a:off x="3778250" y="2349500"/>
            <a:ext cx="2914015" cy="2158365"/>
          </a:xfrm>
          <a:prstGeom prst="rect">
            <a:avLst/>
          </a:prstGeom>
        </p:spPr>
        <p:txBody>
          <a:bodyPr wrap="square">
            <a:spAutoFit/>
          </a:bodyPr>
          <a:p>
            <a:pPr fontAlgn="auto">
              <a:lnSpc>
                <a:spcPct val="120000"/>
              </a:lnSpc>
              <a:spcBef>
                <a:spcPts val="0"/>
              </a:spcBef>
              <a:spcAft>
                <a:spcPts val="0"/>
              </a:spcAft>
            </a:pPr>
            <a:r>
              <a:rPr lang="zh-CN" altLang="zh-CN" sz="2800" b="1" dirty="0" smtClean="0">
                <a:solidFill>
                  <a:srgbClr val="202020"/>
                </a:solidFill>
                <a:latin typeface="新宋体" panose="02010609030101010101" pitchFamily="49" charset="-122"/>
                <a:ea typeface="新宋体" panose="02010609030101010101" pitchFamily="49" charset="-122"/>
              </a:rPr>
              <a:t>花的形象美</a:t>
            </a:r>
            <a:endParaRPr lang="zh-CN" altLang="zh-CN" sz="2800" b="1" dirty="0" smtClean="0">
              <a:solidFill>
                <a:srgbClr val="202020"/>
              </a:solidFill>
              <a:latin typeface="新宋体" panose="02010609030101010101" pitchFamily="49" charset="-122"/>
              <a:ea typeface="新宋体" panose="02010609030101010101" pitchFamily="49" charset="-122"/>
            </a:endParaRPr>
          </a:p>
          <a:p>
            <a:pPr fontAlgn="auto">
              <a:lnSpc>
                <a:spcPct val="120000"/>
              </a:lnSpc>
              <a:spcBef>
                <a:spcPts val="0"/>
              </a:spcBef>
              <a:spcAft>
                <a:spcPts val="0"/>
              </a:spcAft>
            </a:pPr>
            <a:r>
              <a:rPr lang="zh-CN" altLang="zh-CN" sz="2800" b="1" dirty="0" smtClean="0">
                <a:solidFill>
                  <a:srgbClr val="202020"/>
                </a:solidFill>
                <a:latin typeface="新宋体" panose="02010609030101010101" pitchFamily="49" charset="-122"/>
                <a:ea typeface="新宋体" panose="02010609030101010101" pitchFamily="49" charset="-122"/>
              </a:rPr>
              <a:t>花的颜色美</a:t>
            </a:r>
            <a:endParaRPr lang="zh-CN" altLang="zh-CN" sz="2800" b="1" dirty="0" smtClean="0">
              <a:solidFill>
                <a:srgbClr val="202020"/>
              </a:solidFill>
              <a:latin typeface="新宋体" panose="02010609030101010101" pitchFamily="49" charset="-122"/>
              <a:ea typeface="新宋体" panose="02010609030101010101" pitchFamily="49" charset="-122"/>
            </a:endParaRPr>
          </a:p>
          <a:p>
            <a:pPr fontAlgn="auto">
              <a:lnSpc>
                <a:spcPct val="120000"/>
              </a:lnSpc>
              <a:spcBef>
                <a:spcPts val="0"/>
              </a:spcBef>
              <a:spcAft>
                <a:spcPts val="0"/>
              </a:spcAft>
            </a:pPr>
            <a:r>
              <a:rPr lang="zh-CN" altLang="zh-CN" sz="2800" b="1" dirty="0" smtClean="0">
                <a:solidFill>
                  <a:srgbClr val="202020"/>
                </a:solidFill>
                <a:latin typeface="新宋体" panose="02010609030101010101" pitchFamily="49" charset="-122"/>
                <a:ea typeface="新宋体" panose="02010609030101010101" pitchFamily="49" charset="-122"/>
              </a:rPr>
              <a:t>可爱的小花美</a:t>
            </a:r>
            <a:endParaRPr lang="zh-CN" altLang="zh-CN" sz="2800" b="1" dirty="0" smtClean="0">
              <a:solidFill>
                <a:srgbClr val="202020"/>
              </a:solidFill>
              <a:latin typeface="新宋体" panose="02010609030101010101" pitchFamily="49" charset="-122"/>
              <a:ea typeface="新宋体" panose="02010609030101010101" pitchFamily="49" charset="-122"/>
            </a:endParaRPr>
          </a:p>
          <a:p>
            <a:pPr fontAlgn="auto">
              <a:lnSpc>
                <a:spcPct val="120000"/>
              </a:lnSpc>
              <a:spcBef>
                <a:spcPts val="0"/>
              </a:spcBef>
              <a:spcAft>
                <a:spcPts val="0"/>
              </a:spcAft>
            </a:pPr>
            <a:r>
              <a:rPr lang="zh-CN" altLang="zh-CN" sz="2800" b="1" dirty="0" smtClean="0">
                <a:solidFill>
                  <a:srgbClr val="202020"/>
                </a:solidFill>
                <a:latin typeface="新宋体" panose="02010609030101010101" pitchFamily="49" charset="-122"/>
                <a:ea typeface="新宋体" panose="02010609030101010101" pitchFamily="49" charset="-122"/>
              </a:rPr>
              <a:t>流动的生命力美</a:t>
            </a:r>
            <a:endParaRPr lang="zh-CN" altLang="zh-CN" sz="2800" b="1" dirty="0" smtClean="0">
              <a:solidFill>
                <a:srgbClr val="202020"/>
              </a:solidFill>
              <a:latin typeface="新宋体" panose="02010609030101010101" pitchFamily="49" charset="-122"/>
              <a:ea typeface="新宋体" panose="02010609030101010101" pitchFamily="49" charset="-122"/>
            </a:endParaRPr>
          </a:p>
        </p:txBody>
      </p:sp>
      <p:sp>
        <p:nvSpPr>
          <p:cNvPr id="11" name="文本框 10"/>
          <p:cNvSpPr txBox="1"/>
          <p:nvPr/>
        </p:nvSpPr>
        <p:spPr>
          <a:xfrm>
            <a:off x="6602730" y="1245235"/>
            <a:ext cx="1755775" cy="521970"/>
          </a:xfrm>
          <a:prstGeom prst="rect">
            <a:avLst/>
          </a:prstGeom>
          <a:noFill/>
        </p:spPr>
        <p:txBody>
          <a:bodyPr wrap="square" rtlCol="0">
            <a:spAutoFit/>
          </a:bodyPr>
          <a:p>
            <a:r>
              <a:rPr lang="zh-CN" altLang="en-US" sz="2800" b="1">
                <a:solidFill>
                  <a:srgbClr val="FF0000"/>
                </a:solidFill>
                <a:latin typeface="宋体" panose="02010600030101010101" pitchFamily="2" charset="-122"/>
                <a:ea typeface="宋体" panose="02010600030101010101" pitchFamily="2" charset="-122"/>
              </a:rPr>
              <a:t>繁花似锦</a:t>
            </a:r>
            <a:endParaRPr lang="zh-CN" altLang="en-US" sz="2800" b="1">
              <a:solidFill>
                <a:srgbClr val="FF0000"/>
              </a:solidFill>
              <a:latin typeface="宋体" panose="02010600030101010101" pitchFamily="2" charset="-122"/>
              <a:ea typeface="宋体" panose="02010600030101010101" pitchFamily="2" charset="-122"/>
            </a:endParaRPr>
          </a:p>
        </p:txBody>
      </p:sp>
      <p:sp>
        <p:nvSpPr>
          <p:cNvPr id="13" name="AutoShape 12"/>
          <p:cNvSpPr/>
          <p:nvPr/>
        </p:nvSpPr>
        <p:spPr bwMode="auto">
          <a:xfrm flipH="1">
            <a:off x="7564120" y="2458720"/>
            <a:ext cx="157480" cy="1782445"/>
          </a:xfrm>
          <a:prstGeom prst="leftBrace">
            <a:avLst>
              <a:gd name="adj1" fmla="val 99949"/>
              <a:gd name="adj2" fmla="val 50531"/>
            </a:avLst>
          </a:prstGeom>
          <a:noFill/>
          <a:ln w="222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100"/>
          </a:p>
        </p:txBody>
      </p:sp>
      <p:sp>
        <p:nvSpPr>
          <p:cNvPr id="19" name="矩形 18"/>
          <p:cNvSpPr/>
          <p:nvPr/>
        </p:nvSpPr>
        <p:spPr>
          <a:xfrm>
            <a:off x="7721600" y="2952750"/>
            <a:ext cx="1036320" cy="953135"/>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p>
            <a:r>
              <a:rPr lang="zh-CN" altLang="zh-CN" sz="2800" b="1" dirty="0">
                <a:solidFill>
                  <a:srgbClr val="FF0000"/>
                </a:solidFill>
                <a:latin typeface="宋体" panose="02010600030101010101" pitchFamily="2" charset="-122"/>
                <a:ea typeface="宋体" panose="02010600030101010101" pitchFamily="2" charset="-122"/>
              </a:rPr>
              <a:t>诗情画意</a:t>
            </a:r>
            <a:endParaRPr lang="zh-CN" altLang="zh-CN" sz="2800" b="1" dirty="0">
              <a:solidFill>
                <a:srgbClr val="FF0000"/>
              </a:solidFill>
              <a:latin typeface="宋体" panose="02010600030101010101" pitchFamily="2" charset="-122"/>
              <a:ea typeface="宋体" panose="02010600030101010101" pitchFamily="2" charset="-122"/>
            </a:endParaRPr>
          </a:p>
        </p:txBody>
      </p:sp>
      <p:sp>
        <p:nvSpPr>
          <p:cNvPr id="20" name="文本框 19"/>
          <p:cNvSpPr txBox="1"/>
          <p:nvPr/>
        </p:nvSpPr>
        <p:spPr>
          <a:xfrm>
            <a:off x="6433820" y="2621915"/>
            <a:ext cx="1218565" cy="1383665"/>
          </a:xfrm>
          <a:prstGeom prst="rect">
            <a:avLst/>
          </a:prstGeom>
          <a:noFill/>
        </p:spPr>
        <p:txBody>
          <a:bodyPr wrap="square" rtlCol="0" anchor="t">
            <a:spAutoFit/>
          </a:bodyPr>
          <a:p>
            <a:r>
              <a:rPr lang="zh-CN" altLang="zh-CN" sz="2800" b="1" dirty="0">
                <a:latin typeface="宋体" panose="02010600030101010101" pitchFamily="2" charset="-122"/>
                <a:cs typeface="宋体" panose="02010600030101010101" pitchFamily="2" charset="-122"/>
                <a:sym typeface="+mn-ea"/>
              </a:rPr>
              <a:t>(</a:t>
            </a:r>
            <a:r>
              <a:rPr lang="zh-CN" sz="2800" b="1" dirty="0">
                <a:solidFill>
                  <a:srgbClr val="FF0000"/>
                </a:solidFill>
                <a:latin typeface="宋体" panose="02010600030101010101" pitchFamily="2" charset="-122"/>
                <a:ea typeface="宋体" panose="02010600030101010101" pitchFamily="2" charset="-122"/>
                <a:sym typeface="+mn-ea"/>
              </a:rPr>
              <a:t>比喻</a:t>
            </a:r>
            <a:endParaRPr lang="zh-CN" sz="2800" b="1" dirty="0">
              <a:solidFill>
                <a:srgbClr val="FF0000"/>
              </a:solidFill>
              <a:latin typeface="宋体" panose="02010600030101010101" pitchFamily="2" charset="-122"/>
              <a:ea typeface="宋体" panose="02010600030101010101" pitchFamily="2" charset="-122"/>
              <a:sym typeface="+mn-ea"/>
            </a:endParaRPr>
          </a:p>
          <a:p>
            <a:r>
              <a:rPr lang="zh-CN" sz="2800" b="1" dirty="0">
                <a:solidFill>
                  <a:srgbClr val="FF0000"/>
                </a:solidFill>
                <a:latin typeface="宋体" panose="02010600030101010101" pitchFamily="2" charset="-122"/>
                <a:ea typeface="宋体" panose="02010600030101010101" pitchFamily="2" charset="-122"/>
                <a:sym typeface="+mn-ea"/>
              </a:rPr>
              <a:t>拟人</a:t>
            </a:r>
            <a:endParaRPr lang="zh-CN" sz="2800" b="1" dirty="0">
              <a:solidFill>
                <a:srgbClr val="FF0000"/>
              </a:solidFill>
              <a:latin typeface="宋体" panose="02010600030101010101" pitchFamily="2" charset="-122"/>
              <a:ea typeface="宋体" panose="02010600030101010101" pitchFamily="2" charset="-122"/>
              <a:sym typeface="+mn-ea"/>
            </a:endParaRPr>
          </a:p>
          <a:p>
            <a:r>
              <a:rPr lang="zh-CN" sz="2800" b="1" dirty="0">
                <a:solidFill>
                  <a:srgbClr val="FF0000"/>
                </a:solidFill>
                <a:latin typeface="宋体" panose="02010600030101010101" pitchFamily="2" charset="-122"/>
                <a:ea typeface="宋体" panose="02010600030101010101" pitchFamily="2" charset="-122"/>
                <a:sym typeface="+mn-ea"/>
              </a:rPr>
              <a:t>通感</a:t>
            </a:r>
            <a:r>
              <a:rPr lang="zh-CN" altLang="zh-CN" sz="2800" b="1" dirty="0">
                <a:uFillTx/>
                <a:latin typeface="宋体" panose="02010600030101010101" pitchFamily="2" charset="-122"/>
                <a:cs typeface="宋体" panose="02010600030101010101" pitchFamily="2" charset="-122"/>
                <a:sym typeface="+mn-ea"/>
              </a:rPr>
              <a:t>)</a:t>
            </a:r>
            <a:endParaRPr lang="zh-CN" altLang="en-US" sz="28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18"/>
          <p:cNvSpPr txBox="1"/>
          <p:nvPr/>
        </p:nvSpPr>
        <p:spPr>
          <a:xfrm>
            <a:off x="921393" y="659027"/>
            <a:ext cx="2329191" cy="586105"/>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问题探究</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nvGrpSpPr>
          <p:cNvPr id="5" name="组合 4"/>
          <p:cNvGrpSpPr/>
          <p:nvPr/>
        </p:nvGrpSpPr>
        <p:grpSpPr>
          <a:xfrm>
            <a:off x="701749" y="626642"/>
            <a:ext cx="2792615" cy="713740"/>
            <a:chOff x="2371" y="690"/>
            <a:chExt cx="3471" cy="1124"/>
          </a:xfrm>
        </p:grpSpPr>
        <p:sp>
          <p:nvSpPr>
            <p:cNvPr id="6"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课堂小结</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43012" name="矩形 44037"/>
          <p:cNvSpPr/>
          <p:nvPr/>
        </p:nvSpPr>
        <p:spPr>
          <a:xfrm>
            <a:off x="860425" y="1707515"/>
            <a:ext cx="9915525" cy="1641475"/>
          </a:xfrm>
          <a:prstGeom prst="rect">
            <a:avLst/>
          </a:prstGeom>
          <a:noFill/>
          <a:ln w="9525">
            <a:noFill/>
          </a:ln>
        </p:spPr>
        <p:txBody>
          <a:bodyPr wrap="square" anchor="t" anchorCtr="0">
            <a:spAutoFit/>
          </a:bodyPr>
          <a:p>
            <a:pPr>
              <a:lnSpc>
                <a:spcPct val="120000"/>
              </a:lnSpc>
              <a:spcBef>
                <a:spcPts val="0"/>
              </a:spcBef>
              <a:spcAft>
                <a:spcPts val="0"/>
              </a:spcAft>
            </a:pPr>
            <a:r>
              <a:rPr lang="en-US" altLang="zh-CN" sz="2800"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作者运用</a:t>
            </a:r>
            <a:r>
              <a:rPr lang="zh-CN" altLang="en-US" sz="2800" b="1" dirty="0">
                <a:solidFill>
                  <a:srgbClr val="FF0000"/>
                </a:solidFill>
                <a:latin typeface="Arial" panose="020B0604020202020204" pitchFamily="34" charset="0"/>
                <a:ea typeface="宋体" panose="02010600030101010101" pitchFamily="2" charset="-122"/>
              </a:rPr>
              <a:t>比喻、拟人、通感</a:t>
            </a:r>
            <a:r>
              <a:rPr lang="zh-CN" altLang="en-US" sz="2800" b="1" dirty="0">
                <a:latin typeface="Arial" panose="020B0604020202020204" pitchFamily="34" charset="0"/>
                <a:ea typeface="宋体" panose="02010600030101010101" pitchFamily="2" charset="-122"/>
              </a:rPr>
              <a:t>等修辞手法</a:t>
            </a:r>
            <a:r>
              <a:rPr sz="2800" b="1">
                <a:sym typeface="+mn-ea"/>
              </a:rPr>
              <a:t>,</a:t>
            </a:r>
            <a:r>
              <a:rPr lang="zh-CN" altLang="en-US" sz="2800" b="1" dirty="0">
                <a:solidFill>
                  <a:srgbClr val="FF0000"/>
                </a:solidFill>
                <a:latin typeface="Arial" panose="020B0604020202020204" pitchFamily="34" charset="0"/>
                <a:ea typeface="宋体" panose="02010600030101010101" pitchFamily="2" charset="-122"/>
              </a:rPr>
              <a:t>由远到近</a:t>
            </a:r>
            <a:r>
              <a:rPr sz="2800" b="1">
                <a:sym typeface="+mn-ea"/>
              </a:rPr>
              <a:t>,</a:t>
            </a:r>
            <a:r>
              <a:rPr lang="zh-CN" altLang="en-US" sz="2800" b="1" dirty="0">
                <a:solidFill>
                  <a:srgbClr val="FF0000"/>
                </a:solidFill>
                <a:latin typeface="Arial" panose="020B0604020202020204" pitchFamily="34" charset="0"/>
                <a:ea typeface="宋体" panose="02010600030101010101" pitchFamily="2" charset="-122"/>
              </a:rPr>
              <a:t>由整体到局部</a:t>
            </a:r>
            <a:r>
              <a:rPr sz="2800" b="1">
                <a:sym typeface="+mn-ea"/>
              </a:rPr>
              <a:t>,</a:t>
            </a:r>
            <a:r>
              <a:rPr lang="zh-CN" altLang="en-US" sz="2800" b="1" dirty="0">
                <a:latin typeface="Arial" panose="020B0604020202020204" pitchFamily="34" charset="0"/>
                <a:ea typeface="宋体" panose="02010600030101010101" pitchFamily="2" charset="-122"/>
              </a:rPr>
              <a:t>描写了花的形态美、颜色美、香气美、精神美</a:t>
            </a:r>
            <a:r>
              <a:rPr sz="2800" b="1">
                <a:sym typeface="+mn-ea"/>
              </a:rPr>
              <a:t>,</a:t>
            </a:r>
            <a:r>
              <a:rPr lang="zh-CN" altLang="en-US" sz="2800" b="1" dirty="0">
                <a:latin typeface="Arial" panose="020B0604020202020204" pitchFamily="34" charset="0"/>
                <a:ea typeface="宋体" panose="02010600030101010101" pitchFamily="2" charset="-122"/>
              </a:rPr>
              <a:t>展现了紫藤萝瀑布的</a:t>
            </a:r>
            <a:r>
              <a:rPr lang="zh-CN" altLang="en-US" sz="2800" b="1" dirty="0">
                <a:solidFill>
                  <a:srgbClr val="FF0000"/>
                </a:solidFill>
                <a:latin typeface="Arial" panose="020B0604020202020204" pitchFamily="34" charset="0"/>
                <a:ea typeface="宋体" panose="02010600030101010101" pitchFamily="2" charset="-122"/>
              </a:rPr>
              <a:t>茂盛美、动态美、活力美（生机美）</a:t>
            </a:r>
            <a:r>
              <a:rPr lang="zh-CN" altLang="en-US" sz="2800" b="1" dirty="0">
                <a:latin typeface="Arial" panose="020B0604020202020204" pitchFamily="34" charset="0"/>
                <a:ea typeface="宋体" panose="02010600030101010101" pitchFamily="2" charset="-122"/>
              </a:rPr>
              <a:t>。</a:t>
            </a:r>
            <a:endParaRPr lang="zh-CN" altLang="en-US" sz="2800" b="1" dirty="0">
              <a:latin typeface="Arial" panose="020B0604020202020204" pitchFamily="34" charset="0"/>
              <a:ea typeface="宋体" panose="02010600030101010101" pitchFamily="2" charset="-122"/>
            </a:endParaRPr>
          </a:p>
        </p:txBody>
      </p:sp>
      <p:pic>
        <p:nvPicPr>
          <p:cNvPr id="8" name="内容占位符 143365" descr="中国教育出版网"/>
          <p:cNvPicPr>
            <a:picLocks noRot="1"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6096000" y="3502978"/>
            <a:ext cx="5183717" cy="2754312"/>
          </a:xfrm>
          <a:prstGeom prst="rect">
            <a:avLst/>
          </a:prstGeom>
          <a:ln w="76200">
            <a:solidFill>
              <a:srgbClr val="000000"/>
            </a:solidFill>
            <a:miter lim="800000"/>
            <a:headEnd/>
            <a:tailEnd/>
          </a:ln>
        </p:spPr>
      </p:pic>
      <p:pic>
        <p:nvPicPr>
          <p:cNvPr id="43011" name="Picture 2" descr="http://img14.360buyimg.com/imgzone/jfs/t2773/285/1245523097/223331/9c947f31/573958d7Na149ffc2.jpg"/>
          <p:cNvPicPr>
            <a:picLocks noChangeAspect="1"/>
          </p:cNvPicPr>
          <p:nvPr/>
        </p:nvPicPr>
        <p:blipFill>
          <a:blip r:embed="rId2"/>
          <a:stretch>
            <a:fillRect/>
          </a:stretch>
        </p:blipFill>
        <p:spPr>
          <a:xfrm>
            <a:off x="789305" y="3503295"/>
            <a:ext cx="4495800" cy="26019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3" name="组合 2"/>
          <p:cNvGrpSpPr/>
          <p:nvPr/>
        </p:nvGrpSpPr>
        <p:grpSpPr>
          <a:xfrm>
            <a:off x="854075" y="811530"/>
            <a:ext cx="2631440" cy="713740"/>
            <a:chOff x="2371" y="690"/>
            <a:chExt cx="3471" cy="1124"/>
          </a:xfrm>
        </p:grpSpPr>
        <p:sp>
          <p:nvSpPr>
            <p:cNvPr id="4"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5" name="TextBox 18"/>
            <p:cNvSpPr txBox="1"/>
            <p:nvPr/>
          </p:nvSpPr>
          <p:spPr>
            <a:xfrm>
              <a:off x="2480" y="790"/>
              <a:ext cx="2807"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作业布置</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6" name="矩形 5"/>
          <p:cNvSpPr/>
          <p:nvPr/>
        </p:nvSpPr>
        <p:spPr>
          <a:xfrm>
            <a:off x="1003004" y="1882813"/>
            <a:ext cx="8871098" cy="1476375"/>
          </a:xfrm>
          <a:prstGeom prst="rect">
            <a:avLst/>
          </a:prstGeom>
        </p:spPr>
        <p:txBody>
          <a:bodyPr wrap="square">
            <a:spAutoFit/>
          </a:bodyPr>
          <a:lstStyle/>
          <a:p>
            <a:pPr>
              <a:lnSpc>
                <a:spcPct val="150000"/>
              </a:lnSpc>
            </a:pPr>
            <a:r>
              <a:rPr lang="en-US" altLang="zh-CN" sz="3000" b="1" dirty="0">
                <a:solidFill>
                  <a:schemeClr val="tx1"/>
                </a:solidFill>
                <a:latin typeface="宋体" panose="02010600030101010101" pitchFamily="2" charset="-122"/>
                <a:ea typeface="宋体" panose="02010600030101010101" pitchFamily="2" charset="-122"/>
              </a:rPr>
              <a:t>1.</a:t>
            </a:r>
            <a:r>
              <a:rPr lang="zh-CN" altLang="en-US" sz="3000" b="1" dirty="0">
                <a:latin typeface="宋体" panose="02010600030101010101" pitchFamily="2" charset="-122"/>
                <a:ea typeface="宋体" panose="02010600030101010101" pitchFamily="2" charset="-122"/>
                <a:sym typeface="+mn-ea"/>
              </a:rPr>
              <a:t>对</a:t>
            </a:r>
            <a:r>
              <a:rPr lang="en-US" altLang="zh-CN" sz="30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a:latin typeface="Arial" panose="020B0604020202020204" pitchFamily="34" charset="0"/>
                <a:ea typeface="宋体" panose="02010600030101010101" pitchFamily="2" charset="-122"/>
                <a:cs typeface="Arial" panose="020B0604020202020204" pitchFamily="34" charset="0"/>
                <a:sym typeface="+mn-ea"/>
              </a:rPr>
              <a:t>我在开花</a:t>
            </a:r>
            <a:r>
              <a:rPr lang="en-US" altLang="zh-CN" sz="30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a:latin typeface="Arial" panose="020B0604020202020204" pitchFamily="34" charset="0"/>
                <a:ea typeface="宋体" panose="02010600030101010101" pitchFamily="2" charset="-122"/>
                <a:cs typeface="Arial" panose="020B0604020202020204" pitchFamily="34" charset="0"/>
                <a:sym typeface="+mn-ea"/>
              </a:rPr>
              <a:t>一句的朗读</a:t>
            </a:r>
            <a:r>
              <a:rPr lang="zh-CN" altLang="en-US" sz="3000" b="1" dirty="0">
                <a:latin typeface="宋体" panose="02010600030101010101" pitchFamily="2" charset="-122"/>
                <a:ea typeface="宋体" panose="02010600030101010101" pitchFamily="2" charset="-122"/>
                <a:sym typeface="+mn-ea"/>
              </a:rPr>
              <a:t>重音处理的理解。</a:t>
            </a:r>
            <a:endParaRPr lang="zh-CN" altLang="en-US" sz="3000" b="1" dirty="0">
              <a:latin typeface="宋体" panose="02010600030101010101" pitchFamily="2" charset="-122"/>
              <a:ea typeface="宋体" panose="02010600030101010101" pitchFamily="2" charset="-122"/>
              <a:sym typeface="+mn-ea"/>
            </a:endParaRPr>
          </a:p>
          <a:p>
            <a:pPr>
              <a:lnSpc>
                <a:spcPct val="150000"/>
              </a:lnSpc>
            </a:pPr>
            <a:r>
              <a:rPr lang="en-US" altLang="zh-CN" sz="3000" b="1" dirty="0">
                <a:latin typeface="宋体" panose="02010600030101010101" pitchFamily="2" charset="-122"/>
                <a:ea typeface="宋体" panose="02010600030101010101" pitchFamily="2" charset="-122"/>
                <a:sym typeface="+mn-ea"/>
              </a:rPr>
              <a:t>2.</a:t>
            </a:r>
            <a:r>
              <a:rPr lang="zh-CN" altLang="zh-CN" sz="3000" b="1" dirty="0">
                <a:latin typeface="宋体" panose="02010600030101010101" pitchFamily="2" charset="-122"/>
                <a:ea typeface="宋体" panose="02010600030101010101" pitchFamily="2" charset="-122"/>
                <a:sym typeface="+mn-ea"/>
              </a:rPr>
              <a:t>感悟作者情感的变化过程</a:t>
            </a:r>
            <a:r>
              <a:rPr lang="zh-CN" altLang="zh-CN" sz="3000" b="1" dirty="0" smtClean="0">
                <a:latin typeface="宋体" panose="02010600030101010101" pitchFamily="2" charset="-122"/>
                <a:ea typeface="宋体" panose="02010600030101010101" pitchFamily="2" charset="-122"/>
                <a:sym typeface="+mn-ea"/>
              </a:rPr>
              <a:t>。</a:t>
            </a:r>
            <a:endParaRPr lang="zh-CN" altLang="en-US" sz="3000" b="1" dirty="0" smtClean="0">
              <a:solidFill>
                <a:schemeClr val="tx1"/>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矩形 3"/>
          <p:cNvSpPr>
            <a:spLocks noChangeArrowheads="1"/>
          </p:cNvSpPr>
          <p:nvPr/>
        </p:nvSpPr>
        <p:spPr bwMode="auto">
          <a:xfrm>
            <a:off x="1003300" y="1767205"/>
            <a:ext cx="1054227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0" fontAlgn="auto" hangingPunct="0">
              <a:lnSpc>
                <a:spcPct val="100000"/>
              </a:lnSpc>
            </a:pPr>
            <a:r>
              <a:rPr lang="en-US" altLang="zh-CN" sz="3000" b="1" dirty="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en-US" altLang="zh-CN" sz="3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3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有感情地朗读课文</a:t>
            </a:r>
            <a:r>
              <a:rPr sz="3000" b="1">
                <a:sym typeface="+mn-ea"/>
              </a:rPr>
              <a:t>,</a:t>
            </a:r>
            <a:r>
              <a:rPr lang="zh-CN" altLang="en-US" sz="3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品析词句</a:t>
            </a:r>
            <a:r>
              <a:rPr sz="3000" b="1">
                <a:sym typeface="+mn-ea"/>
              </a:rPr>
              <a:t>,</a:t>
            </a:r>
            <a:r>
              <a:rPr lang="zh-CN" altLang="en-US" sz="3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赏析作者是如何描摹紫藤萝之美的</a:t>
            </a:r>
            <a:r>
              <a:rPr sz="3000">
                <a:sym typeface="+mn-ea"/>
              </a:rPr>
              <a:t>(</a:t>
            </a:r>
            <a:r>
              <a:rPr lang="zh-CN" sz="3000" b="1" dirty="0">
                <a:latin typeface="宋体" panose="02010600030101010101" pitchFamily="2" charset="-122"/>
                <a:ea typeface="宋体" panose="02010600030101010101" pitchFamily="2" charset="-122"/>
                <a:sym typeface="+mn-ea"/>
              </a:rPr>
              <a:t>重点</a:t>
            </a:r>
            <a:r>
              <a:rPr sz="3000">
                <a:sym typeface="+mn-ea"/>
              </a:rPr>
              <a:t>)</a:t>
            </a:r>
            <a:r>
              <a:rPr lang="zh-CN" altLang="zh-CN" sz="3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3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zh-CN" sz="3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eaLnBrk="0" fontAlgn="auto" hangingPunct="0">
              <a:lnSpc>
                <a:spcPct val="100000"/>
              </a:lnSpc>
            </a:pPr>
            <a:r>
              <a:rPr lang="en-US" altLang="zh-CN" sz="3000" b="1" dirty="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altLang="zh-CN" sz="3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3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勾画表现作者情感思绪的语句</a:t>
            </a:r>
            <a:r>
              <a:rPr sz="3000" b="1">
                <a:sym typeface="+mn-ea"/>
              </a:rPr>
              <a:t>,</a:t>
            </a:r>
            <a:r>
              <a:rPr lang="zh-CN" altLang="en-US" sz="3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梳理作者的情感变化</a:t>
            </a:r>
            <a:r>
              <a:rPr sz="3000" b="1">
                <a:sym typeface="+mn-ea"/>
              </a:rPr>
              <a:t>,</a:t>
            </a:r>
            <a:r>
              <a:rPr lang="zh-CN" altLang="zh-CN" sz="3000" b="1" dirty="0">
                <a:latin typeface="宋体" panose="02010600030101010101" pitchFamily="2" charset="-122"/>
                <a:ea typeface="宋体" panose="02010600030101010101" pitchFamily="2" charset="-122"/>
                <a:cs typeface="宋体" panose="02010600030101010101" pitchFamily="2" charset="-122"/>
                <a:sym typeface="+mn-ea"/>
              </a:rPr>
              <a:t>品味</a:t>
            </a:r>
            <a:r>
              <a:rPr lang="zh-CN" sz="3000" b="1" dirty="0">
                <a:latin typeface="宋体" panose="02010600030101010101" pitchFamily="2" charset="-122"/>
                <a:ea typeface="宋体" panose="02010600030101010101" pitchFamily="2" charset="-122"/>
                <a:cs typeface="宋体" panose="02010600030101010101" pitchFamily="2" charset="-122"/>
                <a:sym typeface="+mn-ea"/>
              </a:rPr>
              <a:t>作者含蓄</a:t>
            </a:r>
            <a:r>
              <a:rPr lang="zh-CN" altLang="zh-CN" sz="3000" b="1" dirty="0">
                <a:latin typeface="宋体" panose="02010600030101010101" pitchFamily="2" charset="-122"/>
                <a:ea typeface="宋体" panose="02010600030101010101" pitchFamily="2" charset="-122"/>
                <a:cs typeface="宋体" panose="02010600030101010101" pitchFamily="2" charset="-122"/>
                <a:sym typeface="+mn-ea"/>
              </a:rPr>
              <a:t>隽永的语言</a:t>
            </a:r>
            <a:r>
              <a:rPr sz="3000">
                <a:sym typeface="+mn-ea"/>
              </a:rPr>
              <a:t>(</a:t>
            </a:r>
            <a:r>
              <a:rPr lang="zh-CN" sz="3000" b="1" dirty="0">
                <a:latin typeface="宋体" panose="02010600030101010101" pitchFamily="2" charset="-122"/>
                <a:ea typeface="宋体" panose="02010600030101010101" pitchFamily="2" charset="-122"/>
                <a:sym typeface="+mn-ea"/>
              </a:rPr>
              <a:t>重点</a:t>
            </a:r>
            <a:r>
              <a:rPr sz="3000">
                <a:sym typeface="+mn-ea"/>
              </a:rPr>
              <a:t>)</a:t>
            </a:r>
            <a:r>
              <a:rPr lang="zh-CN" altLang="zh-CN" sz="3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zh-CN" sz="30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just" eaLnBrk="0" fontAlgn="auto" hangingPunct="0">
              <a:lnSpc>
                <a:spcPct val="100000"/>
              </a:lnSpc>
            </a:pPr>
            <a:r>
              <a:rPr lang="en-US" sz="3000" b="1" dirty="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en-US" altLang="zh-CN" sz="3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cs typeface="宋体" panose="02010600030101010101" pitchFamily="2" charset="-122"/>
              </a:rPr>
              <a:t>体会</a:t>
            </a:r>
            <a:r>
              <a:rPr lang="zh-CN" altLang="zh-CN" sz="3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托</a:t>
            </a:r>
            <a:r>
              <a:rPr lang="zh-CN" altLang="zh-CN" sz="3000" b="1" dirty="0">
                <a:solidFill>
                  <a:schemeClr val="tx1"/>
                </a:solidFill>
                <a:latin typeface="宋体" panose="02010600030101010101" pitchFamily="2" charset="-122"/>
                <a:ea typeface="宋体" panose="02010600030101010101" pitchFamily="2" charset="-122"/>
                <a:cs typeface="宋体" panose="02010600030101010101" pitchFamily="2" charset="-122"/>
              </a:rPr>
              <a:t>物言志的写</a:t>
            </a:r>
            <a:r>
              <a:rPr lang="zh-CN" altLang="zh-CN" sz="3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法</a:t>
            </a:r>
            <a:r>
              <a:rPr sz="3000" b="1">
                <a:sym typeface="+mn-ea"/>
              </a:rPr>
              <a:t>,</a:t>
            </a:r>
            <a:r>
              <a:rPr lang="zh-CN" altLang="en-US" sz="3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理解作者寄托在紫藤萝上的</a:t>
            </a:r>
            <a:r>
              <a:rPr lang="zh-CN" altLang="en-US" sz="3000" b="1" dirty="0" smtClean="0">
                <a:solidFill>
                  <a:schemeClr val="tx1"/>
                </a:solidFill>
                <a:uFillTx/>
                <a:latin typeface="Arial" panose="020B0604020202020204" pitchFamily="34" charset="0"/>
                <a:ea typeface="SimSun-ExtB" panose="02010609060101010101" charset="-122"/>
                <a:cs typeface="Arial" panose="020B0604020202020204" pitchFamily="34" charset="0"/>
              </a:rPr>
              <a:t>“志”</a:t>
            </a:r>
            <a:r>
              <a:rPr lang="zh-CN" altLang="zh-CN" sz="3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。领会作者</a:t>
            </a:r>
            <a:r>
              <a:rPr lang="en-US" altLang="zh-CN" sz="3000" b="1" dirty="0" smtClean="0">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3000" b="1" dirty="0" smtClean="0">
                <a:solidFill>
                  <a:schemeClr val="tx1"/>
                </a:solidFill>
                <a:latin typeface="Arial" panose="020B0604020202020204" pitchFamily="34" charset="0"/>
                <a:ea typeface="宋体" panose="02010600030101010101" pitchFamily="2" charset="-122"/>
                <a:cs typeface="Arial" panose="020B0604020202020204" pitchFamily="34" charset="0"/>
              </a:rPr>
              <a:t>自我砥砺</a:t>
            </a:r>
            <a:r>
              <a:rPr sz="3000" b="1">
                <a:sym typeface="+mn-ea"/>
              </a:rPr>
              <a:t>,</a:t>
            </a:r>
            <a:r>
              <a:rPr lang="zh-CN" sz="3000" b="1">
                <a:latin typeface="宋体" panose="02010600030101010101" pitchFamily="2" charset="-122"/>
                <a:ea typeface="宋体" panose="02010600030101010101" pitchFamily="2" charset="-122"/>
                <a:sym typeface="+mn-ea"/>
              </a:rPr>
              <a:t>积极向上</a:t>
            </a:r>
            <a:r>
              <a:rPr lang="en-US" altLang="zh-CN" sz="3000" b="1" dirty="0" smtClean="0">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3000" b="1" dirty="0" smtClean="0">
                <a:solidFill>
                  <a:schemeClr val="tx1"/>
                </a:solidFill>
                <a:latin typeface="Arial" panose="020B0604020202020204" pitchFamily="34" charset="0"/>
                <a:ea typeface="宋体" panose="02010600030101010101" pitchFamily="2" charset="-122"/>
                <a:cs typeface="Arial" panose="020B0604020202020204" pitchFamily="34" charset="0"/>
              </a:rPr>
              <a:t>的</a:t>
            </a:r>
            <a:r>
              <a:rPr lang="zh-CN" altLang="en-US" sz="3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人生</a:t>
            </a:r>
            <a:r>
              <a:rPr lang="zh-CN" sz="3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观</a:t>
            </a:r>
            <a:r>
              <a:rPr sz="3000">
                <a:sym typeface="+mn-ea"/>
              </a:rPr>
              <a:t>(</a:t>
            </a:r>
            <a:r>
              <a:rPr lang="zh-CN" sz="3000" b="1" dirty="0">
                <a:latin typeface="宋体" panose="02010600030101010101" pitchFamily="2" charset="-122"/>
                <a:ea typeface="宋体" panose="02010600030101010101" pitchFamily="2" charset="-122"/>
                <a:sym typeface="+mn-ea"/>
              </a:rPr>
              <a:t>难</a:t>
            </a:r>
            <a:r>
              <a:rPr lang="zh-CN" sz="3000" b="1" dirty="0">
                <a:latin typeface="宋体" panose="02010600030101010101" pitchFamily="2" charset="-122"/>
                <a:ea typeface="宋体" panose="02010600030101010101" pitchFamily="2" charset="-122"/>
                <a:sym typeface="+mn-ea"/>
              </a:rPr>
              <a:t>点</a:t>
            </a:r>
            <a:r>
              <a:rPr sz="3000">
                <a:sym typeface="+mn-ea"/>
              </a:rPr>
              <a:t>)</a:t>
            </a:r>
            <a:r>
              <a:rPr lang="zh-CN" altLang="en-US" sz="3000" b="1" dirty="0" smtClean="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30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pSp>
        <p:nvGrpSpPr>
          <p:cNvPr id="6" name="组合 5"/>
          <p:cNvGrpSpPr/>
          <p:nvPr/>
        </p:nvGrpSpPr>
        <p:grpSpPr>
          <a:xfrm>
            <a:off x="701675" y="626745"/>
            <a:ext cx="2559050" cy="713740"/>
            <a:chOff x="2371" y="690"/>
            <a:chExt cx="3471" cy="1124"/>
          </a:xfrm>
        </p:grpSpPr>
        <p:sp>
          <p:nvSpPr>
            <p:cNvPr id="7"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18"/>
            <p:cNvSpPr txBox="1"/>
            <p:nvPr/>
          </p:nvSpPr>
          <p:spPr>
            <a:xfrm>
              <a:off x="2644" y="741"/>
              <a:ext cx="2518"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学习目标</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81231" y="2357428"/>
            <a:ext cx="10515600" cy="1325563"/>
          </a:xfrm>
        </p:spPr>
        <p:txBody>
          <a:bodyPr>
            <a:normAutofit/>
          </a:bodyPr>
          <a:lstStyle/>
          <a:p>
            <a:r>
              <a:rPr lang="zh-CN" altLang="en-US" sz="6600" dirty="0" smtClean="0">
                <a:effectLst/>
                <a:latin typeface="黑体" panose="02010609060101010101" charset="-122"/>
                <a:ea typeface="黑体" panose="02010609060101010101" charset="-122"/>
              </a:rPr>
              <a:t>第二课时</a:t>
            </a:r>
            <a:endParaRPr lang="zh-CN" altLang="en-US" sz="6600" dirty="0">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902491" y="2512756"/>
            <a:ext cx="10051311" cy="3107690"/>
          </a:xfrm>
          <a:prstGeom prst="rect">
            <a:avLst/>
          </a:prstGeom>
        </p:spPr>
        <p:txBody>
          <a:bodyPr wrap="square">
            <a:spAutoFit/>
          </a:bodyPr>
          <a:lstStyle/>
          <a:p>
            <a:pPr algn="just" fontAlgn="auto">
              <a:lnSpc>
                <a:spcPct val="100000"/>
              </a:lnSpc>
            </a:pPr>
            <a:r>
              <a:rPr lang="en-US" altLang="zh-CN" sz="2800" b="1" dirty="0" smtClean="0">
                <a:solidFill>
                  <a:schemeClr val="accent1">
                    <a:lumMod val="75000"/>
                  </a:schemeClr>
                </a:solidFill>
                <a:latin typeface="新宋体" panose="02010609030101010101" pitchFamily="49" charset="-122"/>
                <a:ea typeface="新宋体" panose="02010609030101010101" pitchFamily="49" charset="-122"/>
              </a:rPr>
              <a:t>    </a:t>
            </a:r>
            <a:r>
              <a:rPr lang="zh-CN" altLang="en-US" sz="2800" b="1" dirty="0">
                <a:solidFill>
                  <a:srgbClr val="0000FF"/>
                </a:solidFill>
                <a:uFillTx/>
                <a:latin typeface="宋体" panose="02010600030101010101" pitchFamily="2" charset="-122"/>
                <a:ea typeface="宋体" panose="02010600030101010101" pitchFamily="2" charset="-122"/>
                <a:cs typeface="+mn-ea"/>
                <a:sym typeface="+mn-ea"/>
              </a:rPr>
              <a:t>大量运用了</a:t>
            </a:r>
            <a:r>
              <a:rPr lang="zh-CN" altLang="zh-CN" sz="2800" b="1" dirty="0">
                <a:solidFill>
                  <a:srgbClr val="FF0000"/>
                </a:solidFill>
                <a:latin typeface="新宋体" panose="02010609030101010101" pitchFamily="49" charset="-122"/>
                <a:ea typeface="新宋体" panose="02010609030101010101" pitchFamily="49" charset="-122"/>
              </a:rPr>
              <a:t>比喻和拟人</a:t>
            </a:r>
            <a:r>
              <a:rPr lang="zh-CN" altLang="zh-CN" sz="2800" b="1" dirty="0">
                <a:solidFill>
                  <a:srgbClr val="0000FF"/>
                </a:solidFill>
                <a:latin typeface="新宋体" panose="02010609030101010101" pitchFamily="49" charset="-122"/>
                <a:ea typeface="新宋体" panose="02010609030101010101" pitchFamily="49" charset="-122"/>
              </a:rPr>
              <a:t>。写花儿</a:t>
            </a:r>
            <a:r>
              <a:rPr lang="en-US" altLang="zh-CN" sz="2800" b="1" dirty="0">
                <a:solidFill>
                  <a:srgbClr val="0000FF"/>
                </a:solidFill>
                <a:latin typeface="Arial" panose="020B0604020202020204" pitchFamily="34" charset="0"/>
                <a:ea typeface="新宋体" panose="02010609030101010101" pitchFamily="49" charset="-122"/>
                <a:cs typeface="Arial" panose="020B0604020202020204" pitchFamily="34" charset="0"/>
              </a:rPr>
              <a:t>“</a:t>
            </a:r>
            <a:r>
              <a:rPr lang="zh-CN" altLang="zh-CN" sz="2800" b="1" dirty="0">
                <a:solidFill>
                  <a:srgbClr val="0000FF"/>
                </a:solidFill>
                <a:latin typeface="Arial" panose="020B0604020202020204" pitchFamily="34" charset="0"/>
                <a:ea typeface="新宋体" panose="02010609030101010101" pitchFamily="49" charset="-122"/>
                <a:cs typeface="Arial" panose="020B0604020202020204" pitchFamily="34" charset="0"/>
              </a:rPr>
              <a:t>一串挨着一串</a:t>
            </a:r>
            <a:r>
              <a:rPr lang="en-US" altLang="zh-CN" sz="2800" b="1" dirty="0">
                <a:solidFill>
                  <a:srgbClr val="0000FF"/>
                </a:solidFill>
                <a:latin typeface="Arial" panose="020B0604020202020204" pitchFamily="34" charset="0"/>
                <a:ea typeface="新宋体" panose="02010609030101010101" pitchFamily="49" charset="-122"/>
                <a:cs typeface="Arial" panose="020B0604020202020204" pitchFamily="34" charset="0"/>
              </a:rPr>
              <a:t>”“</a:t>
            </a:r>
            <a:r>
              <a:rPr lang="zh-CN" altLang="zh-CN" sz="2800" b="1" dirty="0">
                <a:solidFill>
                  <a:srgbClr val="0000FF"/>
                </a:solidFill>
                <a:latin typeface="Arial" panose="020B0604020202020204" pitchFamily="34" charset="0"/>
                <a:ea typeface="新宋体" panose="02010609030101010101" pitchFamily="49" charset="-122"/>
                <a:cs typeface="Arial" panose="020B0604020202020204" pitchFamily="34" charset="0"/>
              </a:rPr>
              <a:t>彼此推着挤着</a:t>
            </a:r>
            <a:r>
              <a:rPr lang="en-US" altLang="zh-CN" sz="2800" b="1" dirty="0">
                <a:solidFill>
                  <a:srgbClr val="0000FF"/>
                </a:solidFill>
                <a:latin typeface="Arial" panose="020B0604020202020204" pitchFamily="34" charset="0"/>
                <a:ea typeface="新宋体" panose="02010609030101010101" pitchFamily="49" charset="-122"/>
                <a:cs typeface="Arial" panose="020B0604020202020204" pitchFamily="34" charset="0"/>
              </a:rPr>
              <a:t>”“</a:t>
            </a:r>
            <a:r>
              <a:rPr lang="zh-CN" altLang="zh-CN" sz="2800" b="1" dirty="0">
                <a:solidFill>
                  <a:srgbClr val="0000FF"/>
                </a:solidFill>
                <a:latin typeface="Arial" panose="020B0604020202020204" pitchFamily="34" charset="0"/>
                <a:ea typeface="新宋体" panose="02010609030101010101" pitchFamily="49" charset="-122"/>
                <a:cs typeface="Arial" panose="020B0604020202020204" pitchFamily="34" charset="0"/>
              </a:rPr>
              <a:t>笑</a:t>
            </a:r>
            <a:r>
              <a:rPr lang="en-US" altLang="zh-CN" sz="2800" b="1" dirty="0">
                <a:solidFill>
                  <a:srgbClr val="0000FF"/>
                </a:solidFill>
                <a:latin typeface="Arial" panose="020B0604020202020204" pitchFamily="34" charset="0"/>
                <a:ea typeface="新宋体" panose="02010609030101010101" pitchFamily="49" charset="-122"/>
                <a:cs typeface="Arial" panose="020B0604020202020204" pitchFamily="34" charset="0"/>
              </a:rPr>
              <a:t>”“</a:t>
            </a:r>
            <a:r>
              <a:rPr lang="zh-CN" altLang="zh-CN" sz="2800" b="1" dirty="0">
                <a:solidFill>
                  <a:srgbClr val="0000FF"/>
                </a:solidFill>
                <a:latin typeface="Arial" panose="020B0604020202020204" pitchFamily="34" charset="0"/>
                <a:ea typeface="新宋体" panose="02010609030101010101" pitchFamily="49" charset="-122"/>
                <a:cs typeface="Arial" panose="020B0604020202020204" pitchFamily="34" charset="0"/>
              </a:rPr>
              <a:t>嚷嚷</a:t>
            </a:r>
            <a:r>
              <a:rPr lang="en-US" altLang="zh-CN" sz="2800" b="1" dirty="0">
                <a:solidFill>
                  <a:srgbClr val="0000FF"/>
                </a:solidFill>
                <a:latin typeface="Arial" panose="020B0604020202020204" pitchFamily="34" charset="0"/>
                <a:ea typeface="新宋体" panose="02010609030101010101" pitchFamily="49" charset="-122"/>
                <a:cs typeface="Arial" panose="020B0604020202020204" pitchFamily="34" charset="0"/>
              </a:rPr>
              <a:t>”</a:t>
            </a:r>
            <a:r>
              <a:rPr sz="2800" b="1">
                <a:solidFill>
                  <a:srgbClr val="0000FF"/>
                </a:solidFill>
                <a:sym typeface="+mn-ea"/>
              </a:rPr>
              <a:t>,</a:t>
            </a:r>
            <a:r>
              <a:rPr lang="zh-CN" altLang="zh-CN" sz="2800" b="1" dirty="0">
                <a:solidFill>
                  <a:srgbClr val="0000FF"/>
                </a:solidFill>
                <a:latin typeface="新宋体" panose="02010609030101010101" pitchFamily="49" charset="-122"/>
                <a:ea typeface="新宋体" panose="02010609030101010101" pitchFamily="49" charset="-122"/>
              </a:rPr>
              <a:t>以</a:t>
            </a:r>
            <a:r>
              <a:rPr lang="zh-CN" altLang="zh-CN" sz="2800" b="1" dirty="0">
                <a:solidFill>
                  <a:srgbClr val="FF0000"/>
                </a:solidFill>
                <a:latin typeface="新宋体" panose="02010609030101010101" pitchFamily="49" charset="-122"/>
                <a:ea typeface="新宋体" panose="02010609030101010101" pitchFamily="49" charset="-122"/>
              </a:rPr>
              <a:t>拟人手法</a:t>
            </a:r>
            <a:r>
              <a:rPr lang="zh-CN" altLang="zh-CN" sz="2800" b="1" dirty="0">
                <a:solidFill>
                  <a:srgbClr val="0000FF"/>
                </a:solidFill>
                <a:latin typeface="新宋体" panose="02010609030101010101" pitchFamily="49" charset="-122"/>
                <a:ea typeface="新宋体" panose="02010609030101010101" pitchFamily="49" charset="-122"/>
              </a:rPr>
              <a:t>写出花的童稚般的欢乐</a:t>
            </a:r>
            <a:r>
              <a:rPr sz="2800" b="1">
                <a:solidFill>
                  <a:srgbClr val="0000FF"/>
                </a:solidFill>
                <a:sym typeface="+mn-ea"/>
              </a:rPr>
              <a:t>,</a:t>
            </a:r>
            <a:r>
              <a:rPr lang="zh-CN" altLang="zh-CN" sz="2800" b="1" dirty="0">
                <a:solidFill>
                  <a:srgbClr val="0000FF"/>
                </a:solidFill>
                <a:latin typeface="新宋体" panose="02010609030101010101" pitchFamily="49" charset="-122"/>
                <a:ea typeface="新宋体" panose="02010609030101010101" pitchFamily="49" charset="-122"/>
              </a:rPr>
              <a:t>让人觉得花在骄傲而坦荡地为自己美丽的存在而欢笑嬉闹。</a:t>
            </a:r>
            <a:r>
              <a:rPr lang="zh-CN" altLang="zh-CN" sz="2800" b="1" dirty="0">
                <a:solidFill>
                  <a:srgbClr val="0000FF"/>
                </a:solidFill>
                <a:latin typeface="Arial" panose="020B0604020202020204" pitchFamily="34" charset="0"/>
                <a:ea typeface="SimSun-ExtB" panose="02010609060101010101" charset="-122"/>
                <a:cs typeface="Arial" panose="020B0604020202020204" pitchFamily="34" charset="0"/>
              </a:rPr>
              <a:t>以“瀑”为比喻</a:t>
            </a:r>
            <a:r>
              <a:rPr sz="2800" b="1">
                <a:solidFill>
                  <a:srgbClr val="0000FF"/>
                </a:solidFill>
                <a:sym typeface="+mn-ea"/>
              </a:rPr>
              <a:t>,</a:t>
            </a:r>
            <a:r>
              <a:rPr lang="zh-CN" altLang="zh-CN" sz="2800" b="1" dirty="0">
                <a:solidFill>
                  <a:srgbClr val="0000FF"/>
                </a:solidFill>
                <a:latin typeface="Arial" panose="020B0604020202020204" pitchFamily="34" charset="0"/>
                <a:ea typeface="SimSun-ExtB" panose="02010609060101010101" charset="-122"/>
                <a:cs typeface="Arial" panose="020B0604020202020204" pitchFamily="34" charset="0"/>
              </a:rPr>
              <a:t>赞美花之</a:t>
            </a:r>
            <a:r>
              <a:rPr lang="zh-CN" altLang="zh-CN" sz="2800" b="1" dirty="0">
                <a:solidFill>
                  <a:srgbClr val="FF0000"/>
                </a:solidFill>
                <a:latin typeface="Arial" panose="020B0604020202020204" pitchFamily="34" charset="0"/>
                <a:ea typeface="SimSun-ExtB" panose="02010609060101010101" charset="-122"/>
                <a:cs typeface="Arial" panose="020B0604020202020204" pitchFamily="34" charset="0"/>
              </a:rPr>
              <a:t>繁茂</a:t>
            </a:r>
            <a:r>
              <a:rPr lang="zh-CN" altLang="zh-CN" sz="2800" b="1" dirty="0">
                <a:solidFill>
                  <a:srgbClr val="0000FF"/>
                </a:solidFill>
                <a:latin typeface="Arial" panose="020B0604020202020204" pitchFamily="34" charset="0"/>
                <a:ea typeface="SimSun-ExtB" panose="02010609060101010101" charset="-122"/>
                <a:cs typeface="Arial" panose="020B0604020202020204" pitchFamily="34" charset="0"/>
              </a:rPr>
              <a:t>。以“欢笑”“挑逗”等</a:t>
            </a:r>
            <a:r>
              <a:rPr lang="zh-CN" altLang="zh-CN" sz="2800" b="1" dirty="0">
                <a:solidFill>
                  <a:srgbClr val="FF0000"/>
                </a:solidFill>
                <a:latin typeface="Arial" panose="020B0604020202020204" pitchFamily="34" charset="0"/>
                <a:ea typeface="SimSun-ExtB" panose="02010609060101010101" charset="-122"/>
                <a:cs typeface="Arial" panose="020B0604020202020204" pitchFamily="34" charset="0"/>
              </a:rPr>
              <a:t>拟人</a:t>
            </a:r>
            <a:r>
              <a:rPr lang="zh-CN" altLang="zh-CN" sz="2800" b="1" dirty="0">
                <a:solidFill>
                  <a:srgbClr val="0000FF"/>
                </a:solidFill>
                <a:latin typeface="Arial" panose="020B0604020202020204" pitchFamily="34" charset="0"/>
                <a:ea typeface="SimSun-ExtB" panose="02010609060101010101" charset="-122"/>
                <a:cs typeface="Arial" panose="020B0604020202020204" pitchFamily="34" charset="0"/>
              </a:rPr>
              <a:t>手法</a:t>
            </a:r>
            <a:r>
              <a:rPr sz="2800" b="1">
                <a:solidFill>
                  <a:srgbClr val="0000FF"/>
                </a:solidFill>
                <a:sym typeface="+mn-ea"/>
              </a:rPr>
              <a:t>,</a:t>
            </a:r>
            <a:r>
              <a:rPr lang="zh-CN" altLang="zh-CN" sz="2800" b="1" dirty="0">
                <a:solidFill>
                  <a:srgbClr val="0000FF"/>
                </a:solidFill>
                <a:latin typeface="Arial" panose="020B0604020202020204" pitchFamily="34" charset="0"/>
                <a:ea typeface="SimSun-ExtB" panose="02010609060101010101" charset="-122"/>
                <a:cs typeface="Arial" panose="020B0604020202020204" pitchFamily="34" charset="0"/>
              </a:rPr>
              <a:t>突出花具有人的灵气</a:t>
            </a:r>
            <a:r>
              <a:rPr sz="2800" b="1">
                <a:solidFill>
                  <a:srgbClr val="0000FF"/>
                </a:solidFill>
                <a:sym typeface="+mn-ea"/>
              </a:rPr>
              <a:t>,</a:t>
            </a:r>
            <a:r>
              <a:rPr lang="zh-CN" altLang="zh-CN" sz="2800" b="1" dirty="0">
                <a:solidFill>
                  <a:srgbClr val="0000FF"/>
                </a:solidFill>
                <a:latin typeface="Arial" panose="020B0604020202020204" pitchFamily="34" charset="0"/>
                <a:ea typeface="SimSun-ExtB" panose="02010609060101010101" charset="-122"/>
                <a:cs typeface="Arial" panose="020B0604020202020204" pitchFamily="34" charset="0"/>
              </a:rPr>
              <a:t>这样将</a:t>
            </a:r>
            <a:r>
              <a:rPr lang="zh-CN" altLang="zh-CN" sz="2800" b="1" dirty="0">
                <a:solidFill>
                  <a:srgbClr val="FF0000"/>
                </a:solidFill>
                <a:latin typeface="Arial" panose="020B0604020202020204" pitchFamily="34" charset="0"/>
                <a:ea typeface="SimSun-ExtB" panose="02010609060101010101" charset="-122"/>
                <a:cs typeface="Arial" panose="020B0604020202020204" pitchFamily="34" charset="0"/>
              </a:rPr>
              <a:t>比喻、拟人交替使用</a:t>
            </a:r>
            <a:r>
              <a:rPr lang="zh-CN" altLang="zh-CN" sz="2800" b="1" dirty="0">
                <a:solidFill>
                  <a:srgbClr val="0000FF"/>
                </a:solidFill>
                <a:latin typeface="Arial" panose="020B0604020202020204" pitchFamily="34" charset="0"/>
                <a:ea typeface="SimSun-ExtB" panose="02010609060101010101" charset="-122"/>
                <a:cs typeface="Arial" panose="020B0604020202020204" pitchFamily="34" charset="0"/>
              </a:rPr>
              <a:t>的还有用“帆”“舱”喻花朵外形</a:t>
            </a:r>
            <a:r>
              <a:rPr sz="2800" b="1">
                <a:solidFill>
                  <a:srgbClr val="0000FF"/>
                </a:solidFill>
                <a:sym typeface="+mn-ea"/>
              </a:rPr>
              <a:t>,</a:t>
            </a:r>
            <a:r>
              <a:rPr lang="zh-CN" altLang="zh-CN" sz="2800" b="1" dirty="0">
                <a:solidFill>
                  <a:srgbClr val="0000FF"/>
                </a:solidFill>
                <a:latin typeface="Arial" panose="020B0604020202020204" pitchFamily="34" charset="0"/>
                <a:ea typeface="SimSun-ExtB" panose="02010609060101010101" charset="-122"/>
                <a:cs typeface="Arial" panose="020B0604020202020204" pitchFamily="34" charset="0"/>
              </a:rPr>
              <a:t>用“忍俊不禁”拟花朵的情态</a:t>
            </a:r>
            <a:r>
              <a:rPr sz="2800" b="1">
                <a:solidFill>
                  <a:srgbClr val="0000FF"/>
                </a:solidFill>
                <a:sym typeface="+mn-ea"/>
              </a:rPr>
              <a:t>,</a:t>
            </a:r>
            <a:r>
              <a:rPr lang="zh-CN" altLang="zh-CN" sz="2800" b="1" dirty="0">
                <a:solidFill>
                  <a:srgbClr val="FF0000"/>
                </a:solidFill>
                <a:latin typeface="新宋体" panose="02010609030101010101" pitchFamily="49" charset="-122"/>
                <a:ea typeface="新宋体" panose="02010609030101010101" pitchFamily="49" charset="-122"/>
              </a:rPr>
              <a:t>生动形象地</a:t>
            </a:r>
            <a:r>
              <a:rPr lang="zh-CN" altLang="zh-CN" sz="2800" b="1" dirty="0">
                <a:solidFill>
                  <a:srgbClr val="0000FF"/>
                </a:solidFill>
                <a:latin typeface="新宋体" panose="02010609030101010101" pitchFamily="49" charset="-122"/>
                <a:ea typeface="新宋体" panose="02010609030101010101" pitchFamily="49" charset="-122"/>
              </a:rPr>
              <a:t>传达出花朵美丽娇媚的特征。</a:t>
            </a:r>
            <a:endParaRPr lang="zh-CN" altLang="zh-CN" sz="2800" b="1" dirty="0">
              <a:solidFill>
                <a:srgbClr val="0000FF"/>
              </a:solidFill>
              <a:latin typeface="新宋体" panose="02010609030101010101" pitchFamily="49" charset="-122"/>
              <a:ea typeface="新宋体" panose="02010609030101010101" pitchFamily="49" charset="-122"/>
            </a:endParaRPr>
          </a:p>
        </p:txBody>
      </p:sp>
      <p:sp>
        <p:nvSpPr>
          <p:cNvPr id="3" name="矩形 2"/>
          <p:cNvSpPr/>
          <p:nvPr/>
        </p:nvSpPr>
        <p:spPr>
          <a:xfrm>
            <a:off x="1564558" y="1874373"/>
            <a:ext cx="6415405" cy="553085"/>
          </a:xfrm>
          <a:prstGeom prst="rect">
            <a:avLst/>
          </a:prstGeom>
        </p:spPr>
        <p:txBody>
          <a:bodyPr wrap="none">
            <a:spAutoFit/>
          </a:bodyPr>
          <a:lstStyle/>
          <a:p>
            <a:pPr algn="just"/>
            <a:r>
              <a:rPr lang="zh-CN" altLang="zh-CN" sz="3000" b="1" dirty="0">
                <a:latin typeface="宋体" panose="02010600030101010101" pitchFamily="2" charset="-122"/>
                <a:ea typeface="宋体" panose="02010600030101010101" pitchFamily="2" charset="-122"/>
              </a:rPr>
              <a:t>作者在描写时</a:t>
            </a:r>
            <a:r>
              <a:rPr sz="3000" b="1">
                <a:sym typeface="+mn-ea"/>
              </a:rPr>
              <a:t>,</a:t>
            </a:r>
            <a:r>
              <a:rPr lang="zh-CN" altLang="zh-CN" sz="3000" b="1" dirty="0">
                <a:latin typeface="宋体" panose="02010600030101010101" pitchFamily="2" charset="-122"/>
                <a:ea typeface="宋体" panose="02010600030101010101" pitchFamily="2" charset="-122"/>
              </a:rPr>
              <a:t>采用了哪些修辞手法？</a:t>
            </a:r>
            <a:endParaRPr lang="zh-CN" altLang="zh-CN" sz="3000" b="1" dirty="0">
              <a:latin typeface="宋体" panose="02010600030101010101" pitchFamily="2" charset="-122"/>
              <a:ea typeface="宋体" panose="02010600030101010101" pitchFamily="2" charset="-122"/>
            </a:endParaRPr>
          </a:p>
        </p:txBody>
      </p:sp>
      <p:grpSp>
        <p:nvGrpSpPr>
          <p:cNvPr id="4" name="组合 3"/>
          <p:cNvGrpSpPr/>
          <p:nvPr/>
        </p:nvGrpSpPr>
        <p:grpSpPr>
          <a:xfrm>
            <a:off x="701675" y="626745"/>
            <a:ext cx="2550160"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593"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导入新课</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0" name="文本框 3"/>
          <p:cNvSpPr txBox="1"/>
          <p:nvPr/>
        </p:nvSpPr>
        <p:spPr>
          <a:xfrm>
            <a:off x="1108075" y="2338070"/>
            <a:ext cx="9317990" cy="1476375"/>
          </a:xfrm>
          <a:prstGeom prst="rect">
            <a:avLst/>
          </a:prstGeom>
          <a:noFill/>
          <a:ln w="9525">
            <a:noFill/>
          </a:ln>
        </p:spPr>
        <p:txBody>
          <a:bodyPr wrap="square" anchor="t" anchorCtr="0">
            <a:spAutoFit/>
          </a:bodyPr>
          <a:p>
            <a:pPr>
              <a:lnSpc>
                <a:spcPct val="100000"/>
              </a:lnSpc>
            </a:pPr>
            <a:r>
              <a:rPr sz="3000">
                <a:sym typeface="+mn-ea"/>
              </a:rPr>
              <a:t>(</a:t>
            </a:r>
            <a:r>
              <a:rPr lang="en-US" altLang="zh-CN" sz="3000" b="1">
                <a:latin typeface="宋体" panose="02010600030101010101" pitchFamily="2" charset="-122"/>
                <a:ea typeface="宋体" panose="02010600030101010101" pitchFamily="2" charset="-122"/>
              </a:rPr>
              <a:t>1</a:t>
            </a:r>
            <a:r>
              <a:rPr sz="3000">
                <a:sym typeface="+mn-ea"/>
              </a:rPr>
              <a:t>)</a:t>
            </a:r>
            <a:r>
              <a:rPr lang="zh-CN" altLang="en-US" sz="3000" b="1" dirty="0">
                <a:latin typeface="宋体" panose="02010600030101010101" pitchFamily="2" charset="-122"/>
                <a:ea typeface="宋体" panose="02010600030101010101" pitchFamily="2" charset="-122"/>
              </a:rPr>
              <a:t>每一朵盛开的花就像是一个小小的张满了的帆</a:t>
            </a:r>
            <a:r>
              <a:rPr sz="3000" b="1">
                <a:sym typeface="+mn-ea"/>
              </a:rPr>
              <a:t>,</a:t>
            </a:r>
            <a:r>
              <a:rPr lang="zh-CN" altLang="en-US" sz="3000" b="1" dirty="0">
                <a:latin typeface="宋体" panose="02010600030101010101" pitchFamily="2" charset="-122"/>
                <a:ea typeface="宋体" panose="02010600030101010101" pitchFamily="2" charset="-122"/>
              </a:rPr>
              <a:t>帆下带着尖底的舱。船舱鼓鼓的</a:t>
            </a:r>
            <a:r>
              <a:rPr sz="3000" b="1">
                <a:sym typeface="+mn-ea"/>
              </a:rPr>
              <a:t>,</a:t>
            </a:r>
            <a:r>
              <a:rPr lang="zh-CN" altLang="en-US" sz="3000" b="1" dirty="0">
                <a:latin typeface="宋体" panose="02010600030101010101" pitchFamily="2" charset="-122"/>
                <a:ea typeface="宋体" panose="02010600030101010101" pitchFamily="2" charset="-122"/>
              </a:rPr>
              <a:t>又像一个忍俊不禁的笑容</a:t>
            </a:r>
            <a:r>
              <a:rPr sz="3000" b="1">
                <a:sym typeface="+mn-ea"/>
              </a:rPr>
              <a:t>,</a:t>
            </a:r>
            <a:r>
              <a:rPr lang="zh-CN" altLang="en-US" sz="3000" b="1" dirty="0">
                <a:latin typeface="宋体" panose="02010600030101010101" pitchFamily="2" charset="-122"/>
                <a:ea typeface="宋体" panose="02010600030101010101" pitchFamily="2" charset="-122"/>
              </a:rPr>
              <a:t>就要绽开似的。</a:t>
            </a:r>
            <a:r>
              <a:rPr sz="3000">
                <a:sym typeface="+mn-ea"/>
              </a:rPr>
              <a:t>(</a:t>
            </a:r>
            <a:r>
              <a:rPr lang="zh-CN" altLang="en-US" sz="3000" b="1" dirty="0">
                <a:solidFill>
                  <a:srgbClr val="FF0000"/>
                </a:solidFill>
                <a:latin typeface="宋体" panose="02010600030101010101" pitchFamily="2" charset="-122"/>
                <a:ea typeface="宋体" panose="02010600030101010101" pitchFamily="2" charset="-122"/>
                <a:sym typeface="宋体" panose="02010600030101010101" pitchFamily="2" charset="-122"/>
              </a:rPr>
              <a:t>化静为动</a:t>
            </a:r>
            <a:r>
              <a:rPr sz="3000">
                <a:sym typeface="+mn-ea"/>
              </a:rPr>
              <a:t>)</a:t>
            </a:r>
            <a:endParaRPr lang="en-US" altLang="zh-CN" sz="3000" b="1">
              <a:latin typeface="宋体" panose="02010600030101010101" pitchFamily="2" charset="-122"/>
              <a:ea typeface="宋体" panose="02010600030101010101" pitchFamily="2" charset="-122"/>
            </a:endParaRPr>
          </a:p>
        </p:txBody>
      </p:sp>
      <p:sp>
        <p:nvSpPr>
          <p:cNvPr id="11" name="文本框 10"/>
          <p:cNvSpPr txBox="1"/>
          <p:nvPr/>
        </p:nvSpPr>
        <p:spPr>
          <a:xfrm>
            <a:off x="1024890" y="3814445"/>
            <a:ext cx="8860790" cy="1476375"/>
          </a:xfrm>
          <a:prstGeom prst="rect">
            <a:avLst/>
          </a:prstGeom>
          <a:noFill/>
          <a:ln w="9525">
            <a:noFill/>
          </a:ln>
        </p:spPr>
        <p:txBody>
          <a:bodyPr wrap="square" anchor="t" anchorCtr="0">
            <a:spAutoFit/>
          </a:bodyPr>
          <a:p>
            <a:pPr>
              <a:lnSpc>
                <a:spcPct val="100000"/>
              </a:lnSpc>
            </a:pPr>
            <a:r>
              <a:rPr lang="en-US" altLang="zh-CN" sz="3000" b="1" dirty="0">
                <a:solidFill>
                  <a:srgbClr val="FF0000"/>
                </a:solidFill>
                <a:latin typeface="宋体" panose="02010600030101010101" pitchFamily="2" charset="-122"/>
                <a:ea typeface="宋体" panose="02010600030101010101" pitchFamily="2" charset="-122"/>
                <a:sym typeface="宋体" panose="02010600030101010101" pitchFamily="2" charset="-122"/>
              </a:rPr>
              <a:t>    </a:t>
            </a:r>
            <a:r>
              <a:rPr lang="en-US" sz="3000" b="1">
                <a:solidFill>
                  <a:srgbClr val="0000FF"/>
                </a:solidFill>
                <a:sym typeface="+mn-ea"/>
              </a:rPr>
              <a:t>“</a:t>
            </a:r>
            <a:r>
              <a:rPr lang="en-US" sz="3000" b="1">
                <a:solidFill>
                  <a:srgbClr val="0000FF"/>
                </a:solidFill>
                <a:latin typeface="宋体" panose="02010600030101010101" pitchFamily="2" charset="-122"/>
                <a:ea typeface="宋体" panose="02010600030101010101" pitchFamily="2" charset="-122"/>
                <a:sym typeface="+mn-ea"/>
              </a:rPr>
              <a:t>张满了的帆</a:t>
            </a:r>
            <a:r>
              <a:rPr lang="en-US" sz="3000" b="1">
                <a:solidFill>
                  <a:srgbClr val="0000FF"/>
                </a:solidFill>
                <a:sym typeface="+mn-ea"/>
              </a:rPr>
              <a:t>”“</a:t>
            </a:r>
            <a:r>
              <a:rPr lang="zh-CN" altLang="en-US" sz="3000" b="1" dirty="0">
                <a:solidFill>
                  <a:srgbClr val="0000FF"/>
                </a:solidFill>
                <a:latin typeface="宋体" panose="02010600030101010101" pitchFamily="2" charset="-122"/>
                <a:ea typeface="宋体" panose="02010600030101010101" pitchFamily="2" charset="-122"/>
                <a:sym typeface="+mn-ea"/>
              </a:rPr>
              <a:t>船舱鼓鼓的</a:t>
            </a:r>
            <a:r>
              <a:rPr lang="en-US" sz="3000" b="1">
                <a:solidFill>
                  <a:srgbClr val="0000FF"/>
                </a:solidFill>
                <a:sym typeface="+mn-ea"/>
              </a:rPr>
              <a:t>”“</a:t>
            </a:r>
            <a:r>
              <a:rPr lang="zh-CN" altLang="en-US" sz="3000" b="1" dirty="0">
                <a:solidFill>
                  <a:srgbClr val="0000FF"/>
                </a:solidFill>
                <a:latin typeface="宋体" panose="02010600030101010101" pitchFamily="2" charset="-122"/>
                <a:ea typeface="宋体" panose="02010600030101010101" pitchFamily="2" charset="-122"/>
                <a:sym typeface="+mn-ea"/>
              </a:rPr>
              <a:t>忍俊不禁的笑容</a:t>
            </a:r>
            <a:r>
              <a:rPr lang="en-US" sz="3000" b="1">
                <a:solidFill>
                  <a:srgbClr val="0000FF"/>
                </a:solidFill>
                <a:sym typeface="+mn-ea"/>
              </a:rPr>
              <a:t>”</a:t>
            </a:r>
            <a:r>
              <a:rPr sz="3000" b="1">
                <a:solidFill>
                  <a:srgbClr val="0000FF"/>
                </a:solidFill>
                <a:sym typeface="+mn-ea"/>
              </a:rPr>
              <a:t>,</a:t>
            </a:r>
            <a:r>
              <a:rPr lang="zh-CN" altLang="en-US" sz="3000" b="1" dirty="0">
                <a:solidFill>
                  <a:srgbClr val="FF0000"/>
                </a:solidFill>
                <a:latin typeface="宋体" panose="02010600030101010101" pitchFamily="2" charset="-122"/>
                <a:ea typeface="宋体" panose="02010600030101010101" pitchFamily="2" charset="-122"/>
                <a:sym typeface="宋体" panose="02010600030101010101" pitchFamily="2" charset="-122"/>
              </a:rPr>
              <a:t>富有动态</a:t>
            </a:r>
            <a:r>
              <a:rPr sz="3000" b="1">
                <a:solidFill>
                  <a:srgbClr val="0000FF"/>
                </a:solidFill>
                <a:sym typeface="+mn-ea"/>
              </a:rPr>
              <a:t>,</a:t>
            </a:r>
            <a:r>
              <a:rPr lang="zh-CN" sz="3000" b="1">
                <a:solidFill>
                  <a:srgbClr val="0000FF"/>
                </a:solidFill>
                <a:latin typeface="宋体" panose="02010600030101010101" pitchFamily="2" charset="-122"/>
                <a:ea typeface="宋体" panose="02010600030101010101" pitchFamily="2" charset="-122"/>
                <a:sym typeface="+mn-ea"/>
              </a:rPr>
              <a:t>将静态的花写</a:t>
            </a:r>
            <a:r>
              <a:rPr lang="en-US" altLang="zh-CN" sz="3000" b="1">
                <a:solidFill>
                  <a:srgbClr val="0000FF"/>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a:solidFill>
                  <a:srgbClr val="0000FF"/>
                </a:solidFill>
                <a:latin typeface="Arial" panose="020B0604020202020204" pitchFamily="34" charset="0"/>
                <a:ea typeface="宋体" panose="02010600030101010101" pitchFamily="2" charset="-122"/>
                <a:cs typeface="Arial" panose="020B0604020202020204" pitchFamily="34" charset="0"/>
                <a:sym typeface="+mn-ea"/>
              </a:rPr>
              <a:t>活</a:t>
            </a:r>
            <a:r>
              <a:rPr lang="en-US" altLang="zh-CN" sz="3000" b="1">
                <a:solidFill>
                  <a:srgbClr val="0000FF"/>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a:solidFill>
                  <a:srgbClr val="0000FF"/>
                </a:solidFill>
                <a:latin typeface="宋体" panose="02010600030101010101" pitchFamily="2" charset="-122"/>
                <a:ea typeface="宋体" panose="02010600030101010101" pitchFamily="2" charset="-122"/>
                <a:sym typeface="+mn-ea"/>
              </a:rPr>
              <a:t>了</a:t>
            </a:r>
            <a:r>
              <a:rPr sz="3000" b="1">
                <a:solidFill>
                  <a:srgbClr val="0000FF"/>
                </a:solidFill>
                <a:sym typeface="+mn-ea"/>
              </a:rPr>
              <a:t>,</a:t>
            </a:r>
            <a:r>
              <a:rPr lang="zh-CN" altLang="en-US" sz="3000" b="1" dirty="0">
                <a:solidFill>
                  <a:srgbClr val="0000FF"/>
                </a:solidFill>
                <a:latin typeface="宋体" panose="02010600030101010101" pitchFamily="2" charset="-122"/>
                <a:ea typeface="宋体" panose="02010600030101010101" pitchFamily="2" charset="-122"/>
              </a:rPr>
              <a:t>形象逼真地写出了</a:t>
            </a:r>
            <a:r>
              <a:rPr lang="zh-CN" altLang="en-US" sz="3000" b="1" dirty="0">
                <a:solidFill>
                  <a:srgbClr val="FF0000"/>
                </a:solidFill>
                <a:latin typeface="宋体" panose="02010600030101010101" pitchFamily="2" charset="-122"/>
                <a:ea typeface="宋体" panose="02010600030101010101" pitchFamily="2" charset="-122"/>
              </a:rPr>
              <a:t>花朵绽放的形态</a:t>
            </a:r>
            <a:r>
              <a:rPr sz="3000" b="1">
                <a:solidFill>
                  <a:srgbClr val="0000FF"/>
                </a:solidFill>
                <a:sym typeface="+mn-ea"/>
              </a:rPr>
              <a:t>,</a:t>
            </a:r>
            <a:r>
              <a:rPr lang="zh-CN" altLang="en-US" sz="3000" b="1" dirty="0">
                <a:solidFill>
                  <a:srgbClr val="FF0000"/>
                </a:solidFill>
                <a:latin typeface="宋体" panose="02010600030101010101" pitchFamily="2" charset="-122"/>
                <a:ea typeface="宋体" panose="02010600030101010101" pitchFamily="2" charset="-122"/>
                <a:sym typeface="宋体" panose="02010600030101010101" pitchFamily="2" charset="-122"/>
              </a:rPr>
              <a:t>化静为动</a:t>
            </a:r>
            <a:r>
              <a:rPr sz="3000" b="1">
                <a:solidFill>
                  <a:srgbClr val="0000FF"/>
                </a:solidFill>
                <a:sym typeface="+mn-ea"/>
              </a:rPr>
              <a:t>,</a:t>
            </a:r>
            <a:r>
              <a:rPr lang="zh-CN" altLang="en-US" sz="3000" b="1">
                <a:solidFill>
                  <a:srgbClr val="0000FF"/>
                </a:solidFill>
                <a:latin typeface="宋体" panose="02010600030101010101" pitchFamily="2" charset="-122"/>
                <a:ea typeface="宋体" panose="02010600030101010101" pitchFamily="2" charset="-122"/>
              </a:rPr>
              <a:t>充满了</a:t>
            </a:r>
            <a:r>
              <a:rPr lang="zh-CN" altLang="en-US" sz="3000" b="1" dirty="0">
                <a:solidFill>
                  <a:srgbClr val="FF0000"/>
                </a:solidFill>
                <a:latin typeface="宋体" panose="02010600030101010101" pitchFamily="2" charset="-122"/>
                <a:ea typeface="宋体" panose="02010600030101010101" pitchFamily="2" charset="-122"/>
              </a:rPr>
              <a:t>活力和情趣</a:t>
            </a:r>
            <a:r>
              <a:rPr lang="zh-CN" altLang="en-US" sz="3000" b="1" dirty="0">
                <a:solidFill>
                  <a:srgbClr val="0000FF"/>
                </a:solidFill>
                <a:latin typeface="宋体" panose="02010600030101010101" pitchFamily="2" charset="-122"/>
                <a:ea typeface="宋体" panose="02010600030101010101" pitchFamily="2" charset="-122"/>
                <a:sym typeface="宋体" panose="02010600030101010101" pitchFamily="2" charset="-122"/>
              </a:rPr>
              <a:t>。</a:t>
            </a:r>
            <a:endParaRPr lang="zh-CN" altLang="en-US" sz="3000" b="1" dirty="0">
              <a:solidFill>
                <a:srgbClr val="0000FF"/>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4" name="组合 3"/>
          <p:cNvGrpSpPr/>
          <p:nvPr/>
        </p:nvGrpSpPr>
        <p:grpSpPr>
          <a:xfrm>
            <a:off x="701675" y="626745"/>
            <a:ext cx="2550160"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593"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写景妙处</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3" name="矩形 2"/>
          <p:cNvSpPr/>
          <p:nvPr/>
        </p:nvSpPr>
        <p:spPr>
          <a:xfrm>
            <a:off x="902571" y="1626723"/>
            <a:ext cx="9584690" cy="553085"/>
          </a:xfrm>
          <a:prstGeom prst="rect">
            <a:avLst/>
          </a:prstGeom>
        </p:spPr>
        <p:txBody>
          <a:bodyPr wrap="none">
            <a:spAutoFit/>
          </a:bodyPr>
          <a:p>
            <a:pPr algn="just"/>
            <a:r>
              <a:rPr lang="zh-CN" altLang="zh-CN" sz="3000" b="1" dirty="0">
                <a:latin typeface="宋体" panose="02010600030101010101" pitchFamily="2" charset="-122"/>
                <a:ea typeface="宋体" panose="02010600030101010101" pitchFamily="2" charset="-122"/>
              </a:rPr>
              <a:t>根据括号中的提示</a:t>
            </a:r>
            <a:r>
              <a:rPr sz="3000" b="1">
                <a:sym typeface="+mn-ea"/>
              </a:rPr>
              <a:t>,</a:t>
            </a:r>
            <a:r>
              <a:rPr lang="zh-CN" sz="3000" b="1">
                <a:latin typeface="宋体" panose="02010600030101010101" pitchFamily="2" charset="-122"/>
                <a:ea typeface="宋体" panose="02010600030101010101" pitchFamily="2" charset="-122"/>
                <a:sym typeface="+mn-ea"/>
              </a:rPr>
              <a:t>揣摩下列语句</a:t>
            </a:r>
            <a:r>
              <a:rPr sz="3000" b="1">
                <a:sym typeface="+mn-ea"/>
              </a:rPr>
              <a:t>,</a:t>
            </a:r>
            <a:r>
              <a:rPr lang="zh-CN" altLang="zh-CN" sz="3000" b="1" dirty="0">
                <a:latin typeface="宋体" panose="02010600030101010101" pitchFamily="2" charset="-122"/>
                <a:ea typeface="宋体" panose="02010600030101010101" pitchFamily="2" charset="-122"/>
              </a:rPr>
              <a:t>体会写景状物的妙处。</a:t>
            </a:r>
            <a:endParaRPr lang="zh-CN" altLang="zh-CN" sz="3000" b="1" dirty="0">
              <a:latin typeface="宋体" panose="02010600030101010101" pitchFamily="2" charset="-122"/>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0" name="文本框 3"/>
          <p:cNvSpPr txBox="1"/>
          <p:nvPr/>
        </p:nvSpPr>
        <p:spPr>
          <a:xfrm>
            <a:off x="1350645" y="1840865"/>
            <a:ext cx="9733280" cy="1014730"/>
          </a:xfrm>
          <a:prstGeom prst="rect">
            <a:avLst/>
          </a:prstGeom>
          <a:noFill/>
          <a:ln w="9525">
            <a:noFill/>
          </a:ln>
        </p:spPr>
        <p:txBody>
          <a:bodyPr wrap="square" anchor="t" anchorCtr="0">
            <a:spAutoFit/>
          </a:bodyPr>
          <a:p>
            <a:pPr>
              <a:lnSpc>
                <a:spcPct val="100000"/>
              </a:lnSpc>
            </a:pPr>
            <a:r>
              <a:rPr sz="3000">
                <a:sym typeface="+mn-ea"/>
              </a:rPr>
              <a:t>(</a:t>
            </a:r>
            <a:r>
              <a:rPr lang="en-US" altLang="zh-CN" sz="3000" b="1">
                <a:latin typeface="宋体" panose="02010600030101010101" pitchFamily="2" charset="-122"/>
                <a:ea typeface="宋体" panose="02010600030101010101" pitchFamily="2" charset="-122"/>
              </a:rPr>
              <a:t>2</a:t>
            </a:r>
            <a:r>
              <a:rPr sz="3000">
                <a:sym typeface="+mn-ea"/>
              </a:rPr>
              <a:t>)</a:t>
            </a:r>
            <a:r>
              <a:rPr lang="zh-CN" altLang="en-US" sz="3000" b="1" dirty="0">
                <a:latin typeface="宋体" panose="02010600030101010101" pitchFamily="2" charset="-122"/>
                <a:ea typeface="宋体" panose="02010600030101010101" pitchFamily="2" charset="-122"/>
              </a:rPr>
              <a:t>这里除了光彩</a:t>
            </a:r>
            <a:r>
              <a:rPr sz="3000" b="1">
                <a:sym typeface="+mn-ea"/>
              </a:rPr>
              <a:t>,</a:t>
            </a:r>
            <a:r>
              <a:rPr lang="zh-CN" altLang="en-US" sz="3000" b="1" dirty="0">
                <a:latin typeface="宋体" panose="02010600030101010101" pitchFamily="2" charset="-122"/>
                <a:ea typeface="宋体" panose="02010600030101010101" pitchFamily="2" charset="-122"/>
                <a:sym typeface="+mn-ea"/>
              </a:rPr>
              <a:t>还有淡淡的芳香</a:t>
            </a:r>
            <a:r>
              <a:rPr sz="3000" b="1">
                <a:sym typeface="+mn-ea"/>
              </a:rPr>
              <a:t>,</a:t>
            </a:r>
            <a:r>
              <a:rPr lang="zh-CN" altLang="en-US" sz="3000" b="1" dirty="0">
                <a:latin typeface="宋体" panose="02010600030101010101" pitchFamily="2" charset="-122"/>
                <a:ea typeface="宋体" panose="02010600030101010101" pitchFamily="2" charset="-122"/>
                <a:sym typeface="+mn-ea"/>
              </a:rPr>
              <a:t>香气似乎也是浅紫色的</a:t>
            </a:r>
            <a:r>
              <a:rPr sz="3000" b="1">
                <a:sym typeface="+mn-ea"/>
              </a:rPr>
              <a:t>,</a:t>
            </a:r>
            <a:r>
              <a:rPr lang="zh-CN" altLang="en-US" sz="3000" b="1" dirty="0">
                <a:latin typeface="宋体" panose="02010600030101010101" pitchFamily="2" charset="-122"/>
                <a:ea typeface="宋体" panose="02010600030101010101" pitchFamily="2" charset="-122"/>
                <a:sym typeface="+mn-ea"/>
              </a:rPr>
              <a:t>梦幻一般轻轻地笼罩着我</a:t>
            </a:r>
            <a:r>
              <a:rPr lang="zh-CN" altLang="en-US" sz="3000" b="1" dirty="0">
                <a:latin typeface="宋体" panose="02010600030101010101" pitchFamily="2" charset="-122"/>
                <a:ea typeface="宋体" panose="02010600030101010101" pitchFamily="2" charset="-122"/>
              </a:rPr>
              <a:t>。</a:t>
            </a:r>
            <a:r>
              <a:rPr sz="3000">
                <a:sym typeface="+mn-ea"/>
              </a:rPr>
              <a:t>(</a:t>
            </a:r>
            <a:r>
              <a:rPr lang="zh-CN" altLang="en-US" sz="3000" b="1" dirty="0">
                <a:solidFill>
                  <a:srgbClr val="FF0000"/>
                </a:solidFill>
                <a:latin typeface="宋体" panose="02010600030101010101" pitchFamily="2" charset="-122"/>
                <a:ea typeface="宋体" panose="02010600030101010101" pitchFamily="2" charset="-122"/>
                <a:sym typeface="宋体" panose="02010600030101010101" pitchFamily="2" charset="-122"/>
              </a:rPr>
              <a:t>多感官互通</a:t>
            </a:r>
            <a:r>
              <a:rPr sz="3000">
                <a:sym typeface="+mn-ea"/>
              </a:rPr>
              <a:t>)</a:t>
            </a:r>
            <a:endParaRPr lang="en-US" altLang="zh-CN" sz="3000" b="1">
              <a:latin typeface="宋体" panose="02010600030101010101" pitchFamily="2" charset="-122"/>
              <a:ea typeface="宋体" panose="02010600030101010101" pitchFamily="2" charset="-122"/>
            </a:endParaRPr>
          </a:p>
        </p:txBody>
      </p:sp>
      <p:sp>
        <p:nvSpPr>
          <p:cNvPr id="11" name="文本框 10"/>
          <p:cNvSpPr txBox="1"/>
          <p:nvPr/>
        </p:nvSpPr>
        <p:spPr>
          <a:xfrm>
            <a:off x="1392555" y="3101340"/>
            <a:ext cx="9691370" cy="1938020"/>
          </a:xfrm>
          <a:prstGeom prst="rect">
            <a:avLst/>
          </a:prstGeom>
          <a:noFill/>
          <a:ln w="9525">
            <a:noFill/>
          </a:ln>
        </p:spPr>
        <p:txBody>
          <a:bodyPr wrap="square" anchor="t" anchorCtr="0">
            <a:spAutoFit/>
          </a:bodyPr>
          <a:p>
            <a:pPr>
              <a:lnSpc>
                <a:spcPct val="100000"/>
              </a:lnSpc>
            </a:pPr>
            <a:r>
              <a:rPr lang="en-US" altLang="zh-CN" sz="3000" b="1" dirty="0">
                <a:solidFill>
                  <a:srgbClr val="FF0000"/>
                </a:solidFill>
                <a:latin typeface="宋体" panose="02010600030101010101" pitchFamily="2" charset="-122"/>
                <a:ea typeface="宋体" panose="02010600030101010101" pitchFamily="2" charset="-122"/>
                <a:sym typeface="宋体" panose="02010600030101010101" pitchFamily="2" charset="-122"/>
              </a:rPr>
              <a:t>    </a:t>
            </a:r>
            <a:r>
              <a:rPr lang="zh-CN" altLang="en-US" sz="3000" b="1" dirty="0">
                <a:solidFill>
                  <a:srgbClr val="0000FF"/>
                </a:solidFill>
                <a:latin typeface="宋体" panose="02010600030101010101" pitchFamily="2" charset="-122"/>
                <a:ea typeface="宋体" panose="02010600030101010101" pitchFamily="2" charset="-122"/>
                <a:sym typeface="宋体" panose="02010600030101010101" pitchFamily="2" charset="-122"/>
              </a:rPr>
              <a:t>花香本是</a:t>
            </a:r>
            <a:r>
              <a:rPr lang="zh-CN" altLang="en-US" sz="3000" b="1" dirty="0">
                <a:solidFill>
                  <a:srgbClr val="FF0000"/>
                </a:solidFill>
                <a:latin typeface="宋体" panose="02010600030101010101" pitchFamily="2" charset="-122"/>
                <a:ea typeface="宋体" panose="02010600030101010101" pitchFamily="2" charset="-122"/>
                <a:sym typeface="+mn-ea"/>
              </a:rPr>
              <a:t>嗅觉</a:t>
            </a:r>
            <a:r>
              <a:rPr lang="zh-CN" altLang="en-US" sz="3000" b="1" dirty="0">
                <a:solidFill>
                  <a:srgbClr val="0000FF"/>
                </a:solidFill>
                <a:latin typeface="宋体" panose="02010600030101010101" pitchFamily="2" charset="-122"/>
                <a:ea typeface="宋体" panose="02010600030101010101" pitchFamily="2" charset="-122"/>
                <a:sym typeface="+mn-ea"/>
              </a:rPr>
              <a:t>感受</a:t>
            </a:r>
            <a:r>
              <a:rPr sz="3000" b="1">
                <a:solidFill>
                  <a:srgbClr val="0000FF"/>
                </a:solidFill>
                <a:sym typeface="+mn-ea"/>
              </a:rPr>
              <a:t>,</a:t>
            </a:r>
            <a:r>
              <a:rPr lang="zh-CN" sz="3000" b="1">
                <a:solidFill>
                  <a:srgbClr val="0000FF"/>
                </a:solidFill>
                <a:latin typeface="宋体" panose="02010600030101010101" pitchFamily="2" charset="-122"/>
                <a:ea typeface="宋体" panose="02010600030101010101" pitchFamily="2" charset="-122"/>
                <a:sym typeface="+mn-ea"/>
              </a:rPr>
              <a:t>而作者笔下的香气却是</a:t>
            </a:r>
            <a:r>
              <a:rPr lang="en-US" altLang="zh-CN" sz="3000" b="1">
                <a:solidFill>
                  <a:srgbClr val="0000FF"/>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a:solidFill>
                  <a:srgbClr val="0000FF"/>
                </a:solidFill>
                <a:latin typeface="Arial" panose="020B0604020202020204" pitchFamily="34" charset="0"/>
                <a:ea typeface="宋体" panose="02010600030101010101" pitchFamily="2" charset="-122"/>
                <a:cs typeface="Arial" panose="020B0604020202020204" pitchFamily="34" charset="0"/>
                <a:sym typeface="+mn-ea"/>
              </a:rPr>
              <a:t>浅紫色</a:t>
            </a:r>
            <a:r>
              <a:rPr lang="zh-CN" altLang="en-US" sz="3000" b="1" dirty="0">
                <a:solidFill>
                  <a:srgbClr val="0000FF"/>
                </a:solidFill>
                <a:latin typeface="宋体" panose="02010600030101010101" pitchFamily="2" charset="-122"/>
                <a:ea typeface="宋体" panose="02010600030101010101" pitchFamily="2" charset="-122"/>
                <a:sym typeface="宋体" panose="02010600030101010101" pitchFamily="2" charset="-122"/>
              </a:rPr>
              <a:t>的</a:t>
            </a:r>
            <a:r>
              <a:rPr lang="en-US" altLang="zh-CN" sz="3000" b="1">
                <a:solidFill>
                  <a:srgbClr val="0000FF"/>
                </a:solidFill>
                <a:latin typeface="Arial" panose="020B0604020202020204" pitchFamily="34" charset="0"/>
                <a:ea typeface="宋体" panose="02010600030101010101" pitchFamily="2" charset="-122"/>
                <a:cs typeface="Arial" panose="020B0604020202020204" pitchFamily="34" charset="0"/>
                <a:sym typeface="+mn-ea"/>
              </a:rPr>
              <a:t>”</a:t>
            </a:r>
            <a:r>
              <a:rPr sz="3000" b="1">
                <a:solidFill>
                  <a:srgbClr val="0000FF"/>
                </a:solidFill>
                <a:sym typeface="+mn-ea"/>
              </a:rPr>
              <a:t>,</a:t>
            </a:r>
            <a:r>
              <a:rPr lang="zh-CN" sz="3000" b="1">
                <a:solidFill>
                  <a:srgbClr val="0000FF"/>
                </a:solidFill>
                <a:latin typeface="宋体" panose="02010600030101010101" pitchFamily="2" charset="-122"/>
                <a:ea typeface="宋体" panose="02010600030101010101" pitchFamily="2" charset="-122"/>
                <a:sym typeface="+mn-ea"/>
              </a:rPr>
              <a:t>是可看见的</a:t>
            </a:r>
            <a:r>
              <a:rPr lang="zh-CN" sz="3000" b="1">
                <a:solidFill>
                  <a:srgbClr val="FF3300"/>
                </a:solidFill>
                <a:latin typeface="宋体" panose="02010600030101010101" pitchFamily="2" charset="-122"/>
                <a:ea typeface="宋体" panose="02010600030101010101" pitchFamily="2" charset="-122"/>
                <a:sym typeface="+mn-ea"/>
              </a:rPr>
              <a:t>视觉</a:t>
            </a:r>
            <a:r>
              <a:rPr lang="zh-CN" sz="3000" b="1">
                <a:solidFill>
                  <a:srgbClr val="0000FF"/>
                </a:solidFill>
                <a:latin typeface="宋体" panose="02010600030101010101" pitchFamily="2" charset="-122"/>
                <a:ea typeface="宋体" panose="02010600030101010101" pitchFamily="2" charset="-122"/>
                <a:sym typeface="+mn-ea"/>
              </a:rPr>
              <a:t>感受。这是</a:t>
            </a:r>
            <a:r>
              <a:rPr lang="zh-CN" altLang="en-US" sz="3000" b="1" dirty="0">
                <a:solidFill>
                  <a:srgbClr val="0000FF"/>
                </a:solidFill>
                <a:latin typeface="宋体" panose="02010600030101010101" pitchFamily="2" charset="-122"/>
                <a:ea typeface="宋体" panose="02010600030101010101" pitchFamily="2" charset="-122"/>
              </a:rPr>
              <a:t>运用</a:t>
            </a:r>
            <a:r>
              <a:rPr lang="zh-CN" altLang="en-US" sz="3000" b="1" dirty="0">
                <a:solidFill>
                  <a:srgbClr val="FF0000"/>
                </a:solidFill>
                <a:latin typeface="宋体" panose="02010600030101010101" pitchFamily="2" charset="-122"/>
                <a:ea typeface="宋体" panose="02010600030101010101" pitchFamily="2" charset="-122"/>
              </a:rPr>
              <a:t>通感</a:t>
            </a:r>
            <a:r>
              <a:rPr lang="zh-CN" altLang="en-US" sz="3000" b="1" dirty="0">
                <a:solidFill>
                  <a:srgbClr val="0000FF"/>
                </a:solidFill>
                <a:latin typeface="宋体" panose="02010600030101010101" pitchFamily="2" charset="-122"/>
                <a:ea typeface="宋体" panose="02010600030101010101" pitchFamily="2" charset="-122"/>
              </a:rPr>
              <a:t>的修辞手法</a:t>
            </a:r>
            <a:r>
              <a:rPr sz="3000" b="1">
                <a:solidFill>
                  <a:srgbClr val="0000FF"/>
                </a:solidFill>
                <a:sym typeface="+mn-ea"/>
              </a:rPr>
              <a:t>,</a:t>
            </a:r>
            <a:r>
              <a:rPr lang="zh-CN" altLang="en-US" sz="3000" b="1" dirty="0">
                <a:solidFill>
                  <a:srgbClr val="FF0000"/>
                </a:solidFill>
                <a:latin typeface="宋体" panose="02010600030101010101" pitchFamily="2" charset="-122"/>
                <a:ea typeface="宋体" panose="02010600030101010101" pitchFamily="2" charset="-122"/>
              </a:rPr>
              <a:t>将嗅觉和视觉互通</a:t>
            </a:r>
            <a:r>
              <a:rPr sz="3000" b="1">
                <a:solidFill>
                  <a:srgbClr val="0000FF"/>
                </a:solidFill>
                <a:sym typeface="+mn-ea"/>
              </a:rPr>
              <a:t>,</a:t>
            </a:r>
            <a:r>
              <a:rPr lang="zh-CN" altLang="en-US" sz="3000" b="1" dirty="0">
                <a:solidFill>
                  <a:srgbClr val="0000FF"/>
                </a:solidFill>
                <a:latin typeface="宋体" panose="02010600030101010101" pitchFamily="2" charset="-122"/>
                <a:ea typeface="宋体" panose="02010600030101010101" pitchFamily="2" charset="-122"/>
              </a:rPr>
              <a:t>花香也有了颜色</a:t>
            </a:r>
            <a:r>
              <a:rPr sz="3000" b="1">
                <a:solidFill>
                  <a:srgbClr val="0000FF"/>
                </a:solidFill>
                <a:sym typeface="+mn-ea"/>
              </a:rPr>
              <a:t>,</a:t>
            </a:r>
            <a:r>
              <a:rPr lang="zh-CN" altLang="en-US" sz="3000" b="1" dirty="0">
                <a:solidFill>
                  <a:srgbClr val="0000FF"/>
                </a:solidFill>
                <a:latin typeface="宋体" panose="02010600030101010101" pitchFamily="2" charset="-122"/>
                <a:ea typeface="宋体" panose="02010600030101010101" pitchFamily="2" charset="-122"/>
              </a:rPr>
              <a:t>写出作者面对紫藤萝瀑布的</a:t>
            </a:r>
            <a:r>
              <a:rPr lang="zh-CN" altLang="en-US" sz="3000" b="1" dirty="0">
                <a:solidFill>
                  <a:srgbClr val="FF0000"/>
                </a:solidFill>
                <a:latin typeface="宋体" panose="02010600030101010101" pitchFamily="2" charset="-122"/>
                <a:ea typeface="宋体" panose="02010600030101010101" pitchFamily="2" charset="-122"/>
              </a:rPr>
              <a:t>愉悦梦幻之感</a:t>
            </a:r>
            <a:r>
              <a:rPr lang="zh-CN" altLang="en-US" sz="3000" b="1" dirty="0">
                <a:solidFill>
                  <a:srgbClr val="0000FF"/>
                </a:solidFill>
                <a:latin typeface="宋体" panose="02010600030101010101" pitchFamily="2" charset="-122"/>
                <a:ea typeface="宋体" panose="02010600030101010101" pitchFamily="2" charset="-122"/>
                <a:sym typeface="宋体" panose="02010600030101010101" pitchFamily="2" charset="-122"/>
              </a:rPr>
              <a:t>。</a:t>
            </a:r>
            <a:endParaRPr lang="zh-CN" altLang="en-US" sz="3000" b="1" dirty="0">
              <a:solidFill>
                <a:srgbClr val="0000FF"/>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1985" name="Rectangle 2"/>
          <p:cNvSpPr txBox="1">
            <a:spLocks noRot="1"/>
          </p:cNvSpPr>
          <p:nvPr/>
        </p:nvSpPr>
        <p:spPr>
          <a:xfrm>
            <a:off x="2063750" y="260350"/>
            <a:ext cx="8001000" cy="1081088"/>
          </a:xfrm>
          <a:prstGeom prst="rect">
            <a:avLst/>
          </a:prstGeom>
          <a:noFill/>
          <a:ln w="9525">
            <a:noFill/>
          </a:ln>
        </p:spPr>
        <p:txBody>
          <a:bodyPr anchor="t" anchorCtr="0"/>
          <a:p>
            <a:pPr>
              <a:lnSpc>
                <a:spcPct val="90000"/>
              </a:lnSpc>
            </a:pPr>
            <a:r>
              <a:rPr lang="en-US" altLang="zh-CN" sz="6600" b="1">
                <a:latin typeface="Arial" panose="020B0604020202020204" pitchFamily="34" charset="0"/>
                <a:ea typeface="宋体" panose="02010600030101010101" pitchFamily="2" charset="-122"/>
              </a:rPr>
              <a:t> </a:t>
            </a:r>
            <a:endParaRPr lang="en-US" altLang="zh-CN" sz="4400" b="1">
              <a:latin typeface="宋体" panose="02010600030101010101" pitchFamily="2" charset="-122"/>
              <a:ea typeface="宋体" panose="02010600030101010101" pitchFamily="2" charset="-122"/>
            </a:endParaRPr>
          </a:p>
        </p:txBody>
      </p:sp>
      <p:sp>
        <p:nvSpPr>
          <p:cNvPr id="46087" name="文本框 5"/>
          <p:cNvSpPr txBox="1"/>
          <p:nvPr/>
        </p:nvSpPr>
        <p:spPr>
          <a:xfrm>
            <a:off x="1096010" y="2861945"/>
            <a:ext cx="9937115" cy="1938020"/>
          </a:xfrm>
          <a:prstGeom prst="rect">
            <a:avLst/>
          </a:prstGeom>
          <a:noFill/>
          <a:ln w="9525">
            <a:noFill/>
          </a:ln>
        </p:spPr>
        <p:txBody>
          <a:bodyPr wrap="square" anchor="t" anchorCtr="0">
            <a:spAutoFit/>
          </a:bodyPr>
          <a:p>
            <a:pPr>
              <a:lnSpc>
                <a:spcPct val="100000"/>
              </a:lnSpc>
            </a:pPr>
            <a:r>
              <a:rPr lang="en-US" altLang="zh-CN" sz="3000" b="1">
                <a:solidFill>
                  <a:srgbClr val="0000FF"/>
                </a:solidFill>
                <a:latin typeface="宋体" panose="02010600030101010101" pitchFamily="2" charset="-122"/>
                <a:ea typeface="宋体" panose="02010600030101010101" pitchFamily="2" charset="-122"/>
                <a:sym typeface="宋体" panose="02010600030101010101" pitchFamily="2" charset="-122"/>
              </a:rPr>
              <a:t>    </a:t>
            </a:r>
            <a:r>
              <a:rPr lang="zh-CN" altLang="en-US" sz="3000" b="1" dirty="0">
                <a:solidFill>
                  <a:srgbClr val="0000FF"/>
                </a:solidFill>
                <a:latin typeface="宋体" panose="02010600030101010101" pitchFamily="2" charset="-122"/>
                <a:ea typeface="宋体" panose="02010600030101010101" pitchFamily="2" charset="-122"/>
                <a:sym typeface="宋体" panose="02010600030101010101" pitchFamily="2" charset="-122"/>
              </a:rPr>
              <a:t>在眼前紫藤萝瀑布和旧日紫藤萝花的</a:t>
            </a:r>
            <a:r>
              <a:rPr lang="zh-CN" altLang="en-US" sz="3000" b="1" dirty="0">
                <a:solidFill>
                  <a:srgbClr val="FF3300"/>
                </a:solidFill>
                <a:latin typeface="宋体" panose="02010600030101010101" pitchFamily="2" charset="-122"/>
                <a:ea typeface="宋体" panose="02010600030101010101" pitchFamily="2" charset="-122"/>
                <a:sym typeface="宋体" panose="02010600030101010101" pitchFamily="2" charset="-122"/>
              </a:rPr>
              <a:t>对比</a:t>
            </a:r>
            <a:r>
              <a:rPr lang="zh-CN" altLang="en-US" sz="3000" b="1" dirty="0">
                <a:solidFill>
                  <a:srgbClr val="0000FF"/>
                </a:solidFill>
                <a:latin typeface="宋体" panose="02010600030101010101" pitchFamily="2" charset="-122"/>
                <a:ea typeface="宋体" panose="02010600030101010101" pitchFamily="2" charset="-122"/>
                <a:sym typeface="宋体" panose="02010600030101010101" pitchFamily="2" charset="-122"/>
              </a:rPr>
              <a:t>中</a:t>
            </a:r>
            <a:r>
              <a:rPr sz="3000" b="1">
                <a:solidFill>
                  <a:srgbClr val="0000FF"/>
                </a:solidFill>
                <a:sym typeface="+mn-ea"/>
              </a:rPr>
              <a:t>,</a:t>
            </a:r>
            <a:r>
              <a:rPr lang="zh-CN" altLang="en-US" sz="3000" b="1" dirty="0">
                <a:solidFill>
                  <a:srgbClr val="0000FF"/>
                </a:solidFill>
                <a:latin typeface="宋体" panose="02010600030101010101" pitchFamily="2" charset="-122"/>
                <a:ea typeface="宋体" panose="02010600030101010101" pitchFamily="2" charset="-122"/>
                <a:sym typeface="宋体" panose="02010600030101010101" pitchFamily="2" charset="-122"/>
              </a:rPr>
              <a:t>作者对生命有了新的感悟。</a:t>
            </a:r>
            <a:r>
              <a:rPr lang="zh-CN" altLang="en-US" sz="3000" b="1" dirty="0">
                <a:solidFill>
                  <a:srgbClr val="0000FF"/>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000" b="1" dirty="0">
                <a:solidFill>
                  <a:srgbClr val="0000FF"/>
                </a:solidFill>
                <a:latin typeface="宋体" panose="02010600030101010101" pitchFamily="2" charset="-122"/>
                <a:ea typeface="宋体" panose="02010600030101010101" pitchFamily="2" charset="-122"/>
                <a:sym typeface="+mn-ea"/>
              </a:rPr>
              <a:t>流向人的心底</a:t>
            </a:r>
            <a:r>
              <a:rPr lang="zh-CN" altLang="en-US" sz="3000" b="1" dirty="0">
                <a:solidFill>
                  <a:srgbClr val="0000FF"/>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”就是这种心</a:t>
            </a:r>
            <a:r>
              <a:rPr lang="zh-CN" altLang="en-US" sz="3000" b="1" dirty="0">
                <a:solidFill>
                  <a:srgbClr val="FF33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理过程的形象表达</a:t>
            </a:r>
            <a:r>
              <a:rPr sz="3000" b="1">
                <a:solidFill>
                  <a:srgbClr val="0000FF"/>
                </a:solidFill>
                <a:sym typeface="+mn-ea"/>
              </a:rPr>
              <a:t>,</a:t>
            </a:r>
            <a:r>
              <a:rPr lang="zh-CN" altLang="en-US" sz="3000" b="1" dirty="0">
                <a:solidFill>
                  <a:srgbClr val="0000FF"/>
                </a:solidFill>
                <a:latin typeface="宋体" panose="02010600030101010101" pitchFamily="2" charset="-122"/>
                <a:ea typeface="宋体" panose="02010600030101010101" pitchFamily="2" charset="-122"/>
                <a:sym typeface="宋体" panose="02010600030101010101" pitchFamily="2" charset="-122"/>
              </a:rPr>
              <a:t>此时</a:t>
            </a:r>
            <a:r>
              <a:rPr lang="zh-CN" altLang="en-US" sz="3000" b="1" dirty="0">
                <a:solidFill>
                  <a:srgbClr val="FF0000"/>
                </a:solidFill>
                <a:latin typeface="宋体" panose="02010600030101010101" pitchFamily="2" charset="-122"/>
                <a:ea typeface="宋体" panose="02010600030101010101" pitchFamily="2" charset="-122"/>
                <a:sym typeface="宋体" panose="02010600030101010101" pitchFamily="2" charset="-122"/>
              </a:rPr>
              <a:t>花与</a:t>
            </a:r>
            <a:r>
              <a:rPr lang="zh-CN" altLang="en-US" sz="3000" b="1" dirty="0">
                <a:solidFill>
                  <a:srgbClr val="FF33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000" b="1" dirty="0">
                <a:solidFill>
                  <a:srgbClr val="FF3300"/>
                </a:solidFill>
                <a:uFillTx/>
                <a:latin typeface="Arial" panose="020B0604020202020204" pitchFamily="34" charset="0"/>
                <a:ea typeface="SimSun-ExtB" panose="02010609060101010101" charset="-122"/>
                <a:cs typeface="Arial" panose="020B0604020202020204" pitchFamily="34" charset="0"/>
                <a:sym typeface="+mn-ea"/>
              </a:rPr>
              <a:t>我</a:t>
            </a:r>
            <a:r>
              <a:rPr lang="zh-CN" altLang="en-US" sz="3000" b="1" dirty="0">
                <a:solidFill>
                  <a:srgbClr val="FF33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3000" b="1" dirty="0">
                <a:solidFill>
                  <a:srgbClr val="FF0000"/>
                </a:solidFill>
                <a:latin typeface="Arial" panose="020B0604020202020204" pitchFamily="34" charset="0"/>
                <a:ea typeface="宋体" panose="02010600030101010101" pitchFamily="2" charset="-122"/>
                <a:sym typeface="宋体" panose="02010600030101010101" pitchFamily="2" charset="-122"/>
              </a:rPr>
              <a:t>仿佛</a:t>
            </a:r>
            <a:r>
              <a:rPr lang="zh-CN" altLang="en-US" sz="3000" b="1" dirty="0">
                <a:solidFill>
                  <a:srgbClr val="FF0000"/>
                </a:solidFill>
                <a:latin typeface="宋体" panose="02010600030101010101" pitchFamily="2" charset="-122"/>
                <a:ea typeface="宋体" panose="02010600030101010101" pitchFamily="2" charset="-122"/>
                <a:sym typeface="宋体" panose="02010600030101010101" pitchFamily="2" charset="-122"/>
              </a:rPr>
              <a:t>交融在一起</a:t>
            </a:r>
            <a:r>
              <a:rPr sz="2800" b="1">
                <a:solidFill>
                  <a:srgbClr val="0000FF"/>
                </a:solidFill>
                <a:sym typeface="+mn-ea"/>
              </a:rPr>
              <a:t>,</a:t>
            </a:r>
            <a:r>
              <a:rPr lang="zh-CN" altLang="en-US" sz="3000" b="1" dirty="0">
                <a:solidFill>
                  <a:srgbClr val="FF0000"/>
                </a:solidFill>
                <a:latin typeface="宋体" panose="02010600030101010101" pitchFamily="2" charset="-122"/>
                <a:ea typeface="宋体" panose="02010600030101010101" pitchFamily="2" charset="-122"/>
                <a:sym typeface="宋体" panose="02010600030101010101" pitchFamily="2" charset="-122"/>
              </a:rPr>
              <a:t>共同感受</a:t>
            </a:r>
            <a:r>
              <a:rPr lang="zh-CN" altLang="en-US" sz="3000" b="1" dirty="0">
                <a:solidFill>
                  <a:srgbClr val="FF0000"/>
                </a:solidFill>
                <a:latin typeface="宋体" panose="02010600030101010101" pitchFamily="2" charset="-122"/>
                <a:ea typeface="宋体" panose="02010600030101010101" pitchFamily="2" charset="-122"/>
              </a:rPr>
              <a:t>生命的真谛</a:t>
            </a:r>
            <a:r>
              <a:rPr lang="zh-CN" altLang="en-US" sz="3000" b="1" dirty="0">
                <a:solidFill>
                  <a:srgbClr val="0000FF"/>
                </a:solidFill>
                <a:latin typeface="宋体" panose="02010600030101010101" pitchFamily="2" charset="-122"/>
                <a:ea typeface="宋体" panose="02010600030101010101" pitchFamily="2" charset="-122"/>
                <a:sym typeface="宋体" panose="02010600030101010101" pitchFamily="2" charset="-122"/>
              </a:rPr>
              <a:t>。</a:t>
            </a:r>
            <a:r>
              <a:rPr lang="zh-CN" altLang="en-US" sz="3000" b="1" dirty="0">
                <a:solidFill>
                  <a:srgbClr val="FF0000"/>
                </a:solidFill>
                <a:latin typeface="宋体" panose="02010600030101010101" pitchFamily="2" charset="-122"/>
                <a:ea typeface="宋体" panose="02010600030101010101" pitchFamily="2" charset="-122"/>
                <a:sym typeface="宋体" panose="02010600030101010101" pitchFamily="2" charset="-122"/>
              </a:rPr>
              <a:t>物我交融</a:t>
            </a:r>
            <a:r>
              <a:rPr sz="2800" b="1">
                <a:solidFill>
                  <a:srgbClr val="0000FF"/>
                </a:solidFill>
                <a:sym typeface="+mn-ea"/>
              </a:rPr>
              <a:t>,</a:t>
            </a:r>
            <a:r>
              <a:rPr lang="zh-CN" altLang="en-US" sz="3000" b="1" dirty="0">
                <a:solidFill>
                  <a:srgbClr val="FF0000"/>
                </a:solidFill>
                <a:latin typeface="宋体" panose="02010600030101010101" pitchFamily="2" charset="-122"/>
                <a:ea typeface="宋体" panose="02010600030101010101" pitchFamily="2" charset="-122"/>
                <a:sym typeface="宋体" panose="02010600030101010101" pitchFamily="2" charset="-122"/>
              </a:rPr>
              <a:t>使情感的抒发更强烈。</a:t>
            </a:r>
            <a:endParaRPr lang="zh-CN" altLang="en-US" sz="3000" b="1" dirty="0">
              <a:solidFill>
                <a:srgbClr val="FF0000"/>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文本框 3"/>
          <p:cNvSpPr txBox="1"/>
          <p:nvPr/>
        </p:nvSpPr>
        <p:spPr>
          <a:xfrm>
            <a:off x="1082040" y="1847215"/>
            <a:ext cx="10028555" cy="1014730"/>
          </a:xfrm>
          <a:prstGeom prst="rect">
            <a:avLst/>
          </a:prstGeom>
          <a:noFill/>
          <a:ln w="9525">
            <a:noFill/>
          </a:ln>
        </p:spPr>
        <p:txBody>
          <a:bodyPr wrap="square" anchor="t" anchorCtr="0">
            <a:spAutoFit/>
          </a:bodyPr>
          <a:p>
            <a:pPr>
              <a:lnSpc>
                <a:spcPct val="100000"/>
              </a:lnSpc>
            </a:pPr>
            <a:r>
              <a:rPr sz="3000">
                <a:sym typeface="+mn-ea"/>
              </a:rPr>
              <a:t>(</a:t>
            </a:r>
            <a:r>
              <a:rPr lang="en-US" altLang="zh-CN" sz="3000" b="1">
                <a:latin typeface="宋体" panose="02010600030101010101" pitchFamily="2" charset="-122"/>
                <a:ea typeface="宋体" panose="02010600030101010101" pitchFamily="2" charset="-122"/>
              </a:rPr>
              <a:t>3</a:t>
            </a:r>
            <a:r>
              <a:rPr sz="3000">
                <a:sym typeface="+mn-ea"/>
              </a:rPr>
              <a:t>)</a:t>
            </a:r>
            <a:r>
              <a:rPr lang="zh-CN" altLang="en-US" sz="3000" b="1" dirty="0">
                <a:latin typeface="宋体" panose="02010600030101010101" pitchFamily="2" charset="-122"/>
                <a:ea typeface="宋体" panose="02010600030101010101" pitchFamily="2" charset="-122"/>
                <a:sym typeface="+mn-ea"/>
              </a:rPr>
              <a:t>紫色的瀑布遮住了粗壮的盘虬卧龙般的枝干</a:t>
            </a:r>
            <a:r>
              <a:rPr sz="3000" b="1">
                <a:sym typeface="+mn-ea"/>
              </a:rPr>
              <a:t>,</a:t>
            </a:r>
            <a:r>
              <a:rPr lang="zh-CN" altLang="en-US" sz="3000" b="1" dirty="0">
                <a:latin typeface="宋体" panose="02010600030101010101" pitchFamily="2" charset="-122"/>
                <a:ea typeface="宋体" panose="02010600030101010101" pitchFamily="2" charset="-122"/>
                <a:sym typeface="+mn-ea"/>
              </a:rPr>
              <a:t>不断地流着</a:t>
            </a:r>
            <a:r>
              <a:rPr sz="3000" b="1">
                <a:sym typeface="+mn-ea"/>
              </a:rPr>
              <a:t>,</a:t>
            </a:r>
            <a:r>
              <a:rPr lang="zh-CN" altLang="en-US" sz="3000" b="1" dirty="0">
                <a:latin typeface="宋体" panose="02010600030101010101" pitchFamily="2" charset="-122"/>
                <a:ea typeface="宋体" panose="02010600030101010101" pitchFamily="2" charset="-122"/>
                <a:sym typeface="+mn-ea"/>
              </a:rPr>
              <a:t>流着</a:t>
            </a:r>
            <a:r>
              <a:rPr sz="3000" b="1">
                <a:sym typeface="+mn-ea"/>
              </a:rPr>
              <a:t>,</a:t>
            </a:r>
            <a:r>
              <a:rPr lang="zh-CN" altLang="en-US" sz="3000" b="1" dirty="0">
                <a:latin typeface="宋体" panose="02010600030101010101" pitchFamily="2" charset="-122"/>
                <a:ea typeface="宋体" panose="02010600030101010101" pitchFamily="2" charset="-122"/>
                <a:sym typeface="+mn-ea"/>
              </a:rPr>
              <a:t>流向人的心底。</a:t>
            </a:r>
            <a:r>
              <a:rPr sz="3000">
                <a:sym typeface="+mn-ea"/>
              </a:rPr>
              <a:t>(</a:t>
            </a:r>
            <a:r>
              <a:rPr lang="zh-CN" altLang="en-US" sz="3000" b="1" dirty="0">
                <a:solidFill>
                  <a:srgbClr val="FF0000"/>
                </a:solidFill>
                <a:latin typeface="宋体" panose="02010600030101010101" pitchFamily="2" charset="-122"/>
                <a:ea typeface="宋体" panose="02010600030101010101" pitchFamily="2" charset="-122"/>
                <a:sym typeface="宋体" panose="02010600030101010101" pitchFamily="2" charset="-122"/>
              </a:rPr>
              <a:t>物我交融</a:t>
            </a:r>
            <a:r>
              <a:rPr sz="3000">
                <a:sym typeface="+mn-ea"/>
              </a:rPr>
              <a:t>)</a:t>
            </a:r>
            <a:endParaRPr lang="en-US" altLang="zh-CN" sz="3000" b="1">
              <a:latin typeface="宋体" panose="02010600030101010101" pitchFamily="2" charset="-122"/>
              <a:ea typeface="宋体" panose="0201060003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6087"/>
                                        </p:tgtEl>
                                        <p:attrNameLst>
                                          <p:attrName>style.visibility</p:attrName>
                                        </p:attrNameLst>
                                      </p:cBhvr>
                                      <p:to>
                                        <p:strVal val="visible"/>
                                      </p:to>
                                    </p:set>
                                    <p:animEffect transition="in" filter="box(in)">
                                      <p:cBhvr>
                                        <p:cTn id="7" dur="2000"/>
                                        <p:tgtEl>
                                          <p:spTgt spid="4608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7"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14" name="组合 13"/>
          <p:cNvGrpSpPr/>
          <p:nvPr/>
        </p:nvGrpSpPr>
        <p:grpSpPr>
          <a:xfrm>
            <a:off x="204470" y="238125"/>
            <a:ext cx="2652395" cy="713740"/>
            <a:chOff x="2371" y="690"/>
            <a:chExt cx="3471" cy="1124"/>
          </a:xfrm>
        </p:grpSpPr>
        <p:sp>
          <p:nvSpPr>
            <p:cNvPr id="1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6" name="TextBox 18"/>
            <p:cNvSpPr txBox="1"/>
            <p:nvPr/>
          </p:nvSpPr>
          <p:spPr>
            <a:xfrm>
              <a:off x="2644" y="741"/>
              <a:ext cx="2568"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重音处理</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文本框 1"/>
          <p:cNvSpPr txBox="1"/>
          <p:nvPr/>
        </p:nvSpPr>
        <p:spPr>
          <a:xfrm>
            <a:off x="758825" y="1196340"/>
            <a:ext cx="10765155" cy="1383665"/>
          </a:xfrm>
          <a:prstGeom prst="rect">
            <a:avLst/>
          </a:prstGeom>
          <a:noFill/>
        </p:spPr>
        <p:txBody>
          <a:bodyPr wrap="square" rtlCol="0" anchor="t">
            <a:spAutoFit/>
          </a:bodyPr>
          <a:p>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在进行分角色朗读课文时</a:t>
            </a:r>
            <a:r>
              <a:rPr sz="2800" b="1">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同学们对</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“我在开花”</a:t>
            </a:r>
            <a:r>
              <a:rPr lang="zh-CN" altLang="en-US" sz="2800" b="1">
                <a:latin typeface="宋体" panose="02010600030101010101" pitchFamily="2" charset="-122"/>
                <a:ea typeface="宋体" panose="02010600030101010101" pitchFamily="2" charset="-122"/>
                <a:cs typeface="宋体" panose="02010600030101010101" pitchFamily="2" charset="-122"/>
              </a:rPr>
              <a:t>一句的重音处理有不同理解。请你联系文章内容</a:t>
            </a:r>
            <a:r>
              <a:rPr sz="2800" b="1">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根据自己的理解与感受</a:t>
            </a:r>
            <a:r>
              <a:rPr sz="2800" b="1">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完成交流对话(任务一)。</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549400" y="2580005"/>
            <a:ext cx="9549130" cy="2245360"/>
          </a:xfrm>
          <a:prstGeom prst="rect">
            <a:avLst/>
          </a:prstGeom>
          <a:noFill/>
        </p:spPr>
        <p:txBody>
          <a:bodyPr wrap="square" rtlCol="0" anchor="t">
            <a:spAutoFit/>
          </a:bodyPr>
          <a:p>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“我在开花！”它们在笑。</a:t>
            </a:r>
            <a:endPar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endParaRPr>
          </a:p>
          <a:p>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“我在开花！”它们嚷嚷。</a:t>
            </a:r>
            <a:endPar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endParaRPr>
          </a:p>
          <a:p>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小紫</a:t>
            </a:r>
            <a:r>
              <a:rPr lang="en-US" altLang="zh-CN" sz="2800" b="1">
                <a:latin typeface="Arial" panose="020B0604020202020204" pitchFamily="34" charset="0"/>
                <a:ea typeface="宋体" panose="02010600030101010101" pitchFamily="2" charset="-122"/>
                <a:sym typeface="+mn-ea"/>
              </a:rPr>
              <a:t>:</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我认为重音应该放在“花”字上</a:t>
            </a:r>
            <a:r>
              <a:rPr sz="2800" b="1">
                <a:sym typeface="+mn-ea"/>
              </a:rPr>
              <a:t>,</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因为紫藤萝正在开放的是美丽的花</a:t>
            </a:r>
            <a:r>
              <a:rPr sz="2800" b="1">
                <a:sym typeface="+mn-ea"/>
              </a:rPr>
              <a:t>,</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花对紫藤萝而言是精华所在</a:t>
            </a:r>
            <a:r>
              <a:rPr sz="2800" b="1">
                <a:sym typeface="+mn-ea"/>
              </a:rPr>
              <a:t>,</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所以重读“花”字</a:t>
            </a:r>
            <a:r>
              <a:rPr sz="2800" b="1">
                <a:sym typeface="+mn-ea"/>
              </a:rPr>
              <a:t>,</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才能体现出紫藤萝的自豪来。</a:t>
            </a:r>
            <a:endPar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
        <p:nvSpPr>
          <p:cNvPr id="4" name="文本框 3"/>
          <p:cNvSpPr txBox="1"/>
          <p:nvPr/>
        </p:nvSpPr>
        <p:spPr>
          <a:xfrm>
            <a:off x="1564640" y="4925695"/>
            <a:ext cx="9152890" cy="521970"/>
          </a:xfrm>
          <a:prstGeom prst="rect">
            <a:avLst/>
          </a:prstGeom>
          <a:noFill/>
        </p:spPr>
        <p:txBody>
          <a:bodyPr wrap="square" rtlCol="0" anchor="t">
            <a:spAutoFit/>
          </a:bodyPr>
          <a:p>
            <a:r>
              <a:rPr lang="zh-CN" altLang="en-US" sz="2800" b="1">
                <a:latin typeface="Arial" panose="020B0604020202020204" pitchFamily="34" charset="0"/>
                <a:ea typeface="宋体" panose="02010600030101010101" pitchFamily="2" charset="-122"/>
                <a:cs typeface="Arial" panose="020B0604020202020204" pitchFamily="34" charset="0"/>
              </a:rPr>
              <a:t>你</a:t>
            </a:r>
            <a:r>
              <a:rPr lang="en-US" altLang="zh-CN" sz="2800" b="1">
                <a:latin typeface="Arial" panose="020B0604020202020204" pitchFamily="34" charset="0"/>
                <a:ea typeface="宋体" panose="02010600030101010101" pitchFamily="2" charset="-122"/>
                <a:sym typeface="+mn-ea"/>
              </a:rPr>
              <a:t>:</a:t>
            </a:r>
            <a:r>
              <a:rPr lang="zh-CN" altLang="en-US" sz="2800" b="1">
                <a:latin typeface="Arial" panose="020B0604020202020204" pitchFamily="34" charset="0"/>
                <a:ea typeface="宋体" panose="02010600030101010101" pitchFamily="2" charset="-122"/>
                <a:cs typeface="Arial" panose="020B0604020202020204" pitchFamily="34" charset="0"/>
              </a:rPr>
              <a:t>我认为重音应该放在</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2800" b="1">
                <a:latin typeface="Arial" panose="020B0604020202020204" pitchFamily="34" charset="0"/>
                <a:ea typeface="宋体" panose="02010600030101010101" pitchFamily="2" charset="-122"/>
                <a:cs typeface="Arial" panose="020B0604020202020204" pitchFamily="34" charset="0"/>
              </a:rPr>
              <a:t>字上</a:t>
            </a:r>
            <a:r>
              <a:rPr sz="2800" b="1">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因为</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 name="文本框 2"/>
          <p:cNvSpPr txBox="1"/>
          <p:nvPr/>
        </p:nvSpPr>
        <p:spPr>
          <a:xfrm>
            <a:off x="1321435" y="1494790"/>
            <a:ext cx="9549130" cy="953135"/>
          </a:xfrm>
          <a:prstGeom prst="rect">
            <a:avLst/>
          </a:prstGeom>
          <a:noFill/>
        </p:spPr>
        <p:txBody>
          <a:bodyPr wrap="square" rtlCol="0" anchor="t">
            <a:spAutoFit/>
          </a:bodyPr>
          <a:p>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“我在开花！”它们在笑。</a:t>
            </a:r>
            <a:endPar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endParaRPr>
          </a:p>
          <a:p>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“我在开花！”它们嚷嚷。</a:t>
            </a:r>
            <a:endPar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
        <p:nvSpPr>
          <p:cNvPr id="4" name="文本框 3"/>
          <p:cNvSpPr txBox="1"/>
          <p:nvPr/>
        </p:nvSpPr>
        <p:spPr>
          <a:xfrm>
            <a:off x="1321435" y="2673985"/>
            <a:ext cx="10410190" cy="521970"/>
          </a:xfrm>
          <a:prstGeom prst="rect">
            <a:avLst/>
          </a:prstGeom>
          <a:noFill/>
        </p:spPr>
        <p:txBody>
          <a:bodyPr wrap="square" rtlCol="0" anchor="t">
            <a:spAutoFit/>
          </a:bodyPr>
          <a:p>
            <a:r>
              <a:rPr lang="zh-CN" altLang="en-US" sz="2800" b="1">
                <a:latin typeface="Arial" panose="020B0604020202020204" pitchFamily="34" charset="0"/>
                <a:ea typeface="宋体" panose="02010600030101010101" pitchFamily="2" charset="-122"/>
                <a:cs typeface="Arial" panose="020B0604020202020204" pitchFamily="34" charset="0"/>
              </a:rPr>
              <a:t>你</a:t>
            </a:r>
            <a:r>
              <a:rPr lang="en-US" altLang="zh-CN" sz="2800" b="1">
                <a:latin typeface="Arial" panose="020B0604020202020204" pitchFamily="34" charset="0"/>
                <a:ea typeface="宋体" panose="02010600030101010101" pitchFamily="2" charset="-122"/>
                <a:sym typeface="+mn-ea"/>
              </a:rPr>
              <a:t>:</a:t>
            </a:r>
            <a:r>
              <a:rPr lang="zh-CN" altLang="en-US" sz="2800" b="1">
                <a:latin typeface="Arial" panose="020B0604020202020204" pitchFamily="34" charset="0"/>
                <a:ea typeface="宋体" panose="02010600030101010101" pitchFamily="2" charset="-122"/>
                <a:cs typeface="Arial" panose="020B0604020202020204" pitchFamily="34" charset="0"/>
              </a:rPr>
              <a:t>我认为重音应该放在</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en-US" altLang="zh-CN" sz="2800" b="1" u="sng">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2800" b="1">
                <a:latin typeface="Arial" panose="020B0604020202020204" pitchFamily="34" charset="0"/>
                <a:ea typeface="宋体" panose="02010600030101010101" pitchFamily="2" charset="-122"/>
                <a:cs typeface="Arial" panose="020B0604020202020204" pitchFamily="34" charset="0"/>
              </a:rPr>
              <a:t>字上</a:t>
            </a:r>
            <a:r>
              <a:rPr sz="2800" b="1">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因为</a:t>
            </a:r>
            <a:r>
              <a:rPr lang="en-US" altLang="zh-CN" sz="2800" b="1" u="sng">
                <a:uFillTx/>
                <a:latin typeface="Arial" panose="020B0604020202020204" pitchFamily="34" charset="0"/>
                <a:ea typeface="SimSun-ExtB" panose="02010609060101010101" charset="-122"/>
                <a:cs typeface="Arial" panose="020B0604020202020204" pitchFamily="34" charset="0"/>
                <a:sym typeface="+mn-ea"/>
              </a:rPr>
              <a:t>                                   </a:t>
            </a:r>
            <a:r>
              <a:rPr lang="zh-CN" altLang="en-US" sz="2800" b="1">
                <a:uFillTx/>
                <a:latin typeface="Arial" panose="020B0604020202020204" pitchFamily="34" charset="0"/>
                <a:ea typeface="SimSun-ExtB" panose="02010609060101010101" charset="-122"/>
                <a:cs typeface="Arial" panose="020B0604020202020204" pitchFamily="34" charset="0"/>
                <a:sym typeface="+mn-ea"/>
              </a:rPr>
              <a:t>。</a:t>
            </a:r>
            <a:endParaRPr lang="zh-CN" altLang="en-US" sz="2800" b="1">
              <a:uFillTx/>
              <a:latin typeface="Arial" panose="020B0604020202020204" pitchFamily="34" charset="0"/>
              <a:ea typeface="SimSun-ExtB" panose="02010609060101010101" charset="-122"/>
              <a:cs typeface="Arial" panose="020B0604020202020204" pitchFamily="34" charset="0"/>
              <a:sym typeface="+mn-ea"/>
            </a:endParaRPr>
          </a:p>
        </p:txBody>
      </p:sp>
      <p:sp>
        <p:nvSpPr>
          <p:cNvPr id="11" name="文本框 10"/>
          <p:cNvSpPr txBox="1"/>
          <p:nvPr/>
        </p:nvSpPr>
        <p:spPr>
          <a:xfrm>
            <a:off x="1453515" y="2673985"/>
            <a:ext cx="10177145" cy="1014730"/>
          </a:xfrm>
          <a:prstGeom prst="rect">
            <a:avLst/>
          </a:prstGeom>
          <a:noFill/>
          <a:ln w="9525">
            <a:noFill/>
          </a:ln>
        </p:spPr>
        <p:txBody>
          <a:bodyPr wrap="square" anchor="t" anchorCtr="0">
            <a:spAutoFit/>
          </a:bodyPr>
          <a:p>
            <a:pPr>
              <a:lnSpc>
                <a:spcPct val="100000"/>
              </a:lnSpc>
            </a:pPr>
            <a:r>
              <a:rPr lang="en-US" altLang="zh-CN" sz="3000" b="1" dirty="0">
                <a:solidFill>
                  <a:srgbClr val="FF0000"/>
                </a:solidFill>
                <a:latin typeface="宋体" panose="02010600030101010101" pitchFamily="2" charset="-122"/>
                <a:ea typeface="宋体" panose="02010600030101010101" pitchFamily="2" charset="-122"/>
                <a:sym typeface="宋体" panose="02010600030101010101" pitchFamily="2" charset="-122"/>
              </a:rPr>
              <a:t>                    </a:t>
            </a:r>
            <a:r>
              <a:rPr lang="zh-CN" altLang="en-US" sz="3000" b="1" dirty="0">
                <a:solidFill>
                  <a:srgbClr val="FF0000"/>
                </a:solidFill>
                <a:latin typeface="宋体" panose="02010600030101010101" pitchFamily="2" charset="-122"/>
                <a:ea typeface="宋体" panose="02010600030101010101" pitchFamily="2" charset="-122"/>
                <a:sym typeface="+mn-ea"/>
              </a:rPr>
              <a:t>开</a:t>
            </a:r>
            <a:r>
              <a:rPr lang="en-US" altLang="zh-CN" sz="3000" b="1" dirty="0">
                <a:solidFill>
                  <a:srgbClr val="FF0000"/>
                </a:solidFill>
                <a:latin typeface="宋体" panose="02010600030101010101" pitchFamily="2" charset="-122"/>
                <a:ea typeface="宋体" panose="02010600030101010101" pitchFamily="2" charset="-122"/>
                <a:sym typeface="+mn-ea"/>
              </a:rPr>
              <a:t>           </a:t>
            </a:r>
            <a:r>
              <a:rPr lang="en-US" altLang="zh-CN" sz="30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开</a:t>
            </a:r>
            <a:r>
              <a:rPr lang="en-US" altLang="zh-CN" sz="30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sz="3000" b="1" dirty="0">
                <a:solidFill>
                  <a:srgbClr val="FF0000"/>
                </a:solidFill>
                <a:latin typeface="宋体" panose="02010600030101010101" pitchFamily="2" charset="-122"/>
                <a:ea typeface="宋体" panose="02010600030101010101" pitchFamily="2" charset="-122"/>
              </a:rPr>
              <a:t>是生命力绽放的过程与状态</a:t>
            </a:r>
            <a:r>
              <a:rPr sz="3000" b="1">
                <a:solidFill>
                  <a:srgbClr val="FF3300"/>
                </a:solidFill>
                <a:sym typeface="+mn-ea"/>
              </a:rPr>
              <a:t>,</a:t>
            </a:r>
            <a:r>
              <a:rPr lang="zh-CN" sz="3000" b="1" dirty="0">
                <a:solidFill>
                  <a:srgbClr val="FF0000"/>
                </a:solidFill>
                <a:latin typeface="宋体" panose="02010600030101010101" pitchFamily="2" charset="-122"/>
                <a:ea typeface="宋体" panose="02010600030101010101" pitchFamily="2" charset="-122"/>
              </a:rPr>
              <a:t>体现出生命的姿态</a:t>
            </a:r>
            <a:r>
              <a:rPr lang="zh-CN" sz="3000" b="1" dirty="0">
                <a:solidFill>
                  <a:srgbClr val="202020"/>
                </a:solidFill>
                <a:latin typeface="宋体" panose="02010600030101010101" pitchFamily="2" charset="-122"/>
                <a:ea typeface="宋体" panose="02010600030101010101" pitchFamily="2" charset="-122"/>
              </a:rPr>
              <a:t>。</a:t>
            </a:r>
            <a:endParaRPr lang="zh-CN" sz="3000" b="1" dirty="0">
              <a:solidFill>
                <a:srgbClr val="202020"/>
              </a:solidFill>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1452245" y="3914775"/>
            <a:ext cx="10147935" cy="1014730"/>
          </a:xfrm>
          <a:prstGeom prst="rect">
            <a:avLst/>
          </a:prstGeom>
          <a:noFill/>
          <a:ln w="9525">
            <a:noFill/>
          </a:ln>
        </p:spPr>
        <p:txBody>
          <a:bodyPr wrap="square" anchor="t" anchorCtr="0">
            <a:spAutoFit/>
          </a:bodyPr>
          <a:p>
            <a:pPr>
              <a:lnSpc>
                <a:spcPct val="100000"/>
              </a:lnSpc>
            </a:pPr>
            <a:r>
              <a:rPr lang="en-US" altLang="zh-CN" sz="3000" b="1" dirty="0">
                <a:solidFill>
                  <a:srgbClr val="FF0000"/>
                </a:solidFill>
                <a:latin typeface="宋体" panose="02010600030101010101" pitchFamily="2" charset="-122"/>
                <a:ea typeface="宋体" panose="02010600030101010101" pitchFamily="2" charset="-122"/>
                <a:sym typeface="宋体" panose="02010600030101010101" pitchFamily="2" charset="-122"/>
              </a:rPr>
              <a:t>                    </a:t>
            </a:r>
            <a:r>
              <a:rPr lang="zh-CN" altLang="en-US" sz="3000" b="1" dirty="0">
                <a:solidFill>
                  <a:srgbClr val="FF0000"/>
                </a:solidFill>
                <a:latin typeface="宋体" panose="02010600030101010101" pitchFamily="2" charset="-122"/>
                <a:ea typeface="宋体" panose="02010600030101010101" pitchFamily="2" charset="-122"/>
                <a:sym typeface="+mn-ea"/>
              </a:rPr>
              <a:t>我</a:t>
            </a:r>
            <a:r>
              <a:rPr lang="en-US" altLang="zh-CN" sz="3000" b="1" dirty="0">
                <a:solidFill>
                  <a:srgbClr val="FF0000"/>
                </a:solidFill>
                <a:latin typeface="宋体" panose="02010600030101010101" pitchFamily="2" charset="-122"/>
                <a:ea typeface="宋体" panose="02010600030101010101" pitchFamily="2" charset="-122"/>
                <a:sym typeface="+mn-ea"/>
              </a:rPr>
              <a:t>          </a:t>
            </a:r>
            <a:r>
              <a:rPr lang="zh-CN" altLang="en-US" sz="3000" b="1" dirty="0">
                <a:solidFill>
                  <a:srgbClr val="FF0000"/>
                </a:solidFill>
                <a:latin typeface="宋体" panose="02010600030101010101" pitchFamily="2" charset="-122"/>
                <a:ea typeface="宋体" panose="02010600030101010101" pitchFamily="2" charset="-122"/>
                <a:sym typeface="+mn-ea"/>
              </a:rPr>
              <a:t>这是对个体生命的认可与尊重。</a:t>
            </a:r>
            <a:r>
              <a:rPr lang="en-US" altLang="zh-CN" sz="30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我</a:t>
            </a:r>
            <a:r>
              <a:rPr lang="en-US" altLang="zh-CN" sz="30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sz="3000" b="1" dirty="0">
                <a:solidFill>
                  <a:srgbClr val="FF0000"/>
                </a:solidFill>
                <a:latin typeface="宋体" panose="02010600030101010101" pitchFamily="2" charset="-122"/>
                <a:ea typeface="宋体" panose="02010600030101010101" pitchFamily="2" charset="-122"/>
              </a:rPr>
              <a:t>的生命也许是渺小的</a:t>
            </a:r>
            <a:r>
              <a:rPr sz="3000" b="1">
                <a:solidFill>
                  <a:srgbClr val="FF3300"/>
                </a:solidFill>
                <a:sym typeface="+mn-ea"/>
              </a:rPr>
              <a:t>,</a:t>
            </a:r>
            <a:r>
              <a:rPr lang="zh-CN" sz="3000" b="1">
                <a:solidFill>
                  <a:srgbClr val="FF3300"/>
                </a:solidFill>
                <a:latin typeface="宋体" panose="02010600030101010101" pitchFamily="2" charset="-122"/>
                <a:ea typeface="宋体" panose="02010600030101010101" pitchFamily="2" charset="-122"/>
                <a:sym typeface="+mn-ea"/>
              </a:rPr>
              <a:t>但是</a:t>
            </a:r>
            <a:r>
              <a:rPr lang="en-US" altLang="zh-CN" sz="30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0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我</a:t>
            </a:r>
            <a:r>
              <a:rPr lang="en-US" altLang="zh-CN" sz="30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sz="3000" b="1" dirty="0">
                <a:solidFill>
                  <a:srgbClr val="FF0000"/>
                </a:solidFill>
                <a:latin typeface="宋体" panose="02010600030101010101" pitchFamily="2" charset="-122"/>
                <a:ea typeface="宋体" panose="02010600030101010101" pitchFamily="2" charset="-122"/>
              </a:rPr>
              <a:t>依然很重要</a:t>
            </a:r>
            <a:r>
              <a:rPr lang="zh-CN" sz="3000" b="1" dirty="0">
                <a:solidFill>
                  <a:srgbClr val="202020"/>
                </a:solidFill>
                <a:latin typeface="宋体" panose="02010600030101010101" pitchFamily="2" charset="-122"/>
                <a:ea typeface="宋体" panose="02010600030101010101" pitchFamily="2" charset="-122"/>
              </a:rPr>
              <a:t>。</a:t>
            </a:r>
            <a:endParaRPr lang="zh-CN" sz="3000" b="1" dirty="0">
              <a:solidFill>
                <a:srgbClr val="202020"/>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aphicFrame>
        <p:nvGraphicFramePr>
          <p:cNvPr id="8238" name="内容占位符 8237"/>
          <p:cNvGraphicFramePr/>
          <p:nvPr>
            <p:ph/>
            <p:custDataLst>
              <p:tags r:id="rId1"/>
            </p:custDataLst>
          </p:nvPr>
        </p:nvGraphicFramePr>
        <p:xfrm>
          <a:off x="123190" y="1916430"/>
          <a:ext cx="11891645" cy="3237865"/>
        </p:xfrm>
        <a:graphic>
          <a:graphicData uri="http://schemas.openxmlformats.org/drawingml/2006/table">
            <a:tbl>
              <a:tblPr/>
              <a:tblGrid>
                <a:gridCol w="1295400"/>
                <a:gridCol w="7840980"/>
                <a:gridCol w="2755265"/>
              </a:tblGrid>
              <a:tr h="518795">
                <a:tc>
                  <a:txBody>
                    <a:bodyPr/>
                    <a:p>
                      <a:pPr marL="0" lvl="0" indent="0" algn="ctr">
                        <a:buNone/>
                      </a:pP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物</a:t>
                      </a:r>
                      <a:endPar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状物描写</a:t>
                      </a:r>
                      <a:endPar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特点</a:t>
                      </a:r>
                      <a:endPar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740535">
                <a:tc>
                  <a:txBody>
                    <a:bodyPr/>
                    <a:p>
                      <a:pPr marL="0" lvl="0" indent="0">
                        <a:buNone/>
                      </a:pPr>
                      <a:endParaRPr lang="zh-CN" altLang="en-US" sz="2800" b="1" dirty="0">
                        <a:solidFill>
                          <a:schemeClr val="tx1"/>
                        </a:solidFill>
                        <a:uFillTx/>
                        <a:latin typeface="宋体" panose="02010600030101010101" pitchFamily="2" charset="-122"/>
                        <a:ea typeface="宋体" panose="02010600030101010101" pitchFamily="2" charset="-122"/>
                      </a:endParaRPr>
                    </a:p>
                    <a:p>
                      <a:pPr marL="0" lvl="0" indent="0">
                        <a:buNone/>
                      </a:pPr>
                      <a:r>
                        <a:rPr lang="zh-CN" altLang="en-US" sz="2800" b="1" dirty="0">
                          <a:solidFill>
                            <a:schemeClr val="tx1"/>
                          </a:solidFill>
                          <a:uFillTx/>
                          <a:latin typeface="宋体" panose="02010600030101010101" pitchFamily="2" charset="-122"/>
                          <a:ea typeface="宋体" panose="02010600030101010101" pitchFamily="2" charset="-122"/>
                        </a:rPr>
                        <a:t>眼前的紫藤萝</a:t>
                      </a:r>
                      <a:endParaRPr lang="zh-CN" altLang="en-US" sz="2800" b="1" dirty="0">
                        <a:solidFill>
                          <a:schemeClr val="tx1"/>
                        </a:solidFill>
                        <a:uFillTx/>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spcBef>
                          <a:spcPts val="0"/>
                        </a:spcBef>
                        <a:buNone/>
                      </a:pPr>
                      <a:r>
                        <a:rPr lang="zh-CN" altLang="en-US" sz="2600" b="1" dirty="0">
                          <a:solidFill>
                            <a:schemeClr val="tx1"/>
                          </a:solidFill>
                          <a:uFillTx/>
                          <a:latin typeface="宋体" panose="02010600030101010101" pitchFamily="2" charset="-122"/>
                          <a:ea typeface="宋体" panose="02010600030101010101" pitchFamily="2" charset="-122"/>
                        </a:rPr>
                        <a:t>从未见过开得这样盛的藤萝</a:t>
                      </a:r>
                      <a:r>
                        <a:rPr sz="2600" b="1">
                          <a:sym typeface="+mn-ea"/>
                        </a:rPr>
                        <a:t>,</a:t>
                      </a:r>
                      <a:r>
                        <a:rPr lang="zh-CN" altLang="en-US" sz="2600" b="1" dirty="0">
                          <a:solidFill>
                            <a:schemeClr val="tx1"/>
                          </a:solidFill>
                          <a:uFillTx/>
                          <a:latin typeface="宋体" panose="02010600030101010101" pitchFamily="2" charset="-122"/>
                          <a:ea typeface="宋体" panose="02010600030101010101" pitchFamily="2" charset="-122"/>
                        </a:rPr>
                        <a:t>只见一片辉煌的淡紫色</a:t>
                      </a:r>
                      <a:r>
                        <a:rPr sz="2600" b="1">
                          <a:sym typeface="+mn-ea"/>
                        </a:rPr>
                        <a:t>,</a:t>
                      </a:r>
                      <a:r>
                        <a:rPr lang="zh-CN" altLang="en-US" sz="2600" b="1" dirty="0">
                          <a:solidFill>
                            <a:schemeClr val="tx1"/>
                          </a:solidFill>
                          <a:uFillTx/>
                          <a:latin typeface="宋体" panose="02010600030101010101" pitchFamily="2" charset="-122"/>
                          <a:ea typeface="宋体" panose="02010600030101010101" pitchFamily="2" charset="-122"/>
                        </a:rPr>
                        <a:t>像一条瀑布</a:t>
                      </a:r>
                      <a:r>
                        <a:rPr sz="2600" b="1">
                          <a:sym typeface="+mn-ea"/>
                        </a:rPr>
                        <a:t>,</a:t>
                      </a:r>
                      <a:r>
                        <a:rPr lang="zh-CN" altLang="en-US" sz="2600" b="1" dirty="0">
                          <a:solidFill>
                            <a:schemeClr val="tx1"/>
                          </a:solidFill>
                          <a:uFillTx/>
                          <a:latin typeface="宋体" panose="02010600030101010101" pitchFamily="2" charset="-122"/>
                          <a:ea typeface="宋体" panose="02010600030101010101" pitchFamily="2" charset="-122"/>
                        </a:rPr>
                        <a:t>从空中垂下</a:t>
                      </a:r>
                      <a:r>
                        <a:rPr sz="2600" b="1">
                          <a:sym typeface="+mn-ea"/>
                        </a:rPr>
                        <a:t>,</a:t>
                      </a:r>
                      <a:r>
                        <a:rPr lang="zh-CN" altLang="en-US" sz="2600" b="1" dirty="0">
                          <a:solidFill>
                            <a:schemeClr val="tx1"/>
                          </a:solidFill>
                          <a:uFillTx/>
                          <a:latin typeface="宋体" panose="02010600030101010101" pitchFamily="2" charset="-122"/>
                          <a:ea typeface="宋体" panose="02010600030101010101" pitchFamily="2" charset="-122"/>
                        </a:rPr>
                        <a:t>不见其发端</a:t>
                      </a:r>
                      <a:r>
                        <a:rPr sz="2600" b="1">
                          <a:sym typeface="+mn-ea"/>
                        </a:rPr>
                        <a:t>,</a:t>
                      </a:r>
                      <a:r>
                        <a:rPr lang="zh-CN" altLang="en-US" sz="2600" b="1" dirty="0">
                          <a:solidFill>
                            <a:schemeClr val="tx1"/>
                          </a:solidFill>
                          <a:uFillTx/>
                          <a:latin typeface="宋体" panose="02010600030101010101" pitchFamily="2" charset="-122"/>
                          <a:ea typeface="宋体" panose="02010600030101010101" pitchFamily="2" charset="-122"/>
                        </a:rPr>
                        <a:t>也不见其终极。只是深深浅浅的紫</a:t>
                      </a:r>
                      <a:r>
                        <a:rPr sz="2600" b="1">
                          <a:sym typeface="+mn-ea"/>
                        </a:rPr>
                        <a:t>,</a:t>
                      </a:r>
                      <a:r>
                        <a:rPr lang="zh-CN" altLang="en-US" sz="2600" b="1" dirty="0">
                          <a:solidFill>
                            <a:schemeClr val="tx1"/>
                          </a:solidFill>
                          <a:uFillTx/>
                          <a:latin typeface="宋体" panose="02010600030101010101" pitchFamily="2" charset="-122"/>
                          <a:ea typeface="宋体" panose="02010600030101010101" pitchFamily="2" charset="-122"/>
                        </a:rPr>
                        <a:t>仿佛在流动</a:t>
                      </a:r>
                      <a:r>
                        <a:rPr sz="2600" b="1">
                          <a:sym typeface="+mn-ea"/>
                        </a:rPr>
                        <a:t>,</a:t>
                      </a:r>
                      <a:r>
                        <a:rPr lang="zh-CN" altLang="en-US" sz="2600" b="1" dirty="0">
                          <a:solidFill>
                            <a:schemeClr val="tx1"/>
                          </a:solidFill>
                          <a:uFillTx/>
                          <a:latin typeface="宋体" panose="02010600030101010101" pitchFamily="2" charset="-122"/>
                          <a:ea typeface="宋体" panose="02010600030101010101" pitchFamily="2" charset="-122"/>
                        </a:rPr>
                        <a:t>在欢笑</a:t>
                      </a:r>
                      <a:r>
                        <a:rPr sz="2600" b="1">
                          <a:sym typeface="+mn-ea"/>
                        </a:rPr>
                        <a:t>,</a:t>
                      </a:r>
                      <a:r>
                        <a:rPr lang="zh-CN" altLang="en-US" sz="2600" b="1" dirty="0">
                          <a:solidFill>
                            <a:schemeClr val="tx1"/>
                          </a:solidFill>
                          <a:uFillTx/>
                          <a:latin typeface="宋体" panose="02010600030101010101" pitchFamily="2" charset="-122"/>
                          <a:ea typeface="宋体" panose="02010600030101010101" pitchFamily="2" charset="-122"/>
                        </a:rPr>
                        <a:t>在不停地生长。紫色的大条幅上</a:t>
                      </a:r>
                      <a:r>
                        <a:rPr sz="2600" b="1">
                          <a:sym typeface="+mn-ea"/>
                        </a:rPr>
                        <a:t>,</a:t>
                      </a:r>
                      <a:r>
                        <a:rPr lang="zh-CN" altLang="en-US" sz="2600" b="1" dirty="0">
                          <a:solidFill>
                            <a:schemeClr val="tx1"/>
                          </a:solidFill>
                          <a:uFillTx/>
                          <a:latin typeface="宋体" panose="02010600030101010101" pitchFamily="2" charset="-122"/>
                          <a:ea typeface="宋体" panose="02010600030101010101" pitchFamily="2" charset="-122"/>
                        </a:rPr>
                        <a:t>泛着点点银光</a:t>
                      </a:r>
                      <a:r>
                        <a:rPr sz="2600" b="1">
                          <a:sym typeface="+mn-ea"/>
                        </a:rPr>
                        <a:t>,</a:t>
                      </a:r>
                      <a:r>
                        <a:rPr lang="zh-CN" altLang="en-US" sz="2600" b="1" dirty="0">
                          <a:solidFill>
                            <a:schemeClr val="tx1"/>
                          </a:solidFill>
                          <a:uFillTx/>
                          <a:latin typeface="宋体" panose="02010600030101010101" pitchFamily="2" charset="-122"/>
                          <a:ea typeface="宋体" panose="02010600030101010101" pitchFamily="2" charset="-122"/>
                        </a:rPr>
                        <a:t>就像迸溅1的水花。</a:t>
                      </a:r>
                      <a:endParaRPr lang="zh-CN" altLang="en-US" sz="2600" b="1" dirty="0">
                        <a:solidFill>
                          <a:schemeClr val="tx1"/>
                        </a:solidFill>
                        <a:uFillTx/>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en-US" altLang="zh-CN" sz="2800" b="1">
                        <a:solidFill>
                          <a:schemeClr val="tx1"/>
                        </a:solidFill>
                        <a:uFillTx/>
                        <a:ea typeface="SimSun-ExtB" panose="02010609060101010101" charset="-122"/>
                        <a:cs typeface="+mj-cs"/>
                        <a:sym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78535">
                <a:tc>
                  <a:txBody>
                    <a:bodyPr/>
                    <a:p>
                      <a:pPr marL="0" lvl="0" indent="0">
                        <a:buNone/>
                      </a:pPr>
                      <a:r>
                        <a:rPr lang="zh-CN" altLang="en-US" sz="2800" b="1">
                          <a:latin typeface="宋体" panose="02010600030101010101" pitchFamily="2" charset="-122"/>
                          <a:ea typeface="宋体" panose="02010600030101010101" pitchFamily="2" charset="-122"/>
                          <a:sym typeface="+mn-ea"/>
                        </a:rPr>
                        <a:t>过去的紫藤萝</a:t>
                      </a:r>
                      <a:endParaRPr lang="zh-CN" altLang="en-US" sz="2800" b="1">
                        <a:latin typeface="宋体" panose="02010600030101010101" pitchFamily="2" charset="-122"/>
                        <a:ea typeface="宋体" panose="02010600030101010101" pitchFamily="2" charset="-122"/>
                        <a:sym typeface="+mn-ea"/>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r>
                        <a:rPr sz="2600" b="1">
                          <a:latin typeface="宋体" panose="02010600030101010101" pitchFamily="2" charset="-122"/>
                          <a:ea typeface="宋体" panose="02010600030101010101" pitchFamily="2" charset="-122"/>
                          <a:cs typeface="宋体" panose="02010600030101010101" pitchFamily="2" charset="-122"/>
                        </a:rPr>
                        <a:t>它依傍一株枯槐爬得很高</a:t>
                      </a:r>
                      <a:r>
                        <a:rPr sz="2600" b="1">
                          <a:sym typeface="+mn-ea"/>
                        </a:rPr>
                        <a:t>,</a:t>
                      </a:r>
                      <a:r>
                        <a:rPr sz="2600" b="1">
                          <a:latin typeface="宋体" panose="02010600030101010101" pitchFamily="2" charset="-122"/>
                          <a:ea typeface="宋体" panose="02010600030101010101" pitchFamily="2" charset="-122"/>
                          <a:cs typeface="宋体" panose="02010600030101010101" pitchFamily="2" charset="-122"/>
                        </a:rPr>
                        <a:t>但花朵从来都稀落</a:t>
                      </a:r>
                      <a:r>
                        <a:rPr sz="2600" b="1">
                          <a:sym typeface="+mn-ea"/>
                        </a:rPr>
                        <a:t>,</a:t>
                      </a:r>
                      <a:r>
                        <a:rPr sz="2600" b="1">
                          <a:latin typeface="宋体" panose="02010600030101010101" pitchFamily="2" charset="-122"/>
                          <a:ea typeface="宋体" panose="02010600030101010101" pitchFamily="2" charset="-122"/>
                          <a:cs typeface="宋体" panose="02010600030101010101" pitchFamily="2" charset="-122"/>
                        </a:rPr>
                        <a:t>东一穗西一串伶仃地挂在树梢</a:t>
                      </a:r>
                      <a:r>
                        <a:rPr sz="2600" b="1">
                          <a:sym typeface="+mn-ea"/>
                        </a:rPr>
                        <a:t>,</a:t>
                      </a:r>
                      <a:r>
                        <a:rPr sz="2600" b="1">
                          <a:latin typeface="宋体" panose="02010600030101010101" pitchFamily="2" charset="-122"/>
                          <a:ea typeface="宋体" panose="02010600030101010101" pitchFamily="2" charset="-122"/>
                          <a:cs typeface="宋体" panose="02010600030101010101" pitchFamily="2" charset="-122"/>
                        </a:rPr>
                        <a:t>好像在</a:t>
                      </a:r>
                      <a:r>
                        <a:rPr lang="zh-CN" sz="2600" b="1">
                          <a:latin typeface="宋体" panose="02010600030101010101" pitchFamily="2" charset="-122"/>
                          <a:ea typeface="宋体" panose="02010600030101010101" pitchFamily="2" charset="-122"/>
                          <a:cs typeface="宋体" panose="02010600030101010101" pitchFamily="2" charset="-122"/>
                        </a:rPr>
                        <a:t>察言观色</a:t>
                      </a:r>
                      <a:r>
                        <a:rPr sz="2600" b="1">
                          <a:sym typeface="+mn-ea"/>
                        </a:rPr>
                        <a:t>,</a:t>
                      </a:r>
                      <a:r>
                        <a:rPr sz="2600" b="1">
                          <a:latin typeface="宋体" panose="02010600030101010101" pitchFamily="2" charset="-122"/>
                          <a:ea typeface="宋体" panose="02010600030101010101" pitchFamily="2" charset="-122"/>
                          <a:cs typeface="宋体" panose="02010600030101010101" pitchFamily="2" charset="-122"/>
                        </a:rPr>
                        <a:t>试探什么。</a:t>
                      </a:r>
                      <a:endParaRPr sz="2600" b="1">
                        <a:latin typeface="宋体" panose="02010600030101010101" pitchFamily="2" charset="-122"/>
                        <a:ea typeface="宋体" panose="02010600030101010101" pitchFamily="2" charset="-122"/>
                        <a:cs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2" name="矩形 1"/>
          <p:cNvSpPr/>
          <p:nvPr/>
        </p:nvSpPr>
        <p:spPr>
          <a:xfrm>
            <a:off x="204470" y="962660"/>
            <a:ext cx="11560175" cy="953135"/>
          </a:xfrm>
          <a:prstGeom prst="rect">
            <a:avLst/>
          </a:prstGeom>
        </p:spPr>
        <p:txBody>
          <a:bodyPr wrap="square">
            <a:spAutoFit/>
          </a:bodyPr>
          <a:p>
            <a:pPr algn="just" fontAlgn="base">
              <a:lnSpc>
                <a:spcPct val="100000"/>
              </a:lnSpc>
              <a:spcBef>
                <a:spcPts val="0"/>
              </a:spcBef>
              <a:spcAft>
                <a:spcPts val="0"/>
              </a:spcAft>
            </a:pPr>
            <a:r>
              <a:rPr lang="en-US" altLang="zh-CN" sz="2800" b="1" strike="noStrike" noProof="1" dirty="0" smtClean="0">
                <a:solidFill>
                  <a:schemeClr val="tx1"/>
                </a:solidFill>
                <a:latin typeface="宋体" panose="02010600030101010101" pitchFamily="2" charset="-122"/>
                <a:cs typeface="宋体" panose="02010600030101010101" pitchFamily="2" charset="-122"/>
              </a:rPr>
              <a:t>1</a:t>
            </a:r>
            <a:r>
              <a:rPr lang="en-US" altLang="zh-CN" sz="2800" b="1" strike="noStrike" noProof="1" dirty="0">
                <a:solidFill>
                  <a:schemeClr val="tx1"/>
                </a:solidFill>
                <a:latin typeface="宋体" panose="02010600030101010101" pitchFamily="2" charset="-122"/>
                <a:cs typeface="宋体" panose="02010600030101010101" pitchFamily="2" charset="-122"/>
              </a:rPr>
              <a:t>.</a:t>
            </a:r>
            <a:r>
              <a:rPr lang="zh-CN" sz="2800" b="1" strike="noStrike" noProof="1">
                <a:latin typeface="宋体" panose="02010600030101010101" pitchFamily="2" charset="-122"/>
                <a:ea typeface="宋体" panose="02010600030101010101" pitchFamily="2" charset="-122"/>
                <a:cs typeface="宋体" panose="02010600030101010101" pitchFamily="2" charset="-122"/>
              </a:rPr>
              <a:t>请根据表格中</a:t>
            </a:r>
            <a:r>
              <a:rPr lang="en-US" altLang="zh-CN" sz="2800" b="1" strike="noStrike" noProof="1">
                <a:latin typeface="Arial" panose="020B0604020202020204" pitchFamily="34" charset="0"/>
                <a:ea typeface="宋体" panose="02010600030101010101" pitchFamily="2" charset="-122"/>
                <a:cs typeface="Arial" panose="020B0604020202020204" pitchFamily="34" charset="0"/>
              </a:rPr>
              <a:t>“</a:t>
            </a:r>
            <a:r>
              <a:rPr lang="zh-CN" altLang="en-US" sz="2800" b="1" strike="noStrike" noProof="1">
                <a:latin typeface="Arial" panose="020B0604020202020204" pitchFamily="34" charset="0"/>
                <a:ea typeface="宋体" panose="02010600030101010101" pitchFamily="2" charset="-122"/>
                <a:cs typeface="Arial" panose="020B0604020202020204" pitchFamily="34" charset="0"/>
              </a:rPr>
              <a:t>状物描写</a:t>
            </a:r>
            <a:r>
              <a:rPr lang="en-US" altLang="zh-CN" sz="2800" b="1" strike="noStrike" noProof="1">
                <a:latin typeface="Arial" panose="020B0604020202020204" pitchFamily="34" charset="0"/>
                <a:ea typeface="宋体" panose="02010600030101010101" pitchFamily="2" charset="-122"/>
                <a:cs typeface="Arial" panose="020B0604020202020204" pitchFamily="34" charset="0"/>
              </a:rPr>
              <a:t>”</a:t>
            </a:r>
            <a:r>
              <a:rPr lang="zh-CN" altLang="en-US" sz="2800" b="1" strike="noStrike" noProof="1">
                <a:latin typeface="Arial" panose="020B0604020202020204" pitchFamily="34" charset="0"/>
                <a:ea typeface="宋体" panose="02010600030101010101" pitchFamily="2" charset="-122"/>
                <a:cs typeface="Arial" panose="020B0604020202020204" pitchFamily="34" charset="0"/>
              </a:rPr>
              <a:t>部分内容</a:t>
            </a:r>
            <a:r>
              <a:rPr sz="2800" b="1">
                <a:sym typeface="+mn-ea"/>
              </a:rPr>
              <a:t>,</a:t>
            </a:r>
            <a:r>
              <a:rPr lang="zh-CN" sz="2800" b="1">
                <a:latin typeface="宋体" panose="02010600030101010101" pitchFamily="2" charset="-122"/>
                <a:ea typeface="宋体" panose="02010600030101010101" pitchFamily="2" charset="-122"/>
                <a:sym typeface="+mn-ea"/>
              </a:rPr>
              <a:t>分别概括</a:t>
            </a:r>
            <a:r>
              <a:rPr lang="en-US" altLang="zh-CN"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Arial" panose="020B0604020202020204" pitchFamily="34" charset="0"/>
                <a:ea typeface="宋体" panose="02010600030101010101" pitchFamily="2" charset="-122"/>
                <a:cs typeface="Arial" panose="020B0604020202020204" pitchFamily="34" charset="0"/>
                <a:sym typeface="+mn-ea"/>
              </a:rPr>
              <a:t>眼前的紫藤萝</a:t>
            </a:r>
            <a:r>
              <a:rPr lang="en-US" altLang="zh-CN"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Arial" panose="020B0604020202020204" pitchFamily="34" charset="0"/>
                <a:ea typeface="宋体" panose="02010600030101010101" pitchFamily="2" charset="-122"/>
                <a:cs typeface="Arial" panose="020B0604020202020204" pitchFamily="34" charset="0"/>
                <a:sym typeface="+mn-ea"/>
              </a:rPr>
              <a:t>与</a:t>
            </a:r>
            <a:r>
              <a:rPr lang="en-US" altLang="zh-CN"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Arial" panose="020B0604020202020204" pitchFamily="34" charset="0"/>
                <a:ea typeface="宋体" panose="02010600030101010101" pitchFamily="2" charset="-122"/>
                <a:cs typeface="Arial" panose="020B0604020202020204" pitchFamily="34" charset="0"/>
                <a:sym typeface="+mn-ea"/>
              </a:rPr>
              <a:t>过去的紫藤萝</a:t>
            </a:r>
            <a:r>
              <a:rPr lang="en-US" altLang="zh-CN"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Arial" panose="020B0604020202020204" pitchFamily="34" charset="0"/>
                <a:ea typeface="宋体" panose="02010600030101010101" pitchFamily="2" charset="-122"/>
                <a:cs typeface="Arial" panose="020B0604020202020204" pitchFamily="34" charset="0"/>
                <a:sym typeface="+mn-ea"/>
              </a:rPr>
              <a:t>的特点</a:t>
            </a:r>
            <a:r>
              <a:rPr lang="zh-CN" altLang="zh-CN" sz="2800" b="1" dirty="0">
                <a:latin typeface="宋体" panose="02010600030101010101" pitchFamily="2" charset="-122"/>
                <a:cs typeface="宋体" panose="02010600030101010101" pitchFamily="2" charset="-122"/>
                <a:sym typeface="+mn-ea"/>
              </a:rPr>
              <a:t>(</a:t>
            </a:r>
            <a:r>
              <a:rPr lang="zh-CN" sz="2800" b="1" dirty="0">
                <a:latin typeface="宋体" panose="02010600030101010101" pitchFamily="2" charset="-122"/>
                <a:ea typeface="宋体" panose="02010600030101010101" pitchFamily="2" charset="-122"/>
                <a:sym typeface="+mn-ea"/>
              </a:rPr>
              <a:t>任务三或思考探究一</a:t>
            </a:r>
            <a:r>
              <a:rPr lang="zh-CN" altLang="zh-CN" sz="2800" b="1" dirty="0">
                <a:uFillTx/>
                <a:latin typeface="宋体" panose="02010600030101010101" pitchFamily="2" charset="-122"/>
                <a:cs typeface="宋体" panose="02010600030101010101" pitchFamily="2" charset="-122"/>
                <a:sym typeface="+mn-ea"/>
              </a:rPr>
              <a:t>)</a:t>
            </a:r>
            <a:r>
              <a:rPr lang="zh-CN" sz="2800" b="1">
                <a:latin typeface="宋体" panose="02010600030101010101" pitchFamily="2" charset="-122"/>
                <a:ea typeface="宋体" panose="02010600030101010101" pitchFamily="2" charset="-122"/>
                <a:sym typeface="+mn-ea"/>
              </a:rPr>
              <a:t>。</a:t>
            </a:r>
            <a:endParaRPr lang="zh-CN" sz="2800" b="1">
              <a:latin typeface="宋体" panose="02010600030101010101" pitchFamily="2" charset="-122"/>
              <a:ea typeface="宋体" panose="02010600030101010101" pitchFamily="2" charset="-122"/>
              <a:sym typeface="+mn-ea"/>
            </a:endParaRPr>
          </a:p>
        </p:txBody>
      </p:sp>
      <p:grpSp>
        <p:nvGrpSpPr>
          <p:cNvPr id="14" name="组合 13"/>
          <p:cNvGrpSpPr/>
          <p:nvPr/>
        </p:nvGrpSpPr>
        <p:grpSpPr>
          <a:xfrm>
            <a:off x="204470" y="238125"/>
            <a:ext cx="2652395" cy="713740"/>
            <a:chOff x="2371" y="690"/>
            <a:chExt cx="3471" cy="1124"/>
          </a:xfrm>
        </p:grpSpPr>
        <p:sp>
          <p:nvSpPr>
            <p:cNvPr id="1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6" name="TextBox 18"/>
            <p:cNvSpPr txBox="1"/>
            <p:nvPr/>
          </p:nvSpPr>
          <p:spPr>
            <a:xfrm>
              <a:off x="2644" y="741"/>
              <a:ext cx="2568"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托物言志</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52233" name="文本框 3"/>
          <p:cNvSpPr txBox="1"/>
          <p:nvPr/>
        </p:nvSpPr>
        <p:spPr>
          <a:xfrm>
            <a:off x="9246235" y="2413000"/>
            <a:ext cx="2768600" cy="1291590"/>
          </a:xfrm>
          <a:prstGeom prst="rect">
            <a:avLst/>
          </a:prstGeom>
          <a:noFill/>
          <a:ln w="9525">
            <a:noFill/>
          </a:ln>
        </p:spPr>
        <p:txBody>
          <a:bodyPr wrap="square" anchor="t" anchorCtr="0">
            <a:spAutoFit/>
          </a:bodyPr>
          <a:p>
            <a:pPr algn="l">
              <a:buClr>
                <a:srgbClr val="9BBB59"/>
              </a:buClr>
              <a:buFont typeface="Wingdings" panose="05000000000000000000" pitchFamily="2" charset="2"/>
            </a:pPr>
            <a:r>
              <a:rPr lang="zh-CN" altLang="en-US" sz="2600" b="1" dirty="0">
                <a:solidFill>
                  <a:srgbClr val="FF0000"/>
                </a:solidFill>
                <a:latin typeface="宋体" panose="02010600030101010101" pitchFamily="2" charset="-122"/>
                <a:ea typeface="宋体" panose="02010600030101010101" pitchFamily="2" charset="-122"/>
                <a:sym typeface="宋体" panose="02010600030101010101" pitchFamily="2" charset="-122"/>
              </a:rPr>
              <a:t>①花朵繁盛美丽</a:t>
            </a:r>
            <a:r>
              <a:rPr sz="2600" b="1">
                <a:solidFill>
                  <a:srgbClr val="FF0000"/>
                </a:solidFill>
                <a:sym typeface="+mn-ea"/>
              </a:rPr>
              <a:t>,</a:t>
            </a:r>
            <a:r>
              <a:rPr lang="zh-CN" sz="2600" b="1">
                <a:solidFill>
                  <a:srgbClr val="FF0000"/>
                </a:solidFill>
                <a:latin typeface="宋体" panose="02010600030101010101" pitchFamily="2" charset="-122"/>
                <a:ea typeface="宋体" panose="02010600030101010101" pitchFamily="2" charset="-122"/>
                <a:sym typeface="+mn-ea"/>
              </a:rPr>
              <a:t>生机盎然</a:t>
            </a:r>
            <a:r>
              <a:rPr sz="2600" b="1">
                <a:solidFill>
                  <a:srgbClr val="FF0000"/>
                </a:solidFill>
                <a:sym typeface="+mn-ea"/>
              </a:rPr>
              <a:t>,</a:t>
            </a:r>
            <a:r>
              <a:rPr lang="en-US" altLang="zh-CN" sz="2600" b="1" dirty="0">
                <a:solidFill>
                  <a:srgbClr val="FF0000"/>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lang="zh-CN" altLang="en-US" sz="2600" b="1" dirty="0">
                <a:solidFill>
                  <a:srgbClr val="FF0000"/>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尽情</a:t>
            </a:r>
            <a:r>
              <a:rPr lang="en-US" altLang="zh-CN" sz="2600" b="1" dirty="0">
                <a:solidFill>
                  <a:srgbClr val="FF0000"/>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lang="zh-CN" altLang="en-US" sz="2600" b="1" dirty="0">
                <a:solidFill>
                  <a:srgbClr val="FF0000"/>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开放</a:t>
            </a:r>
            <a:endParaRPr lang="zh-CN" altLang="en-US" sz="2600" b="1" dirty="0">
              <a:solidFill>
                <a:srgbClr val="FF0000"/>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endParaRPr>
          </a:p>
        </p:txBody>
      </p:sp>
      <p:sp>
        <p:nvSpPr>
          <p:cNvPr id="3" name="文本框 3"/>
          <p:cNvSpPr txBox="1"/>
          <p:nvPr/>
        </p:nvSpPr>
        <p:spPr>
          <a:xfrm>
            <a:off x="9245600" y="4201160"/>
            <a:ext cx="2769235" cy="829945"/>
          </a:xfrm>
          <a:prstGeom prst="rect">
            <a:avLst/>
          </a:prstGeom>
          <a:noFill/>
          <a:ln w="9525">
            <a:noFill/>
          </a:ln>
        </p:spPr>
        <p:txBody>
          <a:bodyPr wrap="square" anchor="t" anchorCtr="0">
            <a:spAutoFit/>
          </a:bodyPr>
          <a:p>
            <a:pPr algn="l">
              <a:buClr>
                <a:srgbClr val="9BBB59"/>
              </a:buClr>
              <a:buFont typeface="Wingdings" panose="05000000000000000000" pitchFamily="2" charset="2"/>
            </a:pPr>
            <a:r>
              <a:rPr lang="zh-CN" altLang="en-US" sz="2400" b="1" dirty="0">
                <a:solidFill>
                  <a:srgbClr val="FF0000"/>
                </a:solidFill>
                <a:uFillTx/>
                <a:latin typeface="宋体" panose="02010600030101010101" pitchFamily="2" charset="-122"/>
                <a:ea typeface="宋体" panose="02010600030101010101" pitchFamily="2" charset="-122"/>
                <a:sym typeface="宋体" panose="02010600030101010101" pitchFamily="2" charset="-122"/>
              </a:rPr>
              <a:t>②花朵</a:t>
            </a:r>
            <a:r>
              <a:rPr lang="zh-CN" sz="2400" b="1" dirty="0">
                <a:solidFill>
                  <a:srgbClr val="FF0000"/>
                </a:solidFill>
                <a:uFillTx/>
                <a:latin typeface="宋体" panose="02010600030101010101" pitchFamily="2" charset="-122"/>
                <a:ea typeface="宋体" panose="02010600030101010101" pitchFamily="2" charset="-122"/>
                <a:sym typeface="宋体" panose="02010600030101010101" pitchFamily="2" charset="-122"/>
              </a:rPr>
              <a:t>稀落伶仃</a:t>
            </a:r>
            <a:r>
              <a:rPr sz="2400" b="1">
                <a:solidFill>
                  <a:srgbClr val="FF0000"/>
                </a:solidFill>
                <a:sym typeface="+mn-ea"/>
              </a:rPr>
              <a:t>,</a:t>
            </a:r>
            <a:r>
              <a:rPr lang="zh-CN" sz="2400" b="1" dirty="0">
                <a:solidFill>
                  <a:srgbClr val="FF0000"/>
                </a:solidFill>
                <a:uFillTx/>
                <a:latin typeface="宋体" panose="02010600030101010101" pitchFamily="2" charset="-122"/>
                <a:ea typeface="宋体" panose="02010600030101010101" pitchFamily="2" charset="-122"/>
                <a:sym typeface="宋体" panose="02010600030101010101" pitchFamily="2" charset="-122"/>
              </a:rPr>
              <a:t>小心试探</a:t>
            </a:r>
            <a:r>
              <a:rPr sz="2400" b="1">
                <a:solidFill>
                  <a:srgbClr val="FF0000"/>
                </a:solidFill>
                <a:sym typeface="+mn-ea"/>
              </a:rPr>
              <a:t>,</a:t>
            </a:r>
            <a:r>
              <a:rPr lang="en-US" altLang="zh-CN" sz="2400" b="1" dirty="0">
                <a:solidFill>
                  <a:srgbClr val="FF0000"/>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lang="zh-CN" sz="2400" b="1">
                <a:solidFill>
                  <a:srgbClr val="FF0000"/>
                </a:solidFill>
                <a:latin typeface="宋体" panose="02010600030101010101" pitchFamily="2" charset="-122"/>
                <a:ea typeface="宋体" panose="02010600030101010101" pitchFamily="2" charset="-122"/>
                <a:sym typeface="+mn-ea"/>
              </a:rPr>
              <a:t>谨慎</a:t>
            </a:r>
            <a:r>
              <a:rPr lang="en-US" altLang="zh-CN" sz="2400" b="1" dirty="0">
                <a:solidFill>
                  <a:srgbClr val="FF0000"/>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lang="zh-CN" sz="2400" b="1">
                <a:solidFill>
                  <a:srgbClr val="FF0000"/>
                </a:solidFill>
                <a:latin typeface="宋体" panose="02010600030101010101" pitchFamily="2" charset="-122"/>
                <a:ea typeface="宋体" panose="02010600030101010101" pitchFamily="2" charset="-122"/>
                <a:sym typeface="+mn-ea"/>
              </a:rPr>
              <a:t>开放</a:t>
            </a:r>
            <a:endParaRPr lang="zh-CN" sz="2400" b="1" dirty="0">
              <a:solidFill>
                <a:srgbClr val="FF0000"/>
              </a:solidFill>
              <a:uFillTx/>
              <a:latin typeface="宋体" panose="02010600030101010101" pitchFamily="2" charset="-122"/>
              <a:ea typeface="宋体" panose="02010600030101010101" pitchFamily="2" charset="-122"/>
              <a:sym typeface="+mn-ea"/>
            </a:endParaRPr>
          </a:p>
        </p:txBody>
      </p:sp>
      <p:sp>
        <p:nvSpPr>
          <p:cNvPr id="5" name="矩形 4"/>
          <p:cNvSpPr/>
          <p:nvPr/>
        </p:nvSpPr>
        <p:spPr>
          <a:xfrm>
            <a:off x="342265" y="5260975"/>
            <a:ext cx="11265535" cy="1383665"/>
          </a:xfrm>
          <a:prstGeom prst="rect">
            <a:avLst/>
          </a:prstGeom>
        </p:spPr>
        <p:txBody>
          <a:bodyPr wrap="square">
            <a:spAutoFit/>
          </a:bodyPr>
          <a:p>
            <a:pPr algn="just" fontAlgn="base">
              <a:lnSpc>
                <a:spcPct val="100000"/>
              </a:lnSpc>
              <a:spcBef>
                <a:spcPts val="0"/>
              </a:spcBef>
              <a:spcAft>
                <a:spcPts val="0"/>
              </a:spcAft>
            </a:pPr>
            <a:r>
              <a:rPr lang="zh-CN" sz="2800" b="1" strike="noStrike" noProof="1">
                <a:latin typeface="宋体" panose="02010600030101010101" pitchFamily="2" charset="-122"/>
                <a:ea typeface="宋体" panose="02010600030101010101" pitchFamily="2" charset="-122"/>
                <a:cs typeface="宋体" panose="02010600030101010101" pitchFamily="2" charset="-122"/>
              </a:rPr>
              <a:t>作者之所以将</a:t>
            </a:r>
            <a:r>
              <a:rPr lang="en-US" altLang="zh-CN"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Arial" panose="020B0604020202020204" pitchFamily="34" charset="0"/>
                <a:ea typeface="宋体" panose="02010600030101010101" pitchFamily="2" charset="-122"/>
                <a:cs typeface="Arial" panose="020B0604020202020204" pitchFamily="34" charset="0"/>
                <a:sym typeface="+mn-ea"/>
              </a:rPr>
              <a:t>眼前的紫藤萝</a:t>
            </a:r>
            <a:r>
              <a:rPr lang="en-US" altLang="zh-CN" sz="2800" b="1">
                <a:latin typeface="Arial" panose="020B0604020202020204" pitchFamily="34" charset="0"/>
                <a:ea typeface="宋体" panose="02010600030101010101" pitchFamily="2" charset="-122"/>
                <a:cs typeface="Arial" panose="020B0604020202020204" pitchFamily="34" charset="0"/>
                <a:sym typeface="+mn-ea"/>
              </a:rPr>
              <a:t>”</a:t>
            </a:r>
            <a:r>
              <a:rPr lang="zh-CN" sz="2800" b="1">
                <a:latin typeface="Arial" panose="020B0604020202020204" pitchFamily="34" charset="0"/>
                <a:ea typeface="宋体" panose="02010600030101010101" pitchFamily="2" charset="-122"/>
                <a:cs typeface="Arial" panose="020B0604020202020204" pitchFamily="34" charset="0"/>
                <a:sym typeface="+mn-ea"/>
              </a:rPr>
              <a:t>比作</a:t>
            </a:r>
            <a:r>
              <a:rPr lang="en-US" altLang="zh-CN"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Arial" panose="020B0604020202020204" pitchFamily="34" charset="0"/>
                <a:ea typeface="宋体" panose="02010600030101010101" pitchFamily="2" charset="-122"/>
                <a:cs typeface="Arial" panose="020B0604020202020204" pitchFamily="34" charset="0"/>
                <a:sym typeface="+mn-ea"/>
              </a:rPr>
              <a:t>瀑布</a:t>
            </a:r>
            <a:r>
              <a:rPr lang="en-US" altLang="zh-CN"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Arial" panose="020B0604020202020204" pitchFamily="34" charset="0"/>
                <a:ea typeface="宋体" panose="02010600030101010101" pitchFamily="2" charset="-122"/>
                <a:cs typeface="Arial" panose="020B0604020202020204" pitchFamily="34" charset="0"/>
                <a:sym typeface="+mn-ea"/>
              </a:rPr>
              <a:t>是因为：</a:t>
            </a:r>
            <a:endParaRPr lang="zh-CN" altLang="en-US" sz="2800" b="1">
              <a:latin typeface="Arial" panose="020B0604020202020204" pitchFamily="34" charset="0"/>
              <a:ea typeface="宋体" panose="02010600030101010101" pitchFamily="2" charset="-122"/>
              <a:cs typeface="Arial" panose="020B0604020202020204" pitchFamily="34" charset="0"/>
              <a:sym typeface="+mn-ea"/>
            </a:endParaRPr>
          </a:p>
          <a:p>
            <a:pPr algn="just" fontAlgn="base">
              <a:lnSpc>
                <a:spcPct val="100000"/>
              </a:lnSpc>
              <a:spcBef>
                <a:spcPts val="0"/>
              </a:spcBef>
              <a:spcAft>
                <a:spcPts val="0"/>
              </a:spcAft>
            </a:pPr>
            <a:endParaRPr lang="zh-CN" altLang="en-US" sz="2800" b="1">
              <a:latin typeface="Arial" panose="020B0604020202020204" pitchFamily="34" charset="0"/>
              <a:ea typeface="宋体" panose="02010600030101010101" pitchFamily="2" charset="-122"/>
              <a:cs typeface="Arial" panose="020B0604020202020204" pitchFamily="34" charset="0"/>
              <a:sym typeface="+mn-ea"/>
            </a:endParaRPr>
          </a:p>
          <a:p>
            <a:pPr algn="just" fontAlgn="base">
              <a:lnSpc>
                <a:spcPct val="100000"/>
              </a:lnSpc>
              <a:spcBef>
                <a:spcPts val="0"/>
              </a:spcBef>
              <a:spcAft>
                <a:spcPts val="0"/>
              </a:spcAft>
            </a:pPr>
            <a:r>
              <a:rPr lang="zh-CN" altLang="en-US" sz="2800" b="1">
                <a:latin typeface="Arial" panose="020B0604020202020204" pitchFamily="34" charset="0"/>
                <a:ea typeface="宋体" panose="02010600030101010101" pitchFamily="2" charset="-122"/>
                <a:cs typeface="Arial" panose="020B0604020202020204" pitchFamily="34" charset="0"/>
                <a:sym typeface="+mn-ea"/>
              </a:rPr>
              <a:t> </a:t>
            </a:r>
            <a:r>
              <a:rPr lang="en-US" altLang="zh-CN" sz="2800" b="1">
                <a:latin typeface="Arial" panose="020B0604020202020204" pitchFamily="34" charset="0"/>
                <a:ea typeface="宋体" panose="02010600030101010101" pitchFamily="2" charset="-122"/>
                <a:cs typeface="Arial" panose="020B0604020202020204" pitchFamily="34" charset="0"/>
                <a:sym typeface="+mn-ea"/>
              </a:rPr>
              <a:t>                                                                          </a:t>
            </a:r>
            <a:r>
              <a:rPr lang="zh-CN" sz="2800" b="1">
                <a:latin typeface="宋体" panose="02010600030101010101" pitchFamily="2" charset="-122"/>
                <a:ea typeface="宋体" panose="02010600030101010101" pitchFamily="2" charset="-122"/>
                <a:sym typeface="+mn-ea"/>
              </a:rPr>
              <a:t>。</a:t>
            </a:r>
            <a:endParaRPr lang="zh-CN" sz="2800" b="1">
              <a:latin typeface="宋体" panose="02010600030101010101" pitchFamily="2" charset="-122"/>
              <a:ea typeface="宋体" panose="02010600030101010101" pitchFamily="2" charset="-122"/>
              <a:sym typeface="+mn-ea"/>
            </a:endParaRPr>
          </a:p>
        </p:txBody>
      </p:sp>
      <p:sp>
        <p:nvSpPr>
          <p:cNvPr id="52235" name="文本框 3"/>
          <p:cNvSpPr txBox="1"/>
          <p:nvPr/>
        </p:nvSpPr>
        <p:spPr>
          <a:xfrm>
            <a:off x="413385" y="5691505"/>
            <a:ext cx="11601450" cy="953135"/>
          </a:xfrm>
          <a:prstGeom prst="rect">
            <a:avLst/>
          </a:prstGeom>
          <a:noFill/>
          <a:ln w="9525">
            <a:noFill/>
          </a:ln>
        </p:spPr>
        <p:txBody>
          <a:bodyPr wrap="square" anchor="t" anchorCtr="0">
            <a:spAutoFit/>
          </a:bodyPr>
          <a:p>
            <a:pPr>
              <a:buClr>
                <a:srgbClr val="9BBB59"/>
              </a:buClr>
              <a:buFont typeface="Wingdings" panose="05000000000000000000" pitchFamily="2" charset="2"/>
            </a:pPr>
            <a:r>
              <a:rPr lang="en-US" altLang="zh-CN" sz="2800" b="1" dirty="0">
                <a:solidFill>
                  <a:srgbClr val="0000FF"/>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lang="zh-CN" altLang="en-US" sz="2800" b="1" dirty="0">
                <a:solidFill>
                  <a:srgbClr val="0000FF"/>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眼前的</a:t>
            </a:r>
            <a:r>
              <a:rPr lang="zh-CN" altLang="en-US" sz="2800" b="1" dirty="0">
                <a:solidFill>
                  <a:srgbClr val="0000FF"/>
                </a:solidFill>
                <a:latin typeface="宋体" panose="02010600030101010101" pitchFamily="2" charset="-122"/>
                <a:ea typeface="宋体" panose="02010600030101010101" pitchFamily="2" charset="-122"/>
                <a:sym typeface="宋体" panose="02010600030101010101" pitchFamily="2" charset="-122"/>
              </a:rPr>
              <a:t>紫藤萝</a:t>
            </a:r>
            <a:r>
              <a:rPr lang="en-US" altLang="zh-CN" sz="2800" b="1" dirty="0">
                <a:solidFill>
                  <a:srgbClr val="0000FF"/>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lang="zh-CN" altLang="en-US" sz="2800" b="1" dirty="0">
                <a:solidFill>
                  <a:srgbClr val="0000FF"/>
                </a:solidFill>
                <a:latin typeface="宋体" panose="02010600030101010101" pitchFamily="2" charset="-122"/>
                <a:ea typeface="宋体" panose="02010600030101010101" pitchFamily="2" charset="-122"/>
                <a:sym typeface="宋体" panose="02010600030101010101" pitchFamily="2" charset="-122"/>
              </a:rPr>
              <a:t>长得非常茂盛</a:t>
            </a:r>
            <a:r>
              <a:rPr sz="2800" b="1">
                <a:solidFill>
                  <a:srgbClr val="0000FF"/>
                </a:solidFill>
                <a:sym typeface="+mn-ea"/>
              </a:rPr>
              <a:t>,</a:t>
            </a:r>
            <a:r>
              <a:rPr lang="en-US" altLang="zh-CN" sz="2800" b="1" dirty="0">
                <a:solidFill>
                  <a:srgbClr val="0000FF"/>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lang="zh-CN" altLang="en-US" sz="2800" b="1" dirty="0">
                <a:solidFill>
                  <a:srgbClr val="0000FF"/>
                </a:solidFill>
                <a:uFillTx/>
                <a:latin typeface="宋体" panose="02010600030101010101" pitchFamily="2" charset="-122"/>
                <a:ea typeface="宋体" panose="02010600030101010101" pitchFamily="2" charset="-122"/>
                <a:sym typeface="+mn-ea"/>
              </a:rPr>
              <a:t>不见其发端</a:t>
            </a:r>
            <a:r>
              <a:rPr sz="2800" b="1">
                <a:solidFill>
                  <a:srgbClr val="0000FF"/>
                </a:solidFill>
                <a:sym typeface="+mn-ea"/>
              </a:rPr>
              <a:t>,</a:t>
            </a:r>
            <a:r>
              <a:rPr lang="zh-CN" altLang="en-US" sz="2800" b="1" dirty="0">
                <a:solidFill>
                  <a:srgbClr val="0000FF"/>
                </a:solidFill>
                <a:uFillTx/>
                <a:latin typeface="宋体" panose="02010600030101010101" pitchFamily="2" charset="-122"/>
                <a:ea typeface="宋体" panose="02010600030101010101" pitchFamily="2" charset="-122"/>
                <a:sym typeface="+mn-ea"/>
              </a:rPr>
              <a:t>也不见其终极</a:t>
            </a:r>
            <a:r>
              <a:rPr lang="en-US" altLang="zh-CN" sz="2800" b="1" dirty="0">
                <a:solidFill>
                  <a:srgbClr val="0000FF"/>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sz="2800" b="1">
                <a:solidFill>
                  <a:srgbClr val="0000FF"/>
                </a:solidFill>
                <a:sym typeface="+mn-ea"/>
              </a:rPr>
              <a:t>,</a:t>
            </a:r>
            <a:r>
              <a:rPr lang="zh-CN" sz="2800" b="1">
                <a:solidFill>
                  <a:srgbClr val="0000FF"/>
                </a:solidFill>
                <a:latin typeface="宋体" panose="02010600030101010101" pitchFamily="2" charset="-122"/>
                <a:ea typeface="宋体" panose="02010600030101010101" pitchFamily="2" charset="-122"/>
                <a:sym typeface="+mn-ea"/>
              </a:rPr>
              <a:t>给人一种自上而下倾斜而来的感觉</a:t>
            </a:r>
            <a:r>
              <a:rPr sz="2800" b="1">
                <a:solidFill>
                  <a:srgbClr val="0000FF"/>
                </a:solidFill>
                <a:sym typeface="+mn-ea"/>
              </a:rPr>
              <a:t>,</a:t>
            </a:r>
            <a:r>
              <a:rPr lang="zh-CN" sz="2800" b="1">
                <a:solidFill>
                  <a:srgbClr val="0000FF"/>
                </a:solidFill>
                <a:latin typeface="Arial" panose="020B0604020202020204" pitchFamily="34" charset="0"/>
                <a:ea typeface="宋体" panose="02010600030101010101" pitchFamily="2" charset="-122"/>
                <a:cs typeface="Arial" panose="020B0604020202020204" pitchFamily="34" charset="0"/>
                <a:sym typeface="+mn-ea"/>
              </a:rPr>
              <a:t>比作</a:t>
            </a:r>
            <a:r>
              <a:rPr lang="en-US" altLang="zh-CN" sz="2800" b="1">
                <a:solidFill>
                  <a:srgbClr val="0000FF"/>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solidFill>
                  <a:srgbClr val="0000FF"/>
                </a:solidFill>
                <a:latin typeface="Arial" panose="020B0604020202020204" pitchFamily="34" charset="0"/>
                <a:ea typeface="宋体" panose="02010600030101010101" pitchFamily="2" charset="-122"/>
                <a:cs typeface="Arial" panose="020B0604020202020204" pitchFamily="34" charset="0"/>
                <a:sym typeface="+mn-ea"/>
              </a:rPr>
              <a:t>瀑布</a:t>
            </a:r>
            <a:r>
              <a:rPr lang="en-US" altLang="zh-CN" sz="2800" b="1">
                <a:solidFill>
                  <a:srgbClr val="0000FF"/>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solidFill>
                  <a:srgbClr val="0000FF"/>
                </a:solidFill>
                <a:latin typeface="Arial" panose="020B0604020202020204" pitchFamily="34" charset="0"/>
                <a:ea typeface="宋体" panose="02010600030101010101" pitchFamily="2" charset="-122"/>
                <a:cs typeface="Arial" panose="020B0604020202020204" pitchFamily="34" charset="0"/>
                <a:sym typeface="+mn-ea"/>
              </a:rPr>
              <a:t>再贴切不过了</a:t>
            </a:r>
            <a:endParaRPr lang="zh-CN" altLang="en-US" sz="28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33"/>
                                        </p:tgtEl>
                                        <p:attrNameLst>
                                          <p:attrName>style.visibility</p:attrName>
                                        </p:attrNameLst>
                                      </p:cBhvr>
                                      <p:to>
                                        <p:strVal val="visible"/>
                                      </p:to>
                                    </p:set>
                                    <p:anim calcmode="lin" valueType="num">
                                      <p:cBhvr additive="base">
                                        <p:cTn id="7" dur="500" fill="hold"/>
                                        <p:tgtEl>
                                          <p:spTgt spid="52233"/>
                                        </p:tgtEl>
                                        <p:attrNameLst>
                                          <p:attrName>ppt_x</p:attrName>
                                        </p:attrNameLst>
                                      </p:cBhvr>
                                      <p:tavLst>
                                        <p:tav tm="0">
                                          <p:val>
                                            <p:strVal val="#ppt_x"/>
                                          </p:val>
                                        </p:tav>
                                        <p:tav tm="100000">
                                          <p:val>
                                            <p:strVal val="#ppt_x"/>
                                          </p:val>
                                        </p:tav>
                                      </p:tavLst>
                                    </p:anim>
                                    <p:anim calcmode="lin" valueType="num">
                                      <p:cBhvr additive="base">
                                        <p:cTn id="8" dur="500" fill="hold"/>
                                        <p:tgtEl>
                                          <p:spTgt spid="5223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52235"/>
                                        </p:tgtEl>
                                        <p:attrNameLst>
                                          <p:attrName>style.visibility</p:attrName>
                                        </p:attrNameLst>
                                      </p:cBhvr>
                                      <p:to>
                                        <p:strVal val="visible"/>
                                      </p:to>
                                    </p:set>
                                    <p:animEffect transition="in" filter="blinds(horizontal)">
                                      <p:cBhvr>
                                        <p:cTn id="19" dur="500"/>
                                        <p:tgtEl>
                                          <p:spTgt spid="52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3" grpId="0"/>
      <p:bldP spid="3" grpId="0"/>
      <p:bldP spid="52235"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aphicFrame>
        <p:nvGraphicFramePr>
          <p:cNvPr id="8238" name="内容占位符 8237"/>
          <p:cNvGraphicFramePr/>
          <p:nvPr>
            <p:ph/>
            <p:custDataLst>
              <p:tags r:id="rId1"/>
            </p:custDataLst>
          </p:nvPr>
        </p:nvGraphicFramePr>
        <p:xfrm>
          <a:off x="565785" y="769620"/>
          <a:ext cx="11275695" cy="4490720"/>
        </p:xfrm>
        <a:graphic>
          <a:graphicData uri="http://schemas.openxmlformats.org/drawingml/2006/table">
            <a:tbl>
              <a:tblPr/>
              <a:tblGrid>
                <a:gridCol w="4964430"/>
                <a:gridCol w="6311265"/>
              </a:tblGrid>
              <a:tr h="518160">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情感变化</a:t>
                      </a:r>
                      <a:endPar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引发变化的原因</a:t>
                      </a:r>
                      <a:endPar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18160">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r>
                        <a:rPr lang="zh-CN" altLang="en-US" sz="2800" b="1" dirty="0">
                          <a:solidFill>
                            <a:schemeClr val="tx1"/>
                          </a:solidFill>
                          <a:uFillTx/>
                          <a:latin typeface="宋体" panose="02010600030101010101" pitchFamily="2" charset="-122"/>
                          <a:ea typeface="宋体" panose="02010600030101010101" pitchFamily="2" charset="-122"/>
                        </a:rPr>
                        <a:t>我不由得停住了脚步</a:t>
                      </a:r>
                      <a:endParaRPr lang="zh-CN" altLang="en-US" sz="2800" b="1" dirty="0">
                        <a:solidFill>
                          <a:schemeClr val="tx1"/>
                        </a:solidFill>
                        <a:uFillTx/>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r>
                        <a:rPr lang="en-US" altLang="zh-CN" sz="2700" b="1">
                          <a:solidFill>
                            <a:schemeClr val="tx1"/>
                          </a:solidFill>
                          <a:uFillTx/>
                          <a:ea typeface="SimSun-ExtB" panose="02010609060101010101" charset="-122"/>
                          <a:cs typeface="+mj-cs"/>
                          <a:sym typeface="宋体" panose="02010600030101010101" pitchFamily="2" charset="-122"/>
                        </a:rPr>
                        <a:t>被</a:t>
                      </a:r>
                      <a:r>
                        <a:rPr lang="zh-CN" altLang="en-US" sz="2700" b="1">
                          <a:solidFill>
                            <a:schemeClr val="tx1"/>
                          </a:solidFill>
                          <a:uFillTx/>
                          <a:ea typeface="SimSun-ExtB" panose="02010609060101010101" charset="-122"/>
                          <a:cs typeface="+mj-cs"/>
                          <a:sym typeface="宋体" panose="02010600030101010101" pitchFamily="2" charset="-122"/>
                        </a:rPr>
                        <a:t>繁盛</a:t>
                      </a:r>
                      <a:r>
                        <a:rPr lang="zh-CN" altLang="en-US" sz="2700" b="1">
                          <a:uFillTx/>
                          <a:ea typeface="SimSun-ExtB" panose="02010609060101010101" charset="-122"/>
                          <a:cs typeface="+mj-cs"/>
                          <a:sym typeface="宋体" panose="02010600030101010101" pitchFamily="2" charset="-122"/>
                        </a:rPr>
                        <a:t>辉煌的</a:t>
                      </a:r>
                      <a:r>
                        <a:rPr lang="en-US" altLang="zh-CN" sz="2700" b="1">
                          <a:solidFill>
                            <a:schemeClr val="tx1"/>
                          </a:solidFill>
                          <a:uFillTx/>
                          <a:ea typeface="SimSun-ExtB" panose="02010609060101010101" charset="-122"/>
                          <a:cs typeface="+mj-cs"/>
                          <a:sym typeface="宋体" panose="02010600030101010101" pitchFamily="2" charset="-122"/>
                        </a:rPr>
                        <a:t>紫藤萝</a:t>
                      </a:r>
                      <a:r>
                        <a:rPr lang="zh-CN" altLang="en-US" sz="2700" b="1">
                          <a:solidFill>
                            <a:schemeClr val="tx1"/>
                          </a:solidFill>
                          <a:uFillTx/>
                          <a:ea typeface="SimSun-ExtB" panose="02010609060101010101" charset="-122"/>
                          <a:cs typeface="+mj-cs"/>
                          <a:sym typeface="宋体" panose="02010600030101010101" pitchFamily="2" charset="-122"/>
                        </a:rPr>
                        <a:t>花</a:t>
                      </a:r>
                      <a:r>
                        <a:rPr lang="en-US" altLang="zh-CN" sz="2700" b="1">
                          <a:solidFill>
                            <a:schemeClr val="tx1"/>
                          </a:solidFill>
                          <a:uFillTx/>
                          <a:ea typeface="SimSun-ExtB" panose="02010609060101010101" charset="-122"/>
                          <a:cs typeface="+mj-cs"/>
                          <a:sym typeface="宋体" panose="02010600030101010101" pitchFamily="2" charset="-122"/>
                        </a:rPr>
                        <a:t>所吸引</a:t>
                      </a:r>
                      <a:endParaRPr lang="zh-CN" sz="2700" b="1">
                        <a:solidFill>
                          <a:schemeClr val="tx1"/>
                        </a:solidFill>
                        <a:uFillTx/>
                        <a:latin typeface="宋体" panose="02010600030101010101" pitchFamily="2" charset="-122"/>
                        <a:ea typeface="宋体" panose="02010600030101010101" pitchFamily="2" charset="-122"/>
                        <a:cs typeface="+mj-cs"/>
                        <a:sym typeface="+mn-ea"/>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95985">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dirty="0"/>
                    </a:p>
                    <a:p>
                      <a:pPr marL="0" lvl="0" indent="0">
                        <a:buNone/>
                      </a:pPr>
                      <a:endParaRPr lang="zh-CN" altLang="en-US" sz="24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44880">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r>
                        <a:rPr lang="zh-CN" altLang="en-US" sz="2800" b="1" dirty="0">
                          <a:latin typeface="宋体" panose="02010600030101010101" pitchFamily="2" charset="-122"/>
                          <a:ea typeface="宋体" panose="02010600030101010101" pitchFamily="2" charset="-122"/>
                          <a:cs typeface="宋体" panose="02010600030101010101" pitchFamily="2" charset="-122"/>
                        </a:rPr>
                        <a:t>我曾遗憾地想</a:t>
                      </a:r>
                      <a:r>
                        <a:rPr lang="en-US" altLang="zh-CN" sz="2800" b="1">
                          <a:latin typeface="Arial" panose="020B0604020202020204" pitchFamily="34" charset="0"/>
                          <a:ea typeface="宋体" panose="02010600030101010101" pitchFamily="2" charset="-122"/>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这里再也看不见藤萝花了</a:t>
                      </a:r>
                      <a:endParaRPr lang="zh-CN" altLang="en-US" sz="2800" b="1" dirty="0">
                        <a:latin typeface="宋体" panose="02010600030101010101" pitchFamily="2" charset="-122"/>
                        <a:ea typeface="宋体" panose="02010600030101010101" pitchFamily="2" charset="-122"/>
                        <a:cs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44880">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spcBef>
                          <a:spcPts val="0"/>
                        </a:spcBef>
                        <a:buNone/>
                      </a:pPr>
                      <a:r>
                        <a:rPr lang="zh-CN" sz="2800" b="1" dirty="0">
                          <a:latin typeface="宋体" panose="02010600030101010101" pitchFamily="2" charset="-122"/>
                          <a:ea typeface="宋体" panose="02010600030101010101" pitchFamily="2" charset="-122"/>
                          <a:cs typeface="宋体" panose="02010600030101010101" pitchFamily="2" charset="-122"/>
                        </a:rPr>
                        <a:t>过了这么多年</a:t>
                      </a:r>
                      <a:r>
                        <a:rPr lang="en-US" altLang="zh-CN" sz="2800" b="1" dirty="0">
                          <a:latin typeface="宋体" panose="02010600030101010101" pitchFamily="2" charset="-122"/>
                          <a:ea typeface="宋体" panose="02010600030101010101" pitchFamily="2" charset="-122"/>
                          <a:cs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不断地流着</a:t>
                      </a:r>
                      <a:r>
                        <a:rPr sz="2800" b="1">
                          <a:solidFill>
                            <a:srgbClr val="FF0000"/>
                          </a:solidFill>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流着</a:t>
                      </a:r>
                      <a:r>
                        <a:rPr sz="2800" b="1">
                          <a:solidFill>
                            <a:srgbClr val="FF0000"/>
                          </a:solidFill>
                          <a:sym typeface="+mn-ea"/>
                        </a:rPr>
                        <a:t>,</a:t>
                      </a:r>
                      <a:r>
                        <a:rPr sz="2800" b="1">
                          <a:solidFill>
                            <a:srgbClr val="FF0000"/>
                          </a:solidFill>
                          <a:latin typeface="宋体" panose="02010600030101010101" pitchFamily="2" charset="-122"/>
                          <a:ea typeface="宋体" panose="02010600030101010101" pitchFamily="2" charset="-122"/>
                          <a:sym typeface="+mn-ea"/>
                        </a:rPr>
                        <a:t>流向</a:t>
                      </a:r>
                      <a:r>
                        <a:rPr sz="2800" b="1">
                          <a:latin typeface="宋体" panose="02010600030101010101" pitchFamily="2" charset="-122"/>
                          <a:ea typeface="宋体" panose="02010600030101010101" pitchFamily="2" charset="-122"/>
                          <a:sym typeface="+mn-ea"/>
                        </a:rPr>
                        <a:t>人的心底</a:t>
                      </a:r>
                      <a:endParaRPr sz="2800" b="1">
                        <a:latin typeface="宋体" panose="02010600030101010101" pitchFamily="2" charset="-122"/>
                        <a:ea typeface="宋体" panose="02010600030101010101" pitchFamily="2" charset="-122"/>
                        <a:sym typeface="+mn-ea"/>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r h="668655">
                <a:tc>
                  <a:txBody>
                    <a:bodyPr/>
                    <a:p>
                      <a:pPr marL="0" lvl="0" indent="0">
                        <a:buNone/>
                      </a:pPr>
                      <a:endParaRPr lang="zh-CN" altLang="en-US" sz="2400"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24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8233" name="矩形 8232"/>
          <p:cNvSpPr/>
          <p:nvPr/>
        </p:nvSpPr>
        <p:spPr>
          <a:xfrm>
            <a:off x="5554980" y="2734945"/>
            <a:ext cx="6285865" cy="953135"/>
          </a:xfrm>
          <a:prstGeom prst="rect">
            <a:avLst/>
          </a:prstGeom>
          <a:noFill/>
          <a:ln w="9525">
            <a:noFill/>
          </a:ln>
        </p:spPr>
        <p:txBody>
          <a:bodyPr wrap="square" anchor="t" anchorCtr="0">
            <a:spAutoFit/>
          </a:bodyPr>
          <a:p>
            <a:r>
              <a:rPr lang="zh-CN" altLang="en-US" sz="2800" b="1" dirty="0">
                <a:solidFill>
                  <a:srgbClr val="0000FF"/>
                </a:solidFill>
                <a:latin typeface="Arial" panose="020B0604020202020204" pitchFamily="34" charset="0"/>
                <a:ea typeface="宋体" panose="02010600030101010101" pitchFamily="2" charset="-122"/>
              </a:rPr>
              <a:t>③</a:t>
            </a:r>
            <a:r>
              <a:rPr lang="zh-CN" altLang="en-US" sz="2800" b="1" dirty="0">
                <a:solidFill>
                  <a:srgbClr val="0000FF"/>
                </a:solidFill>
                <a:latin typeface="宋体" panose="02010600030101010101" pitchFamily="2" charset="-122"/>
                <a:ea typeface="宋体" panose="02010600030101010101" pitchFamily="2" charset="-122"/>
              </a:rPr>
              <a:t>十多年前家门外藤萝花的稀落、凋零以及周遭的环境让</a:t>
            </a:r>
            <a:r>
              <a:rPr lang="en-US" altLang="zh-CN" sz="2800" b="1" dirty="0">
                <a:solidFill>
                  <a:srgbClr val="0000FF"/>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lang="zh-CN" altLang="en-US" sz="2800" b="1" dirty="0">
                <a:solidFill>
                  <a:srgbClr val="0000FF"/>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我</a:t>
            </a:r>
            <a:r>
              <a:rPr lang="en-US" altLang="zh-CN" sz="2800" b="1" dirty="0">
                <a:solidFill>
                  <a:srgbClr val="0000FF"/>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lang="zh-CN" altLang="en-US" sz="2800" b="1" dirty="0">
                <a:solidFill>
                  <a:srgbClr val="0000FF"/>
                </a:solidFill>
                <a:latin typeface="宋体" panose="02010600030101010101" pitchFamily="2" charset="-122"/>
                <a:ea typeface="宋体" panose="02010600030101010101" pitchFamily="2" charset="-122"/>
              </a:rPr>
              <a:t>失落</a:t>
            </a:r>
            <a:endParaRPr lang="zh-CN" altLang="en-US" sz="2800" b="1" dirty="0">
              <a:solidFill>
                <a:srgbClr val="0000FF"/>
              </a:solidFill>
              <a:latin typeface="宋体" panose="02010600030101010101" pitchFamily="2" charset="-122"/>
              <a:ea typeface="宋体" panose="02010600030101010101" pitchFamily="2" charset="-122"/>
            </a:endParaRPr>
          </a:p>
        </p:txBody>
      </p:sp>
      <p:sp>
        <p:nvSpPr>
          <p:cNvPr id="2" name="矩形 1"/>
          <p:cNvSpPr/>
          <p:nvPr/>
        </p:nvSpPr>
        <p:spPr>
          <a:xfrm>
            <a:off x="280035" y="245110"/>
            <a:ext cx="11448415" cy="521970"/>
          </a:xfrm>
          <a:prstGeom prst="rect">
            <a:avLst/>
          </a:prstGeom>
        </p:spPr>
        <p:txBody>
          <a:bodyPr wrap="square">
            <a:spAutoFit/>
          </a:bodyPr>
          <a:p>
            <a:pPr algn="just" fontAlgn="base">
              <a:lnSpc>
                <a:spcPct val="100000"/>
              </a:lnSpc>
              <a:spcBef>
                <a:spcPts val="0"/>
              </a:spcBef>
              <a:spcAft>
                <a:spcPts val="0"/>
              </a:spcAft>
            </a:pPr>
            <a:r>
              <a:rPr lang="en-US" altLang="zh-CN" sz="2800" b="1" dirty="0">
                <a:latin typeface="宋体" panose="02010600030101010101" pitchFamily="2" charset="-122"/>
                <a:sym typeface="+mn-ea"/>
              </a:rPr>
              <a:t>2</a:t>
            </a:r>
            <a:r>
              <a:rPr lang="en-US" altLang="zh-CN" sz="2800" b="1" dirty="0">
                <a:latin typeface="宋体" panose="02010600030101010101" pitchFamily="2" charset="-122"/>
                <a:cs typeface="宋体" panose="02010600030101010101" pitchFamily="2" charset="-122"/>
                <a:sym typeface="+mn-ea"/>
              </a:rPr>
              <a:t>.</a:t>
            </a:r>
            <a:r>
              <a:rPr sz="2800" b="1" strike="noStrike" noProof="1">
                <a:latin typeface="宋体" panose="02010600030101010101" pitchFamily="2" charset="-122"/>
                <a:ea typeface="宋体" panose="02010600030101010101" pitchFamily="2" charset="-122"/>
                <a:cs typeface="宋体" panose="02010600030101010101" pitchFamily="2" charset="-122"/>
              </a:rPr>
              <a:t>画出文中表明作者情感变化的语句</a:t>
            </a:r>
            <a:r>
              <a:rPr sz="2800" b="1">
                <a:sym typeface="+mn-ea"/>
              </a:rPr>
              <a:t>,</a:t>
            </a:r>
            <a:r>
              <a:rPr sz="2800" b="1">
                <a:latin typeface="宋体" panose="02010600030101010101" pitchFamily="2" charset="-122"/>
                <a:ea typeface="宋体" panose="02010600030101010101" pitchFamily="2" charset="-122"/>
                <a:sym typeface="+mn-ea"/>
              </a:rPr>
              <a:t>思考是什么引发了作者情感的变化</a:t>
            </a:r>
            <a:r>
              <a:rPr lang="zh-CN" sz="2800" b="1">
                <a:latin typeface="宋体" panose="02010600030101010101" pitchFamily="2" charset="-122"/>
                <a:ea typeface="宋体" panose="02010600030101010101" pitchFamily="2" charset="-122"/>
                <a:sym typeface="+mn-ea"/>
              </a:rPr>
              <a:t>。</a:t>
            </a:r>
            <a:endParaRPr lang="zh-CN" sz="2800" b="1">
              <a:latin typeface="宋体" panose="02010600030101010101" pitchFamily="2" charset="-122"/>
              <a:ea typeface="宋体" panose="02010600030101010101" pitchFamily="2" charset="-122"/>
              <a:sym typeface="+mn-ea"/>
            </a:endParaRPr>
          </a:p>
        </p:txBody>
      </p:sp>
      <p:sp>
        <p:nvSpPr>
          <p:cNvPr id="52233" name="文本框 3"/>
          <p:cNvSpPr txBox="1"/>
          <p:nvPr/>
        </p:nvSpPr>
        <p:spPr>
          <a:xfrm>
            <a:off x="565785" y="1781810"/>
            <a:ext cx="4979035" cy="953135"/>
          </a:xfrm>
          <a:prstGeom prst="rect">
            <a:avLst/>
          </a:prstGeom>
          <a:noFill/>
          <a:ln w="9525">
            <a:noFill/>
          </a:ln>
        </p:spPr>
        <p:txBody>
          <a:bodyPr wrap="square" anchor="t" anchorCtr="0">
            <a:spAutoFit/>
          </a:bodyPr>
          <a:p>
            <a:pPr>
              <a:buClr>
                <a:srgbClr val="9BBB59"/>
              </a:buClr>
              <a:buFont typeface="Wingdings" panose="05000000000000000000" pitchFamily="2" charset="2"/>
            </a:pPr>
            <a:r>
              <a:rPr lang="zh-CN" altLang="en-US" sz="2800" b="1" dirty="0">
                <a:latin typeface="宋体" panose="02010600030101010101" pitchFamily="2" charset="-122"/>
                <a:ea typeface="宋体" panose="02010600030101010101" pitchFamily="2" charset="-122"/>
                <a:sym typeface="宋体" panose="02010600030101010101" pitchFamily="2" charset="-122"/>
              </a:rPr>
              <a:t>①</a:t>
            </a:r>
            <a:r>
              <a:rPr lang="zh-CN" altLang="en-US" sz="2800" b="1" dirty="0">
                <a:solidFill>
                  <a:srgbClr val="FF0000"/>
                </a:solidFill>
                <a:latin typeface="宋体" panose="02010600030101010101" pitchFamily="2" charset="-122"/>
                <a:ea typeface="宋体" panose="02010600030101010101" pitchFamily="2" charset="-122"/>
                <a:sym typeface="宋体" panose="02010600030101010101" pitchFamily="2" charset="-122"/>
              </a:rPr>
              <a:t>流着流着</a:t>
            </a:r>
            <a:r>
              <a:rPr sz="2800" b="1">
                <a:sym typeface="+mn-ea"/>
              </a:rPr>
              <a:t>,</a:t>
            </a:r>
            <a:r>
              <a:rPr lang="zh-CN" altLang="en-US" sz="2800" b="1" dirty="0">
                <a:latin typeface="宋体" panose="02010600030101010101" pitchFamily="2" charset="-122"/>
                <a:ea typeface="宋体" panose="02010600030101010101" pitchFamily="2" charset="-122"/>
                <a:sym typeface="宋体" panose="02010600030101010101" pitchFamily="2" charset="-122"/>
              </a:rPr>
              <a:t>它带走了</a:t>
            </a:r>
            <a:r>
              <a:rPr lang="en-US" altLang="zh-CN" sz="2800" b="1" dirty="0">
                <a:latin typeface="宋体" panose="02010600030101010101" pitchFamily="2" charset="-122"/>
                <a:ea typeface="宋体" panose="02010600030101010101" pitchFamily="2" charset="-122"/>
                <a:sym typeface="宋体" panose="02010600030101010101" pitchFamily="2" charset="-122"/>
              </a:rPr>
              <a:t>……</a:t>
            </a:r>
            <a:r>
              <a:rPr lang="zh-CN" altLang="en-US" sz="2800" b="1" dirty="0">
                <a:latin typeface="宋体" panose="02010600030101010101" pitchFamily="2" charset="-122"/>
                <a:ea typeface="宋体" panose="02010600030101010101" pitchFamily="2" charset="-122"/>
                <a:sym typeface="宋体" panose="02010600030101010101" pitchFamily="2" charset="-122"/>
              </a:rPr>
              <a:t>关于生死的疑惑</a:t>
            </a:r>
            <a:r>
              <a:rPr sz="2800" b="1">
                <a:sym typeface="+mn-ea"/>
              </a:rPr>
              <a:t>,</a:t>
            </a:r>
            <a:r>
              <a:rPr lang="zh-CN" sz="2800" b="1">
                <a:latin typeface="宋体" panose="02010600030101010101" pitchFamily="2" charset="-122"/>
                <a:ea typeface="宋体" panose="02010600030101010101" pitchFamily="2" charset="-122"/>
                <a:sym typeface="+mn-ea"/>
              </a:rPr>
              <a:t>关于</a:t>
            </a:r>
            <a:r>
              <a:rPr lang="zh-CN" altLang="en-US" sz="2800" b="1" dirty="0">
                <a:latin typeface="宋体" panose="02010600030101010101" pitchFamily="2" charset="-122"/>
                <a:ea typeface="宋体" panose="02010600030101010101" pitchFamily="2" charset="-122"/>
                <a:sym typeface="宋体" panose="02010600030101010101" pitchFamily="2" charset="-122"/>
              </a:rPr>
              <a:t>疾病的痛楚</a:t>
            </a:r>
            <a:endParaRPr lang="zh-CN" altLang="en-US" sz="2800" b="1" dirty="0">
              <a:latin typeface="宋体" panose="02010600030101010101" pitchFamily="2" charset="-122"/>
              <a:ea typeface="宋体" panose="02010600030101010101" pitchFamily="2" charset="-122"/>
              <a:sym typeface="宋体" panose="02010600030101010101" pitchFamily="2" charset="-122"/>
            </a:endParaRPr>
          </a:p>
        </p:txBody>
      </p:sp>
      <p:sp>
        <p:nvSpPr>
          <p:cNvPr id="52235" name="文本框 3"/>
          <p:cNvSpPr txBox="1"/>
          <p:nvPr/>
        </p:nvSpPr>
        <p:spPr>
          <a:xfrm>
            <a:off x="5554980" y="1833880"/>
            <a:ext cx="6286500" cy="953135"/>
          </a:xfrm>
          <a:prstGeom prst="rect">
            <a:avLst/>
          </a:prstGeom>
          <a:noFill/>
          <a:ln w="9525">
            <a:noFill/>
          </a:ln>
        </p:spPr>
        <p:txBody>
          <a:bodyPr wrap="square" anchor="t" anchorCtr="0">
            <a:spAutoFit/>
          </a:bodyPr>
          <a:p>
            <a:pPr>
              <a:buClr>
                <a:srgbClr val="9BBB59"/>
              </a:buClr>
              <a:buFont typeface="Wingdings" panose="05000000000000000000" pitchFamily="2" charset="2"/>
            </a:pPr>
            <a:r>
              <a:rPr lang="zh-CN" altLang="en-US" sz="2800" b="1" dirty="0">
                <a:solidFill>
                  <a:srgbClr val="0000FF"/>
                </a:solidFill>
                <a:latin typeface="宋体" panose="02010600030101010101" pitchFamily="2" charset="-122"/>
                <a:ea typeface="宋体" panose="02010600030101010101" pitchFamily="2" charset="-122"/>
                <a:sym typeface="宋体" panose="02010600030101010101" pitchFamily="2" charset="-122"/>
              </a:rPr>
              <a:t>②紫藤萝为自己的生命得以延展而尽情绽放的生命活力感染了</a:t>
            </a:r>
            <a:r>
              <a:rPr lang="en-US" altLang="zh-CN" sz="2800" b="1" dirty="0">
                <a:solidFill>
                  <a:srgbClr val="0000FF"/>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lang="zh-CN" altLang="en-US" sz="2800" b="1" dirty="0">
                <a:solidFill>
                  <a:srgbClr val="0000FF"/>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我</a:t>
            </a:r>
            <a:r>
              <a:rPr lang="en-US" altLang="zh-CN" sz="2800" b="1" dirty="0">
                <a:solidFill>
                  <a:srgbClr val="0000FF"/>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endParaRPr lang="en-US" altLang="zh-CN" sz="2800" b="1" dirty="0">
              <a:solidFill>
                <a:srgbClr val="0000FF"/>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endParaRPr>
          </a:p>
        </p:txBody>
      </p:sp>
      <p:sp>
        <p:nvSpPr>
          <p:cNvPr id="52239" name="文本框 3"/>
          <p:cNvSpPr txBox="1"/>
          <p:nvPr/>
        </p:nvSpPr>
        <p:spPr>
          <a:xfrm>
            <a:off x="5556250" y="3853815"/>
            <a:ext cx="6285230" cy="521970"/>
          </a:xfrm>
          <a:prstGeom prst="rect">
            <a:avLst/>
          </a:prstGeom>
          <a:noFill/>
          <a:ln w="9525">
            <a:noFill/>
          </a:ln>
        </p:spPr>
        <p:txBody>
          <a:bodyPr wrap="square" anchor="t" anchorCtr="0">
            <a:spAutoFit/>
          </a:bodyPr>
          <a:p>
            <a:pPr>
              <a:buClr>
                <a:srgbClr val="9BBB59"/>
              </a:buClr>
              <a:buFont typeface="Wingdings" panose="05000000000000000000" pitchFamily="2" charset="2"/>
            </a:pPr>
            <a:r>
              <a:rPr lang="zh-CN" altLang="en-US" sz="2800" b="1" dirty="0">
                <a:solidFill>
                  <a:srgbClr val="0000FF"/>
                </a:solidFill>
                <a:latin typeface="宋体" panose="02010600030101010101" pitchFamily="2" charset="-122"/>
                <a:ea typeface="宋体" panose="02010600030101010101" pitchFamily="2" charset="-122"/>
                <a:sym typeface="宋体" panose="02010600030101010101" pitchFamily="2" charset="-122"/>
              </a:rPr>
              <a:t>④紫藤萝花的重焕生机给予</a:t>
            </a:r>
            <a:r>
              <a:rPr lang="en-US" altLang="zh-CN" sz="2800" b="1" dirty="0">
                <a:solidFill>
                  <a:srgbClr val="0000FF"/>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lang="zh-CN" altLang="en-US" sz="2800" b="1" dirty="0">
                <a:solidFill>
                  <a:srgbClr val="0000FF"/>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我</a:t>
            </a:r>
            <a:r>
              <a:rPr lang="en-US" altLang="zh-CN" sz="2800" b="1" dirty="0">
                <a:solidFill>
                  <a:srgbClr val="0000FF"/>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a:t>
            </a:r>
            <a:r>
              <a:rPr lang="zh-CN" altLang="en-US" sz="2800" b="1" dirty="0">
                <a:solidFill>
                  <a:srgbClr val="0000FF"/>
                </a:solidFill>
                <a:latin typeface="宋体" panose="02010600030101010101" pitchFamily="2" charset="-122"/>
                <a:ea typeface="宋体" panose="02010600030101010101" pitchFamily="2" charset="-122"/>
                <a:sym typeface="宋体" panose="02010600030101010101" pitchFamily="2" charset="-122"/>
              </a:rPr>
              <a:t>激励</a:t>
            </a:r>
            <a:endParaRPr lang="zh-CN" altLang="en-US" sz="2800" b="1" dirty="0">
              <a:solidFill>
                <a:srgbClr val="0000FF"/>
              </a:solidFill>
              <a:latin typeface="宋体" panose="02010600030101010101" pitchFamily="2" charset="-122"/>
              <a:ea typeface="宋体" panose="02010600030101010101" pitchFamily="2" charset="-122"/>
              <a:sym typeface="宋体" panose="02010600030101010101" pitchFamily="2" charset="-122"/>
            </a:endParaRPr>
          </a:p>
        </p:txBody>
      </p:sp>
      <p:sp>
        <p:nvSpPr>
          <p:cNvPr id="3" name="文本框 3"/>
          <p:cNvSpPr txBox="1"/>
          <p:nvPr/>
        </p:nvSpPr>
        <p:spPr>
          <a:xfrm>
            <a:off x="636905" y="4608195"/>
            <a:ext cx="3731895" cy="521970"/>
          </a:xfrm>
          <a:prstGeom prst="rect">
            <a:avLst/>
          </a:prstGeom>
          <a:noFill/>
          <a:ln w="9525">
            <a:noFill/>
          </a:ln>
        </p:spPr>
        <p:txBody>
          <a:bodyPr wrap="square" anchor="t" anchorCtr="0">
            <a:spAutoFit/>
          </a:bodyPr>
          <a:p>
            <a:pPr>
              <a:buClr>
                <a:srgbClr val="9BBB59"/>
              </a:buClr>
              <a:buFont typeface="Wingdings" panose="05000000000000000000" pitchFamily="2" charset="2"/>
            </a:pPr>
            <a:r>
              <a:rPr lang="zh-CN" altLang="en-US" sz="2800" b="1" dirty="0">
                <a:latin typeface="宋体" panose="02010600030101010101" pitchFamily="2" charset="-122"/>
                <a:ea typeface="宋体" panose="02010600030101010101" pitchFamily="2" charset="-122"/>
                <a:sym typeface="宋体" panose="02010600030101010101" pitchFamily="2" charset="-122"/>
              </a:rPr>
              <a:t>⑤我不觉加快了脚步</a:t>
            </a:r>
            <a:endParaRPr lang="zh-CN" altLang="en-US" sz="2800" b="1" dirty="0">
              <a:latin typeface="宋体" panose="02010600030101010101" pitchFamily="2" charset="-122"/>
              <a:ea typeface="宋体" panose="02010600030101010101" pitchFamily="2" charset="-122"/>
              <a:sym typeface="宋体" panose="02010600030101010101" pitchFamily="2" charset="-122"/>
            </a:endParaRPr>
          </a:p>
        </p:txBody>
      </p:sp>
      <p:sp>
        <p:nvSpPr>
          <p:cNvPr id="65543" name="文本框 6"/>
          <p:cNvSpPr txBox="1"/>
          <p:nvPr/>
        </p:nvSpPr>
        <p:spPr>
          <a:xfrm>
            <a:off x="5544820" y="4625975"/>
            <a:ext cx="6286500" cy="485775"/>
          </a:xfrm>
          <a:prstGeom prst="rect">
            <a:avLst/>
          </a:prstGeom>
          <a:noFill/>
          <a:ln w="9525">
            <a:noFill/>
          </a:ln>
        </p:spPr>
        <p:txBody>
          <a:bodyPr wrap="square" anchor="t" anchorCtr="0">
            <a:spAutoFit/>
          </a:bodyPr>
          <a:p>
            <a:pPr>
              <a:lnSpc>
                <a:spcPct val="95000"/>
              </a:lnSpc>
              <a:spcBef>
                <a:spcPts val="0"/>
              </a:spcBef>
              <a:spcAft>
                <a:spcPts val="0"/>
              </a:spcAft>
              <a:buClr>
                <a:srgbClr val="9BBB59"/>
              </a:buClr>
              <a:buFont typeface="Wingdings" panose="05000000000000000000" pitchFamily="2" charset="2"/>
            </a:pPr>
            <a:r>
              <a:rPr lang="zh-CN" altLang="en-US" sz="2700" b="1" dirty="0">
                <a:solidFill>
                  <a:srgbClr val="0000FF"/>
                </a:solidFill>
                <a:latin typeface="宋体" panose="02010600030101010101" pitchFamily="2" charset="-122"/>
                <a:ea typeface="宋体" panose="02010600030101010101" pitchFamily="2" charset="-122"/>
                <a:sym typeface="宋体" panose="02010600030101010101" pitchFamily="2" charset="-122"/>
              </a:rPr>
              <a:t>⑥</a:t>
            </a:r>
            <a:r>
              <a:rPr lang="zh-CN" sz="2700" b="1" dirty="0">
                <a:solidFill>
                  <a:srgbClr val="0000FF"/>
                </a:solidFill>
                <a:latin typeface="宋体" panose="02010600030101010101" pitchFamily="2" charset="-122"/>
                <a:ea typeface="宋体" panose="02010600030101010101" pitchFamily="2" charset="-122"/>
                <a:sym typeface="宋体" panose="02010600030101010101" pitchFamily="2" charset="-122"/>
              </a:rPr>
              <a:t>感受到</a:t>
            </a:r>
            <a:r>
              <a:rPr lang="zh-CN" altLang="en-US" sz="2700" b="1" dirty="0">
                <a:solidFill>
                  <a:srgbClr val="0000FF"/>
                </a:solidFill>
                <a:latin typeface="宋体" panose="02010600030101010101" pitchFamily="2" charset="-122"/>
                <a:ea typeface="宋体" panose="02010600030101010101" pitchFamily="2" charset="-122"/>
                <a:sym typeface="宋体" panose="02010600030101010101" pitchFamily="2" charset="-122"/>
              </a:rPr>
              <a:t>生命永恒的价值</a:t>
            </a:r>
            <a:r>
              <a:rPr sz="2700" b="1">
                <a:solidFill>
                  <a:srgbClr val="0000FF"/>
                </a:solidFill>
                <a:sym typeface="+mn-ea"/>
              </a:rPr>
              <a:t>,</a:t>
            </a:r>
            <a:r>
              <a:rPr lang="zh-CN" altLang="en-US" sz="2700" b="1" dirty="0">
                <a:solidFill>
                  <a:srgbClr val="0000FF"/>
                </a:solidFill>
                <a:latin typeface="宋体" panose="02010600030101010101" pitchFamily="2" charset="-122"/>
                <a:ea typeface="宋体" panose="02010600030101010101" pitchFamily="2" charset="-122"/>
                <a:sym typeface="宋体" panose="02010600030101010101" pitchFamily="2" charset="-122"/>
              </a:rPr>
              <a:t>精神</a:t>
            </a:r>
            <a:r>
              <a:rPr lang="zh-CN" altLang="en-US" sz="2700" b="1" dirty="0">
                <a:solidFill>
                  <a:srgbClr val="0000FF"/>
                </a:solidFill>
                <a:latin typeface="宋体" panose="02010600030101010101" pitchFamily="2" charset="-122"/>
                <a:ea typeface="宋体" panose="02010600030101010101" pitchFamily="2" charset="-122"/>
                <a:sym typeface="宋体" panose="02010600030101010101" pitchFamily="2" charset="-122"/>
              </a:rPr>
              <a:t>振奋</a:t>
            </a:r>
            <a:r>
              <a:rPr lang="zh-CN" sz="2700" b="1" dirty="0">
                <a:solidFill>
                  <a:srgbClr val="0000FF"/>
                </a:solidFill>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鼓舞</a:t>
            </a:r>
            <a:endParaRPr lang="zh-CN" sz="2700" b="1" dirty="0">
              <a:solidFill>
                <a:srgbClr val="0000FF"/>
              </a:solidFill>
              <a:latin typeface="宋体" panose="02010600030101010101" pitchFamily="2" charset="-122"/>
              <a:ea typeface="宋体" panose="02010600030101010101" pitchFamily="2" charset="-122"/>
              <a:sym typeface="宋体" panose="02010600030101010101" pitchFamily="2" charset="-122"/>
            </a:endParaRPr>
          </a:p>
        </p:txBody>
      </p:sp>
      <p:sp>
        <p:nvSpPr>
          <p:cNvPr id="5" name="矩形 4"/>
          <p:cNvSpPr/>
          <p:nvPr/>
        </p:nvSpPr>
        <p:spPr>
          <a:xfrm>
            <a:off x="414655" y="5442585"/>
            <a:ext cx="11416665" cy="953135"/>
          </a:xfrm>
          <a:prstGeom prst="rect">
            <a:avLst/>
          </a:prstGeom>
        </p:spPr>
        <p:txBody>
          <a:bodyPr wrap="square">
            <a:spAutoFit/>
          </a:bodyPr>
          <a:p>
            <a:pPr algn="just" fontAlgn="base">
              <a:lnSpc>
                <a:spcPct val="100000"/>
              </a:lnSpc>
              <a:spcBef>
                <a:spcPts val="0"/>
              </a:spcBef>
              <a:spcAft>
                <a:spcPts val="0"/>
              </a:spcAft>
            </a:pPr>
            <a:r>
              <a:rPr lang="en-US" altLang="zh-CN" sz="2800" b="1">
                <a:latin typeface="宋体" panose="02010600030101010101" pitchFamily="2" charset="-122"/>
                <a:ea typeface="宋体" panose="02010600030101010101" pitchFamily="2" charset="-122"/>
                <a:cs typeface="Arial" panose="020B0604020202020204" pitchFamily="34" charset="0"/>
                <a:sym typeface="+mn-ea"/>
              </a:rPr>
              <a:t>3.</a:t>
            </a:r>
            <a:r>
              <a:rPr lang="en-US" altLang="zh-CN"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Arial" panose="020B0604020202020204" pitchFamily="34" charset="0"/>
                <a:ea typeface="宋体" panose="02010600030101010101" pitchFamily="2" charset="-122"/>
                <a:cs typeface="Arial" panose="020B0604020202020204" pitchFamily="34" charset="0"/>
                <a:sym typeface="+mn-ea"/>
              </a:rPr>
              <a:t>流</a:t>
            </a:r>
            <a:r>
              <a:rPr lang="en-US" altLang="zh-CN" sz="2800" b="1">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latin typeface="Arial" panose="020B0604020202020204" pitchFamily="34" charset="0"/>
                <a:ea typeface="宋体" panose="02010600030101010101" pitchFamily="2" charset="-122"/>
                <a:cs typeface="Arial" panose="020B0604020202020204" pitchFamily="34" charset="0"/>
                <a:sym typeface="+mn-ea"/>
              </a:rPr>
              <a:t>这一状态词</a:t>
            </a:r>
            <a:r>
              <a:rPr lang="zh-CN" sz="2800" b="1">
                <a:latin typeface="Arial" panose="020B0604020202020204" pitchFamily="34" charset="0"/>
                <a:ea typeface="宋体" panose="02010600030101010101" pitchFamily="2" charset="-122"/>
                <a:cs typeface="Arial" panose="020B0604020202020204" pitchFamily="34" charset="0"/>
                <a:sym typeface="+mn-ea"/>
              </a:rPr>
              <a:t>直观地表现出紫藤萝的特点</a:t>
            </a:r>
            <a:r>
              <a:rPr sz="2800" b="1">
                <a:sym typeface="+mn-ea"/>
              </a:rPr>
              <a:t>,</a:t>
            </a:r>
            <a:r>
              <a:rPr lang="zh-CN" sz="2800" b="1">
                <a:latin typeface="宋体" panose="02010600030101010101" pitchFamily="2" charset="-122"/>
                <a:ea typeface="宋体" panose="02010600030101010101" pitchFamily="2" charset="-122"/>
                <a:sym typeface="+mn-ea"/>
              </a:rPr>
              <a:t>还非常巧妙地将</a:t>
            </a:r>
            <a:r>
              <a:rPr lang="zh-CN" sz="2800" b="1">
                <a:latin typeface="Arial" panose="020B0604020202020204" pitchFamily="34" charset="0"/>
                <a:ea typeface="宋体" panose="02010600030101010101" pitchFamily="2" charset="-122"/>
                <a:cs typeface="Arial" panose="020B0604020202020204" pitchFamily="34" charset="0"/>
                <a:sym typeface="+mn-ea"/>
              </a:rPr>
              <a:t>紫藤萝花的情状与</a:t>
            </a:r>
            <a:r>
              <a:rPr lang="zh-CN" sz="2800" b="1" u="sng">
                <a:latin typeface="Arial" panose="020B0604020202020204" pitchFamily="34" charset="0"/>
                <a:ea typeface="宋体" panose="02010600030101010101" pitchFamily="2" charset="-122"/>
                <a:cs typeface="Arial" panose="020B0604020202020204" pitchFamily="34" charset="0"/>
                <a:sym typeface="+mn-ea"/>
              </a:rPr>
              <a:t> </a:t>
            </a:r>
            <a:r>
              <a:rPr lang="en-US" altLang="zh-CN" sz="2800" b="1" u="sng">
                <a:latin typeface="Arial" panose="020B0604020202020204" pitchFamily="34" charset="0"/>
                <a:ea typeface="宋体" panose="02010600030101010101" pitchFamily="2" charset="-122"/>
                <a:cs typeface="Arial" panose="020B0604020202020204" pitchFamily="34" charset="0"/>
                <a:sym typeface="+mn-ea"/>
              </a:rPr>
              <a:t>                                  </a:t>
            </a:r>
            <a:r>
              <a:rPr lang="zh-CN" altLang="en-US" sz="2800" b="1">
                <a:latin typeface="Arial" panose="020B0604020202020204" pitchFamily="34" charset="0"/>
                <a:ea typeface="宋体" panose="02010600030101010101" pitchFamily="2" charset="-122"/>
                <a:cs typeface="Arial" panose="020B0604020202020204" pitchFamily="34" charset="0"/>
                <a:sym typeface="+mn-ea"/>
              </a:rPr>
              <a:t>联系起来。</a:t>
            </a:r>
            <a:endParaRPr lang="zh-CN" sz="2800" b="1">
              <a:latin typeface="宋体" panose="02010600030101010101" pitchFamily="2" charset="-122"/>
              <a:ea typeface="宋体" panose="02010600030101010101" pitchFamily="2" charset="-122"/>
              <a:sym typeface="+mn-ea"/>
            </a:endParaRPr>
          </a:p>
        </p:txBody>
      </p:sp>
      <p:sp>
        <p:nvSpPr>
          <p:cNvPr id="4" name="文本框 3"/>
          <p:cNvSpPr txBox="1"/>
          <p:nvPr/>
        </p:nvSpPr>
        <p:spPr>
          <a:xfrm>
            <a:off x="1908175" y="5873750"/>
            <a:ext cx="3443605" cy="521970"/>
          </a:xfrm>
          <a:prstGeom prst="rect">
            <a:avLst/>
          </a:prstGeom>
          <a:noFill/>
          <a:ln w="9525">
            <a:noFill/>
          </a:ln>
        </p:spPr>
        <p:txBody>
          <a:bodyPr wrap="square" anchor="t" anchorCtr="0">
            <a:spAutoFit/>
          </a:bodyPr>
          <a:p>
            <a:pPr>
              <a:buClr>
                <a:srgbClr val="9BBB59"/>
              </a:buClr>
              <a:buFont typeface="Wingdings" panose="05000000000000000000" pitchFamily="2" charset="2"/>
            </a:pPr>
            <a:r>
              <a:rPr lang="zh-CN" sz="2800" b="1" dirty="0">
                <a:solidFill>
                  <a:srgbClr val="FF3300"/>
                </a:solidFill>
                <a:latin typeface="宋体" panose="02010600030101010101" pitchFamily="2" charset="-122"/>
                <a:ea typeface="宋体" panose="02010600030101010101" pitchFamily="2" charset="-122"/>
                <a:sym typeface="宋体" panose="02010600030101010101" pitchFamily="2" charset="-122"/>
              </a:rPr>
              <a:t>作者自己的内心感受</a:t>
            </a:r>
            <a:endParaRPr lang="zh-CN" sz="2800" b="1" dirty="0">
              <a:solidFill>
                <a:srgbClr val="FF3300"/>
              </a:solidFill>
              <a:latin typeface="宋体" panose="02010600030101010101" pitchFamily="2" charset="-122"/>
              <a:ea typeface="宋体" panose="02010600030101010101" pitchFamily="2" charset="-122"/>
              <a:cs typeface="Arial" panose="020B0604020202020204" pitchFamily="34" charset="0"/>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33"/>
                                        </p:tgtEl>
                                        <p:attrNameLst>
                                          <p:attrName>style.visibility</p:attrName>
                                        </p:attrNameLst>
                                      </p:cBhvr>
                                      <p:to>
                                        <p:strVal val="visible"/>
                                      </p:to>
                                    </p:set>
                                    <p:anim calcmode="lin" valueType="num">
                                      <p:cBhvr additive="base">
                                        <p:cTn id="7" dur="500" fill="hold"/>
                                        <p:tgtEl>
                                          <p:spTgt spid="52233"/>
                                        </p:tgtEl>
                                        <p:attrNameLst>
                                          <p:attrName>ppt_x</p:attrName>
                                        </p:attrNameLst>
                                      </p:cBhvr>
                                      <p:tavLst>
                                        <p:tav tm="0">
                                          <p:val>
                                            <p:strVal val="#ppt_x"/>
                                          </p:val>
                                        </p:tav>
                                        <p:tav tm="100000">
                                          <p:val>
                                            <p:strVal val="#ppt_x"/>
                                          </p:val>
                                        </p:tav>
                                      </p:tavLst>
                                    </p:anim>
                                    <p:anim calcmode="lin" valueType="num">
                                      <p:cBhvr additive="base">
                                        <p:cTn id="8" dur="500" fill="hold"/>
                                        <p:tgtEl>
                                          <p:spTgt spid="5223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2235"/>
                                        </p:tgtEl>
                                        <p:attrNameLst>
                                          <p:attrName>style.visibility</p:attrName>
                                        </p:attrNameLst>
                                      </p:cBhvr>
                                      <p:to>
                                        <p:strVal val="visible"/>
                                      </p:to>
                                    </p:set>
                                    <p:animEffect transition="in" filter="blinds(horizontal)">
                                      <p:cBhvr>
                                        <p:cTn id="13" dur="500"/>
                                        <p:tgtEl>
                                          <p:spTgt spid="5223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233"/>
                                        </p:tgtEl>
                                        <p:attrNameLst>
                                          <p:attrName>style.visibility</p:attrName>
                                        </p:attrNameLst>
                                      </p:cBhvr>
                                      <p:to>
                                        <p:strVal val="visible"/>
                                      </p:to>
                                    </p:set>
                                    <p:anim calcmode="lin" valueType="num">
                                      <p:cBhvr additive="base">
                                        <p:cTn id="18" dur="500" fill="hold"/>
                                        <p:tgtEl>
                                          <p:spTgt spid="8233"/>
                                        </p:tgtEl>
                                        <p:attrNameLst>
                                          <p:attrName>ppt_x</p:attrName>
                                        </p:attrNameLst>
                                      </p:cBhvr>
                                      <p:tavLst>
                                        <p:tav tm="0">
                                          <p:val>
                                            <p:strVal val="#ppt_x"/>
                                          </p:val>
                                        </p:tav>
                                        <p:tav tm="100000">
                                          <p:val>
                                            <p:strVal val="#ppt_x"/>
                                          </p:val>
                                        </p:tav>
                                      </p:tavLst>
                                    </p:anim>
                                    <p:anim calcmode="lin" valueType="num">
                                      <p:cBhvr additive="base">
                                        <p:cTn id="19" dur="500" fill="hold"/>
                                        <p:tgtEl>
                                          <p:spTgt spid="823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52239"/>
                                        </p:tgtEl>
                                        <p:attrNameLst>
                                          <p:attrName>style.visibility</p:attrName>
                                        </p:attrNameLst>
                                      </p:cBhvr>
                                      <p:to>
                                        <p:strVal val="visible"/>
                                      </p:to>
                                    </p:set>
                                    <p:animEffect transition="in" filter="blinds(horizontal)">
                                      <p:cBhvr>
                                        <p:cTn id="24" dur="500"/>
                                        <p:tgtEl>
                                          <p:spTgt spid="52239"/>
                                        </p:tgtEl>
                                      </p:cBhvr>
                                    </p:animEffect>
                                  </p:childTnLst>
                                </p:cTn>
                              </p:par>
                            </p:childTnLst>
                          </p:cTn>
                        </p:par>
                        <p:par>
                          <p:cTn id="25" fill="hold">
                            <p:stCondLst>
                              <p:cond delay="500"/>
                            </p:stCondLst>
                            <p:childTnLst>
                              <p:par>
                                <p:cTn id="26" presetID="3" presetClass="entr" presetSubtype="1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blinds(horizontal)">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65543"/>
                                        </p:tgtEl>
                                        <p:attrNameLst>
                                          <p:attrName>style.visibility</p:attrName>
                                        </p:attrNameLst>
                                      </p:cBhvr>
                                      <p:to>
                                        <p:strVal val="visible"/>
                                      </p:to>
                                    </p:set>
                                    <p:animEffect transition="in" filter="blinds(horizontal)">
                                      <p:cBhvr>
                                        <p:cTn id="33" dur="500"/>
                                        <p:tgtEl>
                                          <p:spTgt spid="65543"/>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blinds(horizontal)">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33" grpId="0"/>
      <p:bldP spid="52233" grpId="0"/>
      <p:bldP spid="52235" grpId="0"/>
      <p:bldP spid="52239" grpId="0"/>
      <p:bldP spid="3" grpId="0"/>
      <p:bldP spid="6554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4818" name="标题 197636" descr="中国教育出版网"/>
          <p:cNvSpPr>
            <a:spLocks noGrp="1" noRot="1" noChangeArrowheads="1"/>
          </p:cNvSpPr>
          <p:nvPr>
            <p:ph type="title" idx="4294967295"/>
          </p:nvPr>
        </p:nvSpPr>
        <p:spPr>
          <a:xfrm>
            <a:off x="1111885" y="1919605"/>
            <a:ext cx="9573895" cy="1109980"/>
          </a:xfrm>
        </p:spPr>
        <p:txBody>
          <a:bodyPr>
            <a:noAutofit/>
          </a:bodyPr>
          <a:lstStyle/>
          <a:p>
            <a:pPr eaLnBrk="1" hangingPunct="1">
              <a:lnSpc>
                <a:spcPct val="100000"/>
              </a:lnSpc>
              <a:spcBef>
                <a:spcPts val="0"/>
              </a:spcBef>
              <a:spcAft>
                <a:spcPts val="0"/>
              </a:spcAft>
            </a:pPr>
            <a:r>
              <a:rPr lang="en-US" altLang="zh-CN" sz="3000" b="1" dirty="0" smtClean="0">
                <a:solidFill>
                  <a:schemeClr val="tx1"/>
                </a:solidFill>
                <a:latin typeface="宋体" panose="02010600030101010101" pitchFamily="2" charset="-122"/>
                <a:ea typeface="宋体" panose="02010600030101010101" pitchFamily="2" charset="-122"/>
              </a:rPr>
              <a:t>    </a:t>
            </a:r>
            <a:r>
              <a:rPr lang="zh-CN" altLang="en-US" sz="3000" b="1" dirty="0" smtClean="0">
                <a:solidFill>
                  <a:schemeClr val="tx1"/>
                </a:solidFill>
                <a:latin typeface="宋体" panose="02010600030101010101" pitchFamily="2" charset="-122"/>
                <a:ea typeface="宋体" panose="02010600030101010101" pitchFamily="2" charset="-122"/>
              </a:rPr>
              <a:t>文章以</a:t>
            </a:r>
            <a:r>
              <a:rPr lang="zh-CN" altLang="en-US" sz="3000" b="1" dirty="0" smtClean="0">
                <a:solidFill>
                  <a:srgbClr val="0000FF"/>
                </a:solidFill>
                <a:uFillTx/>
                <a:latin typeface="Arial" panose="020B0604020202020204" pitchFamily="34" charset="0"/>
                <a:ea typeface="SimSun-ExtB" panose="02010609060101010101" charset="-122"/>
                <a:cs typeface="Arial" panose="020B0604020202020204" pitchFamily="34" charset="0"/>
              </a:rPr>
              <a:t>“我不由得停住了脚步”</a:t>
            </a:r>
            <a:r>
              <a:rPr lang="zh-CN" altLang="en-US" sz="3000" b="1" dirty="0" smtClean="0">
                <a:solidFill>
                  <a:srgbClr val="0000FF"/>
                </a:solidFill>
                <a:uFillTx/>
                <a:latin typeface="Arial" panose="020B0604020202020204" pitchFamily="34" charset="0"/>
                <a:ea typeface="SimSun-ExtB" panose="02010609060101010101" charset="-122"/>
                <a:cs typeface="Arial" panose="020B0604020202020204" pitchFamily="34" charset="0"/>
                <a:sym typeface="+mn-ea"/>
              </a:rPr>
              <a:t>“我不觉加快了脚步”</a:t>
            </a:r>
            <a:r>
              <a:rPr lang="zh-CN" altLang="en-US" sz="3000" b="1" dirty="0" smtClean="0">
                <a:latin typeface="宋体" panose="02010600030101010101" pitchFamily="2" charset="-122"/>
                <a:ea typeface="宋体" panose="02010600030101010101" pitchFamily="2" charset="-122"/>
                <a:sym typeface="+mn-ea"/>
              </a:rPr>
              <a:t>这样</a:t>
            </a:r>
            <a:r>
              <a:rPr lang="zh-CN" altLang="en-US" sz="3000" b="1" dirty="0" smtClean="0">
                <a:solidFill>
                  <a:srgbClr val="0000FF"/>
                </a:solidFill>
                <a:latin typeface="宋体" panose="02010600030101010101" pitchFamily="2" charset="-122"/>
                <a:ea typeface="宋体" panose="02010600030101010101" pitchFamily="2" charset="-122"/>
                <a:sym typeface="+mn-ea"/>
              </a:rPr>
              <a:t>开头</a:t>
            </a:r>
            <a:r>
              <a:rPr lang="zh-CN" altLang="en-US" sz="3000" b="1" dirty="0" smtClean="0">
                <a:solidFill>
                  <a:srgbClr val="0000FF"/>
                </a:solidFill>
                <a:uFillTx/>
                <a:latin typeface="Arial" panose="020B0604020202020204" pitchFamily="34" charset="0"/>
                <a:ea typeface="SimSun-ExtB" panose="02010609060101010101" charset="-122"/>
                <a:cs typeface="Arial" panose="020B0604020202020204" pitchFamily="34" charset="0"/>
                <a:sym typeface="+mn-ea"/>
              </a:rPr>
              <a:t>结尾</a:t>
            </a:r>
            <a:r>
              <a:rPr lang="zh-CN" altLang="en-US" sz="3000" b="1" dirty="0" smtClean="0">
                <a:latin typeface="宋体" panose="02010600030101010101" pitchFamily="2" charset="-122"/>
                <a:ea typeface="宋体" panose="02010600030101010101" pitchFamily="2" charset="-122"/>
              </a:rPr>
              <a:t>有什么好处？</a:t>
            </a:r>
            <a:endParaRPr lang="zh-CN" altLang="en-US" sz="3000" b="1" dirty="0" smtClean="0">
              <a:latin typeface="宋体" panose="02010600030101010101" pitchFamily="2" charset="-122"/>
              <a:ea typeface="宋体" panose="02010600030101010101" pitchFamily="2" charset="-122"/>
            </a:endParaRPr>
          </a:p>
        </p:txBody>
      </p:sp>
      <p:sp>
        <p:nvSpPr>
          <p:cNvPr id="23554" name="内容占位符 197637" descr="中国教育出版网"/>
          <p:cNvSpPr>
            <a:spLocks noGrp="1" noRot="1" noChangeArrowheads="1"/>
          </p:cNvSpPr>
          <p:nvPr>
            <p:ph idx="4294967295"/>
          </p:nvPr>
        </p:nvSpPr>
        <p:spPr>
          <a:xfrm>
            <a:off x="1112520" y="3133725"/>
            <a:ext cx="9573260" cy="1078865"/>
          </a:xfrm>
        </p:spPr>
        <p:txBody>
          <a:bodyPr>
            <a:normAutofit lnSpcReduction="20000"/>
          </a:bodyPr>
          <a:lstStyle/>
          <a:p>
            <a:pPr marL="0" indent="0" eaLnBrk="1" hangingPunct="1">
              <a:lnSpc>
                <a:spcPct val="125000"/>
              </a:lnSpc>
              <a:spcAft>
                <a:spcPts val="0"/>
              </a:spcAft>
              <a:buNone/>
            </a:pPr>
            <a:r>
              <a:rPr lang="en-US" altLang="zh-CN" sz="3000" b="1" dirty="0" smtClean="0">
                <a:solidFill>
                  <a:srgbClr val="FF0000"/>
                </a:solidFill>
                <a:effectLst/>
                <a:latin typeface="新宋体" panose="02010609030101010101" pitchFamily="49" charset="-122"/>
                <a:ea typeface="新宋体" panose="02010609030101010101" pitchFamily="49" charset="-122"/>
              </a:rPr>
              <a:t>    </a:t>
            </a:r>
            <a:r>
              <a:rPr lang="zh-CN" altLang="en-US" sz="3000" b="1" dirty="0" smtClean="0">
                <a:solidFill>
                  <a:srgbClr val="FF0000"/>
                </a:solidFill>
                <a:effectLst/>
                <a:latin typeface="新宋体" panose="02010609030101010101" pitchFamily="49" charset="-122"/>
                <a:ea typeface="新宋体" panose="02010609030101010101" pitchFamily="49" charset="-122"/>
              </a:rPr>
              <a:t>开头设置悬念</a:t>
            </a:r>
            <a:r>
              <a:rPr sz="3000" b="1">
                <a:solidFill>
                  <a:srgbClr val="FF0000"/>
                </a:solidFill>
                <a:sym typeface="+mn-ea"/>
              </a:rPr>
              <a:t>,</a:t>
            </a:r>
            <a:r>
              <a:rPr lang="zh-CN" altLang="en-US" sz="3000" b="1" dirty="0" smtClean="0">
                <a:solidFill>
                  <a:srgbClr val="FF0000"/>
                </a:solidFill>
                <a:effectLst/>
                <a:latin typeface="新宋体" panose="02010609030101010101" pitchFamily="49" charset="-122"/>
                <a:ea typeface="新宋体" panose="02010609030101010101" pitchFamily="49" charset="-122"/>
              </a:rPr>
              <a:t>引人入胜；结尾照应开头</a:t>
            </a:r>
            <a:r>
              <a:rPr lang="zh-CN" altLang="en-US" sz="3000" b="1" dirty="0" smtClean="0">
                <a:solidFill>
                  <a:srgbClr val="0000FF"/>
                </a:solidFill>
                <a:effectLst/>
                <a:latin typeface="新宋体" panose="02010609030101010101" pitchFamily="49" charset="-122"/>
                <a:ea typeface="新宋体" panose="02010609030101010101" pitchFamily="49" charset="-122"/>
              </a:rPr>
              <a:t>。这样</a:t>
            </a:r>
            <a:r>
              <a:rPr lang="zh-CN" altLang="en-US" sz="3000" b="1" dirty="0" smtClean="0">
                <a:solidFill>
                  <a:srgbClr val="FF3300"/>
                </a:solidFill>
                <a:effectLst/>
                <a:latin typeface="新宋体" panose="02010609030101010101" pitchFamily="49" charset="-122"/>
                <a:ea typeface="新宋体" panose="02010609030101010101" pitchFamily="49" charset="-122"/>
              </a:rPr>
              <a:t>首尾呼应</a:t>
            </a:r>
            <a:r>
              <a:rPr sz="3000" b="1">
                <a:solidFill>
                  <a:srgbClr val="FF3300"/>
                </a:solidFill>
                <a:sym typeface="+mn-ea"/>
              </a:rPr>
              <a:t>,</a:t>
            </a:r>
            <a:r>
              <a:rPr lang="zh-CN" sz="3000" b="1">
                <a:solidFill>
                  <a:srgbClr val="FF3300"/>
                </a:solidFill>
                <a:latin typeface="宋体" panose="02010600030101010101" pitchFamily="2" charset="-122"/>
                <a:ea typeface="宋体" panose="02010600030101010101" pitchFamily="2" charset="-122"/>
                <a:cs typeface="宋体" panose="02010600030101010101" pitchFamily="2" charset="-122"/>
                <a:sym typeface="+mn-ea"/>
              </a:rPr>
              <a:t>使结构完整严谨</a:t>
            </a:r>
            <a:r>
              <a:rPr sz="3000" b="1">
                <a:solidFill>
                  <a:srgbClr val="FF3300"/>
                </a:solidFill>
                <a:latin typeface="宋体" panose="02010600030101010101" pitchFamily="2" charset="-122"/>
                <a:ea typeface="宋体" panose="02010600030101010101" pitchFamily="2" charset="-122"/>
                <a:cs typeface="宋体" panose="02010600030101010101" pitchFamily="2" charset="-122"/>
                <a:sym typeface="+mn-ea"/>
              </a:rPr>
              <a:t>,</a:t>
            </a:r>
            <a:r>
              <a:rPr lang="zh-CN" sz="3000" b="1">
                <a:solidFill>
                  <a:srgbClr val="FF3300"/>
                </a:solidFill>
                <a:latin typeface="宋体" panose="02010600030101010101" pitchFamily="2" charset="-122"/>
                <a:ea typeface="宋体" panose="02010600030101010101" pitchFamily="2" charset="-122"/>
                <a:cs typeface="宋体" panose="02010600030101010101" pitchFamily="2" charset="-122"/>
                <a:sym typeface="+mn-ea"/>
              </a:rPr>
              <a:t>深化主题。</a:t>
            </a:r>
            <a:endParaRPr lang="zh-CN" sz="3000" b="1" dirty="0" smtClean="0">
              <a:solidFill>
                <a:srgbClr val="FF3300"/>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animEffect transition="in" filter="blinds(horizontal)">
                                      <p:cBhvr>
                                        <p:cTn id="7" dur="500"/>
                                        <p:tgtEl>
                                          <p:spTgt spid="23554">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1"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3862219" y="1498510"/>
            <a:ext cx="7474688" cy="355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fontAlgn="auto">
              <a:lnSpc>
                <a:spcPct val="115000"/>
              </a:lnSpc>
              <a:spcBef>
                <a:spcPts val="0"/>
              </a:spcBef>
              <a:spcAft>
                <a:spcPts val="0"/>
              </a:spcAft>
              <a:defRPr/>
            </a:pPr>
            <a:r>
              <a:rPr lang="zh-CN" altLang="en-US" sz="2800" b="1" dirty="0">
                <a:solidFill>
                  <a:schemeClr val="hlink"/>
                </a:solidFill>
              </a:rPr>
              <a:t>     </a:t>
            </a:r>
            <a:r>
              <a:rPr lang="zh-CN" altLang="en-US" sz="2800" b="1" dirty="0" smtClean="0">
                <a:solidFill>
                  <a:schemeClr val="hlink"/>
                </a:solidFill>
              </a:rPr>
              <a:t>  </a:t>
            </a:r>
            <a:r>
              <a:rPr lang="zh-CN" altLang="en-US" sz="2800" b="1" dirty="0" smtClean="0">
                <a:solidFill>
                  <a:schemeClr val="tx1"/>
                </a:solidFill>
                <a:latin typeface="宋体" panose="02010600030101010101" pitchFamily="2" charset="-122"/>
                <a:ea typeface="宋体" panose="02010600030101010101" pitchFamily="2" charset="-122"/>
              </a:rPr>
              <a:t>宗</a:t>
            </a:r>
            <a:r>
              <a:rPr lang="zh-CN" altLang="en-US" sz="2800" b="1" dirty="0">
                <a:solidFill>
                  <a:schemeClr val="tx1"/>
                </a:solidFill>
                <a:latin typeface="宋体" panose="02010600030101010101" pitchFamily="2" charset="-122"/>
                <a:ea typeface="宋体" panose="02010600030101010101" pitchFamily="2" charset="-122"/>
              </a:rPr>
              <a:t>璞</a:t>
            </a:r>
            <a:r>
              <a:rPr lang="zh-CN" altLang="en-US" sz="2800" b="1" dirty="0">
                <a:latin typeface="宋体" panose="02010600030101010101" pitchFamily="2" charset="-122"/>
                <a:ea typeface="宋体" panose="02010600030101010101" pitchFamily="2" charset="-122"/>
                <a:sym typeface="+mn-ea"/>
              </a:rPr>
              <a:t>当代女作家</a:t>
            </a:r>
            <a:r>
              <a:rPr sz="2800" b="1">
                <a:sym typeface="+mn-ea"/>
              </a:rPr>
              <a:t>,</a:t>
            </a:r>
            <a:r>
              <a:rPr lang="zh-CN" altLang="en-US" sz="2800" b="1" dirty="0">
                <a:solidFill>
                  <a:schemeClr val="tx1"/>
                </a:solidFill>
                <a:latin typeface="宋体" panose="02010600030101010101" pitchFamily="2" charset="-122"/>
                <a:ea typeface="宋体" panose="02010600030101010101" pitchFamily="2" charset="-122"/>
              </a:rPr>
              <a:t>原名冯宗璞</a:t>
            </a:r>
            <a:r>
              <a:rPr sz="2800" b="1">
                <a:sym typeface="+mn-ea"/>
              </a:rPr>
              <a:t>,</a:t>
            </a:r>
            <a:r>
              <a:rPr lang="zh-CN" altLang="en-US" sz="2800" b="1" dirty="0">
                <a:solidFill>
                  <a:schemeClr val="tx1"/>
                </a:solidFill>
                <a:latin typeface="宋体" panose="02010600030101010101" pitchFamily="2" charset="-122"/>
                <a:ea typeface="宋体" panose="02010600030101010101" pitchFamily="2" charset="-122"/>
              </a:rPr>
              <a:t>著名哲学家冯友兰之女。</a:t>
            </a:r>
            <a:r>
              <a:rPr kumimoji="1" lang="zh-CN" altLang="en-US" sz="2800" b="1" dirty="0">
                <a:solidFill>
                  <a:schemeClr val="tx1"/>
                </a:solidFill>
                <a:effectLst/>
                <a:latin typeface="宋体" panose="02010600030101010101" pitchFamily="2" charset="-122"/>
                <a:ea typeface="宋体" panose="02010600030101010101" pitchFamily="2" charset="-122"/>
              </a:rPr>
              <a:t>自幼生长于清华园</a:t>
            </a:r>
            <a:r>
              <a:rPr sz="2800" b="1">
                <a:sym typeface="+mn-ea"/>
              </a:rPr>
              <a:t>,</a:t>
            </a:r>
            <a:r>
              <a:rPr kumimoji="1" lang="zh-CN" altLang="en-US" sz="2800" b="1" dirty="0">
                <a:solidFill>
                  <a:schemeClr val="tx1"/>
                </a:solidFill>
                <a:effectLst/>
                <a:latin typeface="宋体" panose="02010600030101010101" pitchFamily="2" charset="-122"/>
                <a:ea typeface="宋体" panose="02010600030101010101" pitchFamily="2" charset="-122"/>
              </a:rPr>
              <a:t>吸取了中国传统文化与西方文化之精粹</a:t>
            </a:r>
            <a:r>
              <a:rPr sz="2800" b="1">
                <a:sym typeface="+mn-ea"/>
              </a:rPr>
              <a:t>,</a:t>
            </a:r>
            <a:r>
              <a:rPr kumimoji="1" lang="zh-CN" altLang="en-US" sz="2800" b="1" dirty="0">
                <a:solidFill>
                  <a:schemeClr val="tx1"/>
                </a:solidFill>
                <a:effectLst/>
                <a:latin typeface="宋体" panose="02010600030101010101" pitchFamily="2" charset="-122"/>
                <a:ea typeface="宋体" panose="02010600030101010101" pitchFamily="2" charset="-122"/>
              </a:rPr>
              <a:t>学养深厚</a:t>
            </a:r>
            <a:r>
              <a:rPr sz="2800" b="1">
                <a:sym typeface="+mn-ea"/>
              </a:rPr>
              <a:t>,</a:t>
            </a:r>
            <a:r>
              <a:rPr lang="zh-CN" sz="2800" b="1">
                <a:latin typeface="宋体" panose="02010600030101010101" pitchFamily="2" charset="-122"/>
                <a:ea typeface="宋体" panose="02010600030101010101" pitchFamily="2" charset="-122"/>
                <a:sym typeface="+mn-ea"/>
              </a:rPr>
              <a:t>气韵独特。</a:t>
            </a:r>
            <a:r>
              <a:rPr kumimoji="1" lang="zh-CN" altLang="en-US" sz="2800" b="1" dirty="0">
                <a:solidFill>
                  <a:schemeClr val="tx1"/>
                </a:solidFill>
                <a:effectLst/>
                <a:latin typeface="宋体" panose="02010600030101010101" pitchFamily="2" charset="-122"/>
                <a:ea typeface="宋体" panose="02010600030101010101" pitchFamily="2" charset="-122"/>
              </a:rPr>
              <a:t>她的小说语言明丽而含蓄</a:t>
            </a:r>
            <a:r>
              <a:rPr sz="2800" b="1">
                <a:sym typeface="+mn-ea"/>
              </a:rPr>
              <a:t>,</a:t>
            </a:r>
            <a:r>
              <a:rPr kumimoji="1" lang="zh-CN" altLang="en-US" sz="2800" b="1" dirty="0">
                <a:solidFill>
                  <a:schemeClr val="tx1"/>
                </a:solidFill>
                <a:effectLst/>
                <a:latin typeface="宋体" panose="02010600030101010101" pitchFamily="2" charset="-122"/>
                <a:ea typeface="宋体" panose="02010600030101010101" pitchFamily="2" charset="-122"/>
              </a:rPr>
              <a:t>流畅而有余韵。她的散文情深意长</a:t>
            </a:r>
            <a:r>
              <a:rPr sz="2800" b="1">
                <a:sym typeface="+mn-ea"/>
              </a:rPr>
              <a:t>,</a:t>
            </a:r>
            <a:r>
              <a:rPr kumimoji="1" lang="zh-CN" altLang="en-US" sz="2800" b="1" dirty="0">
                <a:solidFill>
                  <a:schemeClr val="tx1"/>
                </a:solidFill>
                <a:effectLst/>
                <a:latin typeface="宋体" panose="02010600030101010101" pitchFamily="2" charset="-122"/>
                <a:ea typeface="宋体" panose="02010600030101010101" pitchFamily="2" charset="-122"/>
              </a:rPr>
              <a:t>隽永如水</a:t>
            </a:r>
            <a:r>
              <a:rPr kumimoji="1" lang="zh-CN" altLang="en-US" sz="2800" b="1" dirty="0" smtClean="0">
                <a:solidFill>
                  <a:schemeClr val="tx1"/>
                </a:solidFill>
                <a:effectLst/>
                <a:latin typeface="宋体" panose="02010600030101010101" pitchFamily="2" charset="-122"/>
                <a:ea typeface="宋体" panose="02010600030101010101" pitchFamily="2" charset="-122"/>
              </a:rPr>
              <a:t>。主要作品</a:t>
            </a:r>
            <a:r>
              <a:rPr kumimoji="1" lang="en-US" altLang="zh-CN" sz="2800" b="1" dirty="0">
                <a:solidFill>
                  <a:schemeClr val="tx1"/>
                </a:solidFill>
                <a:effectLst/>
                <a:latin typeface="宋体" panose="02010600030101010101" pitchFamily="2" charset="-122"/>
                <a:ea typeface="宋体" panose="02010600030101010101" pitchFamily="2" charset="-122"/>
              </a:rPr>
              <a:t>:</a:t>
            </a:r>
            <a:r>
              <a:rPr kumimoji="1" lang="zh-CN" altLang="en-US" sz="2800" b="1" dirty="0">
                <a:solidFill>
                  <a:schemeClr val="tx1"/>
                </a:solidFill>
                <a:effectLst/>
                <a:latin typeface="宋体" panose="02010600030101010101" pitchFamily="2" charset="-122"/>
                <a:ea typeface="宋体" panose="02010600030101010101" pitchFamily="2" charset="-122"/>
              </a:rPr>
              <a:t>短篇小</a:t>
            </a:r>
            <a:r>
              <a:rPr kumimoji="1" lang="zh-CN" altLang="en-US" sz="2800" b="1" dirty="0" smtClean="0">
                <a:solidFill>
                  <a:schemeClr val="tx1"/>
                </a:solidFill>
                <a:effectLst/>
                <a:latin typeface="宋体" panose="02010600030101010101" pitchFamily="2" charset="-122"/>
                <a:ea typeface="宋体" panose="02010600030101010101" pitchFamily="2" charset="-122"/>
              </a:rPr>
              <a:t>说《知音》</a:t>
            </a:r>
            <a:r>
              <a:rPr kumimoji="1" lang="en-US" altLang="zh-CN" sz="2800" b="1" dirty="0" smtClean="0">
                <a:solidFill>
                  <a:srgbClr val="FF0000"/>
                </a:solidFill>
                <a:effectLst/>
                <a:latin typeface="宋体" panose="02010600030101010101" pitchFamily="2" charset="-122"/>
                <a:ea typeface="宋体" panose="02010600030101010101" pitchFamily="2" charset="-122"/>
                <a:sym typeface="+mn-ea"/>
              </a:rPr>
              <a:t>《</a:t>
            </a:r>
            <a:r>
              <a:rPr kumimoji="1" lang="zh-CN" altLang="en-US" sz="2800" b="1" dirty="0">
                <a:solidFill>
                  <a:srgbClr val="FF0000"/>
                </a:solidFill>
                <a:effectLst/>
                <a:latin typeface="宋体" panose="02010600030101010101" pitchFamily="2" charset="-122"/>
                <a:ea typeface="宋体" panose="02010600030101010101" pitchFamily="2" charset="-122"/>
                <a:sym typeface="+mn-ea"/>
              </a:rPr>
              <a:t>红豆</a:t>
            </a:r>
            <a:r>
              <a:rPr kumimoji="1" lang="en-US" altLang="zh-CN" sz="2800" b="1" dirty="0">
                <a:solidFill>
                  <a:srgbClr val="FF0000"/>
                </a:solidFill>
                <a:effectLst/>
                <a:latin typeface="宋体" panose="02010600030101010101" pitchFamily="2" charset="-122"/>
                <a:ea typeface="宋体" panose="02010600030101010101" pitchFamily="2" charset="-122"/>
                <a:sym typeface="+mn-ea"/>
              </a:rPr>
              <a:t>》</a:t>
            </a:r>
            <a:r>
              <a:rPr kumimoji="1" lang="zh-CN" altLang="en-US" sz="2800" b="1" dirty="0" smtClean="0">
                <a:effectLst/>
                <a:latin typeface="宋体" panose="02010600030101010101" pitchFamily="2" charset="-122"/>
                <a:ea typeface="宋体" panose="02010600030101010101" pitchFamily="2" charset="-122"/>
                <a:sym typeface="+mn-ea"/>
              </a:rPr>
              <a:t>等</a:t>
            </a:r>
            <a:r>
              <a:rPr sz="2800" b="1">
                <a:sym typeface="+mn-ea"/>
              </a:rPr>
              <a:t>,</a:t>
            </a:r>
            <a:r>
              <a:rPr kumimoji="1" lang="zh-CN" sz="2800" b="1" dirty="0" smtClean="0">
                <a:solidFill>
                  <a:srgbClr val="FF0000"/>
                </a:solidFill>
                <a:effectLst/>
                <a:latin typeface="宋体" panose="02010600030101010101" pitchFamily="2" charset="-122"/>
                <a:ea typeface="宋体" panose="02010600030101010101" pitchFamily="2" charset="-122"/>
                <a:sym typeface="+mn-ea"/>
              </a:rPr>
              <a:t>中篇小说</a:t>
            </a:r>
            <a:r>
              <a:rPr kumimoji="1" lang="en-US" altLang="zh-CN" sz="2800" b="1" dirty="0">
                <a:solidFill>
                  <a:srgbClr val="FF0000"/>
                </a:solidFill>
                <a:effectLst/>
                <a:latin typeface="宋体" panose="02010600030101010101" pitchFamily="2" charset="-122"/>
                <a:ea typeface="宋体" panose="02010600030101010101" pitchFamily="2" charset="-122"/>
                <a:sym typeface="+mn-ea"/>
              </a:rPr>
              <a:t>《</a:t>
            </a:r>
            <a:r>
              <a:rPr kumimoji="1" lang="zh-CN" altLang="en-US" sz="2800" b="1" dirty="0">
                <a:solidFill>
                  <a:srgbClr val="FF0000"/>
                </a:solidFill>
                <a:effectLst/>
                <a:latin typeface="宋体" panose="02010600030101010101" pitchFamily="2" charset="-122"/>
                <a:ea typeface="宋体" panose="02010600030101010101" pitchFamily="2" charset="-122"/>
                <a:sym typeface="+mn-ea"/>
              </a:rPr>
              <a:t>三生石</a:t>
            </a:r>
            <a:r>
              <a:rPr kumimoji="1" lang="en-US" altLang="zh-CN" sz="2800" b="1" dirty="0" smtClean="0">
                <a:solidFill>
                  <a:srgbClr val="FF0000"/>
                </a:solidFill>
                <a:effectLst/>
                <a:latin typeface="宋体" panose="02010600030101010101" pitchFamily="2" charset="-122"/>
                <a:ea typeface="宋体" panose="02010600030101010101" pitchFamily="2" charset="-122"/>
                <a:sym typeface="+mn-ea"/>
              </a:rPr>
              <a:t>》</a:t>
            </a:r>
            <a:r>
              <a:rPr kumimoji="1" lang="zh-CN" altLang="en-US" sz="2800" b="1" dirty="0" smtClean="0">
                <a:effectLst/>
                <a:latin typeface="宋体" panose="02010600030101010101" pitchFamily="2" charset="-122"/>
                <a:ea typeface="宋体" panose="02010600030101010101" pitchFamily="2" charset="-122"/>
                <a:sym typeface="+mn-ea"/>
              </a:rPr>
              <a:t>等</a:t>
            </a:r>
            <a:r>
              <a:rPr sz="2800" b="1">
                <a:sym typeface="+mn-ea"/>
              </a:rPr>
              <a:t>,</a:t>
            </a:r>
            <a:r>
              <a:rPr lang="zh-CN" sz="2800" b="1">
                <a:latin typeface="宋体" panose="02010600030101010101" pitchFamily="2" charset="-122"/>
                <a:ea typeface="宋体" panose="02010600030101010101" pitchFamily="2" charset="-122"/>
                <a:sym typeface="+mn-ea"/>
              </a:rPr>
              <a:t>散文集《丁香集》</a:t>
            </a:r>
            <a:r>
              <a:rPr kumimoji="1" lang="zh-CN" altLang="en-US" sz="2800" b="1" dirty="0">
                <a:solidFill>
                  <a:schemeClr val="tx1"/>
                </a:solidFill>
                <a:effectLst/>
                <a:latin typeface="宋体" panose="02010600030101010101" pitchFamily="2" charset="-122"/>
                <a:ea typeface="宋体" panose="02010600030101010101" pitchFamily="2" charset="-122"/>
              </a:rPr>
              <a:t>。</a:t>
            </a:r>
            <a:endParaRPr kumimoji="1" lang="zh-CN" altLang="en-US" sz="2800" b="1" dirty="0">
              <a:solidFill>
                <a:schemeClr val="tx1"/>
              </a:solidFill>
              <a:effectLst/>
              <a:latin typeface="宋体" panose="02010600030101010101" pitchFamily="2" charset="-122"/>
              <a:ea typeface="宋体" panose="02010600030101010101" pitchFamily="2" charset="-122"/>
            </a:endParaRPr>
          </a:p>
        </p:txBody>
      </p:sp>
      <p:pic>
        <p:nvPicPr>
          <p:cNvPr id="18436" name="图片 16896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89290" y="1556881"/>
            <a:ext cx="2405074" cy="336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组合 4"/>
          <p:cNvGrpSpPr/>
          <p:nvPr/>
        </p:nvGrpSpPr>
        <p:grpSpPr>
          <a:xfrm>
            <a:off x="701675" y="531495"/>
            <a:ext cx="2468245" cy="713740"/>
            <a:chOff x="2371" y="540"/>
            <a:chExt cx="3471" cy="1124"/>
          </a:xfrm>
        </p:grpSpPr>
        <p:sp>
          <p:nvSpPr>
            <p:cNvPr id="6" name="MH_Entry_1"/>
            <p:cNvSpPr>
              <a:spLocks noChangeArrowheads="1"/>
            </p:cNvSpPr>
            <p:nvPr/>
          </p:nvSpPr>
          <p:spPr bwMode="auto">
            <a:xfrm flipH="1">
              <a:off x="2371" y="54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640"/>
              <a:ext cx="2618"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作者简介</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6"/>
                                        </p:tgtEl>
                                        <p:attrNameLst>
                                          <p:attrName>style.visibility</p:attrName>
                                        </p:attrNameLst>
                                      </p:cBhvr>
                                      <p:to>
                                        <p:strVal val="visible"/>
                                      </p:to>
                                    </p:set>
                                    <p:anim calcmode="lin" valueType="num">
                                      <p:cBhvr additive="base">
                                        <p:cTn id="7" dur="500" fill="hold"/>
                                        <p:tgtEl>
                                          <p:spTgt spid="18436"/>
                                        </p:tgtEl>
                                        <p:attrNameLst>
                                          <p:attrName>ppt_x</p:attrName>
                                        </p:attrNameLst>
                                      </p:cBhvr>
                                      <p:tavLst>
                                        <p:tav tm="0">
                                          <p:val>
                                            <p:strVal val="#ppt_x"/>
                                          </p:val>
                                        </p:tav>
                                        <p:tav tm="100000">
                                          <p:val>
                                            <p:strVal val="#ppt_x"/>
                                          </p:val>
                                        </p:tav>
                                      </p:tavLst>
                                    </p:anim>
                                    <p:anim calcmode="lin" valueType="num">
                                      <p:cBhvr additive="base">
                                        <p:cTn id="8"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1" nodeType="clickEffect">
                                  <p:stCondLst>
                                    <p:cond delay="0"/>
                                  </p:stCondLst>
                                  <p:childTnLst>
                                    <p:set>
                                      <p:cBhvr>
                                        <p:cTn id="12" dur="1" fill="hold">
                                          <p:stCondLst>
                                            <p:cond delay="0"/>
                                          </p:stCondLst>
                                        </p:cTn>
                                        <p:tgtEl>
                                          <p:spTgt spid="7170"/>
                                        </p:tgtEl>
                                        <p:attrNameLst>
                                          <p:attrName>style.visibility</p:attrName>
                                        </p:attrNameLst>
                                      </p:cBhvr>
                                      <p:to>
                                        <p:strVal val="visible"/>
                                      </p:to>
                                    </p:set>
                                    <p:animEffect transition="in" filter="checkerboard(across)">
                                      <p:cBhvr>
                                        <p:cTn id="13"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1" bldLvl="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907415" y="795655"/>
            <a:ext cx="10300970" cy="953135"/>
          </a:xfrm>
          <a:prstGeom prst="rect">
            <a:avLst/>
          </a:prstGeom>
        </p:spPr>
        <p:txBody>
          <a:bodyPr wrap="square">
            <a:spAutoFit/>
          </a:bodyPr>
          <a:lstStyle/>
          <a:p>
            <a:pPr fontAlgn="auto">
              <a:lnSpc>
                <a:spcPct val="100000"/>
              </a:lnSpc>
            </a:pPr>
            <a:r>
              <a:rPr lang="en-US" altLang="zh-CN" sz="2800" b="1" dirty="0" smtClean="0">
                <a:latin typeface="宋体" panose="02010600030101010101" pitchFamily="2" charset="-122"/>
                <a:ea typeface="宋体" panose="02010600030101010101" pitchFamily="2" charset="-122"/>
              </a:rPr>
              <a:t>4.</a:t>
            </a:r>
            <a:r>
              <a:rPr lang="zh-CN" altLang="en-US" sz="2800" b="1" dirty="0" smtClean="0">
                <a:latin typeface="宋体" panose="02010600030101010101" pitchFamily="2" charset="-122"/>
                <a:ea typeface="宋体" panose="02010600030101010101" pitchFamily="2" charset="-122"/>
              </a:rPr>
              <a:t>结合你对</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“花和人都会遇到各种各样的不幸</a:t>
            </a:r>
            <a:r>
              <a:rPr sz="2800" b="1">
                <a:sym typeface="+mn-ea"/>
              </a:rPr>
              <a:t>,</a:t>
            </a:r>
            <a:r>
              <a:rPr lang="zh-CN" sz="2800" b="1">
                <a:latin typeface="宋体" panose="02010600030101010101" pitchFamily="2" charset="-122"/>
                <a:ea typeface="宋体" panose="02010600030101010101" pitchFamily="2" charset="-122"/>
                <a:sym typeface="+mn-ea"/>
              </a:rPr>
              <a:t>但是</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生命的长河是无止境的”一句的理解</a:t>
            </a:r>
            <a:r>
              <a:rPr sz="2800" b="1">
                <a:sym typeface="+mn-ea"/>
              </a:rPr>
              <a:t>,</a:t>
            </a:r>
            <a:r>
              <a:rPr lang="zh-CN" sz="2800" b="1">
                <a:latin typeface="宋体" panose="02010600030101010101" pitchFamily="2" charset="-122"/>
                <a:ea typeface="宋体" panose="02010600030101010101" pitchFamily="2" charset="-122"/>
                <a:sym typeface="+mn-ea"/>
              </a:rPr>
              <a:t>联系全文</a:t>
            </a:r>
            <a:r>
              <a:rPr sz="2800" b="1">
                <a:sym typeface="+mn-ea"/>
              </a:rPr>
              <a:t>,</a:t>
            </a:r>
            <a:r>
              <a:rPr lang="zh-CN" altLang="zh-CN" sz="2800" b="1" dirty="0">
                <a:latin typeface="宋体" panose="02010600030101010101" pitchFamily="2" charset="-122"/>
                <a:ea typeface="宋体" panose="02010600030101010101" pitchFamily="2" charset="-122"/>
              </a:rPr>
              <a:t>体悟课文所暗示的</a:t>
            </a:r>
            <a:r>
              <a:rPr lang="en-US" altLang="zh-CN" sz="2800" b="1" dirty="0">
                <a:latin typeface="Arial" panose="020B0604020202020204" pitchFamily="34" charset="0"/>
                <a:ea typeface="宋体" panose="02010600030101010101" pitchFamily="2" charset="-122"/>
                <a:cs typeface="Arial" panose="020B0604020202020204" pitchFamily="34" charset="0"/>
              </a:rPr>
              <a:t>“</a:t>
            </a:r>
            <a:r>
              <a:rPr lang="zh-CN" altLang="en-US" sz="2800" b="1" dirty="0">
                <a:latin typeface="Arial" panose="020B0604020202020204" pitchFamily="34" charset="0"/>
                <a:ea typeface="宋体" panose="02010600030101010101" pitchFamily="2" charset="-122"/>
                <a:cs typeface="Arial" panose="020B0604020202020204" pitchFamily="34" charset="0"/>
              </a:rPr>
              <a:t>情思</a:t>
            </a:r>
            <a:r>
              <a:rPr lang="en-US" altLang="zh-CN" sz="2800" b="1" dirty="0">
                <a:latin typeface="Arial" panose="020B0604020202020204" pitchFamily="34" charset="0"/>
                <a:ea typeface="宋体" panose="02010600030101010101" pitchFamily="2" charset="-122"/>
                <a:cs typeface="Arial" panose="020B0604020202020204" pitchFamily="34" charset="0"/>
              </a:rPr>
              <a:t>”</a:t>
            </a:r>
            <a:r>
              <a:rPr lang="zh-CN" altLang="en-US" sz="2800" b="1" dirty="0">
                <a:latin typeface="Arial" panose="020B0604020202020204" pitchFamily="34" charset="0"/>
                <a:ea typeface="宋体" panose="02010600030101010101" pitchFamily="2" charset="-122"/>
                <a:cs typeface="Arial" panose="020B0604020202020204" pitchFamily="34" charset="0"/>
              </a:rPr>
              <a:t>是什么</a:t>
            </a:r>
            <a:r>
              <a:rPr lang="zh-CN" altLang="zh-CN" sz="2800" b="1" dirty="0">
                <a:latin typeface="宋体" panose="02010600030101010101" pitchFamily="2" charset="-122"/>
                <a:ea typeface="宋体" panose="02010600030101010101" pitchFamily="2" charset="-122"/>
              </a:rPr>
              <a:t>。</a:t>
            </a:r>
            <a:endParaRPr lang="zh-CN" altLang="zh-CN" sz="2800" b="1" dirty="0">
              <a:latin typeface="宋体" panose="02010600030101010101" pitchFamily="2" charset="-122"/>
              <a:ea typeface="宋体" panose="02010600030101010101" pitchFamily="2" charset="-122"/>
            </a:endParaRPr>
          </a:p>
        </p:txBody>
      </p:sp>
      <p:sp>
        <p:nvSpPr>
          <p:cNvPr id="4" name="文本框 3"/>
          <p:cNvSpPr txBox="1"/>
          <p:nvPr/>
        </p:nvSpPr>
        <p:spPr>
          <a:xfrm>
            <a:off x="962660" y="1667510"/>
            <a:ext cx="10189845" cy="1814830"/>
          </a:xfrm>
          <a:prstGeom prst="rect">
            <a:avLst/>
          </a:prstGeom>
          <a:noFill/>
          <a:ln w="9525">
            <a:noFill/>
          </a:ln>
        </p:spPr>
        <p:txBody>
          <a:bodyPr wrap="square" anchor="t" anchorCtr="0">
            <a:spAutoFit/>
          </a:bodyPr>
          <a:p>
            <a:pPr>
              <a:lnSpc>
                <a:spcPct val="100000"/>
              </a:lnSpc>
              <a:buClr>
                <a:srgbClr val="9BBB59"/>
              </a:buClr>
              <a:buFont typeface="Wingdings" panose="05000000000000000000" pitchFamily="2" charset="2"/>
            </a:pPr>
            <a:r>
              <a:rPr lang="zh-CN" altLang="en-US" sz="2800" b="1" dirty="0">
                <a:solidFill>
                  <a:srgbClr val="0000FF"/>
                </a:solidFill>
                <a:latin typeface="Arial" panose="020B0604020202020204" pitchFamily="34" charset="0"/>
                <a:ea typeface="宋体" panose="02010600030101010101" pitchFamily="2" charset="-122"/>
              </a:rPr>
              <a:t>      </a:t>
            </a:r>
            <a:r>
              <a:rPr lang="en-US" altLang="zh-CN" sz="2800" b="1" dirty="0">
                <a:solidFill>
                  <a:srgbClr val="0000FF"/>
                </a:solidFill>
                <a:latin typeface="Arial" panose="020B0604020202020204" pitchFamily="34" charset="0"/>
                <a:ea typeface="宋体" panose="02010600030101010101" pitchFamily="2" charset="-122"/>
              </a:rPr>
              <a:t> </a:t>
            </a:r>
            <a:r>
              <a:rPr lang="zh-CN" altLang="en-US" sz="2800" b="1" dirty="0">
                <a:solidFill>
                  <a:srgbClr val="0000FF"/>
                </a:solidFill>
                <a:latin typeface="Arial" panose="020B0604020202020204" pitchFamily="34" charset="0"/>
                <a:ea typeface="宋体" panose="02010600030101010101" pitchFamily="2" charset="-122"/>
              </a:rPr>
              <a:t>花和人都会遇到各种各样的不幸</a:t>
            </a:r>
            <a:r>
              <a:rPr sz="2800" b="1">
                <a:solidFill>
                  <a:srgbClr val="0000FF"/>
                </a:solidFill>
                <a:sym typeface="+mn-ea"/>
              </a:rPr>
              <a:t>,</a:t>
            </a:r>
            <a:r>
              <a:rPr lang="zh-CN" sz="2800" b="1">
                <a:solidFill>
                  <a:srgbClr val="FF0000"/>
                </a:solidFill>
                <a:latin typeface="宋体" panose="02010600030101010101" pitchFamily="2" charset="-122"/>
                <a:ea typeface="宋体" panose="02010600030101010101" pitchFamily="2" charset="-122"/>
                <a:sym typeface="+mn-ea"/>
              </a:rPr>
              <a:t>但不幸终究是有限的、短暂的</a:t>
            </a:r>
            <a:r>
              <a:rPr sz="2800" b="1">
                <a:solidFill>
                  <a:srgbClr val="FF0000"/>
                </a:solidFill>
                <a:sym typeface="+mn-ea"/>
              </a:rPr>
              <a:t>,</a:t>
            </a:r>
            <a:r>
              <a:rPr lang="zh-CN" sz="2800" b="1">
                <a:solidFill>
                  <a:srgbClr val="0000FF"/>
                </a:solidFill>
                <a:latin typeface="宋体" panose="02010600030101010101" pitchFamily="2" charset="-122"/>
                <a:ea typeface="宋体" panose="02010600030101010101" pitchFamily="2" charset="-122"/>
                <a:sym typeface="+mn-ea"/>
              </a:rPr>
              <a:t>而生命的长河是无止境的</a:t>
            </a:r>
            <a:r>
              <a:rPr sz="2800" b="1">
                <a:solidFill>
                  <a:srgbClr val="0000FF"/>
                </a:solidFill>
                <a:sym typeface="+mn-ea"/>
              </a:rPr>
              <a:t>,</a:t>
            </a:r>
            <a:r>
              <a:rPr lang="zh-CN" sz="2800" b="1">
                <a:solidFill>
                  <a:srgbClr val="FF0000"/>
                </a:solidFill>
                <a:latin typeface="宋体" panose="02010600030101010101" pitchFamily="2" charset="-122"/>
                <a:ea typeface="宋体" panose="02010600030101010101" pitchFamily="2" charset="-122"/>
                <a:sym typeface="+mn-ea"/>
              </a:rPr>
              <a:t>我们</a:t>
            </a:r>
            <a:r>
              <a:rPr lang="zh-CN" altLang="en-US" sz="2800" b="1" dirty="0">
                <a:solidFill>
                  <a:srgbClr val="FF0000"/>
                </a:solidFill>
                <a:latin typeface="Arial" panose="020B0604020202020204" pitchFamily="34" charset="0"/>
                <a:ea typeface="宋体" panose="02010600030101010101" pitchFamily="2" charset="-122"/>
              </a:rPr>
              <a:t>不能被昨天的不幸压垮</a:t>
            </a:r>
            <a:r>
              <a:rPr sz="2800" b="1">
                <a:solidFill>
                  <a:srgbClr val="FF0000"/>
                </a:solidFill>
                <a:sym typeface="+mn-ea"/>
              </a:rPr>
              <a:t>,</a:t>
            </a:r>
            <a:r>
              <a:rPr lang="zh-CN" altLang="en-US" sz="2800" b="1" dirty="0">
                <a:solidFill>
                  <a:srgbClr val="FF0000"/>
                </a:solidFill>
                <a:latin typeface="Arial" panose="020B0604020202020204" pitchFamily="34" charset="0"/>
                <a:ea typeface="宋体" panose="02010600030101010101" pitchFamily="2" charset="-122"/>
              </a:rPr>
              <a:t>应该像紫藤萝一样</a:t>
            </a:r>
            <a:r>
              <a:rPr sz="2800" b="1">
                <a:solidFill>
                  <a:srgbClr val="FF0000"/>
                </a:solidFill>
                <a:sym typeface="+mn-ea"/>
              </a:rPr>
              <a:t>,</a:t>
            </a:r>
            <a:r>
              <a:rPr lang="zh-CN" altLang="en-US" sz="2800" b="1" dirty="0">
                <a:solidFill>
                  <a:srgbClr val="FF0000"/>
                </a:solidFill>
                <a:latin typeface="Arial" panose="020B0604020202020204" pitchFamily="34" charset="0"/>
                <a:ea typeface="宋体" panose="02010600030101010101" pitchFamily="2" charset="-122"/>
              </a:rPr>
              <a:t>以饱满的生命力和乐观积极的态度</a:t>
            </a:r>
            <a:r>
              <a:rPr sz="2800" b="1">
                <a:solidFill>
                  <a:srgbClr val="FF0000"/>
                </a:solidFill>
                <a:sym typeface="+mn-ea"/>
              </a:rPr>
              <a:t>,</a:t>
            </a:r>
            <a:r>
              <a:rPr lang="zh-CN" sz="2800" b="1">
                <a:solidFill>
                  <a:srgbClr val="FF0000"/>
                </a:solidFill>
                <a:latin typeface="宋体" panose="02010600030101010101" pitchFamily="2" charset="-122"/>
                <a:ea typeface="宋体" panose="02010600030101010101" pitchFamily="2" charset="-122"/>
                <a:sym typeface="+mn-ea"/>
              </a:rPr>
              <a:t>振奋精神</a:t>
            </a:r>
            <a:r>
              <a:rPr sz="2800" b="1">
                <a:solidFill>
                  <a:srgbClr val="FF0000"/>
                </a:solidFill>
                <a:sym typeface="+mn-ea"/>
              </a:rPr>
              <a:t>,</a:t>
            </a:r>
            <a:r>
              <a:rPr lang="zh-CN" altLang="en-US" sz="2800" b="1" dirty="0">
                <a:solidFill>
                  <a:srgbClr val="FF0000"/>
                </a:solidFill>
                <a:latin typeface="Arial" panose="020B0604020202020204" pitchFamily="34" charset="0"/>
                <a:ea typeface="宋体" panose="02010600030101010101" pitchFamily="2" charset="-122"/>
              </a:rPr>
              <a:t>以昂扬的斗志投身到新的事业中去</a:t>
            </a:r>
            <a:r>
              <a:rPr lang="zh-CN" altLang="en-US" sz="2800" b="1" dirty="0">
                <a:solidFill>
                  <a:srgbClr val="0000FF"/>
                </a:solidFill>
                <a:latin typeface="Arial" panose="020B0604020202020204" pitchFamily="34" charset="0"/>
                <a:ea typeface="宋体" panose="02010600030101010101" pitchFamily="2" charset="-122"/>
              </a:rPr>
              <a:t>。</a:t>
            </a:r>
            <a:endParaRPr lang="zh-CN" altLang="en-US" sz="2800" b="1" dirty="0">
              <a:solidFill>
                <a:srgbClr val="0000FF"/>
              </a:solidFill>
              <a:latin typeface="宋体" panose="02010600030101010101" pitchFamily="2" charset="-122"/>
              <a:ea typeface="宋体" panose="02010600030101010101" pitchFamily="2" charset="-122"/>
              <a:sym typeface="宋体" panose="02010600030101010101" pitchFamily="2" charset="-122"/>
            </a:endParaRPr>
          </a:p>
        </p:txBody>
      </p:sp>
      <p:sp>
        <p:nvSpPr>
          <p:cNvPr id="5" name="矩形 4"/>
          <p:cNvSpPr/>
          <p:nvPr/>
        </p:nvSpPr>
        <p:spPr>
          <a:xfrm>
            <a:off x="906780" y="3601085"/>
            <a:ext cx="10300970" cy="521970"/>
          </a:xfrm>
          <a:prstGeom prst="rect">
            <a:avLst/>
          </a:prstGeom>
        </p:spPr>
        <p:txBody>
          <a:bodyPr wrap="square">
            <a:spAutoFit/>
          </a:bodyPr>
          <a:p>
            <a:pPr fontAlgn="auto">
              <a:lnSpc>
                <a:spcPct val="100000"/>
              </a:lnSpc>
            </a:pPr>
            <a:r>
              <a:rPr lang="en-US" altLang="zh-CN" sz="2800" b="1" dirty="0" smtClean="0">
                <a:latin typeface="宋体" panose="02010600030101010101" pitchFamily="2" charset="-122"/>
                <a:ea typeface="宋体" panose="02010600030101010101" pitchFamily="2" charset="-122"/>
              </a:rPr>
              <a:t>5.</a:t>
            </a:r>
            <a:r>
              <a:rPr lang="zh-CN" altLang="en-US" sz="2800" b="1" dirty="0" smtClean="0">
                <a:latin typeface="宋体" panose="02010600030101010101" pitchFamily="2" charset="-122"/>
                <a:ea typeface="宋体" panose="02010600030101010101" pitchFamily="2" charset="-122"/>
              </a:rPr>
              <a:t>你会发现课文题目中的</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瀑布</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”二字意蕴丰厚</a:t>
            </a:r>
            <a:r>
              <a:rPr sz="2800" b="1">
                <a:sym typeface="+mn-ea"/>
              </a:rPr>
              <a:t>,</a:t>
            </a:r>
            <a:r>
              <a:rPr lang="zh-CN" sz="2800" b="1">
                <a:latin typeface="宋体" panose="02010600030101010101" pitchFamily="2" charset="-122"/>
                <a:ea typeface="宋体" panose="02010600030101010101" pitchFamily="2" charset="-122"/>
                <a:sym typeface="+mn-ea"/>
              </a:rPr>
              <a:t>试做分析</a:t>
            </a:r>
            <a:r>
              <a:rPr lang="zh-CN" altLang="zh-CN" sz="2800" b="1" dirty="0">
                <a:latin typeface="宋体" panose="02010600030101010101" pitchFamily="2" charset="-122"/>
                <a:ea typeface="宋体" panose="02010600030101010101" pitchFamily="2" charset="-122"/>
              </a:rPr>
              <a:t>。</a:t>
            </a:r>
            <a:endParaRPr lang="zh-CN" altLang="zh-CN" sz="2800" b="1" dirty="0">
              <a:latin typeface="宋体" panose="02010600030101010101" pitchFamily="2" charset="-122"/>
              <a:ea typeface="宋体" panose="02010600030101010101" pitchFamily="2" charset="-122"/>
            </a:endParaRPr>
          </a:p>
        </p:txBody>
      </p:sp>
      <p:sp>
        <p:nvSpPr>
          <p:cNvPr id="52229" name="矩形 52228"/>
          <p:cNvSpPr/>
          <p:nvPr/>
        </p:nvSpPr>
        <p:spPr>
          <a:xfrm>
            <a:off x="1613535" y="4034790"/>
            <a:ext cx="9538970" cy="521970"/>
          </a:xfrm>
          <a:prstGeom prst="rect">
            <a:avLst/>
          </a:prstGeom>
          <a:noFill/>
          <a:ln w="9525">
            <a:noFill/>
          </a:ln>
        </p:spPr>
        <p:txBody>
          <a:bodyPr wrap="square" anchor="t" anchorCtr="0">
            <a:spAutoFit/>
          </a:bodyPr>
          <a:p>
            <a:pPr fontAlgn="auto">
              <a:lnSpc>
                <a:spcPct val="100000"/>
              </a:lnSpc>
            </a:pPr>
            <a:r>
              <a:rPr lang="zh-CN" altLang="zh-CN" sz="2800" b="1" dirty="0">
                <a:uFillTx/>
                <a:latin typeface="Arial" panose="020B0604020202020204" pitchFamily="34" charset="0"/>
                <a:ea typeface="SimSun-ExtB" panose="02010609060101010101" charset="-122"/>
                <a:cs typeface="Arial" panose="020B0604020202020204" pitchFamily="34" charset="0"/>
                <a:sym typeface="+mn-ea"/>
              </a:rPr>
              <a:t>“</a:t>
            </a:r>
            <a:r>
              <a:rPr lang="zh-CN" sz="2800" b="1" dirty="0">
                <a:uFillTx/>
                <a:latin typeface="Arial" panose="020B0604020202020204" pitchFamily="34" charset="0"/>
                <a:ea typeface="SimSun-ExtB" panose="02010609060101010101" charset="-122"/>
                <a:cs typeface="Arial" panose="020B0604020202020204" pitchFamily="34" charset="0"/>
                <a:sym typeface="+mn-ea"/>
              </a:rPr>
              <a:t>瀑布</a:t>
            </a:r>
            <a:r>
              <a:rPr lang="zh-CN" altLang="zh-CN" sz="2800" b="1" dirty="0">
                <a:uFillTx/>
                <a:latin typeface="Arial" panose="020B0604020202020204" pitchFamily="34" charset="0"/>
                <a:ea typeface="SimSun-ExtB" panose="02010609060101010101" charset="-122"/>
                <a:cs typeface="Arial" panose="020B0604020202020204" pitchFamily="34" charset="0"/>
                <a:sym typeface="+mn-ea"/>
              </a:rPr>
              <a:t>”二字背后有三层内涵：</a:t>
            </a:r>
            <a:r>
              <a:rPr lang="zh-CN" altLang="en-US" sz="2800" b="1" dirty="0">
                <a:solidFill>
                  <a:srgbClr val="0000FF"/>
                </a:solidFill>
                <a:latin typeface="Arial" panose="020B0604020202020204" pitchFamily="34" charset="0"/>
                <a:ea typeface="宋体" panose="02010600030101010101" pitchFamily="2" charset="-122"/>
              </a:rPr>
              <a:t>描绘了紫藤萝瀑布的</a:t>
            </a:r>
            <a:r>
              <a:rPr lang="zh-CN" altLang="en-US" sz="2800" b="1" dirty="0">
                <a:solidFill>
                  <a:srgbClr val="FF0000"/>
                </a:solidFill>
                <a:latin typeface="Arial" panose="020B0604020202020204" pitchFamily="34" charset="0"/>
                <a:ea typeface="宋体" panose="02010600030101010101" pitchFamily="2" charset="-122"/>
              </a:rPr>
              <a:t>茂盛美</a:t>
            </a:r>
            <a:r>
              <a:rPr lang="zh-CN" altLang="en-US" sz="2800" b="1" dirty="0">
                <a:solidFill>
                  <a:srgbClr val="0000FF"/>
                </a:solidFill>
                <a:latin typeface="Arial" panose="020B0604020202020204" pitchFamily="34" charset="0"/>
                <a:ea typeface="宋体" panose="02010600030101010101" pitchFamily="2" charset="-122"/>
              </a:rPr>
              <a:t>；</a:t>
            </a:r>
            <a:endParaRPr lang="zh-CN" altLang="en-US" sz="2800" b="1" dirty="0">
              <a:solidFill>
                <a:srgbClr val="0000FF"/>
              </a:solidFill>
              <a:latin typeface="Arial" panose="020B0604020202020204" pitchFamily="34" charset="0"/>
              <a:ea typeface="宋体" panose="02010600030101010101" pitchFamily="2" charset="-122"/>
            </a:endParaRPr>
          </a:p>
        </p:txBody>
      </p:sp>
      <p:sp>
        <p:nvSpPr>
          <p:cNvPr id="52230" name="矩形 52229"/>
          <p:cNvSpPr/>
          <p:nvPr/>
        </p:nvSpPr>
        <p:spPr>
          <a:xfrm>
            <a:off x="1318895" y="4556760"/>
            <a:ext cx="10050145" cy="521970"/>
          </a:xfrm>
          <a:prstGeom prst="rect">
            <a:avLst/>
          </a:prstGeom>
          <a:noFill/>
          <a:ln w="9525">
            <a:noFill/>
          </a:ln>
        </p:spPr>
        <p:txBody>
          <a:bodyPr wrap="square" anchor="t" anchorCtr="0">
            <a:spAutoFit/>
          </a:bodyPr>
          <a:p>
            <a:r>
              <a:rPr lang="en-US" altLang="zh-CN" sz="2800" b="1" dirty="0">
                <a:solidFill>
                  <a:srgbClr val="0000FF"/>
                </a:solidFill>
                <a:latin typeface="Arial" panose="020B0604020202020204" pitchFamily="34" charset="0"/>
                <a:ea typeface="宋体" panose="02010600030101010101" pitchFamily="2" charset="-122"/>
              </a:rPr>
              <a:t>   </a:t>
            </a:r>
            <a:r>
              <a:rPr lang="zh-CN" altLang="en-US" sz="2800" b="1" dirty="0">
                <a:solidFill>
                  <a:srgbClr val="0000FF"/>
                </a:solidFill>
                <a:latin typeface="Arial" panose="020B0604020202020204" pitchFamily="34" charset="0"/>
                <a:ea typeface="宋体" panose="02010600030101010101" pitchFamily="2" charset="-122"/>
              </a:rPr>
              <a:t>描绘了紫藤萝瀑布的</a:t>
            </a:r>
            <a:r>
              <a:rPr lang="zh-CN" altLang="en-US" sz="2800" b="1" dirty="0">
                <a:solidFill>
                  <a:srgbClr val="FF0000"/>
                </a:solidFill>
                <a:latin typeface="Arial" panose="020B0604020202020204" pitchFamily="34" charset="0"/>
                <a:ea typeface="宋体" panose="02010600030101010101" pitchFamily="2" charset="-122"/>
              </a:rPr>
              <a:t>动态美</a:t>
            </a:r>
            <a:r>
              <a:rPr sz="2800" b="1">
                <a:solidFill>
                  <a:srgbClr val="0000FF"/>
                </a:solidFill>
                <a:sym typeface="+mn-ea"/>
              </a:rPr>
              <a:t>,</a:t>
            </a:r>
            <a:r>
              <a:rPr lang="zh-CN" altLang="en-US" sz="2800" b="1" dirty="0">
                <a:solidFill>
                  <a:srgbClr val="0000FF"/>
                </a:solidFill>
                <a:latin typeface="Arial" panose="020B0604020202020204" pitchFamily="34" charset="0"/>
                <a:ea typeface="宋体" panose="02010600030101010101" pitchFamily="2" charset="-122"/>
              </a:rPr>
              <a:t>也是对紫藤萝瀑布的</a:t>
            </a:r>
            <a:r>
              <a:rPr lang="zh-CN" altLang="en-US" sz="2800" b="1" dirty="0">
                <a:solidFill>
                  <a:srgbClr val="FF0000"/>
                </a:solidFill>
                <a:latin typeface="Arial" panose="020B0604020202020204" pitchFamily="34" charset="0"/>
                <a:ea typeface="宋体" panose="02010600030101010101" pitchFamily="2" charset="-122"/>
              </a:rPr>
              <a:t>花形</a:t>
            </a:r>
            <a:r>
              <a:rPr lang="zh-CN" altLang="en-US" sz="2800" b="1" dirty="0">
                <a:solidFill>
                  <a:srgbClr val="0000FF"/>
                </a:solidFill>
                <a:latin typeface="Arial" panose="020B0604020202020204" pitchFamily="34" charset="0"/>
                <a:ea typeface="宋体" panose="02010600030101010101" pitchFamily="2" charset="-122"/>
              </a:rPr>
              <a:t>的描绘；</a:t>
            </a:r>
            <a:endParaRPr lang="zh-CN" altLang="en-US" sz="2800" b="1" dirty="0">
              <a:solidFill>
                <a:srgbClr val="0000FF"/>
              </a:solidFill>
              <a:latin typeface="Arial" panose="020B0604020202020204" pitchFamily="34" charset="0"/>
              <a:ea typeface="宋体" panose="02010600030101010101" pitchFamily="2" charset="-122"/>
            </a:endParaRPr>
          </a:p>
        </p:txBody>
      </p:sp>
      <p:sp>
        <p:nvSpPr>
          <p:cNvPr id="52231" name="矩形 52230"/>
          <p:cNvSpPr/>
          <p:nvPr/>
        </p:nvSpPr>
        <p:spPr>
          <a:xfrm>
            <a:off x="962660" y="5078730"/>
            <a:ext cx="10344785" cy="953135"/>
          </a:xfrm>
          <a:prstGeom prst="rect">
            <a:avLst/>
          </a:prstGeom>
          <a:noFill/>
          <a:ln w="9525">
            <a:noFill/>
          </a:ln>
        </p:spPr>
        <p:txBody>
          <a:bodyPr wrap="square" anchor="t" anchorCtr="0">
            <a:spAutoFit/>
          </a:bodyPr>
          <a:p>
            <a:r>
              <a:rPr lang="en-US" altLang="zh-CN" sz="2800" b="1" dirty="0">
                <a:solidFill>
                  <a:srgbClr val="0000FF"/>
                </a:solidFill>
                <a:latin typeface="Arial" panose="020B0604020202020204" pitchFamily="34" charset="0"/>
                <a:ea typeface="宋体" panose="02010600030101010101" pitchFamily="2" charset="-122"/>
              </a:rPr>
              <a:t>      </a:t>
            </a:r>
            <a:r>
              <a:rPr lang="zh-CN" altLang="en-US" sz="2800" b="1" dirty="0">
                <a:solidFill>
                  <a:srgbClr val="0000FF"/>
                </a:solidFill>
                <a:latin typeface="Arial" panose="020B0604020202020204" pitchFamily="34" charset="0"/>
                <a:ea typeface="宋体" panose="02010600030101010101" pitchFamily="2" charset="-122"/>
              </a:rPr>
              <a:t>紫藤萝瀑布</a:t>
            </a:r>
            <a:r>
              <a:rPr lang="zh-CN" altLang="en-US" sz="2800" b="1" dirty="0">
                <a:solidFill>
                  <a:srgbClr val="FF0000"/>
                </a:solidFill>
                <a:latin typeface="Arial" panose="020B0604020202020204" pitchFamily="34" charset="0"/>
                <a:ea typeface="宋体" panose="02010600030101010101" pitchFamily="2" charset="-122"/>
              </a:rPr>
              <a:t>象征了生命的流动</a:t>
            </a:r>
            <a:r>
              <a:rPr sz="2800" b="1">
                <a:solidFill>
                  <a:srgbClr val="0000FF"/>
                </a:solidFill>
                <a:sym typeface="+mn-ea"/>
              </a:rPr>
              <a:t>,</a:t>
            </a:r>
            <a:r>
              <a:rPr lang="zh-CN" altLang="en-US" sz="2800" b="1" dirty="0">
                <a:solidFill>
                  <a:srgbClr val="0000FF"/>
                </a:solidFill>
                <a:latin typeface="Arial" panose="020B0604020202020204" pitchFamily="34" charset="0"/>
                <a:ea typeface="宋体" panose="02010600030101010101" pitchFamily="2" charset="-122"/>
              </a:rPr>
              <a:t>紫藤萝瀑布使得作者释怀</a:t>
            </a:r>
            <a:r>
              <a:rPr sz="2800" b="1">
                <a:solidFill>
                  <a:srgbClr val="0000FF"/>
                </a:solidFill>
                <a:sym typeface="+mn-ea"/>
              </a:rPr>
              <a:t>,</a:t>
            </a:r>
            <a:r>
              <a:rPr lang="zh-CN" altLang="en-US" sz="2800" b="1" dirty="0">
                <a:solidFill>
                  <a:srgbClr val="FF0000"/>
                </a:solidFill>
                <a:latin typeface="Arial" panose="020B0604020202020204" pitchFamily="34" charset="0"/>
                <a:ea typeface="宋体" panose="02010600030101010101" pitchFamily="2" charset="-122"/>
              </a:rPr>
              <a:t>获得了生命的真谛和心灵的安宁</a:t>
            </a:r>
            <a:r>
              <a:rPr lang="zh-CN" altLang="en-US" sz="2800" b="1" dirty="0">
                <a:solidFill>
                  <a:srgbClr val="0000FF"/>
                </a:solidFill>
                <a:latin typeface="Arial" panose="020B0604020202020204" pitchFamily="34" charset="0"/>
                <a:ea typeface="宋体" panose="02010600030101010101" pitchFamily="2" charset="-122"/>
              </a:rPr>
              <a:t>。</a:t>
            </a:r>
            <a:endParaRPr lang="zh-CN" altLang="en-US" sz="2800" b="1" dirty="0">
              <a:solidFill>
                <a:srgbClr val="0000FF"/>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2229"/>
                                        </p:tgtEl>
                                        <p:attrNameLst>
                                          <p:attrName>style.visibility</p:attrName>
                                        </p:attrNameLst>
                                      </p:cBhvr>
                                      <p:to>
                                        <p:strVal val="visible"/>
                                      </p:to>
                                    </p:set>
                                    <p:anim calcmode="lin" valueType="num">
                                      <p:cBhvr additive="base">
                                        <p:cTn id="12" dur="500" fill="hold"/>
                                        <p:tgtEl>
                                          <p:spTgt spid="52229"/>
                                        </p:tgtEl>
                                        <p:attrNameLst>
                                          <p:attrName>ppt_x</p:attrName>
                                        </p:attrNameLst>
                                      </p:cBhvr>
                                      <p:tavLst>
                                        <p:tav tm="0">
                                          <p:val>
                                            <p:strVal val="#ppt_x"/>
                                          </p:val>
                                        </p:tav>
                                        <p:tav tm="100000">
                                          <p:val>
                                            <p:strVal val="#ppt_x"/>
                                          </p:val>
                                        </p:tav>
                                      </p:tavLst>
                                    </p:anim>
                                    <p:anim calcmode="lin" valueType="num">
                                      <p:cBhvr additive="base">
                                        <p:cTn id="13" dur="500" fill="hold"/>
                                        <p:tgtEl>
                                          <p:spTgt spid="5222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2230">
                                            <p:txEl>
                                              <p:charRg st="0" end="29"/>
                                            </p:txEl>
                                          </p:spTgt>
                                        </p:tgtEl>
                                        <p:attrNameLst>
                                          <p:attrName>style.visibility</p:attrName>
                                        </p:attrNameLst>
                                      </p:cBhvr>
                                      <p:to>
                                        <p:strVal val="visible"/>
                                      </p:to>
                                    </p:set>
                                    <p:anim calcmode="lin" valueType="num">
                                      <p:cBhvr additive="base">
                                        <p:cTn id="18" dur="500" fill="hold"/>
                                        <p:tgtEl>
                                          <p:spTgt spid="52230">
                                            <p:txEl>
                                              <p:charRg st="0" end="29"/>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52230">
                                            <p:txEl>
                                              <p:charRg st="0" end="29"/>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52231">
                                            <p:txEl>
                                              <p:charRg st="0" end="42"/>
                                            </p:txEl>
                                          </p:spTgt>
                                        </p:tgtEl>
                                        <p:attrNameLst>
                                          <p:attrName>style.visibility</p:attrName>
                                        </p:attrNameLst>
                                      </p:cBhvr>
                                      <p:to>
                                        <p:strVal val="visible"/>
                                      </p:to>
                                    </p:set>
                                    <p:anim calcmode="lin" valueType="num">
                                      <p:cBhvr additive="base">
                                        <p:cTn id="24" dur="500" fill="hold"/>
                                        <p:tgtEl>
                                          <p:spTgt spid="52231">
                                            <p:txEl>
                                              <p:charRg st="0" end="4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52231">
                                            <p:txEl>
                                              <p:charRg st="0" end="4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2229"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3" name="组合 2"/>
          <p:cNvGrpSpPr/>
          <p:nvPr/>
        </p:nvGrpSpPr>
        <p:grpSpPr>
          <a:xfrm>
            <a:off x="701675" y="626745"/>
            <a:ext cx="2550160" cy="713740"/>
            <a:chOff x="2371" y="690"/>
            <a:chExt cx="3471" cy="1124"/>
          </a:xfrm>
        </p:grpSpPr>
        <p:sp>
          <p:nvSpPr>
            <p:cNvPr id="4"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5" name="TextBox 18"/>
            <p:cNvSpPr txBox="1"/>
            <p:nvPr/>
          </p:nvSpPr>
          <p:spPr>
            <a:xfrm>
              <a:off x="2644" y="741"/>
              <a:ext cx="2593"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板书设计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7" name="矩形 6"/>
          <p:cNvSpPr/>
          <p:nvPr/>
        </p:nvSpPr>
        <p:spPr>
          <a:xfrm>
            <a:off x="925195" y="3168015"/>
            <a:ext cx="2103120" cy="521970"/>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p>
            <a:r>
              <a:rPr lang="zh-CN" altLang="en-US" sz="2800" b="1" dirty="0">
                <a:latin typeface="宋体" panose="02010600030101010101" pitchFamily="2" charset="-122"/>
                <a:ea typeface="宋体" panose="02010600030101010101" pitchFamily="2" charset="-122"/>
              </a:rPr>
              <a:t>紫藤萝瀑布</a:t>
            </a:r>
            <a:endParaRPr lang="zh-CN" altLang="en-US" sz="2800" b="1" dirty="0">
              <a:latin typeface="宋体" panose="02010600030101010101" pitchFamily="2" charset="-122"/>
              <a:ea typeface="宋体" panose="02010600030101010101" pitchFamily="2" charset="-122"/>
            </a:endParaRPr>
          </a:p>
        </p:txBody>
      </p:sp>
      <p:sp>
        <p:nvSpPr>
          <p:cNvPr id="14" name="AutoShape 12"/>
          <p:cNvSpPr/>
          <p:nvPr/>
        </p:nvSpPr>
        <p:spPr bwMode="auto">
          <a:xfrm>
            <a:off x="2944495" y="1995805"/>
            <a:ext cx="182245" cy="3146425"/>
          </a:xfrm>
          <a:prstGeom prst="leftBrace">
            <a:avLst>
              <a:gd name="adj1" fmla="val 99949"/>
              <a:gd name="adj2" fmla="val 45857"/>
            </a:avLst>
          </a:prstGeom>
          <a:noFill/>
          <a:ln w="222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100"/>
          </a:p>
        </p:txBody>
      </p:sp>
      <p:sp>
        <p:nvSpPr>
          <p:cNvPr id="9" name="矩形 8"/>
          <p:cNvSpPr/>
          <p:nvPr/>
        </p:nvSpPr>
        <p:spPr>
          <a:xfrm>
            <a:off x="3060939" y="2345765"/>
            <a:ext cx="897890" cy="521970"/>
          </a:xfrm>
          <a:prstGeom prst="rect">
            <a:avLst/>
          </a:prstGeom>
          <a:ln>
            <a:noFill/>
          </a:ln>
        </p:spPr>
        <p:style>
          <a:lnRef idx="2">
            <a:schemeClr val="dk1"/>
          </a:lnRef>
          <a:fillRef idx="1">
            <a:schemeClr val="lt1"/>
          </a:fillRef>
          <a:effectRef idx="0">
            <a:schemeClr val="dk1"/>
          </a:effectRef>
          <a:fontRef idx="minor">
            <a:schemeClr val="dk1"/>
          </a:fontRef>
        </p:style>
        <p:txBody>
          <a:bodyPr wrap="none">
            <a:spAutoFit/>
          </a:bodyPr>
          <a:p>
            <a:r>
              <a:rPr lang="zh-CN" altLang="zh-CN" sz="2800" b="1" dirty="0">
                <a:solidFill>
                  <a:schemeClr val="tx1"/>
                </a:solidFill>
                <a:latin typeface="宋体" panose="02010600030101010101" pitchFamily="2" charset="-122"/>
                <a:ea typeface="宋体" panose="02010600030101010101" pitchFamily="2" charset="-122"/>
              </a:rPr>
              <a:t>看花</a:t>
            </a:r>
            <a:endParaRPr lang="zh-CN" altLang="zh-CN" sz="2800" b="1" dirty="0">
              <a:solidFill>
                <a:schemeClr val="tx1"/>
              </a:solidFill>
              <a:latin typeface="宋体" panose="02010600030101010101" pitchFamily="2" charset="-122"/>
              <a:ea typeface="宋体" panose="02010600030101010101" pitchFamily="2" charset="-122"/>
            </a:endParaRPr>
          </a:p>
        </p:txBody>
      </p:sp>
      <p:sp>
        <p:nvSpPr>
          <p:cNvPr id="2" name="矩形 1"/>
          <p:cNvSpPr/>
          <p:nvPr/>
        </p:nvSpPr>
        <p:spPr>
          <a:xfrm>
            <a:off x="3078084" y="3690060"/>
            <a:ext cx="897890" cy="521970"/>
          </a:xfrm>
          <a:prstGeom prst="rect">
            <a:avLst/>
          </a:prstGeom>
          <a:ln>
            <a:noFill/>
          </a:ln>
        </p:spPr>
        <p:style>
          <a:lnRef idx="2">
            <a:schemeClr val="dk1"/>
          </a:lnRef>
          <a:fillRef idx="1">
            <a:schemeClr val="lt1"/>
          </a:fillRef>
          <a:effectRef idx="0">
            <a:schemeClr val="dk1"/>
          </a:effectRef>
          <a:fontRef idx="minor">
            <a:schemeClr val="dk1"/>
          </a:fontRef>
        </p:style>
        <p:txBody>
          <a:bodyPr wrap="none">
            <a:spAutoFit/>
          </a:bodyPr>
          <a:p>
            <a:r>
              <a:rPr lang="zh-CN" altLang="zh-CN" sz="2800" b="1" dirty="0">
                <a:solidFill>
                  <a:schemeClr val="tx1"/>
                </a:solidFill>
                <a:latin typeface="宋体" panose="02010600030101010101" pitchFamily="2" charset="-122"/>
                <a:ea typeface="宋体" panose="02010600030101010101" pitchFamily="2" charset="-122"/>
              </a:rPr>
              <a:t>忆花</a:t>
            </a:r>
            <a:endParaRPr lang="zh-CN" altLang="zh-CN" sz="2800" b="1" dirty="0">
              <a:solidFill>
                <a:schemeClr val="tx1"/>
              </a:solidFill>
              <a:latin typeface="宋体" panose="02010600030101010101" pitchFamily="2" charset="-122"/>
              <a:ea typeface="宋体" panose="02010600030101010101" pitchFamily="2" charset="-122"/>
            </a:endParaRPr>
          </a:p>
        </p:txBody>
      </p:sp>
      <p:sp>
        <p:nvSpPr>
          <p:cNvPr id="6" name="矩形 5"/>
          <p:cNvSpPr/>
          <p:nvPr/>
        </p:nvSpPr>
        <p:spPr>
          <a:xfrm>
            <a:off x="3060939" y="4732730"/>
            <a:ext cx="5187950" cy="521970"/>
          </a:xfrm>
          <a:prstGeom prst="rect">
            <a:avLst/>
          </a:prstGeom>
          <a:ln>
            <a:noFill/>
          </a:ln>
        </p:spPr>
        <p:style>
          <a:lnRef idx="2">
            <a:schemeClr val="dk1"/>
          </a:lnRef>
          <a:fillRef idx="1">
            <a:schemeClr val="lt1"/>
          </a:fillRef>
          <a:effectRef idx="0">
            <a:schemeClr val="dk1"/>
          </a:effectRef>
          <a:fontRef idx="minor">
            <a:schemeClr val="dk1"/>
          </a:fontRef>
        </p:style>
        <p:txBody>
          <a:bodyPr wrap="none">
            <a:spAutoFit/>
          </a:bodyPr>
          <a:p>
            <a:r>
              <a:rPr lang="zh-CN" altLang="zh-CN" sz="2800" b="1" dirty="0">
                <a:solidFill>
                  <a:schemeClr val="tx1"/>
                </a:solidFill>
                <a:latin typeface="宋体" panose="02010600030101010101" pitchFamily="2" charset="-122"/>
                <a:ea typeface="宋体" panose="02010600030101010101" pitchFamily="2" charset="-122"/>
              </a:rPr>
              <a:t>悟花</a:t>
            </a:r>
            <a:r>
              <a:rPr lang="en-US" altLang="zh-CN" sz="2800" b="1" dirty="0">
                <a:solidFill>
                  <a:schemeClr val="tx1"/>
                </a:solidFill>
                <a:latin typeface="宋体" panose="02010600030101010101" pitchFamily="2" charset="-122"/>
                <a:ea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rPr>
              <a:t>顽强美好</a:t>
            </a:r>
            <a:r>
              <a:rPr lang="en-US" altLang="zh-CN" sz="2800" b="1" dirty="0">
                <a:solidFill>
                  <a:schemeClr val="tx1"/>
                </a:solidFill>
                <a:latin typeface="宋体" panose="02010600030101010101" pitchFamily="2" charset="-122"/>
                <a:ea typeface="宋体" panose="02010600030101010101" pitchFamily="2" charset="-122"/>
              </a:rPr>
              <a:t>——</a:t>
            </a:r>
            <a:r>
              <a:rPr lang="zh-CN" altLang="en-US" sz="2800" b="1" dirty="0">
                <a:solidFill>
                  <a:srgbClr val="FF3300"/>
                </a:solidFill>
                <a:latin typeface="宋体" panose="02010600030101010101" pitchFamily="2" charset="-122"/>
                <a:ea typeface="宋体" panose="02010600030101010101" pitchFamily="2" charset="-122"/>
              </a:rPr>
              <a:t>生命永恒</a:t>
            </a:r>
            <a:endParaRPr lang="zh-CN" altLang="en-US" sz="2800" b="1" dirty="0">
              <a:solidFill>
                <a:srgbClr val="FF3300"/>
              </a:solidFill>
              <a:latin typeface="宋体" panose="02010600030101010101" pitchFamily="2" charset="-122"/>
              <a:ea typeface="宋体" panose="02010600030101010101" pitchFamily="2" charset="-122"/>
            </a:endParaRPr>
          </a:p>
        </p:txBody>
      </p:sp>
      <p:sp>
        <p:nvSpPr>
          <p:cNvPr id="15" name="AutoShape 12"/>
          <p:cNvSpPr/>
          <p:nvPr/>
        </p:nvSpPr>
        <p:spPr bwMode="auto">
          <a:xfrm>
            <a:off x="4024630" y="2044700"/>
            <a:ext cx="113030" cy="1124585"/>
          </a:xfrm>
          <a:prstGeom prst="leftBrace">
            <a:avLst>
              <a:gd name="adj1" fmla="val 0"/>
              <a:gd name="adj2" fmla="val 46746"/>
            </a:avLst>
          </a:prstGeom>
          <a:noFill/>
          <a:ln w="222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100"/>
          </a:p>
        </p:txBody>
      </p:sp>
      <p:sp>
        <p:nvSpPr>
          <p:cNvPr id="8" name="矩形 7"/>
          <p:cNvSpPr/>
          <p:nvPr/>
        </p:nvSpPr>
        <p:spPr>
          <a:xfrm>
            <a:off x="4137660" y="1915160"/>
            <a:ext cx="1028065" cy="1383665"/>
          </a:xfrm>
          <a:prstGeom prst="rect">
            <a:avLst/>
          </a:prstGeom>
        </p:spPr>
        <p:txBody>
          <a:bodyPr wrap="square">
            <a:spAutoFit/>
          </a:bodyPr>
          <a:p>
            <a:pPr>
              <a:lnSpc>
                <a:spcPct val="100000"/>
              </a:lnSpc>
              <a:spcBef>
                <a:spcPts val="0"/>
              </a:spcBef>
              <a:spcAft>
                <a:spcPts val="0"/>
              </a:spcAft>
            </a:pPr>
            <a:r>
              <a:rPr lang="zh-CN" altLang="zh-CN" sz="2800" b="1" dirty="0" smtClean="0">
                <a:solidFill>
                  <a:srgbClr val="202020"/>
                </a:solidFill>
                <a:latin typeface="新宋体" panose="02010609030101010101" pitchFamily="49" charset="-122"/>
                <a:ea typeface="新宋体" panose="02010609030101010101" pitchFamily="49" charset="-122"/>
              </a:rPr>
              <a:t>花瀑</a:t>
            </a:r>
            <a:endParaRPr lang="zh-CN" altLang="zh-CN" sz="2800" b="1" dirty="0" smtClean="0">
              <a:solidFill>
                <a:srgbClr val="202020"/>
              </a:solidFill>
              <a:latin typeface="新宋体" panose="02010609030101010101" pitchFamily="49" charset="-122"/>
              <a:ea typeface="新宋体" panose="02010609030101010101" pitchFamily="49" charset="-122"/>
            </a:endParaRPr>
          </a:p>
          <a:p>
            <a:pPr>
              <a:lnSpc>
                <a:spcPct val="100000"/>
              </a:lnSpc>
              <a:spcBef>
                <a:spcPts val="0"/>
              </a:spcBef>
              <a:spcAft>
                <a:spcPts val="0"/>
              </a:spcAft>
            </a:pPr>
            <a:r>
              <a:rPr lang="zh-CN" altLang="zh-CN" sz="2800" b="1" dirty="0" smtClean="0">
                <a:solidFill>
                  <a:srgbClr val="202020"/>
                </a:solidFill>
                <a:latin typeface="新宋体" panose="02010609030101010101" pitchFamily="49" charset="-122"/>
                <a:ea typeface="新宋体" panose="02010609030101010101" pitchFamily="49" charset="-122"/>
              </a:rPr>
              <a:t>花穗</a:t>
            </a:r>
            <a:endParaRPr lang="zh-CN" altLang="zh-CN" sz="2800" b="1" dirty="0" smtClean="0">
              <a:solidFill>
                <a:srgbClr val="202020"/>
              </a:solidFill>
              <a:latin typeface="新宋体" panose="02010609030101010101" pitchFamily="49" charset="-122"/>
              <a:ea typeface="新宋体" panose="02010609030101010101" pitchFamily="49" charset="-122"/>
            </a:endParaRPr>
          </a:p>
          <a:p>
            <a:pPr>
              <a:lnSpc>
                <a:spcPct val="100000"/>
              </a:lnSpc>
              <a:spcBef>
                <a:spcPts val="0"/>
              </a:spcBef>
              <a:spcAft>
                <a:spcPts val="0"/>
              </a:spcAft>
            </a:pPr>
            <a:r>
              <a:rPr lang="zh-CN" altLang="zh-CN" sz="2800" b="1" dirty="0" smtClean="0">
                <a:solidFill>
                  <a:srgbClr val="202020"/>
                </a:solidFill>
                <a:latin typeface="新宋体" panose="02010609030101010101" pitchFamily="49" charset="-122"/>
                <a:ea typeface="新宋体" panose="02010609030101010101" pitchFamily="49" charset="-122"/>
              </a:rPr>
              <a:t>花朵</a:t>
            </a:r>
            <a:endParaRPr lang="zh-CN" altLang="zh-CN" sz="2800" b="1" dirty="0" smtClean="0">
              <a:solidFill>
                <a:srgbClr val="202020"/>
              </a:solidFill>
              <a:latin typeface="新宋体" panose="02010609030101010101" pitchFamily="49" charset="-122"/>
              <a:ea typeface="新宋体" panose="02010609030101010101" pitchFamily="49" charset="-122"/>
            </a:endParaRPr>
          </a:p>
        </p:txBody>
      </p:sp>
      <p:sp>
        <p:nvSpPr>
          <p:cNvPr id="16" name="AutoShape 12"/>
          <p:cNvSpPr/>
          <p:nvPr/>
        </p:nvSpPr>
        <p:spPr bwMode="auto">
          <a:xfrm flipH="1">
            <a:off x="5035550" y="1995805"/>
            <a:ext cx="148590" cy="1222375"/>
          </a:xfrm>
          <a:prstGeom prst="leftBrace">
            <a:avLst>
              <a:gd name="adj1" fmla="val 99949"/>
              <a:gd name="adj2" fmla="val 50531"/>
            </a:avLst>
          </a:prstGeom>
          <a:noFill/>
          <a:ln w="222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100"/>
          </a:p>
        </p:txBody>
      </p:sp>
      <p:sp>
        <p:nvSpPr>
          <p:cNvPr id="11" name="文本框 10"/>
          <p:cNvSpPr txBox="1"/>
          <p:nvPr/>
        </p:nvSpPr>
        <p:spPr>
          <a:xfrm>
            <a:off x="5344795" y="2376170"/>
            <a:ext cx="1755775" cy="521970"/>
          </a:xfrm>
          <a:prstGeom prst="rect">
            <a:avLst/>
          </a:prstGeom>
          <a:noFill/>
        </p:spPr>
        <p:txBody>
          <a:bodyPr wrap="square" rtlCol="0">
            <a:spAutoFit/>
          </a:bodyPr>
          <a:p>
            <a:r>
              <a:rPr lang="zh-CN" altLang="en-US" sz="2800" b="1">
                <a:solidFill>
                  <a:srgbClr val="FF0000"/>
                </a:solidFill>
                <a:latin typeface="宋体" panose="02010600030101010101" pitchFamily="2" charset="-122"/>
                <a:ea typeface="宋体" panose="02010600030101010101" pitchFamily="2" charset="-122"/>
              </a:rPr>
              <a:t>繁花似锦</a:t>
            </a:r>
            <a:endParaRPr lang="zh-CN" altLang="en-US" sz="2800" b="1">
              <a:solidFill>
                <a:srgbClr val="FF0000"/>
              </a:solidFill>
              <a:latin typeface="宋体" panose="02010600030101010101" pitchFamily="2" charset="-122"/>
              <a:ea typeface="宋体" panose="02010600030101010101" pitchFamily="2" charset="-122"/>
            </a:endParaRPr>
          </a:p>
        </p:txBody>
      </p:sp>
      <p:sp>
        <p:nvSpPr>
          <p:cNvPr id="10" name="AutoShape 12"/>
          <p:cNvSpPr/>
          <p:nvPr/>
        </p:nvSpPr>
        <p:spPr bwMode="auto">
          <a:xfrm>
            <a:off x="4024630" y="3442970"/>
            <a:ext cx="113030" cy="1124585"/>
          </a:xfrm>
          <a:prstGeom prst="leftBrace">
            <a:avLst>
              <a:gd name="adj1" fmla="val 0"/>
              <a:gd name="adj2" fmla="val 46746"/>
            </a:avLst>
          </a:prstGeom>
          <a:noFill/>
          <a:ln w="222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100"/>
          </a:p>
        </p:txBody>
      </p:sp>
      <p:sp>
        <p:nvSpPr>
          <p:cNvPr id="12" name="矩形 11"/>
          <p:cNvSpPr/>
          <p:nvPr/>
        </p:nvSpPr>
        <p:spPr>
          <a:xfrm>
            <a:off x="4104005" y="3348990"/>
            <a:ext cx="2011680" cy="1383665"/>
          </a:xfrm>
          <a:prstGeom prst="rect">
            <a:avLst/>
          </a:prstGeom>
        </p:spPr>
        <p:txBody>
          <a:bodyPr wrap="square">
            <a:spAutoFit/>
          </a:bodyPr>
          <a:p>
            <a:pPr>
              <a:lnSpc>
                <a:spcPct val="100000"/>
              </a:lnSpc>
              <a:spcBef>
                <a:spcPts val="0"/>
              </a:spcBef>
              <a:spcAft>
                <a:spcPts val="0"/>
              </a:spcAft>
            </a:pPr>
            <a:r>
              <a:rPr lang="zh-CN" altLang="zh-CN" sz="2800" b="1" dirty="0" smtClean="0">
                <a:solidFill>
                  <a:srgbClr val="202020"/>
                </a:solidFill>
                <a:latin typeface="新宋体" panose="02010609030101010101" pitchFamily="49" charset="-122"/>
                <a:ea typeface="新宋体" panose="02010609030101010101" pitchFamily="49" charset="-122"/>
              </a:rPr>
              <a:t>赏花的感受</a:t>
            </a:r>
            <a:endParaRPr lang="zh-CN" altLang="zh-CN" sz="2800" b="1" dirty="0" smtClean="0">
              <a:solidFill>
                <a:srgbClr val="202020"/>
              </a:solidFill>
              <a:latin typeface="新宋体" panose="02010609030101010101" pitchFamily="49" charset="-122"/>
              <a:ea typeface="新宋体" panose="02010609030101010101" pitchFamily="49" charset="-122"/>
            </a:endParaRPr>
          </a:p>
          <a:p>
            <a:pPr>
              <a:lnSpc>
                <a:spcPct val="100000"/>
              </a:lnSpc>
              <a:spcBef>
                <a:spcPts val="0"/>
              </a:spcBef>
              <a:spcAft>
                <a:spcPts val="0"/>
              </a:spcAft>
            </a:pPr>
            <a:r>
              <a:rPr lang="zh-CN" altLang="zh-CN" sz="2800" b="1" dirty="0" smtClean="0">
                <a:solidFill>
                  <a:srgbClr val="202020"/>
                </a:solidFill>
                <a:latin typeface="新宋体" panose="02010609030101010101" pitchFamily="49" charset="-122"/>
                <a:ea typeface="新宋体" panose="02010609030101010101" pitchFamily="49" charset="-122"/>
              </a:rPr>
              <a:t>忆花的劫难</a:t>
            </a:r>
            <a:endParaRPr lang="zh-CN" altLang="zh-CN" sz="2800" b="1" dirty="0" smtClean="0">
              <a:solidFill>
                <a:srgbClr val="202020"/>
              </a:solidFill>
              <a:latin typeface="新宋体" panose="02010609030101010101" pitchFamily="49" charset="-122"/>
              <a:ea typeface="新宋体" panose="02010609030101010101" pitchFamily="49" charset="-122"/>
            </a:endParaRPr>
          </a:p>
          <a:p>
            <a:pPr>
              <a:lnSpc>
                <a:spcPct val="100000"/>
              </a:lnSpc>
              <a:spcBef>
                <a:spcPts val="0"/>
              </a:spcBef>
              <a:spcAft>
                <a:spcPts val="0"/>
              </a:spcAft>
            </a:pPr>
            <a:r>
              <a:rPr lang="zh-CN" altLang="zh-CN" sz="2800" b="1" dirty="0" smtClean="0">
                <a:solidFill>
                  <a:srgbClr val="202020"/>
                </a:solidFill>
                <a:latin typeface="新宋体" panose="02010609030101010101" pitchFamily="49" charset="-122"/>
                <a:ea typeface="新宋体" panose="02010609030101010101" pitchFamily="49" charset="-122"/>
              </a:rPr>
              <a:t>颂花的生机</a:t>
            </a:r>
            <a:endParaRPr lang="zh-CN" altLang="zh-CN" sz="2800" b="1" dirty="0" smtClean="0">
              <a:solidFill>
                <a:srgbClr val="202020"/>
              </a:solidFill>
              <a:latin typeface="新宋体" panose="02010609030101010101" pitchFamily="49" charset="-122"/>
              <a:ea typeface="新宋体" panose="02010609030101010101" pitchFamily="49" charset="-122"/>
            </a:endParaRPr>
          </a:p>
        </p:txBody>
      </p:sp>
      <p:sp>
        <p:nvSpPr>
          <p:cNvPr id="13" name="AutoShape 12"/>
          <p:cNvSpPr/>
          <p:nvPr/>
        </p:nvSpPr>
        <p:spPr bwMode="auto">
          <a:xfrm flipH="1">
            <a:off x="6115685" y="3429635"/>
            <a:ext cx="148590" cy="1222375"/>
          </a:xfrm>
          <a:prstGeom prst="leftBrace">
            <a:avLst>
              <a:gd name="adj1" fmla="val 99949"/>
              <a:gd name="adj2" fmla="val 50531"/>
            </a:avLst>
          </a:prstGeom>
          <a:noFill/>
          <a:ln w="222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100"/>
          </a:p>
        </p:txBody>
      </p:sp>
      <p:sp>
        <p:nvSpPr>
          <p:cNvPr id="17" name="文本框 16"/>
          <p:cNvSpPr txBox="1"/>
          <p:nvPr/>
        </p:nvSpPr>
        <p:spPr>
          <a:xfrm>
            <a:off x="6364605" y="3780155"/>
            <a:ext cx="1755775" cy="521970"/>
          </a:xfrm>
          <a:prstGeom prst="rect">
            <a:avLst/>
          </a:prstGeom>
          <a:noFill/>
        </p:spPr>
        <p:txBody>
          <a:bodyPr wrap="square" rtlCol="0">
            <a:spAutoFit/>
          </a:bodyPr>
          <a:p>
            <a:r>
              <a:rPr lang="zh-CN" altLang="en-US" sz="2800" b="1">
                <a:solidFill>
                  <a:srgbClr val="FF0000"/>
                </a:solidFill>
                <a:latin typeface="宋体" panose="02010600030101010101" pitchFamily="2" charset="-122"/>
                <a:ea typeface="宋体" panose="02010600030101010101" pitchFamily="2" charset="-122"/>
              </a:rPr>
              <a:t>思绪万千</a:t>
            </a:r>
            <a:endParaRPr lang="zh-CN" altLang="en-US" sz="2800" b="1">
              <a:solidFill>
                <a:srgbClr val="FF0000"/>
              </a:solidFill>
              <a:latin typeface="宋体" panose="02010600030101010101" pitchFamily="2" charset="-122"/>
              <a:ea typeface="宋体" panose="02010600030101010101" pitchFamily="2" charset="-122"/>
            </a:endParaRPr>
          </a:p>
        </p:txBody>
      </p:sp>
      <p:sp>
        <p:nvSpPr>
          <p:cNvPr id="18" name="AutoShape 12"/>
          <p:cNvSpPr/>
          <p:nvPr/>
        </p:nvSpPr>
        <p:spPr bwMode="auto">
          <a:xfrm flipH="1">
            <a:off x="8369300" y="1915160"/>
            <a:ext cx="232410" cy="3227705"/>
          </a:xfrm>
          <a:prstGeom prst="leftBrace">
            <a:avLst>
              <a:gd name="adj1" fmla="val 99949"/>
              <a:gd name="adj2" fmla="val 50531"/>
            </a:avLst>
          </a:prstGeom>
          <a:noFill/>
          <a:ln w="222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100"/>
          </a:p>
        </p:txBody>
      </p:sp>
      <p:sp>
        <p:nvSpPr>
          <p:cNvPr id="19" name="矩形 18"/>
          <p:cNvSpPr/>
          <p:nvPr/>
        </p:nvSpPr>
        <p:spPr>
          <a:xfrm>
            <a:off x="8601710" y="2661920"/>
            <a:ext cx="1624965" cy="1814830"/>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p>
            <a:r>
              <a:rPr lang="zh-CN" altLang="zh-CN" sz="2800" b="1" dirty="0">
                <a:solidFill>
                  <a:srgbClr val="FF0000"/>
                </a:solidFill>
                <a:latin typeface="宋体" panose="02010600030101010101" pitchFamily="2" charset="-122"/>
                <a:ea typeface="宋体" panose="02010600030101010101" pitchFamily="2" charset="-122"/>
              </a:rPr>
              <a:t>托物言志：积极乐观振奋精神投身事业</a:t>
            </a:r>
            <a:endParaRPr lang="zh-CN" altLang="zh-CN" sz="2800" b="1" dirty="0">
              <a:solidFill>
                <a:srgbClr val="FF0000"/>
              </a:solidFill>
              <a:latin typeface="宋体" panose="02010600030101010101" pitchFamily="2" charset="-122"/>
              <a:ea typeface="宋体" panose="02010600030101010101"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1229832" y="1786569"/>
            <a:ext cx="9700438" cy="2306955"/>
          </a:xfrm>
          <a:prstGeom prst="rect">
            <a:avLst/>
          </a:prstGeom>
        </p:spPr>
        <p:txBody>
          <a:bodyPr wrap="square">
            <a:spAutoFit/>
          </a:bodyPr>
          <a:lstStyle/>
          <a:p>
            <a:pPr fontAlgn="auto">
              <a:lnSpc>
                <a:spcPct val="120000"/>
              </a:lnSpc>
              <a:spcBef>
                <a:spcPts val="0"/>
              </a:spcBef>
              <a:spcAft>
                <a:spcPts val="0"/>
              </a:spcAft>
            </a:pPr>
            <a:r>
              <a:rPr lang="en-US" altLang="zh-CN" sz="3000" b="1" dirty="0" smtClean="0">
                <a:solidFill>
                  <a:schemeClr val="tx1"/>
                </a:solidFill>
                <a:latin typeface="新宋体" panose="02010609030101010101" pitchFamily="49" charset="-122"/>
                <a:ea typeface="新宋体" panose="02010609030101010101" pitchFamily="49" charset="-122"/>
              </a:rPr>
              <a:t>1</a:t>
            </a:r>
            <a:r>
              <a:rPr lang="en-US" altLang="zh-CN" sz="3000" b="1" dirty="0">
                <a:solidFill>
                  <a:schemeClr val="tx1"/>
                </a:solidFill>
                <a:latin typeface="新宋体" panose="02010609030101010101" pitchFamily="49" charset="-122"/>
                <a:ea typeface="新宋体" panose="02010609030101010101" pitchFamily="49" charset="-122"/>
              </a:rPr>
              <a:t>.</a:t>
            </a:r>
            <a:r>
              <a:rPr lang="zh-CN" altLang="zh-CN" sz="3000" b="1" dirty="0">
                <a:solidFill>
                  <a:schemeClr val="tx1"/>
                </a:solidFill>
                <a:latin typeface="新宋体" panose="02010609030101010101" pitchFamily="49" charset="-122"/>
                <a:ea typeface="新宋体" panose="02010609030101010101" pitchFamily="49" charset="-122"/>
              </a:rPr>
              <a:t>摘抄文中富有诗意和哲理的语句</a:t>
            </a:r>
            <a:r>
              <a:rPr sz="3000" b="1">
                <a:sym typeface="+mn-ea"/>
              </a:rPr>
              <a:t>,</a:t>
            </a:r>
            <a:r>
              <a:rPr lang="zh-CN" altLang="zh-CN" sz="3000" b="1" dirty="0">
                <a:solidFill>
                  <a:schemeClr val="tx1"/>
                </a:solidFill>
                <a:latin typeface="新宋体" panose="02010609030101010101" pitchFamily="49" charset="-122"/>
                <a:ea typeface="新宋体" panose="02010609030101010101" pitchFamily="49" charset="-122"/>
              </a:rPr>
              <a:t>熟读成诵</a:t>
            </a:r>
            <a:r>
              <a:rPr sz="3000" b="1">
                <a:sym typeface="+mn-ea"/>
              </a:rPr>
              <a:t>,</a:t>
            </a:r>
            <a:r>
              <a:rPr lang="zh-CN" altLang="zh-CN" sz="3000" b="1" dirty="0">
                <a:solidFill>
                  <a:schemeClr val="tx1"/>
                </a:solidFill>
                <a:latin typeface="新宋体" panose="02010609030101010101" pitchFamily="49" charset="-122"/>
                <a:ea typeface="新宋体" panose="02010609030101010101" pitchFamily="49" charset="-122"/>
              </a:rPr>
              <a:t>并写写你的思考与感悟。</a:t>
            </a:r>
            <a:endParaRPr lang="zh-CN" altLang="zh-CN" sz="3000" b="1" dirty="0">
              <a:solidFill>
                <a:schemeClr val="tx1"/>
              </a:solidFill>
              <a:latin typeface="新宋体" panose="02010609030101010101" pitchFamily="49" charset="-122"/>
              <a:ea typeface="新宋体" panose="02010609030101010101" pitchFamily="49" charset="-122"/>
            </a:endParaRPr>
          </a:p>
          <a:p>
            <a:pPr fontAlgn="auto">
              <a:lnSpc>
                <a:spcPct val="120000"/>
              </a:lnSpc>
              <a:spcBef>
                <a:spcPts val="0"/>
              </a:spcBef>
              <a:spcAft>
                <a:spcPts val="0"/>
              </a:spcAft>
            </a:pPr>
            <a:r>
              <a:rPr lang="en-US" altLang="zh-CN" sz="3000" b="1" dirty="0" smtClean="0">
                <a:solidFill>
                  <a:schemeClr val="tx1"/>
                </a:solidFill>
                <a:latin typeface="新宋体" panose="02010609030101010101" pitchFamily="49" charset="-122"/>
                <a:ea typeface="新宋体" panose="02010609030101010101" pitchFamily="49" charset="-122"/>
              </a:rPr>
              <a:t>2</a:t>
            </a:r>
            <a:r>
              <a:rPr lang="en-US" altLang="zh-CN" sz="3000" b="1" dirty="0">
                <a:solidFill>
                  <a:schemeClr val="tx1"/>
                </a:solidFill>
                <a:latin typeface="新宋体" panose="02010609030101010101" pitchFamily="49" charset="-122"/>
                <a:ea typeface="新宋体" panose="02010609030101010101" pitchFamily="49" charset="-122"/>
              </a:rPr>
              <a:t>.</a:t>
            </a:r>
            <a:r>
              <a:rPr lang="zh-CN" altLang="en-US" sz="3000" b="1">
                <a:latin typeface="宋体" panose="02010600030101010101" pitchFamily="2" charset="-122"/>
                <a:ea typeface="宋体" panose="02010600030101010101" pitchFamily="2" charset="-122"/>
                <a:sym typeface="+mn-ea"/>
              </a:rPr>
              <a:t>模仿课文中对紫藤萝花的描写</a:t>
            </a:r>
            <a:r>
              <a:rPr sz="3000" b="1">
                <a:sym typeface="+mn-ea"/>
              </a:rPr>
              <a:t>,</a:t>
            </a:r>
            <a:r>
              <a:rPr lang="zh-CN" altLang="en-US" sz="3000" b="1">
                <a:latin typeface="宋体" panose="02010600030101010101" pitchFamily="2" charset="-122"/>
                <a:ea typeface="宋体" panose="02010600030101010101" pitchFamily="2" charset="-122"/>
                <a:sym typeface="+mn-ea"/>
              </a:rPr>
              <a:t>描写一种花</a:t>
            </a:r>
            <a:r>
              <a:rPr sz="3000" b="1">
                <a:sym typeface="+mn-ea"/>
              </a:rPr>
              <a:t>,</a:t>
            </a:r>
            <a:r>
              <a:rPr lang="zh-CN" altLang="en-US" sz="3000" b="1">
                <a:latin typeface="宋体" panose="02010600030101010101" pitchFamily="2" charset="-122"/>
                <a:ea typeface="宋体" panose="02010600030101010101" pitchFamily="2" charset="-122"/>
                <a:sym typeface="+mn-ea"/>
              </a:rPr>
              <a:t>或者一种草</a:t>
            </a:r>
            <a:r>
              <a:rPr sz="3000" b="1">
                <a:sym typeface="+mn-ea"/>
              </a:rPr>
              <a:t>,</a:t>
            </a:r>
            <a:r>
              <a:rPr lang="zh-CN" altLang="en-US" sz="3000" b="1">
                <a:latin typeface="宋体" panose="02010600030101010101" pitchFamily="2" charset="-122"/>
                <a:ea typeface="宋体" panose="02010600030101010101" pitchFamily="2" charset="-122"/>
                <a:sym typeface="+mn-ea"/>
              </a:rPr>
              <a:t>要学会运用各种方法对它进行描绘</a:t>
            </a:r>
            <a:r>
              <a:rPr sz="3000" b="1">
                <a:sym typeface="+mn-ea"/>
              </a:rPr>
              <a:t>,</a:t>
            </a:r>
            <a:r>
              <a:rPr lang="zh-CN" altLang="en-US" sz="3000" b="1">
                <a:latin typeface="宋体" panose="02010600030101010101" pitchFamily="2" charset="-122"/>
                <a:ea typeface="宋体" panose="02010600030101010101" pitchFamily="2" charset="-122"/>
                <a:sym typeface="+mn-ea"/>
              </a:rPr>
              <a:t>如比喻、拟人等。</a:t>
            </a:r>
            <a:endParaRPr lang="zh-CN" altLang="zh-CN" sz="3000" b="1" dirty="0">
              <a:solidFill>
                <a:schemeClr val="tx1"/>
              </a:solidFill>
              <a:latin typeface="新宋体" panose="02010609030101010101" pitchFamily="49" charset="-122"/>
              <a:ea typeface="新宋体" panose="02010609030101010101" pitchFamily="49" charset="-122"/>
            </a:endParaRPr>
          </a:p>
        </p:txBody>
      </p:sp>
      <p:grpSp>
        <p:nvGrpSpPr>
          <p:cNvPr id="3" name="组合 2"/>
          <p:cNvGrpSpPr/>
          <p:nvPr/>
        </p:nvGrpSpPr>
        <p:grpSpPr>
          <a:xfrm>
            <a:off x="701675" y="626745"/>
            <a:ext cx="2610485" cy="713740"/>
            <a:chOff x="2371" y="690"/>
            <a:chExt cx="3471" cy="1124"/>
          </a:xfrm>
        </p:grpSpPr>
        <p:sp>
          <p:nvSpPr>
            <p:cNvPr id="4"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5" name="TextBox 18"/>
            <p:cNvSpPr txBox="1"/>
            <p:nvPr/>
          </p:nvSpPr>
          <p:spPr>
            <a:xfrm>
              <a:off x="2644" y="741"/>
              <a:ext cx="2719"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作业布置</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1363980" y="1833245"/>
            <a:ext cx="9671050" cy="2784475"/>
          </a:xfrm>
          <a:prstGeom prst="rect">
            <a:avLst/>
          </a:prstGeom>
        </p:spPr>
        <p:txBody>
          <a:bodyPr wrap="square">
            <a:spAutoFit/>
          </a:bodyPr>
          <a:lstStyle/>
          <a:p>
            <a:pPr algn="just" fontAlgn="auto">
              <a:lnSpc>
                <a:spcPct val="125000"/>
              </a:lnSpc>
              <a:spcBef>
                <a:spcPts val="0"/>
              </a:spcBef>
              <a:spcAft>
                <a:spcPts val="0"/>
              </a:spcAft>
            </a:pPr>
            <a:r>
              <a:rPr lang="en-US" altLang="zh-CN" sz="2800" b="1" dirty="0" smtClean="0">
                <a:latin typeface="宋体" panose="02010600030101010101" pitchFamily="2" charset="-122"/>
                <a:ea typeface="宋体" panose="02010600030101010101" pitchFamily="2" charset="-122"/>
              </a:rPr>
              <a:t>    </a:t>
            </a:r>
            <a:r>
              <a:rPr lang="zh-CN" altLang="zh-CN" sz="2800" b="1" dirty="0" smtClean="0">
                <a:latin typeface="宋体" panose="02010600030101010101" pitchFamily="2" charset="-122"/>
                <a:ea typeface="宋体" panose="02010600030101010101" pitchFamily="2" charset="-122"/>
              </a:rPr>
              <a:t>本</a:t>
            </a:r>
            <a:r>
              <a:rPr lang="zh-CN" altLang="zh-CN" sz="2800" b="1" dirty="0">
                <a:latin typeface="宋体" panose="02010600030101010101" pitchFamily="2" charset="-122"/>
                <a:ea typeface="宋体" panose="02010600030101010101" pitchFamily="2" charset="-122"/>
              </a:rPr>
              <a:t>文选自《铁箫人语》。本文写于1982年5月</a:t>
            </a:r>
            <a:r>
              <a:rPr sz="2800" b="1">
                <a:sym typeface="+mn-ea"/>
              </a:rPr>
              <a:t>,</a:t>
            </a:r>
            <a:r>
              <a:rPr lang="zh-CN" altLang="zh-CN" sz="2800" b="1" dirty="0">
                <a:latin typeface="宋体" panose="02010600030101010101" pitchFamily="2" charset="-122"/>
                <a:ea typeface="宋体" panose="02010600030101010101" pitchFamily="2" charset="-122"/>
              </a:rPr>
              <a:t>当时作者的小弟身患癌症晚期</a:t>
            </a:r>
            <a:r>
              <a:rPr sz="2800">
                <a:sym typeface="+mn-ea"/>
              </a:rPr>
              <a:t>(</a:t>
            </a:r>
            <a:r>
              <a:rPr lang="zh-CN" altLang="zh-CN" sz="2800" b="1" dirty="0">
                <a:latin typeface="宋体" panose="02010600030101010101" pitchFamily="2" charset="-122"/>
                <a:ea typeface="宋体" panose="02010600030101010101" pitchFamily="2" charset="-122"/>
                <a:sym typeface="+mn-ea"/>
              </a:rPr>
              <a:t>同年10月病逝</a:t>
            </a:r>
            <a:r>
              <a:rPr sz="2800">
                <a:sym typeface="+mn-ea"/>
              </a:rPr>
              <a:t>)</a:t>
            </a:r>
            <a:r>
              <a:rPr sz="2800" b="1">
                <a:sym typeface="+mn-ea"/>
              </a:rPr>
              <a:t>,</a:t>
            </a:r>
            <a:r>
              <a:rPr lang="zh-CN" altLang="zh-CN" sz="2800" b="1" dirty="0">
                <a:latin typeface="宋体" panose="02010600030101010101" pitchFamily="2" charset="-122"/>
                <a:ea typeface="宋体" panose="02010600030101010101" pitchFamily="2" charset="-122"/>
              </a:rPr>
              <a:t>作者</a:t>
            </a:r>
            <a:r>
              <a:rPr lang="zh-CN" altLang="zh-CN" sz="2800" b="1" dirty="0">
                <a:latin typeface="宋体" panose="02010600030101010101" pitchFamily="2" charset="-122"/>
                <a:ea typeface="宋体" panose="02010600030101010101" pitchFamily="2" charset="-122"/>
                <a:sym typeface="+mn-ea"/>
              </a:rPr>
              <a:t>深感</a:t>
            </a:r>
            <a:r>
              <a:rPr lang="zh-CN" altLang="zh-CN" sz="2800" b="1" dirty="0">
                <a:latin typeface="宋体" panose="02010600030101010101" pitchFamily="2" charset="-122"/>
                <a:ea typeface="宋体" panose="02010600030101010101" pitchFamily="2" charset="-122"/>
              </a:rPr>
              <a:t>悲</a:t>
            </a:r>
            <a:r>
              <a:rPr lang="zh-CN" altLang="zh-CN" sz="2800" b="1" dirty="0">
                <a:latin typeface="宋体" panose="02010600030101010101" pitchFamily="2" charset="-122"/>
                <a:ea typeface="宋体" panose="02010600030101010101" pitchFamily="2" charset="-122"/>
              </a:rPr>
              <a:t>痛</a:t>
            </a:r>
            <a:r>
              <a:rPr sz="2800" b="1">
                <a:sym typeface="+mn-ea"/>
              </a:rPr>
              <a:t>,</a:t>
            </a:r>
            <a:r>
              <a:rPr lang="zh-CN" sz="2800" b="1">
                <a:latin typeface="宋体" panose="02010600030101010101" pitchFamily="2" charset="-122"/>
                <a:ea typeface="宋体" panose="02010600030101010101" pitchFamily="2" charset="-122"/>
                <a:sym typeface="+mn-ea"/>
              </a:rPr>
              <a:t>无以纾解</a:t>
            </a:r>
            <a:r>
              <a:rPr sz="2800" b="1">
                <a:sym typeface="+mn-ea"/>
              </a:rPr>
              <a:t>,</a:t>
            </a:r>
            <a:r>
              <a:rPr lang="zh-CN" sz="2800" b="1" dirty="0">
                <a:latin typeface="宋体" panose="02010600030101010101" pitchFamily="2" charset="-122"/>
                <a:ea typeface="宋体" panose="02010600030101010101" pitchFamily="2" charset="-122"/>
              </a:rPr>
              <a:t>偶然于行进中看</a:t>
            </a:r>
            <a:r>
              <a:rPr lang="zh-CN" altLang="zh-CN" sz="2800" b="1" dirty="0">
                <a:latin typeface="宋体" panose="02010600030101010101" pitchFamily="2" charset="-122"/>
                <a:ea typeface="宋体" panose="02010600030101010101" pitchFamily="2" charset="-122"/>
              </a:rPr>
              <a:t>见一树盛开的紫藤萝花</a:t>
            </a:r>
            <a:r>
              <a:rPr sz="2800" b="1">
                <a:sym typeface="+mn-ea"/>
              </a:rPr>
              <a:t>,</a:t>
            </a:r>
            <a:r>
              <a:rPr lang="zh-CN" altLang="zh-CN" sz="2800" b="1" dirty="0">
                <a:latin typeface="宋体" panose="02010600030101010101" pitchFamily="2" charset="-122"/>
                <a:ea typeface="宋体" panose="02010600030101010101" pitchFamily="2" charset="-122"/>
              </a:rPr>
              <a:t>由花儿的衰而又盛</a:t>
            </a:r>
            <a:r>
              <a:rPr sz="2800" b="1">
                <a:sym typeface="+mn-ea"/>
              </a:rPr>
              <a:t>,</a:t>
            </a:r>
            <a:r>
              <a:rPr lang="zh-CN" sz="2800" b="1">
                <a:latin typeface="宋体" panose="02010600030101010101" pitchFamily="2" charset="-122"/>
                <a:ea typeface="宋体" panose="02010600030101010101" pitchFamily="2" charset="-122"/>
                <a:sym typeface="+mn-ea"/>
              </a:rPr>
              <a:t>联想到生命的无止境</a:t>
            </a:r>
            <a:r>
              <a:rPr sz="2800" b="1">
                <a:sym typeface="+mn-ea"/>
              </a:rPr>
              <a:t>,</a:t>
            </a:r>
            <a:r>
              <a:rPr lang="zh-CN" sz="2800" b="1">
                <a:latin typeface="宋体" panose="02010600030101010101" pitchFamily="2" charset="-122"/>
                <a:ea typeface="宋体" panose="02010600030101010101" pitchFamily="2" charset="-122"/>
                <a:sym typeface="+mn-ea"/>
              </a:rPr>
              <a:t>转悲为喜</a:t>
            </a:r>
            <a:r>
              <a:rPr sz="2800" b="1">
                <a:sym typeface="+mn-ea"/>
              </a:rPr>
              <a:t>,</a:t>
            </a:r>
            <a:r>
              <a:rPr lang="zh-CN" altLang="zh-CN" sz="2800" b="1" dirty="0">
                <a:latin typeface="宋体" panose="02010600030101010101" pitchFamily="2" charset="-122"/>
                <a:ea typeface="宋体" panose="02010600030101010101" pitchFamily="2" charset="-122"/>
              </a:rPr>
              <a:t>感悟到人生的美好和生命的永恒</a:t>
            </a:r>
            <a:r>
              <a:rPr sz="2800" b="1">
                <a:sym typeface="+mn-ea"/>
              </a:rPr>
              <a:t>,</a:t>
            </a:r>
            <a:r>
              <a:rPr lang="zh-CN" sz="2800" b="1">
                <a:latin typeface="宋体" panose="02010600030101010101" pitchFamily="2" charset="-122"/>
                <a:ea typeface="宋体" panose="02010600030101010101" pitchFamily="2" charset="-122"/>
                <a:sym typeface="+mn-ea"/>
              </a:rPr>
              <a:t>重拾了生活的勇气</a:t>
            </a:r>
            <a:r>
              <a:rPr sz="2800" b="1">
                <a:sym typeface="+mn-ea"/>
              </a:rPr>
              <a:t>,</a:t>
            </a:r>
            <a:r>
              <a:rPr lang="zh-CN" altLang="zh-CN" sz="2800" b="1" dirty="0">
                <a:latin typeface="宋体" panose="02010600030101010101" pitchFamily="2" charset="-122"/>
                <a:ea typeface="宋体" panose="02010600030101010101" pitchFamily="2" charset="-122"/>
              </a:rPr>
              <a:t>于是写成此文。</a:t>
            </a:r>
            <a:endParaRPr lang="zh-CN" altLang="zh-CN" sz="2800" b="1" dirty="0">
              <a:latin typeface="宋体" panose="02010600030101010101" pitchFamily="2" charset="-122"/>
              <a:ea typeface="宋体" panose="02010600030101010101" pitchFamily="2" charset="-122"/>
            </a:endParaRPr>
          </a:p>
        </p:txBody>
      </p:sp>
      <p:grpSp>
        <p:nvGrpSpPr>
          <p:cNvPr id="3" name="组合 2"/>
          <p:cNvGrpSpPr/>
          <p:nvPr/>
        </p:nvGrpSpPr>
        <p:grpSpPr>
          <a:xfrm>
            <a:off x="701675" y="521335"/>
            <a:ext cx="2560320" cy="713740"/>
            <a:chOff x="2371" y="540"/>
            <a:chExt cx="3471" cy="1124"/>
          </a:xfrm>
        </p:grpSpPr>
        <p:sp>
          <p:nvSpPr>
            <p:cNvPr id="4" name="MH_Entry_1"/>
            <p:cNvSpPr>
              <a:spLocks noChangeArrowheads="1"/>
            </p:cNvSpPr>
            <p:nvPr/>
          </p:nvSpPr>
          <p:spPr bwMode="auto">
            <a:xfrm flipH="1">
              <a:off x="2371" y="54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5" name="TextBox 18"/>
            <p:cNvSpPr txBox="1"/>
            <p:nvPr/>
          </p:nvSpPr>
          <p:spPr>
            <a:xfrm>
              <a:off x="2644" y="640"/>
              <a:ext cx="2530"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写作背景</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59716" y="2142275"/>
            <a:ext cx="10515600" cy="1325563"/>
          </a:xfrm>
        </p:spPr>
        <p:txBody>
          <a:bodyPr>
            <a:normAutofit/>
          </a:bodyPr>
          <a:lstStyle/>
          <a:p>
            <a:r>
              <a:rPr lang="zh-CN" altLang="en-US" sz="6600" dirty="0">
                <a:effectLst/>
                <a:latin typeface="黑体" panose="02010609060101010101" charset="-122"/>
                <a:ea typeface="黑体" panose="02010609060101010101" charset="-122"/>
              </a:rPr>
              <a:t>第一课时</a:t>
            </a:r>
            <a:endParaRPr lang="zh-CN" altLang="en-US" sz="6600" dirty="0">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14" name="组合 13"/>
          <p:cNvGrpSpPr/>
          <p:nvPr/>
        </p:nvGrpSpPr>
        <p:grpSpPr>
          <a:xfrm>
            <a:off x="830580" y="394970"/>
            <a:ext cx="2652395" cy="713740"/>
            <a:chOff x="2371" y="690"/>
            <a:chExt cx="3471" cy="1124"/>
          </a:xfrm>
        </p:grpSpPr>
        <p:sp>
          <p:nvSpPr>
            <p:cNvPr id="1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6" name="TextBox 18"/>
            <p:cNvSpPr txBox="1"/>
            <p:nvPr/>
          </p:nvSpPr>
          <p:spPr>
            <a:xfrm>
              <a:off x="2644" y="741"/>
              <a:ext cx="2568"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预习检查</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矩形 1"/>
          <p:cNvSpPr/>
          <p:nvPr/>
        </p:nvSpPr>
        <p:spPr>
          <a:xfrm>
            <a:off x="1245232" y="1362724"/>
            <a:ext cx="7534275" cy="583565"/>
          </a:xfrm>
          <a:prstGeom prst="rect">
            <a:avLst/>
          </a:prstGeom>
        </p:spPr>
        <p:txBody>
          <a:bodyPr wrap="none">
            <a:spAutoFit/>
          </a:bodyPr>
          <a:lstStyle/>
          <a:p>
            <a:pPr algn="l"/>
            <a:r>
              <a:rPr lang="en-US" altLang="zh-CN" sz="3200" b="1" dirty="0">
                <a:latin typeface="宋体" panose="02010600030101010101" pitchFamily="2" charset="-122"/>
                <a:ea typeface="宋体" panose="02010600030101010101" pitchFamily="2" charset="-122"/>
              </a:rPr>
              <a:t>1.</a:t>
            </a:r>
            <a:r>
              <a:rPr lang="zh-CN" altLang="zh-CN" sz="3200" b="1" dirty="0">
                <a:latin typeface="宋体" panose="02010600030101010101" pitchFamily="2" charset="-122"/>
                <a:ea typeface="宋体" panose="02010600030101010101" pitchFamily="2" charset="-122"/>
              </a:rPr>
              <a:t>给下</a:t>
            </a:r>
            <a:r>
              <a:rPr lang="zh-CN" altLang="zh-CN" sz="3200" b="1" dirty="0" smtClean="0">
                <a:latin typeface="宋体" panose="02010600030101010101" pitchFamily="2" charset="-122"/>
                <a:ea typeface="宋体" panose="02010600030101010101" pitchFamily="2" charset="-122"/>
              </a:rPr>
              <a:t>列</a:t>
            </a:r>
            <a:r>
              <a:rPr lang="zh-CN" altLang="en-US" sz="3200" b="1" dirty="0" smtClean="0">
                <a:latin typeface="宋体" panose="02010600030101010101" pitchFamily="2" charset="-122"/>
                <a:ea typeface="宋体" panose="02010600030101010101" pitchFamily="2" charset="-122"/>
              </a:rPr>
              <a:t>红色</a:t>
            </a:r>
            <a:r>
              <a:rPr lang="zh-CN" altLang="zh-CN" sz="3200" b="1" dirty="0" smtClean="0">
                <a:latin typeface="宋体" panose="02010600030101010101" pitchFamily="2" charset="-122"/>
                <a:ea typeface="宋体" panose="02010600030101010101" pitchFamily="2" charset="-122"/>
              </a:rPr>
              <a:t>字</a:t>
            </a:r>
            <a:r>
              <a:rPr lang="zh-CN" altLang="zh-CN" sz="3200" b="1" dirty="0">
                <a:latin typeface="宋体" panose="02010600030101010101" pitchFamily="2" charset="-122"/>
                <a:ea typeface="宋体" panose="02010600030101010101" pitchFamily="2" charset="-122"/>
              </a:rPr>
              <a:t>注音或根据拼音写汉字。</a:t>
            </a:r>
            <a:endParaRPr lang="zh-CN" altLang="zh-CN" sz="3200" b="1" dirty="0">
              <a:latin typeface="宋体" panose="02010600030101010101" pitchFamily="2" charset="-122"/>
              <a:ea typeface="宋体" panose="02010600030101010101" pitchFamily="2" charset="-122"/>
            </a:endParaRPr>
          </a:p>
        </p:txBody>
      </p:sp>
      <p:sp>
        <p:nvSpPr>
          <p:cNvPr id="12289" name="Rectangle 3"/>
          <p:cNvSpPr>
            <a:spLocks noGrp="1"/>
          </p:cNvSpPr>
          <p:nvPr/>
        </p:nvSpPr>
        <p:spPr>
          <a:xfrm>
            <a:off x="989965" y="2031365"/>
            <a:ext cx="11760200" cy="2795270"/>
          </a:xfrm>
          <a:prstGeom prst="rect">
            <a:avLst/>
          </a:prstGeom>
          <a:noFill/>
          <a:ln w="9525">
            <a:noFill/>
          </a:ln>
        </p:spPr>
        <p:txBody>
          <a:bodyPr anchor="t"/>
          <a:p>
            <a:pPr marL="342900" indent="-342900">
              <a:lnSpc>
                <a:spcPct val="125000"/>
              </a:lnSpc>
              <a:spcBef>
                <a:spcPts val="20"/>
              </a:spcBef>
              <a:spcAft>
                <a:spcPts val="0"/>
              </a:spcAft>
            </a:pPr>
            <a:r>
              <a:rPr lang="zh-CN" altLang="zh-CN" sz="3200" b="1" dirty="0">
                <a:solidFill>
                  <a:srgbClr val="FF0000"/>
                </a:solidFill>
                <a:latin typeface="新宋体" panose="02010609030101010101" pitchFamily="49" charset="-122"/>
                <a:ea typeface="新宋体" panose="02010609030101010101" pitchFamily="49" charset="-122"/>
                <a:sym typeface="+mn-ea"/>
              </a:rPr>
              <a:t>嚷</a:t>
            </a:r>
            <a:r>
              <a:rPr lang="zh-CN" altLang="zh-CN" sz="3200" b="1" dirty="0">
                <a:latin typeface="新宋体" panose="02010609030101010101" pitchFamily="49" charset="-122"/>
                <a:ea typeface="新宋体" panose="02010609030101010101" pitchFamily="49" charset="-122"/>
                <a:sym typeface="+mn-ea"/>
              </a:rPr>
              <a:t>嚷</a:t>
            </a:r>
            <a:r>
              <a:rPr lang="en-US" altLang="zh-CN" sz="3200" b="1" dirty="0">
                <a:latin typeface="新宋体" panose="02010609030101010101" pitchFamily="49" charset="-122"/>
                <a:ea typeface="新宋体" panose="02010609030101010101" pitchFamily="49" charset="-122"/>
                <a:sym typeface="+mn-ea"/>
              </a:rPr>
              <a:t>         </a:t>
            </a:r>
            <a:r>
              <a:rPr lang="en-US" altLang="zh-CN" sz="3200" b="1" dirty="0" err="1">
                <a:solidFill>
                  <a:srgbClr val="FF0000"/>
                </a:solidFill>
                <a:latin typeface="宋体" panose="02010600030101010101" pitchFamily="2" charset="-122"/>
                <a:ea typeface="宋体" panose="02010600030101010101" pitchFamily="2" charset="-122"/>
                <a:cs typeface="Arial" panose="020B0604020202020204" pitchFamily="34" charset="0"/>
                <a:sym typeface="+mn-ea"/>
              </a:rPr>
              <a:t>穗</a:t>
            </a:r>
            <a:r>
              <a:rPr lang="zh-CN" altLang="en-US" sz="3200" b="1" dirty="0">
                <a:solidFill>
                  <a:srgbClr val="FF0000"/>
                </a:solidFill>
                <a:latin typeface="宋体" panose="02010600030101010101" pitchFamily="2" charset="-122"/>
                <a:ea typeface="宋体" panose="02010600030101010101" pitchFamily="2" charset="-122"/>
                <a:sym typeface="+mn-ea"/>
              </a:rPr>
              <a:t>      </a:t>
            </a:r>
            <a:r>
              <a:rPr lang="en-US" altLang="zh-CN" sz="3200" b="1" dirty="0">
                <a:solidFill>
                  <a:srgbClr val="FF0000"/>
                </a:solidFill>
                <a:latin typeface="宋体" panose="02010600030101010101" pitchFamily="2" charset="-122"/>
                <a:ea typeface="宋体" panose="02010600030101010101" pitchFamily="2" charset="-122"/>
                <a:sym typeface="+mn-ea"/>
              </a:rPr>
              <a:t>   </a:t>
            </a:r>
            <a:r>
              <a:rPr lang="en-US" altLang="zh-CN" sz="3200" b="1" dirty="0">
                <a:solidFill>
                  <a:schemeClr val="tx1"/>
                </a:solidFill>
                <a:latin typeface="宋体" panose="02010600030101010101" pitchFamily="2" charset="-122"/>
                <a:ea typeface="宋体" panose="02010600030101010101" pitchFamily="2" charset="-122"/>
                <a:sym typeface="+mn-ea"/>
              </a:rPr>
              <a:t>忍俊不</a:t>
            </a:r>
            <a:r>
              <a:rPr lang="en-US" altLang="zh-CN" sz="3200" b="1" dirty="0">
                <a:solidFill>
                  <a:srgbClr val="FF0000"/>
                </a:solidFill>
                <a:latin typeface="宋体" panose="02010600030101010101" pitchFamily="2" charset="-122"/>
                <a:ea typeface="宋体" panose="02010600030101010101" pitchFamily="2" charset="-122"/>
                <a:sym typeface="+mn-ea"/>
              </a:rPr>
              <a:t>禁        </a:t>
            </a:r>
            <a:r>
              <a:rPr lang="en-US" altLang="zh-CN" sz="3200" b="1" dirty="0">
                <a:solidFill>
                  <a:schemeClr val="tx1"/>
                </a:solidFill>
                <a:latin typeface="宋体" panose="02010600030101010101" pitchFamily="2" charset="-122"/>
                <a:ea typeface="宋体" panose="02010600030101010101" pitchFamily="2" charset="-122"/>
                <a:sym typeface="+mn-ea"/>
              </a:rPr>
              <a:t>船</a:t>
            </a:r>
            <a:r>
              <a:rPr lang="en-US" altLang="zh-CN" sz="3200" b="1" dirty="0">
                <a:solidFill>
                  <a:srgbClr val="FF0000"/>
                </a:solidFill>
                <a:latin typeface="宋体" panose="02010600030101010101" pitchFamily="2" charset="-122"/>
                <a:ea typeface="宋体" panose="02010600030101010101" pitchFamily="2" charset="-122"/>
                <a:sym typeface="+mn-ea"/>
              </a:rPr>
              <a:t>舱</a:t>
            </a:r>
            <a:endParaRPr lang="en-US" altLang="zh-CN" sz="3200" b="1" dirty="0">
              <a:solidFill>
                <a:srgbClr val="FF0000"/>
              </a:solidFill>
              <a:latin typeface="宋体" panose="02010600030101010101" pitchFamily="2" charset="-122"/>
              <a:ea typeface="宋体" panose="02010600030101010101" pitchFamily="2" charset="-122"/>
              <a:sym typeface="+mn-ea"/>
            </a:endParaRPr>
          </a:p>
          <a:p>
            <a:pPr marL="342900" indent="-342900">
              <a:lnSpc>
                <a:spcPct val="125000"/>
              </a:lnSpc>
              <a:spcBef>
                <a:spcPts val="20"/>
              </a:spcBef>
              <a:spcAft>
                <a:spcPts val="0"/>
              </a:spcAft>
            </a:pPr>
            <a:r>
              <a:rPr altLang="zh-CN" sz="3200" b="1" smtClean="0">
                <a:solidFill>
                  <a:schemeClr val="tx1"/>
                </a:solidFill>
                <a:latin typeface="宋体" panose="02010600030101010101" pitchFamily="2" charset="-122"/>
                <a:ea typeface="宋体" panose="02010600030101010101" pitchFamily="2" charset="-122"/>
                <a:sym typeface="+mn-ea"/>
              </a:rPr>
              <a:t>酒</a:t>
            </a:r>
            <a:r>
              <a:rPr altLang="zh-CN" sz="3200" b="1" smtClean="0">
                <a:solidFill>
                  <a:srgbClr val="FF0000"/>
                </a:solidFill>
                <a:latin typeface="宋体" panose="02010600030101010101" pitchFamily="2" charset="-122"/>
                <a:ea typeface="宋体" panose="02010600030101010101" pitchFamily="2" charset="-122"/>
                <a:sym typeface="+mn-ea"/>
              </a:rPr>
              <a:t>酿</a:t>
            </a:r>
            <a:r>
              <a:rPr lang="en-US" altLang="zh-CN" sz="3200" b="1" dirty="0" smtClean="0">
                <a:solidFill>
                  <a:srgbClr val="FF3300"/>
                </a:solidFill>
                <a:latin typeface="新宋体" panose="02010609030101010101" pitchFamily="49" charset="-122"/>
                <a:ea typeface="新宋体" panose="02010609030101010101" pitchFamily="49" charset="-122"/>
                <a:sym typeface="+mn-ea"/>
              </a:rPr>
              <a:t>         </a:t>
            </a:r>
            <a:r>
              <a:rPr lang="zh-CN" sz="3200" b="1">
                <a:solidFill>
                  <a:schemeClr val="tx1"/>
                </a:solidFill>
                <a:latin typeface="宋体" panose="02010600030101010101" pitchFamily="2" charset="-122"/>
                <a:ea typeface="宋体" panose="02010600030101010101" pitchFamily="2" charset="-122"/>
                <a:sym typeface="+mn-ea"/>
              </a:rPr>
              <a:t>沉</a:t>
            </a:r>
            <a:r>
              <a:rPr lang="zh-CN" sz="3200" b="1">
                <a:solidFill>
                  <a:srgbClr val="FF0000"/>
                </a:solidFill>
                <a:latin typeface="宋体" panose="02010600030101010101" pitchFamily="2" charset="-122"/>
                <a:ea typeface="宋体" panose="02010600030101010101" pitchFamily="2" charset="-122"/>
                <a:sym typeface="+mn-ea"/>
              </a:rPr>
              <a:t>浸</a:t>
            </a:r>
            <a:r>
              <a:rPr lang="en-US" sz="3200" b="1">
                <a:solidFill>
                  <a:srgbClr val="FF0000"/>
                </a:solidFill>
                <a:latin typeface="宋体" panose="02010600030101010101" pitchFamily="2" charset="-122"/>
                <a:ea typeface="宋体" panose="02010600030101010101" pitchFamily="2" charset="-122"/>
                <a:sym typeface="+mn-ea"/>
              </a:rPr>
              <a:t>       </a:t>
            </a:r>
            <a:r>
              <a:rPr 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伶仃</a:t>
            </a:r>
            <a:r>
              <a:rPr lang="en-US" altLang="zh-CN" sz="3200" b="1" dirty="0">
                <a:latin typeface="宋体" panose="02010600030101010101" pitchFamily="2" charset="-122"/>
                <a:ea typeface="宋体" panose="02010600030101010101" pitchFamily="2" charset="-122"/>
                <a:sym typeface="+mn-ea"/>
              </a:rPr>
              <a:t>                    </a:t>
            </a:r>
            <a:endParaRPr lang="en-US" altLang="zh-CN" sz="3200" b="1" dirty="0">
              <a:latin typeface="宋体" panose="02010600030101010101" pitchFamily="2" charset="-122"/>
              <a:ea typeface="宋体" panose="02010600030101010101" pitchFamily="2" charset="-122"/>
              <a:sym typeface="+mn-ea"/>
            </a:endParaRPr>
          </a:p>
          <a:p>
            <a:pPr marL="342900" indent="-342900">
              <a:lnSpc>
                <a:spcPct val="125000"/>
              </a:lnSpc>
              <a:spcBef>
                <a:spcPts val="20"/>
              </a:spcBef>
              <a:spcAft>
                <a:spcPts val="0"/>
              </a:spcAft>
            </a:pPr>
            <a:r>
              <a:rPr altLang="zh-CN" sz="3200" b="1">
                <a:solidFill>
                  <a:schemeClr val="tx1"/>
                </a:solidFill>
                <a:latin typeface="宋体" panose="02010600030101010101" pitchFamily="2" charset="-122"/>
                <a:ea typeface="宋体" panose="02010600030101010101" pitchFamily="2" charset="-122"/>
                <a:sym typeface="+mn-ea"/>
              </a:rPr>
              <a:t>沉</a:t>
            </a:r>
            <a:r>
              <a:rPr altLang="zh-CN" sz="3200" b="1">
                <a:solidFill>
                  <a:srgbClr val="FF0000"/>
                </a:solidFill>
                <a:latin typeface="宋体" panose="02010600030101010101" pitchFamily="2" charset="-122"/>
                <a:ea typeface="宋体" panose="02010600030101010101" pitchFamily="2" charset="-122"/>
                <a:sym typeface="+mn-ea"/>
              </a:rPr>
              <a:t>淀</a:t>
            </a:r>
            <a:r>
              <a:rPr lang="zh-CN" altLang="zh-CN" sz="3200" b="1" dirty="0" smtClean="0">
                <a:solidFill>
                  <a:schemeClr val="tx1"/>
                </a:solidFill>
                <a:latin typeface="新宋体" panose="02010609030101010101" pitchFamily="49" charset="-122"/>
                <a:ea typeface="新宋体" panose="02010609030101010101" pitchFamily="49" charset="-122"/>
                <a:sym typeface="+mn-ea"/>
              </a:rPr>
              <a:t>   </a:t>
            </a:r>
            <a:r>
              <a:rPr lang="en-US" altLang="zh-CN" sz="3200" b="1" dirty="0" smtClean="0">
                <a:solidFill>
                  <a:schemeClr val="tx1"/>
                </a:solidFill>
                <a:latin typeface="新宋体" panose="02010609030101010101" pitchFamily="49" charset="-122"/>
                <a:ea typeface="新宋体" panose="02010609030101010101" pitchFamily="49" charset="-122"/>
                <a:sym typeface="+mn-ea"/>
              </a:rPr>
              <a:t>  </a:t>
            </a:r>
            <a:r>
              <a:rPr lang="zh-CN" altLang="zh-CN" sz="3200" b="1" dirty="0" smtClean="0">
                <a:solidFill>
                  <a:schemeClr val="tx1"/>
                </a:solidFill>
                <a:latin typeface="新宋体" panose="02010609030101010101" pitchFamily="49" charset="-122"/>
                <a:ea typeface="新宋体" panose="02010609030101010101" pitchFamily="49" charset="-122"/>
                <a:sym typeface="+mn-ea"/>
              </a:rPr>
              <a:t> </a:t>
            </a:r>
            <a:r>
              <a:rPr lang="en-US" altLang="zh-CN" sz="3200" b="1" dirty="0" smtClean="0">
                <a:solidFill>
                  <a:schemeClr val="tx1"/>
                </a:solidFill>
                <a:latin typeface="新宋体" panose="02010609030101010101" pitchFamily="49" charset="-122"/>
                <a:ea typeface="新宋体" panose="02010609030101010101" pitchFamily="49" charset="-122"/>
                <a:sym typeface="+mn-ea"/>
              </a:rPr>
              <a:t>   </a:t>
            </a:r>
            <a:r>
              <a:rPr sz="3200" b="1" dirty="0" smtClean="0">
                <a:solidFill>
                  <a:srgbClr val="FF3300"/>
                </a:solidFill>
                <a:ea typeface="新宋体" panose="02010609030101010101" pitchFamily="49" charset="-122"/>
                <a:sym typeface="+mn-ea"/>
              </a:rPr>
              <a:t>绽</a:t>
            </a:r>
            <a:r>
              <a:rPr lang="zh-CN" sz="3200" b="1" dirty="0" smtClean="0">
                <a:ea typeface="新宋体" panose="02010609030101010101" pitchFamily="49" charset="-122"/>
                <a:sym typeface="+mn-ea"/>
              </a:rPr>
              <a:t>放</a:t>
            </a:r>
            <a:r>
              <a:rPr lang="en-US" altLang="zh-CN" sz="3200" b="1" dirty="0" smtClean="0">
                <a:latin typeface="新宋体" panose="02010609030101010101" pitchFamily="49" charset="-122"/>
                <a:ea typeface="新宋体" panose="02010609030101010101" pitchFamily="49" charset="-122"/>
                <a:sym typeface="+mn-ea"/>
              </a:rPr>
              <a:t>       </a:t>
            </a:r>
            <a:r>
              <a:rPr lang="zh-CN" altLang="en-US" sz="3200" b="1" dirty="0" err="1" smtClean="0">
                <a:solidFill>
                  <a:srgbClr val="FF3300"/>
                </a:solidFill>
                <a:latin typeface="宋体" panose="02010600030101010101" pitchFamily="2" charset="-122"/>
                <a:ea typeface="宋体" panose="02010600030101010101" pitchFamily="2" charset="-122"/>
                <a:cs typeface="Arial" panose="020B0604020202020204" pitchFamily="34" charset="0"/>
                <a:sym typeface="+mn-ea"/>
              </a:rPr>
              <a:t>挑</a:t>
            </a:r>
            <a:r>
              <a:rPr lang="zh-CN" altLang="en-US" sz="3200" b="1" dirty="0" err="1"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rPr>
              <a:t>逗</a:t>
            </a:r>
            <a:endParaRPr lang="en-US" altLang="zh-CN" sz="3200" b="1" dirty="0" smtClean="0">
              <a:latin typeface="宋体" panose="02010600030101010101" pitchFamily="2" charset="-122"/>
              <a:ea typeface="宋体" panose="02010600030101010101" pitchFamily="2" charset="-122"/>
              <a:sym typeface="+mn-ea"/>
            </a:endParaRPr>
          </a:p>
          <a:p>
            <a:pPr marL="342900" indent="-342900">
              <a:lnSpc>
                <a:spcPct val="125000"/>
              </a:lnSpc>
              <a:spcBef>
                <a:spcPts val="20"/>
              </a:spcBef>
              <a:spcAft>
                <a:spcPts val="0"/>
              </a:spcAft>
            </a:pPr>
            <a:r>
              <a:rPr sz="3200" dirty="0" smtClean="0">
                <a:ea typeface="新宋体" panose="02010609030101010101" pitchFamily="49" charset="-122"/>
                <a:sym typeface="+mn-ea"/>
              </a:rPr>
              <a:t>bèng</a:t>
            </a:r>
            <a:r>
              <a:rPr lang="en-US" sz="3200" dirty="0" smtClean="0">
                <a:ea typeface="新宋体" panose="02010609030101010101" pitchFamily="49" charset="-122"/>
                <a:sym typeface="+mn-ea"/>
              </a:rPr>
              <a:t>     </a:t>
            </a:r>
            <a:r>
              <a:rPr sz="3200" b="1" dirty="0" smtClean="0">
                <a:ea typeface="新宋体" panose="02010609030101010101" pitchFamily="49" charset="-122"/>
                <a:sym typeface="+mn-ea"/>
              </a:rPr>
              <a:t>溅</a:t>
            </a:r>
            <a:r>
              <a:rPr lang="en-US" altLang="zh-CN" sz="3200" b="1" dirty="0" smtClean="0">
                <a:latin typeface="新宋体" panose="02010609030101010101" pitchFamily="49" charset="-122"/>
                <a:ea typeface="新宋体" panose="02010609030101010101" pitchFamily="49" charset="-122"/>
                <a:sym typeface="+mn-ea"/>
              </a:rPr>
              <a:t>        </a:t>
            </a:r>
            <a:r>
              <a:rPr altLang="zh-CN" sz="3200" dirty="0" smtClean="0">
                <a:latin typeface="Arial" panose="020B0604020202020204" pitchFamily="34" charset="0"/>
                <a:ea typeface="新宋体" panose="02010609030101010101" pitchFamily="49" charset="-122"/>
                <a:cs typeface="Arial" panose="020B0604020202020204" pitchFamily="34" charset="0"/>
                <a:sym typeface="+mn-ea"/>
              </a:rPr>
              <a:t>níng</a:t>
            </a:r>
            <a:r>
              <a:rPr altLang="zh-CN" sz="3200" b="1" dirty="0" smtClean="0">
                <a:latin typeface="新宋体" panose="02010609030101010101" pitchFamily="49" charset="-122"/>
                <a:ea typeface="新宋体" panose="02010609030101010101" pitchFamily="49" charset="-122"/>
                <a:sym typeface="+mn-ea"/>
              </a:rPr>
              <a:t> </a:t>
            </a:r>
            <a:r>
              <a:rPr lang="en-US" sz="3200" b="1" dirty="0" smtClean="0">
                <a:latin typeface="新宋体" panose="02010609030101010101" pitchFamily="49" charset="-122"/>
                <a:ea typeface="新宋体" panose="02010609030101010101" pitchFamily="49" charset="-122"/>
                <a:sym typeface="+mn-ea"/>
              </a:rPr>
              <a:t>  </a:t>
            </a:r>
            <a:r>
              <a:rPr altLang="zh-CN" sz="3200" b="1" dirty="0" smtClean="0">
                <a:latin typeface="新宋体" panose="02010609030101010101" pitchFamily="49" charset="-122"/>
                <a:ea typeface="新宋体" panose="02010609030101010101" pitchFamily="49" charset="-122"/>
                <a:sym typeface="+mn-ea"/>
              </a:rPr>
              <a:t>望</a:t>
            </a:r>
            <a:r>
              <a:rPr lang="en-US" sz="3200" b="1" dirty="0" smtClean="0">
                <a:latin typeface="新宋体" panose="02010609030101010101" pitchFamily="49" charset="-122"/>
                <a:ea typeface="新宋体" panose="02010609030101010101" pitchFamily="49" charset="-122"/>
                <a:sym typeface="+mn-ea"/>
              </a:rPr>
              <a:t>        </a:t>
            </a:r>
            <a:r>
              <a:rPr lang="zh-CN" altLang="en-US" sz="3200" b="1" dirty="0" smtClean="0">
                <a:latin typeface="新宋体" panose="02010609030101010101" pitchFamily="49" charset="-122"/>
                <a:ea typeface="新宋体" panose="02010609030101010101" pitchFamily="49" charset="-122"/>
                <a:sym typeface="+mn-ea"/>
              </a:rPr>
              <a:t>遗</a:t>
            </a:r>
            <a:r>
              <a:rPr lang="en-US" altLang="zh-CN" sz="3200" dirty="0" smtClean="0">
                <a:latin typeface="Arial" panose="020B0604020202020204" pitchFamily="34" charset="0"/>
                <a:ea typeface="新宋体" panose="02010609030101010101" pitchFamily="49" charset="-122"/>
                <a:cs typeface="Arial" panose="020B0604020202020204" pitchFamily="34" charset="0"/>
                <a:sym typeface="+mn-ea"/>
              </a:rPr>
              <a:t>h</a:t>
            </a:r>
            <a:r>
              <a:rPr lang="zh-CN" altLang="zh-CN" sz="3200" b="1" dirty="0">
                <a:latin typeface="宋体" panose="02010600030101010101" pitchFamily="2" charset="-122"/>
                <a:ea typeface="宋体" panose="02010600030101010101" pitchFamily="2" charset="-122"/>
                <a:cs typeface="Arial" panose="020B0604020202020204" pitchFamily="34" charset="0"/>
                <a:sym typeface="+mn-ea"/>
              </a:rPr>
              <a:t>à</a:t>
            </a:r>
            <a:r>
              <a:rPr lang="zh-CN" altLang="en-US" sz="3200" dirty="0" smtClean="0">
                <a:latin typeface="Arial" panose="020B0604020202020204" pitchFamily="34" charset="0"/>
                <a:ea typeface="新宋体" panose="02010609030101010101" pitchFamily="49" charset="-122"/>
                <a:cs typeface="Arial" panose="020B0604020202020204" pitchFamily="34" charset="0"/>
                <a:sym typeface="+mn-ea"/>
              </a:rPr>
              <a:t>n</a:t>
            </a:r>
            <a:endParaRPr lang="zh-CN" altLang="en-US" sz="3200" b="1" dirty="0" smtClean="0">
              <a:latin typeface="新宋体" panose="02010609030101010101" pitchFamily="49" charset="-122"/>
              <a:ea typeface="新宋体" panose="02010609030101010101" pitchFamily="49" charset="-122"/>
              <a:sym typeface="+mn-ea"/>
            </a:endParaRPr>
          </a:p>
          <a:p>
            <a:pPr marL="342900" indent="-342900">
              <a:lnSpc>
                <a:spcPct val="125000"/>
              </a:lnSpc>
              <a:spcBef>
                <a:spcPts val="20"/>
              </a:spcBef>
              <a:spcAft>
                <a:spcPts val="0"/>
              </a:spcAft>
            </a:pPr>
            <a:r>
              <a:rPr altLang="zh-CN" sz="3200" dirty="0" smtClean="0">
                <a:latin typeface="Arial" panose="020B0604020202020204" pitchFamily="34" charset="0"/>
                <a:ea typeface="新宋体" panose="02010609030101010101" pitchFamily="49" charset="-122"/>
                <a:cs typeface="Arial" panose="020B0604020202020204" pitchFamily="34" charset="0"/>
                <a:sym typeface="+mn-ea"/>
              </a:rPr>
              <a:t>zhù</a:t>
            </a:r>
            <a:r>
              <a:rPr lang="en-US" sz="3200" dirty="0" smtClean="0">
                <a:latin typeface="Arial" panose="020B0604020202020204" pitchFamily="34" charset="0"/>
                <a:ea typeface="新宋体" panose="02010609030101010101" pitchFamily="49" charset="-122"/>
                <a:cs typeface="Arial" panose="020B0604020202020204" pitchFamily="34" charset="0"/>
                <a:sym typeface="+mn-ea"/>
              </a:rPr>
              <a:t>      </a:t>
            </a:r>
            <a:r>
              <a:rPr altLang="zh-CN" sz="3200" b="1" dirty="0" smtClean="0">
                <a:latin typeface="Arial" panose="020B0604020202020204" pitchFamily="34" charset="0"/>
                <a:ea typeface="新宋体" panose="02010609030101010101" pitchFamily="49" charset="-122"/>
                <a:cs typeface="Arial" panose="020B0604020202020204" pitchFamily="34" charset="0"/>
                <a:sym typeface="+mn-ea"/>
              </a:rPr>
              <a:t>立</a:t>
            </a:r>
            <a:r>
              <a:rPr altLang="zh-CN" sz="3600" b="1" dirty="0" smtClean="0">
                <a:latin typeface="新宋体" panose="02010609030101010101" pitchFamily="49" charset="-122"/>
                <a:ea typeface="新宋体" panose="02010609030101010101" pitchFamily="49" charset="-122"/>
                <a:sym typeface="+mn-ea"/>
              </a:rPr>
              <a:t> </a:t>
            </a:r>
            <a:r>
              <a:rPr lang="en-US" altLang="zh-CN" sz="3600" b="1" dirty="0" smtClean="0">
                <a:solidFill>
                  <a:srgbClr val="FF3300"/>
                </a:solidFill>
                <a:latin typeface="新宋体" panose="02010609030101010101" pitchFamily="49" charset="-122"/>
                <a:ea typeface="新宋体" panose="02010609030101010101" pitchFamily="49" charset="-122"/>
                <a:sym typeface="+mn-ea"/>
              </a:rPr>
              <a:t>    </a:t>
            </a:r>
            <a:r>
              <a:rPr lang="en-US" altLang="zh-CN" sz="3200" b="1" dirty="0" smtClean="0">
                <a:solidFill>
                  <a:schemeClr val="tx1"/>
                </a:solidFill>
                <a:latin typeface="新宋体" panose="02010609030101010101" pitchFamily="49" charset="-122"/>
                <a:ea typeface="新宋体" panose="02010609030101010101" pitchFamily="49" charset="-122"/>
                <a:sym typeface="+mn-ea"/>
              </a:rPr>
              <a:t>盘</a:t>
            </a:r>
            <a:r>
              <a:rPr lang="zh-CN" altLang="en-US" sz="3200" dirty="0">
                <a:latin typeface="Arial" panose="020B0604020202020204" pitchFamily="34" charset="0"/>
                <a:ea typeface="新宋体" panose="02010609030101010101" pitchFamily="49" charset="-122"/>
                <a:cs typeface="Arial" panose="020B0604020202020204" pitchFamily="34" charset="0"/>
                <a:sym typeface="+mn-ea"/>
              </a:rPr>
              <a:t>qiú</a:t>
            </a:r>
            <a:r>
              <a:rPr lang="en-US" altLang="zh-CN" sz="3200" dirty="0">
                <a:latin typeface="Arial" panose="020B0604020202020204" pitchFamily="34" charset="0"/>
                <a:ea typeface="新宋体" panose="02010609030101010101" pitchFamily="49" charset="-122"/>
                <a:cs typeface="Arial" panose="020B0604020202020204" pitchFamily="34" charset="0"/>
                <a:sym typeface="+mn-ea"/>
              </a:rPr>
              <a:t>     </a:t>
            </a:r>
            <a:r>
              <a:rPr lang="en-US" altLang="zh-CN" sz="3200" b="1" dirty="0" smtClean="0">
                <a:solidFill>
                  <a:schemeClr val="tx1"/>
                </a:solidFill>
                <a:latin typeface="新宋体" panose="02010609030101010101" pitchFamily="49" charset="-122"/>
                <a:ea typeface="新宋体" panose="02010609030101010101" pitchFamily="49" charset="-122"/>
                <a:sym typeface="+mn-ea"/>
              </a:rPr>
              <a:t>卧龙</a:t>
            </a:r>
            <a:r>
              <a:rPr lang="en-US" altLang="zh-CN" sz="3600" b="1" dirty="0" smtClean="0">
                <a:solidFill>
                  <a:srgbClr val="FF3300"/>
                </a:solidFill>
                <a:latin typeface="新宋体" panose="02010609030101010101" pitchFamily="49" charset="-122"/>
                <a:ea typeface="新宋体" panose="02010609030101010101" pitchFamily="49" charset="-122"/>
                <a:sym typeface="+mn-ea"/>
              </a:rPr>
              <a:t>      </a:t>
            </a:r>
            <a:r>
              <a:rPr lang="en-US" altLang="zh-CN" sz="3200" b="1" dirty="0" smtClean="0">
                <a:solidFill>
                  <a:schemeClr val="tx1"/>
                </a:solidFill>
                <a:latin typeface="新宋体" panose="02010609030101010101" pitchFamily="49" charset="-122"/>
                <a:ea typeface="新宋体" panose="02010609030101010101" pitchFamily="49" charset="-122"/>
                <a:sym typeface="+mn-ea"/>
              </a:rPr>
              <a:t>仙露</a:t>
            </a:r>
            <a:r>
              <a:rPr lang="en-US" altLang="zh-CN" sz="3200" dirty="0" smtClean="0">
                <a:solidFill>
                  <a:schemeClr val="tx1"/>
                </a:solidFill>
                <a:latin typeface="Arial" panose="020B0604020202020204" pitchFamily="34" charset="0"/>
                <a:ea typeface="新宋体" panose="02010609030101010101" pitchFamily="49" charset="-122"/>
                <a:cs typeface="Arial" panose="020B0604020202020204" pitchFamily="34" charset="0"/>
                <a:sym typeface="+mn-ea"/>
              </a:rPr>
              <a:t>qióng    </a:t>
            </a:r>
            <a:r>
              <a:rPr lang="en-US" altLang="zh-CN" sz="3200" b="1" dirty="0" smtClean="0">
                <a:solidFill>
                  <a:schemeClr val="tx1"/>
                </a:solidFill>
                <a:latin typeface="新宋体" panose="02010609030101010101" pitchFamily="49" charset="-122"/>
                <a:ea typeface="新宋体" panose="02010609030101010101" pitchFamily="49" charset="-122"/>
                <a:sym typeface="+mn-ea"/>
              </a:rPr>
              <a:t>浆</a:t>
            </a:r>
            <a:endParaRPr lang="en-US" altLang="zh-CN" sz="3200" b="1" dirty="0" smtClean="0">
              <a:solidFill>
                <a:schemeClr val="tx1"/>
              </a:solidFill>
              <a:latin typeface="新宋体" panose="02010609030101010101" pitchFamily="49" charset="-122"/>
              <a:ea typeface="新宋体" panose="02010609030101010101" pitchFamily="49" charset="-122"/>
              <a:sym typeface="+mn-ea"/>
            </a:endParaRPr>
          </a:p>
        </p:txBody>
      </p:sp>
      <p:sp>
        <p:nvSpPr>
          <p:cNvPr id="3" name="Text Box 4"/>
          <p:cNvSpPr txBox="1"/>
          <p:nvPr/>
        </p:nvSpPr>
        <p:spPr>
          <a:xfrm>
            <a:off x="1865630" y="2092325"/>
            <a:ext cx="10008870" cy="3159125"/>
          </a:xfrm>
          <a:prstGeom prst="rect">
            <a:avLst/>
          </a:prstGeom>
          <a:noFill/>
          <a:ln w="9525">
            <a:noFill/>
          </a:ln>
        </p:spPr>
        <p:txBody>
          <a:bodyPr wrap="square" anchor="t">
            <a:spAutoFit/>
          </a:bodyPr>
          <a:p>
            <a:pPr>
              <a:lnSpc>
                <a:spcPct val="115000"/>
              </a:lnSpc>
              <a:spcBef>
                <a:spcPts val="0"/>
              </a:spcBef>
              <a:spcAft>
                <a:spcPts val="0"/>
              </a:spcAft>
            </a:pPr>
            <a:r>
              <a:rPr lang="en-US" altLang="zh-CN" sz="3200" b="1" dirty="0" err="1">
                <a:solidFill>
                  <a:srgbClr val="FF0000"/>
                </a:solidFill>
                <a:latin typeface="宋体" panose="02010600030101010101" pitchFamily="2" charset="-122"/>
                <a:ea typeface="宋体" panose="02010600030101010101" pitchFamily="2" charset="-122"/>
                <a:cs typeface="Arial" panose="020B0604020202020204" pitchFamily="34" charset="0"/>
                <a:sym typeface="+mn-ea"/>
              </a:rPr>
              <a:t>rā</a:t>
            </a:r>
            <a:r>
              <a:rPr lang="en-US" altLang="zh-CN" sz="3200" dirty="0" err="1">
                <a:solidFill>
                  <a:srgbClr val="FF0000"/>
                </a:solidFill>
                <a:latin typeface="Arial" panose="020B0604020202020204" pitchFamily="34" charset="0"/>
                <a:ea typeface="微软雅黑" panose="020B0503020204020204" charset="-122"/>
                <a:cs typeface="Arial" panose="020B0604020202020204" pitchFamily="34" charset="0"/>
                <a:sym typeface="+mn-ea"/>
              </a:rPr>
              <a:t>ng             </a:t>
            </a:r>
            <a:r>
              <a:rPr lang="en-US" altLang="zh-CN" sz="3200" dirty="0" err="1">
                <a:solidFill>
                  <a:srgbClr val="FF0000"/>
                </a:solidFill>
                <a:latin typeface="Arial" panose="020B0604020202020204" pitchFamily="34" charset="0"/>
                <a:ea typeface="宋体" panose="02010600030101010101" pitchFamily="2" charset="-122"/>
                <a:cs typeface="Arial" panose="020B0604020202020204" pitchFamily="34" charset="0"/>
                <a:sym typeface="+mn-ea"/>
              </a:rPr>
              <a:t>suì</a:t>
            </a:r>
            <a:r>
              <a:rPr lang="en-US" altLang="zh-CN" sz="32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                         jīn                  c</a:t>
            </a:r>
            <a:r>
              <a:rPr lang="en-US" altLang="zh-CN" sz="3200" b="1" dirty="0" err="1">
                <a:solidFill>
                  <a:srgbClr val="FF0000"/>
                </a:solidFill>
                <a:latin typeface="宋体" panose="02010600030101010101" pitchFamily="2" charset="-122"/>
                <a:ea typeface="宋体" panose="02010600030101010101" pitchFamily="2" charset="-122"/>
                <a:cs typeface="Arial" panose="020B0604020202020204" pitchFamily="34" charset="0"/>
                <a:sym typeface="+mn-ea"/>
              </a:rPr>
              <a:t>ā</a:t>
            </a:r>
            <a:r>
              <a:rPr lang="en-US" altLang="zh-CN" sz="32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ng</a:t>
            </a:r>
            <a:endParaRPr lang="en-US" altLang="zh-CN" sz="32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endParaRPr>
          </a:p>
          <a:p>
            <a:pPr>
              <a:lnSpc>
                <a:spcPct val="115000"/>
              </a:lnSpc>
              <a:spcBef>
                <a:spcPts val="0"/>
              </a:spcBef>
              <a:spcAft>
                <a:spcPts val="0"/>
              </a:spcAft>
            </a:pPr>
            <a:r>
              <a:rPr lang="en-US" altLang="zh-CN" sz="32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ni</a:t>
            </a:r>
            <a:r>
              <a:rPr lang="en-US" altLang="zh-CN" sz="3200" b="1">
                <a:solidFill>
                  <a:srgbClr val="FF0000"/>
                </a:solidFill>
                <a:latin typeface="宋体" panose="02010600030101010101" pitchFamily="2" charset="-122"/>
                <a:ea typeface="宋体" panose="02010600030101010101" pitchFamily="2" charset="-122"/>
                <a:cs typeface="Arial" panose="020B0604020202020204" pitchFamily="34" charset="0"/>
                <a:sym typeface="黑体" panose="02010609060101010101" charset="-122"/>
              </a:rPr>
              <a:t>à</a:t>
            </a:r>
            <a:r>
              <a:rPr lang="en-US" altLang="zh-CN" sz="32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ng</a:t>
            </a:r>
            <a:r>
              <a:rPr lang="en-US" altLang="zh-CN" sz="3200" b="1">
                <a:solidFill>
                  <a:srgbClr val="FF0000"/>
                </a:solidFill>
                <a:latin typeface="宋体" panose="02010600030101010101" pitchFamily="2" charset="-122"/>
                <a:ea typeface="宋体" panose="02010600030101010101" pitchFamily="2" charset="-122"/>
                <a:cs typeface="Arial" panose="020B0604020202020204" pitchFamily="34" charset="0"/>
                <a:sym typeface="黑体" panose="02010609060101010101" charset="-122"/>
              </a:rPr>
              <a:t>        </a:t>
            </a:r>
            <a:r>
              <a:rPr lang="en-US" altLang="zh-CN" sz="32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jìn</a:t>
            </a:r>
            <a:r>
              <a:rPr lang="en-US" altLang="zh-CN" sz="3200" b="1" dirty="0" err="1" smtClean="0">
                <a:solidFill>
                  <a:srgbClr val="FF0000"/>
                </a:solidFill>
                <a:latin typeface="宋体" panose="02010600030101010101" pitchFamily="2" charset="-122"/>
                <a:ea typeface="宋体" panose="02010600030101010101" pitchFamily="2" charset="-122"/>
                <a:cs typeface="Arial" panose="020B0604020202020204" pitchFamily="34" charset="0"/>
                <a:sym typeface="+mn-ea"/>
              </a:rPr>
              <a:t>      </a:t>
            </a:r>
            <a:r>
              <a:rPr lang="en-US" altLang="zh-CN" sz="3200" dirty="0" err="1">
                <a:solidFill>
                  <a:srgbClr val="FF0000"/>
                </a:solidFill>
                <a:cs typeface="Arial" panose="020B0604020202020204" pitchFamily="34" charset="0"/>
                <a:sym typeface="+mn-ea"/>
              </a:rPr>
              <a:t> </a:t>
            </a:r>
            <a:r>
              <a:rPr lang="en-US" altLang="zh-CN" sz="3200" dirty="0" err="1">
                <a:solidFill>
                  <a:srgbClr val="FF0000"/>
                </a:solidFill>
                <a:latin typeface="Arial" panose="020B0604020202020204" pitchFamily="34" charset="0"/>
                <a:ea typeface="微软雅黑" panose="020B0503020204020204" charset="-122"/>
                <a:cs typeface="Arial" panose="020B0604020202020204" pitchFamily="34" charset="0"/>
                <a:sym typeface="+mn-ea"/>
              </a:rPr>
              <a:t>     </a:t>
            </a:r>
            <a:r>
              <a:rPr altLang="zh-CN" sz="3200">
                <a:solidFill>
                  <a:srgbClr val="FF0000"/>
                </a:solidFill>
                <a:cs typeface="Arial" panose="020B0604020202020204" pitchFamily="34" charset="0"/>
                <a:sym typeface="+mn-ea"/>
              </a:rPr>
              <a:t>líng dīng</a:t>
            </a:r>
            <a:r>
              <a:rPr lang="en-US" altLang="zh-CN" sz="3200" dirty="0" err="1" smtClean="0">
                <a:solidFill>
                  <a:srgbClr val="FF0000"/>
                </a:solidFill>
                <a:latin typeface="Arial" panose="020B0604020202020204" pitchFamily="34" charset="0"/>
                <a:ea typeface="微软雅黑" panose="020B0503020204020204" charset="-122"/>
                <a:cs typeface="Arial" panose="020B0604020202020204" pitchFamily="34" charset="0"/>
                <a:sym typeface="+mn-ea"/>
              </a:rPr>
              <a:t>                 </a:t>
            </a:r>
            <a:endParaRPr lang="en-US" altLang="zh-CN" sz="3200" dirty="0" err="1" smtClean="0">
              <a:solidFill>
                <a:srgbClr val="FF0000"/>
              </a:solidFill>
              <a:latin typeface="Arial" panose="020B0604020202020204" pitchFamily="34" charset="0"/>
              <a:ea typeface="微软雅黑" panose="020B0503020204020204" charset="-122"/>
              <a:cs typeface="Arial" panose="020B0604020202020204" pitchFamily="34" charset="0"/>
              <a:sym typeface="+mn-ea"/>
            </a:endParaRPr>
          </a:p>
          <a:p>
            <a:pPr>
              <a:lnSpc>
                <a:spcPct val="115000"/>
              </a:lnSpc>
              <a:spcBef>
                <a:spcPts val="0"/>
              </a:spcBef>
              <a:spcAft>
                <a:spcPts val="0"/>
              </a:spcAft>
            </a:pPr>
            <a:r>
              <a:rPr lang="en-US" altLang="zh-CN" sz="3200" dirty="0" err="1" smtClean="0">
                <a:solidFill>
                  <a:srgbClr val="FF0000"/>
                </a:solidFill>
                <a:latin typeface="Arial" panose="020B0604020202020204" pitchFamily="34" charset="0"/>
                <a:ea typeface="宋体" panose="02010600030101010101" pitchFamily="2" charset="-122"/>
                <a:cs typeface="Arial" panose="020B0604020202020204" pitchFamily="34" charset="0"/>
                <a:sym typeface="+mn-ea"/>
              </a:rPr>
              <a:t>di</a:t>
            </a:r>
            <a:r>
              <a:rPr lang="en-US" altLang="zh-CN" sz="3200" b="1">
                <a:solidFill>
                  <a:srgbClr val="FF0000"/>
                </a:solidFill>
                <a:latin typeface="宋体" panose="02010600030101010101" pitchFamily="2" charset="-122"/>
                <a:ea typeface="宋体" panose="02010600030101010101" pitchFamily="2" charset="-122"/>
                <a:cs typeface="Arial" panose="020B0604020202020204" pitchFamily="34" charset="0"/>
                <a:sym typeface="黑体" panose="02010609060101010101" charset="-122"/>
              </a:rPr>
              <a:t>à</a:t>
            </a:r>
            <a:r>
              <a:rPr lang="en-US" altLang="zh-CN" sz="3200" dirty="0" err="1" smtClean="0">
                <a:solidFill>
                  <a:srgbClr val="FF0000"/>
                </a:solidFill>
                <a:latin typeface="Arial" panose="020B0604020202020204" pitchFamily="34" charset="0"/>
                <a:ea typeface="宋体" panose="02010600030101010101" pitchFamily="2" charset="-122"/>
                <a:cs typeface="Arial" panose="020B0604020202020204" pitchFamily="34" charset="0"/>
                <a:sym typeface="+mn-ea"/>
              </a:rPr>
              <a:t>n</a:t>
            </a:r>
            <a:r>
              <a:rPr lang="en-US" altLang="zh-CN" sz="3200" dirty="0" err="1" smtClean="0">
                <a:solidFill>
                  <a:srgbClr val="FF0000"/>
                </a:solidFill>
                <a:latin typeface="Arial" panose="020B0604020202020204" pitchFamily="34" charset="0"/>
                <a:ea typeface="微软雅黑" panose="020B0503020204020204" charset="-122"/>
                <a:cs typeface="Arial" panose="020B0604020202020204" pitchFamily="34" charset="0"/>
                <a:sym typeface="+mn-ea"/>
              </a:rPr>
              <a:t>                 </a:t>
            </a:r>
            <a:r>
              <a:rPr lang="en-US" altLang="zh-CN" sz="3200" dirty="0" err="1" smtClean="0">
                <a:solidFill>
                  <a:srgbClr val="FF0000"/>
                </a:solidFill>
                <a:latin typeface="Arial" panose="020B0604020202020204" pitchFamily="34" charset="0"/>
                <a:ea typeface="宋体" panose="02010600030101010101" pitchFamily="2" charset="-122"/>
                <a:cs typeface="Arial" panose="020B0604020202020204" pitchFamily="34" charset="0"/>
                <a:sym typeface="+mn-ea"/>
              </a:rPr>
              <a:t>zh</a:t>
            </a:r>
            <a:r>
              <a:rPr lang="en-US" altLang="zh-CN" sz="3200" b="1">
                <a:solidFill>
                  <a:srgbClr val="FF0000"/>
                </a:solidFill>
                <a:latin typeface="宋体" panose="02010600030101010101" pitchFamily="2" charset="-122"/>
                <a:ea typeface="宋体" panose="02010600030101010101" pitchFamily="2" charset="-122"/>
                <a:cs typeface="Arial" panose="020B0604020202020204" pitchFamily="34" charset="0"/>
                <a:sym typeface="黑体" panose="02010609060101010101" charset="-122"/>
              </a:rPr>
              <a:t>à</a:t>
            </a:r>
            <a:r>
              <a:rPr lang="en-US" altLang="zh-CN" sz="3200" dirty="0" err="1" smtClean="0">
                <a:solidFill>
                  <a:srgbClr val="FF0000"/>
                </a:solidFill>
                <a:latin typeface="Arial" panose="020B0604020202020204" pitchFamily="34" charset="0"/>
                <a:ea typeface="宋体" panose="02010600030101010101" pitchFamily="2" charset="-122"/>
                <a:cs typeface="Arial" panose="020B0604020202020204" pitchFamily="34" charset="0"/>
                <a:sym typeface="+mn-ea"/>
              </a:rPr>
              <a:t>n</a:t>
            </a:r>
            <a:r>
              <a:rPr lang="en-US" altLang="zh-CN" sz="40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3200" dirty="0" err="1" smtClean="0">
                <a:solidFill>
                  <a:srgbClr val="FF0000"/>
                </a:solidFill>
                <a:latin typeface="Arial" panose="020B0604020202020204" pitchFamily="34" charset="0"/>
                <a:ea typeface="宋体" panose="02010600030101010101" pitchFamily="2" charset="-122"/>
                <a:cs typeface="Arial" panose="020B0604020202020204" pitchFamily="34" charset="0"/>
                <a:sym typeface="+mn-ea"/>
              </a:rPr>
              <a:t>ti</a:t>
            </a:r>
            <a:r>
              <a:rPr lang="en-US" altLang="zh-CN" sz="3200" b="1" dirty="0" err="1" smtClean="0">
                <a:solidFill>
                  <a:srgbClr val="FF0000"/>
                </a:solidFill>
                <a:latin typeface="宋体" panose="02010600030101010101" pitchFamily="2" charset="-122"/>
                <a:ea typeface="宋体" panose="02010600030101010101" pitchFamily="2" charset="-122"/>
                <a:cs typeface="Arial" panose="020B0604020202020204" pitchFamily="34" charset="0"/>
                <a:sym typeface="+mn-ea"/>
              </a:rPr>
              <a:t>ǎ</a:t>
            </a:r>
            <a:r>
              <a:rPr lang="en-US" altLang="zh-CN" sz="3200" dirty="0" err="1" smtClean="0">
                <a:solidFill>
                  <a:srgbClr val="FF0000"/>
                </a:solidFill>
                <a:latin typeface="Arial" panose="020B0604020202020204" pitchFamily="34" charset="0"/>
                <a:ea typeface="宋体" panose="02010600030101010101" pitchFamily="2" charset="-122"/>
                <a:cs typeface="Arial" panose="020B0604020202020204" pitchFamily="34" charset="0"/>
                <a:sym typeface="+mn-ea"/>
              </a:rPr>
              <a:t>o</a:t>
            </a:r>
            <a:endParaRPr lang="en-US" altLang="zh-CN" sz="40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a:lnSpc>
                <a:spcPct val="115000"/>
              </a:lnSpc>
              <a:spcBef>
                <a:spcPts val="0"/>
              </a:spcBef>
              <a:spcAft>
                <a:spcPts val="0"/>
              </a:spcAft>
            </a:pPr>
            <a:r>
              <a:rPr lang="en-US" altLang="zh-CN"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迸               凝                </a:t>
            </a:r>
            <a:r>
              <a:rPr lang="zh-CN" altLang="en-US"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憾</a:t>
            </a:r>
            <a:endParaRPr lang="zh-CN" altLang="en-US"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a:lnSpc>
                <a:spcPct val="115000"/>
              </a:lnSpc>
              <a:spcBef>
                <a:spcPts val="0"/>
              </a:spcBef>
              <a:spcAft>
                <a:spcPts val="0"/>
              </a:spcAft>
            </a:pPr>
            <a:r>
              <a:rPr lang="en-US" altLang="zh-CN" sz="32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伫             虬                    琼</a:t>
            </a:r>
            <a:r>
              <a:rPr lang="en-US" altLang="zh-CN" sz="3200"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3200" dirty="0" err="1" smtClean="0">
                <a:solidFill>
                  <a:srgbClr val="FF0000"/>
                </a:solidFill>
                <a:latin typeface="Arial" panose="020B0604020202020204" pitchFamily="34" charset="0"/>
                <a:ea typeface="微软雅黑" panose="020B0503020204020204" charset="-122"/>
                <a:cs typeface="Arial" panose="020B0604020202020204" pitchFamily="34" charset="0"/>
                <a:sym typeface="+mn-ea"/>
              </a:rPr>
              <a:t>            </a:t>
            </a:r>
            <a:r>
              <a:rPr lang="zh-CN" altLang="zh-CN" sz="3200">
                <a:latin typeface="黑体" panose="02010609060101010101" charset="-122"/>
                <a:ea typeface="黑体" panose="02010609060101010101" charset="-122"/>
              </a:rPr>
              <a:t>          </a:t>
            </a:r>
            <a:r>
              <a:rPr lang="zh-CN" altLang="zh-CN" sz="3735">
                <a:latin typeface="黑体" panose="02010609060101010101" charset="-122"/>
                <a:ea typeface="黑体" panose="02010609060101010101" charset="-122"/>
              </a:rPr>
              <a:t> </a:t>
            </a:r>
            <a:endParaRPr lang="zh-CN" altLang="zh-CN" sz="3735">
              <a:latin typeface="黑体" panose="02010609060101010101" charset="-122"/>
              <a:ea typeface="黑体" panose="02010609060101010101"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5603" name="矩形 192516" descr="中国教育出版网"/>
          <p:cNvSpPr>
            <a:spLocks noChangeArrowheads="1"/>
          </p:cNvSpPr>
          <p:nvPr/>
        </p:nvSpPr>
        <p:spPr bwMode="auto">
          <a:xfrm>
            <a:off x="1011060" y="1050271"/>
            <a:ext cx="9589605"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5000"/>
              </a:lnSpc>
              <a:spcBef>
                <a:spcPts val="0"/>
              </a:spcBef>
              <a:spcAft>
                <a:spcPts val="0"/>
              </a:spcAft>
            </a:pPr>
            <a:r>
              <a:rPr lang="zh-CN" altLang="en-US" sz="2800" b="1" dirty="0" smtClean="0">
                <a:solidFill>
                  <a:schemeClr val="tx1"/>
                </a:solidFill>
                <a:latin typeface="宋体" panose="02010600030101010101" pitchFamily="2" charset="-122"/>
                <a:ea typeface="宋体" panose="02010600030101010101" pitchFamily="2" charset="-122"/>
              </a:rPr>
              <a:t>迸</a:t>
            </a:r>
            <a:r>
              <a:rPr lang="zh-CN" altLang="en-US" sz="2800" b="1" dirty="0">
                <a:solidFill>
                  <a:schemeClr val="tx1"/>
                </a:solidFill>
                <a:latin typeface="宋体" panose="02010600030101010101" pitchFamily="2" charset="-122"/>
                <a:ea typeface="宋体" panose="02010600030101010101" pitchFamily="2" charset="-122"/>
              </a:rPr>
              <a:t>溅：</a:t>
            </a:r>
            <a:r>
              <a:rPr lang="en-US" altLang="zh-CN" sz="2800" b="1" dirty="0">
                <a:solidFill>
                  <a:schemeClr val="tx1"/>
                </a:solidFill>
                <a:latin typeface="宋体" panose="02010600030101010101" pitchFamily="2" charset="-122"/>
                <a:ea typeface="宋体" panose="02010600030101010101" pitchFamily="2" charset="-122"/>
              </a:rPr>
              <a:t>                  </a:t>
            </a:r>
            <a:r>
              <a:rPr lang="zh-CN" altLang="en-US" sz="2800" b="1" dirty="0" smtClean="0">
                <a:solidFill>
                  <a:schemeClr val="tx1"/>
                </a:solidFill>
                <a:latin typeface="宋体" panose="02010600030101010101" pitchFamily="2" charset="-122"/>
                <a:ea typeface="宋体" panose="02010600030101010101" pitchFamily="2" charset="-122"/>
              </a:rPr>
              <a:t>挑逗：</a:t>
            </a:r>
            <a:r>
              <a:rPr lang="en-US" altLang="zh-CN" sz="2800" b="1" dirty="0" smtClean="0">
                <a:solidFill>
                  <a:schemeClr val="tx1"/>
                </a:solidFill>
                <a:latin typeface="宋体" panose="02010600030101010101" pitchFamily="2" charset="-122"/>
                <a:ea typeface="宋体" panose="02010600030101010101" pitchFamily="2" charset="-122"/>
              </a:rPr>
              <a:t>               </a:t>
            </a:r>
            <a:endParaRPr lang="en-US" altLang="zh-CN" sz="2800" b="1" dirty="0" smtClean="0">
              <a:solidFill>
                <a:schemeClr val="tx1"/>
              </a:solidFill>
              <a:latin typeface="宋体" panose="02010600030101010101" pitchFamily="2" charset="-122"/>
              <a:ea typeface="宋体" panose="02010600030101010101" pitchFamily="2" charset="-122"/>
            </a:endParaRPr>
          </a:p>
          <a:p>
            <a:pPr>
              <a:lnSpc>
                <a:spcPct val="125000"/>
              </a:lnSpc>
              <a:spcBef>
                <a:spcPts val="0"/>
              </a:spcBef>
              <a:spcAft>
                <a:spcPts val="0"/>
              </a:spcAft>
            </a:pPr>
            <a:r>
              <a:rPr lang="zh-CN" altLang="en-US" sz="2800" b="1" dirty="0" smtClean="0">
                <a:solidFill>
                  <a:schemeClr val="tx1"/>
                </a:solidFill>
                <a:latin typeface="宋体" panose="02010600030101010101" pitchFamily="2" charset="-122"/>
                <a:ea typeface="宋体" panose="02010600030101010101" pitchFamily="2" charset="-122"/>
              </a:rPr>
              <a:t>伫</a:t>
            </a:r>
            <a:r>
              <a:rPr lang="zh-CN" altLang="en-US" sz="2800" b="1" dirty="0">
                <a:solidFill>
                  <a:schemeClr val="tx1"/>
                </a:solidFill>
                <a:latin typeface="宋体" panose="02010600030101010101" pitchFamily="2" charset="-122"/>
                <a:ea typeface="宋体" panose="02010600030101010101" pitchFamily="2" charset="-122"/>
              </a:rPr>
              <a:t>立：</a:t>
            </a:r>
            <a:r>
              <a:rPr lang="en-US" altLang="zh-CN" sz="2800" b="1" dirty="0">
                <a:solidFill>
                  <a:schemeClr val="tx1"/>
                </a:solidFill>
                <a:latin typeface="宋体" panose="02010600030101010101" pitchFamily="2" charset="-122"/>
                <a:ea typeface="宋体" panose="02010600030101010101" pitchFamily="2" charset="-122"/>
              </a:rPr>
              <a:t>                  </a:t>
            </a:r>
            <a:r>
              <a:rPr lang="zh-CN" altLang="en-US" sz="2800" b="1" dirty="0">
                <a:solidFill>
                  <a:schemeClr val="tx1"/>
                </a:solidFill>
                <a:latin typeface="宋体" panose="02010600030101010101" pitchFamily="2" charset="-122"/>
                <a:ea typeface="宋体" panose="02010600030101010101" pitchFamily="2" charset="-122"/>
              </a:rPr>
              <a:t>凝望：</a:t>
            </a:r>
            <a:endParaRPr lang="zh-CN" altLang="en-US" sz="2800" b="1" dirty="0">
              <a:solidFill>
                <a:schemeClr val="tx1"/>
              </a:solidFill>
              <a:latin typeface="宋体" panose="02010600030101010101" pitchFamily="2" charset="-122"/>
              <a:ea typeface="宋体" panose="02010600030101010101" pitchFamily="2" charset="-122"/>
            </a:endParaRPr>
          </a:p>
          <a:p>
            <a:pPr>
              <a:lnSpc>
                <a:spcPct val="125000"/>
              </a:lnSpc>
              <a:spcBef>
                <a:spcPts val="0"/>
              </a:spcBef>
              <a:spcAft>
                <a:spcPts val="0"/>
              </a:spcAft>
            </a:pPr>
            <a:r>
              <a:rPr lang="zh-CN" altLang="en-US" sz="2800" b="1" dirty="0">
                <a:solidFill>
                  <a:schemeClr val="tx1"/>
                </a:solidFill>
                <a:latin typeface="宋体" panose="02010600030101010101" pitchFamily="2" charset="-122"/>
                <a:ea typeface="宋体" panose="02010600030101010101" pitchFamily="2" charset="-122"/>
              </a:rPr>
              <a:t>伶仃</a:t>
            </a:r>
            <a:r>
              <a:rPr lang="zh-CN" altLang="en-US" sz="2800" b="1" dirty="0" smtClean="0">
                <a:solidFill>
                  <a:schemeClr val="tx1"/>
                </a:solidFill>
                <a:latin typeface="宋体" panose="02010600030101010101" pitchFamily="2" charset="-122"/>
                <a:ea typeface="宋体" panose="02010600030101010101" pitchFamily="2" charset="-122"/>
              </a:rPr>
              <a:t>：                  忍</a:t>
            </a:r>
            <a:r>
              <a:rPr lang="zh-CN" altLang="en-US" sz="2800" b="1" dirty="0">
                <a:solidFill>
                  <a:schemeClr val="tx1"/>
                </a:solidFill>
                <a:latin typeface="宋体" panose="02010600030101010101" pitchFamily="2" charset="-122"/>
                <a:ea typeface="宋体" panose="02010600030101010101" pitchFamily="2" charset="-122"/>
              </a:rPr>
              <a:t>俊不禁：</a:t>
            </a:r>
            <a:endParaRPr lang="zh-CN" altLang="en-US" sz="2800" b="1" dirty="0">
              <a:solidFill>
                <a:schemeClr val="tx1"/>
              </a:solidFill>
              <a:latin typeface="宋体" panose="02010600030101010101" pitchFamily="2" charset="-122"/>
              <a:ea typeface="宋体" panose="02010600030101010101" pitchFamily="2" charset="-122"/>
            </a:endParaRPr>
          </a:p>
          <a:p>
            <a:pPr>
              <a:lnSpc>
                <a:spcPct val="125000"/>
              </a:lnSpc>
              <a:spcBef>
                <a:spcPts val="0"/>
              </a:spcBef>
              <a:spcAft>
                <a:spcPts val="0"/>
              </a:spcAft>
            </a:pPr>
            <a:r>
              <a:rPr lang="zh-CN" altLang="en-US" sz="2800" b="1" dirty="0" smtClean="0">
                <a:solidFill>
                  <a:schemeClr val="tx1"/>
                </a:solidFill>
                <a:latin typeface="宋体" panose="02010600030101010101" pitchFamily="2" charset="-122"/>
                <a:ea typeface="宋体" panose="02010600030101010101" pitchFamily="2" charset="-122"/>
              </a:rPr>
              <a:t>仙</a:t>
            </a:r>
            <a:r>
              <a:rPr lang="zh-CN" altLang="en-US" sz="2800" b="1" dirty="0">
                <a:solidFill>
                  <a:schemeClr val="tx1"/>
                </a:solidFill>
                <a:latin typeface="宋体" panose="02010600030101010101" pitchFamily="2" charset="-122"/>
                <a:ea typeface="宋体" panose="02010600030101010101" pitchFamily="2" charset="-122"/>
              </a:rPr>
              <a:t>露琼浆：           </a:t>
            </a:r>
            <a:r>
              <a:rPr lang="zh-CN" altLang="en-US" sz="2800" b="1" dirty="0" smtClean="0">
                <a:solidFill>
                  <a:schemeClr val="tx1"/>
                </a:solidFill>
                <a:latin typeface="宋体" panose="02010600030101010101" pitchFamily="2" charset="-122"/>
                <a:ea typeface="宋体" panose="02010600030101010101" pitchFamily="2" charset="-122"/>
              </a:rPr>
              <a:t>   蜂</a:t>
            </a:r>
            <a:r>
              <a:rPr lang="zh-CN" altLang="en-US" sz="2800" b="1" dirty="0">
                <a:solidFill>
                  <a:schemeClr val="tx1"/>
                </a:solidFill>
                <a:latin typeface="宋体" panose="02010600030101010101" pitchFamily="2" charset="-122"/>
                <a:ea typeface="宋体" panose="02010600030101010101" pitchFamily="2" charset="-122"/>
              </a:rPr>
              <a:t>围蝶阵</a:t>
            </a:r>
            <a:r>
              <a:rPr lang="zh-CN" altLang="en-US" sz="2800" b="1" dirty="0" smtClean="0">
                <a:solidFill>
                  <a:schemeClr val="tx1"/>
                </a:solidFill>
                <a:latin typeface="宋体" panose="02010600030101010101" pitchFamily="2" charset="-122"/>
                <a:ea typeface="宋体" panose="02010600030101010101" pitchFamily="2" charset="-122"/>
              </a:rPr>
              <a:t>：                </a:t>
            </a:r>
            <a:endParaRPr lang="en-US" altLang="zh-CN" sz="2800" b="1" dirty="0" smtClean="0">
              <a:solidFill>
                <a:schemeClr val="tx1"/>
              </a:solidFill>
              <a:latin typeface="宋体" panose="02010600030101010101" pitchFamily="2" charset="-122"/>
              <a:ea typeface="宋体" panose="02010600030101010101" pitchFamily="2" charset="-122"/>
            </a:endParaRPr>
          </a:p>
          <a:p>
            <a:pPr>
              <a:lnSpc>
                <a:spcPct val="125000"/>
              </a:lnSpc>
              <a:spcBef>
                <a:spcPts val="0"/>
              </a:spcBef>
              <a:spcAft>
                <a:spcPts val="0"/>
              </a:spcAft>
            </a:pPr>
            <a:r>
              <a:rPr lang="zh-CN" altLang="en-US" sz="2800" b="1" dirty="0" smtClean="0">
                <a:solidFill>
                  <a:schemeClr val="tx1"/>
                </a:solidFill>
                <a:latin typeface="宋体" panose="02010600030101010101" pitchFamily="2" charset="-122"/>
                <a:ea typeface="宋体" panose="02010600030101010101" pitchFamily="2" charset="-122"/>
              </a:rPr>
              <a:t>盘</a:t>
            </a:r>
            <a:r>
              <a:rPr lang="zh-CN" altLang="en-US" sz="2800" b="1" dirty="0">
                <a:solidFill>
                  <a:schemeClr val="tx1"/>
                </a:solidFill>
                <a:latin typeface="宋体" panose="02010600030101010101" pitchFamily="2" charset="-122"/>
                <a:ea typeface="宋体" panose="02010600030101010101" pitchFamily="2" charset="-122"/>
              </a:rPr>
              <a:t>虬卧龙：</a:t>
            </a:r>
            <a:endParaRPr lang="zh-CN" altLang="en-US" sz="2800" b="1" dirty="0">
              <a:solidFill>
                <a:schemeClr val="tx1"/>
              </a:solidFill>
              <a:latin typeface="宋体" panose="02010600030101010101" pitchFamily="2" charset="-122"/>
              <a:ea typeface="宋体" panose="02010600030101010101" pitchFamily="2" charset="-122"/>
            </a:endParaRPr>
          </a:p>
          <a:p>
            <a:pPr>
              <a:lnSpc>
                <a:spcPct val="125000"/>
              </a:lnSpc>
              <a:spcBef>
                <a:spcPts val="0"/>
              </a:spcBef>
              <a:spcAft>
                <a:spcPts val="0"/>
              </a:spcAft>
            </a:pPr>
            <a:r>
              <a:rPr lang="zh-CN" altLang="en-US" sz="2800" b="1" dirty="0">
                <a:solidFill>
                  <a:schemeClr val="tx1"/>
                </a:solidFill>
                <a:latin typeface="宋体" panose="02010600030101010101" pitchFamily="2" charset="-122"/>
                <a:ea typeface="宋体" panose="02010600030101010101" pitchFamily="2" charset="-122"/>
              </a:rPr>
              <a:t>察言观色：</a:t>
            </a:r>
            <a:endParaRPr lang="zh-CN" altLang="en-US" sz="2800" b="1" dirty="0">
              <a:solidFill>
                <a:schemeClr val="tx1"/>
              </a:solidFill>
              <a:latin typeface="宋体" panose="02010600030101010101" pitchFamily="2" charset="-122"/>
              <a:ea typeface="宋体" panose="02010600030101010101" pitchFamily="2" charset="-122"/>
            </a:endParaRPr>
          </a:p>
        </p:txBody>
      </p:sp>
      <p:sp>
        <p:nvSpPr>
          <p:cNvPr id="192518" name="矩形 192517" descr="中国教育出版网"/>
          <p:cNvSpPr>
            <a:spLocks noChangeArrowheads="1"/>
          </p:cNvSpPr>
          <p:nvPr/>
        </p:nvSpPr>
        <p:spPr bwMode="auto">
          <a:xfrm>
            <a:off x="2017123" y="1122690"/>
            <a:ext cx="197040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FF0000"/>
                </a:solidFill>
                <a:effectLst/>
                <a:latin typeface="宋体" panose="02010600030101010101" pitchFamily="2" charset="-122"/>
                <a:ea typeface="宋体" panose="02010600030101010101" pitchFamily="2" charset="-122"/>
              </a:rPr>
              <a:t>向四外溅。</a:t>
            </a:r>
            <a:endParaRPr lang="zh-CN" altLang="en-US" sz="2800" b="1" dirty="0">
              <a:solidFill>
                <a:srgbClr val="FF0000"/>
              </a:solidFill>
              <a:effectLst/>
              <a:latin typeface="宋体" panose="02010600030101010101" pitchFamily="2" charset="-122"/>
              <a:ea typeface="宋体" panose="02010600030101010101" pitchFamily="2" charset="-122"/>
            </a:endParaRPr>
          </a:p>
        </p:txBody>
      </p:sp>
      <p:sp>
        <p:nvSpPr>
          <p:cNvPr id="192521" name="矩形 192520" descr="中国教育出版网"/>
          <p:cNvSpPr>
            <a:spLocks noChangeArrowheads="1"/>
          </p:cNvSpPr>
          <p:nvPr/>
        </p:nvSpPr>
        <p:spPr bwMode="auto">
          <a:xfrm>
            <a:off x="2017471" y="2211795"/>
            <a:ext cx="27844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2800" b="1" dirty="0">
                <a:solidFill>
                  <a:srgbClr val="FF0000"/>
                </a:solidFill>
                <a:effectLst/>
                <a:latin typeface="新宋体" panose="02010609030101010101" pitchFamily="49" charset="-122"/>
                <a:ea typeface="新宋体" panose="02010609030101010101" pitchFamily="49" charset="-122"/>
              </a:rPr>
              <a:t>孤独</a:t>
            </a:r>
            <a:r>
              <a:rPr sz="2800" b="1">
                <a:solidFill>
                  <a:srgbClr val="FF0000"/>
                </a:solidFill>
                <a:sym typeface="+mn-ea"/>
              </a:rPr>
              <a:t>,</a:t>
            </a:r>
            <a:r>
              <a:rPr lang="zh-CN" altLang="en-US" sz="2800" b="1" dirty="0">
                <a:solidFill>
                  <a:srgbClr val="FF0000"/>
                </a:solidFill>
                <a:effectLst/>
                <a:latin typeface="新宋体" panose="02010609030101010101" pitchFamily="49" charset="-122"/>
                <a:ea typeface="新宋体" panose="02010609030101010101" pitchFamily="49" charset="-122"/>
              </a:rPr>
              <a:t>没有依靠。</a:t>
            </a:r>
            <a:endParaRPr lang="zh-CN" altLang="en-US" sz="2800" b="1" dirty="0">
              <a:solidFill>
                <a:srgbClr val="FF0000"/>
              </a:solidFill>
              <a:effectLst/>
              <a:latin typeface="新宋体" panose="02010609030101010101" pitchFamily="49" charset="-122"/>
              <a:ea typeface="新宋体" panose="02010609030101010101" pitchFamily="49" charset="-122"/>
            </a:endParaRPr>
          </a:p>
        </p:txBody>
      </p:sp>
      <p:sp>
        <p:nvSpPr>
          <p:cNvPr id="192522" name="矩形 192521" descr="中国教育出版网"/>
          <p:cNvSpPr>
            <a:spLocks noChangeArrowheads="1"/>
          </p:cNvSpPr>
          <p:nvPr/>
        </p:nvSpPr>
        <p:spPr bwMode="auto">
          <a:xfrm>
            <a:off x="6243955" y="1668780"/>
            <a:ext cx="26828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FF0000"/>
                </a:solidFill>
                <a:effectLst/>
                <a:uFillTx/>
                <a:latin typeface="新宋体" panose="02010609030101010101" pitchFamily="49" charset="-122"/>
                <a:ea typeface="新宋体" panose="02010609030101010101" pitchFamily="49" charset="-122"/>
              </a:rPr>
              <a:t>目不转睛地看。</a:t>
            </a:r>
            <a:endParaRPr lang="zh-CN" altLang="en-US" sz="2800" b="1" dirty="0">
              <a:solidFill>
                <a:srgbClr val="FF0000"/>
              </a:solidFill>
              <a:effectLst/>
              <a:uFillTx/>
              <a:latin typeface="新宋体" panose="02010609030101010101" pitchFamily="49" charset="-122"/>
              <a:ea typeface="新宋体" panose="02010609030101010101" pitchFamily="49" charset="-122"/>
            </a:endParaRPr>
          </a:p>
        </p:txBody>
      </p:sp>
      <p:sp>
        <p:nvSpPr>
          <p:cNvPr id="192523" name="矩形 192522" descr="中国教育出版网"/>
          <p:cNvSpPr>
            <a:spLocks noChangeArrowheads="1"/>
          </p:cNvSpPr>
          <p:nvPr/>
        </p:nvSpPr>
        <p:spPr bwMode="auto">
          <a:xfrm>
            <a:off x="6971665" y="2190750"/>
            <a:ext cx="39878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FF0000"/>
                </a:solidFill>
                <a:effectLst/>
                <a:latin typeface="新宋体" panose="02010609030101010101" pitchFamily="49" charset="-122"/>
                <a:ea typeface="新宋体" panose="02010609030101010101" pitchFamily="49" charset="-122"/>
              </a:rPr>
              <a:t>忍不住笑。忍俊</a:t>
            </a:r>
            <a:r>
              <a:rPr sz="2800" b="1">
                <a:solidFill>
                  <a:srgbClr val="FF0000"/>
                </a:solidFill>
                <a:sym typeface="+mn-ea"/>
              </a:rPr>
              <a:t>,</a:t>
            </a:r>
            <a:r>
              <a:rPr lang="zh-CN" altLang="en-US" sz="2800" b="1" dirty="0">
                <a:solidFill>
                  <a:srgbClr val="FF0000"/>
                </a:solidFill>
                <a:effectLst/>
                <a:latin typeface="新宋体" panose="02010609030101010101" pitchFamily="49" charset="-122"/>
                <a:ea typeface="新宋体" panose="02010609030101010101" pitchFamily="49" charset="-122"/>
              </a:rPr>
              <a:t>含笑。</a:t>
            </a:r>
            <a:endParaRPr lang="zh-CN" altLang="en-US" sz="2800" b="1" dirty="0">
              <a:solidFill>
                <a:srgbClr val="FF0000"/>
              </a:solidFill>
              <a:effectLst/>
              <a:latin typeface="新宋体" panose="02010609030101010101" pitchFamily="49" charset="-122"/>
              <a:ea typeface="新宋体" panose="02010609030101010101" pitchFamily="49" charset="-122"/>
            </a:endParaRPr>
          </a:p>
        </p:txBody>
      </p:sp>
      <p:sp>
        <p:nvSpPr>
          <p:cNvPr id="192524" name="矩形 192523" descr="中国教育出版网"/>
          <p:cNvSpPr>
            <a:spLocks noChangeArrowheads="1"/>
          </p:cNvSpPr>
          <p:nvPr/>
        </p:nvSpPr>
        <p:spPr bwMode="auto">
          <a:xfrm>
            <a:off x="2733786" y="2799173"/>
            <a:ext cx="19691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FF0000"/>
                </a:solidFill>
                <a:effectLst/>
                <a:latin typeface="新宋体" panose="02010609030101010101" pitchFamily="49" charset="-122"/>
                <a:ea typeface="新宋体" panose="02010609030101010101" pitchFamily="49" charset="-122"/>
              </a:rPr>
              <a:t>比喻美酒</a:t>
            </a:r>
            <a:r>
              <a:rPr lang="zh-CN" altLang="en-US" sz="2800" b="1" dirty="0">
                <a:solidFill>
                  <a:srgbClr val="FF0000"/>
                </a:solidFill>
                <a:effectLst/>
                <a:ea typeface="华文行楷" panose="02010800040101010101" pitchFamily="2" charset="-122"/>
              </a:rPr>
              <a:t>。</a:t>
            </a:r>
            <a:endParaRPr lang="zh-CN" altLang="en-US" sz="2800" b="1" dirty="0">
              <a:solidFill>
                <a:srgbClr val="FF0000"/>
              </a:solidFill>
              <a:effectLst/>
              <a:ea typeface="华文行楷" panose="02010800040101010101" pitchFamily="2" charset="-122"/>
            </a:endParaRPr>
          </a:p>
        </p:txBody>
      </p:sp>
      <p:sp>
        <p:nvSpPr>
          <p:cNvPr id="192525" name="矩形 192524" descr="中国教育出版网"/>
          <p:cNvSpPr>
            <a:spLocks noChangeArrowheads="1"/>
          </p:cNvSpPr>
          <p:nvPr/>
        </p:nvSpPr>
        <p:spPr bwMode="auto">
          <a:xfrm>
            <a:off x="2768034" y="3253808"/>
            <a:ext cx="34004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zh-CN" altLang="en-US" sz="2800" b="1" dirty="0">
                <a:solidFill>
                  <a:srgbClr val="FF0000"/>
                </a:solidFill>
                <a:effectLst/>
                <a:latin typeface="新宋体" panose="02010609030101010101" pitchFamily="49" charset="-122"/>
                <a:ea typeface="新宋体" panose="02010609030101010101" pitchFamily="49" charset="-122"/>
              </a:rPr>
              <a:t>形容枝干苍劲有力。</a:t>
            </a:r>
            <a:endParaRPr lang="zh-CN" altLang="en-US" sz="2800" b="1" dirty="0">
              <a:solidFill>
                <a:srgbClr val="FF0000"/>
              </a:solidFill>
              <a:effectLst/>
              <a:latin typeface="新宋体" panose="02010609030101010101" pitchFamily="49" charset="-122"/>
              <a:ea typeface="新宋体" panose="02010609030101010101" pitchFamily="49" charset="-122"/>
            </a:endParaRPr>
          </a:p>
        </p:txBody>
      </p:sp>
      <p:sp>
        <p:nvSpPr>
          <p:cNvPr id="192527" name="矩形 192526" descr="中国教育出版网"/>
          <p:cNvSpPr>
            <a:spLocks noChangeArrowheads="1"/>
          </p:cNvSpPr>
          <p:nvPr/>
        </p:nvSpPr>
        <p:spPr bwMode="auto">
          <a:xfrm>
            <a:off x="2017123" y="1685240"/>
            <a:ext cx="268541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FF0000"/>
                </a:solidFill>
                <a:effectLst/>
                <a:latin typeface="新宋体" panose="02010609030101010101" pitchFamily="49" charset="-122"/>
                <a:ea typeface="新宋体" panose="02010609030101010101" pitchFamily="49" charset="-122"/>
              </a:rPr>
              <a:t>长时间地站着。</a:t>
            </a:r>
            <a:endParaRPr lang="zh-CN" altLang="en-US" sz="2800" b="1" dirty="0">
              <a:solidFill>
                <a:srgbClr val="FF0000"/>
              </a:solidFill>
              <a:effectLst/>
              <a:latin typeface="新宋体" panose="02010609030101010101" pitchFamily="49" charset="-122"/>
              <a:ea typeface="新宋体" panose="02010609030101010101" pitchFamily="49" charset="-122"/>
            </a:endParaRPr>
          </a:p>
        </p:txBody>
      </p:sp>
      <p:sp>
        <p:nvSpPr>
          <p:cNvPr id="192528" name="矩形 192527" descr="中国教育出版网"/>
          <p:cNvSpPr>
            <a:spLocks noChangeArrowheads="1"/>
          </p:cNvSpPr>
          <p:nvPr/>
        </p:nvSpPr>
        <p:spPr bwMode="auto">
          <a:xfrm>
            <a:off x="7032313" y="2760190"/>
            <a:ext cx="41154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solidFill>
                  <a:srgbClr val="FF0000"/>
                </a:solidFill>
                <a:effectLst/>
                <a:latin typeface="新宋体" panose="02010609030101010101" pitchFamily="49" charset="-122"/>
                <a:ea typeface="新宋体" panose="02010609030101010101" pitchFamily="49" charset="-122"/>
              </a:rPr>
              <a:t>形容蜜蜂蝴蝶成群飞舞。</a:t>
            </a:r>
            <a:endParaRPr lang="zh-CN" altLang="en-US" sz="2800" b="1" dirty="0">
              <a:solidFill>
                <a:srgbClr val="FF0000"/>
              </a:solidFill>
              <a:effectLst/>
              <a:latin typeface="新宋体" panose="02010609030101010101" pitchFamily="49" charset="-122"/>
              <a:ea typeface="新宋体" panose="02010609030101010101" pitchFamily="49" charset="-122"/>
            </a:endParaRPr>
          </a:p>
        </p:txBody>
      </p:sp>
      <p:sp>
        <p:nvSpPr>
          <p:cNvPr id="2" name="矩形 1"/>
          <p:cNvSpPr/>
          <p:nvPr/>
        </p:nvSpPr>
        <p:spPr>
          <a:xfrm>
            <a:off x="1011055" y="578457"/>
            <a:ext cx="3482043" cy="584775"/>
          </a:xfrm>
          <a:prstGeom prst="rect">
            <a:avLst/>
          </a:prstGeom>
        </p:spPr>
        <p:txBody>
          <a:bodyPr wrap="none">
            <a:spAutoFit/>
          </a:bodyPr>
          <a:lstStyle/>
          <a:p>
            <a:r>
              <a:rPr lang="en-US" altLang="zh-CN" sz="3200" b="1" dirty="0">
                <a:latin typeface="宋体" panose="02010600030101010101" pitchFamily="2" charset="-122"/>
                <a:ea typeface="宋体" panose="02010600030101010101" pitchFamily="2" charset="-122"/>
              </a:rPr>
              <a:t>2.</a:t>
            </a:r>
            <a:r>
              <a:rPr lang="zh-CN" altLang="zh-CN" sz="3200" b="1" dirty="0">
                <a:latin typeface="宋体" panose="02010600030101010101" pitchFamily="2" charset="-122"/>
                <a:ea typeface="宋体" panose="02010600030101010101" pitchFamily="2" charset="-122"/>
              </a:rPr>
              <a:t>解释下列词语。</a:t>
            </a:r>
            <a:endParaRPr lang="zh-CN" altLang="zh-CN" sz="3200" b="1" dirty="0">
              <a:latin typeface="宋体" panose="02010600030101010101" pitchFamily="2" charset="-122"/>
              <a:ea typeface="宋体" panose="02010600030101010101" pitchFamily="2" charset="-122"/>
            </a:endParaRPr>
          </a:p>
        </p:txBody>
      </p:sp>
      <p:sp>
        <p:nvSpPr>
          <p:cNvPr id="4" name="矩形 3" descr="中国教育出版网"/>
          <p:cNvSpPr>
            <a:spLocks noChangeArrowheads="1"/>
          </p:cNvSpPr>
          <p:nvPr/>
        </p:nvSpPr>
        <p:spPr bwMode="auto">
          <a:xfrm>
            <a:off x="6244031" y="1146554"/>
            <a:ext cx="20694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a:r>
              <a:rPr lang="zh-CN" altLang="en-US" sz="2800" b="1" dirty="0">
                <a:solidFill>
                  <a:srgbClr val="FF0000"/>
                </a:solidFill>
                <a:effectLst/>
                <a:latin typeface="宋体" panose="02010600030101010101" pitchFamily="2" charset="-122"/>
                <a:ea typeface="宋体" panose="02010600030101010101" pitchFamily="2" charset="-122"/>
              </a:rPr>
              <a:t>逗引</a:t>
            </a:r>
            <a:r>
              <a:rPr sz="2800" b="1">
                <a:solidFill>
                  <a:srgbClr val="FF0000"/>
                </a:solidFill>
                <a:sym typeface="+mn-ea"/>
              </a:rPr>
              <a:t>,</a:t>
            </a:r>
            <a:r>
              <a:rPr lang="zh-CN" sz="2800" b="1">
                <a:solidFill>
                  <a:srgbClr val="FF0000"/>
                </a:solidFill>
                <a:latin typeface="宋体" panose="02010600030101010101" pitchFamily="2" charset="-122"/>
                <a:ea typeface="宋体" panose="02010600030101010101" pitchFamily="2" charset="-122"/>
                <a:sym typeface="+mn-ea"/>
              </a:rPr>
              <a:t>招惹</a:t>
            </a:r>
            <a:r>
              <a:rPr lang="zh-CN" altLang="en-US" sz="2800" b="1" dirty="0">
                <a:solidFill>
                  <a:srgbClr val="FF0000"/>
                </a:solidFill>
                <a:effectLst/>
                <a:latin typeface="宋体" panose="02010600030101010101" pitchFamily="2" charset="-122"/>
                <a:ea typeface="宋体" panose="02010600030101010101" pitchFamily="2" charset="-122"/>
              </a:rPr>
              <a:t>。</a:t>
            </a:r>
            <a:endParaRPr lang="zh-CN" altLang="en-US" sz="2800" b="1" dirty="0">
              <a:solidFill>
                <a:srgbClr val="FF0000"/>
              </a:solidFill>
              <a:effectLst/>
              <a:latin typeface="宋体" panose="02010600030101010101" pitchFamily="2" charset="-122"/>
              <a:ea typeface="宋体" panose="02010600030101010101" pitchFamily="2" charset="-122"/>
            </a:endParaRPr>
          </a:p>
        </p:txBody>
      </p:sp>
      <p:sp>
        <p:nvSpPr>
          <p:cNvPr id="5" name="矩形 4" descr="中国教育出版网"/>
          <p:cNvSpPr>
            <a:spLocks noChangeArrowheads="1"/>
          </p:cNvSpPr>
          <p:nvPr/>
        </p:nvSpPr>
        <p:spPr bwMode="auto">
          <a:xfrm>
            <a:off x="2733744" y="3782128"/>
            <a:ext cx="55454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l"/>
            <a:r>
              <a:rPr lang="zh-CN" altLang="en-US" sz="2800" b="1" dirty="0">
                <a:solidFill>
                  <a:srgbClr val="FF0000"/>
                </a:solidFill>
                <a:effectLst/>
                <a:latin typeface="新宋体" panose="02010609030101010101" pitchFamily="49" charset="-122"/>
                <a:ea typeface="新宋体" panose="02010609030101010101" pitchFamily="49" charset="-122"/>
              </a:rPr>
              <a:t>观察言语脸色来揣摩对方的心意。</a:t>
            </a:r>
            <a:endParaRPr lang="zh-CN" altLang="en-US" sz="2800" b="1" dirty="0">
              <a:solidFill>
                <a:srgbClr val="FF0000"/>
              </a:solidFill>
              <a:effectLst/>
              <a:latin typeface="新宋体" panose="02010609030101010101" pitchFamily="49" charset="-122"/>
              <a:ea typeface="新宋体" panose="02010609030101010101" pitchFamily="49" charset="-122"/>
            </a:endParaRPr>
          </a:p>
        </p:txBody>
      </p:sp>
      <p:sp>
        <p:nvSpPr>
          <p:cNvPr id="6" name="矩形 5"/>
          <p:cNvSpPr/>
          <p:nvPr/>
        </p:nvSpPr>
        <p:spPr>
          <a:xfrm>
            <a:off x="945015" y="4475452"/>
            <a:ext cx="9712325" cy="953135"/>
          </a:xfrm>
          <a:prstGeom prst="rect">
            <a:avLst/>
          </a:prstGeom>
        </p:spPr>
        <p:txBody>
          <a:bodyPr wrap="none">
            <a:spAutoFit/>
          </a:bodyPr>
          <a:p>
            <a:pPr algn="l"/>
            <a:r>
              <a:rPr lang="zh-CN" altLang="zh-CN" sz="2800" b="1" dirty="0">
                <a:latin typeface="Arial" panose="020B0604020202020204" pitchFamily="34" charset="0"/>
                <a:ea typeface="宋体" panose="02010600030101010101" pitchFamily="2" charset="-122"/>
                <a:cs typeface="Arial" panose="020B0604020202020204" pitchFamily="34" charset="0"/>
              </a:rPr>
              <a:t>请你判断下列句中</a:t>
            </a:r>
            <a:r>
              <a:rPr lang="en-US" altLang="zh-CN" sz="2800" b="1" dirty="0">
                <a:solidFill>
                  <a:schemeClr val="tx1"/>
                </a:solidFill>
                <a:uFillTx/>
                <a:latin typeface="Arial" panose="020B0604020202020204" pitchFamily="34" charset="0"/>
                <a:ea typeface="宋体" panose="02010600030101010101" pitchFamily="2" charset="-122"/>
                <a:cs typeface="Arial" panose="020B0604020202020204" pitchFamily="34" charset="0"/>
              </a:rPr>
              <a:t>“</a:t>
            </a:r>
            <a:r>
              <a:rPr lang="zh-CN" altLang="en-US" sz="2800" b="1" dirty="0">
                <a:solidFill>
                  <a:schemeClr val="tx1"/>
                </a:solidFill>
                <a:uFillTx/>
                <a:latin typeface="Arial" panose="020B0604020202020204" pitchFamily="34" charset="0"/>
                <a:ea typeface="宋体" panose="02010600030101010101" pitchFamily="2" charset="-122"/>
                <a:cs typeface="Arial" panose="020B0604020202020204" pitchFamily="34" charset="0"/>
              </a:rPr>
              <a:t>忍俊不禁</a:t>
            </a:r>
            <a:r>
              <a:rPr lang="en-US" altLang="zh-CN" sz="2800" b="1" dirty="0">
                <a:solidFill>
                  <a:schemeClr val="tx1"/>
                </a:solidFill>
                <a:uFillTx/>
                <a:latin typeface="Arial" panose="020B0604020202020204" pitchFamily="34" charset="0"/>
                <a:ea typeface="宋体" panose="02010600030101010101" pitchFamily="2" charset="-122"/>
                <a:cs typeface="Arial" panose="020B0604020202020204" pitchFamily="34" charset="0"/>
              </a:rPr>
              <a:t>”</a:t>
            </a:r>
            <a:r>
              <a:rPr lang="zh-CN" altLang="en-US" sz="2800" b="1" dirty="0">
                <a:latin typeface="Arial" panose="020B0604020202020204" pitchFamily="34" charset="0"/>
                <a:ea typeface="宋体" panose="02010600030101010101" pitchFamily="2" charset="-122"/>
                <a:cs typeface="Arial" panose="020B0604020202020204" pitchFamily="34" charset="0"/>
              </a:rPr>
              <a:t>一词的使用是否恰当</a:t>
            </a:r>
            <a:r>
              <a:rPr sz="2800">
                <a:sym typeface="+mn-ea"/>
              </a:rPr>
              <a:t>(</a:t>
            </a:r>
            <a:r>
              <a:rPr lang="zh-CN" sz="2800" b="1" dirty="0">
                <a:latin typeface="宋体" panose="02010600030101010101" pitchFamily="2" charset="-122"/>
                <a:ea typeface="宋体" panose="02010600030101010101" pitchFamily="2" charset="-122"/>
                <a:sym typeface="+mn-ea"/>
              </a:rPr>
              <a:t>预学二</a:t>
            </a:r>
            <a:r>
              <a:rPr sz="2800">
                <a:sym typeface="+mn-ea"/>
              </a:rPr>
              <a:t>)</a:t>
            </a:r>
            <a:r>
              <a:rPr lang="zh-CN" altLang="en-US" sz="2800" b="1" dirty="0">
                <a:latin typeface="Arial" panose="020B0604020202020204" pitchFamily="34" charset="0"/>
                <a:ea typeface="宋体" panose="02010600030101010101" pitchFamily="2" charset="-122"/>
                <a:cs typeface="Arial" panose="020B0604020202020204" pitchFamily="34" charset="0"/>
              </a:rPr>
              <a:t>？</a:t>
            </a:r>
            <a:endParaRPr lang="zh-CN" altLang="en-US" sz="2800" b="1" dirty="0">
              <a:latin typeface="Arial" panose="020B0604020202020204" pitchFamily="34" charset="0"/>
              <a:ea typeface="宋体" panose="02010600030101010101" pitchFamily="2" charset="-122"/>
              <a:cs typeface="Arial" panose="020B0604020202020204" pitchFamily="34" charset="0"/>
            </a:endParaRPr>
          </a:p>
          <a:p>
            <a:pPr algn="l"/>
            <a:r>
              <a:rPr lang="zh-CN" altLang="en-US" sz="2800" b="1" dirty="0">
                <a:latin typeface="Arial" panose="020B0604020202020204" pitchFamily="34" charset="0"/>
                <a:ea typeface="宋体" panose="02010600030101010101" pitchFamily="2" charset="-122"/>
                <a:cs typeface="Arial" panose="020B0604020202020204" pitchFamily="34" charset="0"/>
              </a:rPr>
              <a:t>大家看了小品表演</a:t>
            </a:r>
            <a:r>
              <a:rPr sz="2800" b="1">
                <a:sym typeface="+mn-ea"/>
              </a:rPr>
              <a:t>,</a:t>
            </a:r>
            <a:r>
              <a:rPr lang="zh-CN" altLang="en-US" sz="2800" b="1" dirty="0">
                <a:latin typeface="Arial" panose="020B0604020202020204" pitchFamily="34" charset="0"/>
                <a:ea typeface="宋体" panose="02010600030101010101" pitchFamily="2" charset="-122"/>
                <a:cs typeface="Arial" panose="020B0604020202020204" pitchFamily="34" charset="0"/>
              </a:rPr>
              <a:t>都忍俊不禁地哈哈大笑。</a:t>
            </a:r>
            <a:endParaRPr lang="zh-CN" altLang="en-US" sz="2800" b="1" dirty="0">
              <a:latin typeface="Arial" panose="020B0604020202020204" pitchFamily="34" charset="0"/>
              <a:ea typeface="宋体" panose="02010600030101010101" pitchFamily="2" charset="-122"/>
              <a:cs typeface="Arial" panose="020B0604020202020204" pitchFamily="34" charset="0"/>
            </a:endParaRPr>
          </a:p>
        </p:txBody>
      </p:sp>
      <p:sp>
        <p:nvSpPr>
          <p:cNvPr id="7" name="矩形 6" descr="中国教育出版网"/>
          <p:cNvSpPr>
            <a:spLocks noChangeArrowheads="1"/>
          </p:cNvSpPr>
          <p:nvPr/>
        </p:nvSpPr>
        <p:spPr bwMode="auto">
          <a:xfrm>
            <a:off x="1365885" y="5600065"/>
            <a:ext cx="875284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r>
              <a:rPr lang="zh-CN" altLang="en-US" sz="2800" b="1" dirty="0">
                <a:solidFill>
                  <a:srgbClr val="FF0000"/>
                </a:solidFill>
                <a:effectLst/>
                <a:latin typeface="新宋体" panose="02010609030101010101" pitchFamily="49" charset="-122"/>
                <a:ea typeface="新宋体" panose="02010609030101010101" pitchFamily="49" charset="-122"/>
              </a:rPr>
              <a:t>不恰当。</a:t>
            </a:r>
            <a:r>
              <a:rPr lang="zh-CN" altLang="zh-CN" sz="2800" b="1" dirty="0">
                <a:latin typeface="Arial" panose="020B0604020202020204" pitchFamily="34" charset="0"/>
                <a:ea typeface="宋体" panose="02010600030101010101" pitchFamily="2" charset="-122"/>
                <a:cs typeface="Arial" panose="020B0604020202020204" pitchFamily="34" charset="0"/>
                <a:sym typeface="+mn-ea"/>
              </a:rPr>
              <a:t>句中</a:t>
            </a:r>
            <a:r>
              <a:rPr lang="en-US" altLang="zh-CN"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哈哈大笑</a:t>
            </a:r>
            <a:r>
              <a:rPr lang="en-US" altLang="zh-CN"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与</a:t>
            </a:r>
            <a:r>
              <a:rPr lang="en-US" altLang="zh-CN"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忍俊不禁</a:t>
            </a:r>
            <a:r>
              <a:rPr lang="en-US" altLang="zh-CN"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sz="2800" b="1">
                <a:solidFill>
                  <a:srgbClr val="FF0000"/>
                </a:solidFill>
                <a:latin typeface="宋体" panose="02010600030101010101" pitchFamily="2" charset="-122"/>
                <a:ea typeface="宋体" panose="02010600030101010101" pitchFamily="2" charset="-122"/>
                <a:sym typeface="+mn-ea"/>
              </a:rPr>
              <a:t>的意思重复了</a:t>
            </a:r>
            <a:r>
              <a:rPr lang="zh-CN" altLang="en-US" sz="2800" b="1" dirty="0">
                <a:solidFill>
                  <a:srgbClr val="FF0000"/>
                </a:solidFill>
                <a:effectLst/>
                <a:latin typeface="新宋体" panose="02010609030101010101" pitchFamily="49" charset="-122"/>
                <a:ea typeface="新宋体" panose="02010609030101010101" pitchFamily="49" charset="-122"/>
              </a:rPr>
              <a:t>。</a:t>
            </a:r>
            <a:endParaRPr lang="zh-CN" altLang="en-US" sz="2800" b="1" dirty="0">
              <a:solidFill>
                <a:srgbClr val="FF0000"/>
              </a:solidFill>
              <a:effectLst/>
              <a:latin typeface="新宋体" panose="02010609030101010101" pitchFamily="49" charset="-122"/>
              <a:ea typeface="新宋体" panose="02010609030101010101" pitchFamily="49" charset="-122"/>
            </a:endParaRPr>
          </a:p>
        </p:txBody>
      </p:sp>
    </p:spTree>
  </p:cSld>
  <p:clrMapOvr>
    <a:masterClrMapping/>
  </p:clrMapOvr>
  <p:transition spd="med">
    <p:checker/>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2518"/>
                                        </p:tgtEl>
                                        <p:attrNameLst>
                                          <p:attrName>style.visibility</p:attrName>
                                        </p:attrNameLst>
                                      </p:cBhvr>
                                      <p:to>
                                        <p:strVal val="visible"/>
                                      </p:to>
                                    </p:set>
                                    <p:anim calcmode="lin" valueType="num">
                                      <p:cBhvr additive="base">
                                        <p:cTn id="7" dur="500" fill="hold"/>
                                        <p:tgtEl>
                                          <p:spTgt spid="192518"/>
                                        </p:tgtEl>
                                        <p:attrNameLst>
                                          <p:attrName>ppt_x</p:attrName>
                                        </p:attrNameLst>
                                      </p:cBhvr>
                                      <p:tavLst>
                                        <p:tav tm="0">
                                          <p:val>
                                            <p:strVal val="#ppt_x"/>
                                          </p:val>
                                        </p:tav>
                                        <p:tav tm="100000">
                                          <p:val>
                                            <p:strVal val="#ppt_x"/>
                                          </p:val>
                                        </p:tav>
                                      </p:tavLst>
                                    </p:anim>
                                    <p:anim calcmode="lin" valueType="num">
                                      <p:cBhvr additive="base">
                                        <p:cTn id="8" dur="500" fill="hold"/>
                                        <p:tgtEl>
                                          <p:spTgt spid="1925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2527"/>
                                        </p:tgtEl>
                                        <p:attrNameLst>
                                          <p:attrName>style.visibility</p:attrName>
                                        </p:attrNameLst>
                                      </p:cBhvr>
                                      <p:to>
                                        <p:strVal val="visible"/>
                                      </p:to>
                                    </p:set>
                                    <p:anim calcmode="lin" valueType="num">
                                      <p:cBhvr additive="base">
                                        <p:cTn id="19" dur="500" fill="hold"/>
                                        <p:tgtEl>
                                          <p:spTgt spid="192527"/>
                                        </p:tgtEl>
                                        <p:attrNameLst>
                                          <p:attrName>ppt_x</p:attrName>
                                        </p:attrNameLst>
                                      </p:cBhvr>
                                      <p:tavLst>
                                        <p:tav tm="0">
                                          <p:val>
                                            <p:strVal val="#ppt_x"/>
                                          </p:val>
                                        </p:tav>
                                        <p:tav tm="100000">
                                          <p:val>
                                            <p:strVal val="#ppt_x"/>
                                          </p:val>
                                        </p:tav>
                                      </p:tavLst>
                                    </p:anim>
                                    <p:anim calcmode="lin" valueType="num">
                                      <p:cBhvr additive="base">
                                        <p:cTn id="20" dur="500" fill="hold"/>
                                        <p:tgtEl>
                                          <p:spTgt spid="1925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92522"/>
                                        </p:tgtEl>
                                        <p:attrNameLst>
                                          <p:attrName>style.visibility</p:attrName>
                                        </p:attrNameLst>
                                      </p:cBhvr>
                                      <p:to>
                                        <p:strVal val="visible"/>
                                      </p:to>
                                    </p:set>
                                    <p:animEffect transition="in" filter="dissolve">
                                      <p:cBhvr>
                                        <p:cTn id="25" dur="500"/>
                                        <p:tgtEl>
                                          <p:spTgt spid="192522"/>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92521"/>
                                        </p:tgtEl>
                                        <p:attrNameLst>
                                          <p:attrName>style.visibility</p:attrName>
                                        </p:attrNameLst>
                                      </p:cBhvr>
                                      <p:to>
                                        <p:strVal val="visible"/>
                                      </p:to>
                                    </p:set>
                                    <p:anim calcmode="lin" valueType="num">
                                      <p:cBhvr additive="base">
                                        <p:cTn id="30" dur="500" fill="hold"/>
                                        <p:tgtEl>
                                          <p:spTgt spid="192521"/>
                                        </p:tgtEl>
                                        <p:attrNameLst>
                                          <p:attrName>ppt_x</p:attrName>
                                        </p:attrNameLst>
                                      </p:cBhvr>
                                      <p:tavLst>
                                        <p:tav tm="0">
                                          <p:val>
                                            <p:strVal val="#ppt_x"/>
                                          </p:val>
                                        </p:tav>
                                        <p:tav tm="100000">
                                          <p:val>
                                            <p:strVal val="#ppt_x"/>
                                          </p:val>
                                        </p:tav>
                                      </p:tavLst>
                                    </p:anim>
                                    <p:anim calcmode="lin" valueType="num">
                                      <p:cBhvr additive="base">
                                        <p:cTn id="31" dur="500" fill="hold"/>
                                        <p:tgtEl>
                                          <p:spTgt spid="192521"/>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192523"/>
                                        </p:tgtEl>
                                        <p:attrNameLst>
                                          <p:attrName>style.visibility</p:attrName>
                                        </p:attrNameLst>
                                      </p:cBhvr>
                                      <p:to>
                                        <p:strVal val="visible"/>
                                      </p:to>
                                    </p:set>
                                    <p:animEffect transition="in" filter="dissolve">
                                      <p:cBhvr>
                                        <p:cTn id="36" dur="500"/>
                                        <p:tgtEl>
                                          <p:spTgt spid="192523"/>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192524"/>
                                        </p:tgtEl>
                                        <p:attrNameLst>
                                          <p:attrName>style.visibility</p:attrName>
                                        </p:attrNameLst>
                                      </p:cBhvr>
                                      <p:to>
                                        <p:strVal val="visible"/>
                                      </p:to>
                                    </p:set>
                                    <p:animEffect transition="in" filter="dissolve">
                                      <p:cBhvr>
                                        <p:cTn id="41" dur="500"/>
                                        <p:tgtEl>
                                          <p:spTgt spid="192524"/>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grpId="0" nodeType="clickEffect">
                                  <p:stCondLst>
                                    <p:cond delay="0"/>
                                  </p:stCondLst>
                                  <p:childTnLst>
                                    <p:set>
                                      <p:cBhvr>
                                        <p:cTn id="45" dur="1" fill="hold">
                                          <p:stCondLst>
                                            <p:cond delay="0"/>
                                          </p:stCondLst>
                                        </p:cTn>
                                        <p:tgtEl>
                                          <p:spTgt spid="192528"/>
                                        </p:tgtEl>
                                        <p:attrNameLst>
                                          <p:attrName>style.visibility</p:attrName>
                                        </p:attrNameLst>
                                      </p:cBhvr>
                                      <p:to>
                                        <p:strVal val="visible"/>
                                      </p:to>
                                    </p:set>
                                    <p:animEffect transition="in" filter="dissolve">
                                      <p:cBhvr>
                                        <p:cTn id="46" dur="500"/>
                                        <p:tgtEl>
                                          <p:spTgt spid="192528"/>
                                        </p:tgtEl>
                                      </p:cBhvr>
                                    </p:animEffect>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grpId="0" nodeType="clickEffect">
                                  <p:stCondLst>
                                    <p:cond delay="0"/>
                                  </p:stCondLst>
                                  <p:childTnLst>
                                    <p:set>
                                      <p:cBhvr>
                                        <p:cTn id="50" dur="1" fill="hold">
                                          <p:stCondLst>
                                            <p:cond delay="0"/>
                                          </p:stCondLst>
                                        </p:cTn>
                                        <p:tgtEl>
                                          <p:spTgt spid="192525"/>
                                        </p:tgtEl>
                                        <p:attrNameLst>
                                          <p:attrName>style.visibility</p:attrName>
                                        </p:attrNameLst>
                                      </p:cBhvr>
                                      <p:to>
                                        <p:strVal val="visible"/>
                                      </p:to>
                                    </p:set>
                                    <p:animEffect transition="in" filter="dissolve">
                                      <p:cBhvr>
                                        <p:cTn id="51" dur="500"/>
                                        <p:tgtEl>
                                          <p:spTgt spid="192525"/>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grpId="0" nodeType="click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dissolve">
                                      <p:cBhvr>
                                        <p:cTn id="56" dur="500"/>
                                        <p:tgtEl>
                                          <p:spTgt spid="5"/>
                                        </p:tgtEl>
                                      </p:cBhvr>
                                    </p:animEffect>
                                  </p:childTnLst>
                                </p:cTn>
                              </p:par>
                            </p:childTnLst>
                          </p:cTn>
                        </p:par>
                      </p:childTnLst>
                    </p:cTn>
                  </p:par>
                  <p:par>
                    <p:cTn id="57" fill="hold">
                      <p:stCondLst>
                        <p:cond delay="indefinite"/>
                      </p:stCondLst>
                      <p:childTnLst>
                        <p:par>
                          <p:cTn id="58" fill="hold">
                            <p:stCondLst>
                              <p:cond delay="0"/>
                            </p:stCondLst>
                            <p:childTnLst>
                              <p:par>
                                <p:cTn id="59" presetID="9" presetClass="entr" presetSubtype="0"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dissolve">
                                      <p:cBhvr>
                                        <p:cTn id="6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18" grpId="0"/>
      <p:bldP spid="192521" grpId="0"/>
      <p:bldP spid="192522" grpId="0"/>
      <p:bldP spid="192523" grpId="0"/>
      <p:bldP spid="192524" grpId="0"/>
      <p:bldP spid="192525" grpId="0"/>
      <p:bldP spid="192527" grpId="0"/>
      <p:bldP spid="192528" grpId="0"/>
      <p:bldP spid="4" grpId="0"/>
      <p:bldP spid="5"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291" name="文本占位符 12290"/>
          <p:cNvSpPr>
            <a:spLocks noGrp="1"/>
          </p:cNvSpPr>
          <p:nvPr/>
        </p:nvSpPr>
        <p:spPr>
          <a:xfrm>
            <a:off x="1250315" y="1400810"/>
            <a:ext cx="9692005" cy="2353310"/>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2700" b="1" dirty="0">
                <a:solidFill>
                  <a:srgbClr val="FF0000"/>
                </a:solidFill>
                <a:latin typeface="宋体" panose="02010600030101010101" pitchFamily="2" charset="-122"/>
                <a:ea typeface="宋体" panose="02010600030101010101" pitchFamily="2" charset="-122"/>
              </a:rPr>
              <a:t>知识卡片</a:t>
            </a:r>
            <a:endParaRPr lang="zh-CN" altLang="en-US" sz="2700" b="1" dirty="0">
              <a:solidFill>
                <a:srgbClr val="FF0000"/>
              </a:solidFill>
            </a:endParaRPr>
          </a:p>
          <a:p>
            <a:pPr marL="0" indent="0">
              <a:lnSpc>
                <a:spcPct val="100000"/>
              </a:lnSpc>
              <a:buNone/>
            </a:pPr>
            <a:r>
              <a:rPr lang="en-US" altLang="zh-CN" sz="2800" b="1" dirty="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通感</a:t>
            </a:r>
            <a:r>
              <a:rPr lang="zh-CN" altLang="en-US" sz="2800" b="1" dirty="0">
                <a:latin typeface="宋体" panose="02010600030101010101" pitchFamily="2" charset="-122"/>
                <a:ea typeface="宋体" panose="02010600030101010101" pitchFamily="2" charset="-122"/>
                <a:cs typeface="宋体" panose="02010600030101010101" pitchFamily="2" charset="-122"/>
              </a:rPr>
              <a:t>是一种</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修辞手法</a:t>
            </a:r>
            <a:r>
              <a:rPr sz="2800" b="1">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又叫</a:t>
            </a:r>
            <a:r>
              <a:rPr lang="zh-CN" altLang="en-US" sz="2800" b="1" dirty="0">
                <a:latin typeface="Arial" panose="020B0604020202020204" pitchFamily="34" charset="0"/>
                <a:ea typeface="SimSun-ExtB" panose="02010609060101010101" charset="-122"/>
                <a:cs typeface="Arial" panose="020B0604020202020204" pitchFamily="34" charset="0"/>
              </a:rPr>
              <a:t>“</a:t>
            </a:r>
            <a:r>
              <a:rPr lang="zh-CN" altLang="en-US" sz="2800" b="1" dirty="0">
                <a:solidFill>
                  <a:srgbClr val="FF0000"/>
                </a:solidFill>
                <a:latin typeface="Arial" panose="020B0604020202020204" pitchFamily="34" charset="0"/>
                <a:ea typeface="SimSun-ExtB" panose="02010609060101010101" charset="-122"/>
                <a:cs typeface="Arial" panose="020B0604020202020204" pitchFamily="34" charset="0"/>
              </a:rPr>
              <a:t>移觉</a:t>
            </a:r>
            <a:r>
              <a:rPr lang="zh-CN" altLang="en-US" sz="2800" b="1" dirty="0">
                <a:latin typeface="Arial" panose="020B0604020202020204" pitchFamily="34" charset="0"/>
                <a:ea typeface="SimSun-ExtB" panose="02010609060101010101" charset="-122"/>
                <a:cs typeface="Arial" panose="020B0604020202020204" pitchFamily="34" charset="0"/>
              </a:rPr>
              <a:t>”</a:t>
            </a:r>
            <a:r>
              <a:rPr sz="2800" b="1">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指在描述客观事物时</a:t>
            </a:r>
            <a:r>
              <a:rPr sz="2800" b="1">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用形象的语言使感觉转移</a:t>
            </a:r>
            <a:r>
              <a:rPr sz="2800" b="1">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将人的听觉、视觉、嗅觉、味觉、触觉等</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不同感觉互相沟通、交错</a:t>
            </a:r>
            <a:r>
              <a:rPr sz="2800" b="1">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彼此挪移转换</a:t>
            </a:r>
            <a:r>
              <a:rPr sz="2800" b="1">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将本来表示甲感觉的词语移用来表示乙感觉</a:t>
            </a:r>
            <a:r>
              <a:rPr sz="2800" b="1">
                <a:sym typeface="+mn-ea"/>
              </a:rPr>
              <a:t>,</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rPr>
              <a:t>使意象更为活泼、新奇</a:t>
            </a:r>
            <a:r>
              <a:rPr lang="zh-CN" altLang="en-US" sz="2800" b="1" dirty="0">
                <a:latin typeface="宋体" panose="02010600030101010101" pitchFamily="2" charset="-122"/>
                <a:ea typeface="宋体" panose="02010600030101010101" pitchFamily="2" charset="-122"/>
                <a:cs typeface="宋体" panose="02010600030101010101" pitchFamily="2" charset="-122"/>
              </a:rPr>
              <a:t>。</a:t>
            </a:r>
            <a:endParaRPr lang="zh-CN" altLang="en-US" sz="2800" b="1" dirty="0">
              <a:latin typeface="宋体" panose="02010600030101010101" pitchFamily="2" charset="-122"/>
              <a:ea typeface="宋体" panose="02010600030101010101" pitchFamily="2" charset="-122"/>
              <a:cs typeface="宋体" panose="02010600030101010101" pitchFamily="2" charset="-122"/>
            </a:endParaRPr>
          </a:p>
        </p:txBody>
      </p:sp>
      <p:sp>
        <p:nvSpPr>
          <p:cNvPr id="6" name="矩形 5"/>
          <p:cNvSpPr/>
          <p:nvPr/>
        </p:nvSpPr>
        <p:spPr>
          <a:xfrm>
            <a:off x="808990" y="4069715"/>
            <a:ext cx="10309860" cy="953135"/>
          </a:xfrm>
          <a:prstGeom prst="rect">
            <a:avLst/>
          </a:prstGeom>
        </p:spPr>
        <p:txBody>
          <a:bodyPr wrap="square">
            <a:spAutoFit/>
          </a:bodyPr>
          <a:p>
            <a:pPr algn="l"/>
            <a:r>
              <a:rPr lang="en-US" altLang="zh-CN" sz="2800" b="1" dirty="0">
                <a:latin typeface="Arial" panose="020B0604020202020204" pitchFamily="34" charset="0"/>
                <a:ea typeface="宋体" panose="02010600030101010101" pitchFamily="2" charset="-122"/>
                <a:cs typeface="Arial" panose="020B0604020202020204" pitchFamily="34" charset="0"/>
              </a:rPr>
              <a:t>       </a:t>
            </a:r>
            <a:r>
              <a:rPr lang="zh-CN" sz="2800" b="1" dirty="0">
                <a:latin typeface="Arial" panose="020B0604020202020204" pitchFamily="34" charset="0"/>
                <a:ea typeface="宋体" panose="02010600030101010101" pitchFamily="2" charset="-122"/>
                <a:cs typeface="Arial" panose="020B0604020202020204" pitchFamily="34" charset="0"/>
              </a:rPr>
              <a:t>借助知识卡片判断：以上三句话中</a:t>
            </a:r>
            <a:r>
              <a:rPr sz="2800" b="1">
                <a:sym typeface="+mn-ea"/>
              </a:rPr>
              <a:t>,</a:t>
            </a:r>
            <a:r>
              <a:rPr lang="zh-CN" sz="2800" b="1" dirty="0">
                <a:latin typeface="Arial" panose="020B0604020202020204" pitchFamily="34" charset="0"/>
                <a:ea typeface="宋体" panose="02010600030101010101" pitchFamily="2" charset="-122"/>
                <a:cs typeface="Arial" panose="020B0604020202020204" pitchFamily="34" charset="0"/>
              </a:rPr>
              <a:t>第</a:t>
            </a:r>
            <a:r>
              <a:rPr lang="zh-CN" sz="2800" b="1" u="sng" dirty="0">
                <a:latin typeface="Arial" panose="020B0604020202020204" pitchFamily="34" charset="0"/>
                <a:ea typeface="宋体" panose="02010600030101010101" pitchFamily="2" charset="-122"/>
                <a:cs typeface="Arial" panose="020B0604020202020204" pitchFamily="34" charset="0"/>
              </a:rPr>
              <a:t> </a:t>
            </a:r>
            <a:r>
              <a:rPr lang="en-US" altLang="zh-CN" sz="2800" b="1" u="sng" dirty="0">
                <a:latin typeface="Arial" panose="020B0604020202020204" pitchFamily="34" charset="0"/>
                <a:ea typeface="宋体" panose="02010600030101010101" pitchFamily="2" charset="-122"/>
                <a:cs typeface="Arial" panose="020B0604020202020204" pitchFamily="34" charset="0"/>
              </a:rPr>
              <a:t>     </a:t>
            </a:r>
            <a:r>
              <a:rPr lang="zh-CN" altLang="en-US" sz="2800" b="1" dirty="0">
                <a:latin typeface="Arial" panose="020B0604020202020204" pitchFamily="34" charset="0"/>
                <a:ea typeface="宋体" panose="02010600030101010101" pitchFamily="2" charset="-122"/>
                <a:cs typeface="Arial" panose="020B0604020202020204" pitchFamily="34" charset="0"/>
              </a:rPr>
              <a:t>、</a:t>
            </a:r>
            <a:r>
              <a:rPr lang="en-US" altLang="zh-CN" sz="2800" b="1" u="sng" dirty="0">
                <a:latin typeface="Arial" panose="020B0604020202020204" pitchFamily="34" charset="0"/>
                <a:ea typeface="宋体" panose="02010600030101010101" pitchFamily="2" charset="-122"/>
                <a:cs typeface="Arial" panose="020B0604020202020204" pitchFamily="34" charset="0"/>
              </a:rPr>
              <a:t>     </a:t>
            </a:r>
            <a:r>
              <a:rPr lang="zh-CN" sz="2800" b="1" dirty="0">
                <a:latin typeface="Arial" panose="020B0604020202020204" pitchFamily="34" charset="0"/>
                <a:ea typeface="宋体" panose="02010600030101010101" pitchFamily="2" charset="-122"/>
                <a:cs typeface="Arial" panose="020B0604020202020204" pitchFamily="34" charset="0"/>
              </a:rPr>
              <a:t>句都运用了通感的修辞手法</a:t>
            </a:r>
            <a:r>
              <a:rPr lang="zh-CN" altLang="en-US" sz="2800" b="1" dirty="0">
                <a:latin typeface="Arial" panose="020B0604020202020204" pitchFamily="34" charset="0"/>
                <a:ea typeface="宋体" panose="02010600030101010101" pitchFamily="2" charset="-122"/>
                <a:cs typeface="Arial" panose="020B0604020202020204" pitchFamily="34" charset="0"/>
              </a:rPr>
              <a:t>。</a:t>
            </a:r>
            <a:endParaRPr lang="zh-CN" altLang="en-US" sz="2800" b="1" dirty="0">
              <a:latin typeface="Arial" panose="020B0604020202020204" pitchFamily="34" charset="0"/>
              <a:ea typeface="宋体" panose="02010600030101010101" pitchFamily="2" charset="-122"/>
              <a:cs typeface="Arial" panose="020B0604020202020204" pitchFamily="34" charset="0"/>
            </a:endParaRPr>
          </a:p>
        </p:txBody>
      </p:sp>
      <p:sp>
        <p:nvSpPr>
          <p:cNvPr id="2" name="文本框 1"/>
          <p:cNvSpPr txBox="1"/>
          <p:nvPr/>
        </p:nvSpPr>
        <p:spPr>
          <a:xfrm>
            <a:off x="7408545" y="4069715"/>
            <a:ext cx="598805" cy="521970"/>
          </a:xfrm>
          <a:prstGeom prst="rect">
            <a:avLst/>
          </a:prstGeom>
          <a:noFill/>
        </p:spPr>
        <p:txBody>
          <a:bodyPr wrap="none" rtlCol="0" anchor="t">
            <a:spAutoFit/>
          </a:bodyPr>
          <a:p>
            <a:r>
              <a:rPr sz="2800">
                <a:solidFill>
                  <a:srgbClr val="FF3300"/>
                </a:solidFill>
                <a:sym typeface="+mn-ea"/>
              </a:rPr>
              <a:t>(</a:t>
            </a:r>
            <a:r>
              <a:rPr lang="en-US" altLang="zh-CN" sz="2800" b="1" dirty="0">
                <a:solidFill>
                  <a:srgbClr val="FF3300"/>
                </a:solidFill>
                <a:latin typeface="宋体" panose="02010600030101010101" pitchFamily="2" charset="-122"/>
                <a:ea typeface="宋体" panose="02010600030101010101" pitchFamily="2" charset="-122"/>
                <a:sym typeface="+mn-ea"/>
              </a:rPr>
              <a:t>2</a:t>
            </a:r>
            <a:r>
              <a:rPr sz="2800">
                <a:solidFill>
                  <a:srgbClr val="FF3300"/>
                </a:solidFill>
                <a:sym typeface="+mn-ea"/>
              </a:rPr>
              <a:t>)</a:t>
            </a:r>
            <a:endParaRPr lang="zh-CN" altLang="en-US" sz="2800">
              <a:solidFill>
                <a:srgbClr val="FF3300"/>
              </a:solidFill>
              <a:sym typeface="+mn-ea"/>
            </a:endParaRPr>
          </a:p>
        </p:txBody>
      </p:sp>
      <p:sp>
        <p:nvSpPr>
          <p:cNvPr id="3" name="文本框 2"/>
          <p:cNvSpPr txBox="1"/>
          <p:nvPr/>
        </p:nvSpPr>
        <p:spPr>
          <a:xfrm>
            <a:off x="8347710" y="3990975"/>
            <a:ext cx="598805" cy="521970"/>
          </a:xfrm>
          <a:prstGeom prst="rect">
            <a:avLst/>
          </a:prstGeom>
          <a:noFill/>
        </p:spPr>
        <p:txBody>
          <a:bodyPr wrap="none" rtlCol="0" anchor="t">
            <a:spAutoFit/>
          </a:bodyPr>
          <a:p>
            <a:r>
              <a:rPr sz="2800">
                <a:solidFill>
                  <a:srgbClr val="FF3300"/>
                </a:solidFill>
                <a:sym typeface="+mn-ea"/>
              </a:rPr>
              <a:t>(</a:t>
            </a:r>
            <a:r>
              <a:rPr lang="en-US" altLang="zh-CN" sz="2800" b="1" dirty="0">
                <a:solidFill>
                  <a:srgbClr val="FF3300"/>
                </a:solidFill>
                <a:latin typeface="宋体" panose="02010600030101010101" pitchFamily="2" charset="-122"/>
                <a:ea typeface="宋体" panose="02010600030101010101" pitchFamily="2" charset="-122"/>
                <a:sym typeface="+mn-ea"/>
              </a:rPr>
              <a:t>3</a:t>
            </a:r>
            <a:r>
              <a:rPr sz="2800">
                <a:solidFill>
                  <a:srgbClr val="FF3300"/>
                </a:solidFill>
                <a:sym typeface="+mn-ea"/>
              </a:rPr>
              <a:t>)</a:t>
            </a:r>
            <a:endParaRPr lang="zh-CN" altLang="en-US" sz="2800">
              <a:solidFill>
                <a:srgbClr val="FF3300"/>
              </a:solidFill>
              <a:sym typeface="+mn-ea"/>
            </a:endParaRPr>
          </a:p>
        </p:txBody>
      </p:sp>
      <p:sp>
        <p:nvSpPr>
          <p:cNvPr id="4" name="矩形 3"/>
          <p:cNvSpPr/>
          <p:nvPr/>
        </p:nvSpPr>
        <p:spPr>
          <a:xfrm>
            <a:off x="1011055" y="578457"/>
            <a:ext cx="4130040" cy="583565"/>
          </a:xfrm>
          <a:prstGeom prst="rect">
            <a:avLst/>
          </a:prstGeom>
        </p:spPr>
        <p:txBody>
          <a:bodyPr wrap="none">
            <a:spAutoFit/>
          </a:bodyPr>
          <a:p>
            <a:pPr algn="l"/>
            <a:r>
              <a:rPr lang="en-US" altLang="zh-CN" sz="3200" b="1" dirty="0">
                <a:latin typeface="宋体" panose="02010600030101010101" pitchFamily="2" charset="-122"/>
                <a:ea typeface="宋体" panose="02010600030101010101" pitchFamily="2" charset="-122"/>
              </a:rPr>
              <a:t>3.</a:t>
            </a:r>
            <a:r>
              <a:rPr lang="zh-CN" altLang="zh-CN" sz="3200" b="1" dirty="0">
                <a:latin typeface="宋体" panose="02010600030101010101" pitchFamily="2" charset="-122"/>
                <a:ea typeface="宋体" panose="02010600030101010101" pitchFamily="2" charset="-122"/>
              </a:rPr>
              <a:t>了解通感</a:t>
            </a:r>
            <a:r>
              <a:rPr sz="3200">
                <a:sym typeface="+mn-ea"/>
              </a:rPr>
              <a:t>(</a:t>
            </a:r>
            <a:r>
              <a:rPr lang="zh-CN" sz="3200" b="1" dirty="0">
                <a:latin typeface="宋体" panose="02010600030101010101" pitchFamily="2" charset="-122"/>
                <a:ea typeface="宋体" panose="02010600030101010101" pitchFamily="2" charset="-122"/>
                <a:sym typeface="+mn-ea"/>
              </a:rPr>
              <a:t>预学三</a:t>
            </a:r>
            <a:r>
              <a:rPr sz="3200">
                <a:sym typeface="+mn-ea"/>
              </a:rPr>
              <a:t>)</a:t>
            </a:r>
            <a:r>
              <a:rPr lang="zh-CN" altLang="zh-CN" sz="3200" b="1" dirty="0">
                <a:latin typeface="宋体" panose="02010600030101010101" pitchFamily="2" charset="-122"/>
                <a:ea typeface="宋体" panose="02010600030101010101" pitchFamily="2" charset="-122"/>
              </a:rPr>
              <a:t>。</a:t>
            </a:r>
            <a:endParaRPr lang="zh-CN" altLang="zh-CN" sz="3200" b="1" dirty="0">
              <a:latin typeface="宋体" panose="02010600030101010101" pitchFamily="2" charset="-122"/>
              <a:ea typeface="宋体" panose="02010600030101010101" pitchFamily="2" charset="-122"/>
            </a:endParaRPr>
          </a:p>
        </p:txBody>
      </p:sp>
      <p:sp>
        <p:nvSpPr>
          <p:cNvPr id="12292" name="矩形 12291"/>
          <p:cNvSpPr/>
          <p:nvPr/>
        </p:nvSpPr>
        <p:spPr>
          <a:xfrm>
            <a:off x="5337175" y="4521200"/>
            <a:ext cx="5332730" cy="501650"/>
          </a:xfrm>
          <a:prstGeom prst="rect">
            <a:avLst/>
          </a:prstGeom>
          <a:noFill/>
          <a:ln w="9525">
            <a:noFill/>
          </a:ln>
        </p:spPr>
        <p:txBody>
          <a:bodyPr anchor="t" anchorCtr="0"/>
          <a:p>
            <a:pPr indent="0">
              <a:spcBef>
                <a:spcPct val="20000"/>
              </a:spcBef>
              <a:buNone/>
            </a:pPr>
            <a:r>
              <a:rPr lang="zh-CN" sz="2800" b="1">
                <a:solidFill>
                  <a:srgbClr val="FF3300"/>
                </a:solidFill>
                <a:latin typeface="宋体" panose="02010600030101010101" pitchFamily="2" charset="-122"/>
                <a:ea typeface="宋体" panose="02010600030101010101" pitchFamily="2" charset="-122"/>
                <a:sym typeface="+mn-ea"/>
              </a:rPr>
              <a:t>第</a:t>
            </a:r>
            <a:r>
              <a:rPr sz="2800">
                <a:solidFill>
                  <a:srgbClr val="FF3300"/>
                </a:solidFill>
                <a:sym typeface="+mn-ea"/>
              </a:rPr>
              <a:t>(</a:t>
            </a:r>
            <a:r>
              <a:rPr lang="en-US" altLang="zh-CN" sz="2800" b="1" dirty="0">
                <a:solidFill>
                  <a:srgbClr val="FF3300"/>
                </a:solidFill>
                <a:latin typeface="宋体" panose="02010600030101010101" pitchFamily="2" charset="-122"/>
                <a:ea typeface="宋体" panose="02010600030101010101" pitchFamily="2" charset="-122"/>
                <a:sym typeface="+mn-ea"/>
              </a:rPr>
              <a:t>2</a:t>
            </a:r>
            <a:r>
              <a:rPr sz="2800">
                <a:solidFill>
                  <a:srgbClr val="FF3300"/>
                </a:solidFill>
                <a:sym typeface="+mn-ea"/>
              </a:rPr>
              <a:t>)</a:t>
            </a:r>
            <a:r>
              <a:rPr sz="2800">
                <a:solidFill>
                  <a:srgbClr val="FF3300"/>
                </a:solidFill>
                <a:sym typeface="+mn-ea"/>
              </a:rPr>
              <a:t>(</a:t>
            </a:r>
            <a:r>
              <a:rPr lang="en-US" sz="2800">
                <a:solidFill>
                  <a:srgbClr val="FF3300"/>
                </a:solidFill>
                <a:sym typeface="+mn-ea"/>
              </a:rPr>
              <a:t>3</a:t>
            </a:r>
            <a:r>
              <a:rPr sz="2800">
                <a:solidFill>
                  <a:srgbClr val="FF3300"/>
                </a:solidFill>
                <a:sym typeface="+mn-ea"/>
              </a:rPr>
              <a:t>)</a:t>
            </a:r>
            <a:r>
              <a:rPr lang="zh-CN" sz="2800" b="1">
                <a:solidFill>
                  <a:srgbClr val="FF3300"/>
                </a:solidFill>
                <a:latin typeface="宋体" panose="02010600030101010101" pitchFamily="2" charset="-122"/>
                <a:ea typeface="宋体" panose="02010600030101010101" pitchFamily="2" charset="-122"/>
                <a:sym typeface="+mn-ea"/>
              </a:rPr>
              <a:t>句</a:t>
            </a:r>
            <a:r>
              <a:rPr lang="zh-CN" altLang="en-US" sz="2800" b="1" dirty="0">
                <a:solidFill>
                  <a:srgbClr val="FF0000"/>
                </a:solidFill>
                <a:latin typeface="Arial" panose="020B0604020202020204" pitchFamily="34" charset="0"/>
                <a:ea typeface="宋体" panose="02010600030101010101" pitchFamily="2" charset="-122"/>
              </a:rPr>
              <a:t>将视觉挪用到嗅觉</a:t>
            </a:r>
            <a:endParaRPr lang="zh-CN" altLang="en-US" sz="32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292"/>
                                        </p:tgtEl>
                                        <p:attrNameLst>
                                          <p:attrName>style.visibility</p:attrName>
                                        </p:attrNameLst>
                                      </p:cBhvr>
                                      <p:to>
                                        <p:strVal val="visible"/>
                                      </p:to>
                                    </p:set>
                                    <p:anim calcmode="lin" valueType="num">
                                      <p:cBhvr additive="base">
                                        <p:cTn id="19" dur="500" fill="hold"/>
                                        <p:tgtEl>
                                          <p:spTgt spid="12292"/>
                                        </p:tgtEl>
                                        <p:attrNameLst>
                                          <p:attrName>ppt_x</p:attrName>
                                        </p:attrNameLst>
                                      </p:cBhvr>
                                      <p:tavLst>
                                        <p:tav tm="0">
                                          <p:val>
                                            <p:strVal val="#ppt_x"/>
                                          </p:val>
                                        </p:tav>
                                        <p:tav tm="100000">
                                          <p:val>
                                            <p:strVal val="#ppt_x"/>
                                          </p:val>
                                        </p:tav>
                                      </p:tavLst>
                                    </p:anim>
                                    <p:anim calcmode="lin" valueType="num">
                                      <p:cBhvr additive="base">
                                        <p:cTn id="20" dur="500" fill="hold"/>
                                        <p:tgtEl>
                                          <p:spTgt spid="122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29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45411" name="矩形 145410" descr="中国教育出版网"/>
          <p:cNvSpPr>
            <a:spLocks noChangeArrowheads="1"/>
          </p:cNvSpPr>
          <p:nvPr/>
        </p:nvSpPr>
        <p:spPr bwMode="auto">
          <a:xfrm>
            <a:off x="938530" y="1413510"/>
            <a:ext cx="10516870" cy="506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90000"/>
              </a:lnSpc>
              <a:spcBef>
                <a:spcPts val="0"/>
              </a:spcBef>
              <a:spcAft>
                <a:spcPts val="0"/>
              </a:spcAft>
            </a:pPr>
            <a:r>
              <a:rPr lang="en-US" altLang="zh-CN" sz="3000" b="1" dirty="0" smtClean="0">
                <a:solidFill>
                  <a:schemeClr val="tx1"/>
                </a:solidFill>
                <a:latin typeface="宋体" panose="02010600030101010101" pitchFamily="2" charset="-122"/>
                <a:ea typeface="宋体" panose="02010600030101010101" pitchFamily="2" charset="-122"/>
              </a:rPr>
              <a:t>1.</a:t>
            </a:r>
            <a:r>
              <a:rPr lang="zh-CN" altLang="en-US" sz="3000" b="1" dirty="0" smtClean="0">
                <a:solidFill>
                  <a:schemeClr val="tx1"/>
                </a:solidFill>
                <a:latin typeface="宋体" panose="02010600030101010101" pitchFamily="2" charset="-122"/>
                <a:ea typeface="宋体" panose="02010600030101010101" pitchFamily="2" charset="-122"/>
              </a:rPr>
              <a:t>朗读课文</a:t>
            </a:r>
            <a:r>
              <a:rPr lang="en-US" altLang="zh-CN" sz="3000" b="1" dirty="0" smtClean="0">
                <a:solidFill>
                  <a:schemeClr val="tx1"/>
                </a:solidFill>
                <a:latin typeface="宋体" panose="02010600030101010101" pitchFamily="2" charset="-122"/>
                <a:ea typeface="宋体" panose="02010600030101010101" pitchFamily="2" charset="-122"/>
              </a:rPr>
              <a:t>2—6</a:t>
            </a:r>
            <a:r>
              <a:rPr lang="zh-CN" altLang="en-US" sz="3000" b="1" dirty="0" smtClean="0">
                <a:solidFill>
                  <a:schemeClr val="tx1"/>
                </a:solidFill>
                <a:latin typeface="宋体" panose="02010600030101010101" pitchFamily="2" charset="-122"/>
                <a:ea typeface="宋体" panose="02010600030101010101" pitchFamily="2" charset="-122"/>
              </a:rPr>
              <a:t>段</a:t>
            </a:r>
            <a:r>
              <a:rPr sz="3000" b="1">
                <a:sym typeface="+mn-ea"/>
              </a:rPr>
              <a:t>,</a:t>
            </a:r>
            <a:r>
              <a:rPr lang="zh-CN" sz="3000" b="1">
                <a:latin typeface="宋体" panose="02010600030101010101" pitchFamily="2" charset="-122"/>
                <a:ea typeface="宋体" panose="02010600030101010101" pitchFamily="2" charset="-122"/>
                <a:sym typeface="+mn-ea"/>
              </a:rPr>
              <a:t>思考</a:t>
            </a:r>
            <a:r>
              <a:rPr lang="en-US" altLang="zh-CN" sz="3000" b="1">
                <a:latin typeface="Arial" panose="020B0604020202020204" pitchFamily="34" charset="0"/>
                <a:ea typeface="宋体" panose="02010600030101010101" pitchFamily="2" charset="-122"/>
                <a:sym typeface="+mn-ea"/>
              </a:rPr>
              <a:t>:</a:t>
            </a:r>
            <a:r>
              <a:rPr lang="zh-CN" sz="3000" b="1">
                <a:latin typeface="宋体" panose="02010600030101010101" pitchFamily="2" charset="-122"/>
                <a:ea typeface="宋体" panose="02010600030101010101" pitchFamily="2" charset="-122"/>
                <a:sym typeface="+mn-ea"/>
              </a:rPr>
              <a:t>依行文顺序</a:t>
            </a:r>
            <a:r>
              <a:rPr sz="3000" b="1">
                <a:sym typeface="+mn-ea"/>
              </a:rPr>
              <a:t>,</a:t>
            </a:r>
            <a:r>
              <a:rPr lang="zh-CN" sz="3000" b="1">
                <a:latin typeface="宋体" panose="02010600030101010101" pitchFamily="2" charset="-122"/>
                <a:ea typeface="宋体" panose="02010600030101010101" pitchFamily="2" charset="-122"/>
                <a:sym typeface="+mn-ea"/>
              </a:rPr>
              <a:t>这</a:t>
            </a:r>
            <a:r>
              <a:rPr lang="en-US" altLang="zh-CN" sz="3000" b="1">
                <a:latin typeface="宋体" panose="02010600030101010101" pitchFamily="2" charset="-122"/>
                <a:ea typeface="宋体" panose="02010600030101010101" pitchFamily="2" charset="-122"/>
                <a:sym typeface="+mn-ea"/>
              </a:rPr>
              <a:t>5</a:t>
            </a:r>
            <a:r>
              <a:rPr lang="zh-CN" altLang="en-US" sz="3000" b="1">
                <a:latin typeface="宋体" panose="02010600030101010101" pitchFamily="2" charset="-122"/>
                <a:ea typeface="宋体" panose="02010600030101010101" pitchFamily="2" charset="-122"/>
                <a:sym typeface="+mn-ea"/>
              </a:rPr>
              <a:t>段的</a:t>
            </a:r>
            <a:r>
              <a:rPr lang="zh-CN" altLang="en-US" sz="3000" b="1" dirty="0" smtClean="0">
                <a:solidFill>
                  <a:schemeClr val="tx1"/>
                </a:solidFill>
                <a:uFillTx/>
                <a:latin typeface="Arial" panose="020B0604020202020204" pitchFamily="34" charset="0"/>
                <a:ea typeface="SimSun-ExtB" panose="02010609060101010101" charset="-122"/>
                <a:cs typeface="Arial" panose="020B0604020202020204" pitchFamily="34" charset="0"/>
              </a:rPr>
              <a:t>描写内容</a:t>
            </a:r>
            <a:r>
              <a:rPr lang="zh-CN" altLang="en-US" sz="3000" b="1" dirty="0">
                <a:solidFill>
                  <a:schemeClr val="tx1"/>
                </a:solidFill>
                <a:latin typeface="宋体" panose="02010600030101010101" pitchFamily="2" charset="-122"/>
                <a:ea typeface="宋体" panose="02010600030101010101" pitchFamily="2" charset="-122"/>
              </a:rPr>
              <a:t>是什么？</a:t>
            </a:r>
            <a:endParaRPr lang="zh-CN" altLang="en-US" sz="3000" b="1" dirty="0">
              <a:solidFill>
                <a:schemeClr val="tx1"/>
              </a:solidFill>
              <a:latin typeface="宋体" panose="02010600030101010101" pitchFamily="2" charset="-122"/>
              <a:ea typeface="宋体" panose="02010600030101010101" pitchFamily="2" charset="-122"/>
            </a:endParaRPr>
          </a:p>
        </p:txBody>
      </p:sp>
      <p:grpSp>
        <p:nvGrpSpPr>
          <p:cNvPr id="5" name="组合 4"/>
          <p:cNvGrpSpPr/>
          <p:nvPr/>
        </p:nvGrpSpPr>
        <p:grpSpPr>
          <a:xfrm>
            <a:off x="744220" y="361315"/>
            <a:ext cx="2478405" cy="713740"/>
            <a:chOff x="2371" y="690"/>
            <a:chExt cx="3471" cy="1124"/>
          </a:xfrm>
        </p:grpSpPr>
        <p:sp>
          <p:nvSpPr>
            <p:cNvPr id="6"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741"/>
              <a:ext cx="2694"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语言赏析</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pic>
        <p:nvPicPr>
          <p:cNvPr id="2" name="图片 1" descr="中国教育出版网"/>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70936" y="2126993"/>
            <a:ext cx="2904067" cy="308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24" name="图片 184323" descr="中国教育出版网"/>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17062" y="2140384"/>
            <a:ext cx="2285999"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41" name="图片 184340" descr="中国教育出版网"/>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08060" y="2098474"/>
            <a:ext cx="2159000" cy="308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28" name="文本框 184327" descr="中国教育出版网"/>
          <p:cNvSpPr txBox="1">
            <a:spLocks noChangeArrowheads="1"/>
          </p:cNvSpPr>
          <p:nvPr/>
        </p:nvSpPr>
        <p:spPr bwMode="auto">
          <a:xfrm>
            <a:off x="2113369" y="5250814"/>
            <a:ext cx="1219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latin typeface="Times New Roman" panose="02020603050405020304" pitchFamily="18" charset="0"/>
              </a:rPr>
              <a:t>花瀑</a:t>
            </a:r>
            <a:endParaRPr lang="zh-CN" altLang="en-US" sz="2800" b="1" dirty="0">
              <a:latin typeface="Times New Roman" panose="02020603050405020304" pitchFamily="18" charset="0"/>
            </a:endParaRPr>
          </a:p>
        </p:txBody>
      </p:sp>
      <p:sp>
        <p:nvSpPr>
          <p:cNvPr id="184329" name="文本框 184328" descr="中国教育出版网"/>
          <p:cNvSpPr txBox="1">
            <a:spLocks noChangeArrowheads="1"/>
          </p:cNvSpPr>
          <p:nvPr/>
        </p:nvSpPr>
        <p:spPr bwMode="auto">
          <a:xfrm>
            <a:off x="5946352" y="5278119"/>
            <a:ext cx="1422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latin typeface="Times New Roman" panose="02020603050405020304" pitchFamily="18" charset="0"/>
              </a:rPr>
              <a:t>花穗</a:t>
            </a:r>
            <a:endParaRPr lang="zh-CN" altLang="en-US" sz="2800" b="1" dirty="0">
              <a:latin typeface="Times New Roman" panose="02020603050405020304" pitchFamily="18" charset="0"/>
            </a:endParaRPr>
          </a:p>
        </p:txBody>
      </p:sp>
      <p:sp>
        <p:nvSpPr>
          <p:cNvPr id="184330" name="文本框 184329" descr="中国教育出版网"/>
          <p:cNvSpPr txBox="1">
            <a:spLocks noChangeArrowheads="1"/>
          </p:cNvSpPr>
          <p:nvPr/>
        </p:nvSpPr>
        <p:spPr bwMode="auto">
          <a:xfrm>
            <a:off x="9200136" y="5214622"/>
            <a:ext cx="1219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latin typeface="宋体" panose="02010600030101010101" pitchFamily="2" charset="-122"/>
              </a:rPr>
              <a:t>花朵</a:t>
            </a:r>
            <a:endParaRPr lang="zh-CN" altLang="en-US" sz="2800" b="1" dirty="0">
              <a:latin typeface="宋体" panose="02010600030101010101" pitchFamily="2" charset="-122"/>
            </a:endParaRPr>
          </a:p>
        </p:txBody>
      </p:sp>
      <p:sp>
        <p:nvSpPr>
          <p:cNvPr id="184337" name="文本框 184336" descr="中国教育出版网"/>
          <p:cNvSpPr txBox="1">
            <a:spLocks noChangeArrowheads="1"/>
          </p:cNvSpPr>
          <p:nvPr/>
        </p:nvSpPr>
        <p:spPr bwMode="auto">
          <a:xfrm>
            <a:off x="1665817" y="5766116"/>
            <a:ext cx="1727200" cy="5794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dirty="0">
                <a:solidFill>
                  <a:schemeClr val="tx2"/>
                </a:solidFill>
                <a:ea typeface="隶书" panose="02010509060101010101" charset="-122"/>
              </a:rPr>
              <a:t>花色</a:t>
            </a:r>
            <a:endParaRPr lang="zh-CN" altLang="en-US" sz="3200" b="1" dirty="0">
              <a:solidFill>
                <a:schemeClr val="tx2"/>
              </a:solidFill>
              <a:ea typeface="隶书" panose="02010509060101010101" charset="-122"/>
            </a:endParaRPr>
          </a:p>
        </p:txBody>
      </p:sp>
      <p:sp>
        <p:nvSpPr>
          <p:cNvPr id="184338" name="文本框 184337" descr="中国教育出版网"/>
          <p:cNvSpPr txBox="1">
            <a:spLocks noChangeArrowheads="1"/>
          </p:cNvSpPr>
          <p:nvPr/>
        </p:nvSpPr>
        <p:spPr bwMode="auto">
          <a:xfrm>
            <a:off x="5565790" y="5769927"/>
            <a:ext cx="1425550" cy="5794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dirty="0">
                <a:solidFill>
                  <a:schemeClr val="tx2"/>
                </a:solidFill>
                <a:ea typeface="隶书" panose="02010509060101010101" charset="-122"/>
              </a:rPr>
              <a:t>花形</a:t>
            </a:r>
            <a:endParaRPr lang="zh-CN" altLang="en-US" sz="3200" b="1" dirty="0">
              <a:solidFill>
                <a:schemeClr val="tx2"/>
              </a:solidFill>
              <a:ea typeface="隶书" panose="02010509060101010101" charset="-122"/>
            </a:endParaRPr>
          </a:p>
        </p:txBody>
      </p:sp>
      <p:sp>
        <p:nvSpPr>
          <p:cNvPr id="184339" name="文本框 184338" descr="中国教育出版网"/>
          <p:cNvSpPr txBox="1">
            <a:spLocks noChangeArrowheads="1"/>
          </p:cNvSpPr>
          <p:nvPr/>
        </p:nvSpPr>
        <p:spPr bwMode="auto">
          <a:xfrm>
            <a:off x="8702887" y="5661975"/>
            <a:ext cx="1716616" cy="5794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dirty="0">
                <a:solidFill>
                  <a:schemeClr val="tx2"/>
                </a:solidFill>
                <a:ea typeface="隶书" panose="02010509060101010101" charset="-122"/>
              </a:rPr>
              <a:t>花态</a:t>
            </a:r>
            <a:endParaRPr lang="zh-CN" altLang="en-US" sz="3200" b="1" dirty="0">
              <a:solidFill>
                <a:schemeClr val="tx2"/>
              </a:solidFill>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84324"/>
                                        </p:tgtEl>
                                        <p:attrNameLst>
                                          <p:attrName>style.visibility</p:attrName>
                                        </p:attrNameLst>
                                      </p:cBhvr>
                                      <p:to>
                                        <p:strVal val="visible"/>
                                      </p:to>
                                    </p:set>
                                    <p:animEffect transition="in" filter="checkerboard(across)">
                                      <p:cBhvr>
                                        <p:cTn id="12" dur="500"/>
                                        <p:tgtEl>
                                          <p:spTgt spid="18432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84341"/>
                                        </p:tgtEl>
                                        <p:attrNameLst>
                                          <p:attrName>style.visibility</p:attrName>
                                        </p:attrNameLst>
                                      </p:cBhvr>
                                      <p:to>
                                        <p:strVal val="visible"/>
                                      </p:to>
                                    </p:set>
                                    <p:anim calcmode="lin" valueType="num">
                                      <p:cBhvr additive="base">
                                        <p:cTn id="17" dur="500" fill="hold"/>
                                        <p:tgtEl>
                                          <p:spTgt spid="184341"/>
                                        </p:tgtEl>
                                        <p:attrNameLst>
                                          <p:attrName>ppt_x</p:attrName>
                                        </p:attrNameLst>
                                      </p:cBhvr>
                                      <p:tavLst>
                                        <p:tav tm="0">
                                          <p:val>
                                            <p:strVal val="0-#ppt_w/2"/>
                                          </p:val>
                                        </p:tav>
                                        <p:tav tm="100000">
                                          <p:val>
                                            <p:strVal val="#ppt_x"/>
                                          </p:val>
                                        </p:tav>
                                      </p:tavLst>
                                    </p:anim>
                                    <p:anim calcmode="lin" valueType="num">
                                      <p:cBhvr additive="base">
                                        <p:cTn id="18" dur="500" fill="hold"/>
                                        <p:tgtEl>
                                          <p:spTgt spid="18434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84328"/>
                                        </p:tgtEl>
                                        <p:attrNameLst>
                                          <p:attrName>style.visibility</p:attrName>
                                        </p:attrNameLst>
                                      </p:cBhvr>
                                      <p:to>
                                        <p:strVal val="visible"/>
                                      </p:to>
                                    </p:set>
                                    <p:animEffect transition="in" filter="checkerboard(across)">
                                      <p:cBhvr>
                                        <p:cTn id="23" dur="500"/>
                                        <p:tgtEl>
                                          <p:spTgt spid="184328"/>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184329"/>
                                        </p:tgtEl>
                                        <p:attrNameLst>
                                          <p:attrName>style.visibility</p:attrName>
                                        </p:attrNameLst>
                                      </p:cBhvr>
                                      <p:to>
                                        <p:strVal val="visible"/>
                                      </p:to>
                                    </p:set>
                                    <p:animEffect transition="in" filter="checkerboard(across)">
                                      <p:cBhvr>
                                        <p:cTn id="28" dur="500"/>
                                        <p:tgtEl>
                                          <p:spTgt spid="184329"/>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184330"/>
                                        </p:tgtEl>
                                        <p:attrNameLst>
                                          <p:attrName>style.visibility</p:attrName>
                                        </p:attrNameLst>
                                      </p:cBhvr>
                                      <p:to>
                                        <p:strVal val="visible"/>
                                      </p:to>
                                    </p:set>
                                    <p:animEffect transition="in" filter="checkerboard(across)">
                                      <p:cBhvr>
                                        <p:cTn id="33" dur="500"/>
                                        <p:tgtEl>
                                          <p:spTgt spid="184330"/>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184337">
                                            <p:txEl>
                                              <p:pRg st="0" end="0"/>
                                            </p:txEl>
                                          </p:spTgt>
                                        </p:tgtEl>
                                        <p:attrNameLst>
                                          <p:attrName>style.visibility</p:attrName>
                                        </p:attrNameLst>
                                      </p:cBhvr>
                                      <p:to>
                                        <p:strVal val="visible"/>
                                      </p:to>
                                    </p:set>
                                    <p:animEffect transition="in" filter="checkerboard(across)">
                                      <p:cBhvr>
                                        <p:cTn id="38" dur="500"/>
                                        <p:tgtEl>
                                          <p:spTgt spid="184337">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 fill="hold">
                                          <p:stCondLst>
                                            <p:cond delay="0"/>
                                          </p:stCondLst>
                                        </p:cTn>
                                        <p:tgtEl>
                                          <p:spTgt spid="184338">
                                            <p:txEl>
                                              <p:pRg st="0" end="0"/>
                                            </p:txEl>
                                          </p:spTgt>
                                        </p:tgtEl>
                                        <p:attrNameLst>
                                          <p:attrName>style.visibility</p:attrName>
                                        </p:attrNameLst>
                                      </p:cBhvr>
                                      <p:to>
                                        <p:strVal val="visible"/>
                                      </p:to>
                                    </p:set>
                                    <p:animEffect transition="in" filter="checkerboard(across)">
                                      <p:cBhvr>
                                        <p:cTn id="43" dur="500"/>
                                        <p:tgtEl>
                                          <p:spTgt spid="184338">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nodeType="clickEffect">
                                  <p:stCondLst>
                                    <p:cond delay="0"/>
                                  </p:stCondLst>
                                  <p:childTnLst>
                                    <p:set>
                                      <p:cBhvr>
                                        <p:cTn id="47" dur="1" fill="hold">
                                          <p:stCondLst>
                                            <p:cond delay="0"/>
                                          </p:stCondLst>
                                        </p:cTn>
                                        <p:tgtEl>
                                          <p:spTgt spid="184339">
                                            <p:txEl>
                                              <p:pRg st="0" end="0"/>
                                            </p:txEl>
                                          </p:spTgt>
                                        </p:tgtEl>
                                        <p:attrNameLst>
                                          <p:attrName>style.visibility</p:attrName>
                                        </p:attrNameLst>
                                      </p:cBhvr>
                                      <p:to>
                                        <p:strVal val="visible"/>
                                      </p:to>
                                    </p:set>
                                    <p:animEffect transition="in" filter="checkerboard(across)">
                                      <p:cBhvr>
                                        <p:cTn id="48" dur="500"/>
                                        <p:tgtEl>
                                          <p:spTgt spid="1843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8" grpId="0"/>
      <p:bldP spid="184329" grpId="0"/>
      <p:bldP spid="184330" grpId="0"/>
    </p:bld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4.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 name="KSO_WM_SLIDE_MODEL_TYPE" val="cover"/>
</p:tagLst>
</file>

<file path=ppt/tags/tag5.xml><?xml version="1.0" encoding="utf-8"?>
<p:tagLst xmlns:p="http://schemas.openxmlformats.org/presentationml/2006/main">
  <p:tag name="KSO_WM_UNIT_TABLE_BEAUTIFY" val="smartTable{5bdd09d5-10b2-404a-8424-c4f82d47bd68}"/>
  <p:tag name="TABLE_ENDDRAG_ORIGIN_RECT" val="936*254"/>
  <p:tag name="TABLE_ENDDRAG_RECT" val="9*150*936*254"/>
</p:tagLst>
</file>

<file path=ppt/tags/tag6.xml><?xml version="1.0" encoding="utf-8"?>
<p:tagLst xmlns:p="http://schemas.openxmlformats.org/presentationml/2006/main">
  <p:tag name="KSO_WM_UNIT_TABLE_BEAUTIFY" val="smartTable{5bdd09d5-10b2-404a-8424-c4f82d47bd68}"/>
  <p:tag name="TABLE_ENDDRAG_ORIGIN_RECT" val="887*332"/>
  <p:tag name="TABLE_ENDDRAG_RECT" val="44*60*887*332"/>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5412</Words>
  <Application>WPS 演示</Application>
  <PresentationFormat>自定义</PresentationFormat>
  <Paragraphs>338</Paragraphs>
  <Slides>32</Slides>
  <Notes>2</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32</vt:i4>
      </vt:variant>
    </vt:vector>
  </HeadingPairs>
  <TitlesOfParts>
    <vt:vector size="51" baseType="lpstr">
      <vt:lpstr>Arial</vt:lpstr>
      <vt:lpstr>宋体</vt:lpstr>
      <vt:lpstr>Wingdings</vt:lpstr>
      <vt:lpstr>思源黑体 CN Bold</vt:lpstr>
      <vt:lpstr>黑体</vt:lpstr>
      <vt:lpstr>思源黑体 CN Regular</vt:lpstr>
      <vt:lpstr>仿宋</vt:lpstr>
      <vt:lpstr>SimSun-ExtB</vt:lpstr>
      <vt:lpstr>Calibri</vt:lpstr>
      <vt:lpstr>思源宋体 CN SemiBold</vt:lpstr>
      <vt:lpstr>新宋体</vt:lpstr>
      <vt:lpstr>微软雅黑</vt:lpstr>
      <vt:lpstr>华文行楷</vt:lpstr>
      <vt:lpstr>Times New Roman</vt:lpstr>
      <vt:lpstr>隶书</vt:lpstr>
      <vt:lpstr>楷体_GB2312</vt:lpstr>
      <vt:lpstr>等线</vt:lpstr>
      <vt:lpstr>Arial Unicode MS</vt:lpstr>
      <vt:lpstr>Office 主题​​</vt:lpstr>
      <vt:lpstr>PowerPoint 演示文稿</vt:lpstr>
      <vt:lpstr>PowerPoint 演示文稿</vt:lpstr>
      <vt:lpstr>PowerPoint 演示文稿</vt:lpstr>
      <vt:lpstr>PowerPoint 演示文稿</vt:lpstr>
      <vt:lpstr>第一课时</vt:lpstr>
      <vt:lpstr>PowerPoint 演示文稿</vt:lpstr>
      <vt:lpstr>PowerPoint 演示文稿</vt:lpstr>
      <vt:lpstr>PowerPoint 演示文稿</vt:lpstr>
      <vt:lpstr>PowerPoint 演示文稿</vt:lpstr>
      <vt:lpstr>PowerPoint 演示文稿</vt:lpstr>
      <vt:lpstr>3.宗璞以极为精细的工笔,为我们绘写藤萝花独具美韵的风貌,以至那色泽、那神采、那气味都鲜明可感,画出你欣赏的佳句,说出它所运用的手法和这样写的好处。</vt:lpstr>
      <vt:lpstr>        只是深深浅浅的紫,仿佛在流动,在欢笑,在不停地生长。紫色的大条幅上,泛着点点银光,就像迸溅的水花。仔细看时,才知道那是每一朵紫花中的最浅淡的部分,在和阳光互相挑逗。 　  </vt:lpstr>
      <vt:lpstr>PowerPoint 演示文稿</vt:lpstr>
      <vt:lpstr>4.默读、体味,寻找“美点”。作者以她卓越的笔力描写出紫藤萝引人驻足、炫人眼目的美丽的形象,那么,在品 析欣赏中,你认为紫藤萝这个意象美在何处呢？</vt:lpstr>
      <vt:lpstr>PowerPoint 演示文稿</vt:lpstr>
      <vt:lpstr>5.明艳繁茂的藤萝花给人温暖的感觉,是一种明快的情绪与生活的欢欣,但在文中作者还记下了“十多年前家门外也曾有过”的历尽劫难、衰颓零落的藤萝花,请同学们朗读第8段,摘录出写昔日藤萝花的语句,思考作者忆及它的用意何在。</vt:lpstr>
      <vt:lpstr>PowerPoint 演示文稿</vt:lpstr>
      <vt:lpstr>PowerPoint 演示文稿</vt:lpstr>
      <vt:lpstr>PowerPoint 演示文稿</vt:lpstr>
      <vt:lpstr>第二课时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文章以“我不由得停住了脚步”“我不觉加快了脚步”这样开头结尾有什么好处？</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《紫藤萝瀑布》教学课件</dc:title>
  <dc:creator>kingsoft; 黄红政</dc:creator>
  <cp:lastModifiedBy>黄红政</cp:lastModifiedBy>
  <dcterms:created xsi:type="dcterms:W3CDTF">2017-08-03T09:01:00Z</dcterms:created>
  <dcterms:modified xsi:type="dcterms:W3CDTF">2021-05-13T01:55:01Z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2052-11.1.0.10495</vt:lpwstr>
  </property>
  <property fmtid="{D5CDD505-2E9C-101B-9397-08002B2CF9AE}" pid="3" name="ICV">
    <vt:lpwstr>7BE6D94BDC4D44FE93DE26DDB2E4F1EB</vt:lpwstr>
  </property>
</Properties>
</file>