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8"/>
  </p:notesMasterIdLst>
  <p:sldIdLst>
    <p:sldId id="259" r:id="rId5"/>
    <p:sldId id="441" r:id="rId6"/>
    <p:sldId id="442" r:id="rId7"/>
    <p:sldId id="353" r:id="rId8"/>
    <p:sldId id="443" r:id="rId9"/>
    <p:sldId id="445" r:id="rId10"/>
    <p:sldId id="450" r:id="rId11"/>
    <p:sldId id="448" r:id="rId12"/>
    <p:sldId id="452" r:id="rId13"/>
    <p:sldId id="453" r:id="rId14"/>
    <p:sldId id="455" r:id="rId15"/>
    <p:sldId id="456" r:id="rId16"/>
    <p:sldId id="454" r:id="rId17"/>
    <p:sldId id="446" r:id="rId18"/>
    <p:sldId id="449" r:id="rId19"/>
    <p:sldId id="451" r:id="rId20"/>
    <p:sldId id="314" r:id="rId21"/>
    <p:sldId id="315" r:id="rId22"/>
    <p:sldId id="316" r:id="rId23"/>
    <p:sldId id="317" r:id="rId24"/>
    <p:sldId id="318" r:id="rId25"/>
    <p:sldId id="278" r:id="rId26"/>
    <p:sldId id="457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43"/>
    <p:restoredTop sz="94660"/>
  </p:normalViewPr>
  <p:slideViewPr>
    <p:cSldViewPr showGuides="1">
      <p:cViewPr varScale="1">
        <p:scale>
          <a:sx n="88" d="100"/>
          <a:sy n="88" d="100"/>
        </p:scale>
        <p:origin x="-390" y="-132"/>
      </p:cViewPr>
      <p:guideLst>
        <p:guide orient="horz" pos="2160"/>
        <p:guide pos="2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>
            <a:solidFill>
              <a:srgbClr val="000000"/>
            </a:solidFill>
            <a:miter/>
          </a:ln>
        </p:spPr>
      </p:sp>
      <p:sp>
        <p:nvSpPr>
          <p:cNvPr id="706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3" name="未知"/>
          <p:cNvSpPr/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 descr="9SC_0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96252"/>
            <a:ext cx="9144000" cy="724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WordArt 3"/>
          <p:cNvSpPr/>
          <p:nvPr/>
        </p:nvSpPr>
        <p:spPr>
          <a:xfrm>
            <a:off x="1447800" y="1828800"/>
            <a:ext cx="62484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华文隶书" charset="0"/>
                <a:ea typeface="华文隶书" charset="0"/>
                <a:cs typeface="+mn-cs"/>
              </a:rPr>
              <a:t>任务驱动型作文</a:t>
            </a:r>
            <a:endParaRPr lang="zh-CN" altLang="en-US" sz="3600" b="1" strike="noStrike" noProof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华文隶书" charset="0"/>
              <a:ea typeface="华文隶书" charset="0"/>
            </a:endParaRPr>
          </a:p>
          <a:p>
            <a:pPr algn="ctr" fontAlgn="base"/>
            <a:r>
              <a:rPr lang="zh-CN" altLang="en-US" sz="3600" b="1" strike="noStrike" noProof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华文隶书" charset="0"/>
                <a:ea typeface="华文隶书" charset="0"/>
                <a:cs typeface="+mn-cs"/>
              </a:rPr>
              <a:t>写作策略</a:t>
            </a:r>
            <a:endParaRPr lang="zh-CN" altLang="en-US" sz="3600" b="1" strike="noStrike" noProof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华文隶书" charset="0"/>
              <a:ea typeface="华文隶书" charset="0"/>
              <a:cs typeface="+mn-cs"/>
            </a:endParaRPr>
          </a:p>
          <a:p>
            <a:pPr algn="ctr" fontAlgn="base"/>
            <a:r>
              <a:rPr lang="zh-CN" altLang="en-US" sz="3600" b="1" strike="noStrike" noProof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华文隶书" charset="0"/>
                <a:ea typeface="华文隶书" charset="0"/>
              </a:rPr>
              <a:t>（第二课时）</a:t>
            </a:r>
            <a:endParaRPr lang="zh-CN" altLang="en-US" sz="3600" b="1" strike="noStrike" noProof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华文隶书" charset="0"/>
              <a:ea typeface="华文隶书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8704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r>
              <a:rPr lang="zh-CN" altLang="en-US" sz="4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如他，风采无限</a:t>
            </a:r>
            <a:br>
              <a:rPr lang="zh-CN" altLang="en-US" sz="4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dirty="0"/>
          </a:p>
        </p:txBody>
      </p:sp>
      <p:sp>
        <p:nvSpPr>
          <p:cNvPr id="54274" name="文本占位符 87042"/>
          <p:cNvSpPr>
            <a:spLocks noGrp="1"/>
          </p:cNvSpPr>
          <p:nvPr>
            <p:ph idx="1"/>
          </p:nvPr>
        </p:nvSpPr>
        <p:spPr>
          <a:xfrm>
            <a:off x="304800" y="1143000"/>
            <a:ext cx="7543800" cy="5470525"/>
          </a:xfrm>
          <a:ln>
            <a:solidFill>
              <a:schemeClr val="accent2"/>
            </a:solidFill>
            <a:miter/>
          </a:ln>
        </p:spPr>
        <p:txBody>
          <a:bodyPr wrap="square" lIns="91440" tIns="45720" rIns="91440" bIns="45720" anchor="t"/>
          <a:p>
            <a:pPr eaLnBrk="1">
              <a:lnSpc>
                <a:spcPct val="80000"/>
              </a:lnSpc>
            </a:pP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但是，我还是认为大李最具风采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。在他的身上，体现的是“板凳做得十年冷”的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对学术的纯粹钻研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是“吾志所向，一往无前”的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对创新的极致追求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是“老骥伏枥，志在千里”的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对生命价值的充分自信与尊重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。在人心浮躁的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当下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，人们往往为了一纸文凭，一个空名争得头破血流，而像大李这样葆有纯净与积极的人格就显得</a:t>
            </a:r>
            <a:r>
              <a:rPr lang="zh-CN" altLang="en-US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尤为珍贵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eaLnBrk="1">
              <a:lnSpc>
                <a:spcPct val="80000"/>
              </a:lnSpc>
            </a:pPr>
            <a:r>
              <a:rPr lang="zh-CN" altLang="en-US" dirty="0"/>
              <a:t>（</a:t>
            </a:r>
            <a:r>
              <a:rPr lang="en-US" altLang="zh-CN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以“但是”或“然而”转折，突出自己所选人物的价值。①正名和定性，②联系当下阐述其价值。）</a:t>
            </a:r>
            <a:endParaRPr lang="zh-CN" altLang="en-US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>
              <a:lnSpc>
                <a:spcPct val="80000"/>
              </a:lnSpc>
            </a:pPr>
            <a:endParaRPr lang="zh-CN" altLang="en-US" sz="3200" dirty="0"/>
          </a:p>
          <a:p>
            <a:pPr>
              <a:lnSpc>
                <a:spcPct val="80000"/>
              </a:lnSpc>
            </a:pP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82945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endParaRPr lang="zh-CN" altLang="en-US" dirty="0"/>
          </a:p>
        </p:txBody>
      </p:sp>
      <p:sp>
        <p:nvSpPr>
          <p:cNvPr id="56322" name="文本占位符 82946"/>
          <p:cNvSpPr>
            <a:spLocks noGrp="1"/>
          </p:cNvSpPr>
          <p:nvPr>
            <p:ph idx="1"/>
          </p:nvPr>
        </p:nvSpPr>
        <p:spPr>
          <a:xfrm>
            <a:off x="228600" y="990600"/>
            <a:ext cx="8588375" cy="5327650"/>
          </a:xfrm>
          <a:ln>
            <a:solidFill>
              <a:schemeClr val="accent2"/>
            </a:solidFill>
            <a:miter/>
          </a:ln>
        </p:spPr>
        <p:txBody>
          <a:bodyPr wrap="square" lIns="91440" tIns="45720" rIns="91440" bIns="45720" anchor="t"/>
          <a:p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而且在科技发展异常迅速、综合国力竞争日趋激烈的今天</a:t>
            </a:r>
            <a:r>
              <a:rPr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创新已成为一个民族振兴的希望</a:t>
            </a:r>
            <a:r>
              <a:rPr lang="en-US" altLang="zh-CN" sz="28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成为一个国家持久发展的动力源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。在创新的道路上，我们需要基础、榜样和方向。创新本就不易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要让创新的思维在科学的土壤中开出花来，更是难上加难。无数的积累，加上万里挑一的灵感才能造就一项科学成果。所以，像大李这样的创新性科学家列为风采人物，可以鼓舞人们把创新的理念融入到自己的学习和工作当中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有勇立潮头的浩气，有超越前人的勇气，从而推动整个社会的进步。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联系现实，拓展提升）</a:t>
            </a:r>
            <a:endParaRPr lang="zh-CN" altLang="en-US" sz="2800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标题 99329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endParaRPr lang="zh-CN" altLang="en-US" dirty="0"/>
          </a:p>
        </p:txBody>
      </p:sp>
      <p:sp>
        <p:nvSpPr>
          <p:cNvPr id="57346" name="文本占位符 99330"/>
          <p:cNvSpPr>
            <a:spLocks noGrp="1"/>
          </p:cNvSpPr>
          <p:nvPr>
            <p:ph idx="1"/>
          </p:nvPr>
        </p:nvSpPr>
        <p:spPr>
          <a:xfrm>
            <a:off x="152400" y="838200"/>
            <a:ext cx="8856663" cy="5686425"/>
          </a:xfrm>
          <a:ln>
            <a:solidFill>
              <a:schemeClr val="accent2"/>
            </a:solidFill>
            <a:miter/>
          </a:ln>
        </p:spPr>
        <p:txBody>
          <a:bodyPr wrap="square" lIns="91440" tIns="45720" rIns="91440" bIns="45720" anchor="t"/>
          <a:p>
            <a:pPr eaLnBrk="1"/>
            <a:r>
              <a:rPr lang="zh-CN" altLang="en-US" sz="2800" b="1" dirty="0">
                <a:ea typeface="楷体_GB2312" pitchFamily="49" charset="-122"/>
              </a:rPr>
              <a:t>如此，或许有一天，“大李”们的不断出现将成为日常，人们将不再受科学水平的束缚，生命也不会轻易因灾难随风而逝。当然，当生命不再随风，到那时，再评世间风采，定然是新选择、新气象</a:t>
            </a:r>
            <a:r>
              <a:rPr lang="en-US" altLang="zh-CN" sz="2800" b="1">
                <a:ea typeface="楷体_GB2312" pitchFamily="49" charset="-122"/>
              </a:rPr>
              <a:t>……</a:t>
            </a:r>
            <a:endParaRPr lang="en-US" altLang="zh-CN" sz="2800" b="1"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自我校准、总结全文。）</a:t>
            </a:r>
            <a:endParaRPr lang="en-US" altLang="zh-CN" sz="280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李精神的时空局限，未来不一定需要。二是互补的，不是对立。这段非常精彩！我们知道，任何一种观点或看法，都只能在一定条件下成立。当时空条件发生改变时，我们就需要重新审视我们的观点或看法。作者深谙这个道理，行文末了，对自己的看法进行校准和设限，又收束全文。话不说满，留有余地。这是一种探究和延伸思考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标题 8192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endParaRPr lang="zh-CN" altLang="en-US" dirty="0"/>
          </a:p>
        </p:txBody>
      </p:sp>
      <p:sp>
        <p:nvSpPr>
          <p:cNvPr id="55298" name="文本占位符 81922"/>
          <p:cNvSpPr>
            <a:spLocks noGrp="1"/>
          </p:cNvSpPr>
          <p:nvPr>
            <p:ph idx="1"/>
          </p:nvPr>
        </p:nvSpPr>
        <p:spPr>
          <a:xfrm>
            <a:off x="179388" y="0"/>
            <a:ext cx="8964612" cy="7316788"/>
          </a:xfrm>
          <a:ln>
            <a:solidFill>
              <a:schemeClr val="accent2"/>
            </a:solidFill>
            <a:miter/>
          </a:ln>
        </p:spPr>
        <p:txBody>
          <a:bodyPr wrap="square" lIns="91440" tIns="45720" rIns="91440" bIns="45720" anchor="t"/>
          <a:p>
            <a:pPr eaLnBrk="1"/>
            <a:r>
              <a:rPr lang="zh-CN" altLang="en-US" sz="2800" b="1" u="sng" dirty="0">
                <a:solidFill>
                  <a:srgbClr val="0000CC"/>
                </a:solidFill>
                <a:ea typeface="楷体_GB2312" pitchFamily="49" charset="-122"/>
              </a:rPr>
              <a:t>我们的社会，需要“老王”们用精妙的技艺增添精致，需要“小刘”们用精湛的艺术增加精彩</a:t>
            </a:r>
            <a:r>
              <a:rPr lang="zh-CN" altLang="en-US" sz="2800" b="1" dirty="0">
                <a:solidFill>
                  <a:srgbClr val="0000CC"/>
                </a:solidFill>
                <a:ea typeface="楷体_GB2312" pitchFamily="49" charset="-122"/>
              </a:rPr>
              <a:t>。但若没有了“大李”们对学术的潜心研究，我们的国家，亦可能失去创新带来的无限发展动力与潜力</a:t>
            </a:r>
            <a:r>
              <a:rPr lang="zh-CN" altLang="en-US" sz="2800" b="1" dirty="0">
                <a:ea typeface="楷体_GB2312" pitchFamily="49" charset="-122"/>
              </a:rPr>
              <a:t>。纵观中国当代的科研事业，大师者寥寥，能跻身国际学术顶尖行列的科学家实在少之又少。这里固然有历史的原因，但是浮躁化、商业化的社会趋向，让太多科研人员稍有成就即把科研成果转化为看得见的财富，退去了进一步探索的欲望。</a:t>
            </a:r>
            <a:r>
              <a:rPr lang="zh-CN" altLang="en-US" sz="2800" b="1" u="sng" dirty="0">
                <a:solidFill>
                  <a:srgbClr val="0000CC"/>
                </a:solidFill>
                <a:ea typeface="楷体_GB2312" pitchFamily="49" charset="-122"/>
              </a:rPr>
              <a:t>当代人最缺乏的，是固守象牙塔清净地、潜心钻研的决心，从这个意义上，“大李”的精神更为可贵，更值得被传扬和学习</a:t>
            </a:r>
            <a:r>
              <a:rPr lang="zh-CN" altLang="en-US" sz="2800" b="1" dirty="0">
                <a:ea typeface="楷体_GB2312" pitchFamily="49" charset="-122"/>
              </a:rPr>
              <a:t>。评其为最具风采者，方能引领一时之风气，更勉励世人笃学上进、立志宏远。</a:t>
            </a:r>
            <a:endParaRPr lang="zh-CN" altLang="en-US" sz="2800" b="1" dirty="0">
              <a:ea typeface="楷体_GB2312" pitchFamily="49" charset="-122"/>
            </a:endParaRPr>
          </a:p>
          <a:p>
            <a:pPr eaLnBrk="1"/>
            <a:r>
              <a:rPr lang="zh-CN" altLang="en-US" sz="26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6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6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呼应他说、异说，凸显选择大李的理由，可以从</a:t>
            </a:r>
            <a:r>
              <a:rPr lang="zh-CN" altLang="en-US" sz="2600" b="1" u="sng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精神的稀缺、影响和意义、推广下普世价值</a:t>
            </a:r>
            <a:r>
              <a:rPr lang="zh-CN" altLang="en-US" sz="26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几方面来讲）</a:t>
            </a:r>
            <a:endParaRPr lang="zh-CN" altLang="en-US" sz="26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7470" y="584200"/>
            <a:ext cx="88696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2016年五大理念引领方向</a:t>
            </a:r>
            <a:endParaRPr lang="zh-CN" altLang="en-US"/>
          </a:p>
          <a:p>
            <a:pPr algn="l"/>
            <a:r>
              <a:rPr lang="zh-CN" altLang="en-US"/>
              <a:t>创新、协调、绿色、开放、共享五大发展理念，集中体现了“十三五”乃至更长时期中国的发展思路、发展方向、发展着力点，是管全局、管根本、管长远的导向。</a:t>
            </a:r>
            <a:endParaRPr lang="zh-CN" altLang="en-US"/>
          </a:p>
          <a:p>
            <a:pPr algn="l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2015</a:t>
            </a:r>
            <a:r>
              <a:rPr lang="zh-CN" altLang="en-US" b="1" dirty="0" smtClean="0">
                <a:solidFill>
                  <a:srgbClr val="FF0000"/>
                </a:solidFill>
              </a:rPr>
              <a:t>全国新课标</a:t>
            </a:r>
            <a:r>
              <a:rPr lang="en-US" altLang="zh-CN" b="1" dirty="0" smtClean="0">
                <a:solidFill>
                  <a:srgbClr val="FF0000"/>
                </a:solidFill>
              </a:rPr>
              <a:t>Ⅱ</a:t>
            </a:r>
            <a:r>
              <a:rPr lang="zh-CN" altLang="en-US" b="1" dirty="0" smtClean="0">
                <a:solidFill>
                  <a:srgbClr val="FF0000"/>
                </a:solidFill>
              </a:rPr>
              <a:t>作文题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8929718" cy="6072206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1</a:t>
            </a:r>
            <a:r>
              <a:rPr lang="zh-CN" altLang="en-US" b="1" dirty="0" smtClean="0"/>
              <a:t>、阅读下面的材料，根据要求写一篇不少于</a:t>
            </a:r>
            <a:r>
              <a:rPr lang="en-US" b="1" dirty="0" smtClean="0"/>
              <a:t>800</a:t>
            </a:r>
            <a:r>
              <a:rPr lang="zh-CN" altLang="en-US" b="1" dirty="0" smtClean="0"/>
              <a:t>字的文章。（</a:t>
            </a:r>
            <a:r>
              <a:rPr lang="en-US" b="1" dirty="0" smtClean="0"/>
              <a:t>60</a:t>
            </a:r>
            <a:r>
              <a:rPr lang="zh-CN" altLang="en-US" b="1" dirty="0" smtClean="0"/>
              <a:t>分）</a:t>
            </a:r>
            <a:endParaRPr lang="zh-CN" altLang="en-US" b="1" dirty="0" smtClean="0"/>
          </a:p>
          <a:p>
            <a:r>
              <a:rPr lang="zh-CN" altLang="en-US" b="1" dirty="0" smtClean="0"/>
              <a:t>当代风采人物评选活动已产生最后三名候选人：大李，笃学敏思，矢志创新，为破解生命科学之谜作出重大贡献，率领团队一举跻身国际学术最前沿。老王，爱岗敬业，练就一手绝活，变普通技术为完美艺术，走出一条从职高生到焊接大师的“大国工匠”之路。小刘，酷爱摄影，跋山涉水捕捉世间美景，他的博客赢得网友一片赞叹：“你带我们品味大千世界”“你帮我们留住美丽乡愁”。</a:t>
            </a:r>
            <a:endParaRPr lang="zh-CN" altLang="en-US" b="1" dirty="0" smtClean="0"/>
          </a:p>
          <a:p>
            <a:r>
              <a:rPr lang="zh-CN" altLang="en-US" sz="3600" b="1" u="sng" dirty="0" smtClean="0">
                <a:solidFill>
                  <a:srgbClr val="FF0000"/>
                </a:solidFill>
              </a:rPr>
              <a:t>这三人中，你认为谁更具风采？请综合材料内容及含意作文，体现你的思考、权衡与选择。</a:t>
            </a:r>
            <a:endParaRPr lang="zh-CN" altLang="en-US" sz="3600" b="1" u="sng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要求选好角度，确定立意，明确文体，自拟标题；不要套作，不得抄袭。</a:t>
            </a:r>
            <a:endParaRPr lang="zh-CN" altLang="en-US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任务型写作的命题方向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8686800" cy="6286544"/>
          </a:xfrm>
        </p:spPr>
        <p:txBody>
          <a:bodyPr>
            <a:normAutofit/>
          </a:bodyPr>
          <a:lstStyle/>
          <a:p>
            <a:r>
              <a:rPr lang="zh-CN" altLang="en-US" b="1" u="sng" dirty="0" smtClean="0"/>
              <a:t>高考语文突出体现高考内容改革方向，坚持</a:t>
            </a:r>
            <a:r>
              <a:rPr lang="zh-CN" altLang="en-US" b="1" u="sng" dirty="0" smtClean="0">
                <a:solidFill>
                  <a:srgbClr val="FF0000"/>
                </a:solidFill>
              </a:rPr>
              <a:t>“一点四面”（以立德树人为重点</a:t>
            </a:r>
            <a:r>
              <a:rPr lang="en-US" altLang="zh-CN" b="1" u="sng" dirty="0" smtClean="0">
                <a:solidFill>
                  <a:srgbClr val="FF0000"/>
                </a:solidFill>
              </a:rPr>
              <a:t>,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加强对社会主义核心价值观、依法治国、中国优秀传统文化和创新能力等四个方面的</a:t>
            </a:r>
            <a:r>
              <a:rPr lang="zh-CN" altLang="en-US" b="1" u="sng" dirty="0" smtClean="0"/>
              <a:t>）</a:t>
            </a:r>
            <a:r>
              <a:rPr lang="zh-CN" altLang="en-US" b="1" dirty="0" smtClean="0"/>
              <a:t>通过形成“一点四面”实现高考语文的育人导向。</a:t>
            </a:r>
            <a:endParaRPr lang="en-US" altLang="zh-CN" b="1" dirty="0" smtClean="0"/>
          </a:p>
          <a:p>
            <a:r>
              <a:rPr lang="zh-CN" altLang="en-US" b="1" dirty="0" smtClean="0"/>
              <a:t>学生熟悉的话题、生活中学生经常遇到的社会现象、学校生活、家庭生活以及文化社会现象。</a:t>
            </a:r>
            <a:endParaRPr lang="en-US" altLang="zh-CN" b="1" dirty="0" smtClean="0"/>
          </a:p>
          <a:p>
            <a:r>
              <a:rPr lang="zh-CN" altLang="en-US" b="1" dirty="0" smtClean="0"/>
              <a:t>精选材料内容，从熟悉的题材或社会热点问题切入，联系学生的生活实际，引领考生关注社会生活，思考个人成长方向，努力做到学以致用、用以促学。</a:t>
            </a:r>
            <a:endParaRPr lang="zh-CN" altLang="en-US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99"/>
                </a:solidFill>
              </a:rPr>
              <a:t> 习作训练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pic>
        <p:nvPicPr>
          <p:cNvPr id="38914" name="Picture 3" descr="截图0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0" y="1371600"/>
            <a:ext cx="8990013" cy="48006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99"/>
                </a:solidFill>
              </a:rPr>
              <a:t> </a:t>
            </a:r>
            <a:endParaRPr lang="zh-CN" altLang="en-US" b="1" dirty="0">
              <a:solidFill>
                <a:srgbClr val="000099"/>
              </a:solidFill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39939" name="Picture 4" descr="截图0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9725" y="1371600"/>
            <a:ext cx="8804275" cy="4876800"/>
          </a:xfrm>
        </p:spPr>
      </p:pic>
      <p:sp>
        <p:nvSpPr>
          <p:cNvPr id="39940" name="Text Box 5"/>
          <p:cNvSpPr txBox="1"/>
          <p:nvPr/>
        </p:nvSpPr>
        <p:spPr>
          <a:xfrm>
            <a:off x="838200" y="5341938"/>
            <a:ext cx="76962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1803400" lvl="4" indent="53975" defTabSz="0" eaLnBrk="1" hangingPunct="1">
              <a:tabLst>
                <a:tab pos="88900" algn="l"/>
                <a:tab pos="1163955" algn="l"/>
                <a:tab pos="1522730" algn="l"/>
                <a:tab pos="17018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首段：析材料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提观点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457200" y="276225"/>
            <a:ext cx="8229600" cy="561975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sz="4000" dirty="0">
                <a:solidFill>
                  <a:srgbClr val="FF0000"/>
                </a:solidFill>
              </a:rPr>
              <a:t>联现实 （摆反面论据）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40962" name="Picture 3" descr="截图0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600" y="838200"/>
            <a:ext cx="9205913" cy="6096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0795" y="923290"/>
            <a:ext cx="903414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何谓任务驱动型作文</a:t>
            </a:r>
            <a:endParaRPr lang="zh-CN" altLang="en-US" sz="4400" b="1">
              <a:solidFill>
                <a:srgbClr val="FF0000"/>
              </a:solidFill>
            </a:endParaRPr>
          </a:p>
          <a:p>
            <a:pPr algn="l"/>
            <a:r>
              <a:rPr lang="zh-CN" altLang="en-US" sz="3600" b="1">
                <a:solidFill>
                  <a:srgbClr val="0000FF"/>
                </a:solidFill>
              </a:rPr>
              <a:t>【实质】新材料型作文+增加任务驱动型指令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l"/>
            <a:r>
              <a:rPr lang="zh-CN" altLang="en-US" sz="3600" b="1">
                <a:solidFill>
                  <a:srgbClr val="0000FF"/>
                </a:solidFill>
              </a:rPr>
              <a:t>【源流】这类作文在英美等国的作文考试中比较常见。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l"/>
            <a:r>
              <a:rPr lang="zh-CN" altLang="en-US" sz="3600" b="1">
                <a:solidFill>
                  <a:srgbClr val="0000FF"/>
                </a:solidFill>
              </a:rPr>
              <a:t>【概念】试题往往是给学生创作出一个情境，出现对立性的问题，让考生通过写作，提出解决处理问题的想法和方案。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l"/>
            <a:r>
              <a:rPr lang="zh-CN" altLang="en-US" sz="3600" b="1">
                <a:solidFill>
                  <a:srgbClr val="0000FF"/>
                </a:solidFill>
              </a:rPr>
              <a:t>【特征】1、情境化2、对立性3、暗示性（导向性）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6960" y="93345"/>
            <a:ext cx="2802255" cy="82994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00FF"/>
                </a:solidFill>
              </a:rPr>
              <a:t>复习巩固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论</a:t>
            </a: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危害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986" name="Picture 3" descr="截图0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219200"/>
            <a:ext cx="8937625" cy="5945188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457200" y="-146050"/>
            <a:ext cx="8229600" cy="1136650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联现实</a:t>
            </a:r>
            <a:r>
              <a:rPr lang="en-US" altLang="zh-CN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0000"/>
                </a:solidFill>
              </a:rPr>
              <a:t>做结论（作呼告）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3010" name="Picture 3" descr="截图0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0" y="914400"/>
            <a:ext cx="8793163" cy="5715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304800" y="228600"/>
            <a:ext cx="8534400" cy="6326188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4400" b="1" dirty="0">
                <a:solidFill>
                  <a:srgbClr val="CC0066"/>
                </a:solidFill>
                <a:latin typeface="Times New Roman" panose="02020603050405020304" pitchFamily="18" charset="0"/>
                <a:ea typeface="华文宋体" pitchFamily="2" charset="-122"/>
              </a:rPr>
              <a:t>优秀时评何处寻？</a:t>
            </a:r>
            <a:endParaRPr lang="zh-CN" altLang="en-US" sz="4400" b="1" dirty="0">
              <a:solidFill>
                <a:srgbClr val="CC0066"/>
              </a:solidFill>
              <a:latin typeface="Times New Roman" panose="02020603050405020304" pitchFamily="18" charset="0"/>
              <a:ea typeface="华文宋体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报纸：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内地：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南方都市报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新京报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           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中国青年报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冰点时评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杂文报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台湾：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中国时报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联合报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香港：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明报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        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信报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新加坡：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联合早报</a:t>
            </a:r>
            <a:r>
              <a:rPr lang="en-US" altLang="zh-CN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网站：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新浪网  关天茶舍    猫眼看人</a:t>
            </a:r>
            <a:endParaRPr lang="zh-CN" altLang="en-US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电视：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中央电视台（道德观察）  凤凰卫视 （一虎一席谈）  广州电视台（马后炮）</a:t>
            </a:r>
            <a:endParaRPr lang="zh-CN" altLang="en-US" sz="28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6626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5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charRg st="5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7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6626">
                                            <p:txEl>
                                              <p:charRg st="74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94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6626">
                                            <p:txEl>
                                              <p:charRg st="94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0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6626">
                                            <p:txEl>
                                              <p:charRg st="105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6626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27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626">
                                            <p:txEl>
                                              <p:charRg st="127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13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626">
                                            <p:txEl>
                                              <p:charRg st="131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81000" y="381000"/>
            <a:ext cx="7467600" cy="8382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634" name="TextBox 3"/>
          <p:cNvSpPr txBox="1"/>
          <p:nvPr/>
        </p:nvSpPr>
        <p:spPr>
          <a:xfrm>
            <a:off x="381000" y="381000"/>
            <a:ext cx="7391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三、</a:t>
            </a:r>
            <a:r>
              <a:rPr lang="zh-CN" altLang="zh-CN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写作</a:t>
            </a:r>
            <a:r>
              <a:rPr lang="zh-CN" altLang="en-US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zh-CN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重视阅读和思考</a:t>
            </a:r>
            <a:r>
              <a:rPr lang="zh-CN" altLang="en-US" sz="36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是前提</a:t>
            </a:r>
            <a:endParaRPr lang="zh-CN" altLang="en-US" sz="36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9635" name="TextBox 7"/>
          <p:cNvSpPr txBox="1"/>
          <p:nvPr/>
        </p:nvSpPr>
        <p:spPr>
          <a:xfrm>
            <a:off x="304800" y="2209800"/>
            <a:ext cx="83058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zh-CN" altLang="en-US" sz="280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636" name="Rectangle 6"/>
          <p:cNvSpPr/>
          <p:nvPr/>
        </p:nvSpPr>
        <p:spPr>
          <a:xfrm>
            <a:off x="381000" y="1295400"/>
            <a:ext cx="8382000" cy="54625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定期编写时文时评阅读材料，培育学生的“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问题（选题）意识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、要接地气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。关注普通人日常生活中的普通事，每个人都可说道说道。（取材范围不妨扩大些，以往的时文短评材料也可用）。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、要有争议辩论的空间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人民日报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中国教育报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新京报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评论版，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中国青年报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》“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青年话题”，新华网、新浪网论坛、腾讯评论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、引导学生进行价值分析。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、分门别类，建立话题档案。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355" y="163830"/>
            <a:ext cx="8626475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任务驱动型作文写作注意事项</a:t>
            </a:r>
            <a:endParaRPr lang="zh-CN" altLang="en-US" sz="3600" b="1">
              <a:solidFill>
                <a:srgbClr val="FF0000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（一）阅读材料并要读懂材料。我们只有在掌握材料的范围、含意后才能进行写作，所以第一步阅读非常重要；</a:t>
            </a:r>
            <a:endParaRPr lang="zh-CN" altLang="en-US" sz="2400" b="1">
              <a:solidFill>
                <a:srgbClr val="0000FF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（二）任务型写作要求考生去发表议论的主题，往往就是材料要揭示的某种主题。所以，考生可以从命题者给出的论题里找到中心词，关键语句，防止离题。</a:t>
            </a:r>
            <a:endParaRPr lang="zh-CN" altLang="en-US" sz="2400" b="1">
              <a:solidFill>
                <a:srgbClr val="0000FF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（三）往往这样的命题材料不止一个，所以要仔细分析材料间的异同，为写作做好准备。</a:t>
            </a:r>
            <a:endParaRPr lang="zh-CN" altLang="en-US" sz="2400" b="1">
              <a:solidFill>
                <a:srgbClr val="0000FF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（四）任务型写作既然是先“读”后“写”，是读后有感而发，那么，“读的内容”和“感的内容”要有机地联系起来，开头要引述材料，后面要针对材料，联系写作任务而写作。</a:t>
            </a:r>
            <a:endParaRPr lang="zh-CN" altLang="en-US" sz="2400" b="1">
              <a:solidFill>
                <a:srgbClr val="0000FF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（五）就材料的范围而言、就写作任务而言是就事论事；就材料含意、行文中说理论证而言是就事论理。说理就是思辨，就要比较辨析，就要具体问题具体分析。</a:t>
            </a:r>
            <a:endParaRPr lang="zh-CN" altLang="en-US" sz="2400" b="1">
              <a:solidFill>
                <a:srgbClr val="0000FF"/>
              </a:solidFill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</a:rPr>
              <a:t>（六）写作任务是什么？一定分析透彻，否则累死也无功。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2"/>
          <p:cNvSpPr txBox="1"/>
          <p:nvPr/>
        </p:nvSpPr>
        <p:spPr>
          <a:xfrm>
            <a:off x="179388" y="0"/>
            <a:ext cx="8736012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任务驱动型作文作文常用结构模式：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Picture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6021388"/>
            <a:ext cx="393382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4" name="Text Box 4"/>
          <p:cNvSpPr txBox="1"/>
          <p:nvPr/>
        </p:nvSpPr>
        <p:spPr>
          <a:xfrm>
            <a:off x="0" y="836613"/>
            <a:ext cx="9612313" cy="1574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（简引材料、提出观点、褒贬分明）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5" name="Text Box 5"/>
          <p:cNvSpPr txBox="1"/>
          <p:nvPr/>
        </p:nvSpPr>
        <p:spPr>
          <a:xfrm>
            <a:off x="0" y="1557338"/>
            <a:ext cx="9685338" cy="1465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充分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（正反对比、假设因果、点面层进）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6" name="Text Box 6"/>
          <p:cNvSpPr txBox="1"/>
          <p:nvPr/>
        </p:nvSpPr>
        <p:spPr>
          <a:xfrm>
            <a:off x="0" y="2060575"/>
            <a:ext cx="10548938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紧扣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（明析原因、直指危害、阐明意义）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7" name="Text Box 7"/>
          <p:cNvSpPr txBox="1"/>
          <p:nvPr/>
        </p:nvSpPr>
        <p:spPr>
          <a:xfrm>
            <a:off x="0" y="3429000"/>
            <a:ext cx="9396413" cy="2617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点题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（寻找对策、倡议劝勉、呼吁号召）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8" name="AutoShape 8"/>
          <p:cNvSpPr/>
          <p:nvPr/>
        </p:nvSpPr>
        <p:spPr>
          <a:xfrm>
            <a:off x="0" y="1628775"/>
            <a:ext cx="485775" cy="649288"/>
          </a:xfrm>
          <a:prstGeom prst="downArrow">
            <a:avLst>
              <a:gd name="adj1" fmla="val 50000"/>
              <a:gd name="adj2" fmla="val 334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49" name="AutoShape 9"/>
          <p:cNvSpPr/>
          <p:nvPr/>
        </p:nvSpPr>
        <p:spPr>
          <a:xfrm>
            <a:off x="0" y="2997200"/>
            <a:ext cx="485775" cy="649288"/>
          </a:xfrm>
          <a:prstGeom prst="downArrow">
            <a:avLst>
              <a:gd name="adj1" fmla="val 50000"/>
              <a:gd name="adj2" fmla="val 334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50" name="AutoShape 10"/>
          <p:cNvSpPr/>
          <p:nvPr/>
        </p:nvSpPr>
        <p:spPr>
          <a:xfrm>
            <a:off x="0" y="4652963"/>
            <a:ext cx="485775" cy="649287"/>
          </a:xfrm>
          <a:prstGeom prst="downArrow">
            <a:avLst>
              <a:gd name="adj1" fmla="val 50000"/>
              <a:gd name="adj2" fmla="val 3340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  <p:bldP spid="112645" grpId="0"/>
      <p:bldP spid="112646" grpId="0"/>
      <p:bldP spid="112647" grpId="0"/>
      <p:bldP spid="112648" grpId="0" animBg="1"/>
      <p:bldP spid="112649" grpId="0" animBg="1"/>
      <p:bldP spid="1126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29410" y="68580"/>
            <a:ext cx="5059680" cy="156845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0000FF"/>
                </a:solidFill>
              </a:rPr>
              <a:t>学习目标</a:t>
            </a:r>
            <a:endParaRPr lang="zh-CN" altLang="en-US" sz="96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210" y="2174875"/>
            <a:ext cx="309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xfrm>
            <a:off x="278765" y="-44450"/>
            <a:ext cx="7707313" cy="719138"/>
          </a:xfrm>
        </p:spPr>
        <p:txBody>
          <a:bodyPr wrap="square" lIns="91440" tIns="45720" rIns="91440" bIns="45720" anchor="b"/>
          <a:p>
            <a:pPr eaLnBrk="1" hangingPunct="1"/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国家作文命题评价的原则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-12700" y="675005"/>
            <a:ext cx="8882380" cy="5949950"/>
          </a:xfrm>
          <a:ln>
            <a:solidFill>
              <a:schemeClr val="tx1"/>
            </a:solidFill>
            <a:miter/>
          </a:ln>
        </p:spPr>
        <p:txBody>
          <a:bodyPr wrap="square" lIns="91440" tIns="45720" rIns="91440" bIns="45720" anchor="t"/>
          <a:p>
            <a:pPr marL="0" indent="0" eaLnBrk="1" hangingPunct="1">
              <a:buNone/>
            </a:pPr>
            <a:r>
              <a:rPr lang="en-US" altLang="zh-CN" dirty="0">
                <a:ea typeface="黑体" panose="02010609060101010101" pitchFamily="2" charset="-122"/>
              </a:rPr>
              <a:t>   </a:t>
            </a:r>
            <a:r>
              <a:rPr lang="zh-CN" altLang="en-US" sz="3600" dirty="0"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新材料</a:t>
            </a:r>
            <a:r>
              <a:rPr lang="zh-CN" altLang="en-US" sz="3600" dirty="0">
                <a:ea typeface="黑体" panose="02010609060101010101" pitchFamily="2" charset="-122"/>
              </a:rPr>
              <a:t>”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强调的是概括的</a:t>
            </a:r>
            <a:r>
              <a:rPr lang="zh-CN" altLang="en-US" sz="36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五性</a:t>
            </a:r>
            <a:r>
              <a:rPr lang="en-US" altLang="zh-CN" sz="36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可写性、选择性、导向性、探究性、防套性</a:t>
            </a:r>
            <a:r>
              <a:rPr lang="en-US" altLang="zh-CN" sz="36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36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五特征</a:t>
            </a:r>
            <a:r>
              <a:rPr lang="en-US" altLang="zh-CN" sz="36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事件有过程、有发展、有多方人员参与、有争议性、十八九岁青年学生有表达欲望</a:t>
            </a:r>
            <a:r>
              <a:rPr lang="en-US" altLang="zh-CN" sz="36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，这是作文题材料内容的要求。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 当然，</a:t>
            </a:r>
            <a:r>
              <a:rPr lang="zh-CN" altLang="en-US" sz="3600" dirty="0"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新材料任务驱动型</a:t>
            </a:r>
            <a:r>
              <a:rPr lang="zh-CN" altLang="en-US" sz="3600" dirty="0">
                <a:ea typeface="黑体" panose="02010609060101010101" pitchFamily="2" charset="-122"/>
              </a:rPr>
              <a:t>”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作文题还得符合</a:t>
            </a:r>
            <a:r>
              <a:rPr lang="zh-CN" altLang="en-US" sz="36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一点四面</a:t>
            </a:r>
            <a:r>
              <a:rPr lang="en-US" altLang="zh-CN" sz="36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立德树人，依法治国，社会主义核心价值观，中国优秀传统文化，创新能力</a:t>
            </a:r>
            <a:r>
              <a:rPr lang="en-US" altLang="zh-CN" sz="36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的总原则。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任务型写作的命题方向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8686800" cy="6286544"/>
          </a:xfrm>
        </p:spPr>
        <p:txBody>
          <a:bodyPr>
            <a:normAutofit/>
          </a:bodyPr>
          <a:lstStyle/>
          <a:p>
            <a:r>
              <a:rPr lang="zh-CN" altLang="en-US" b="1" u="sng" dirty="0" smtClean="0">
                <a:solidFill>
                  <a:srgbClr val="FF0000"/>
                </a:solidFill>
              </a:rPr>
              <a:t>至于命题方向，将“一点四面”渗透于作文之中，是试题立意的方向。</a:t>
            </a:r>
            <a:endParaRPr lang="en-US" altLang="zh-CN" b="1" u="sng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全国一卷作文‘女儿举报父亲开车打电话’，引导学生树立并践行正确的法制观念</a:t>
            </a:r>
            <a:r>
              <a:rPr lang="en-US" b="1" dirty="0" smtClean="0"/>
              <a:t>;</a:t>
            </a:r>
            <a:r>
              <a:rPr lang="zh-CN" altLang="en-US" b="1" dirty="0" smtClean="0"/>
              <a:t> </a:t>
            </a:r>
            <a:endParaRPr lang="en-US" altLang="zh-CN" b="1" dirty="0" smtClean="0"/>
          </a:p>
          <a:p>
            <a:r>
              <a:rPr lang="zh-CN" altLang="en-US" b="1" dirty="0" smtClean="0"/>
              <a:t>“如全国二卷作文材料中的三个候选人，与科技创新、迈向制造业强国、提高全民文化素养、建设美丽中国等当代人的梦想相呼应，渗透了社会主义核心价值观</a:t>
            </a:r>
            <a:r>
              <a:rPr lang="en-US" b="1" dirty="0" smtClean="0"/>
              <a:t>;</a:t>
            </a:r>
            <a:endParaRPr lang="en-US" b="1" dirty="0" smtClean="0"/>
          </a:p>
          <a:p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rmAutofit fontScale="90000"/>
          </a:bodyPr>
          <a:lstStyle/>
          <a:p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001156" cy="5929354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/>
              <a:t>阅读下面的材料，根据要求写一篇不少于</a:t>
            </a:r>
            <a:r>
              <a:rPr lang="en-US" altLang="zh-CN" b="1" dirty="0" smtClean="0"/>
              <a:t>800</a:t>
            </a:r>
            <a:r>
              <a:rPr lang="zh-CN" altLang="en-US" b="1" dirty="0" smtClean="0"/>
              <a:t>字的文章。（</a:t>
            </a:r>
            <a:r>
              <a:rPr lang="en-US" altLang="zh-CN" b="1" dirty="0" smtClean="0"/>
              <a:t>60</a:t>
            </a:r>
            <a:r>
              <a:rPr lang="zh-CN" altLang="en-US" b="1" dirty="0" smtClean="0"/>
              <a:t>分）</a:t>
            </a:r>
            <a:endParaRPr lang="zh-CN" altLang="en-US" b="1" dirty="0" smtClean="0"/>
          </a:p>
          <a:p>
            <a:r>
              <a:rPr lang="zh-CN" altLang="en-US" b="1" dirty="0" smtClean="0"/>
              <a:t>　　因父亲总是在高速路上开车时接电话，家人屡劝不改，女大学生小陈迫于无奈，更出于生命安全的考虑，通过微博私信向警方举报了自己的父亲；警方查实后，依法对老陈进行了教育和处罚，并将这起举报发在官方微博上。此事赢得众多网友点赞，也引一些质疑，经媒体报道后，激起了更大范围、更多角度的讨论。</a:t>
            </a:r>
            <a:endParaRPr lang="zh-CN" altLang="en-US" b="1" dirty="0" smtClean="0"/>
          </a:p>
          <a:p>
            <a:r>
              <a:rPr lang="zh-CN" altLang="en-US" b="1" dirty="0" smtClean="0"/>
              <a:t>　</a:t>
            </a:r>
            <a:r>
              <a:rPr lang="zh-CN" altLang="en-US" b="1" u="sng" dirty="0" smtClean="0">
                <a:solidFill>
                  <a:srgbClr val="FF0000"/>
                </a:solidFill>
              </a:rPr>
              <a:t>　对于以上事情，你怎么看？请给小陈、老陈或其他相关方写一封信，表明你的态度，阐述你的看法。</a:t>
            </a:r>
            <a:endParaRPr lang="en-US" altLang="zh-CN" b="1" u="sng" dirty="0" smtClean="0">
              <a:solidFill>
                <a:srgbClr val="FF0000"/>
              </a:solidFill>
            </a:endParaRPr>
          </a:p>
          <a:p>
            <a:r>
              <a:rPr lang="en-US" altLang="zh-CN" b="1" u="sng" dirty="0" smtClean="0">
                <a:solidFill>
                  <a:srgbClr val="FF0000"/>
                </a:solidFill>
              </a:rPr>
              <a:t>        </a:t>
            </a:r>
            <a:r>
              <a:rPr lang="zh-CN" altLang="en-US" b="1" u="sng" dirty="0" smtClean="0">
                <a:solidFill>
                  <a:srgbClr val="FF0000"/>
                </a:solidFill>
              </a:rPr>
              <a:t>要求综合材料内容及含意，</a:t>
            </a:r>
            <a:r>
              <a:rPr lang="zh-CN" altLang="en-US" b="1" dirty="0" smtClean="0"/>
              <a:t>选好角度，确定立意，</a:t>
            </a:r>
            <a:r>
              <a:rPr lang="zh-CN" altLang="en-US" b="1" u="sng" dirty="0" smtClean="0">
                <a:solidFill>
                  <a:srgbClr val="FF0000"/>
                </a:solidFill>
              </a:rPr>
              <a:t>完成写作任务。</a:t>
            </a:r>
            <a:r>
              <a:rPr lang="zh-CN" altLang="en-US" b="1" dirty="0" smtClean="0"/>
              <a:t>明确收信人，统一以“明华”为写信人，不得泄露个人信息。</a:t>
            </a:r>
            <a:endParaRPr lang="zh-CN" altLang="en-US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72705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p>
            <a:endParaRPr lang="zh-CN" altLang="en-US" dirty="0"/>
          </a:p>
        </p:txBody>
      </p:sp>
      <p:sp>
        <p:nvSpPr>
          <p:cNvPr id="40963" name="文本占位符 7270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1"/>
          </a:solidFill>
          <a:ln>
            <a:solidFill>
              <a:schemeClr val="tx1"/>
            </a:solidFill>
            <a:miter/>
          </a:ln>
        </p:spPr>
        <p:txBody>
          <a:bodyPr wrap="square" lIns="91440" tIns="45720" rIns="91440" bIns="45720" anchor="t"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全国二卷作文题型建模　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如他，风采无限</a:t>
            </a:r>
            <a:endParaRPr lang="zh-CN" altLang="en-US" sz="28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>
              <a:lnSpc>
                <a:spcPct val="8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人生之路，以其多样和繁盛充实着我们的生活，亦用其复杂和差异考验着我们的选择。不同的人生之路决定不同的人生价值，</a:t>
            </a:r>
            <a:r>
              <a:rPr lang="zh-CN" altLang="en-US" sz="2800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我尤为欣赏大李</a:t>
            </a:r>
            <a:r>
              <a:rPr lang="en-US" altLang="zh-CN" sz="2800" u="sng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u="sng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认为他的人生最具风采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概述材料，表明态度，着一“尤”字，明确任务。）</a:t>
            </a:r>
            <a:endParaRPr lang="zh-CN" altLang="en-US" sz="2800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不可否认，爱岗敬业，勤于奉献，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变普通技艺为完美艺术的老王有他的风采，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他让我们看到，平凡如你我的小人物，也可以通过潜心所热爱事业的创造，为人生延展与增添价值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酷爱摄影，跋山涉水的小刘凭借对山水的热爱和对艺术的执着，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将青山悠悠，流水深深的美景定格于镜头瞬间，带给人们以美的感受。这样的人生，同样具有风采。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eaLnBrk="1">
              <a:lnSpc>
                <a:spcPct val="80000"/>
              </a:lnSpc>
            </a:pP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对三个人特点分别进行定性概括。明确每个都很美，让步，承认他们的合理性。但是突出自己所选人物的价值。）</a:t>
            </a:r>
            <a:endParaRPr lang="zh-CN" altLang="en-US" sz="2800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34" end="2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charRg st="134" end="2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85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3">
                                            <p:txEl>
                                              <p:charRg st="285" end="3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3569</Words>
  <Application>WPS 演示</Application>
  <PresentationFormat>在屏幕上显示</PresentationFormat>
  <Paragraphs>132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Garamond</vt:lpstr>
      <vt:lpstr>华文隶书</vt:lpstr>
      <vt:lpstr>黑体</vt:lpstr>
      <vt:lpstr>楷体_GB2312</vt:lpstr>
      <vt:lpstr>微软雅黑</vt:lpstr>
      <vt:lpstr>Arial Unicode MS</vt:lpstr>
      <vt:lpstr>华文宋体</vt:lpstr>
      <vt:lpstr>华文细黑</vt:lpstr>
      <vt:lpstr>华文中宋</vt:lpstr>
      <vt:lpstr>楷体</vt:lpstr>
      <vt:lpstr>新宋体</vt:lpstr>
      <vt:lpstr>默认设计模板</vt:lpstr>
      <vt:lpstr>1_默认设计模板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国家作文命题评价的原则</vt:lpstr>
      <vt:lpstr>任务型写作的命题方向</vt:lpstr>
      <vt:lpstr>2015年新课标全国Ⅰ卷作文</vt:lpstr>
      <vt:lpstr>PowerPoint 演示文稿</vt:lpstr>
      <vt:lpstr>如他，风采无限 </vt:lpstr>
      <vt:lpstr>PowerPoint 演示文稿</vt:lpstr>
      <vt:lpstr>PowerPoint 演示文稿</vt:lpstr>
      <vt:lpstr>PowerPoint 演示文稿</vt:lpstr>
      <vt:lpstr>PowerPoint 演示文稿</vt:lpstr>
      <vt:lpstr>2015全国新课标Ⅱ作文题</vt:lpstr>
      <vt:lpstr>任务型写作的命题方向</vt:lpstr>
      <vt:lpstr> 习作训练</vt:lpstr>
      <vt:lpstr> </vt:lpstr>
      <vt:lpstr>联现实 （摆反面论据）</vt:lpstr>
      <vt:lpstr>论危害</vt:lpstr>
      <vt:lpstr>联现实+做结论（作呼告）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夏雪莲 编辑部</cp:lastModifiedBy>
  <cp:revision>41</cp:revision>
  <dcterms:created xsi:type="dcterms:W3CDTF">2013-09-11T10:47:00Z</dcterms:created>
  <dcterms:modified xsi:type="dcterms:W3CDTF">2019-03-19T07:37:06Z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2052-11.1.0.8412</vt:lpwstr>
  </property>
</Properties>
</file>