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84" r:id="rId3"/>
    <p:sldId id="306" r:id="rId4"/>
    <p:sldId id="273" r:id="rId5"/>
    <p:sldId id="296" r:id="rId6"/>
    <p:sldId id="256" r:id="rId7"/>
    <p:sldId id="258" r:id="rId8"/>
    <p:sldId id="257" r:id="rId9"/>
    <p:sldId id="262" r:id="rId10"/>
    <p:sldId id="260" r:id="rId11"/>
    <p:sldId id="263" r:id="rId12"/>
    <p:sldId id="267" r:id="rId13"/>
    <p:sldId id="269" r:id="rId14"/>
    <p:sldId id="268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chemeClr val="accent6">
              <a:lumMod val="20000"/>
              <a:lumOff val="80000"/>
            </a:schemeClr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1_xjdox25jvk1aav1d8a3kxjd723x2oko37ao7jak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" y="-342900"/>
            <a:ext cx="10815320" cy="7543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600" b="1">
                <a:sym typeface="+mn-ea"/>
              </a:rPr>
              <a:t>细读课文  赏析语言</a:t>
            </a:r>
            <a:br>
              <a:rPr lang="zh-CN" altLang="en-US" sz="3600" b="1"/>
            </a:b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145" y="1236345"/>
            <a:ext cx="9389110" cy="4959985"/>
          </a:xfrm>
        </p:spPr>
        <p:txBody>
          <a:bodyPr/>
          <a:p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/>
              <a:t>       </a:t>
            </a:r>
            <a:r>
              <a:rPr lang="en-US" altLang="zh-CN" sz="3200" b="1"/>
              <a:t>1.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请</a:t>
            </a:r>
            <a:r>
              <a:rPr lang="zh-CN" altLang="en-US" sz="3200" b="1"/>
              <a:t>先略读课文，勾画</a:t>
            </a:r>
            <a:r>
              <a:rPr lang="zh-CN" altLang="en-US" sz="3200" b="1">
                <a:solidFill>
                  <a:srgbClr val="0000FF"/>
                </a:solidFill>
              </a:rPr>
              <a:t>文中描写梨花的语句；再细读课文，分析其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各自的含义，并说说这几次出现对全篇结构的作用。</a:t>
            </a:r>
            <a:endParaRPr lang="zh-CN" altLang="en-US" sz="3200" b="1">
              <a:solidFill>
                <a:srgbClr val="0000FF"/>
              </a:solidFill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0000FF"/>
                </a:solidFill>
                <a:sym typeface="+mn-ea"/>
              </a:rPr>
              <a:t>       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品味用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驿路梨花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做标题有什么妙处？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980" y="73025"/>
            <a:ext cx="11882755" cy="568642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200"/>
              <a:t> </a:t>
            </a:r>
            <a:r>
              <a:rPr lang="zh-CN" altLang="en-US" sz="2400"/>
              <a:t>（1）</a:t>
            </a:r>
            <a:r>
              <a:rPr lang="zh-CN" altLang="en-US" sz="2400" b="1"/>
              <a:t>白色梨花开满枝头，多么美丽的一片梨树林啊！</a:t>
            </a:r>
            <a:endParaRPr lang="zh-CN" altLang="en-US" sz="2400" b="1"/>
          </a:p>
          <a:p>
            <a:pPr marL="0" indent="0">
              <a:buNone/>
            </a:pPr>
            <a:r>
              <a:rPr lang="zh-CN" altLang="en-US" sz="2400">
                <a:solidFill>
                  <a:srgbClr val="FF0000"/>
                </a:solidFill>
              </a:rPr>
              <a:t>（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实写，洁白美丽的梨树林，给我和老余带去了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有人家的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欣喜和希望。</a:t>
            </a:r>
            <a:r>
              <a:rPr lang="zh-CN" altLang="en-US" sz="2400">
                <a:solidFill>
                  <a:srgbClr val="0000FF"/>
                </a:solidFill>
                <a:sym typeface="+mn-ea"/>
              </a:rPr>
              <a:t>点题，为故事情节的展开做铺垫。</a:t>
            </a:r>
            <a:r>
              <a:rPr lang="zh-CN" altLang="en-US" sz="2400">
                <a:solidFill>
                  <a:srgbClr val="FF0000"/>
                </a:solidFill>
              </a:rPr>
              <a:t>）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400"/>
              <a:t> </a:t>
            </a:r>
            <a:r>
              <a:rPr lang="zh-CN" altLang="en-US" sz="2400">
                <a:sym typeface="+mn-ea"/>
              </a:rPr>
              <a:t>（2）</a:t>
            </a:r>
            <a:r>
              <a:rPr lang="zh-CN" altLang="en-US" sz="2400" b="1">
                <a:solidFill>
                  <a:schemeClr val="tx1"/>
                </a:solidFill>
              </a:rPr>
              <a:t>一弯新月升起了，我们借助淡淡的月光，在忽明忽暗的梨树林里走着。 山间的夜风吹得人脸上凉凉的，梨花的白色花瓣轻轻飘落在我们身上。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FF0000"/>
                </a:solidFill>
              </a:rPr>
              <a:t>（实写，以自然环境美烘托不平常的小屋，把读者带进优美的意境之中。）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400">
                <a:sym typeface="+mn-ea"/>
              </a:rPr>
              <a:t>（3）</a:t>
            </a:r>
            <a:r>
              <a:rPr lang="zh-CN" altLang="en-US" sz="2400" b="1"/>
              <a:t>这天夜里，我睡得十分香甜，梦中恍惚在那香气四溢的梨花林 里漫步，还看见一个身穿花衫的哈尼小姑娘在梨花丛中歌唱……</a:t>
            </a:r>
            <a:endParaRPr lang="zh-CN" altLang="en-US" sz="2400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F0000"/>
                </a:solidFill>
              </a:rPr>
              <a:t>（虚实映衬，以自然美衬托人物美，使自然界的梨花与梨花姑娘相映生辉，表达对小茅屋主人</a:t>
            </a:r>
            <a:r>
              <a:rPr lang="zh-CN" altLang="en-US" sz="2400" b="1">
                <a:solidFill>
                  <a:srgbClr val="C00000"/>
                </a:solidFill>
              </a:rPr>
              <a:t>助人为乐精神的赞美之情。</a:t>
            </a:r>
            <a:r>
              <a:rPr lang="zh-CN" altLang="en-US" sz="2400">
                <a:solidFill>
                  <a:srgbClr val="0000FF"/>
                </a:solidFill>
              </a:rPr>
              <a:t>照应文题的同时，产生了第二个误会，推动故事情节发展。</a:t>
            </a:r>
            <a:r>
              <a:rPr lang="zh-CN" altLang="en-US" sz="2400">
                <a:solidFill>
                  <a:srgbClr val="FF0000"/>
                </a:solidFill>
              </a:rPr>
              <a:t>）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400">
                <a:sym typeface="+mn-ea"/>
              </a:rPr>
              <a:t>（</a:t>
            </a:r>
            <a:r>
              <a:rPr lang="en-US" altLang="zh-CN" sz="2400">
                <a:sym typeface="+mn-ea"/>
              </a:rPr>
              <a:t>4</a:t>
            </a:r>
            <a:r>
              <a:rPr lang="zh-CN" altLang="en-US" sz="2400">
                <a:sym typeface="+mn-ea"/>
              </a:rPr>
              <a:t>）</a:t>
            </a:r>
            <a:r>
              <a:rPr lang="zh-CN" altLang="en-US" sz="2400" b="1">
                <a:solidFill>
                  <a:schemeClr val="tx1"/>
                </a:solidFill>
              </a:rPr>
              <a:t>我望着这群充满朝气的哈尼小姑娘和那洁白的梨花，不由得想起了一句诗：“驿路梨花处处开”。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400"/>
              <a:t>（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充满朝气的哈尼小姑娘和那洁白的梨花融为一体，花美人更美。</a:t>
            </a:r>
            <a:r>
              <a:rPr lang="zh-CN" altLang="en-US" sz="2400">
                <a:solidFill>
                  <a:srgbClr val="FF0000"/>
                </a:solidFill>
              </a:rPr>
              <a:t>引用诗句，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以花喻人，比喻雷锋精神就像洁白的梨花，在祖国大地处处开放，升华了文章主题。</a:t>
            </a:r>
            <a:r>
              <a:rPr lang="zh-CN" altLang="en-US" sz="2400">
                <a:solidFill>
                  <a:srgbClr val="0000FF"/>
                </a:solidFill>
                <a:sym typeface="+mn-ea"/>
              </a:rPr>
              <a:t>结构上，再次点题，题文相映，首尾呼应，使作品结构严谨，浑然一体。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）</a:t>
            </a:r>
            <a:endParaRPr lang="zh-CN" altLang="en-US" sz="2400">
              <a:solidFill>
                <a:schemeClr val="tx1"/>
              </a:solidFill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sym typeface="+mn-ea"/>
              </a:rPr>
              <a:t>  </a:t>
            </a:r>
            <a:endParaRPr lang="zh-CN" altLang="en-US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710" y="993775"/>
            <a:ext cx="11134090" cy="5183505"/>
          </a:xfrm>
        </p:spPr>
        <p:txBody>
          <a:bodyPr/>
          <a:p>
            <a:pPr marL="0" indent="0" fontAlgn="auto">
              <a:lnSpc>
                <a:spcPct val="100000"/>
              </a:lnSpc>
              <a:buNone/>
            </a:pPr>
            <a:r>
              <a:rPr lang="en-US" altLang="zh-CN" sz="3200">
                <a:sym typeface="+mn-ea"/>
              </a:rPr>
              <a:t>   </a:t>
            </a:r>
            <a:r>
              <a:rPr lang="en-US" altLang="zh-CN" sz="3200" b="1">
                <a:sym typeface="+mn-ea"/>
              </a:rPr>
              <a:t>2.</a:t>
            </a:r>
            <a:r>
              <a:rPr lang="zh-CN" altLang="en-US" sz="3200" b="1">
                <a:sym typeface="+mn-ea"/>
              </a:rPr>
              <a:t>用“驿路梨花”作标题妙处：</a:t>
            </a:r>
            <a:endParaRPr lang="zh-CN" altLang="en-US" sz="3200" b="1"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3200" b="1"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200">
                <a:sym typeface="+mn-ea"/>
              </a:rPr>
              <a:t>    </a:t>
            </a:r>
            <a:r>
              <a:rPr lang="zh-CN" altLang="en-US" sz="3200" b="1">
                <a:sym typeface="+mn-ea"/>
              </a:rPr>
              <a:t>“梨花”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一语双关</a:t>
            </a:r>
            <a:r>
              <a:rPr lang="zh-CN" altLang="en-US" sz="3200" b="1">
                <a:sym typeface="+mn-ea"/>
              </a:rPr>
              <a:t>，既是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自然界的梨花</a:t>
            </a:r>
            <a:r>
              <a:rPr lang="zh-CN" altLang="en-US" sz="3200" b="1">
                <a:sym typeface="+mn-ea"/>
              </a:rPr>
              <a:t>，也是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梨花姑娘</a:t>
            </a:r>
            <a:r>
              <a:rPr lang="zh-CN" altLang="en-US" sz="3200" b="1"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还是雷锋精神的象征</a:t>
            </a:r>
            <a:r>
              <a:rPr lang="zh-CN" altLang="en-US" sz="3200" b="1">
                <a:sym typeface="+mn-ea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梨花的自然美和人物的心灵美，巧妙地联系在一起，达到了和谐的统一，自然而深刻地表现了文章的中心意思。</a:t>
            </a:r>
            <a:endParaRPr lang="zh-CN" altLang="en-US" sz="3200" b="1">
              <a:solidFill>
                <a:srgbClr val="0000FF"/>
              </a:solidFill>
              <a:sym typeface="+mn-ea"/>
            </a:endParaRPr>
          </a:p>
          <a:p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 b="1">
                <a:sym typeface="+mn-ea"/>
              </a:rPr>
              <a:t>联系实际  积累拓展</a:t>
            </a:r>
            <a:br>
              <a:rPr lang="zh-CN" altLang="en-US" sz="3600" b="1"/>
            </a:b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4835" y="1213485"/>
            <a:ext cx="10894695" cy="4664075"/>
          </a:xfrm>
        </p:spPr>
        <p:txBody>
          <a:bodyPr/>
          <a:p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/>
              <a:t>     </a:t>
            </a:r>
            <a:r>
              <a:rPr lang="zh-CN" altLang="en-US" sz="3200" b="1">
                <a:solidFill>
                  <a:schemeClr val="tx1"/>
                </a:solidFill>
              </a:rPr>
              <a:t>同学们，这篇小说所写的朴实民风是否让你感动？</a:t>
            </a:r>
            <a:endParaRPr lang="zh-CN" altLang="en-US" sz="3200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</a:rPr>
              <a:t>     读完后，你对“公德”这个概念有什么想法？ 联系现实，和同学讨论这个话题。</a:t>
            </a:r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>
                <a:sym typeface="+mn-ea"/>
              </a:rPr>
              <a:t>                </a:t>
            </a:r>
            <a:r>
              <a:rPr lang="zh-CN" altLang="en-US" b="1">
                <a:sym typeface="+mn-ea"/>
              </a:rPr>
              <a:t>闻武均州报已复西京</a:t>
            </a:r>
            <a:br>
              <a:rPr lang="zh-CN" altLang="en-US" b="1"/>
            </a:br>
            <a:r>
              <a:rPr lang="zh-CN" altLang="en-US"/>
              <a:t>                                          </a:t>
            </a:r>
            <a:r>
              <a:rPr lang="zh-CN" altLang="en-US" b="1"/>
              <a:t>  </a:t>
            </a:r>
            <a:r>
              <a:rPr lang="zh-CN" altLang="en-US" sz="2800" b="1">
                <a:sym typeface="+mn-ea"/>
              </a:rPr>
              <a:t>南宋  陆游</a:t>
            </a:r>
            <a:br>
              <a:rPr lang="zh-CN" altLang="en-US" sz="2800" b="1"/>
            </a:br>
            <a:endParaRPr lang="zh-CN" altLang="en-US" sz="28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3105" y="908685"/>
            <a:ext cx="10640695" cy="5268595"/>
          </a:xfrm>
        </p:spPr>
        <p:txBody>
          <a:bodyPr>
            <a:normAutofit fontScale="90000"/>
          </a:bodyPr>
          <a:p>
            <a:endParaRPr lang="zh-CN" altLang="en-US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000"/>
              <a:t>           </a:t>
            </a:r>
            <a:r>
              <a:rPr lang="zh-CN" altLang="en-US" sz="4000" b="1"/>
              <a:t>白发将军亦壮哉，西京昨夜捷书来。</a:t>
            </a:r>
            <a:endParaRPr lang="zh-CN" altLang="en-US" sz="4000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000" b="1"/>
              <a:t>           胡儿敢作千年计，天意宁知一日回。</a:t>
            </a:r>
            <a:endParaRPr lang="zh-CN" altLang="en-US" sz="4000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000" b="1"/>
              <a:t>           列圣仁恩深雨露，中兴赦令疾风雷。</a:t>
            </a:r>
            <a:endParaRPr lang="zh-CN" altLang="en-US" sz="4000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000" b="1"/>
              <a:t>           悬知寒食朝陵使，驿路梨花处处开。</a:t>
            </a:r>
            <a:endParaRPr lang="zh-CN" altLang="en-US" sz="4000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/>
              <a:t>       </a:t>
            </a:r>
            <a:r>
              <a:rPr lang="zh-CN" altLang="en-US" sz="3600">
                <a:solidFill>
                  <a:srgbClr val="0000FF"/>
                </a:solidFill>
              </a:rPr>
              <a:t>这首诗最后一句</a:t>
            </a:r>
            <a:r>
              <a:rPr lang="zh-CN" altLang="en-US" sz="3600">
                <a:solidFill>
                  <a:srgbClr val="FF0000"/>
                </a:solidFill>
              </a:rPr>
              <a:t>“悬知寒食朝陵使，驿路梨花处处开。”</a:t>
            </a:r>
            <a:r>
              <a:rPr lang="zh-CN" altLang="en-US" sz="3600">
                <a:solidFill>
                  <a:srgbClr val="0000FF"/>
                </a:solidFill>
              </a:rPr>
              <a:t>是说，可以预料到来年寒食节，祭扫宋先帝陵墓的使者，将通过梨花盛开的驿道而到达洛阳。表达了陆游听到收复西京的消息，异常高兴的心情。</a:t>
            </a:r>
            <a:endParaRPr lang="zh-CN" altLang="en-US" sz="36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903288" y="53276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  <a:endParaRPr lang="zh-CN" altLang="en-US" sz="32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03605" y="1606550"/>
            <a:ext cx="99917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 algn="l"/>
            <a:r>
              <a:rPr lang="en-US" altLang="zh-CN" sz="3200" b="1" u="none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 u="none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彭荆风，当代作家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。他只读过两年初中，</a:t>
            </a:r>
            <a:r>
              <a:rPr lang="en-US" altLang="zh-CN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1949 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年参加中国人民解放军，</a:t>
            </a:r>
            <a:r>
              <a:rPr lang="en-US" altLang="zh-CN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1952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年开始在报刊上发表作品。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文化革命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中，受到迫害，坐了七年监 狱。打例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四人帮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后重新提笔写作，小说</a:t>
            </a:r>
            <a:r>
              <a:rPr lang="en-US" altLang="zh-CN" sz="3200" b="1" u="none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驿路梨花</a:t>
            </a:r>
            <a:r>
              <a:rPr lang="en-US" altLang="zh-CN" sz="3200" b="1" u="none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是重新提笔后的第一篇。著有</a:t>
            </a:r>
            <a:r>
              <a:rPr lang="zh-CN" altLang="en-US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长篇小说</a:t>
            </a:r>
            <a:r>
              <a:rPr lang="en-US" altLang="zh-CN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鹿衔草</a:t>
            </a:r>
            <a:r>
              <a:rPr lang="en-US" altLang="zh-CN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断肠草</a:t>
            </a:r>
            <a:r>
              <a:rPr lang="en-US" altLang="zh-CN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师长在向士兵敬礼</a:t>
            </a:r>
            <a:r>
              <a:rPr lang="en-US" altLang="zh-CN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绿月亮</a:t>
            </a:r>
            <a:r>
              <a:rPr lang="en-US" altLang="zh-CN" sz="3200" b="1" u="none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 dirty="0"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5160" y="374650"/>
            <a:ext cx="10515600" cy="1325563"/>
          </a:xfrm>
        </p:spPr>
        <p:txBody>
          <a:bodyPr/>
          <a:p>
            <a:r>
              <a:rPr lang="en-US" altLang="zh-CN"/>
              <a:t>  </a:t>
            </a:r>
            <a:r>
              <a:rPr lang="zh-CN" altLang="en-US" sz="4000" b="1"/>
              <a:t>资料助读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755" y="1449705"/>
            <a:ext cx="10901045" cy="4727575"/>
          </a:xfrm>
        </p:spPr>
        <p:txBody>
          <a:bodyPr>
            <a:normAutofit fontScale="90000"/>
          </a:bodyPr>
          <a:p>
            <a:pPr marL="0" indent="0" fontAlgn="auto">
              <a:lnSpc>
                <a:spcPct val="150000"/>
              </a:lnSpc>
              <a:buNone/>
            </a:pPr>
            <a:r>
              <a:rPr lang="en-US" altLang="zh-CN"/>
              <a:t>        </a:t>
            </a:r>
            <a:r>
              <a:rPr lang="zh-CN" altLang="en-US" b="1"/>
              <a:t>作者从1950年春，随军进入云南以来，三十多年大部分时间都在那里生活。作者写《驿路梨花》是在被迫搁笔多年后的1977年秋。那时，</a:t>
            </a:r>
            <a:r>
              <a:rPr lang="zh-CN" altLang="en-US" b="1">
                <a:solidFill>
                  <a:srgbClr val="FF0000"/>
                </a:solidFill>
              </a:rPr>
              <a:t>党中央重新提出了学习雷锋</a:t>
            </a:r>
            <a:r>
              <a:rPr lang="zh-CN" altLang="en-US" b="1"/>
              <a:t>。他想起了边疆许许多多朴实的人和事，想起了曾经见过的那深山大岭里的小茅屋，默默为茅屋打柴、背水的哈尼族人，以及为了后来的旅客，临行前都要给小茅屋做点事的先行者。想起这些，一种想用文笔描述那和谐过去的创作愿望也油然而生。这篇对善良、朴实、美好歌颂的《驿路梨花》，也是让人们用过去与“文革”对比，以鞭笞丑恶。</a:t>
            </a:r>
            <a:endParaRPr lang="zh-CN" altLang="en-US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254635" y="209550"/>
            <a:ext cx="5210175" cy="1038225"/>
          </a:xfrm>
        </p:spPr>
        <p:txBody>
          <a:bodyPr>
            <a:norm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教学目标：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3505" y="1682115"/>
            <a:ext cx="12548235" cy="5878830"/>
          </a:xfrm>
        </p:spPr>
        <p:txBody>
          <a:bodyPr>
            <a:normAutofit/>
          </a:bodyPr>
          <a:p>
            <a:pPr fontAlgn="auto">
              <a:lnSpc>
                <a:spcPct val="100000"/>
              </a:lnSpc>
            </a:pPr>
            <a:r>
              <a:rPr lang="zh-CN" altLang="en-US" b="1"/>
              <a:t>1．</a:t>
            </a:r>
            <a:r>
              <a:rPr lang="zh-CN" altLang="en-US" b="1">
                <a:solidFill>
                  <a:srgbClr val="FF0000"/>
                </a:solidFill>
              </a:rPr>
              <a:t>学习略读</a:t>
            </a:r>
            <a:r>
              <a:rPr lang="zh-CN" altLang="en-US" b="1"/>
              <a:t>，快速把握文章的主要内容，</a:t>
            </a:r>
            <a:r>
              <a:rPr lang="zh-CN" altLang="en-US" b="1">
                <a:solidFill>
                  <a:srgbClr val="FF0000"/>
                </a:solidFill>
              </a:rPr>
              <a:t>理解 “梨花”</a:t>
            </a:r>
            <a:r>
              <a:rPr lang="zh-CN" altLang="en-US" b="1"/>
              <a:t>的象征意义和作用。</a:t>
            </a:r>
            <a:endParaRPr lang="zh-CN" altLang="en-US" b="1"/>
          </a:p>
          <a:p>
            <a:pPr fontAlgn="auto">
              <a:lnSpc>
                <a:spcPct val="100000"/>
              </a:lnSpc>
            </a:pPr>
            <a:endParaRPr lang="zh-CN" altLang="en-US" b="1"/>
          </a:p>
          <a:p>
            <a:pPr fontAlgn="auto">
              <a:lnSpc>
                <a:spcPct val="100000"/>
              </a:lnSpc>
            </a:pPr>
            <a:r>
              <a:rPr lang="zh-CN" altLang="en-US" b="1"/>
              <a:t>       2．理清文章思路，体会</a:t>
            </a:r>
            <a:r>
              <a:rPr lang="zh-CN" altLang="en-US" b="1">
                <a:solidFill>
                  <a:srgbClr val="FF0000"/>
                </a:solidFill>
              </a:rPr>
              <a:t>构思巧妙</a:t>
            </a:r>
            <a:r>
              <a:rPr lang="zh-CN" altLang="en-US" b="1"/>
              <a:t>，设置</a:t>
            </a:r>
            <a:r>
              <a:rPr lang="zh-CN" altLang="en-US" b="1">
                <a:solidFill>
                  <a:srgbClr val="FF0000"/>
                </a:solidFill>
              </a:rPr>
              <a:t>悬念、误会</a:t>
            </a:r>
            <a:r>
              <a:rPr lang="zh-CN" altLang="en-US" b="1"/>
              <a:t>使故事情节一波三折的写法。</a:t>
            </a:r>
            <a:endParaRPr lang="zh-CN" altLang="en-US" b="1"/>
          </a:p>
          <a:p>
            <a:pPr fontAlgn="auto">
              <a:lnSpc>
                <a:spcPct val="100000"/>
              </a:lnSpc>
            </a:pPr>
            <a:endParaRPr lang="zh-CN" altLang="en-US" b="1"/>
          </a:p>
          <a:p>
            <a:pPr fontAlgn="auto">
              <a:lnSpc>
                <a:spcPct val="100000"/>
              </a:lnSpc>
            </a:pPr>
            <a:r>
              <a:rPr lang="zh-CN" altLang="en-US" b="1"/>
              <a:t>     3. 体会文章描写的</a:t>
            </a:r>
            <a:r>
              <a:rPr lang="zh-CN" altLang="en-US" b="1">
                <a:solidFill>
                  <a:srgbClr val="FF0000"/>
                </a:solidFill>
              </a:rPr>
              <a:t>朴实民风</a:t>
            </a:r>
            <a:r>
              <a:rPr lang="zh-CN" altLang="en-US" b="1"/>
              <a:t>，在读文的基础上，能对内容和表达有自己的心得。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sym typeface="+mn-ea"/>
              </a:rPr>
              <a:t>【学法指导 】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351338"/>
          </a:xfrm>
        </p:spPr>
        <p:txBody>
          <a:bodyPr/>
          <a:p>
            <a:pPr marL="0" indent="0" fontAlgn="auto">
              <a:lnSpc>
                <a:spcPct val="150000"/>
              </a:lnSpc>
              <a:buNone/>
            </a:pPr>
            <a:r>
              <a:rPr lang="en-US" altLang="zh-CN">
                <a:sym typeface="+mn-ea"/>
              </a:rPr>
              <a:t>    </a:t>
            </a:r>
            <a:r>
              <a:rPr lang="zh-CN" altLang="en-US">
                <a:sym typeface="+mn-ea"/>
              </a:rPr>
              <a:t> </a:t>
            </a:r>
            <a:r>
              <a:rPr lang="zh-CN" altLang="en-US" sz="3200" b="1">
                <a:sym typeface="+mn-ea"/>
              </a:rPr>
              <a:t>略读</a:t>
            </a:r>
            <a:r>
              <a:rPr lang="zh-CN" altLang="en-US" sz="3200">
                <a:sym typeface="+mn-ea"/>
              </a:rPr>
              <a:t>:是一种快速阅读文章，以了解其大意的阅读方法。</a:t>
            </a:r>
            <a:endParaRPr lang="zh-CN" altLang="en-US" sz="3200"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>
                <a:sym typeface="+mn-ea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略读时可以根据一定的目的或需要, 确定阅读重点，</a:t>
            </a:r>
            <a:r>
              <a:rPr lang="zh-CN" altLang="en-US" sz="3200">
                <a:sym typeface="+mn-ea"/>
              </a:rPr>
              <a:t>其他部分的文字则可以快速阅读。</a:t>
            </a:r>
            <a:r>
              <a:rPr lang="zh-CN" altLang="en-US">
                <a:sym typeface="+mn-ea"/>
              </a:rPr>
              <a:t> </a:t>
            </a:r>
            <a:endParaRPr lang="zh-CN" altLang="en-US"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600" b="1">
                <a:sym typeface="+mn-ea"/>
              </a:rPr>
              <a:t>略读课文  整体感知</a:t>
            </a:r>
            <a:br>
              <a:rPr lang="zh-CN" altLang="en-US" sz="3600" b="1"/>
            </a:b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0210" y="1323340"/>
            <a:ext cx="11157585" cy="435165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 b="1"/>
              <a:t>  </a:t>
            </a:r>
            <a:r>
              <a:rPr lang="en-US" altLang="zh-CN" sz="3200" b="1">
                <a:solidFill>
                  <a:srgbClr val="0000FF"/>
                </a:solidFill>
              </a:rPr>
              <a:t> 1.</a:t>
            </a:r>
            <a:r>
              <a:rPr lang="zh-CN" altLang="en-US" sz="3200" b="1">
                <a:solidFill>
                  <a:srgbClr val="0000FF"/>
                </a:solidFill>
              </a:rPr>
              <a:t>文中的</a:t>
            </a:r>
            <a:r>
              <a:rPr lang="zh-CN" altLang="en-US" sz="3200" b="1">
                <a:solidFill>
                  <a:srgbClr val="FF0000"/>
                </a:solidFill>
              </a:rPr>
              <a:t>一组人物</a:t>
            </a:r>
            <a:r>
              <a:rPr lang="zh-CN" altLang="en-US" sz="3200" b="1">
                <a:solidFill>
                  <a:srgbClr val="0000FF"/>
                </a:solidFill>
              </a:rPr>
              <a:t>分别与小茅屋有过什么故事？</a:t>
            </a:r>
            <a:endParaRPr lang="zh-CN" altLang="en-US" sz="3200" b="1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   </a:t>
            </a:r>
            <a:r>
              <a:rPr lang="en-US" altLang="zh-CN" sz="3200" b="1">
                <a:solidFill>
                  <a:srgbClr val="0000FF"/>
                </a:solidFill>
              </a:rPr>
              <a:t>2.</a:t>
            </a:r>
            <a:r>
              <a:rPr lang="zh-CN" altLang="en-US" sz="3200" b="1">
                <a:solidFill>
                  <a:srgbClr val="0000FF"/>
                </a:solidFill>
              </a:rPr>
              <a:t>“谁是小茅屋的主人 ” ？</a:t>
            </a:r>
            <a:endParaRPr lang="zh-CN" altLang="en-US" sz="3200" b="1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zh-CN" altLang="en-US" sz="3200" b="1">
              <a:solidFill>
                <a:srgbClr val="0000FF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   </a:t>
            </a:r>
            <a:r>
              <a:rPr lang="zh-CN" altLang="en-US" b="1"/>
              <a:t>明确: 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/>
              <a:t>  </a:t>
            </a:r>
            <a:r>
              <a:rPr lang="en-US" altLang="zh-CN" b="1"/>
              <a:t>1. </a:t>
            </a:r>
            <a:r>
              <a:rPr lang="zh-CN" altLang="en-US" b="1"/>
              <a:t>“我” 和老余</a:t>
            </a:r>
            <a:r>
              <a:rPr lang="zh-CN" altLang="en-US" b="1">
                <a:solidFill>
                  <a:srgbClr val="FF0000"/>
                </a:solidFill>
              </a:rPr>
              <a:t>发现小茅屋</a:t>
            </a:r>
            <a:r>
              <a:rPr lang="zh-CN" altLang="en-US" b="1"/>
              <a:t> ——  瑶族老人</a:t>
            </a:r>
            <a:r>
              <a:rPr lang="zh-CN" altLang="en-US" b="1">
                <a:solidFill>
                  <a:srgbClr val="FF0000"/>
                </a:solidFill>
              </a:rPr>
              <a:t>为小屋送米</a:t>
            </a:r>
            <a:r>
              <a:rPr lang="zh-CN" altLang="en-US" b="1"/>
              <a:t> —— “我们” 一起</a:t>
            </a:r>
            <a:r>
              <a:rPr lang="zh-CN" altLang="en-US" b="1">
                <a:solidFill>
                  <a:srgbClr val="FF0000"/>
                </a:solidFill>
              </a:rPr>
              <a:t>修葺小茅屋 </a:t>
            </a:r>
            <a:r>
              <a:rPr lang="zh-CN" altLang="en-US" b="1"/>
              <a:t>—— 哈尼小姑娘</a:t>
            </a:r>
            <a:r>
              <a:rPr lang="zh-CN" altLang="en-US" b="1">
                <a:solidFill>
                  <a:srgbClr val="FF0000"/>
                </a:solidFill>
              </a:rPr>
              <a:t>照看小茅屋</a:t>
            </a:r>
            <a:r>
              <a:rPr lang="zh-CN" altLang="en-US" b="1"/>
              <a:t> —— 解放军</a:t>
            </a:r>
            <a:r>
              <a:rPr lang="zh-CN" altLang="en-US" b="1">
                <a:solidFill>
                  <a:srgbClr val="FF0000"/>
                </a:solidFill>
              </a:rPr>
              <a:t>建造小茅屋</a:t>
            </a:r>
            <a:r>
              <a:rPr lang="zh-CN" altLang="en-US" b="1"/>
              <a:t> —— 姐姐梨花</a:t>
            </a:r>
            <a:r>
              <a:rPr lang="zh-CN" altLang="en-US" b="1">
                <a:solidFill>
                  <a:srgbClr val="FF0000"/>
                </a:solidFill>
              </a:rPr>
              <a:t>照料小茅屋</a:t>
            </a:r>
            <a:r>
              <a:rPr lang="zh-CN" altLang="en-US" b="1"/>
              <a:t>。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/>
              <a:t> </a:t>
            </a:r>
            <a:r>
              <a:rPr lang="zh-CN" altLang="en-US" b="1"/>
              <a:t>  </a:t>
            </a:r>
            <a:r>
              <a:rPr lang="en-US" altLang="zh-CN" b="1"/>
              <a:t>2.  </a:t>
            </a:r>
            <a:r>
              <a:rPr lang="zh-CN" altLang="en-US" sz="3200" b="1">
                <a:solidFill>
                  <a:srgbClr val="0000FF"/>
                </a:solidFill>
              </a:rPr>
              <a:t>所有为小茅屋做出了贡献的人都是小茅屋的主人。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600" b="1">
                <a:sym typeface="+mn-ea"/>
              </a:rPr>
              <a:t>品读课文  分析写法</a:t>
            </a:r>
            <a:br>
              <a:rPr lang="zh-CN" altLang="en-US" sz="3600" b="1">
                <a:sym typeface="+mn-ea"/>
              </a:rPr>
            </a:br>
            <a:endParaRPr lang="zh-CN" altLang="en-US" sz="3600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0040" y="1241425"/>
            <a:ext cx="11033760" cy="4935855"/>
          </a:xfrm>
        </p:spPr>
        <p:txBody>
          <a:bodyPr>
            <a:normAutofit lnSpcReduction="20000"/>
          </a:bodyPr>
          <a:p>
            <a:pPr marL="0" indent="0" fontAlgn="auto">
              <a:lnSpc>
                <a:spcPct val="150000"/>
              </a:lnSpc>
              <a:buNone/>
            </a:pPr>
            <a:r>
              <a:rPr lang="en-US" altLang="zh-CN">
                <a:solidFill>
                  <a:srgbClr val="0000FF"/>
                </a:solidFill>
                <a:sym typeface="+mn-ea"/>
              </a:rPr>
              <a:t>   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本文构思巧妙，层层设置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悬念和误会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，使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故事情节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一波三折。请结合课文内容分析这种写法，说说其表达效果。</a:t>
            </a:r>
            <a:endParaRPr lang="zh-CN" altLang="en-US" b="1">
              <a:solidFill>
                <a:srgbClr val="0000FF"/>
              </a:solidFill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sym typeface="+mn-ea"/>
              </a:rPr>
              <a:t> </a:t>
            </a:r>
            <a:r>
              <a:rPr lang="zh-CN" altLang="en-US" sz="2400">
                <a:sym typeface="+mn-ea"/>
              </a:rPr>
              <a:t>   </a:t>
            </a:r>
            <a:r>
              <a:rPr lang="zh-CN" altLang="en-US" b="1">
                <a:sym typeface="+mn-ea"/>
              </a:rPr>
              <a:t>明确:</a:t>
            </a:r>
            <a:r>
              <a:rPr lang="zh-CN" altLang="en-US" sz="2400" b="1">
                <a:sym typeface="+mn-ea"/>
              </a:rPr>
              <a:t>作者巧设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两次误会</a:t>
            </a:r>
            <a:r>
              <a:rPr lang="zh-CN" altLang="en-US" sz="2400" b="1">
                <a:sym typeface="+mn-ea"/>
              </a:rPr>
              <a:t>和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三个悬念</a:t>
            </a:r>
            <a:r>
              <a:rPr lang="zh-CN" altLang="en-US" sz="2400" b="1">
                <a:sym typeface="+mn-ea"/>
              </a:rPr>
              <a:t>。</a:t>
            </a:r>
            <a:endParaRPr lang="zh-CN" altLang="en-US" sz="24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    两次误会:</a:t>
            </a:r>
            <a:r>
              <a:rPr lang="zh-CN" altLang="en-US" sz="2400" b="1">
                <a:sym typeface="+mn-ea"/>
              </a:rPr>
              <a:t>第一次是 13和 14段,我们认为瑶族老人是主人,他说不是；第二次是 30— 32段，我们和瑶族老人认为哈尼小姑娘是主人,然而又不是。</a:t>
            </a:r>
            <a:endParaRPr lang="zh-CN" altLang="en-US" sz="2400" b="1"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   三个悬念:   </a:t>
            </a:r>
            <a:r>
              <a:rPr lang="zh-CN" altLang="en-US" sz="2400" b="1">
                <a:sym typeface="+mn-ea"/>
              </a:rPr>
              <a:t>第一个是 7、 8段，我们正焦急时,发现了小茅屋，里面却没人没灯，于是 发出疑问: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这是什么人的房子呢？   </a:t>
            </a:r>
            <a:r>
              <a:rPr lang="zh-CN" altLang="en-US" sz="2400" b="1">
                <a:sym typeface="+mn-ea"/>
              </a:rPr>
              <a:t>第二个是 12至 14段， 我们认为是瑶族老人是主人，老人 不是。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到底谁是主人呢？  </a:t>
            </a:r>
            <a:r>
              <a:rPr lang="zh-CN" altLang="en-US" sz="2400" b="1">
                <a:sym typeface="+mn-ea"/>
              </a:rPr>
              <a:t>第三个是 29至 32段，这一处的悬念是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解放军叔叔为什么盖房子呢？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  <a:p>
            <a:pPr marL="0" indent="0">
              <a:buNone/>
            </a:pP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>
                <a:sym typeface="+mn-ea"/>
              </a:rPr>
              <a:t>【学法指导 】</a:t>
            </a:r>
            <a:endParaRPr lang="zh-CN" altLang="en-US" sz="36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0" y="1414145"/>
            <a:ext cx="10598150" cy="4763135"/>
          </a:xfrm>
        </p:spPr>
        <p:txBody>
          <a:bodyPr>
            <a:normAutofit lnSpcReduction="10000"/>
          </a:bodyPr>
          <a:p>
            <a:pPr marL="0" indent="0" fontAlgn="auto">
              <a:lnSpc>
                <a:spcPct val="150000"/>
              </a:lnSpc>
              <a:buNone/>
            </a:pPr>
            <a:r>
              <a:rPr lang="en-US" altLang="zh-CN">
                <a:sym typeface="+mn-ea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悬念:</a:t>
            </a:r>
            <a:r>
              <a:rPr lang="zh-CN" altLang="en-US">
                <a:sym typeface="+mn-ea"/>
              </a:rPr>
              <a:t> </a:t>
            </a:r>
            <a:r>
              <a:rPr lang="zh-CN" altLang="en-US" b="1">
                <a:sym typeface="+mn-ea"/>
              </a:rPr>
              <a:t>即读者、观众、听众对文艺作品中人物命运的遭遇、未知的情节的发 展变化所持的一种急切期待的心情。</a:t>
            </a:r>
            <a:endParaRPr lang="zh-CN" altLang="en-US" b="1"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ym typeface="+mn-ea"/>
              </a:rPr>
              <a:t>    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目的是吸引读者的注意力, 使读者不自觉地进入文 章所创设的情景之中。</a:t>
            </a:r>
            <a:endParaRPr lang="zh-CN" altLang="en-US" b="1">
              <a:solidFill>
                <a:srgbClr val="0000FF"/>
              </a:solidFill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>
                <a:solidFill>
                  <a:srgbClr val="0000FF"/>
                </a:solidFill>
                <a:sym typeface="+mn-ea"/>
              </a:rPr>
              <a:t> 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表达效果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: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>
                <a:solidFill>
                  <a:srgbClr val="0000FF"/>
                </a:solidFill>
                <a:sym typeface="+mn-ea"/>
              </a:rPr>
              <a:t>   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通过悬念和误会的安排和展开，使文章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波澜起伏、扣人心弦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增强了读者的阅读兴趣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。</a:t>
            </a:r>
            <a:endParaRPr lang="zh-CN" altLang="en-US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2256</Words>
  <Application>WPS 演示</Application>
  <PresentationFormat>宽屏</PresentationFormat>
  <Paragraphs>79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华文新魏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                闻武均州报已复西京                                             南宋  陆游 </vt:lpstr>
      <vt:lpstr>PowerPoint 演示文稿</vt:lpstr>
      <vt:lpstr>  资料助读</vt:lpstr>
      <vt:lpstr>教学目标：</vt:lpstr>
      <vt:lpstr>【学法指导 】</vt:lpstr>
      <vt:lpstr>略读课文  整体感知 </vt:lpstr>
      <vt:lpstr>品读课文  分析写法 </vt:lpstr>
      <vt:lpstr>【学法指导 】</vt:lpstr>
      <vt:lpstr>细读课文  赏析语言 </vt:lpstr>
      <vt:lpstr>PowerPoint 演示文稿</vt:lpstr>
      <vt:lpstr>PowerPoint 演示文稿</vt:lpstr>
      <vt:lpstr>联系实际  积累拓展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xx</dc:creator>
  <cp:lastModifiedBy>Administrator</cp:lastModifiedBy>
  <cp:revision>13</cp:revision>
  <dcterms:created xsi:type="dcterms:W3CDTF">2018-04-23T14:48:00Z</dcterms:created>
  <dcterms:modified xsi:type="dcterms:W3CDTF">2018-05-30T07:52:01Z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