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332" r:id="rId2"/>
    <p:sldId id="350" r:id="rId3"/>
    <p:sldId id="341" r:id="rId4"/>
    <p:sldId id="342" r:id="rId5"/>
    <p:sldId id="343" r:id="rId6"/>
    <p:sldId id="344" r:id="rId7"/>
    <p:sldId id="346" r:id="rId8"/>
    <p:sldId id="348" r:id="rId9"/>
    <p:sldId id="349" r:id="rId10"/>
    <p:sldId id="280" r:id="rId11"/>
    <p:sldId id="321" r:id="rId12"/>
    <p:sldId id="285" r:id="rId13"/>
    <p:sldId id="322" r:id="rId14"/>
    <p:sldId id="286" r:id="rId15"/>
    <p:sldId id="323" r:id="rId16"/>
    <p:sldId id="340" r:id="rId17"/>
    <p:sldId id="287" r:id="rId18"/>
    <p:sldId id="256" r:id="rId19"/>
    <p:sldId id="334" r:id="rId20"/>
    <p:sldId id="324" r:id="rId21"/>
    <p:sldId id="291" r:id="rId22"/>
    <p:sldId id="292" r:id="rId23"/>
    <p:sldId id="311" r:id="rId24"/>
    <p:sldId id="328" r:id="rId25"/>
    <p:sldId id="333" r:id="rId26"/>
    <p:sldId id="339" r:id="rId27"/>
    <p:sldId id="336" r:id="rId28"/>
    <p:sldId id="337" r:id="rId29"/>
    <p:sldId id="329" r:id="rId30"/>
    <p:sldId id="338" r:id="rId31"/>
    <p:sldId id="303" r:id="rId32"/>
    <p:sldId id="319" r:id="rId33"/>
    <p:sldId id="327" r:id="rId34"/>
    <p:sldId id="312" r:id="rId35"/>
    <p:sldId id="313" r:id="rId36"/>
    <p:sldId id="314" r:id="rId37"/>
    <p:sldId id="326" r:id="rId38"/>
    <p:sldId id="300" r:id="rId39"/>
    <p:sldId id="325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00"/>
    <a:srgbClr val="0000CC"/>
    <a:srgbClr val="FFCCFF"/>
    <a:srgbClr val="FF3399"/>
    <a:srgbClr val="FF6600"/>
    <a:srgbClr val="FF3300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678" autoAdjust="0"/>
  </p:normalViewPr>
  <p:slideViewPr>
    <p:cSldViewPr>
      <p:cViewPr varScale="1">
        <p:scale>
          <a:sx n="68" d="100"/>
          <a:sy n="68" d="100"/>
        </p:scale>
        <p:origin x="-5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48481-B334-4DB0-971E-F39BC852F3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55977-450D-456F-B1A1-16108907759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EBB7D-0E1D-4A5E-922D-941318AF8E5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4F89D-E779-4EB9-A478-B9C5306AE04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B6115-286C-453F-B39E-F8A7BDA919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53ECC-B07B-4C88-A614-041E363453D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C1809-E702-4F04-9800-1DDD180BB35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329C6-75E0-4A8E-A070-9AF7E6530C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BDC1A-B504-4FD1-A949-573C67D1A2D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7CBB7-0547-4BFE-A85A-9CDDA2804F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0F500-B516-4DD0-B1D8-88150D6390C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44D2F9CC-D45F-4C2B-8D80-AEFAB9FA20B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slide" Target="slide11.xml"/><Relationship Id="rId3" Type="http://schemas.openxmlformats.org/officeDocument/2006/relationships/slide" Target="slide12.xml"/><Relationship Id="rId7" Type="http://schemas.openxmlformats.org/officeDocument/2006/relationships/slide" Target="slide17.xml"/><Relationship Id="rId12" Type="http://schemas.openxmlformats.org/officeDocument/2006/relationships/slide" Target="slide37.xml"/><Relationship Id="rId2" Type="http://schemas.openxmlformats.org/officeDocument/2006/relationships/image" Target="../media/image12.jpeg"/><Relationship Id="rId16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slide" Target="slide15.xml"/><Relationship Id="rId5" Type="http://schemas.openxmlformats.org/officeDocument/2006/relationships/slide" Target="slide14.xml"/><Relationship Id="rId15" Type="http://schemas.openxmlformats.org/officeDocument/2006/relationships/slide" Target="slide18.xml"/><Relationship Id="rId10" Type="http://schemas.openxmlformats.org/officeDocument/2006/relationships/image" Target="../media/image16.gif"/><Relationship Id="rId4" Type="http://schemas.openxmlformats.org/officeDocument/2006/relationships/image" Target="../media/image13.jpeg"/><Relationship Id="rId9" Type="http://schemas.openxmlformats.org/officeDocument/2006/relationships/slide" Target="slide21.xml"/><Relationship Id="rId1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2.xml"/><Relationship Id="rId4" Type="http://schemas.openxmlformats.org/officeDocument/2006/relationships/image" Target="../media/image2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xu\&#26700;&#38754;\&#35199;&#28216;&#35760;\609592783.mp3" TargetMode="Externa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4" name="Picture 6" descr="师徒四人成正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4930" name="WordArt 2"/>
          <p:cNvSpPr>
            <a:spLocks noChangeArrowheads="1" noChangeShapeType="1" noTextEdit="1"/>
          </p:cNvSpPr>
          <p:nvPr/>
        </p:nvSpPr>
        <p:spPr bwMode="auto">
          <a:xfrm>
            <a:off x="2590800" y="34290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《</a:t>
            </a:r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西游记</a:t>
            </a:r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》</a:t>
            </a:r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系列讲座之</a:t>
            </a:r>
          </a:p>
        </p:txBody>
      </p:sp>
      <p:pic>
        <p:nvPicPr>
          <p:cNvPr id="124932" name="Picture 4" descr="西游记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38638"/>
            <a:ext cx="2082800" cy="2519362"/>
          </a:xfrm>
          <a:prstGeom prst="rect">
            <a:avLst/>
          </a:prstGeom>
          <a:noFill/>
        </p:spPr>
      </p:pic>
      <p:sp>
        <p:nvSpPr>
          <p:cNvPr id="124933" name="WordArt 5"/>
          <p:cNvSpPr>
            <a:spLocks noChangeArrowheads="1" noChangeShapeType="1" noTextEdit="1"/>
          </p:cNvSpPr>
          <p:nvPr/>
        </p:nvSpPr>
        <p:spPr bwMode="auto">
          <a:xfrm>
            <a:off x="3429000" y="5181600"/>
            <a:ext cx="3733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彩云"/>
              </a:rPr>
              <a:t>人物形象分析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3657600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>
                <a:solidFill>
                  <a:srgbClr val="DF64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舒体" pitchFamily="2" charset="-122"/>
              </a:rPr>
              <a:t>我的最爱</a:t>
            </a:r>
          </a:p>
        </p:txBody>
      </p:sp>
      <p:pic>
        <p:nvPicPr>
          <p:cNvPr id="28679" name="Picture 7" descr="唐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600200"/>
            <a:ext cx="3105150" cy="2151063"/>
          </a:xfrm>
          <a:prstGeom prst="rect">
            <a:avLst/>
          </a:prstGeom>
          <a:noFill/>
        </p:spPr>
      </p:pic>
      <p:pic>
        <p:nvPicPr>
          <p:cNvPr id="28680" name="Picture 8" descr="孙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3950" y="1671638"/>
            <a:ext cx="3105150" cy="2122487"/>
          </a:xfrm>
          <a:prstGeom prst="rect">
            <a:avLst/>
          </a:prstGeom>
          <a:noFill/>
        </p:spPr>
      </p:pic>
      <p:pic>
        <p:nvPicPr>
          <p:cNvPr id="28681" name="Picture 9" descr="bajie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8888" y="4227513"/>
            <a:ext cx="3168650" cy="2154237"/>
          </a:xfrm>
          <a:prstGeom prst="rect">
            <a:avLst/>
          </a:prstGeom>
          <a:noFill/>
        </p:spPr>
      </p:pic>
      <p:pic>
        <p:nvPicPr>
          <p:cNvPr id="28682" name="Picture 10" descr="shase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363" y="4227513"/>
            <a:ext cx="3168650" cy="2154237"/>
          </a:xfrm>
          <a:prstGeom prst="rect">
            <a:avLst/>
          </a:prstGeom>
          <a:noFill/>
        </p:spPr>
      </p:pic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492500" y="908050"/>
            <a:ext cx="2895600" cy="519113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0">
                <a:latin typeface="Times New Roman" pitchFamily="18" charset="0"/>
              </a:rPr>
              <a:t>人物形象大家谈</a:t>
            </a:r>
          </a:p>
        </p:txBody>
      </p:sp>
      <p:sp>
        <p:nvSpPr>
          <p:cNvPr id="28694" name="Oval 2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8316913" y="6237288"/>
            <a:ext cx="215900" cy="2460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5" name="Oval 2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87325" y="857250"/>
            <a:ext cx="282575" cy="2571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6" name="AutoShape 24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749675" y="3552825"/>
            <a:ext cx="974725" cy="485775"/>
          </a:xfrm>
          <a:prstGeom prst="notchedRightArrow">
            <a:avLst>
              <a:gd name="adj1" fmla="val 50000"/>
              <a:gd name="adj2" fmla="val 5016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7" name="AutoShape 2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467600" y="35814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8" name="AutoShape 2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71888" y="6172200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9" name="AutoShape 27"/>
          <p:cNvSpPr>
            <a:spLocks noChangeArrowheads="1"/>
          </p:cNvSpPr>
          <p:nvPr/>
        </p:nvSpPr>
        <p:spPr bwMode="auto">
          <a:xfrm>
            <a:off x="7772400" y="6248400"/>
            <a:ext cx="76200" cy="762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0" name="AutoShape 2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620000" y="60960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1" name="AutoShape 2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276225" y="55626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741363" y="1066800"/>
            <a:ext cx="807878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>
                <a:solidFill>
                  <a:srgbClr val="FF9900"/>
                </a:solidFill>
                <a:latin typeface="Times New Roman" pitchFamily="18" charset="0"/>
              </a:rPr>
              <a:t>三藏答曰：“我弟子曾在化生寺对佛设下洪誓大愿，不由我不尽此心。这一去，定要到西天，见佛求经，使我们法轮回转。”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665163" y="2636838"/>
            <a:ext cx="8478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CC00FF"/>
                </a:solidFill>
                <a:latin typeface="Times New Roman" pitchFamily="18" charset="0"/>
              </a:rPr>
              <a:t>       三藏勒马道：“悟空，切莫伤人，只吓退他便罢。”</a:t>
            </a: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684213" y="3657600"/>
            <a:ext cx="8228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3300"/>
                </a:solidFill>
                <a:latin typeface="Times New Roman" pitchFamily="18" charset="0"/>
              </a:rPr>
              <a:t>        纷纷落泪，魂飞魄散，坐不稳雕鞍，翻跟斗跌下白马。</a:t>
            </a: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665163" y="4694238"/>
            <a:ext cx="80835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0">
                <a:latin typeface="Times New Roman" pitchFamily="18" charset="0"/>
              </a:rPr>
              <a:t>  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</a:rPr>
              <a:t>三藏道：“你这猴头，当时倒也有些眼力，今日如何乱道！这女菩萨有此善心，将这饭要斋我等，你怎么说他是个妖精？”</a:t>
            </a:r>
          </a:p>
        </p:txBody>
      </p:sp>
      <p:sp>
        <p:nvSpPr>
          <p:cNvPr id="80910" name="Oval 14"/>
          <p:cNvSpPr>
            <a:spLocks noChangeArrowheads="1"/>
          </p:cNvSpPr>
          <p:nvPr/>
        </p:nvSpPr>
        <p:spPr bwMode="auto">
          <a:xfrm>
            <a:off x="431800" y="2743200"/>
            <a:ext cx="179388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3" name="Oval 17"/>
          <p:cNvSpPr>
            <a:spLocks noChangeArrowheads="1"/>
          </p:cNvSpPr>
          <p:nvPr/>
        </p:nvSpPr>
        <p:spPr bwMode="auto">
          <a:xfrm>
            <a:off x="431800" y="1447800"/>
            <a:ext cx="179388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4" name="Oval 18"/>
          <p:cNvSpPr>
            <a:spLocks noChangeArrowheads="1"/>
          </p:cNvSpPr>
          <p:nvPr/>
        </p:nvSpPr>
        <p:spPr bwMode="auto">
          <a:xfrm>
            <a:off x="431800" y="3429000"/>
            <a:ext cx="179388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5" name="Oval 19"/>
          <p:cNvSpPr>
            <a:spLocks noChangeArrowheads="1"/>
          </p:cNvSpPr>
          <p:nvPr/>
        </p:nvSpPr>
        <p:spPr bwMode="auto">
          <a:xfrm>
            <a:off x="431800" y="3933825"/>
            <a:ext cx="179388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182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CC00FF"/>
                </a:solidFill>
                <a:latin typeface="Times New Roman" pitchFamily="18" charset="0"/>
                <a:ea typeface="黑体" pitchFamily="49" charset="-122"/>
              </a:rPr>
              <a:t>唐僧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362200" y="2590800"/>
            <a:ext cx="5105400" cy="1190625"/>
          </a:xfrm>
          <a:prstGeom prst="rect">
            <a:avLst/>
          </a:prstGeom>
          <a:solidFill>
            <a:srgbClr val="CC99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99"/>
                </a:solidFill>
                <a:latin typeface="Times New Roman" pitchFamily="18" charset="0"/>
              </a:rPr>
              <a:t>心地善良，信仰坚定，不畏艰险，勇往直前。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362200" y="3962400"/>
            <a:ext cx="5181600" cy="1190625"/>
          </a:xfrm>
          <a:prstGeom prst="rect">
            <a:avLst/>
          </a:prstGeom>
          <a:solidFill>
            <a:srgbClr val="99CC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是非不分，盲目慈悲，固执迂腐，懦弱无能。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411413" y="1268413"/>
            <a:ext cx="3733800" cy="1190625"/>
          </a:xfrm>
          <a:prstGeom prst="rect">
            <a:avLst/>
          </a:prstGeom>
          <a:solidFill>
            <a:srgbClr val="CCFFCC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6600"/>
                </a:solidFill>
                <a:latin typeface="Times New Roman" pitchFamily="18" charset="0"/>
              </a:rPr>
              <a:t>精神境界崇高，实干能力不足</a:t>
            </a:r>
          </a:p>
        </p:txBody>
      </p:sp>
      <p:sp>
        <p:nvSpPr>
          <p:cNvPr id="33800" name="Oval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9225" y="1550988"/>
            <a:ext cx="287338" cy="28733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2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53363" y="6276975"/>
            <a:ext cx="1062037" cy="504825"/>
          </a:xfrm>
          <a:prstGeom prst="curvedUpArrow">
            <a:avLst>
              <a:gd name="adj1" fmla="val 42075"/>
              <a:gd name="adj2" fmla="val 84151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 autoUpdateAnimBg="0"/>
      <p:bldP spid="33798" grpId="0" animBg="1" autoUpdateAnimBg="0"/>
      <p:bldP spid="3379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Text Box 2055"/>
          <p:cNvSpPr txBox="1">
            <a:spLocks noChangeArrowheads="1"/>
          </p:cNvSpPr>
          <p:nvPr/>
        </p:nvSpPr>
        <p:spPr bwMode="auto">
          <a:xfrm>
            <a:off x="1143000" y="1447800"/>
            <a:ext cx="701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CC00FF"/>
                </a:solidFill>
                <a:latin typeface="Times New Roman" pitchFamily="18" charset="0"/>
              </a:rPr>
              <a:t>常言道：“皇帝轮流做，明年到我家。”</a:t>
            </a:r>
          </a:p>
        </p:txBody>
      </p:sp>
      <p:sp>
        <p:nvSpPr>
          <p:cNvPr id="81928" name="Text Box 2056"/>
          <p:cNvSpPr txBox="1">
            <a:spLocks noChangeArrowheads="1"/>
          </p:cNvSpPr>
          <p:nvPr/>
        </p:nvSpPr>
        <p:spPr bwMode="auto">
          <a:xfrm>
            <a:off x="533400" y="2514600"/>
            <a:ext cx="7727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3300"/>
                </a:solidFill>
                <a:latin typeface="Times New Roman" pitchFamily="18" charset="0"/>
              </a:rPr>
              <a:t>        行者认得他是妖精，更不理论，举棒照头便打。</a:t>
            </a:r>
            <a:r>
              <a:rPr kumimoji="1" lang="zh-CN" altLang="en-US" sz="3200">
                <a:solidFill>
                  <a:srgbClr val="CC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1930" name="Text Box 2058"/>
          <p:cNvSpPr txBox="1">
            <a:spLocks noChangeArrowheads="1"/>
          </p:cNvSpPr>
          <p:nvPr/>
        </p:nvSpPr>
        <p:spPr bwMode="auto">
          <a:xfrm>
            <a:off x="838200" y="3657600"/>
            <a:ext cx="74993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b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</a:rPr>
              <a:t>“师父，此时我已成佛，与你一般，莫成还戴金箍儿，你还念甚么《紧箍咒》儿掯勒我？趁早儿念个松箍儿咒，脱下来，打得粉碎，切莫叫那甚么菩萨再去捉弄他人。”</a:t>
            </a:r>
          </a:p>
        </p:txBody>
      </p:sp>
      <p:sp>
        <p:nvSpPr>
          <p:cNvPr id="81937" name="Oval 206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8488" y="6165850"/>
            <a:ext cx="228600" cy="2444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47800" y="685800"/>
            <a:ext cx="2514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>
                <a:solidFill>
                  <a:srgbClr val="FF3300"/>
                </a:solidFill>
                <a:latin typeface="Times New Roman" pitchFamily="18" charset="0"/>
                <a:ea typeface="方正舒体" pitchFamily="2" charset="-122"/>
              </a:rPr>
              <a:t>孙悟空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143000" y="1600200"/>
            <a:ext cx="7010400" cy="1739900"/>
          </a:xfrm>
          <a:prstGeom prst="rect">
            <a:avLst/>
          </a:prstGeom>
          <a:solidFill>
            <a:srgbClr val="CCFFCC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kumimoji="1" lang="zh-CN" altLang="en-US" sz="3600">
                <a:solidFill>
                  <a:srgbClr val="008000"/>
                </a:solidFill>
                <a:latin typeface="宋体" pitchFamily="2" charset="-122"/>
              </a:rPr>
              <a:t>乐观大胆、敢于战斗的叛逆性格，与神的变幻不测、猴的急躁敏捷十分和谐地融为一体。</a:t>
            </a:r>
            <a:r>
              <a:rPr kumimoji="1" lang="zh-CN" altLang="en-US" sz="3600">
                <a:solidFill>
                  <a:srgbClr val="008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143000" y="3505200"/>
            <a:ext cx="7010400" cy="1249363"/>
          </a:xfrm>
          <a:prstGeom prst="rect">
            <a:avLst/>
          </a:prstGeom>
          <a:solidFill>
            <a:srgbClr val="FF99CC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kumimoji="1" lang="zh-CN" altLang="en-US" sz="3200">
                <a:solidFill>
                  <a:srgbClr val="FF3300"/>
                </a:solidFill>
                <a:latin typeface="宋体" pitchFamily="2" charset="-122"/>
              </a:rPr>
              <a:t>理想英雄：敢于斗争、有勇有谋、无私无畏、积极乐观</a:t>
            </a:r>
            <a:r>
              <a:rPr kumimoji="1" lang="zh-CN" altLang="en-US" sz="440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143000" y="4876800"/>
            <a:ext cx="7010400" cy="1066800"/>
          </a:xfrm>
          <a:prstGeom prst="rect">
            <a:avLst/>
          </a:prstGeom>
          <a:solidFill>
            <a:srgbClr val="99CC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0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凡人弱点：心高气傲、争强好胜，容易冲动，爱作弄人 </a:t>
            </a:r>
          </a:p>
        </p:txBody>
      </p:sp>
      <p:sp>
        <p:nvSpPr>
          <p:cNvPr id="34823" name="Oval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34200" y="6172200"/>
            <a:ext cx="287338" cy="2873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01000" y="5791200"/>
            <a:ext cx="852488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 autoUpdateAnimBg="0"/>
      <p:bldP spid="34821" grpId="0" animBg="1" autoUpdateAnimBg="0"/>
      <p:bldP spid="34822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838200" y="838200"/>
            <a:ext cx="7772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2800">
                <a:solidFill>
                  <a:srgbClr val="FF9900"/>
                </a:solidFill>
                <a:latin typeface="Times New Roman" pitchFamily="18" charset="0"/>
              </a:rPr>
              <a:t>“上复丈母、大姨、二姨并姨夫、姑舅诸亲：我今日去做和尚了，不及面辞，休怪。丈人啊，你还好生看待我浑家，只怕我们取不成经时，好来还俗，照旧与你做女婿过活。”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762000" y="2743200"/>
            <a:ext cx="7772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>
                <a:solidFill>
                  <a:srgbClr val="CC00FF"/>
                </a:solidFill>
                <a:latin typeface="Times New Roman" pitchFamily="18" charset="0"/>
              </a:rPr>
              <a:t>“师父，他要和你分行李哩。跟着你做了这几年和尚，不成空着手回去？你把那包袱里的甚么旧褊衫，破帽子，分两件与他罢。”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1219200" y="41148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en-US" sz="4400" b="0">
              <a:latin typeface="Times New Roman" pitchFamily="18" charset="0"/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838200" y="4191000"/>
            <a:ext cx="7620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2800">
                <a:solidFill>
                  <a:srgbClr val="FF3300"/>
                </a:solidFill>
                <a:latin typeface="Times New Roman" pitchFamily="18" charset="0"/>
              </a:rPr>
              <a:t>“我拿了攒在这里，零零碎碎有五钱银子，因不好收拾，前者到城中，央了个银匠煎在一处，他又没天理，偷了我几分，只得四钱六分一块儿，你拿了去罢。” </a:t>
            </a:r>
          </a:p>
        </p:txBody>
      </p:sp>
      <p:sp>
        <p:nvSpPr>
          <p:cNvPr id="82956" name="Oval 12"/>
          <p:cNvSpPr>
            <a:spLocks noChangeArrowheads="1"/>
          </p:cNvSpPr>
          <p:nvPr/>
        </p:nvSpPr>
        <p:spPr bwMode="auto">
          <a:xfrm>
            <a:off x="1014413" y="1052513"/>
            <a:ext cx="244475" cy="2079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59" name="Oval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56550" y="5876925"/>
            <a:ext cx="287338" cy="2460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60" name="Oval 16"/>
          <p:cNvSpPr>
            <a:spLocks noChangeArrowheads="1"/>
          </p:cNvSpPr>
          <p:nvPr/>
        </p:nvSpPr>
        <p:spPr bwMode="auto">
          <a:xfrm>
            <a:off x="1042988" y="2924175"/>
            <a:ext cx="244475" cy="2079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61" name="Oval 17"/>
          <p:cNvSpPr>
            <a:spLocks noChangeArrowheads="1"/>
          </p:cNvSpPr>
          <p:nvPr/>
        </p:nvSpPr>
        <p:spPr bwMode="auto">
          <a:xfrm>
            <a:off x="1042988" y="4365625"/>
            <a:ext cx="244475" cy="2079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1028" descr="Blue hill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738"/>
            <a:ext cx="9144000" cy="6799262"/>
          </a:xfrm>
          <a:prstGeom prst="rect">
            <a:avLst/>
          </a:prstGeom>
          <a:noFill/>
        </p:spPr>
      </p:pic>
      <p:sp>
        <p:nvSpPr>
          <p:cNvPr id="135170" name="Rectangle 1026"/>
          <p:cNvSpPr>
            <a:spLocks noChangeArrowheads="1"/>
          </p:cNvSpPr>
          <p:nvPr/>
        </p:nvSpPr>
        <p:spPr bwMode="auto">
          <a:xfrm>
            <a:off x="1588" y="292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5171" name="Rectangle 1027"/>
          <p:cNvSpPr>
            <a:spLocks noChangeArrowheads="1"/>
          </p:cNvSpPr>
          <p:nvPr/>
        </p:nvSpPr>
        <p:spPr bwMode="auto">
          <a:xfrm>
            <a:off x="1066800" y="1143000"/>
            <a:ext cx="72231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猪八戒气不忿，在旁儿唆嘴道：“师父，说起这个女子，他是此间农妇，因为送饭下田，路遇我等，却怎么栽他是个妖怪？哥哥的棍重，走将来试手打他一下，不期就打杀了；怕你念甚么《紧箍儿咒》，故意的使个障眼法儿，变做这等样东西，演幌你眼，使不念咒哩。”</a:t>
            </a:r>
          </a:p>
          <a:p>
            <a:pPr algn="ctr" eaLnBrk="0" hangingPunct="0"/>
            <a:endParaRPr kumimoji="1" lang="zh-CN" altLang="en-US" sz="3200">
              <a:solidFill>
                <a:srgbClr val="FF3399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514600" y="5334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</a:rPr>
              <a:t>猪八戒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00200" y="2743200"/>
            <a:ext cx="6400800" cy="1739900"/>
          </a:xfrm>
          <a:prstGeom prst="rect">
            <a:avLst/>
          </a:prstGeom>
          <a:solidFill>
            <a:srgbClr val="CC99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ED0F7E"/>
                </a:solidFill>
                <a:latin typeface="宋体" pitchFamily="2" charset="-122"/>
              </a:rPr>
              <a:t>本性憨厚纯朴，呆得可爱；能吃苦，关键时刻能发挥重大作用。</a:t>
            </a:r>
            <a:r>
              <a:rPr kumimoji="1" lang="zh-CN" altLang="en-US" sz="3200" b="0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kumimoji="1" lang="zh-CN" altLang="en-US" sz="3200" b="0">
                <a:latin typeface="Times New Roman" pitchFamily="18" charset="0"/>
              </a:rPr>
              <a:t> 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752600" y="4419600"/>
            <a:ext cx="5257800" cy="1920875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>
                <a:solidFill>
                  <a:schemeClr val="accent2"/>
                </a:solidFill>
                <a:latin typeface="宋体" pitchFamily="2" charset="-122"/>
              </a:rPr>
              <a:t>好吃懒做，迷恋女色，使乖弄巧，搬弄是非，贪图安逸，好占便宜。</a:t>
            </a:r>
            <a:r>
              <a:rPr kumimoji="1" lang="zh-CN" altLang="en-US">
                <a:latin typeface="Times New Roman" pitchFamily="18" charset="0"/>
              </a:rPr>
              <a:t> 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524000" y="1371600"/>
            <a:ext cx="6781800" cy="1431925"/>
          </a:xfrm>
          <a:prstGeom prst="rect">
            <a:avLst/>
          </a:prstGeom>
          <a:solidFill>
            <a:srgbClr val="00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0000CC"/>
                </a:solidFill>
                <a:latin typeface="宋体" pitchFamily="2" charset="-122"/>
              </a:rPr>
              <a:t>勇敢中带着怯懦，憨厚中带着奸滑。</a:t>
            </a:r>
            <a:r>
              <a:rPr kumimoji="1" lang="zh-CN" altLang="en-US" sz="4400" b="0">
                <a:solidFill>
                  <a:srgbClr val="0099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5847" name="Oval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56550" y="5734050"/>
            <a:ext cx="287338" cy="2889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8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91513" y="6048375"/>
            <a:ext cx="852487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 autoUpdateAnimBg="0"/>
      <p:bldP spid="35845" grpId="0" animBg="1" autoUpdateAnimBg="0"/>
      <p:bldP spid="3584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990600" y="1079500"/>
            <a:ext cx="7108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FF"/>
                </a:solidFill>
                <a:latin typeface="Times New Roman" pitchFamily="18" charset="0"/>
              </a:rPr>
              <a:t>           </a:t>
            </a:r>
            <a:r>
              <a:rPr kumimoji="1" lang="zh-CN" altLang="en-US">
                <a:solidFill>
                  <a:srgbClr val="FF3399"/>
                </a:solidFill>
                <a:latin typeface="Times New Roman" pitchFamily="18" charset="0"/>
              </a:rPr>
              <a:t>和孙悟空、猪八戒这一猴一猪比较起来，第三位徒弟沙和尚显得故事较少，生气不足，那么在整个故事上如果没有了沙和尚行不行？</a:t>
            </a:r>
          </a:p>
        </p:txBody>
      </p:sp>
      <p:sp>
        <p:nvSpPr>
          <p:cNvPr id="4103" name="Oval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64388" y="3716338"/>
            <a:ext cx="287337" cy="2889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Text Box 4099"/>
          <p:cNvSpPr txBox="1">
            <a:spLocks noChangeArrowheads="1"/>
          </p:cNvSpPr>
          <p:nvPr/>
        </p:nvSpPr>
        <p:spPr bwMode="auto">
          <a:xfrm>
            <a:off x="1295400" y="838200"/>
            <a:ext cx="6858000" cy="63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zh-CN" altLang="en-US" sz="2400" b="0">
              <a:latin typeface="Times New Roman" pitchFamily="18" charset="0"/>
            </a:endParaRPr>
          </a:p>
          <a:p>
            <a:r>
              <a:rPr kumimoji="1" lang="zh-CN" altLang="en-US" sz="2400" b="0">
                <a:solidFill>
                  <a:srgbClr val="0033CC"/>
                </a:solidFill>
                <a:latin typeface="Times New Roman" pitchFamily="18" charset="0"/>
              </a:rPr>
              <a:t>          </a:t>
            </a:r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</a:rPr>
              <a:t>不行，因为当孙行者和八戒闹矛盾的时候，须由他出来劝说调解，两位师兄外出时，就由</a:t>
            </a:r>
          </a:p>
          <a:p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</a:rPr>
              <a:t>他陪伴师傅，如果没有了他，唐</a:t>
            </a:r>
          </a:p>
          <a:p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</a:rPr>
              <a:t>僧就危险了，经也取不成了。</a:t>
            </a:r>
          </a:p>
          <a:p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</a:rPr>
              <a:t>所以沙和尚是不能缺少的一</a:t>
            </a:r>
          </a:p>
          <a:p>
            <a:r>
              <a:rPr kumimoji="1" lang="zh-CN" altLang="en-US" sz="3200">
                <a:solidFill>
                  <a:srgbClr val="FF3399"/>
                </a:solidFill>
                <a:latin typeface="Times New Roman" pitchFamily="18" charset="0"/>
              </a:rPr>
              <a:t>位人物。</a:t>
            </a:r>
          </a:p>
          <a:p>
            <a:endParaRPr kumimoji="1" lang="zh-CN" altLang="en-US" sz="3200">
              <a:solidFill>
                <a:srgbClr val="FF3399"/>
              </a:solidFill>
              <a:latin typeface="Times New Roman" pitchFamily="18" charset="0"/>
            </a:endParaRPr>
          </a:p>
          <a:p>
            <a:endParaRPr kumimoji="1" lang="zh-CN" altLang="en-US" sz="3200">
              <a:solidFill>
                <a:srgbClr val="FF3399"/>
              </a:solidFill>
              <a:latin typeface="Times New Roman" pitchFamily="18" charset="0"/>
            </a:endParaRPr>
          </a:p>
          <a:p>
            <a:endParaRPr kumimoji="1" lang="zh-CN" altLang="en-US" sz="2400" b="0">
              <a:solidFill>
                <a:schemeClr val="accent2"/>
              </a:solidFill>
              <a:latin typeface="Times New Roman" pitchFamily="18" charset="0"/>
            </a:endParaRPr>
          </a:p>
          <a:p>
            <a:endParaRPr kumimoji="1" lang="zh-CN" altLang="en-US" sz="2400" b="0">
              <a:solidFill>
                <a:schemeClr val="accent2"/>
              </a:solidFill>
              <a:latin typeface="Times New Roman" pitchFamily="18" charset="0"/>
            </a:endParaRPr>
          </a:p>
          <a:p>
            <a:endParaRPr kumimoji="1" lang="zh-CN" altLang="en-US" sz="2800" b="0">
              <a:solidFill>
                <a:srgbClr val="0000CC"/>
              </a:solidFill>
              <a:latin typeface="Times New Roman" pitchFamily="18" charset="0"/>
            </a:endParaRPr>
          </a:p>
          <a:p>
            <a:endParaRPr kumimoji="1" lang="zh-CN" altLang="en-US" sz="2400" b="0">
              <a:solidFill>
                <a:srgbClr val="0066FF"/>
              </a:solidFill>
              <a:latin typeface="Times New Roman" pitchFamily="18" charset="0"/>
            </a:endParaRPr>
          </a:p>
        </p:txBody>
      </p:sp>
      <p:sp>
        <p:nvSpPr>
          <p:cNvPr id="129028" name="Oval 410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64388" y="3716338"/>
            <a:ext cx="287337" cy="2889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《</a:t>
            </a:r>
            <a:r>
              <a:rPr lang="zh-CN" altLang="en-US" b="1"/>
              <a:t>西游记</a:t>
            </a:r>
            <a:r>
              <a:rPr lang="en-US" altLang="zh-CN" b="1"/>
              <a:t>》</a:t>
            </a:r>
            <a:r>
              <a:rPr lang="zh-CN" altLang="en-US" b="1"/>
              <a:t>的主题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3600"/>
          </a:p>
          <a:p>
            <a:r>
              <a:rPr lang="zh-CN" altLang="en-US" sz="3600" b="1"/>
              <a:t>讽刺批判社会现实的黑暗，歌颂敢于斗争，善于斗争，不为强权，乐观顽强的精神，同时也告诉人们必须经历艰难才能最终获得成功。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Text Box 1031"/>
          <p:cNvSpPr txBox="1">
            <a:spLocks noChangeArrowheads="1"/>
          </p:cNvSpPr>
          <p:nvPr/>
        </p:nvSpPr>
        <p:spPr bwMode="auto">
          <a:xfrm>
            <a:off x="1403350" y="1625600"/>
            <a:ext cx="631825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200" b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3600">
                <a:solidFill>
                  <a:srgbClr val="FF3300"/>
                </a:solidFill>
                <a:latin typeface="Times New Roman" pitchFamily="18" charset="0"/>
              </a:rPr>
              <a:t>沙僧闻言，打了一个失惊，浑身麻木道：“师兄，你都说的是那里话。……今日到此，一旦俱休，说出这等各寻头路的话来，可不违了菩萨的善果，坏了自己的德行，惹人耻笑，说我们有始无终也！”</a:t>
            </a:r>
          </a:p>
          <a:p>
            <a:pPr>
              <a:spcBef>
                <a:spcPct val="50000"/>
              </a:spcBef>
            </a:pPr>
            <a:endParaRPr kumimoji="1" lang="zh-CN" altLang="en-US" sz="36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83977" name="Oval 10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021388"/>
            <a:ext cx="287338" cy="3159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286000" y="1011238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CC9900"/>
                </a:solidFill>
                <a:latin typeface="Times New Roman" pitchFamily="18" charset="0"/>
                <a:ea typeface="黑体" pitchFamily="49" charset="-122"/>
              </a:rPr>
              <a:t>沙和尚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600200" y="1843088"/>
            <a:ext cx="6705600" cy="641350"/>
          </a:xfrm>
          <a:prstGeom prst="rect">
            <a:avLst/>
          </a:prstGeom>
          <a:solidFill>
            <a:srgbClr val="00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0066FF"/>
                </a:solidFill>
                <a:latin typeface="宋体" pitchFamily="2" charset="-122"/>
              </a:rPr>
              <a:t>道德的典范，是粘合剂，调和剂</a:t>
            </a:r>
            <a:endParaRPr kumimoji="1" lang="zh-CN" altLang="en-US" sz="3600">
              <a:solidFill>
                <a:srgbClr val="0066FF"/>
              </a:solidFill>
              <a:latin typeface="Times New Roman" pitchFamily="18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600200" y="2763838"/>
            <a:ext cx="6400800" cy="1190625"/>
          </a:xfrm>
          <a:prstGeom prst="rect">
            <a:avLst/>
          </a:prstGeom>
          <a:solidFill>
            <a:srgbClr val="CC99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ED0F7E"/>
                </a:solidFill>
                <a:latin typeface="宋体" pitchFamily="2" charset="-122"/>
              </a:rPr>
              <a:t>恩怨分明，坚持原则；       忍辱负重，顾全大局</a:t>
            </a:r>
            <a:endParaRPr kumimoji="1" lang="zh-CN" altLang="en-US" sz="3200">
              <a:latin typeface="Times New Roman" pitchFamily="18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600200" y="4191000"/>
            <a:ext cx="4495800" cy="762000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宋体" pitchFamily="2" charset="-122"/>
              </a:rPr>
              <a:t>不善言辞  缺乏个性</a:t>
            </a:r>
            <a:r>
              <a:rPr kumimoji="1" lang="zh-CN" altLang="en-US" sz="3200" b="0">
                <a:solidFill>
                  <a:schemeClr val="accent2"/>
                </a:solidFill>
                <a:latin typeface="宋体" pitchFamily="2" charset="-122"/>
              </a:rPr>
              <a:t>      </a:t>
            </a:r>
            <a:r>
              <a:rPr kumimoji="1" lang="zh-CN" altLang="en-US" sz="4400" b="0">
                <a:latin typeface="Times New Roman" pitchFamily="18" charset="0"/>
              </a:rPr>
              <a:t> </a:t>
            </a:r>
          </a:p>
        </p:txBody>
      </p:sp>
      <p:sp>
        <p:nvSpPr>
          <p:cNvPr id="43015" name="Oval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29600" y="6096000"/>
            <a:ext cx="287338" cy="3159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6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77200" y="6019800"/>
            <a:ext cx="852488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 autoUpdateAnimBg="0"/>
      <p:bldP spid="43013" grpId="0" animBg="1" autoUpdateAnimBg="0"/>
      <p:bldP spid="4301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828800" y="2438400"/>
            <a:ext cx="5486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0">
                <a:latin typeface="Times New Roman" pitchFamily="18" charset="0"/>
              </a:rPr>
              <a:t>         </a:t>
            </a:r>
            <a:r>
              <a:rPr kumimoji="1" lang="zh-CN" altLang="en-US" sz="48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用一句话来表达我们从这些人物身上所领悟的道理！</a:t>
            </a:r>
            <a:endParaRPr kumimoji="1" lang="zh-CN" altLang="en-US" sz="4400" i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295400" y="1371600"/>
            <a:ext cx="3733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感悟人生</a:t>
            </a:r>
          </a:p>
        </p:txBody>
      </p:sp>
      <p:sp>
        <p:nvSpPr>
          <p:cNvPr id="44041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24800" y="5943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1447800" y="2757488"/>
            <a:ext cx="6781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0">
                <a:latin typeface="Times New Roman" pitchFamily="18" charset="0"/>
              </a:rPr>
              <a:t> </a:t>
            </a:r>
            <a:r>
              <a:rPr kumimoji="1" lang="zh-CN" altLang="en-US" sz="360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孙悟空</a:t>
            </a: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—战胜自我，改变世界</a:t>
            </a:r>
            <a:r>
              <a:rPr kumimoji="1" lang="zh-CN" altLang="en-US" sz="3600" b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        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219200" y="1143000"/>
            <a:ext cx="3733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感悟人生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609725" y="1998663"/>
            <a:ext cx="617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CC00FF"/>
                </a:solidFill>
                <a:latin typeface="Times New Roman" pitchFamily="18" charset="0"/>
                <a:ea typeface="楷体_GB2312" pitchFamily="49" charset="-122"/>
              </a:rPr>
              <a:t>唐    僧</a:t>
            </a: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—认准目标，坚持到底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600200" y="3665538"/>
            <a:ext cx="640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00FF00"/>
                </a:solidFill>
                <a:latin typeface="Times New Roman" pitchFamily="18" charset="0"/>
                <a:ea typeface="楷体_GB2312" pitchFamily="49" charset="-122"/>
              </a:rPr>
              <a:t>猪八戒</a:t>
            </a: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—快乐生活，幽默人生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582738" y="4476750"/>
            <a:ext cx="647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CC9900"/>
                </a:solidFill>
                <a:latin typeface="Times New Roman" pitchFamily="18" charset="0"/>
                <a:ea typeface="楷体_GB2312" pitchFamily="49" charset="-122"/>
              </a:rPr>
              <a:t>沙和尚</a:t>
            </a: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—谦逊为人，踏实做事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7" grpId="0" autoUpdateAnimBg="0"/>
      <p:bldP spid="69638" grpId="0" autoUpdateAnimBg="0"/>
      <p:bldP spid="6963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3581400" y="1371600"/>
            <a:ext cx="3733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感悟人生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352800" y="2743200"/>
            <a:ext cx="495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—团结协作，共同进步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1295400" y="2590800"/>
            <a:ext cx="2133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3300"/>
                </a:solidFill>
                <a:ea typeface="黑体" pitchFamily="49" charset="-122"/>
              </a:rPr>
              <a:t>团   队</a:t>
            </a:r>
          </a:p>
        </p:txBody>
      </p:sp>
      <p:pic>
        <p:nvPicPr>
          <p:cNvPr id="109576" name="Picture 8" descr="0005-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733800"/>
            <a:ext cx="5715000" cy="1960563"/>
          </a:xfrm>
          <a:prstGeom prst="rect">
            <a:avLst/>
          </a:prstGeom>
          <a:noFill/>
        </p:spPr>
      </p:pic>
      <p:sp>
        <p:nvSpPr>
          <p:cNvPr id="109577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24800" y="5943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utoUpdateAnimBg="0"/>
      <p:bldP spid="10957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WordArt 4"/>
          <p:cNvSpPr>
            <a:spLocks noChangeArrowheads="1" noChangeShapeType="1" noTextEdit="1"/>
          </p:cNvSpPr>
          <p:nvPr/>
        </p:nvSpPr>
        <p:spPr bwMode="auto">
          <a:xfrm>
            <a:off x="1042988" y="2133600"/>
            <a:ext cx="2498725" cy="1343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开心一刻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663575" y="3651250"/>
            <a:ext cx="68500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</a:rPr>
              <a:t>如果你有一次旅游计划，你会</a:t>
            </a:r>
          </a:p>
          <a:p>
            <a:r>
              <a:rPr lang="zh-CN" altLang="en-US">
                <a:solidFill>
                  <a:srgbClr val="FF3300"/>
                </a:solidFill>
              </a:rPr>
              <a:t>选择师徒中哪个人物做你的</a:t>
            </a:r>
          </a:p>
          <a:p>
            <a:r>
              <a:rPr lang="zh-CN" altLang="en-US">
                <a:solidFill>
                  <a:srgbClr val="FF3300"/>
                </a:solidFill>
              </a:rPr>
              <a:t>玩伴呢？说说理由。</a:t>
            </a:r>
          </a:p>
        </p:txBody>
      </p:sp>
      <p:pic>
        <p:nvPicPr>
          <p:cNvPr id="128007" name="Picture 7" descr="8EDA1243C56A9989E2C84B4E98D246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221163"/>
            <a:ext cx="2030413" cy="2636837"/>
          </a:xfrm>
          <a:prstGeom prst="rect">
            <a:avLst/>
          </a:prstGeom>
          <a:noFill/>
        </p:spPr>
      </p:pic>
      <p:pic>
        <p:nvPicPr>
          <p:cNvPr id="128008" name="Picture 8" descr="858DF8AD57F32EE4A8311F87FBE1B34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1341438"/>
            <a:ext cx="2881313" cy="2160587"/>
          </a:xfrm>
          <a:prstGeom prst="rect">
            <a:avLst/>
          </a:prstGeom>
          <a:noFill/>
        </p:spPr>
      </p:pic>
      <p:sp>
        <p:nvSpPr>
          <p:cNvPr id="128009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24800" y="5943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8EDA1243C56A9989E2C84B4E98D246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221163"/>
            <a:ext cx="2030413" cy="2636837"/>
          </a:xfrm>
          <a:prstGeom prst="rect">
            <a:avLst/>
          </a:prstGeom>
          <a:noFill/>
        </p:spPr>
      </p:pic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381000" y="3565525"/>
            <a:ext cx="7543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       </a:t>
            </a:r>
            <a:r>
              <a:rPr lang="zh-CN" altLang="en-US">
                <a:solidFill>
                  <a:srgbClr val="FF3300"/>
                </a:solidFill>
              </a:rPr>
              <a:t>假如孙悟空头上没有了金箍，会怎么样？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2609850" y="2193925"/>
            <a:ext cx="3257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0000CC"/>
                </a:solidFill>
                <a:ea typeface="隶书" pitchFamily="49" charset="-122"/>
              </a:rPr>
              <a:t>放飞想象</a:t>
            </a:r>
          </a:p>
        </p:txBody>
      </p:sp>
      <p:sp>
        <p:nvSpPr>
          <p:cNvPr id="134149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24800" y="5943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4" descr="8EDA1243C56A9989E2C84B4E98D246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221163"/>
            <a:ext cx="2030413" cy="2636837"/>
          </a:xfrm>
          <a:prstGeom prst="rect">
            <a:avLst/>
          </a:prstGeom>
          <a:noFill/>
        </p:spPr>
      </p:pic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304800" y="2895600"/>
            <a:ext cx="8229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>
                <a:solidFill>
                  <a:srgbClr val="FF3300"/>
                </a:solidFill>
              </a:rPr>
              <a:t>从《西游记》全书塑造的众多人物形象来看，你认为这部小说与我们熟悉的其它古典小说有什么不同？</a:t>
            </a:r>
          </a:p>
        </p:txBody>
      </p:sp>
      <p:sp>
        <p:nvSpPr>
          <p:cNvPr id="131080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24800" y="5943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1" name="Text Box 9"/>
          <p:cNvSpPr txBox="1">
            <a:spLocks noChangeArrowheads="1"/>
          </p:cNvSpPr>
          <p:nvPr/>
        </p:nvSpPr>
        <p:spPr bwMode="auto">
          <a:xfrm>
            <a:off x="822325" y="1839913"/>
            <a:ext cx="218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CC"/>
                </a:solidFill>
                <a:ea typeface="华文彩云" pitchFamily="2" charset="-122"/>
              </a:rPr>
              <a:t>课外拓展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1026" descr="8EDA1243C56A9989E2C84B4E98D246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221163"/>
            <a:ext cx="2030413" cy="2636837"/>
          </a:xfrm>
          <a:prstGeom prst="rect">
            <a:avLst/>
          </a:prstGeom>
          <a:noFill/>
        </p:spPr>
      </p:pic>
      <p:sp>
        <p:nvSpPr>
          <p:cNvPr id="132099" name="Text Box 1027"/>
          <p:cNvSpPr txBox="1">
            <a:spLocks noChangeArrowheads="1"/>
          </p:cNvSpPr>
          <p:nvPr/>
        </p:nvSpPr>
        <p:spPr bwMode="auto">
          <a:xfrm>
            <a:off x="381000" y="2498725"/>
            <a:ext cx="7543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>
                <a:solidFill>
                  <a:srgbClr val="FF3300"/>
                </a:solidFill>
              </a:rPr>
              <a:t>那么，作为神话小说，《西游记》一书能否反映当时的社会现实呢？对我们有没有什么启示？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38000"/>
                </a:scheme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990600" y="1765300"/>
            <a:ext cx="71628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00"/>
                </a:solidFill>
                <a:latin typeface="Times New Roman" pitchFamily="18" charset="0"/>
              </a:rPr>
              <a:t>           </a:t>
            </a:r>
            <a:r>
              <a:rPr kumimoji="1" lang="zh-CN" altLang="en-US" sz="4800">
                <a:solidFill>
                  <a:srgbClr val="FF3300"/>
                </a:solidFill>
                <a:latin typeface="Times New Roman" pitchFamily="18" charset="0"/>
              </a:rPr>
              <a:t>比较一下，你更喜欢看《西游记》的小说原著还是改编的电视剧？它们有什么不同？</a:t>
            </a:r>
          </a:p>
        </p:txBody>
      </p:sp>
      <p:pic>
        <p:nvPicPr>
          <p:cNvPr id="111620" name="Picture 4" descr="line80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8763000" cy="41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玉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765175"/>
            <a:ext cx="72009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38000"/>
                </a:scheme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1219200" y="1066800"/>
            <a:ext cx="71342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0">
                <a:latin typeface="Times New Roman" pitchFamily="18" charset="0"/>
              </a:rPr>
              <a:t>           </a:t>
            </a:r>
            <a:r>
              <a:rPr kumimoji="1" lang="zh-CN" altLang="en-US" sz="4800">
                <a:solidFill>
                  <a:srgbClr val="FF3300"/>
                </a:solidFill>
                <a:latin typeface="Times New Roman" pitchFamily="18" charset="0"/>
              </a:rPr>
              <a:t>任何一种对经典名著的改编，都是经典名著在新的时代的再创造</a:t>
            </a:r>
            <a:r>
              <a:rPr kumimoji="1" lang="zh-CN" altLang="en-GB" sz="4800">
                <a:solidFill>
                  <a:srgbClr val="FF3300"/>
                </a:solidFill>
                <a:latin typeface="Times New Roman" pitchFamily="18" charset="0"/>
              </a:rPr>
              <a:t>。换句话讲，经典名著永远是可以被后人开发利用的文化资源，是取之不尽，用之不竭的文化宝库。</a:t>
            </a:r>
            <a:endParaRPr kumimoji="1" lang="zh-CN" altLang="en-US" sz="480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133124" name="Picture 4" descr="line80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8763000" cy="41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38000"/>
                </a:scheme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1066800" y="1371600"/>
            <a:ext cx="68580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99"/>
                </a:solidFill>
                <a:latin typeface="Times New Roman" pitchFamily="18" charset="0"/>
              </a:rPr>
              <a:t>        </a:t>
            </a:r>
            <a:r>
              <a:rPr kumimoji="1" lang="zh-CN" altLang="en-US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与时俱进的同时不忘传统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        只有认真研读原著，才能真正做到站在巨人的肩膀上居高临下的看待问题</a:t>
            </a:r>
          </a:p>
        </p:txBody>
      </p:sp>
      <p:pic>
        <p:nvPicPr>
          <p:cNvPr id="59403" name="Picture 11" descr="line80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8763000" cy="41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47650" y="1052513"/>
            <a:ext cx="6705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</a:t>
            </a:r>
            <a:r>
              <a:rPr kumimoji="1" lang="zh-CN" altLang="en-US" sz="360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《西游记》的内涵非常的丰富，一节课的解读只能是一个引子，大量的工作，更深层次的思考还需要我们同学在课后去完成。让我们在《敢问路在何方》这首歌曲中结束我们的愉快之旅，让我们把更多的感悟留在课后，留在每一次的名著解读中。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2514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小结：</a:t>
            </a:r>
          </a:p>
        </p:txBody>
      </p:sp>
      <p:sp>
        <p:nvSpPr>
          <p:cNvPr id="77829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53363" y="6276975"/>
            <a:ext cx="1062037" cy="504825"/>
          </a:xfrm>
          <a:prstGeom prst="curvedUpArrow">
            <a:avLst>
              <a:gd name="adj1" fmla="val 42075"/>
              <a:gd name="adj2" fmla="val 84151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ECFF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524000" y="914400"/>
            <a:ext cx="502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400" b="0">
              <a:latin typeface="Times New Roman" pitchFamily="18" charset="0"/>
            </a:endParaRP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219200" y="1295400"/>
            <a:ext cx="67056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/>
              <a:t>        </a:t>
            </a:r>
            <a:r>
              <a:rPr lang="zh-CN" altLang="en-US" sz="3200">
                <a:solidFill>
                  <a:srgbClr val="008080"/>
                </a:solidFill>
              </a:rPr>
              <a:t>唐僧师徒克服八十一难，终成正果。在我们生命的日子里，其实也是一样，有晴天，也会有阴天、雨天、雪天，在我们的人生道路上，有平川坦途，也有无舟之渡，无桥之岸，那么，</a:t>
            </a:r>
            <a:r>
              <a:rPr lang="zh-CN" altLang="en-US" sz="3200">
                <a:solidFill>
                  <a:srgbClr val="FF6600"/>
                </a:solidFill>
              </a:rPr>
              <a:t>同学们，在人生的道路上，我们如何应对这些“磨难”呢？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143000" y="228600"/>
            <a:ext cx="358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0">
                <a:solidFill>
                  <a:srgbClr val="FF0066"/>
                </a:solidFill>
                <a:ea typeface="隶书" pitchFamily="49" charset="-122"/>
              </a:rPr>
              <a:t>生活链接：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solidFill>
            <a:srgbClr val="CCCCFF">
              <a:alpha val="24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524000" y="914400"/>
            <a:ext cx="502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400" b="0">
              <a:latin typeface="Times New Roman" pitchFamily="18" charset="0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1187450" y="590550"/>
            <a:ext cx="6965950" cy="600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 四个人走到这里，前边一片密林，又没有路了。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“悟空，我饿了，找些吃的来。”唐僧往石头上大模大样一坐，说道。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“我正忙着，你不会自己去找？……又不是没有腿。”孙悟空拄着棒子说。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“你忙？忙什么？”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“你不觉得这晚霞很美吗？”孙悟空说，眼睛还望着天边，“我只有看看这个，才能每天坚持向西走下去啊。”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“你可以一边看一边找啊，只要不撞到大树上就行。”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“我看晚霞的时候不做任何事！”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“孙悟空你不能这样，不能这样欺负秃头，你把他饿死了，我们就找不到西天，找不到西天，我们身上的诅咒永远也解除不了。”猪八戒说。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“呸！什么时候轮到你这个猪头说话了！”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“你说什么？你说谁是猪？！”</a:t>
            </a:r>
          </a:p>
          <a:p>
            <a:pPr>
              <a:lnSpc>
                <a:spcPct val="90000"/>
              </a:lnSpc>
            </a:pPr>
            <a:endParaRPr kumimoji="1" lang="zh-CN" altLang="en-US" sz="2400">
              <a:solidFill>
                <a:schemeClr val="hlin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solidFill>
            <a:srgbClr val="CCCCFF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524000" y="914400"/>
            <a:ext cx="502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400" b="0">
              <a:latin typeface="Times New Roman" pitchFamily="18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116013" y="549275"/>
            <a:ext cx="6840537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“不是猪，是猪头！哼哼哼”孙悟空咬着牙冷笑。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“你敢再说一遍！”猪八戒举着钉耙就要往上冲。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“吵什么吵什么！老子要困觉了！要打滚远些打！”沙和尚大吼。 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三个恶棍怒目而视。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“打吧打吧，打死一个少一个。”唐僧站起身来，“你们是大爷，我去给你们找吃的，还不行吗？最好让妖怪吃了我，那时你们就哭吧。”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“快去吧，那儿有女妖精正等着你呢”孙悟空叫道。 “哼哼哼哼”三个怪物都冷笑。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“别以为我离了你们就不行！”唐僧回头冲他们挥挥拳头，拍拍身上的尘土，又整整长袍，开始向林中走去。刚迈一步，“嘶啦”长衫就挂破了。 “哈哈哈哈……”三个家伙笑成一团，也忘了打架。                                                   </a:t>
            </a:r>
          </a:p>
          <a:p>
            <a:pPr>
              <a:lnSpc>
                <a:spcPct val="90000"/>
              </a:lnSpc>
            </a:pPr>
            <a:r>
              <a:rPr kumimoji="1" lang="zh-CN" altLang="en-US" sz="2400">
                <a:solidFill>
                  <a:schemeClr val="hlink"/>
                </a:solidFill>
                <a:latin typeface="Times New Roman" pitchFamily="18" charset="0"/>
              </a:rPr>
              <a:t>                                                             </a:t>
            </a:r>
            <a:r>
              <a:rPr kumimoji="1" lang="zh-CN" altLang="en-US" sz="2400" b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kumimoji="1" lang="zh-CN" altLang="en-US" sz="2400" b="0">
                <a:solidFill>
                  <a:schemeClr val="hlink"/>
                </a:solidFill>
                <a:latin typeface="Times New Roman" pitchFamily="18" charset="0"/>
                <a:ea typeface="隶书" pitchFamily="49" charset="-122"/>
              </a:rPr>
              <a:t>—《悟空传》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914400" y="0"/>
            <a:ext cx="7315200" cy="6858000"/>
          </a:xfrm>
          <a:prstGeom prst="rect">
            <a:avLst/>
          </a:prstGeom>
          <a:solidFill>
            <a:srgbClr val="CCCCFF">
              <a:alpha val="1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2707" name="Picture 3" descr="line80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213" y="149225"/>
            <a:ext cx="8763000" cy="414338"/>
          </a:xfrm>
          <a:prstGeom prst="rect">
            <a:avLst/>
          </a:prstGeom>
          <a:noFill/>
        </p:spPr>
      </p:pic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905000" y="609600"/>
            <a:ext cx="5105400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我要这天，               再也遮不住我的眼；   我要这地，               再也埋不了我的心；  我要这众生，              都明白我意；           我要这诸佛，           都烟消云散。</a:t>
            </a:r>
            <a:r>
              <a:rPr kumimoji="1" lang="zh-CN" altLang="en-US" b="0">
                <a:latin typeface="Times New Roman" pitchFamily="18" charset="0"/>
              </a:rPr>
              <a:t>     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b="0">
                <a:latin typeface="Times New Roman" pitchFamily="18" charset="0"/>
              </a:rPr>
              <a:t>               </a:t>
            </a:r>
            <a:r>
              <a:rPr kumimoji="1" lang="zh-CN" altLang="en-US" sz="3200" b="0">
                <a:solidFill>
                  <a:srgbClr val="FF9900"/>
                </a:solidFill>
                <a:latin typeface="Times New Roman" pitchFamily="18" charset="0"/>
                <a:ea typeface="隶书" pitchFamily="49" charset="-122"/>
              </a:rPr>
              <a:t>——《悟空传》</a:t>
            </a:r>
            <a:r>
              <a:rPr kumimoji="1" lang="zh-CN" altLang="en-US" b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026" descr="自然景色-草原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6019" name="Text Box 1027"/>
          <p:cNvSpPr txBox="1">
            <a:spLocks noChangeArrowheads="1"/>
          </p:cNvSpPr>
          <p:nvPr/>
        </p:nvSpPr>
        <p:spPr bwMode="auto">
          <a:xfrm>
            <a:off x="855663" y="831850"/>
            <a:ext cx="76771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rPr>
              <a:t>        </a:t>
            </a:r>
            <a:r>
              <a:rPr kumimoji="1" lang="zh-CN" altLang="en-US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在这四个人当中，我们或赞赏孙悟空的英勇，或喜欢猪八戒的活泼，或敬佩沙和尚的踏实，但更多时候却讨厌唐僧的迂腐、懦弱，经常流眼泪，那么，我们到底应该怎样评价唐僧呢？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0" name="Oval 8"/>
          <p:cNvSpPr>
            <a:spLocks noChangeArrowheads="1"/>
          </p:cNvSpPr>
          <p:nvPr/>
        </p:nvSpPr>
        <p:spPr bwMode="auto">
          <a:xfrm rot="-2673345">
            <a:off x="1993900" y="3105150"/>
            <a:ext cx="3995738" cy="2663825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187450" y="2133600"/>
            <a:ext cx="532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唐僧是不是一个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      </a:t>
            </a:r>
            <a:r>
              <a:rPr kumimoji="1" lang="zh-CN" altLang="en-US" sz="9600" b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英雄？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838200" y="457200"/>
            <a:ext cx="4343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i="1">
                <a:solidFill>
                  <a:srgbClr val="FF9900"/>
                </a:solidFill>
                <a:latin typeface="Times New Roman" pitchFamily="18" charset="0"/>
                <a:ea typeface="黑体" pitchFamily="49" charset="-122"/>
              </a:rPr>
              <a:t>小小</a:t>
            </a:r>
            <a:r>
              <a:rPr kumimoji="1" lang="zh-CN" altLang="en-US" sz="6000" i="1">
                <a:solidFill>
                  <a:srgbClr val="006600"/>
                </a:solidFill>
                <a:latin typeface="Times New Roman" pitchFamily="18" charset="0"/>
                <a:ea typeface="黑体" pitchFamily="49" charset="-122"/>
              </a:rPr>
              <a:t>辩论场</a:t>
            </a:r>
          </a:p>
        </p:txBody>
      </p:sp>
      <p:pic>
        <p:nvPicPr>
          <p:cNvPr id="54281" name="60959278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5867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4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1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81"/>
                </p:tgtEl>
              </p:cMediaNode>
            </p:audio>
          </p:childTnLst>
        </p:cTn>
      </p:par>
    </p:tnLst>
    <p:bldLst>
      <p:bldP spid="5427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685800" y="914400"/>
            <a:ext cx="52705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b="0">
                <a:latin typeface="Times New Roman" pitchFamily="18" charset="0"/>
              </a:rPr>
              <a:t>        </a:t>
            </a: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勇者</a:t>
            </a:r>
            <a:r>
              <a:rPr kumimoji="1" lang="zh-CN" altLang="en-US" sz="4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rPr>
              <a:t>开路，</a:t>
            </a: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能者</a:t>
            </a:r>
            <a:r>
              <a:rPr kumimoji="1" lang="zh-CN" altLang="en-US" sz="4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rPr>
              <a:t>显才，</a:t>
            </a: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智者</a:t>
            </a:r>
            <a:r>
              <a:rPr kumimoji="1" lang="zh-CN" altLang="en-US" sz="4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rPr>
              <a:t>献策，而</a:t>
            </a: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将将之才</a:t>
            </a:r>
            <a:r>
              <a:rPr kumimoji="1" lang="zh-CN" altLang="en-US" sz="4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rPr>
              <a:t>必定是那些对终结目标抱有坚定信念的贤人志士！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如来佛祖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0"/>
            <a:ext cx="4665662" cy="792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243" name="Picture 3" descr="观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4450" y="765175"/>
            <a:ext cx="4019550" cy="6092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1026" descr="太上老君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90575"/>
            <a:ext cx="8675687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1" name="Picture 3" descr="赤脚大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611438"/>
            <a:ext cx="5940425" cy="4246562"/>
          </a:xfrm>
          <a:prstGeom prst="rect">
            <a:avLst/>
          </a:prstGeom>
          <a:noFill/>
        </p:spPr>
      </p:pic>
      <p:pic>
        <p:nvPicPr>
          <p:cNvPr id="140290" name="Picture 2" descr="嫦娥仙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92150"/>
            <a:ext cx="4824412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二郎神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981075"/>
            <a:ext cx="7561262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牛魔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08050"/>
            <a:ext cx="7199312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铁扇公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908050"/>
            <a:ext cx="7200900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2308</TotalTime>
  <Words>2550</Words>
  <Application>Microsoft Office PowerPoint</Application>
  <PresentationFormat>全屏显示(4:3)</PresentationFormat>
  <Paragraphs>98</Paragraphs>
  <Slides>39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Times New Roman</vt:lpstr>
      <vt:lpstr>宋体</vt:lpstr>
      <vt:lpstr>Arial</vt:lpstr>
      <vt:lpstr>方正舒体</vt:lpstr>
      <vt:lpstr>黑体</vt:lpstr>
      <vt:lpstr>隶书</vt:lpstr>
      <vt:lpstr>楷体_GB2312</vt:lpstr>
      <vt:lpstr>华文彩云</vt:lpstr>
      <vt:lpstr>华文新魏</vt:lpstr>
      <vt:lpstr>华文行楷</vt:lpstr>
      <vt:lpstr>仿宋_GB2312</vt:lpstr>
      <vt:lpstr>默认设计模板</vt:lpstr>
      <vt:lpstr>幻灯片 1</vt:lpstr>
      <vt:lpstr>《西游记》的主题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JUJUMAO</cp:lastModifiedBy>
  <cp:revision>186</cp:revision>
  <dcterms:created xsi:type="dcterms:W3CDTF">1601-01-01T00:00:00Z</dcterms:created>
  <dcterms:modified xsi:type="dcterms:W3CDTF">2013-09-02T11:17:43Z</dcterms:modified>
</cp:coreProperties>
</file>