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99" r:id="rId2"/>
    <p:sldId id="364" r:id="rId3"/>
    <p:sldId id="445" r:id="rId4"/>
    <p:sldId id="557" r:id="rId5"/>
    <p:sldId id="498" r:id="rId6"/>
    <p:sldId id="558" r:id="rId7"/>
    <p:sldId id="550" r:id="rId8"/>
    <p:sldId id="559" r:id="rId9"/>
    <p:sldId id="392" r:id="rId10"/>
    <p:sldId id="403" r:id="rId11"/>
    <p:sldId id="398" r:id="rId12"/>
    <p:sldId id="543" r:id="rId13"/>
    <p:sldId id="270" r:id="rId14"/>
    <p:sldId id="406" r:id="rId15"/>
    <p:sldId id="560" r:id="rId16"/>
    <p:sldId id="501" r:id="rId17"/>
    <p:sldId id="518" r:id="rId18"/>
    <p:sldId id="519" r:id="rId19"/>
    <p:sldId id="485" r:id="rId20"/>
    <p:sldId id="525" r:id="rId21"/>
    <p:sldId id="527" r:id="rId22"/>
    <p:sldId id="561" r:id="rId23"/>
    <p:sldId id="562" r:id="rId24"/>
    <p:sldId id="300" r:id="rId25"/>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75" d="100"/>
          <a:sy n="75" d="100"/>
        </p:scale>
        <p:origin x="-1109" y="-346"/>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2016/11/17</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34566" y="3447291"/>
            <a:ext cx="11639823" cy="1061829"/>
          </a:xfrm>
          <a:prstGeom prst="rect">
            <a:avLst/>
          </a:prstGeom>
          <a:noFill/>
        </p:spPr>
        <p:txBody>
          <a:bodyPr wrap="square" rtlCol="0">
            <a:spAutoFit/>
          </a:bodyPr>
          <a:lstStyle/>
          <a:p>
            <a:pPr>
              <a:lnSpc>
                <a:spcPct val="150000"/>
              </a:lnSpc>
            </a:pPr>
            <a:r>
              <a:rPr lang="zh-CN" altLang="en-US" sz="2800" b="1"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题型</a:t>
            </a: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攻略一</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分析概括思想感情题：准确、全面</a:t>
            </a:r>
            <a:endPar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334567" y="301181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六</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古诗鉴赏</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1026" name="Picture 2" descr="E:\图片\新建文件夹 (2)\19.jpg"/>
          <p:cNvPicPr>
            <a:picLocks noChangeAspect="1" noChangeArrowheads="1"/>
          </p:cNvPicPr>
          <p:nvPr/>
        </p:nvPicPr>
        <p:blipFill rotWithShape="1">
          <a:blip r:embed="rId2">
            <a:extLst>
              <a:ext uri="{28A0092B-C50C-407E-A947-70E740481C1C}">
                <a14:useLocalDpi xmlns:a14="http://schemas.microsoft.com/office/drawing/2010/main" val="0"/>
              </a:ext>
            </a:extLst>
          </a:blip>
          <a:srcRect l="22649" b="16672"/>
          <a:stretch/>
        </p:blipFill>
        <p:spPr bwMode="auto">
          <a:xfrm>
            <a:off x="9258300" y="0"/>
            <a:ext cx="2932113" cy="232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01991"/>
            <a:ext cx="11515037" cy="129881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比较参考答案与考生现场答案，你发现参考答案有什么特点？考生现场答案与之相比存在什么问题？请举例说明。</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243508" y="1772816"/>
            <a:ext cx="11521280" cy="4616648"/>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参考答案特点：</a:t>
            </a:r>
            <a:endParaRPr lang="zh-CN" altLang="zh-CN" sz="280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语言极其简洁，即便是要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简析</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，也只需用一两个形容词就能回答。</a:t>
            </a:r>
            <a:endParaRPr lang="zh-CN" altLang="zh-CN" sz="280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试题难度不大，有时只要答感情基调即可。</a:t>
            </a:r>
            <a:endParaRPr lang="zh-CN" altLang="zh-CN" sz="280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考生现场答案存在的问题：</a:t>
            </a:r>
            <a:endParaRPr lang="zh-CN" altLang="zh-CN" sz="280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考生大都能答准该题，只是个别地方不准确、不全面。如</a:t>
            </a:r>
            <a:r>
              <a:rPr lang="en-US" altLang="zh-CN" sz="2800" kern="100" dirty="0">
                <a:solidFill>
                  <a:srgbClr val="0000FF"/>
                </a:solidFill>
                <a:latin typeface="Times New Roman"/>
                <a:ea typeface="华文细黑"/>
                <a:cs typeface="Courier New"/>
              </a:rPr>
              <a:t>2009</a:t>
            </a:r>
            <a:r>
              <a:rPr lang="zh-CN" altLang="zh-CN" sz="2800" kern="100" dirty="0">
                <a:solidFill>
                  <a:srgbClr val="0000FF"/>
                </a:solidFill>
                <a:latin typeface="Times New Roman"/>
                <a:ea typeface="华文细黑"/>
                <a:cs typeface="Times New Roman"/>
              </a:rPr>
              <a:t>年只答出了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喜爱</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，未答出对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雪</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的情感。</a:t>
            </a:r>
            <a:r>
              <a:rPr lang="en-US" altLang="zh-CN" sz="2800" kern="100" dirty="0">
                <a:solidFill>
                  <a:srgbClr val="0000FF"/>
                </a:solidFill>
                <a:latin typeface="Times New Roman"/>
                <a:ea typeface="华文细黑"/>
                <a:cs typeface="Courier New"/>
              </a:rPr>
              <a:t>2016</a:t>
            </a:r>
            <a:r>
              <a:rPr lang="zh-CN" altLang="zh-CN" sz="2800" kern="100" dirty="0" smtClean="0">
                <a:solidFill>
                  <a:srgbClr val="0000FF"/>
                </a:solidFill>
                <a:latin typeface="Times New Roman"/>
                <a:ea typeface="华文细黑"/>
                <a:cs typeface="Times New Roman"/>
              </a:rPr>
              <a:t>年模拟</a:t>
            </a:r>
            <a:r>
              <a:rPr lang="zh-CN" altLang="zh-CN" sz="2800" kern="100" dirty="0">
                <a:solidFill>
                  <a:srgbClr val="0000FF"/>
                </a:solidFill>
                <a:latin typeface="Times New Roman"/>
                <a:ea typeface="华文细黑"/>
                <a:cs typeface="Times New Roman"/>
              </a:rPr>
              <a:t>题中的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伤感</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与答案所给的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苦闷</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或</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忧郁</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相比不够准确。</a:t>
            </a:r>
            <a:endParaRPr lang="zh-CN" altLang="zh-CN" sz="2800" kern="100" dirty="0">
              <a:solidFill>
                <a:srgbClr val="0000FF"/>
              </a:solidFill>
              <a:effectLst/>
              <a:latin typeface="宋体"/>
              <a:cs typeface="Courier New"/>
            </a:endParaRPr>
          </a:p>
        </p:txBody>
      </p:sp>
    </p:spTree>
    <p:extLst>
      <p:ext uri="{BB962C8B-B14F-4D97-AF65-F5344CB8AC3E}">
        <p14:creationId xmlns:p14="http://schemas.microsoft.com/office/powerpoint/2010/main" val="39907882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6">
                                            <p:txEl>
                                              <p:pRg st="0" end="0"/>
                                            </p:txEl>
                                          </p:spTgt>
                                        </p:tgtEl>
                                      </p:cBhvr>
                                    </p:animEffect>
                                    <p:set>
                                      <p:cBhvr>
                                        <p:cTn id="32" dur="1" fill="hold">
                                          <p:stCondLst>
                                            <p:cond delay="499"/>
                                          </p:stCondLst>
                                        </p:cTn>
                                        <p:tgtEl>
                                          <p:spTgt spid="6">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6">
                                            <p:txEl>
                                              <p:pRg st="1" end="1"/>
                                            </p:txEl>
                                          </p:spTgt>
                                        </p:tgtEl>
                                      </p:cBhvr>
                                    </p:animEffect>
                                    <p:set>
                                      <p:cBhvr>
                                        <p:cTn id="35" dur="1" fill="hold">
                                          <p:stCondLst>
                                            <p:cond delay="499"/>
                                          </p:stCondLst>
                                        </p:cTn>
                                        <p:tgtEl>
                                          <p:spTgt spid="6">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6">
                                            <p:txEl>
                                              <p:pRg st="2" end="2"/>
                                            </p:txEl>
                                          </p:spTgt>
                                        </p:tgtEl>
                                      </p:cBhvr>
                                    </p:animEffect>
                                    <p:set>
                                      <p:cBhvr>
                                        <p:cTn id="38" dur="1" fill="hold">
                                          <p:stCondLst>
                                            <p:cond delay="499"/>
                                          </p:stCondLst>
                                        </p:cTn>
                                        <p:tgtEl>
                                          <p:spTgt spid="6">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6">
                                            <p:txEl>
                                              <p:pRg st="3" end="3"/>
                                            </p:txEl>
                                          </p:spTgt>
                                        </p:tgtEl>
                                      </p:cBhvr>
                                    </p:animEffect>
                                    <p:set>
                                      <p:cBhvr>
                                        <p:cTn id="41" dur="1" fill="hold">
                                          <p:stCondLst>
                                            <p:cond delay="499"/>
                                          </p:stCondLst>
                                        </p:cTn>
                                        <p:tgtEl>
                                          <p:spTgt spid="6">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6">
                                            <p:txEl>
                                              <p:pRg st="4" end="4"/>
                                            </p:txEl>
                                          </p:spTgt>
                                        </p:tgtEl>
                                      </p:cBhvr>
                                    </p:animEffect>
                                    <p:set>
                                      <p:cBhvr>
                                        <p:cTn id="44" dur="1" fill="hold">
                                          <p:stCondLst>
                                            <p:cond delay="499"/>
                                          </p:stCondLst>
                                        </p:cTn>
                                        <p:tgtEl>
                                          <p:spTgt spid="6">
                                            <p:txEl>
                                              <p:pRg st="4" end="4"/>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254384"/>
            <a:ext cx="11515037" cy="1302408"/>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二、阅读下面这首词，回答问题，并体悟浙江卷分析概括思想感情题的审答规范，力避考生现场答案中存在的问题。</a:t>
            </a:r>
            <a:endParaRPr lang="zh-CN" altLang="zh-CN" sz="1050" b="1" kern="100" dirty="0">
              <a:solidFill>
                <a:srgbClr val="0000FF"/>
              </a:solidFill>
              <a:effectLst/>
              <a:latin typeface="宋体"/>
              <a:cs typeface="Courier New"/>
            </a:endParaRPr>
          </a:p>
        </p:txBody>
      </p:sp>
      <p:sp>
        <p:nvSpPr>
          <p:cNvPr id="8" name="TextBox 7"/>
          <p:cNvSpPr txBox="1"/>
          <p:nvPr/>
        </p:nvSpPr>
        <p:spPr>
          <a:xfrm>
            <a:off x="268801" y="1774489"/>
            <a:ext cx="11515037" cy="4616648"/>
          </a:xfrm>
          <a:prstGeom prst="rect">
            <a:avLst/>
          </a:prstGeom>
          <a:noFill/>
        </p:spPr>
        <p:txBody>
          <a:bodyPr wrap="square" rtlCol="0">
            <a:spAutoFit/>
          </a:bodyPr>
          <a:lstStyle/>
          <a:p>
            <a:pPr algn="ctr">
              <a:lnSpc>
                <a:spcPct val="150000"/>
              </a:lnSpc>
              <a:spcAft>
                <a:spcPts val="0"/>
              </a:spcAft>
            </a:pPr>
            <a:r>
              <a:rPr lang="zh-CN" altLang="zh-CN" sz="2800" b="1" kern="100" dirty="0">
                <a:latin typeface="Times New Roman"/>
                <a:ea typeface="华文细黑"/>
                <a:cs typeface="Times New Roman"/>
              </a:rPr>
              <a:t>蝶恋花</a:t>
            </a:r>
            <a:r>
              <a:rPr lang="en-US" altLang="zh-CN" sz="2800" b="1" kern="100" baseline="30000" dirty="0">
                <a:latin typeface="IPAPANNEW"/>
                <a:ea typeface="华文细黑"/>
                <a:cs typeface="Times New Roman"/>
              </a:rPr>
              <a:t>[</a:t>
            </a:r>
            <a:r>
              <a:rPr lang="zh-CN" altLang="zh-CN" sz="2800" b="1" kern="100" baseline="30000" dirty="0">
                <a:latin typeface="IPAPANNEW"/>
                <a:ea typeface="华文细黑"/>
                <a:cs typeface="Times New Roman"/>
              </a:rPr>
              <a:t>注</a:t>
            </a:r>
            <a:r>
              <a:rPr lang="en-US" altLang="zh-CN" sz="2800" b="1" kern="100" baseline="30000" dirty="0">
                <a:latin typeface="IPAPANNEW"/>
                <a:ea typeface="华文细黑"/>
                <a:cs typeface="Times New Roman"/>
              </a:rPr>
              <a:t>]</a:t>
            </a:r>
            <a:endParaRPr lang="zh-CN" altLang="zh-CN" sz="2800" b="1" kern="100" dirty="0">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赵孟</a:t>
            </a:r>
            <a:r>
              <a:rPr lang="en-US" altLang="zh-CN" sz="2800" kern="100" dirty="0">
                <a:latin typeface="Times New Roman"/>
                <a:ea typeface="华文细黑"/>
                <a:cs typeface="Courier New"/>
              </a:rPr>
              <a:t> </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侬是江南游冶子。乌帽青鞋，行乐东风里。落尽杨花春满地。萋萋芳草愁千里。</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扶上兰舟人欲醉。日暮青山，相映双蛾翠。万顷湖光歌扇底。一声吹下相思泪。</a:t>
            </a:r>
            <a:endParaRPr lang="zh-CN" altLang="zh-CN" sz="280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注</a:t>
            </a:r>
            <a:r>
              <a:rPr lang="en-US" altLang="zh-CN" sz="2800" b="1" kern="100" dirty="0">
                <a:latin typeface="Times New Roman"/>
                <a:ea typeface="华文细黑"/>
                <a:cs typeface="Courier New"/>
              </a:rPr>
              <a:t> </a:t>
            </a:r>
            <a:r>
              <a:rPr lang="zh-CN" altLang="zh-CN" sz="2800" kern="100" dirty="0">
                <a:latin typeface="Times New Roman"/>
                <a:ea typeface="华文细黑"/>
                <a:cs typeface="Times New Roman"/>
              </a:rPr>
              <a:t>　这是赵孟</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在宋亡后写的一首春游诗。</a:t>
            </a:r>
            <a:endParaRPr lang="zh-CN" altLang="zh-CN" sz="2800" kern="100" dirty="0">
              <a:effectLst/>
              <a:latin typeface="宋体"/>
              <a:cs typeface="Courier New"/>
            </a:endParaRPr>
          </a:p>
        </p:txBody>
      </p:sp>
      <p:pic>
        <p:nvPicPr>
          <p:cNvPr id="1026" name="Picture 2" descr="兆页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5398" y="2675033"/>
            <a:ext cx="403564" cy="33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0851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1" name="圆角矩形 10"/>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TextBox 6"/>
          <p:cNvSpPr txBox="1"/>
          <p:nvPr/>
        </p:nvSpPr>
        <p:spPr>
          <a:xfrm>
            <a:off x="262558" y="686432"/>
            <a:ext cx="11737304" cy="1302408"/>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词法有点有染，上片</a:t>
            </a:r>
            <a:r>
              <a:rPr lang="en-US" altLang="zh-CN" sz="2800" kern="100" dirty="0" smtClean="0">
                <a:latin typeface="Times New Roman"/>
                <a:ea typeface="华文细黑"/>
                <a:cs typeface="Courier New"/>
              </a:rPr>
              <a:t>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a:t>
            </a:r>
            <a:r>
              <a:rPr lang="zh-CN" altLang="zh-CN" sz="2800" kern="100" dirty="0">
                <a:latin typeface="Times New Roman"/>
                <a:ea typeface="华文细黑"/>
                <a:cs typeface="Times New Roman"/>
              </a:rPr>
              <a:t>一句是点笔，隐隐流露出作者</a:t>
            </a:r>
            <a:r>
              <a:rPr lang="en-US" altLang="zh-CN" sz="2800" kern="100" dirty="0" smtClean="0">
                <a:latin typeface="Times New Roman"/>
                <a:ea typeface="华文细黑"/>
                <a:cs typeface="Courier New"/>
              </a:rPr>
              <a:t>______________________________</a:t>
            </a:r>
            <a:r>
              <a:rPr lang="zh-CN" altLang="zh-CN" sz="2800" kern="100" dirty="0" smtClean="0">
                <a:latin typeface="Times New Roman"/>
                <a:ea typeface="华文细黑"/>
                <a:cs typeface="Times New Roman"/>
              </a:rPr>
              <a:t>之</a:t>
            </a:r>
            <a:r>
              <a:rPr lang="zh-CN" altLang="zh-CN" sz="2800" kern="100" dirty="0">
                <a:latin typeface="Times New Roman"/>
                <a:ea typeface="华文细黑"/>
                <a:cs typeface="Times New Roman"/>
              </a:rPr>
              <a:t>情。</a:t>
            </a:r>
            <a:endParaRPr lang="zh-CN" altLang="zh-CN" sz="1050" kern="100" dirty="0">
              <a:effectLst/>
              <a:latin typeface="宋体"/>
              <a:cs typeface="Courier New"/>
            </a:endParaRPr>
          </a:p>
        </p:txBody>
      </p:sp>
      <p:sp>
        <p:nvSpPr>
          <p:cNvPr id="8" name="矩形 7"/>
          <p:cNvSpPr/>
          <p:nvPr/>
        </p:nvSpPr>
        <p:spPr>
          <a:xfrm>
            <a:off x="406574" y="1250176"/>
            <a:ext cx="5211683" cy="738664"/>
          </a:xfrm>
          <a:prstGeom prst="rect">
            <a:avLst/>
          </a:prstGeom>
        </p:spPr>
        <p:txBody>
          <a:bodyPr wrap="none">
            <a:spAutoFit/>
          </a:bodyPr>
          <a:lstStyle/>
          <a:p>
            <a:pPr algn="just">
              <a:lnSpc>
                <a:spcPct val="150000"/>
              </a:lnSpc>
              <a:spcAft>
                <a:spcPts val="0"/>
              </a:spcAft>
            </a:pPr>
            <a:r>
              <a:rPr lang="zh-CN" altLang="zh-CN" sz="2800" kern="100" dirty="0" smtClean="0">
                <a:solidFill>
                  <a:srgbClr val="0000FF"/>
                </a:solidFill>
                <a:latin typeface="Times New Roman"/>
                <a:ea typeface="华文细黑"/>
                <a:cs typeface="Times New Roman"/>
              </a:rPr>
              <a:t>对</a:t>
            </a:r>
            <a:r>
              <a:rPr lang="zh-CN" altLang="zh-CN" sz="2800" kern="100" dirty="0">
                <a:solidFill>
                  <a:srgbClr val="0000FF"/>
                </a:solidFill>
                <a:latin typeface="Times New Roman"/>
                <a:ea typeface="华文细黑"/>
                <a:cs typeface="Times New Roman"/>
              </a:rPr>
              <a:t>春已去，时光流逝的叹惋伤感</a:t>
            </a:r>
            <a:endParaRPr lang="zh-CN" altLang="zh-CN" sz="2800" kern="100" dirty="0">
              <a:solidFill>
                <a:srgbClr val="0000FF"/>
              </a:solidFill>
              <a:effectLst/>
              <a:latin typeface="宋体"/>
              <a:cs typeface="Courier New"/>
            </a:endParaRPr>
          </a:p>
        </p:txBody>
      </p:sp>
      <p:sp>
        <p:nvSpPr>
          <p:cNvPr id="12" name="矩形 11"/>
          <p:cNvSpPr/>
          <p:nvPr/>
        </p:nvSpPr>
        <p:spPr>
          <a:xfrm>
            <a:off x="4006974" y="764704"/>
            <a:ext cx="2698175" cy="523220"/>
          </a:xfrm>
          <a:prstGeom prst="rect">
            <a:avLst/>
          </a:prstGeom>
        </p:spPr>
        <p:txBody>
          <a:bodyPr wrap="none">
            <a:spAutoFit/>
          </a:bodyPr>
          <a:lstStyle/>
          <a:p>
            <a:r>
              <a:rPr lang="zh-CN" altLang="zh-CN" sz="2800" kern="100" dirty="0">
                <a:solidFill>
                  <a:srgbClr val="0000FF"/>
                </a:solidFill>
                <a:latin typeface="Times New Roman"/>
                <a:ea typeface="华文细黑"/>
                <a:cs typeface="Times New Roman"/>
              </a:rPr>
              <a:t>萋萋芳草愁千里</a:t>
            </a:r>
            <a:endParaRPr lang="zh-CN" altLang="en-US" dirty="0"/>
          </a:p>
        </p:txBody>
      </p:sp>
    </p:spTree>
    <p:extLst>
      <p:ext uri="{BB962C8B-B14F-4D97-AF65-F5344CB8AC3E}">
        <p14:creationId xmlns:p14="http://schemas.microsoft.com/office/powerpoint/2010/main" val="17740222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 grpId="0"/>
      <p:bldP spid="8" grpId="1"/>
      <p:bldP spid="12" grpId="0"/>
      <p:bldP spid="1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突破</a:t>
            </a:r>
            <a:r>
              <a:rPr lang="zh-CN" altLang="en-US" sz="2400" b="1" kern="0" dirty="0">
                <a:solidFill>
                  <a:schemeClr val="bg1"/>
                </a:solidFill>
                <a:latin typeface="微软雅黑" pitchFamily="34" charset="-122"/>
                <a:ea typeface="微软雅黑" pitchFamily="34" charset="-122"/>
              </a:rPr>
              <a:t>题点</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找准核心题点   精准细透突破</a:t>
            </a:r>
            <a:endParaRPr lang="zh-CN" altLang="en-US" sz="2400" b="1" kern="0" dirty="0">
              <a:solidFill>
                <a:schemeClr val="bg1"/>
              </a:solidFill>
              <a:latin typeface="华文新魏" pitchFamily="2" charset="-122"/>
              <a:ea typeface="华文新魏" pitchFamily="2" charset="-122"/>
            </a:endParaRPr>
          </a:p>
        </p:txBody>
      </p:sp>
      <p:sp>
        <p:nvSpPr>
          <p:cNvPr id="9" name="TextBox 8"/>
          <p:cNvSpPr txBox="1"/>
          <p:nvPr/>
        </p:nvSpPr>
        <p:spPr>
          <a:xfrm>
            <a:off x="262558" y="764704"/>
            <a:ext cx="11684346" cy="5909310"/>
          </a:xfrm>
          <a:prstGeom prst="rect">
            <a:avLst/>
          </a:prstGeom>
          <a:noFill/>
        </p:spPr>
        <p:txBody>
          <a:bodyPr wrap="square" rtlCol="0">
            <a:spAutoFit/>
          </a:bodyPr>
          <a:lstStyle/>
          <a:p>
            <a:pPr algn="just">
              <a:lnSpc>
                <a:spcPct val="150000"/>
              </a:lnSpc>
            </a:pPr>
            <a:r>
              <a:rPr lang="zh-CN" altLang="zh-CN" sz="2800" b="1" kern="100" dirty="0">
                <a:solidFill>
                  <a:srgbClr val="C00000"/>
                </a:solidFill>
                <a:latin typeface="黑体" pitchFamily="49" charset="-122"/>
                <a:ea typeface="黑体" pitchFamily="49" charset="-122"/>
                <a:cs typeface="Courier New"/>
              </a:rPr>
              <a:t>核心题点一：准确把握情感</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整体感知、把握是根本前提</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许多情感概括题只是选择一两句或一联或某片，是局部的。对局部的词、句、联、片的理解，必须把它放在整片、整首中去理解，绝不可孤立地看这个词、句、联、片。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打破思维定势，精读、细读所给文字</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不要见到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就想到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孤单寂寞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就是借酒浇愁，这样的套板反应、思维定势要不得，必须从语言中来，必须深入到更细腻的语言肌理和层次之中。</a:t>
            </a:r>
            <a:endParaRPr lang="zh-CN" altLang="zh-CN" sz="1050" kern="100" dirty="0">
              <a:effectLst/>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80855"/>
            <a:ext cx="11515037" cy="5180393"/>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紧抓住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情语</a:t>
            </a:r>
            <a:r>
              <a:rPr lang="en-US" altLang="zh-CN" sz="2800" kern="100" dirty="0">
                <a:latin typeface="宋体"/>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品显性情语。所谓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显性情语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，是指可以明显显示情感的语言，如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等词语，这些大都是动词或形容词，表情达意功能相当明显。可以说抓住了这些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，就抓住了诗歌抒情的方向和基调；这些情语需要在第一时间予以关注并圈出，品味情感产生的缘由或情境。需要注意的是，这些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出现的位置主要在尾句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、首句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，标题中有时也会出现。它有时还藏在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景语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a:t>
            </a:r>
            <a:endParaRPr lang="zh-CN" altLang="zh-CN" sz="1050" kern="100" dirty="0">
              <a:effectLst/>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763664"/>
            <a:ext cx="11515037" cy="324140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品隐性情语。所谓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隐性情语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，是指传达情感、意图时较为含蓄、间接的词语。它主要有三类：一类是指摹景、物、人特征的词语；一类是用了典故的词语；一类是表情态、语气的虚词，如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等。如能抓住这些隐性情语，品其含义，析其作用，则犹如拨云见日，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真性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显露无遗。</a:t>
            </a:r>
            <a:endParaRPr lang="zh-CN" altLang="zh-CN" sz="1050" kern="100" dirty="0">
              <a:effectLst/>
              <a:latin typeface="宋体"/>
              <a:cs typeface="Courier New"/>
            </a:endParaRPr>
          </a:p>
        </p:txBody>
      </p:sp>
    </p:spTree>
    <p:extLst>
      <p:ext uri="{BB962C8B-B14F-4D97-AF65-F5344CB8AC3E}">
        <p14:creationId xmlns:p14="http://schemas.microsoft.com/office/powerpoint/2010/main" val="42579927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50745" y="4607504"/>
            <a:ext cx="11585901" cy="2031325"/>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最后</a:t>
            </a:r>
            <a:r>
              <a:rPr lang="zh-CN" altLang="zh-CN" sz="2800" kern="100" dirty="0">
                <a:solidFill>
                  <a:srgbClr val="0000FF"/>
                </a:solidFill>
                <a:latin typeface="Times New Roman"/>
                <a:ea typeface="华文细黑"/>
                <a:cs typeface="Times New Roman"/>
              </a:rPr>
              <a:t>三句写清风松涛、翠山炊烟，人物悠闲品茶，怡人的景色与田园的生活尽在眼前，表达了作者对山中美景、田园生活的喜爱以及对闲适雅致归隐生活的向往。</a:t>
            </a:r>
            <a:endParaRPr lang="zh-CN" altLang="zh-CN" sz="2800" kern="100" dirty="0">
              <a:solidFill>
                <a:srgbClr val="0000FF"/>
              </a:solidFill>
              <a:effectLst/>
              <a:latin typeface="宋体"/>
              <a:cs typeface="Courier New"/>
            </a:endParaRPr>
          </a:p>
        </p:txBody>
      </p:sp>
      <p:sp>
        <p:nvSpPr>
          <p:cNvPr id="2" name="TextBox 1"/>
          <p:cNvSpPr txBox="1"/>
          <p:nvPr/>
        </p:nvSpPr>
        <p:spPr>
          <a:xfrm>
            <a:off x="262558" y="764704"/>
            <a:ext cx="11515037" cy="397031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阅读下面这首词，然后回答问题。</a:t>
            </a:r>
            <a:endParaRPr lang="zh-CN" altLang="zh-CN" sz="1050"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点绛唇</a:t>
            </a:r>
            <a:endParaRPr lang="zh-CN" altLang="zh-CN" sz="1050" b="1" kern="100" dirty="0">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明</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陈继儒</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钟鼓沉沉，寺门落叶归僧独。晚鸦初宿，影乱墙头竹。长啸风前，清籁飞空谷。松如沐，炊烟断续，杯底秋山绿。</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这首词最后三句表达了作者怎样的思想感情？</a:t>
            </a:r>
            <a:endParaRPr lang="zh-CN" altLang="zh-CN" sz="1050" kern="100" dirty="0">
              <a:effectLst/>
              <a:latin typeface="宋体"/>
              <a:cs typeface="Courier New"/>
            </a:endParaRPr>
          </a:p>
        </p:txBody>
      </p:sp>
      <p:sp>
        <p:nvSpPr>
          <p:cNvPr id="3" name="TextBox 2"/>
          <p:cNvSpPr txBox="1"/>
          <p:nvPr/>
        </p:nvSpPr>
        <p:spPr>
          <a:xfrm>
            <a:off x="190550" y="188640"/>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r>
              <a:rPr lang="en-US" altLang="zh-CN" sz="2600" b="1" dirty="0" smtClean="0">
                <a:solidFill>
                  <a:srgbClr val="0066FF"/>
                </a:solidFill>
                <a:latin typeface="Times New Roman" pitchFamily="18" charset="0"/>
                <a:ea typeface="微软雅黑" pitchFamily="34" charset="-122"/>
                <a:cs typeface="Times New Roman" pitchFamily="18" charset="0"/>
              </a:rPr>
              <a:t>1</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720324"/>
            <a:ext cx="1746244" cy="0"/>
          </a:xfrm>
          <a:prstGeom prst="line">
            <a:avLst/>
          </a:prstGeom>
        </p:spPr>
        <p:style>
          <a:lnRef idx="1">
            <a:schemeClr val="accent5"/>
          </a:lnRef>
          <a:fillRef idx="0">
            <a:schemeClr val="accent5"/>
          </a:fillRef>
          <a:effectRef idx="0">
            <a:schemeClr val="accent5"/>
          </a:effectRef>
          <a:fontRef idx="minor">
            <a:schemeClr val="tx1"/>
          </a:fontRef>
        </p:style>
      </p:cxnSp>
      <p:sp>
        <p:nvSpPr>
          <p:cNvPr id="9" name="矩形 8"/>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39841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43944044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400010"/>
            <a:ext cx="11515037" cy="590931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阅读下面这首诗，然后回答问题。</a:t>
            </a:r>
            <a:endParaRPr lang="zh-CN" altLang="zh-CN" sz="1050"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南康望湖亭</a:t>
            </a:r>
            <a:r>
              <a:rPr lang="en-US" altLang="zh-CN" sz="2800" b="1" kern="100" baseline="30000" dirty="0">
                <a:latin typeface="宋体"/>
                <a:ea typeface="华文细黑"/>
                <a:cs typeface="Times New Roman"/>
              </a:rPr>
              <a:t>①</a:t>
            </a:r>
            <a:endParaRPr lang="zh-CN" altLang="zh-CN" sz="1050" b="1" kern="100" dirty="0">
              <a:latin typeface="宋体"/>
              <a:cs typeface="Courier New"/>
            </a:endParaRPr>
          </a:p>
          <a:p>
            <a:pPr algn="ctr">
              <a:lnSpc>
                <a:spcPct val="150000"/>
              </a:lnSpc>
              <a:spcAft>
                <a:spcPts val="0"/>
              </a:spcAft>
            </a:pPr>
            <a:r>
              <a:rPr lang="zh-CN" altLang="zh-CN" sz="2800" kern="100" dirty="0" smtClean="0">
                <a:latin typeface="Times New Roman"/>
                <a:ea typeface="华文细黑"/>
                <a:cs typeface="Times New Roman"/>
              </a:rPr>
              <a:t>苏轼</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八月渡长湖，萧条万象疏。</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秋风片帆急，暮霭一山孤。</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许国心犹在，康时</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术已虚。</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岷峨家万里，投老得归无。</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注</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当时苏轼被贬惠州，途经鄱阳湖边的南康。</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康时：匡时，以避宋太祖赵匡胤名讳</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2519308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484784"/>
            <a:ext cx="8664054" cy="2031325"/>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smtClean="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报国无门的愤懑</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济世无术的无奈</a:t>
            </a:r>
            <a:r>
              <a:rPr lang="en-US" altLang="zh-CN" sz="2800" kern="100" dirty="0">
                <a:solidFill>
                  <a:srgbClr val="0000FF"/>
                </a:solidFill>
                <a:latin typeface="Times New Roman"/>
                <a:ea typeface="华文细黑"/>
                <a:cs typeface="Courier New"/>
              </a:rPr>
              <a:t>)</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漂泊异乡的孤苦</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思归不得的忧伤。</a:t>
            </a:r>
            <a:endParaRPr lang="zh-CN" altLang="zh-CN" sz="1050" kern="100" dirty="0">
              <a:solidFill>
                <a:srgbClr val="0000FF"/>
              </a:solidFill>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406574" y="836712"/>
            <a:ext cx="5929828" cy="738664"/>
          </a:xfrm>
          <a:prstGeom prst="rect">
            <a:avLst/>
          </a:prstGeom>
        </p:spPr>
        <p:txBody>
          <a:bodyPr wrap="none">
            <a:spAutoFit/>
          </a:bodyPr>
          <a:lstStyle/>
          <a:p>
            <a:pPr lvl="0" algn="just">
              <a:lnSpc>
                <a:spcPct val="150000"/>
              </a:lnSpc>
            </a:pPr>
            <a:r>
              <a:rPr lang="zh-CN" altLang="zh-CN" sz="2800" kern="100" dirty="0">
                <a:solidFill>
                  <a:prstClr val="black"/>
                </a:solidFill>
                <a:latin typeface="Times New Roman"/>
                <a:ea typeface="华文细黑"/>
                <a:cs typeface="Times New Roman"/>
              </a:rPr>
              <a:t>简要概括诗歌后两联所蕴含的情感。</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8769331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uiExpand="1"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88640"/>
            <a:ext cx="11515037" cy="6555641"/>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黑体" pitchFamily="49" charset="-122"/>
                <a:ea typeface="黑体" pitchFamily="49" charset="-122"/>
                <a:cs typeface="Times New Roman"/>
              </a:rPr>
              <a:t>核心题点二：全面把握情感</a:t>
            </a:r>
            <a:endParaRPr lang="zh-CN" altLang="zh-CN" sz="1050" b="1" kern="100" dirty="0">
              <a:solidFill>
                <a:srgbClr val="C00000"/>
              </a:solidFill>
              <a:latin typeface="黑体" pitchFamily="49" charset="-122"/>
              <a:ea typeface="黑体" pitchFamily="49" charset="-122"/>
              <a:cs typeface="Courier New"/>
            </a:endParaRPr>
          </a:p>
          <a:p>
            <a:pPr algn="just">
              <a:lnSpc>
                <a:spcPct val="150000"/>
              </a:lnSpc>
              <a:spcAft>
                <a:spcPts val="0"/>
              </a:spcAft>
            </a:pPr>
            <a:r>
              <a:rPr lang="zh-CN" altLang="zh-CN" sz="2800" kern="100" dirty="0">
                <a:latin typeface="Times New Roman"/>
                <a:ea typeface="华文细黑"/>
                <a:cs typeface="Times New Roman"/>
              </a:rPr>
              <a:t>诗歌表达的情感是丰富、复杂的，命题者往往选择那些情感多样的语言片段来考查。答题时不要只知一点，而要仔细揣摩，看看字面，探探字里。瞻前顾后，看看是否还有什么情感。具体说来：</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所给的语言片段越大，情感往往就越丰富。如一联有两句，就有两层乃至三层情感；上片或下片，写了几句话，往往就有几层。这时，要会对所给的语言片段进行切分、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断层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外，其余的句、联、片、篇均能理清层次，有几个层次往往对应着几个情感层次</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托物言志的句子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联或片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、用典抒情的句子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联或片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往往是双层的：前者既关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情又关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情，后者既有典中情又有典外情</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5510630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7806" y="1261727"/>
            <a:ext cx="10908000" cy="130317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继续强化思想感情题的审题答题规范。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解决答思想感情题中概括不准、不全的问题。</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复习要点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25474" y="2881868"/>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2926492"/>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7" name="TextBox 6">
            <a:hlinkClick r:id="rId2" action="ppaction://hlinksldjump"/>
          </p:cNvPr>
          <p:cNvSpPr txBox="1"/>
          <p:nvPr/>
        </p:nvSpPr>
        <p:spPr>
          <a:xfrm>
            <a:off x="1270670" y="3922986"/>
            <a:ext cx="6696744"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强化规范</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研究真题问答   体悟审答要点</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1270670" y="4837541"/>
            <a:ext cx="6696744"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突破题点</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找准核心题点   精准细透突破</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1380778" y="4546754"/>
            <a:ext cx="63706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380778" y="5445224"/>
            <a:ext cx="637061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692696"/>
            <a:ext cx="11659053" cy="6124754"/>
          </a:xfrm>
          <a:prstGeom prst="rect">
            <a:avLst/>
          </a:prstGeom>
          <a:noFill/>
        </p:spPr>
        <p:txBody>
          <a:bodyPr wrap="square" rtlCol="0">
            <a:spAutoFit/>
          </a:bodyPr>
          <a:lstStyle/>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阅读下面这首诗，然后回答问题。</a:t>
            </a:r>
            <a:endParaRPr lang="zh-CN" altLang="zh-CN" sz="1050" kern="100" dirty="0">
              <a:latin typeface="宋体"/>
              <a:cs typeface="Courier New"/>
            </a:endParaRPr>
          </a:p>
          <a:p>
            <a:pPr algn="ctr">
              <a:lnSpc>
                <a:spcPct val="140000"/>
              </a:lnSpc>
              <a:spcAft>
                <a:spcPts val="0"/>
              </a:spcAft>
            </a:pPr>
            <a:r>
              <a:rPr lang="zh-CN" altLang="zh-CN" sz="2800" b="1" kern="100" dirty="0" smtClean="0">
                <a:latin typeface="Times New Roman"/>
                <a:ea typeface="华文细黑"/>
                <a:cs typeface="Times New Roman"/>
              </a:rPr>
              <a:t>别友人</a:t>
            </a:r>
            <a:endParaRPr lang="zh-CN" altLang="zh-CN" sz="1050" b="1" kern="100" dirty="0" smtClean="0">
              <a:latin typeface="宋体"/>
              <a:cs typeface="Courier New"/>
            </a:endParaRPr>
          </a:p>
          <a:p>
            <a:pPr algn="ctr">
              <a:lnSpc>
                <a:spcPct val="140000"/>
              </a:lnSpc>
              <a:spcAft>
                <a:spcPts val="0"/>
              </a:spcAft>
            </a:pPr>
            <a:r>
              <a:rPr lang="zh-CN" altLang="zh-CN" sz="2800" kern="100" dirty="0" smtClean="0">
                <a:latin typeface="Times New Roman"/>
                <a:ea typeface="华文细黑"/>
                <a:cs typeface="Times New Roman"/>
              </a:rPr>
              <a:t>黄滔</a:t>
            </a:r>
            <a:r>
              <a:rPr lang="en-US" altLang="zh-CN" sz="2800" kern="100" baseline="30000" dirty="0" smtClean="0">
                <a:latin typeface="宋体"/>
                <a:ea typeface="华文细黑"/>
                <a:cs typeface="Times New Roman"/>
              </a:rPr>
              <a:t>①</a:t>
            </a:r>
            <a:endParaRPr lang="zh-CN" altLang="zh-CN" sz="1050" kern="100" dirty="0" smtClean="0">
              <a:latin typeface="宋体"/>
              <a:cs typeface="Courier New"/>
            </a:endParaRPr>
          </a:p>
          <a:p>
            <a:pPr algn="ctr">
              <a:lnSpc>
                <a:spcPct val="140000"/>
              </a:lnSpc>
              <a:spcAft>
                <a:spcPts val="0"/>
              </a:spcAft>
            </a:pPr>
            <a:r>
              <a:rPr lang="zh-CN" altLang="zh-CN" sz="2800" kern="100" dirty="0" smtClean="0">
                <a:latin typeface="Times New Roman"/>
                <a:ea typeface="华文细黑"/>
                <a:cs typeface="Times New Roman"/>
              </a:rPr>
              <a:t>已</a:t>
            </a:r>
            <a:r>
              <a:rPr lang="zh-CN" altLang="zh-CN" sz="2800" kern="100" dirty="0">
                <a:latin typeface="Times New Roman"/>
                <a:ea typeface="华文细黑"/>
                <a:cs typeface="Times New Roman"/>
              </a:rPr>
              <a:t>喜相逢又怨嗟，十年漂泊在京华。</a:t>
            </a:r>
            <a:endParaRPr lang="zh-CN" altLang="zh-CN" sz="1050" kern="100" dirty="0">
              <a:latin typeface="宋体"/>
              <a:cs typeface="Courier New"/>
            </a:endParaRPr>
          </a:p>
          <a:p>
            <a:pPr algn="ctr">
              <a:lnSpc>
                <a:spcPct val="140000"/>
              </a:lnSpc>
              <a:spcAft>
                <a:spcPts val="0"/>
              </a:spcAft>
            </a:pP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大朝多事还停举</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，故国经荒未有家。</a:t>
            </a:r>
            <a:endParaRPr lang="zh-CN" altLang="zh-CN" sz="1050" kern="100" dirty="0">
              <a:latin typeface="宋体"/>
              <a:cs typeface="Courier New"/>
            </a:endParaRPr>
          </a:p>
          <a:p>
            <a:pPr algn="ctr">
              <a:lnSpc>
                <a:spcPct val="140000"/>
              </a:lnSpc>
              <a:spcAft>
                <a:spcPts val="0"/>
              </a:spcAft>
            </a:pP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鸟带夕阳投远树，人冲腊雪往边沙</a:t>
            </a:r>
            <a:r>
              <a:rPr lang="en-US" altLang="zh-CN" sz="2800" kern="100" baseline="30000" dirty="0">
                <a:latin typeface="宋体"/>
                <a:ea typeface="华文细黑"/>
                <a:cs typeface="Times New Roman"/>
              </a:rPr>
              <a:t>③</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40000"/>
              </a:lnSpc>
              <a:spcAft>
                <a:spcPts val="0"/>
              </a:spcAft>
            </a:pP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梦魂空系潇湘</a:t>
            </a:r>
            <a:r>
              <a:rPr lang="en-US" altLang="zh-CN" sz="2800" kern="100" baseline="30000" dirty="0">
                <a:latin typeface="宋体"/>
                <a:ea typeface="华文细黑"/>
                <a:cs typeface="Times New Roman"/>
              </a:rPr>
              <a:t>④</a:t>
            </a:r>
            <a:r>
              <a:rPr lang="zh-CN" altLang="zh-CN" sz="2800" kern="100" dirty="0">
                <a:latin typeface="Times New Roman"/>
                <a:ea typeface="华文细黑"/>
                <a:cs typeface="Times New Roman"/>
              </a:rPr>
              <a:t>岸，烟水茫茫芦苇花。</a:t>
            </a:r>
            <a:endParaRPr lang="zh-CN" altLang="zh-CN" sz="1050" kern="100" dirty="0">
              <a:latin typeface="宋体"/>
              <a:cs typeface="Courier New"/>
            </a:endParaRPr>
          </a:p>
          <a:p>
            <a:pPr algn="just">
              <a:lnSpc>
                <a:spcPct val="140000"/>
              </a:lnSpc>
              <a:spcAft>
                <a:spcPts val="0"/>
              </a:spcAft>
            </a:pPr>
            <a:r>
              <a:rPr lang="zh-CN" altLang="zh-CN" sz="2800" b="1" kern="100" dirty="0">
                <a:latin typeface="Times New Roman"/>
                <a:ea typeface="华文细黑"/>
                <a:cs typeface="Times New Roman"/>
              </a:rPr>
              <a:t>注</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黄滔：晚唐诗人。</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停举：朝廷停止科举考试。</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边沙：借指边地。西北边地多沙漠，故称。</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潇湘：相传舜帝南巡而死，娥皇、女英两夫人痛不欲生，跳入湘江，化为湘江女神。</a:t>
            </a:r>
            <a:endParaRPr lang="zh-CN" altLang="zh-CN" sz="1050" kern="100" dirty="0">
              <a:effectLst/>
              <a:latin typeface="宋体"/>
              <a:cs typeface="Courier New"/>
            </a:endParaRPr>
          </a:p>
        </p:txBody>
      </p:sp>
      <p:sp>
        <p:nvSpPr>
          <p:cNvPr id="3" name="TextBox 2"/>
          <p:cNvSpPr txBox="1"/>
          <p:nvPr/>
        </p:nvSpPr>
        <p:spPr>
          <a:xfrm>
            <a:off x="190550" y="188640"/>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720324"/>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16662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692696"/>
            <a:ext cx="11515037" cy="656846"/>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尾联两句分别表达了诗人什么样的情感？</a:t>
            </a:r>
            <a:endParaRPr lang="zh-CN" altLang="zh-CN" sz="1050" kern="100" dirty="0">
              <a:effectLst/>
              <a:latin typeface="宋体"/>
              <a:cs typeface="Courier New"/>
            </a:endParaRPr>
          </a:p>
        </p:txBody>
      </p:sp>
      <p:sp>
        <p:nvSpPr>
          <p:cNvPr id="4" name="矩形 3"/>
          <p:cNvSpPr/>
          <p:nvPr/>
        </p:nvSpPr>
        <p:spPr>
          <a:xfrm>
            <a:off x="388990" y="1395933"/>
            <a:ext cx="10793813" cy="1384995"/>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前</a:t>
            </a:r>
            <a:r>
              <a:rPr lang="zh-CN" altLang="zh-CN" sz="2800" kern="100" dirty="0">
                <a:solidFill>
                  <a:srgbClr val="0000FF"/>
                </a:solidFill>
                <a:latin typeface="Times New Roman"/>
                <a:ea typeface="华文细黑"/>
                <a:cs typeface="Times New Roman"/>
              </a:rPr>
              <a:t>句抒发了对朝廷忠心却难以报国的悲愤，后句表达了对前途渺茫的迷惘之情。</a:t>
            </a:r>
            <a:endParaRPr lang="zh-CN" altLang="zh-CN" sz="1050" kern="100" dirty="0">
              <a:solidFill>
                <a:srgbClr val="0000FF"/>
              </a:solidFill>
              <a:effectLst/>
              <a:latin typeface="宋体"/>
              <a:cs typeface="Courier New"/>
            </a:endParaRPr>
          </a:p>
        </p:txBody>
      </p:sp>
      <p:sp>
        <p:nvSpPr>
          <p:cNvPr id="9" name="矩形 8"/>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139841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5212887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4"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328002"/>
            <a:ext cx="11659053" cy="590931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阅读下面这首诗，然后回答问题。</a:t>
            </a:r>
            <a:endParaRPr lang="zh-CN" altLang="zh-CN" sz="1050"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送钟评事应宏词下第东归</a:t>
            </a:r>
            <a:endParaRPr lang="zh-CN" altLang="zh-CN" sz="1050" b="1"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钱起</a:t>
            </a:r>
            <a:r>
              <a:rPr lang="en-US" altLang="zh-CN" sz="2800" kern="100" baseline="30000" dirty="0">
                <a:latin typeface="宋体"/>
                <a:ea typeface="华文细黑"/>
                <a:cs typeface="Times New Roman"/>
              </a:rPr>
              <a:t>①</a:t>
            </a:r>
            <a:endParaRPr lang="zh-CN" altLang="zh-CN" sz="1050" kern="100" dirty="0">
              <a:latin typeface="宋体"/>
              <a:cs typeface="Courier New"/>
            </a:endParaRPr>
          </a:p>
          <a:p>
            <a:pPr algn="ctr">
              <a:lnSpc>
                <a:spcPct val="150000"/>
              </a:lnSpc>
              <a:spcAft>
                <a:spcPts val="0"/>
              </a:spcAft>
            </a:pP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芳岁</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归人嗟转蓬，含情回首灞陵东。</a:t>
            </a:r>
            <a:endParaRPr lang="zh-CN" altLang="zh-CN" sz="1050" kern="100" dirty="0">
              <a:latin typeface="宋体"/>
              <a:cs typeface="Courier New"/>
            </a:endParaRPr>
          </a:p>
          <a:p>
            <a:pPr algn="ctr">
              <a:lnSpc>
                <a:spcPct val="150000"/>
              </a:lnSpc>
              <a:spcAft>
                <a:spcPts val="0"/>
              </a:spcAft>
            </a:pP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蛾眉</a:t>
            </a:r>
            <a:r>
              <a:rPr lang="en-US" altLang="zh-CN" sz="2800" kern="100" baseline="30000" dirty="0">
                <a:latin typeface="宋体"/>
                <a:ea typeface="华文细黑"/>
                <a:cs typeface="Times New Roman"/>
              </a:rPr>
              <a:t>③</a:t>
            </a:r>
            <a:r>
              <a:rPr lang="zh-CN" altLang="zh-CN" sz="2800" kern="100" dirty="0">
                <a:latin typeface="Times New Roman"/>
                <a:ea typeface="华文细黑"/>
                <a:cs typeface="Times New Roman"/>
              </a:rPr>
              <a:t>不入秦台镜，</a:t>
            </a:r>
            <a:r>
              <a:rPr lang="zh-CN" altLang="zh-CN" sz="2800" kern="100" dirty="0">
                <a:latin typeface="宋体"/>
                <a:ea typeface="华文细黑"/>
                <a:cs typeface="宋体"/>
              </a:rPr>
              <a:t>鹢</a:t>
            </a:r>
            <a:r>
              <a:rPr lang="zh-CN" altLang="zh-CN" sz="2800" kern="100" dirty="0">
                <a:latin typeface="楷体_GB2312"/>
                <a:ea typeface="华文细黑"/>
                <a:cs typeface="楷体_GB2312"/>
              </a:rPr>
              <a:t>羽还惊宋国风</a:t>
            </a:r>
            <a:r>
              <a:rPr lang="en-US" altLang="zh-CN" sz="2800" kern="100" baseline="30000" dirty="0">
                <a:latin typeface="宋体"/>
                <a:ea typeface="华文细黑"/>
                <a:cs typeface="Times New Roman"/>
              </a:rPr>
              <a:t>④</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世事悠扬春梦里，年光寂寞旅愁中。</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劝君稍尽离筵酒，千里佳期难再同。</a:t>
            </a:r>
            <a:endParaRPr lang="zh-CN" altLang="zh-CN" sz="1050" kern="100" dirty="0">
              <a:latin typeface="宋体"/>
              <a:cs typeface="Courier New"/>
            </a:endParaRPr>
          </a:p>
          <a:p>
            <a:pPr algn="just">
              <a:lnSpc>
                <a:spcPct val="150000"/>
              </a:lnSpc>
              <a:spcAft>
                <a:spcPts val="0"/>
              </a:spcAft>
            </a:pPr>
            <a:r>
              <a:rPr lang="zh-CN" altLang="zh-CN" sz="2800" b="1" kern="100" spc="-100" dirty="0">
                <a:latin typeface="Times New Roman"/>
                <a:ea typeface="华文细黑"/>
                <a:cs typeface="Times New Roman"/>
              </a:rPr>
              <a:t>注</a:t>
            </a:r>
            <a:r>
              <a:rPr lang="en-US" altLang="zh-CN" sz="2800" kern="100" spc="-100" dirty="0">
                <a:latin typeface="Times New Roman"/>
                <a:ea typeface="华文细黑"/>
                <a:cs typeface="Courier New"/>
              </a:rPr>
              <a:t> </a:t>
            </a:r>
            <a:r>
              <a:rPr lang="zh-CN" altLang="zh-CN" sz="2800" kern="100" spc="-100" dirty="0">
                <a:latin typeface="Times New Roman"/>
                <a:ea typeface="华文细黑"/>
                <a:cs typeface="Times New Roman"/>
              </a:rPr>
              <a:t>　</a:t>
            </a:r>
            <a:r>
              <a:rPr lang="en-US" altLang="zh-CN" sz="2800" kern="100" spc="-100" dirty="0">
                <a:latin typeface="宋体"/>
                <a:ea typeface="华文细黑"/>
                <a:cs typeface="Times New Roman"/>
              </a:rPr>
              <a:t>①</a:t>
            </a:r>
            <a:r>
              <a:rPr lang="zh-CN" altLang="zh-CN" sz="2800" kern="100" spc="-100" dirty="0">
                <a:latin typeface="Times New Roman"/>
                <a:ea typeface="华文细黑"/>
                <a:cs typeface="Times New Roman"/>
              </a:rPr>
              <a:t>钱起：字仲文，吴兴人，唐代诗人。</a:t>
            </a:r>
            <a:r>
              <a:rPr lang="en-US" altLang="zh-CN" sz="2800" kern="100" spc="-100" dirty="0">
                <a:latin typeface="宋体"/>
                <a:ea typeface="华文细黑"/>
                <a:cs typeface="Times New Roman"/>
              </a:rPr>
              <a:t>②</a:t>
            </a:r>
            <a:r>
              <a:rPr lang="zh-CN" altLang="zh-CN" sz="2800" kern="100" spc="-100" dirty="0">
                <a:latin typeface="Times New Roman"/>
                <a:ea typeface="华文细黑"/>
                <a:cs typeface="Times New Roman"/>
              </a:rPr>
              <a:t>芳岁：农历正月。</a:t>
            </a:r>
            <a:r>
              <a:rPr lang="en-US" altLang="zh-CN" sz="2800" kern="100" spc="-100" dirty="0">
                <a:latin typeface="宋体"/>
                <a:ea typeface="华文细黑"/>
                <a:cs typeface="Times New Roman"/>
              </a:rPr>
              <a:t>③</a:t>
            </a:r>
            <a:r>
              <a:rPr lang="zh-CN" altLang="zh-CN" sz="2800" kern="100" spc="-100" dirty="0">
                <a:latin typeface="Times New Roman"/>
                <a:ea typeface="华文细黑"/>
                <a:cs typeface="Times New Roman"/>
              </a:rPr>
              <a:t>蛾眉：美女。</a:t>
            </a:r>
            <a:r>
              <a:rPr lang="en-US" altLang="zh-CN" sz="2800" kern="100" spc="-100" dirty="0">
                <a:latin typeface="宋体"/>
                <a:ea typeface="华文细黑"/>
                <a:cs typeface="Times New Roman"/>
              </a:rPr>
              <a:t>④</a:t>
            </a:r>
            <a:r>
              <a:rPr lang="zh-CN" altLang="zh-CN" sz="2800" kern="100" spc="-100" dirty="0">
                <a:latin typeface="宋体"/>
                <a:ea typeface="华文细黑"/>
                <a:cs typeface="宋体"/>
              </a:rPr>
              <a:t>鹢</a:t>
            </a:r>
            <a:r>
              <a:rPr lang="zh-CN" altLang="zh-CN" sz="2800" kern="100" spc="-100" dirty="0">
                <a:latin typeface="仿宋_GB2312"/>
                <a:ea typeface="华文细黑"/>
                <a:cs typeface="仿宋_GB2312"/>
              </a:rPr>
              <a:t>羽还惊宋国风</a:t>
            </a:r>
            <a:r>
              <a:rPr lang="zh-CN" altLang="zh-CN" sz="2800" kern="100" spc="-100" dirty="0">
                <a:latin typeface="Times New Roman"/>
                <a:ea typeface="华文细黑"/>
                <a:cs typeface="Times New Roman"/>
              </a:rPr>
              <a:t>：《春秋公羊传》有</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六</a:t>
            </a:r>
            <a:r>
              <a:rPr lang="zh-CN" altLang="zh-CN" sz="2800" kern="100" spc="-100" dirty="0">
                <a:latin typeface="宋体"/>
                <a:ea typeface="华文细黑"/>
                <a:cs typeface="宋体"/>
              </a:rPr>
              <a:t>鹢</a:t>
            </a:r>
            <a:r>
              <a:rPr lang="zh-CN" altLang="zh-CN" sz="2800" kern="100" spc="-100" dirty="0">
                <a:latin typeface="仿宋_GB2312"/>
                <a:ea typeface="华文细黑"/>
                <a:cs typeface="仿宋_GB2312"/>
              </a:rPr>
              <a:t>退</a:t>
            </a:r>
            <a:r>
              <a:rPr lang="zh-CN" altLang="zh-CN" sz="2800" kern="100" spc="-100" dirty="0">
                <a:latin typeface="Times New Roman"/>
                <a:ea typeface="华文细黑"/>
                <a:cs typeface="Times New Roman"/>
              </a:rPr>
              <a:t>飞过宋都</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，指异相</a:t>
            </a:r>
            <a:r>
              <a:rPr lang="zh-CN" altLang="zh-CN" sz="2800" kern="100" spc="-100" dirty="0" smtClean="0">
                <a:latin typeface="Times New Roman"/>
                <a:ea typeface="华文细黑"/>
                <a:cs typeface="Times New Roman"/>
              </a:rPr>
              <a:t>。</a:t>
            </a:r>
            <a:endParaRPr lang="zh-CN" altLang="zh-CN" sz="1050" kern="100" spc="-100" dirty="0">
              <a:latin typeface="宋体"/>
              <a:cs typeface="Courier New"/>
            </a:endParaRPr>
          </a:p>
        </p:txBody>
      </p:sp>
    </p:spTree>
    <p:extLst>
      <p:ext uri="{BB962C8B-B14F-4D97-AF65-F5344CB8AC3E}">
        <p14:creationId xmlns:p14="http://schemas.microsoft.com/office/powerpoint/2010/main" val="35028297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8990" y="1340768"/>
            <a:ext cx="10793813" cy="2677656"/>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smtClean="0">
                <a:solidFill>
                  <a:srgbClr val="0000FF"/>
                </a:solidFill>
                <a:latin typeface="Times New Roman"/>
                <a:ea typeface="华文细黑"/>
                <a:cs typeface="Times New Roman"/>
              </a:rPr>
              <a:t>颈联</a:t>
            </a:r>
            <a:r>
              <a:rPr lang="zh-CN" altLang="zh-CN" sz="2800" kern="100" dirty="0">
                <a:solidFill>
                  <a:srgbClr val="0000FF"/>
                </a:solidFill>
                <a:latin typeface="Times New Roman"/>
                <a:ea typeface="华文细黑"/>
                <a:cs typeface="Times New Roman"/>
              </a:rPr>
              <a:t>既是对友人现状的叹惋，也是对诗人自身功业无成、羁旅难归的悲叹。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世事悠扬</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叹时光易逝、功名无望；</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春梦</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则既有对往事回忆的痛苦，也有对友人落第的安慰，还有几许对未来的期待。</a:t>
            </a:r>
            <a:endParaRPr lang="zh-CN" altLang="zh-CN" sz="1050" kern="100" dirty="0">
              <a:solidFill>
                <a:srgbClr val="0000FF"/>
              </a:solidFill>
              <a:effectLst/>
              <a:latin typeface="宋体"/>
              <a:cs typeface="Courier New"/>
            </a:endParaRPr>
          </a:p>
        </p:txBody>
      </p:sp>
      <p:sp>
        <p:nvSpPr>
          <p:cNvPr id="2" name="TextBox 1"/>
          <p:cNvSpPr txBox="1"/>
          <p:nvPr/>
        </p:nvSpPr>
        <p:spPr>
          <a:xfrm>
            <a:off x="340809" y="692696"/>
            <a:ext cx="11515037" cy="656846"/>
          </a:xfrm>
          <a:prstGeom prst="rect">
            <a:avLst/>
          </a:prstGeom>
          <a:noFill/>
        </p:spPr>
        <p:txBody>
          <a:bodyPr wrap="square" rtlCol="0">
            <a:spAutoFit/>
          </a:bodyPr>
          <a:lstStyle/>
          <a:p>
            <a:pPr lvl="0" algn="just">
              <a:lnSpc>
                <a:spcPct val="150000"/>
              </a:lnSpc>
            </a:pPr>
            <a:r>
              <a:rPr lang="zh-CN" altLang="zh-CN" sz="2800" kern="100" dirty="0">
                <a:solidFill>
                  <a:prstClr val="black"/>
                </a:solidFill>
                <a:latin typeface="Times New Roman"/>
                <a:ea typeface="华文细黑"/>
                <a:cs typeface="Times New Roman"/>
              </a:rPr>
              <a:t>诗的颈联表达了诗人怎样复杂的感情？请简要分析。</a:t>
            </a:r>
            <a:endParaRPr lang="zh-CN" altLang="zh-CN" sz="1050" kern="100" dirty="0">
              <a:solidFill>
                <a:prstClr val="black"/>
              </a:solidFill>
              <a:latin typeface="宋体"/>
              <a:cs typeface="Courier New"/>
            </a:endParaRPr>
          </a:p>
        </p:txBody>
      </p:sp>
      <p:sp>
        <p:nvSpPr>
          <p:cNvPr id="9" name="矩形 8"/>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0246285"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6284790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4"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E:\图片\新建文件夹 (2)\19.jpg"/>
          <p:cNvPicPr>
            <a:picLocks noChangeAspect="1" noChangeArrowheads="1"/>
          </p:cNvPicPr>
          <p:nvPr/>
        </p:nvPicPr>
        <p:blipFill rotWithShape="1">
          <a:blip r:embed="rId2">
            <a:extLst>
              <a:ext uri="{28A0092B-C50C-407E-A947-70E740481C1C}">
                <a14:useLocalDpi xmlns:a14="http://schemas.microsoft.com/office/drawing/2010/main" val="0"/>
              </a:ext>
            </a:extLst>
          </a:blip>
          <a:srcRect l="22649" b="16672"/>
          <a:stretch/>
        </p:blipFill>
        <p:spPr bwMode="auto">
          <a:xfrm>
            <a:off x="9258300" y="0"/>
            <a:ext cx="2932113" cy="232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强化规范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a:solidFill>
                  <a:schemeClr val="bg1"/>
                </a:solidFill>
                <a:latin typeface="微软雅黑" pitchFamily="34" charset="-122"/>
                <a:ea typeface="微软雅黑" pitchFamily="34" charset="-122"/>
              </a:rPr>
              <a:t> </a:t>
            </a:r>
            <a:r>
              <a:rPr lang="zh-CN" altLang="en-US" sz="2400" b="1" kern="0" dirty="0" smtClean="0">
                <a:solidFill>
                  <a:schemeClr val="bg1"/>
                </a:solidFill>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研究</a:t>
            </a:r>
            <a:r>
              <a:rPr lang="zh-CN" altLang="en-US" sz="2400" kern="0" dirty="0">
                <a:solidFill>
                  <a:schemeClr val="bg1"/>
                </a:solidFill>
                <a:latin typeface="华文新魏" pitchFamily="2" charset="-122"/>
                <a:ea typeface="华文新魏" pitchFamily="2" charset="-122"/>
              </a:rPr>
              <a:t>真题问答  </a:t>
            </a:r>
            <a:r>
              <a:rPr lang="zh-CN" altLang="en-US" sz="2400" kern="0" dirty="0" smtClean="0">
                <a:solidFill>
                  <a:schemeClr val="bg1"/>
                </a:solidFill>
                <a:latin typeface="华文新魏" pitchFamily="2" charset="-122"/>
                <a:ea typeface="华文新魏" pitchFamily="2" charset="-122"/>
              </a:rPr>
              <a:t> 体悟</a:t>
            </a:r>
            <a:r>
              <a:rPr lang="zh-CN" altLang="en-US" sz="2400" kern="0" dirty="0">
                <a:solidFill>
                  <a:schemeClr val="bg1"/>
                </a:solidFill>
                <a:latin typeface="华文新魏" pitchFamily="2" charset="-122"/>
                <a:ea typeface="华文新魏" pitchFamily="2" charset="-122"/>
              </a:rPr>
              <a:t>审答要点</a:t>
            </a:r>
          </a:p>
        </p:txBody>
      </p:sp>
      <p:sp>
        <p:nvSpPr>
          <p:cNvPr id="6" name="TextBox 5"/>
          <p:cNvSpPr txBox="1"/>
          <p:nvPr/>
        </p:nvSpPr>
        <p:spPr>
          <a:xfrm>
            <a:off x="181365" y="675853"/>
            <a:ext cx="11458457" cy="1384995"/>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一、请认真研读浙江高考题及其大市模拟题中的分析概括思想感情类试题，回答下列问题。</a:t>
            </a:r>
          </a:p>
        </p:txBody>
      </p:sp>
      <p:sp>
        <p:nvSpPr>
          <p:cNvPr id="3" name="矩形 2"/>
          <p:cNvSpPr/>
          <p:nvPr/>
        </p:nvSpPr>
        <p:spPr>
          <a:xfrm>
            <a:off x="272083" y="2042264"/>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2700146"/>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2048063"/>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2009</a:t>
            </a:r>
            <a:r>
              <a:rPr lang="zh-CN" altLang="zh-CN" sz="2800" kern="100" dirty="0">
                <a:latin typeface="Times New Roman"/>
                <a:ea typeface="华文细黑"/>
                <a:cs typeface="Times New Roman"/>
              </a:rPr>
              <a:t>年</a:t>
            </a:r>
            <a:endParaRPr lang="zh-CN" altLang="zh-CN" sz="1050" b="1" kern="100" dirty="0">
              <a:solidFill>
                <a:srgbClr val="0000FF"/>
              </a:solidFill>
              <a:effectLst/>
              <a:latin typeface="宋体"/>
              <a:cs typeface="Courier New"/>
            </a:endParaRPr>
          </a:p>
        </p:txBody>
      </p:sp>
      <p:sp>
        <p:nvSpPr>
          <p:cNvPr id="12" name="TextBox 11"/>
          <p:cNvSpPr txBox="1"/>
          <p:nvPr/>
        </p:nvSpPr>
        <p:spPr>
          <a:xfrm>
            <a:off x="406574" y="2699042"/>
            <a:ext cx="11233248" cy="3970318"/>
          </a:xfrm>
          <a:prstGeom prst="rect">
            <a:avLst/>
          </a:prstGeom>
          <a:noFill/>
        </p:spPr>
        <p:txBody>
          <a:bodyPr wrap="square" rtlCol="0">
            <a:spAutoFit/>
          </a:bodyPr>
          <a:lstStyle/>
          <a:p>
            <a:pPr algn="ctr">
              <a:lnSpc>
                <a:spcPct val="150000"/>
              </a:lnSpc>
              <a:spcAft>
                <a:spcPts val="0"/>
              </a:spcAft>
            </a:pPr>
            <a:r>
              <a:rPr lang="zh-CN" altLang="zh-CN" sz="2800" b="1" kern="100" dirty="0">
                <a:latin typeface="Times New Roman"/>
                <a:ea typeface="华文细黑"/>
                <a:cs typeface="Times New Roman"/>
              </a:rPr>
              <a:t>踏莎行</a:t>
            </a:r>
            <a:endParaRPr lang="zh-CN" altLang="zh-CN" sz="1050" b="1"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雪中看梅花</a:t>
            </a:r>
            <a:endParaRPr lang="zh-CN" altLang="zh-CN" sz="1050" b="1" kern="100" dirty="0">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元</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王旭</a:t>
            </a:r>
            <a:endParaRPr lang="zh-CN" altLang="zh-CN" sz="1050" kern="100" dirty="0">
              <a:latin typeface="宋体"/>
              <a:cs typeface="Courier New"/>
            </a:endParaRPr>
          </a:p>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两种</a:t>
            </a:r>
            <a:r>
              <a:rPr lang="zh-CN" altLang="zh-CN" sz="2800" kern="100" dirty="0">
                <a:latin typeface="Times New Roman"/>
                <a:ea typeface="华文细黑"/>
                <a:cs typeface="Times New Roman"/>
              </a:rPr>
              <a:t>风流，一家制作。雪花全似梅花萼。细看不是雪无香，天风吹得香零落。　　虽是一般，惟高一着。雪花不似梅花薄。梅花散彩向空山，雪花随意穿帘幕。</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8405" y="1124744"/>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3" name="TextBox 12"/>
          <p:cNvSpPr txBox="1"/>
          <p:nvPr/>
        </p:nvSpPr>
        <p:spPr>
          <a:xfrm>
            <a:off x="1630710" y="1140833"/>
            <a:ext cx="8223303" cy="656846"/>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简析作者的情感。</a:t>
            </a:r>
            <a:endParaRPr lang="en-US" altLang="zh-CN" sz="2800" kern="100" dirty="0">
              <a:effectLst/>
              <a:latin typeface="Times New Roman"/>
              <a:ea typeface="华文细黑"/>
              <a:cs typeface="Times New Roman"/>
            </a:endParaRPr>
          </a:p>
        </p:txBody>
      </p:sp>
      <p:sp>
        <p:nvSpPr>
          <p:cNvPr id="14" name="矩形 13"/>
          <p:cNvSpPr/>
          <p:nvPr/>
        </p:nvSpPr>
        <p:spPr>
          <a:xfrm>
            <a:off x="218405" y="1988840"/>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5" name="矩形 14"/>
          <p:cNvSpPr/>
          <p:nvPr/>
        </p:nvSpPr>
        <p:spPr>
          <a:xfrm>
            <a:off x="2094110" y="1992079"/>
            <a:ext cx="9617720" cy="669350"/>
          </a:xfrm>
          <a:prstGeom prst="rect">
            <a:avLst/>
          </a:prstGeom>
        </p:spPr>
        <p:txBody>
          <a:bodyPr wrap="square">
            <a:spAutoFit/>
          </a:bodyPr>
          <a:lstStyle/>
          <a:p>
            <a:pPr>
              <a:lnSpc>
                <a:spcPct val="150000"/>
              </a:lnSpc>
            </a:pPr>
            <a:r>
              <a:rPr lang="zh-CN" altLang="zh-CN" sz="2800" kern="100" dirty="0">
                <a:latin typeface="Times New Roman"/>
                <a:ea typeface="华文细黑"/>
                <a:cs typeface="Times New Roman"/>
              </a:rPr>
              <a:t>对梅与雪的品格有所褒贬，突出了对梅花的喜爱和赞赏之情。</a:t>
            </a:r>
            <a:endParaRPr lang="zh-CN" altLang="en-US" sz="2800" dirty="0"/>
          </a:p>
        </p:txBody>
      </p:sp>
      <p:sp>
        <p:nvSpPr>
          <p:cNvPr id="16" name="矩形 15"/>
          <p:cNvSpPr/>
          <p:nvPr/>
        </p:nvSpPr>
        <p:spPr>
          <a:xfrm>
            <a:off x="257534" y="3090800"/>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1026" name="Picture 2" descr="古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75069" y="2957463"/>
            <a:ext cx="4391299" cy="83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29680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8405" y="334345"/>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48959" y="340144"/>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2010</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0" name="矩形 9"/>
          <p:cNvSpPr/>
          <p:nvPr/>
        </p:nvSpPr>
        <p:spPr>
          <a:xfrm>
            <a:off x="406574" y="1412776"/>
            <a:ext cx="11377265" cy="3970318"/>
          </a:xfrm>
          <a:prstGeom prst="rect">
            <a:avLst/>
          </a:prstGeom>
        </p:spPr>
        <p:txBody>
          <a:bodyPr wrap="square">
            <a:spAutoFit/>
          </a:bodyPr>
          <a:lstStyle/>
          <a:p>
            <a:pPr algn="ctr">
              <a:lnSpc>
                <a:spcPct val="150000"/>
              </a:lnSpc>
              <a:spcAft>
                <a:spcPts val="0"/>
              </a:spcAft>
            </a:pPr>
            <a:r>
              <a:rPr lang="zh-CN" altLang="zh-CN" sz="2800" b="1" kern="100" dirty="0">
                <a:latin typeface="Times New Roman"/>
                <a:ea typeface="华文细黑"/>
                <a:cs typeface="Times New Roman"/>
              </a:rPr>
              <a:t>定　林</a:t>
            </a:r>
            <a:endParaRPr lang="zh-CN" altLang="zh-CN" sz="1050" b="1" kern="100" dirty="0">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王安石</a:t>
            </a:r>
            <a:endParaRPr lang="zh-CN" altLang="zh-CN" sz="1050" kern="100" dirty="0">
              <a:latin typeface="宋体"/>
              <a:cs typeface="Courier New"/>
            </a:endParaRPr>
          </a:p>
          <a:p>
            <a:pPr algn="ctr">
              <a:lnSpc>
                <a:spcPct val="150000"/>
              </a:lnSpc>
            </a:pPr>
            <a:r>
              <a:rPr lang="zh-CN" altLang="zh-CN" sz="2800" kern="100" dirty="0">
                <a:latin typeface="Times New Roman"/>
                <a:ea typeface="华文细黑"/>
                <a:cs typeface="Times New Roman"/>
              </a:rPr>
              <a:t>漱甘凉病齿，坐旷息烦襟。</a:t>
            </a:r>
            <a:endParaRPr lang="zh-CN" altLang="zh-CN" sz="1050" kern="100" dirty="0">
              <a:latin typeface="宋体"/>
              <a:cs typeface="Courier New"/>
            </a:endParaRPr>
          </a:p>
          <a:p>
            <a:pPr algn="ctr">
              <a:lnSpc>
                <a:spcPct val="150000"/>
              </a:lnSpc>
            </a:pPr>
            <a:r>
              <a:rPr lang="zh-CN" altLang="zh-CN" sz="2800" kern="100" dirty="0">
                <a:latin typeface="Times New Roman"/>
                <a:ea typeface="华文细黑"/>
                <a:cs typeface="Times New Roman"/>
              </a:rPr>
              <a:t>因脱水边屦，就敷岩上衾。</a:t>
            </a:r>
            <a:endParaRPr lang="zh-CN" altLang="zh-CN" sz="1050" kern="100" dirty="0">
              <a:latin typeface="宋体"/>
              <a:cs typeface="Courier New"/>
            </a:endParaRPr>
          </a:p>
          <a:p>
            <a:pPr algn="ctr">
              <a:lnSpc>
                <a:spcPct val="150000"/>
              </a:lnSpc>
            </a:pPr>
            <a:r>
              <a:rPr lang="zh-CN" altLang="zh-CN" sz="2800" kern="100" dirty="0">
                <a:latin typeface="Times New Roman"/>
                <a:ea typeface="华文细黑"/>
                <a:cs typeface="Times New Roman"/>
              </a:rPr>
              <a:t>但留云对宿，仍值月相寻。</a:t>
            </a:r>
            <a:endParaRPr lang="zh-CN" altLang="zh-CN" sz="1050" kern="100" dirty="0">
              <a:latin typeface="宋体"/>
              <a:cs typeface="Courier New"/>
            </a:endParaRPr>
          </a:p>
          <a:p>
            <a:pPr algn="ctr">
              <a:lnSpc>
                <a:spcPct val="150000"/>
              </a:lnSpc>
            </a:pPr>
            <a:r>
              <a:rPr lang="zh-CN" altLang="zh-CN" sz="2800" kern="100" dirty="0">
                <a:latin typeface="Times New Roman"/>
                <a:ea typeface="华文细黑"/>
                <a:cs typeface="Times New Roman"/>
              </a:rPr>
              <a:t>真乐非无寄，悲虫亦好音。</a:t>
            </a:r>
            <a:endParaRPr lang="zh-CN" altLang="en-US" sz="2800" dirty="0"/>
          </a:p>
        </p:txBody>
      </p:sp>
      <p:sp>
        <p:nvSpPr>
          <p:cNvPr id="15" name="矩形 14"/>
          <p:cNvSpPr/>
          <p:nvPr/>
        </p:nvSpPr>
        <p:spPr>
          <a:xfrm>
            <a:off x="218405" y="1268760"/>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4" name="矩形 13"/>
          <p:cNvSpPr/>
          <p:nvPr/>
        </p:nvSpPr>
        <p:spPr>
          <a:xfrm>
            <a:off x="218405" y="5420361"/>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8" name="TextBox 17"/>
          <p:cNvSpPr txBox="1"/>
          <p:nvPr/>
        </p:nvSpPr>
        <p:spPr>
          <a:xfrm>
            <a:off x="1630709" y="5436450"/>
            <a:ext cx="10153129" cy="656846"/>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诗人为什么认为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悲虫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也会有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？结合全诗简要分析。</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28256864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8405" y="706056"/>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406574" y="692696"/>
            <a:ext cx="11377265" cy="1315681"/>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诗人</a:t>
            </a:r>
            <a:r>
              <a:rPr lang="zh-CN" altLang="zh-CN" sz="2800" kern="100" dirty="0">
                <a:latin typeface="Times New Roman"/>
                <a:ea typeface="华文细黑"/>
                <a:cs typeface="Times New Roman"/>
              </a:rPr>
              <a:t>罢官后，寄情自然，认为只要超越凡尘，便能随处寻到自己的快乐，即使悲鸣的虫声也是美妙的音乐。</a:t>
            </a:r>
            <a:endParaRPr lang="zh-CN" altLang="en-US" sz="2800" dirty="0"/>
          </a:p>
        </p:txBody>
      </p:sp>
      <p:sp>
        <p:nvSpPr>
          <p:cNvPr id="13" name="矩形 12"/>
          <p:cNvSpPr/>
          <p:nvPr/>
        </p:nvSpPr>
        <p:spPr>
          <a:xfrm>
            <a:off x="218405" y="2377012"/>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2050" name="Picture 2" descr="古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179" y="2465916"/>
            <a:ext cx="4830429" cy="103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04823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8405" y="517437"/>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48959" y="476672"/>
            <a:ext cx="7542591" cy="656846"/>
          </a:xfrm>
          <a:prstGeom prst="rect">
            <a:avLst/>
          </a:prstGeom>
          <a:noFill/>
        </p:spPr>
        <p:txBody>
          <a:bodyPr wrap="square" rtlCol="0">
            <a:spAutoFit/>
          </a:bodyPr>
          <a:lstStyle/>
          <a:p>
            <a:pPr>
              <a:lnSpc>
                <a:spcPct val="150000"/>
              </a:lnSpc>
              <a:spcAft>
                <a:spcPts val="0"/>
              </a:spcAft>
            </a:pPr>
            <a:r>
              <a:rPr lang="en-US" altLang="zh-CN" sz="2800" kern="100" dirty="0" smtClean="0">
                <a:latin typeface="Times New Roman"/>
                <a:ea typeface="华文细黑"/>
                <a:cs typeface="Courier New"/>
              </a:rPr>
              <a:t>2016</a:t>
            </a:r>
            <a:r>
              <a:rPr lang="zh-CN" altLang="zh-CN" sz="2800" kern="100" dirty="0" smtClean="0">
                <a:latin typeface="Times New Roman"/>
                <a:ea typeface="华文细黑"/>
                <a:cs typeface="Times New Roman"/>
              </a:rPr>
              <a:t>年丽</a:t>
            </a:r>
            <a:r>
              <a:rPr lang="zh-CN" altLang="zh-CN" sz="2800" kern="100" dirty="0">
                <a:latin typeface="Times New Roman"/>
                <a:ea typeface="华文细黑"/>
                <a:cs typeface="Times New Roman"/>
              </a:rPr>
              <a:t>水</a:t>
            </a:r>
            <a:r>
              <a:rPr lang="zh-CN" altLang="zh-CN" sz="2800" kern="100" dirty="0" smtClean="0">
                <a:latin typeface="Times New Roman"/>
                <a:ea typeface="华文细黑"/>
                <a:cs typeface="Times New Roman"/>
              </a:rPr>
              <a:t>市二</a:t>
            </a:r>
            <a:r>
              <a:rPr lang="zh-CN" altLang="zh-CN" sz="2800" kern="100" dirty="0">
                <a:latin typeface="Times New Roman"/>
                <a:ea typeface="华文细黑"/>
                <a:cs typeface="Times New Roman"/>
              </a:rPr>
              <a:t>检</a:t>
            </a:r>
            <a:endParaRPr lang="zh-CN" altLang="zh-CN" sz="1050" b="1" kern="100" dirty="0">
              <a:solidFill>
                <a:srgbClr val="0000FF"/>
              </a:solidFill>
              <a:latin typeface="宋体"/>
              <a:cs typeface="Courier New"/>
            </a:endParaRPr>
          </a:p>
        </p:txBody>
      </p:sp>
      <p:sp>
        <p:nvSpPr>
          <p:cNvPr id="15" name="矩形 14"/>
          <p:cNvSpPr/>
          <p:nvPr/>
        </p:nvSpPr>
        <p:spPr>
          <a:xfrm>
            <a:off x="218405" y="1373866"/>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334567" y="1550814"/>
            <a:ext cx="11449272" cy="3323987"/>
          </a:xfrm>
          <a:prstGeom prst="rect">
            <a:avLst/>
          </a:prstGeom>
          <a:noFill/>
        </p:spPr>
        <p:txBody>
          <a:bodyPr wrap="square" rtlCol="0">
            <a:spAutoFit/>
          </a:bodyPr>
          <a:lstStyle/>
          <a:p>
            <a:pPr algn="ctr">
              <a:lnSpc>
                <a:spcPct val="150000"/>
              </a:lnSpc>
              <a:spcAft>
                <a:spcPts val="0"/>
              </a:spcAft>
            </a:pPr>
            <a:r>
              <a:rPr lang="zh-CN" altLang="zh-CN" sz="2800" b="1" kern="100" dirty="0" smtClean="0">
                <a:latin typeface="Times New Roman"/>
                <a:ea typeface="华文细黑"/>
                <a:cs typeface="Times New Roman"/>
              </a:rPr>
              <a:t>行香子</a:t>
            </a:r>
            <a:r>
              <a:rPr lang="en-US" altLang="zh-CN" sz="2800" b="1" kern="100" dirty="0" smtClean="0">
                <a:latin typeface="Times New Roman"/>
                <a:ea typeface="华文细黑"/>
                <a:cs typeface="Courier New"/>
              </a:rPr>
              <a:t>·</a:t>
            </a:r>
            <a:r>
              <a:rPr lang="zh-CN" altLang="zh-CN" sz="2800" b="1" kern="100" dirty="0" smtClean="0">
                <a:latin typeface="Times New Roman"/>
                <a:ea typeface="华文细黑"/>
                <a:cs typeface="Times New Roman"/>
              </a:rPr>
              <a:t>秋与</a:t>
            </a:r>
            <a:endParaRPr lang="zh-CN" altLang="zh-CN" sz="1050" b="1" kern="100" dirty="0" smtClean="0">
              <a:latin typeface="宋体"/>
              <a:cs typeface="Courier New"/>
            </a:endParaRPr>
          </a:p>
          <a:p>
            <a:pPr algn="ctr">
              <a:lnSpc>
                <a:spcPct val="150000"/>
              </a:lnSpc>
              <a:spcAft>
                <a:spcPts val="0"/>
              </a:spcAft>
            </a:pPr>
            <a:r>
              <a:rPr lang="zh-CN" altLang="zh-CN" sz="2800" kern="100" dirty="0" smtClean="0">
                <a:latin typeface="Times New Roman"/>
                <a:ea typeface="华文细黑"/>
                <a:cs typeface="Times New Roman"/>
              </a:rPr>
              <a:t>苏轼</a:t>
            </a:r>
            <a:endParaRPr lang="zh-CN" altLang="zh-CN" sz="1050" kern="100" dirty="0" smtClean="0">
              <a:latin typeface="宋体"/>
              <a:cs typeface="Courier New"/>
            </a:endParaRPr>
          </a:p>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昨夜霜风，先入梧桐。浑无处、回避衰容。问公何事，不语书空。但一回醉，一回病，一回慵。　　</a:t>
            </a:r>
            <a:r>
              <a:rPr lang="en-US" altLang="zh-CN" sz="2800" kern="100" dirty="0" smtClean="0">
                <a:latin typeface="Times New Roman"/>
                <a:ea typeface="华文细黑"/>
              </a:rPr>
              <a:t>    </a:t>
            </a:r>
            <a:r>
              <a:rPr lang="zh-CN" altLang="zh-CN" sz="2800" kern="100" dirty="0" smtClean="0">
                <a:latin typeface="Times New Roman"/>
                <a:ea typeface="华文细黑"/>
                <a:cs typeface="Times New Roman"/>
              </a:rPr>
              <a:t>朝来庭下，飞英如霰。似无言、有意伤侬。都将万事，付与千钟。任酒花白，眼花乱，烛花红。</a:t>
            </a:r>
            <a:endParaRPr lang="en-US" altLang="zh-CN" sz="2800" kern="100" dirty="0">
              <a:effectLst/>
              <a:latin typeface="Times New Roman"/>
              <a:ea typeface="华文细黑"/>
              <a:cs typeface="Times New Roman"/>
            </a:endParaRPr>
          </a:p>
        </p:txBody>
      </p:sp>
    </p:spTree>
    <p:extLst>
      <p:ext uri="{BB962C8B-B14F-4D97-AF65-F5344CB8AC3E}">
        <p14:creationId xmlns:p14="http://schemas.microsoft.com/office/powerpoint/2010/main" val="31256241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290412" y="836712"/>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406574" y="852801"/>
            <a:ext cx="11449272" cy="1384995"/>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词</a:t>
            </a:r>
            <a:r>
              <a:rPr lang="zh-CN" altLang="zh-CN" sz="2800" kern="100" dirty="0">
                <a:latin typeface="Times New Roman"/>
                <a:ea typeface="华文细黑"/>
                <a:cs typeface="Times New Roman"/>
              </a:rPr>
              <a:t>的上片通过对</a:t>
            </a:r>
            <a:r>
              <a:rPr lang="en-US" altLang="zh-CN" sz="2800" kern="100" dirty="0">
                <a:latin typeface="Times New Roman"/>
                <a:ea typeface="华文细黑"/>
              </a:rPr>
              <a:t>________(</a:t>
            </a:r>
            <a:r>
              <a:rPr lang="zh-CN" altLang="zh-CN" sz="2800" kern="100" dirty="0">
                <a:latin typeface="Times New Roman"/>
                <a:ea typeface="华文细黑"/>
                <a:cs typeface="Times New Roman"/>
              </a:rPr>
              <a:t>季节</a:t>
            </a:r>
            <a:r>
              <a:rPr lang="en-US" altLang="zh-CN" sz="2800" kern="100" dirty="0">
                <a:latin typeface="Times New Roman"/>
                <a:ea typeface="华文细黑"/>
              </a:rPr>
              <a:t>)</a:t>
            </a:r>
            <a:r>
              <a:rPr lang="zh-CN" altLang="zh-CN" sz="2800" kern="100" dirty="0">
                <a:latin typeface="Times New Roman"/>
                <a:ea typeface="华文细黑"/>
                <a:cs typeface="Times New Roman"/>
              </a:rPr>
              <a:t>景色的描写，表达了</a:t>
            </a:r>
            <a:r>
              <a:rPr lang="zh-CN" altLang="zh-CN" sz="2800" kern="100" dirty="0" smtClean="0">
                <a:latin typeface="Times New Roman"/>
                <a:ea typeface="华文细黑"/>
                <a:cs typeface="Times New Roman"/>
              </a:rPr>
              <a:t>作者</a:t>
            </a:r>
            <a:r>
              <a:rPr lang="en-US" altLang="zh-CN" sz="2800" kern="100" dirty="0" smtClean="0">
                <a:latin typeface="Times New Roman"/>
                <a:ea typeface="华文细黑"/>
              </a:rPr>
              <a:t>_______</a:t>
            </a:r>
          </a:p>
          <a:p>
            <a:pPr>
              <a:lnSpc>
                <a:spcPct val="150000"/>
              </a:lnSpc>
            </a:pPr>
            <a:r>
              <a:rPr lang="en-US" altLang="zh-CN" sz="2800" kern="100" dirty="0" smtClean="0">
                <a:latin typeface="Times New Roman"/>
                <a:ea typeface="华文细黑"/>
              </a:rPr>
              <a:t>(</a:t>
            </a:r>
            <a:r>
              <a:rPr lang="zh-CN" altLang="zh-CN" sz="2800" kern="100" dirty="0">
                <a:latin typeface="Times New Roman"/>
                <a:ea typeface="华文细黑"/>
                <a:cs typeface="Times New Roman"/>
              </a:rPr>
              <a:t>形容词</a:t>
            </a:r>
            <a:r>
              <a:rPr lang="en-US" altLang="zh-CN" sz="2800" kern="100" dirty="0">
                <a:latin typeface="Times New Roman"/>
                <a:ea typeface="华文细黑"/>
              </a:rPr>
              <a:t>)</a:t>
            </a:r>
            <a:r>
              <a:rPr lang="zh-CN" altLang="zh-CN" sz="2800" kern="100" dirty="0">
                <a:latin typeface="Times New Roman"/>
                <a:ea typeface="华文细黑"/>
                <a:cs typeface="Times New Roman"/>
              </a:rPr>
              <a:t>的心情。</a:t>
            </a:r>
            <a:endParaRPr lang="en-US" altLang="zh-CN" sz="2800" kern="100" dirty="0">
              <a:effectLst/>
              <a:latin typeface="Times New Roman"/>
              <a:ea typeface="华文细黑"/>
              <a:cs typeface="Times New Roman"/>
            </a:endParaRPr>
          </a:p>
        </p:txBody>
      </p:sp>
      <p:sp>
        <p:nvSpPr>
          <p:cNvPr id="14" name="矩形 13"/>
          <p:cNvSpPr/>
          <p:nvPr/>
        </p:nvSpPr>
        <p:spPr>
          <a:xfrm>
            <a:off x="218405" y="2330296"/>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8" name="矩形 17"/>
          <p:cNvSpPr/>
          <p:nvPr/>
        </p:nvSpPr>
        <p:spPr>
          <a:xfrm>
            <a:off x="2209794" y="2316936"/>
            <a:ext cx="7770825" cy="669350"/>
          </a:xfrm>
          <a:prstGeom prst="rect">
            <a:avLst/>
          </a:prstGeom>
        </p:spPr>
        <p:txBody>
          <a:bodyPr wrap="square">
            <a:spAutoFit/>
          </a:bodyPr>
          <a:lstStyle/>
          <a:p>
            <a:pPr>
              <a:lnSpc>
                <a:spcPct val="150000"/>
              </a:lnSpc>
            </a:pPr>
            <a:r>
              <a:rPr lang="zh-CN" altLang="zh-CN" sz="2800" kern="100" dirty="0">
                <a:latin typeface="Times New Roman"/>
                <a:ea typeface="华文细黑"/>
                <a:cs typeface="Times New Roman"/>
              </a:rPr>
              <a:t>秋天</a:t>
            </a:r>
            <a:r>
              <a:rPr lang="en-US" altLang="zh-CN" sz="2800" kern="100" dirty="0">
                <a:latin typeface="Times New Roman"/>
                <a:ea typeface="华文细黑"/>
              </a:rPr>
              <a:t>(</a:t>
            </a:r>
            <a:r>
              <a:rPr lang="zh-CN" altLang="zh-CN" sz="2800" kern="100" dirty="0">
                <a:latin typeface="Times New Roman"/>
                <a:ea typeface="华文细黑"/>
                <a:cs typeface="Times New Roman"/>
              </a:rPr>
              <a:t>秋日、深秋</a:t>
            </a:r>
            <a:r>
              <a:rPr lang="en-US" altLang="zh-CN" sz="2800" kern="100" dirty="0">
                <a:latin typeface="Times New Roman"/>
                <a:ea typeface="华文细黑"/>
              </a:rPr>
              <a:t>)</a:t>
            </a:r>
            <a:r>
              <a:rPr lang="zh-CN" altLang="zh-CN" sz="2800" kern="100" dirty="0">
                <a:latin typeface="Times New Roman"/>
                <a:ea typeface="华文细黑"/>
                <a:cs typeface="Times New Roman"/>
              </a:rPr>
              <a:t>　苦闷</a:t>
            </a:r>
            <a:r>
              <a:rPr lang="en-US" altLang="zh-CN" sz="2800" kern="100" dirty="0">
                <a:latin typeface="Times New Roman"/>
                <a:ea typeface="华文细黑"/>
              </a:rPr>
              <a:t>(</a:t>
            </a:r>
            <a:r>
              <a:rPr lang="zh-CN" altLang="zh-CN" sz="2800" kern="100" dirty="0">
                <a:latin typeface="Times New Roman"/>
                <a:ea typeface="华文细黑"/>
                <a:cs typeface="Times New Roman"/>
              </a:rPr>
              <a:t>失意、忧郁、愤激</a:t>
            </a:r>
            <a:r>
              <a:rPr lang="en-US" altLang="zh-CN" sz="2800" kern="100" dirty="0">
                <a:latin typeface="Times New Roman"/>
                <a:ea typeface="华文细黑"/>
              </a:rPr>
              <a:t>)</a:t>
            </a:r>
            <a:endParaRPr lang="zh-CN" altLang="en-US" sz="2800" dirty="0"/>
          </a:p>
        </p:txBody>
      </p:sp>
      <p:sp>
        <p:nvSpPr>
          <p:cNvPr id="10" name="矩形 9"/>
          <p:cNvSpPr/>
          <p:nvPr/>
        </p:nvSpPr>
        <p:spPr>
          <a:xfrm>
            <a:off x="218405" y="3378570"/>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3074" name="Picture 2" descr="古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7290" y="3429000"/>
            <a:ext cx="2056317" cy="60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53254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8" y="755930"/>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认真研读题干，圈出关键词语，你有什么发现？请举例说明。</a:t>
            </a:r>
            <a:endParaRPr lang="zh-CN" altLang="zh-CN" sz="1050" kern="100" dirty="0">
              <a:effectLst/>
              <a:latin typeface="宋体"/>
              <a:cs typeface="Courier New"/>
            </a:endParaRPr>
          </a:p>
        </p:txBody>
      </p:sp>
      <p:sp>
        <p:nvSpPr>
          <p:cNvPr id="3" name="TextBox 2"/>
          <p:cNvSpPr txBox="1"/>
          <p:nvPr/>
        </p:nvSpPr>
        <p:spPr>
          <a:xfrm>
            <a:off x="340808" y="1473165"/>
            <a:ext cx="11515037" cy="1384995"/>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多要求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简析</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，或直接答出。</a:t>
            </a:r>
            <a:endParaRPr lang="zh-CN" altLang="zh-CN" sz="1050" kern="100" dirty="0">
              <a:solidFill>
                <a:srgbClr val="0000FF"/>
              </a:solidFill>
              <a:latin typeface="宋体"/>
              <a:cs typeface="Courier New"/>
            </a:endParaRPr>
          </a:p>
          <a:p>
            <a:pPr>
              <a:lnSpc>
                <a:spcPct val="150000"/>
              </a:lnSpc>
            </a:pPr>
            <a:r>
              <a:rPr lang="en-US" altLang="zh-CN" sz="2800" kern="100" dirty="0">
                <a:solidFill>
                  <a:srgbClr val="0000FF"/>
                </a:solidFill>
                <a:latin typeface="Times New Roman"/>
                <a:ea typeface="华文细黑"/>
              </a:rPr>
              <a:t>(2)</a:t>
            </a:r>
            <a:r>
              <a:rPr lang="zh-CN" altLang="zh-CN" sz="2800" kern="100" dirty="0">
                <a:solidFill>
                  <a:srgbClr val="0000FF"/>
                </a:solidFill>
                <a:latin typeface="Times New Roman"/>
                <a:ea typeface="华文细黑"/>
                <a:cs typeface="Times New Roman"/>
              </a:rPr>
              <a:t>范围关涉全诗，不大涉及某一联或某一句。</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35162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1702</TotalTime>
  <Words>1435</Words>
  <Application>Microsoft Office PowerPoint</Application>
  <PresentationFormat>自定义</PresentationFormat>
  <Paragraphs>130</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508</cp:revision>
  <dcterms:created xsi:type="dcterms:W3CDTF">2016-03-28T08:27:22Z</dcterms:created>
  <dcterms:modified xsi:type="dcterms:W3CDTF">2016-11-17T05:53:11Z</dcterms:modified>
</cp:coreProperties>
</file>