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8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13313" descr="学校PPT模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3314"/>
          <p:cNvSpPr>
            <a:spLocks noGrp="1"/>
          </p:cNvSpPr>
          <p:nvPr>
            <p:ph type="ctrTitle"/>
          </p:nvPr>
        </p:nvSpPr>
        <p:spPr>
          <a:xfrm>
            <a:off x="1371600" y="1844675"/>
            <a:ext cx="6629400" cy="1600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6000"/>
            </a:lvl1pPr>
          </a:lstStyle>
          <a:p>
            <a:pPr lvl="0"/>
            <a:r>
              <a:rPr lang="zh-CN" altLang="en-US" dirty="0"/>
              <a:t>母版标题样式</a:t>
            </a:r>
            <a:endParaRPr lang="zh-CN" altLang="en-US" dirty="0"/>
          </a:p>
        </p:txBody>
      </p:sp>
      <p:sp>
        <p:nvSpPr>
          <p:cNvPr id="13316" name="副标题 13315"/>
          <p:cNvSpPr>
            <a:spLocks noGrp="1"/>
          </p:cNvSpPr>
          <p:nvPr>
            <p:ph type="subTitle" idx="1"/>
          </p:nvPr>
        </p:nvSpPr>
        <p:spPr>
          <a:xfrm>
            <a:off x="1676400" y="4038600"/>
            <a:ext cx="5943600" cy="68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>
                <a:solidFill>
                  <a:srgbClr val="FF6600"/>
                </a:solidFill>
                <a:ea typeface="楷体" panose="02010609060101010101" pitchFamily="49" charset="-122"/>
              </a:defRPr>
            </a:lvl1pPr>
            <a:lvl2pPr marL="457200" lvl="1" indent="0" algn="ctr">
              <a:buNone/>
              <a:defRPr>
                <a:solidFill>
                  <a:srgbClr val="FF6600"/>
                </a:solidFill>
                <a:ea typeface="宋体" panose="02010600030101010101" pitchFamily="2" charset="-122"/>
              </a:defRPr>
            </a:lvl2pPr>
            <a:lvl3pPr marL="914400" lvl="2" indent="0" algn="ctr">
              <a:buNone/>
              <a:defRPr>
                <a:solidFill>
                  <a:srgbClr val="FF6600"/>
                </a:solidFill>
                <a:ea typeface="宋体" panose="02010600030101010101" pitchFamily="2" charset="-122"/>
              </a:defRPr>
            </a:lvl3pPr>
            <a:lvl4pPr marL="1371600" lvl="3" indent="0" algn="ctr">
              <a:buNone/>
              <a:defRPr>
                <a:solidFill>
                  <a:srgbClr val="FF6600"/>
                </a:solidFill>
                <a:ea typeface="宋体" panose="02010600030101010101" pitchFamily="2" charset="-122"/>
              </a:defRPr>
            </a:lvl4pPr>
            <a:lvl5pPr marL="1828800" lvl="4" indent="0" algn="ctr">
              <a:buNone/>
              <a:defRPr>
                <a:solidFill>
                  <a:srgbClr val="FF6600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34100" y="427038"/>
            <a:ext cx="1943100" cy="5699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427038"/>
            <a:ext cx="5716657" cy="5699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621786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55414" y="1600200"/>
            <a:ext cx="3621786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12289" descr="学校PPT模版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304800" y="427038"/>
            <a:ext cx="7086600" cy="9445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292" name="文本占位符 12291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391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rgbClr val="003366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rgbClr val="003366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ctrTitle"/>
          </p:nvPr>
        </p:nvSpPr>
        <p:spPr>
          <a:xfrm>
            <a:off x="1447800" y="914400"/>
            <a:ext cx="6629400" cy="1600200"/>
          </a:xfrm>
          <a:ln/>
        </p:spPr>
        <p:txBody>
          <a:bodyPr anchor="ctr"/>
          <a:p>
            <a:pPr defTabSz="914400"/>
            <a:br>
              <a:rPr lang="en-US" altLang="zh-CN" sz="5400" kern="1200" baseline="0" dirty="0"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5400" kern="1200" baseline="0" dirty="0">
                <a:latin typeface="Arial" panose="020B0604020202020204" pitchFamily="34" charset="0"/>
                <a:ea typeface="黑体" panose="02010609060101010101" pitchFamily="49" charset="-122"/>
              </a:rPr>
              <a:t>病句</a:t>
            </a:r>
            <a:endParaRPr lang="zh-CN" altLang="en-US" sz="5400" kern="1200" baseline="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3" name="副标题 1024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p>
            <a:pPr defTabSz="914400"/>
            <a:endParaRPr kern="1200" baseline="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228600" y="685800"/>
            <a:ext cx="8534400" cy="6172200"/>
          </a:xfrm>
          <a:ln/>
        </p:spPr>
        <p:txBody>
          <a:bodyPr/>
          <a:p>
            <a:r>
              <a:rPr lang="en-US" altLang="zh-CN" b="1" dirty="0">
                <a:solidFill>
                  <a:srgbClr val="0000FF"/>
                </a:solidFill>
              </a:rPr>
              <a:t>(6)</a:t>
            </a:r>
            <a:r>
              <a:rPr lang="zh-CN" altLang="en-US" b="1" dirty="0">
                <a:solidFill>
                  <a:srgbClr val="0000FF"/>
                </a:solidFill>
              </a:rPr>
              <a:t>过分溺爱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溺爱”本身就是过分的爱。删去“过分”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r>
              <a:rPr lang="en-US" altLang="zh-CN" b="1" dirty="0">
                <a:solidFill>
                  <a:srgbClr val="0000FF"/>
                </a:solidFill>
              </a:rPr>
              <a:t>(7)</a:t>
            </a:r>
            <a:r>
              <a:rPr lang="zh-CN" altLang="en-US" b="1" dirty="0">
                <a:solidFill>
                  <a:srgbClr val="0000FF"/>
                </a:solidFill>
              </a:rPr>
              <a:t>可堪称全国一流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堪”的意思就是“可、能”，“可”字重复多余，必须删去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r>
              <a:rPr lang="en-US" altLang="zh-CN" b="1" dirty="0">
                <a:solidFill>
                  <a:srgbClr val="0000FF"/>
                </a:solidFill>
              </a:rPr>
              <a:t>(8)</a:t>
            </a:r>
            <a:r>
              <a:rPr lang="zh-CN" altLang="en-US" b="1" dirty="0">
                <a:solidFill>
                  <a:srgbClr val="0000FF"/>
                </a:solidFill>
              </a:rPr>
              <a:t>忍俊不禁地笑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忍俊不禁”就有“忍不住笑”的意思，删去“地笑”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r>
              <a:rPr lang="en-US" altLang="zh-CN" b="1" dirty="0">
                <a:solidFill>
                  <a:srgbClr val="0000FF"/>
                </a:solidFill>
              </a:rPr>
              <a:t>(9)</a:t>
            </a:r>
            <a:r>
              <a:rPr lang="zh-CN" altLang="en-US" b="1" dirty="0">
                <a:solidFill>
                  <a:srgbClr val="0000FF"/>
                </a:solidFill>
              </a:rPr>
              <a:t>截至</a:t>
            </a:r>
            <a:r>
              <a:rPr lang="en-US" altLang="zh-CN" b="1" dirty="0">
                <a:solidFill>
                  <a:srgbClr val="0000FF"/>
                </a:solidFill>
              </a:rPr>
              <a:t>11</a:t>
            </a:r>
            <a:r>
              <a:rPr lang="zh-CN" altLang="en-US" b="1" dirty="0">
                <a:solidFill>
                  <a:srgbClr val="0000FF"/>
                </a:solidFill>
              </a:rPr>
              <a:t>月</a:t>
            </a:r>
            <a:r>
              <a:rPr lang="en-US" altLang="zh-CN" b="1" dirty="0">
                <a:solidFill>
                  <a:srgbClr val="0000FF"/>
                </a:solidFill>
              </a:rPr>
              <a:t>27</a:t>
            </a:r>
            <a:r>
              <a:rPr lang="zh-CN" altLang="en-US" b="1" dirty="0">
                <a:solidFill>
                  <a:srgbClr val="0000FF"/>
                </a:solidFill>
              </a:rPr>
              <a:t>日</a:t>
            </a:r>
            <a:r>
              <a:rPr lang="en-US" altLang="zh-CN" b="1" dirty="0">
                <a:solidFill>
                  <a:srgbClr val="0000FF"/>
                </a:solidFill>
              </a:rPr>
              <a:t>8</a:t>
            </a:r>
            <a:r>
              <a:rPr lang="zh-CN" altLang="en-US" b="1" dirty="0">
                <a:solidFill>
                  <a:srgbClr val="0000FF"/>
                </a:solidFill>
              </a:rPr>
              <a:t>时止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截”与“止”意思重复，删去其中一个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r>
              <a:rPr lang="en-US" altLang="zh-CN" b="1" dirty="0">
                <a:solidFill>
                  <a:srgbClr val="0000FF"/>
                </a:solidFill>
              </a:rPr>
              <a:t>(10)</a:t>
            </a:r>
            <a:r>
              <a:rPr lang="zh-CN" altLang="en-US" b="1" dirty="0">
                <a:solidFill>
                  <a:srgbClr val="0000FF"/>
                </a:solidFill>
              </a:rPr>
              <a:t>乘客的投诉量却急剧锐减</a:t>
            </a:r>
            <a:r>
              <a:rPr lang="en-US" altLang="zh-CN" b="1" dirty="0">
                <a:solidFill>
                  <a:srgbClr val="0000FF"/>
                </a:solidFill>
              </a:rPr>
              <a:t>(</a:t>
            </a:r>
            <a:r>
              <a:rPr lang="zh-CN" altLang="en-US" b="1" dirty="0">
                <a:solidFill>
                  <a:srgbClr val="0000FF"/>
                </a:solidFill>
              </a:rPr>
              <a:t>删去“急剧”或将“锐减”改为“减少”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</p:txBody>
      </p:sp>
      <p:sp>
        <p:nvSpPr>
          <p:cNvPr id="37892" name="标题 3789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>
                <a:solidFill>
                  <a:srgbClr val="FF0066"/>
                </a:solidFill>
              </a:rPr>
              <a:t>三、</a:t>
            </a:r>
            <a:r>
              <a:rPr lang="zh-CN" altLang="en-US" b="0" dirty="0">
                <a:solidFill>
                  <a:srgbClr val="FF0066"/>
                </a:solidFill>
              </a:rPr>
              <a:t>关联词位置不当典型病例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>
                <a:solidFill>
                  <a:srgbClr val="0000FF"/>
                </a:solidFill>
              </a:rPr>
              <a:t>病例</a:t>
            </a:r>
            <a:r>
              <a:rPr lang="en-US" altLang="zh-CN" b="1" dirty="0">
                <a:solidFill>
                  <a:srgbClr val="0000FF"/>
                </a:solidFill>
              </a:rPr>
              <a:t>1</a:t>
            </a:r>
            <a:r>
              <a:rPr lang="zh-CN" altLang="en-US" b="1" dirty="0">
                <a:solidFill>
                  <a:srgbClr val="0000FF"/>
                </a:solidFill>
              </a:rPr>
              <a:t>：</a:t>
            </a:r>
            <a:r>
              <a:rPr lang="zh-CN" altLang="en-US" dirty="0"/>
              <a:t>“学生不但喜欢这种游戏，而且青年教师也喜欢。”</a:t>
            </a:r>
            <a:endParaRPr lang="zh-CN" altLang="en-US" dirty="0"/>
          </a:p>
          <a:p>
            <a:r>
              <a:rPr lang="zh-CN" altLang="en-US" dirty="0"/>
              <a:t>应把“学生”放在“不但”后面。</a:t>
            </a:r>
            <a:endParaRPr lang="zh-CN" altLang="en-US" dirty="0"/>
          </a:p>
          <a:p>
            <a:r>
              <a:rPr lang="zh-CN" altLang="en-US" dirty="0">
                <a:solidFill>
                  <a:srgbClr val="FF0066"/>
                </a:solidFill>
              </a:rPr>
              <a:t>解释：</a:t>
            </a:r>
            <a:r>
              <a:rPr lang="zh-CN" altLang="en-US" sz="4000" dirty="0">
                <a:solidFill>
                  <a:srgbClr val="0000FF"/>
                </a:solidFill>
              </a:rPr>
              <a:t>当句子只有一个主语时</a:t>
            </a:r>
            <a:r>
              <a:rPr lang="zh-CN" altLang="en-US" dirty="0"/>
              <a:t>，关联词放在主语后面，当句子有两个主语时间，关联词应放在两个主语的前面）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charRg st="44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文本占位符 32769"/>
          <p:cNvSpPr>
            <a:spLocks noGrp="1"/>
          </p:cNvSpPr>
          <p:nvPr>
            <p:ph type="body" idx="1"/>
          </p:nvPr>
        </p:nvSpPr>
        <p:spPr>
          <a:xfrm>
            <a:off x="304800" y="736600"/>
            <a:ext cx="8569325" cy="6121400"/>
          </a:xfrm>
          <a:ln/>
        </p:spPr>
        <p:txBody>
          <a:bodyPr/>
          <a:p>
            <a:r>
              <a:rPr lang="zh-CN" altLang="en-US" sz="2800" b="1" dirty="0">
                <a:solidFill>
                  <a:srgbClr val="0000FF"/>
                </a:solidFill>
              </a:rPr>
              <a:t>病例</a:t>
            </a:r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：</a:t>
            </a:r>
            <a:r>
              <a:rPr lang="zh-CN" altLang="en-US" sz="2800" b="1" dirty="0"/>
              <a:t>如果说他们已真正学好了理论，可以在培训班毕业了，不如说他们只学会了搞形象工程的空头理论而已。 </a:t>
            </a:r>
            <a:endParaRPr lang="zh-CN" altLang="en-US" sz="2800" b="1" dirty="0"/>
          </a:p>
          <a:p>
            <a:r>
              <a:rPr lang="zh-CN" altLang="en-US" sz="2800" b="1" i="1" dirty="0">
                <a:solidFill>
                  <a:srgbClr val="FF0066"/>
                </a:solidFill>
              </a:rPr>
              <a:t>解释：“</a:t>
            </a:r>
            <a:r>
              <a:rPr lang="zh-CN" altLang="en-US" sz="2800" b="1" dirty="0">
                <a:solidFill>
                  <a:srgbClr val="FF0066"/>
                </a:solidFill>
              </a:rPr>
              <a:t>如果</a:t>
            </a:r>
            <a:r>
              <a:rPr lang="en-US" altLang="zh-CN" sz="2800" b="1" dirty="0">
                <a:solidFill>
                  <a:srgbClr val="FF0066"/>
                </a:solidFill>
              </a:rPr>
              <a:t>……</a:t>
            </a:r>
            <a:r>
              <a:rPr lang="zh-CN" altLang="en-US" sz="2800" b="1" dirty="0">
                <a:solidFill>
                  <a:srgbClr val="FF0066"/>
                </a:solidFill>
              </a:rPr>
              <a:t>不如</a:t>
            </a:r>
            <a:r>
              <a:rPr lang="en-US" altLang="zh-CN" sz="2800" b="1">
                <a:solidFill>
                  <a:srgbClr val="FF0066"/>
                </a:solidFill>
              </a:rPr>
              <a:t>……</a:t>
            </a:r>
            <a:r>
              <a:rPr lang="en-US" altLang="zh-CN" sz="2800" b="1" i="1">
                <a:solidFill>
                  <a:srgbClr val="FF0066"/>
                </a:solidFill>
              </a:rPr>
              <a:t>”</a:t>
            </a:r>
            <a:r>
              <a:rPr lang="zh-CN" altLang="en-US" sz="2800" b="1" dirty="0">
                <a:solidFill>
                  <a:srgbClr val="FF0066"/>
                </a:solidFill>
              </a:rPr>
              <a:t>不搭配，应改为</a:t>
            </a:r>
            <a:r>
              <a:rPr lang="zh-CN" altLang="en-US" sz="2800" b="1" i="1">
                <a:solidFill>
                  <a:srgbClr val="FF0066"/>
                </a:solidFill>
              </a:rPr>
              <a:t>“</a:t>
            </a:r>
            <a:r>
              <a:rPr lang="zh-CN" altLang="en-US" sz="2800" b="1" dirty="0">
                <a:solidFill>
                  <a:srgbClr val="FF0066"/>
                </a:solidFill>
              </a:rPr>
              <a:t>与其</a:t>
            </a:r>
            <a:r>
              <a:rPr lang="en-US" altLang="zh-CN" sz="2800" b="1" dirty="0">
                <a:solidFill>
                  <a:srgbClr val="FF0066"/>
                </a:solidFill>
              </a:rPr>
              <a:t>……</a:t>
            </a:r>
            <a:r>
              <a:rPr lang="zh-CN" altLang="en-US" sz="2800" b="1" dirty="0">
                <a:solidFill>
                  <a:srgbClr val="FF0066"/>
                </a:solidFill>
              </a:rPr>
              <a:t>不如</a:t>
            </a:r>
            <a:r>
              <a:rPr lang="en-US" altLang="zh-CN" sz="2800" b="1">
                <a:solidFill>
                  <a:srgbClr val="FF0066"/>
                </a:solidFill>
              </a:rPr>
              <a:t>……</a:t>
            </a:r>
            <a:r>
              <a:rPr lang="en-US" altLang="zh-CN" sz="2800" b="1" i="1">
                <a:solidFill>
                  <a:srgbClr val="FF0066"/>
                </a:solidFill>
              </a:rPr>
              <a:t>”</a:t>
            </a:r>
            <a:r>
              <a:rPr lang="zh-CN" altLang="en-US" sz="2800" b="1" dirty="0">
                <a:solidFill>
                  <a:srgbClr val="FF0066"/>
                </a:solidFill>
              </a:rPr>
              <a:t>。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rgbClr val="0000FF"/>
                </a:solidFill>
              </a:rPr>
              <a:t>病例</a:t>
            </a:r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：</a:t>
            </a:r>
            <a:r>
              <a:rPr lang="zh-CN" altLang="en-US" sz="2800" b="1" dirty="0"/>
              <a:t>他去世后群众虽然怀念他，但艺术界却不把他列为艺术家。</a:t>
            </a:r>
            <a:endParaRPr lang="zh-CN" altLang="en-US" sz="2800" b="1" dirty="0"/>
          </a:p>
          <a:p>
            <a:r>
              <a:rPr lang="zh-CN" altLang="en-US" sz="2800" b="1" dirty="0"/>
              <a:t> </a:t>
            </a:r>
            <a:r>
              <a:rPr lang="zh-CN" altLang="en-US" sz="2800" b="1" dirty="0">
                <a:solidFill>
                  <a:srgbClr val="FF0066"/>
                </a:solidFill>
              </a:rPr>
              <a:t>解释：关联词位置不当，应改为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虽然群众怀念他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。</a:t>
            </a:r>
            <a:endParaRPr lang="zh-CN" altLang="en-US" sz="2800" b="1"/>
          </a:p>
          <a:p>
            <a:r>
              <a:rPr lang="zh-CN" altLang="en-US" sz="2800" b="1" dirty="0">
                <a:solidFill>
                  <a:srgbClr val="0000FF"/>
                </a:solidFill>
              </a:rPr>
              <a:t>病例</a:t>
            </a:r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：</a:t>
            </a:r>
            <a:r>
              <a:rPr lang="zh-CN" altLang="en-US" sz="2800" b="1" dirty="0"/>
              <a:t>假如是现在，老师虽然没见过荔枝，也可以找出科学的资料，给有点钻牛角尖的小学生解释明白的。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rgbClr val="FF0066"/>
                </a:solidFill>
              </a:rPr>
              <a:t>解释：本句是假设关系，应把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虽然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改为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即使</a:t>
            </a:r>
            <a:r>
              <a:rPr lang="en-US" altLang="zh-CN" sz="2800" b="1" i="1">
                <a:solidFill>
                  <a:srgbClr val="FF0066"/>
                </a:solidFill>
              </a:rPr>
              <a:t>"</a:t>
            </a:r>
            <a:r>
              <a:rPr lang="zh-CN" altLang="en-US" sz="2800" b="1" dirty="0">
                <a:solidFill>
                  <a:srgbClr val="FF0066"/>
                </a:solidFill>
              </a:rPr>
              <a:t>。）</a:t>
            </a: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52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charRg st="52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15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charRg st="115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41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0">
                                            <p:txEl>
                                              <p:charRg st="141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0">
                                            <p:txEl>
                                              <p:charRg st="190" end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0" dirty="0">
                <a:solidFill>
                  <a:srgbClr val="FF0066"/>
                </a:solidFill>
              </a:rPr>
              <a:t>四、不合逻辑典型病例</a:t>
            </a:r>
            <a:endParaRPr lang="zh-CN" altLang="en-US" b="0" dirty="0">
              <a:solidFill>
                <a:srgbClr val="FF0066"/>
              </a:solidFill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病例</a:t>
            </a:r>
            <a:r>
              <a:rPr lang="en-US" altLang="zh-CN" sz="2800">
                <a:solidFill>
                  <a:srgbClr val="0000FF"/>
                </a:solidFill>
              </a:rPr>
              <a:t>1</a:t>
            </a:r>
            <a:r>
              <a:rPr lang="zh-CN" altLang="en-US" sz="2800" dirty="0"/>
              <a:t>：“我们在作文中，应尽量避免不写错别字。”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66"/>
                </a:solidFill>
              </a:rPr>
              <a:t>解释</a:t>
            </a:r>
            <a:r>
              <a:rPr lang="zh-CN" altLang="en-US" sz="2800" dirty="0"/>
              <a:t>：避免，本身指设法不</a:t>
            </a:r>
            <a:r>
              <a:rPr lang="en-US" altLang="zh-CN" sz="2800" dirty="0"/>
              <a:t>……</a:t>
            </a:r>
            <a:r>
              <a:rPr lang="zh-CN" altLang="en-US" sz="2800" dirty="0"/>
              <a:t>，防止</a:t>
            </a:r>
            <a:r>
              <a:rPr lang="en-US" altLang="zh-CN" sz="2800" dirty="0"/>
              <a:t>……</a:t>
            </a:r>
            <a:r>
              <a:rPr lang="zh-CN" altLang="en-US" sz="2800" dirty="0"/>
              <a:t>之意， 应改为：“应尽量避免写错别字”才符合逻辑。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下列的搭配都不符合逻辑，修改方法都是删掉“不”：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</a:rPr>
              <a:t>防止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不；禁止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不；否认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不；杜绝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不；避免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不。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8229600" cy="4525963"/>
          </a:xfrm>
          <a:ln/>
        </p:spPr>
        <p:txBody>
          <a:bodyPr/>
          <a:p>
            <a:r>
              <a:rPr lang="zh-CN" altLang="en-US" sz="3600" dirty="0">
                <a:solidFill>
                  <a:srgbClr val="0000FF"/>
                </a:solidFill>
              </a:rPr>
              <a:t>病例</a:t>
            </a:r>
            <a:r>
              <a:rPr lang="en-US" altLang="zh-CN" sz="3600">
                <a:solidFill>
                  <a:srgbClr val="0000FF"/>
                </a:solidFill>
              </a:rPr>
              <a:t>2</a:t>
            </a:r>
            <a:r>
              <a:rPr lang="zh-CN" altLang="en-US" sz="3600" dirty="0"/>
              <a:t>：今年，政府要下大力气，减轻农民的不合理负担。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FF0066"/>
                </a:solidFill>
              </a:rPr>
              <a:t>解释：</a:t>
            </a:r>
            <a:r>
              <a:rPr lang="zh-CN" altLang="en-US" sz="3600" i="1" dirty="0"/>
              <a:t>“</a:t>
            </a:r>
            <a:r>
              <a:rPr lang="zh-CN" altLang="en-US" sz="3600" dirty="0"/>
              <a:t>减轻农民不合理负担</a:t>
            </a:r>
            <a:r>
              <a:rPr lang="zh-CN" altLang="en-US" sz="3600" i="1"/>
              <a:t>”</a:t>
            </a:r>
            <a:r>
              <a:rPr lang="zh-CN" altLang="en-US" sz="3600" dirty="0"/>
              <a:t>等于说农民就应该承受不合理负担，应去掉</a:t>
            </a:r>
            <a:r>
              <a:rPr lang="zh-CN" altLang="en-US" sz="3600" i="1"/>
              <a:t>“</a:t>
            </a:r>
            <a:r>
              <a:rPr lang="zh-CN" altLang="en-US" sz="3600" dirty="0"/>
              <a:t>不合理</a:t>
            </a:r>
            <a:r>
              <a:rPr lang="zh-CN" altLang="en-US" sz="3600" i="1"/>
              <a:t>”</a:t>
            </a:r>
            <a:r>
              <a:rPr lang="zh-CN" altLang="en-US" sz="3600" dirty="0"/>
              <a:t>三字。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0000FF"/>
                </a:solidFill>
              </a:rPr>
              <a:t>病例</a:t>
            </a:r>
            <a:r>
              <a:rPr lang="en-US" altLang="zh-CN" sz="3600">
                <a:solidFill>
                  <a:srgbClr val="0000FF"/>
                </a:solidFill>
              </a:rPr>
              <a:t>3</a:t>
            </a:r>
            <a:r>
              <a:rPr lang="zh-CN" altLang="en-US" sz="3600" dirty="0"/>
              <a:t>：我每次向他借书，他都不顾年老体衰，亲自冒着酷暑和严寒，到小书房去找。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FF0066"/>
                </a:solidFill>
              </a:rPr>
              <a:t>解释：</a:t>
            </a:r>
            <a:r>
              <a:rPr lang="zh-CN" altLang="en-US" sz="3600" dirty="0"/>
              <a:t>同时</a:t>
            </a:r>
            <a:r>
              <a:rPr lang="en-US" altLang="zh-CN" sz="3600" i="1"/>
              <a:t>"</a:t>
            </a:r>
            <a:r>
              <a:rPr lang="zh-CN" altLang="en-US" sz="3600" dirty="0"/>
              <a:t>冒着酷暑和严寒</a:t>
            </a:r>
            <a:r>
              <a:rPr lang="en-US" altLang="zh-CN" sz="3600" i="1"/>
              <a:t>"</a:t>
            </a:r>
            <a:r>
              <a:rPr lang="zh-CN" altLang="en-US" sz="3600" dirty="0"/>
              <a:t>不合逻辑。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charRg st="6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08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8">
                                            <p:txEl>
                                              <p:charRg st="108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>
                <a:solidFill>
                  <a:srgbClr val="FF0066"/>
                </a:solidFill>
              </a:rPr>
              <a:t>五、数字问题典型病例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228600" y="1295400"/>
            <a:ext cx="8915400" cy="5181600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1400" dirty="0">
                <a:solidFill>
                  <a:srgbClr val="FF0066"/>
                </a:solidFill>
              </a:rPr>
              <a:t> </a:t>
            </a:r>
            <a:r>
              <a:rPr lang="en-US" altLang="zh-CN" sz="2800" b="1" dirty="0">
                <a:solidFill>
                  <a:srgbClr val="FF0066"/>
                </a:solidFill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</a:rPr>
              <a:t>、“平均（成绩）都</a:t>
            </a:r>
            <a:r>
              <a:rPr lang="en-US" altLang="zh-CN" sz="2800" b="1">
                <a:solidFill>
                  <a:srgbClr val="FF0066"/>
                </a:solidFill>
              </a:rPr>
              <a:t>……”</a:t>
            </a:r>
            <a:endParaRPr lang="en-US" altLang="zh-CN" sz="280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如：经过刻苦练习，在选拔赛上他射击的五次成绩平均都在９．５环以上。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00FF"/>
                </a:solidFill>
              </a:rPr>
              <a:t>分析：这里他的平均成绩只有一个，所以不好用“</a:t>
            </a:r>
            <a:r>
              <a:rPr lang="zh-CN" altLang="en-US" sz="2800" dirty="0">
                <a:solidFill>
                  <a:srgbClr val="FF0000"/>
                </a:solidFill>
              </a:rPr>
              <a:t>都</a:t>
            </a:r>
            <a:r>
              <a:rPr lang="zh-CN" altLang="en-US" sz="2800" dirty="0">
                <a:solidFill>
                  <a:srgbClr val="0000FF"/>
                </a:solidFill>
              </a:rPr>
              <a:t>”，如果用“都”，就必须把“</a:t>
            </a:r>
            <a:r>
              <a:rPr lang="zh-CN" altLang="en-US" sz="2800" dirty="0">
                <a:solidFill>
                  <a:srgbClr val="FF0000"/>
                </a:solidFill>
              </a:rPr>
              <a:t>平均</a:t>
            </a:r>
            <a:r>
              <a:rPr lang="zh-CN" altLang="en-US" sz="2800" dirty="0">
                <a:solidFill>
                  <a:srgbClr val="0000FF"/>
                </a:solidFill>
              </a:rPr>
              <a:t>”去掉，这是因为有五次成绩，单独用“都”就合适了。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/>
              <a:t>（</a:t>
            </a:r>
            <a:r>
              <a:rPr lang="zh-CN" altLang="en-US" sz="2800" dirty="0">
                <a:solidFill>
                  <a:srgbClr val="FF0000"/>
                </a:solidFill>
              </a:rPr>
              <a:t>项目</a:t>
            </a:r>
            <a:r>
              <a:rPr lang="zh-CN" altLang="en-US" sz="2800" dirty="0"/>
              <a:t>不止一个时，“</a:t>
            </a:r>
            <a:r>
              <a:rPr lang="zh-CN" altLang="en-US" sz="2800" dirty="0">
                <a:solidFill>
                  <a:srgbClr val="FF0000"/>
                </a:solidFill>
              </a:rPr>
              <a:t>平均都</a:t>
            </a:r>
            <a:r>
              <a:rPr lang="zh-CN" altLang="en-US" sz="2800" dirty="0"/>
              <a:t>”还是可以用的</a:t>
            </a:r>
            <a:r>
              <a:rPr lang="en-US" altLang="zh-CN" sz="2800"/>
              <a:t>)</a:t>
            </a:r>
            <a:endParaRPr lang="en-US" altLang="zh-CN" sz="2800"/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66"/>
                </a:solidFill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</a:rPr>
              <a:t>、“基本上都</a:t>
            </a:r>
            <a:r>
              <a:rPr lang="en-US" altLang="zh-CN" sz="2800" b="1">
                <a:solidFill>
                  <a:srgbClr val="FF0066"/>
                </a:solidFill>
              </a:rPr>
              <a:t>……”</a:t>
            </a:r>
            <a:endParaRPr lang="en-US" altLang="zh-CN" sz="280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如：这次大会，全厂５００名职工基本上都来了。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00FF"/>
                </a:solidFill>
              </a:rPr>
              <a:t>分析：既然是“</a:t>
            </a:r>
            <a:r>
              <a:rPr lang="zh-CN" altLang="en-US" sz="2800" dirty="0">
                <a:solidFill>
                  <a:srgbClr val="FF0000"/>
                </a:solidFill>
              </a:rPr>
              <a:t>基本上</a:t>
            </a:r>
            <a:r>
              <a:rPr lang="zh-CN" altLang="en-US" sz="2800" dirty="0">
                <a:solidFill>
                  <a:srgbClr val="0000FF"/>
                </a:solidFill>
              </a:rPr>
              <a:t>”，那就意味着还有人未到，而“</a:t>
            </a:r>
            <a:r>
              <a:rPr lang="zh-CN" altLang="en-US" sz="2800" dirty="0">
                <a:solidFill>
                  <a:srgbClr val="FF0000"/>
                </a:solidFill>
              </a:rPr>
              <a:t>都</a:t>
            </a:r>
            <a:r>
              <a:rPr lang="zh-CN" altLang="en-US" sz="2800" dirty="0">
                <a:solidFill>
                  <a:srgbClr val="0000FF"/>
                </a:solidFill>
              </a:rPr>
              <a:t>”包括全体职工在内，两者显然是矛盾的，须去掉其中的一个。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1400" dirty="0"/>
              <a:t> 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charRg st="1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5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charRg st="5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44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charRg st="144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55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43">
                                            <p:txEl>
                                              <p:charRg st="155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82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43">
                                            <p:txEl>
                                              <p:charRg st="182" end="2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41" end="2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43">
                                            <p:txEl>
                                              <p:charRg st="241" end="2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文本占位符 36865"/>
          <p:cNvSpPr>
            <a:spLocks noGrp="1"/>
          </p:cNvSpPr>
          <p:nvPr>
            <p:ph type="body" idx="1"/>
          </p:nvPr>
        </p:nvSpPr>
        <p:spPr>
          <a:xfrm>
            <a:off x="0" y="685800"/>
            <a:ext cx="9144000" cy="5867400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FF0066"/>
                </a:solidFill>
              </a:rPr>
              <a:t> </a:t>
            </a:r>
            <a:r>
              <a:rPr lang="en-US" altLang="zh-CN" sz="2800" b="1" dirty="0">
                <a:solidFill>
                  <a:srgbClr val="FF0066"/>
                </a:solidFill>
              </a:rPr>
              <a:t>3</a:t>
            </a:r>
            <a:r>
              <a:rPr lang="zh-CN" altLang="en-US" sz="2800" b="1" dirty="0">
                <a:solidFill>
                  <a:srgbClr val="FF0066"/>
                </a:solidFill>
              </a:rPr>
              <a:t>、“囊括</a:t>
            </a:r>
            <a:r>
              <a:rPr lang="en-US" altLang="zh-CN" sz="2800" b="1" dirty="0">
                <a:solidFill>
                  <a:srgbClr val="FF0066"/>
                </a:solidFill>
              </a:rPr>
              <a:t>……</a:t>
            </a:r>
            <a:r>
              <a:rPr lang="zh-CN" altLang="en-US" sz="2800" b="1" dirty="0">
                <a:solidFill>
                  <a:srgbClr val="FF0066"/>
                </a:solidFill>
              </a:rPr>
              <a:t>中的</a:t>
            </a:r>
            <a:r>
              <a:rPr lang="en-US" altLang="zh-CN" sz="2800" b="1">
                <a:solidFill>
                  <a:srgbClr val="FF0066"/>
                </a:solidFill>
              </a:rPr>
              <a:t>……”</a:t>
            </a:r>
            <a:endParaRPr lang="en-US" altLang="zh-CN" sz="280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如：在这次校运会中，初三囊括了５枚金牌中的４枚。 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00FF"/>
                </a:solidFill>
              </a:rPr>
              <a:t>分析：“</a:t>
            </a:r>
            <a:r>
              <a:rPr lang="zh-CN" altLang="en-US" sz="2800" dirty="0">
                <a:solidFill>
                  <a:srgbClr val="FF0000"/>
                </a:solidFill>
              </a:rPr>
              <a:t>囊括”即全部收入囊中</a:t>
            </a:r>
            <a:r>
              <a:rPr lang="zh-CN" altLang="en-US" sz="2800" dirty="0">
                <a:solidFill>
                  <a:srgbClr val="0000FF"/>
                </a:solidFill>
              </a:rPr>
              <a:t>，“５枚”获得４枚，不能称为“囊括”，应改为“获得”。</a:t>
            </a:r>
            <a:endParaRPr lang="zh-CN" altLang="en-US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FF0066"/>
                </a:solidFill>
              </a:rPr>
              <a:t>4</a:t>
            </a:r>
            <a:r>
              <a:rPr lang="zh-CN" altLang="en-US" sz="2800" b="1" dirty="0">
                <a:solidFill>
                  <a:srgbClr val="FF0066"/>
                </a:solidFill>
              </a:rPr>
              <a:t>、“日均每天</a:t>
            </a:r>
            <a:r>
              <a:rPr lang="en-US" altLang="zh-CN" sz="2800" b="1">
                <a:solidFill>
                  <a:srgbClr val="FF0066"/>
                </a:solidFill>
              </a:rPr>
              <a:t>……”</a:t>
            </a:r>
            <a:endParaRPr lang="en-US" altLang="zh-CN" sz="280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/>
              <a:t>这个厂日均每天生产１０００台太阳能热水器。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00FF"/>
                </a:solidFill>
              </a:rPr>
              <a:t>分析：“</a:t>
            </a:r>
            <a:r>
              <a:rPr lang="zh-CN" altLang="en-US" sz="2800" dirty="0">
                <a:solidFill>
                  <a:srgbClr val="FF0000"/>
                </a:solidFill>
              </a:rPr>
              <a:t>日均</a:t>
            </a:r>
            <a:r>
              <a:rPr lang="zh-CN" altLang="en-US" sz="2800" dirty="0">
                <a:solidFill>
                  <a:srgbClr val="0000FF"/>
                </a:solidFill>
              </a:rPr>
              <a:t>”即每天平均，与“</a:t>
            </a:r>
            <a:r>
              <a:rPr lang="zh-CN" altLang="en-US" sz="2800" dirty="0">
                <a:solidFill>
                  <a:srgbClr val="FF0000"/>
                </a:solidFill>
              </a:rPr>
              <a:t>每天</a:t>
            </a:r>
            <a:r>
              <a:rPr lang="zh-CN" altLang="en-US" sz="2800" dirty="0">
                <a:solidFill>
                  <a:srgbClr val="0000FF"/>
                </a:solidFill>
              </a:rPr>
              <a:t>”一起出现就显得重复了，应去掉“每天”或“日均”。类似的错误还有“平均每年”、“时速每小时”。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solidFill>
                  <a:srgbClr val="FF0066"/>
                </a:solidFill>
              </a:rPr>
              <a:t>5</a:t>
            </a:r>
            <a:r>
              <a:rPr lang="zh-CN" altLang="en-US" sz="2800" b="1" dirty="0">
                <a:solidFill>
                  <a:srgbClr val="FF0066"/>
                </a:solidFill>
              </a:rPr>
              <a:t>、“降了（减少、降低、缩小）几倍”</a:t>
            </a:r>
            <a:endParaRPr lang="zh-CN" altLang="en-US" sz="2800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/>
              <a:t>这几天天气暖和，菠菜的价格降了一倍。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00FF"/>
                </a:solidFill>
              </a:rPr>
              <a:t>分析：</a:t>
            </a:r>
            <a:r>
              <a:rPr lang="zh-CN" altLang="en-US" sz="2800" dirty="0">
                <a:solidFill>
                  <a:srgbClr val="FF0000"/>
                </a:solidFill>
              </a:rPr>
              <a:t>下降、减少、缩小</a:t>
            </a:r>
            <a:r>
              <a:rPr lang="zh-CN" altLang="en-US" sz="2800" dirty="0">
                <a:solidFill>
                  <a:srgbClr val="0000FF"/>
                </a:solidFill>
              </a:rPr>
              <a:t>不能成倍，后面只能跟</a:t>
            </a:r>
            <a:r>
              <a:rPr lang="zh-CN" altLang="en-US" sz="2800" dirty="0">
                <a:solidFill>
                  <a:srgbClr val="FF0000"/>
                </a:solidFill>
              </a:rPr>
              <a:t>分数或实际数量</a:t>
            </a:r>
            <a:r>
              <a:rPr lang="zh-CN" altLang="en-US" sz="2800" dirty="0">
                <a:solidFill>
                  <a:srgbClr val="0000FF"/>
                </a:solidFill>
              </a:rPr>
              <a:t>，这句应改为“降了５０％。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4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charRg st="44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9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6">
                                            <p:txEl>
                                              <p:charRg st="9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01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charRg st="101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23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charRg st="123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92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66">
                                            <p:txEl>
                                              <p:charRg st="192" end="2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211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66">
                                            <p:txEl>
                                              <p:charRg st="211" end="2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230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866">
                                            <p:txEl>
                                              <p:charRg st="230" end="2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19"/>
          <p:cNvSpPr/>
          <p:nvPr/>
        </p:nvSpPr>
        <p:spPr>
          <a:xfrm>
            <a:off x="152400" y="1371600"/>
            <a:ext cx="89916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纠正句子的常见毛病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0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题型：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选择题</a:t>
            </a:r>
            <a:endParaRPr lang="zh-CN" altLang="en-US" sz="40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分值：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endParaRPr lang="zh-CN" altLang="en-US" sz="40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381000" y="533400"/>
            <a:ext cx="541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考纲要求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Rectangle 3"/>
          <p:cNvSpPr/>
          <p:nvPr/>
        </p:nvSpPr>
        <p:spPr>
          <a:xfrm>
            <a:off x="541338" y="1773238"/>
            <a:ext cx="8134350" cy="3871912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在语法或逻辑上有毛病的句子。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1" name="Text Box 7"/>
          <p:cNvSpPr txBox="1"/>
          <p:nvPr/>
        </p:nvSpPr>
        <p:spPr>
          <a:xfrm>
            <a:off x="533400" y="457200"/>
            <a:ext cx="3994150" cy="85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1" charset="-122"/>
              </a:rPr>
              <a:t>什么是病句？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方正少儿简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r>
              <a:rPr lang="zh-CN" altLang="en-US" sz="6300" dirty="0">
                <a:solidFill>
                  <a:srgbClr val="FF0000"/>
                </a:solidFill>
              </a:rPr>
              <a:t>例句：前</a:t>
            </a:r>
            <a:r>
              <a:rPr lang="zh-CN" altLang="en-US" sz="6300">
                <a:solidFill>
                  <a:srgbClr val="FF0000"/>
                </a:solidFill>
              </a:rPr>
              <a:t>后矛盾：</a:t>
            </a:r>
            <a:endParaRPr lang="zh-CN" altLang="en-US" sz="6300">
              <a:solidFill>
                <a:srgbClr val="FF0000"/>
              </a:solidFill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395288" y="1600200"/>
            <a:ext cx="8210550" cy="4419600"/>
          </a:xfrm>
          <a:ln/>
        </p:spPr>
        <p:txBody>
          <a:bodyPr vert="horz" wrap="square" anchor="t"/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</a:rPr>
              <a:t>例</a:t>
            </a:r>
            <a:r>
              <a:rPr lang="en-US" altLang="x-none" b="1">
                <a:solidFill>
                  <a:schemeClr val="tx1"/>
                </a:solidFill>
              </a:rPr>
              <a:t>1</a:t>
            </a:r>
            <a:r>
              <a:rPr lang="zh-CN" altLang="en-US" b="1" dirty="0">
                <a:solidFill>
                  <a:schemeClr val="tx1"/>
                </a:solidFill>
              </a:rPr>
              <a:t>：这场篮球赛的胜败关键是队员们的齐心协力。</a:t>
            </a:r>
            <a:endParaRPr lang="zh-CN" altLang="en-US" b="1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None/>
            </a:pPr>
            <a:endParaRPr lang="zh-CN" altLang="en-US" b="1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None/>
            </a:pPr>
            <a:endParaRPr lang="en-US" altLang="zh-CN" b="1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</a:rPr>
              <a:t>例2：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“五四”征文稿件的字数不要超过</a:t>
            </a:r>
            <a:r>
              <a:rPr lang="en-US" altLang="x-none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1000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字左右。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spcBef>
                <a:spcPct val="50000"/>
              </a:spcBef>
              <a:buNone/>
            </a:pPr>
            <a:endParaRPr lang="en-US" altLang="x-none" b="1">
              <a:solidFill>
                <a:schemeClr val="tx1"/>
              </a:solidFill>
              <a:ea typeface="方正硬笔楷书简体" pitchFamily="1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457200" y="274320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1F1F99"/>
                </a:solidFill>
                <a:latin typeface="楷体_GB2312" pitchFamily="49" charset="-122"/>
                <a:ea typeface="楷体_GB2312" pitchFamily="49" charset="-122"/>
              </a:rPr>
              <a:t>（前半句讲“胜败”，后半句只讲“胜”，两面对一面，不一致，应改为“是队员们能否齐心协力”）</a:t>
            </a:r>
            <a:endParaRPr lang="zh-CN" altLang="en-US" sz="3200" b="1" dirty="0">
              <a:solidFill>
                <a:srgbClr val="1F1F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685800" y="5486400"/>
            <a:ext cx="784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1F1F99"/>
                </a:solidFill>
                <a:latin typeface="楷体_GB2312" pitchFamily="49" charset="-122"/>
                <a:ea typeface="楷体_GB2312" pitchFamily="49" charset="-122"/>
              </a:rPr>
              <a:t>（“不要超过”和“左右”前后矛盾。）</a:t>
            </a:r>
            <a:endParaRPr lang="zh-CN" altLang="en-US" sz="3200" b="1" dirty="0">
              <a:solidFill>
                <a:srgbClr val="1F1F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Rectangle 2"/>
          <p:cNvSpPr txBox="1"/>
          <p:nvPr/>
        </p:nvSpPr>
        <p:spPr>
          <a:xfrm>
            <a:off x="457200" y="533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</a:pPr>
            <a:r>
              <a:rPr lang="en-US" altLang="x-none" sz="4000">
                <a:solidFill>
                  <a:srgbClr val="FF0000"/>
                </a:solidFill>
                <a:latin typeface="Arial" panose="020B0604020202020204" pitchFamily="34" charset="0"/>
                <a:ea typeface="方正少儿简体" pitchFamily="1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1" charset="-122"/>
              </a:rPr>
              <a:t>辨别修改病句的方法、步骤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方正少儿简体" pitchFamily="1" charset="-122"/>
            </a:endParaRPr>
          </a:p>
        </p:txBody>
      </p:sp>
      <p:sp>
        <p:nvSpPr>
          <p:cNvPr id="25603" name="Rectangle 3"/>
          <p:cNvSpPr txBox="1"/>
          <p:nvPr/>
        </p:nvSpPr>
        <p:spPr>
          <a:xfrm>
            <a:off x="0" y="1295400"/>
            <a:ext cx="88392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一读：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借助语感找出病句，往往别扭的地方就是有语病的 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二提：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主干提取。从而辨析句子是否有错误。（抓主要动词）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三改：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增（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即增加缺少的成分）、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删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（删去多余的部分）、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调（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调整字词顺序）、</a:t>
            </a:r>
            <a:r>
              <a:rPr lang="zh-CN" altLang="en-US" sz="36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换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（更换字词）。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四查：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进行复查（是否通顺、有无新语病）。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Rectangle 2"/>
          <p:cNvSpPr txBox="1"/>
          <p:nvPr/>
        </p:nvSpPr>
        <p:spPr>
          <a:xfrm>
            <a:off x="609600" y="381000"/>
            <a:ext cx="4424363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</a:pPr>
            <a:r>
              <a:rPr lang="zh-CN" altLang="en-US" sz="4800" b="1" u="sng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1" charset="-122"/>
              </a:rPr>
              <a:t>特别注意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方正少儿简体" pitchFamily="1" charset="-122"/>
            </a:endParaRPr>
          </a:p>
        </p:txBody>
      </p:sp>
      <p:sp>
        <p:nvSpPr>
          <p:cNvPr id="26627" name="Rectangle 3"/>
          <p:cNvSpPr txBox="1"/>
          <p:nvPr/>
        </p:nvSpPr>
        <p:spPr>
          <a:xfrm>
            <a:off x="304800" y="1219200"/>
            <a:ext cx="8686800" cy="49530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x-none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、“有无”“能否”“优劣”“好坏”“成败”含有两方面，不能呼应就出错。  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x-none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容易的重复词语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“目的是为了”                “约</a:t>
            </a:r>
            <a:r>
              <a:rPr lang="en-US" altLang="x-none" sz="2800" b="1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左右”</a:t>
            </a:r>
            <a:endParaRPr lang="zh-CN" altLang="en-US" sz="2800" b="1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“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更加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变本加厉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            “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让它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任其自然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忍俊不禁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地笑起来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     “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从心里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发自肺腑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“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显得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相形见绌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              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一气呵成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地写就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“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浑身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被打得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遍体鳞伤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“一个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刻骨铭心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难忘的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教训”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lr>
                <a:schemeClr val="hlink"/>
              </a:buClr>
              <a:buSzPct val="80000"/>
              <a:buFont typeface="Arial" panose="020B0604020202020204" pitchFamily="34" charset="0"/>
            </a:pP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lang="en-US" altLang="x-none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ctrTitle"/>
          </p:nvPr>
        </p:nvSpPr>
        <p:spPr>
          <a:xfrm>
            <a:off x="179388" y="1412875"/>
            <a:ext cx="8713787" cy="2736850"/>
          </a:xfrm>
          <a:ln/>
        </p:spPr>
        <p:txBody>
          <a:bodyPr anchor="ctr"/>
          <a:p>
            <a:pPr defTabSz="914400"/>
            <a:r>
              <a:rPr lang="zh-CN" altLang="en-US" sz="7200" b="0" kern="1200" baseline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典型错例</a:t>
            </a:r>
            <a:br>
              <a:rPr lang="zh-CN" altLang="en-US" sz="7200" b="0" kern="1200" baseline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5400" b="0" kern="1200" baseline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p>
            <a:r>
              <a:rPr lang="zh-CN" altLang="en-US" sz="4400" b="0" dirty="0">
                <a:solidFill>
                  <a:srgbClr val="FF0066"/>
                </a:solidFill>
              </a:rPr>
              <a:t>一、</a:t>
            </a:r>
            <a:r>
              <a:rPr lang="zh-CN" altLang="en-US" sz="3600" b="0" dirty="0">
                <a:solidFill>
                  <a:srgbClr val="FF0066"/>
                </a:solidFill>
              </a:rPr>
              <a:t>“通过</a:t>
            </a:r>
            <a:r>
              <a:rPr lang="en-US" altLang="zh-CN" sz="3600" b="0" dirty="0">
                <a:solidFill>
                  <a:srgbClr val="FF0066"/>
                </a:solidFill>
              </a:rPr>
              <a:t>……</a:t>
            </a:r>
            <a:r>
              <a:rPr lang="zh-CN" altLang="en-US" sz="3600" b="0" dirty="0">
                <a:solidFill>
                  <a:srgbClr val="FF0066"/>
                </a:solidFill>
              </a:rPr>
              <a:t>使</a:t>
            </a:r>
            <a:r>
              <a:rPr lang="en-US" altLang="zh-CN" sz="3600" b="0" dirty="0">
                <a:solidFill>
                  <a:srgbClr val="FF0066"/>
                </a:solidFill>
              </a:rPr>
              <a:t>……”</a:t>
            </a:r>
            <a:r>
              <a:rPr lang="zh-CN" altLang="en-US" sz="3600" b="0" dirty="0">
                <a:solidFill>
                  <a:srgbClr val="FF0066"/>
                </a:solidFill>
              </a:rPr>
              <a:t>典型病例</a:t>
            </a:r>
            <a:endParaRPr lang="zh-CN" altLang="en-US" sz="3600" b="0" dirty="0">
              <a:solidFill>
                <a:srgbClr val="FF0066"/>
              </a:solidFill>
            </a:endParaRPr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304800" y="1447800"/>
            <a:ext cx="8147050" cy="2447925"/>
          </a:xfrm>
          <a:ln/>
        </p:spPr>
        <p:txBody>
          <a:bodyPr/>
          <a:p>
            <a:pPr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>
                <a:solidFill>
                  <a:srgbClr val="0000FF"/>
                </a:solidFill>
              </a:rPr>
              <a:t>病例</a:t>
            </a:r>
            <a:r>
              <a:rPr lang="zh-CN" altLang="en-US" sz="2800" b="1" dirty="0">
                <a:solidFill>
                  <a:srgbClr val="FF0066"/>
                </a:solidFill>
              </a:rPr>
              <a:t>：</a:t>
            </a:r>
            <a:r>
              <a:rPr lang="zh-CN" altLang="en-US" sz="2800" dirty="0"/>
              <a:t>“通过这次社区劳动，使她更喜欢参加青年志愿者活动。”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   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>
                <a:solidFill>
                  <a:srgbClr val="FF0066"/>
                </a:solidFill>
              </a:rPr>
              <a:t>解释：</a:t>
            </a:r>
            <a:r>
              <a:rPr lang="zh-CN" altLang="en-US" sz="2800" dirty="0"/>
              <a:t>修改方法：缺少主语，删掉“通过”或“使”。</a:t>
            </a:r>
            <a:endParaRPr lang="zh-CN" altLang="en-US" sz="2800" dirty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29700" name="矩形 29699"/>
          <p:cNvSpPr/>
          <p:nvPr/>
        </p:nvSpPr>
        <p:spPr>
          <a:xfrm>
            <a:off x="990600" y="3505200"/>
            <a:ext cx="69850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类似病句还有：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；通过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 经过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；当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解释：此类关联词不能同时搭配使用</a:t>
            </a:r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3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33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81075"/>
          </a:xfrm>
          <a:ln/>
        </p:spPr>
        <p:txBody>
          <a:bodyPr anchor="ctr"/>
          <a:p>
            <a:r>
              <a:rPr lang="zh-CN" altLang="en-US" b="0" dirty="0">
                <a:solidFill>
                  <a:srgbClr val="FF0066"/>
                </a:solidFill>
              </a:rPr>
              <a:t>二、重复累赘典型病例</a:t>
            </a:r>
            <a:endParaRPr lang="zh-CN" altLang="en-US" b="0" dirty="0">
              <a:solidFill>
                <a:srgbClr val="FF0066"/>
              </a:solidFill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228600" y="1169988"/>
            <a:ext cx="8686800" cy="5688012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(1)</a:t>
            </a:r>
            <a:r>
              <a:rPr lang="zh-CN" altLang="en-US" b="1" dirty="0">
                <a:solidFill>
                  <a:srgbClr val="0000FF"/>
                </a:solidFill>
              </a:rPr>
              <a:t>目前的现状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现状”就是目前的状况。删去“目前的”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(2)</a:t>
            </a:r>
            <a:r>
              <a:rPr lang="zh-CN" altLang="en-US" b="1" dirty="0">
                <a:solidFill>
                  <a:srgbClr val="0000FF"/>
                </a:solidFill>
              </a:rPr>
              <a:t>无数莘莘学子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莘莘”含有“许多”之意。删去“无数”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(3)</a:t>
            </a:r>
            <a:r>
              <a:rPr lang="zh-CN" altLang="en-US" b="1" dirty="0">
                <a:solidFill>
                  <a:srgbClr val="0000FF"/>
                </a:solidFill>
              </a:rPr>
              <a:t>难言之隐的苦衷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隐”即苦衷。删去“之隐”或“的苦衷”</a:t>
            </a:r>
            <a:r>
              <a:rPr lang="en-US" altLang="zh-CN" b="1" dirty="0">
                <a:solidFill>
                  <a:srgbClr val="0000FF"/>
                </a:solidFill>
              </a:rPr>
              <a:t>)</a:t>
            </a:r>
            <a:r>
              <a:rPr lang="zh-CN" altLang="en-US" b="1" dirty="0">
                <a:solidFill>
                  <a:srgbClr val="0000FF"/>
                </a:solidFill>
              </a:rPr>
              <a:t>：不能说出的难言之隐</a:t>
            </a:r>
            <a:r>
              <a:rPr lang="en-US" altLang="zh-CN" b="1" dirty="0">
                <a:solidFill>
                  <a:srgbClr val="0000FF"/>
                </a:solidFill>
              </a:rPr>
              <a:t>(</a:t>
            </a:r>
            <a:r>
              <a:rPr lang="zh-CN" altLang="en-US" b="1" dirty="0">
                <a:solidFill>
                  <a:srgbClr val="0000FF"/>
                </a:solidFill>
              </a:rPr>
              <a:t>删去“不能说出的”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(4)</a:t>
            </a:r>
            <a:r>
              <a:rPr lang="zh-CN" altLang="en-US" b="1" dirty="0">
                <a:solidFill>
                  <a:srgbClr val="0000FF"/>
                </a:solidFill>
              </a:rPr>
              <a:t>被人贻笑大方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贻笑大方”意即“被大方之人笑”，删去“被人”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(5)</a:t>
            </a:r>
            <a:r>
              <a:rPr lang="zh-CN" altLang="en-US" b="1" dirty="0">
                <a:solidFill>
                  <a:srgbClr val="0000FF"/>
                </a:solidFill>
              </a:rPr>
              <a:t>胜利凯旋归来</a:t>
            </a:r>
            <a:r>
              <a:rPr lang="en-US" altLang="zh-CN" b="1" dirty="0">
                <a:solidFill>
                  <a:srgbClr val="0000FF"/>
                </a:solidFill>
              </a:rPr>
              <a:t>(“</a:t>
            </a:r>
            <a:r>
              <a:rPr lang="zh-CN" altLang="en-US" b="1" dirty="0">
                <a:solidFill>
                  <a:srgbClr val="0000FF"/>
                </a:solidFill>
              </a:rPr>
              <a:t>凯”即“胜利”，“旋”即“归来”。“凯旋”即“胜利归来”</a:t>
            </a:r>
            <a:r>
              <a:rPr lang="en-US" altLang="zh-CN" b="1">
                <a:solidFill>
                  <a:srgbClr val="0000FF"/>
                </a:solidFill>
              </a:rPr>
              <a:t>)</a:t>
            </a:r>
            <a:endParaRPr lang="en-US" alt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学校PPT模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学校PPT模版</Template>
  <TotalTime>0</TotalTime>
  <Words>2139</Words>
  <Application>WPS 演示</Application>
  <PresentationFormat>在屏幕上显示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楷体_GB2312</vt:lpstr>
      <vt:lpstr>Times New Roman</vt:lpstr>
      <vt:lpstr>方正少儿简体</vt:lpstr>
      <vt:lpstr>方正硬笔楷书简体</vt:lpstr>
      <vt:lpstr>仿宋_GB2312</vt:lpstr>
      <vt:lpstr>华文彩云</vt:lpstr>
      <vt:lpstr>新宋体</vt:lpstr>
      <vt:lpstr>微软雅黑</vt:lpstr>
      <vt:lpstr>Calibri</vt:lpstr>
      <vt:lpstr>1_学校PPT模版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11</cp:revision>
  <dcterms:created xsi:type="dcterms:W3CDTF">2017-03-06T07:14:29Z</dcterms:created>
  <dcterms:modified xsi:type="dcterms:W3CDTF">2017-06-23T02:34:27Z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2052-10.1.0.6489</vt:lpwstr>
  </property>
</Properties>
</file>