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58" r:id="rId4"/>
    <p:sldId id="327" r:id="rId5"/>
    <p:sldId id="313" r:id="rId6"/>
    <p:sldId id="326" r:id="rId7"/>
    <p:sldId id="329" r:id="rId8"/>
    <p:sldId id="361" r:id="rId9"/>
    <p:sldId id="362" r:id="rId10"/>
    <p:sldId id="364" r:id="rId11"/>
    <p:sldId id="365" r:id="rId12"/>
    <p:sldId id="366" r:id="rId13"/>
    <p:sldId id="349" r:id="rId14"/>
    <p:sldId id="367" r:id="rId15"/>
    <p:sldId id="263" r:id="rId16"/>
    <p:sldId id="368" r:id="rId17"/>
  </p:sldIdLst>
  <p:sldSz cx="24385588" cy="13717588"/>
  <p:notesSz cx="6858000" cy="9144000"/>
  <p:custDataLst>
    <p:tags r:id="rId1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1pPr>
    <a:lvl2pPr marL="1219200" lvl="1" indent="-76200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2pPr>
    <a:lvl3pPr marL="2438400" lvl="2" indent="-152400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3pPr>
    <a:lvl4pPr marL="3657600" lvl="3" indent="-228600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4pPr>
    <a:lvl5pPr marL="4876800" lvl="4"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5pPr>
    <a:lvl6pPr marL="2286000" lvl="5"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304800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4321">
          <p15:clr>
            <a:srgbClr val="A4A3A4"/>
          </p15:clr>
        </p15:guide>
        <p15:guide id="2" pos="76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1074" autoAdjust="0"/>
  </p:normalViewPr>
  <p:slideViewPr>
    <p:cSldViewPr showGuides="1">
      <p:cViewPr>
        <p:scale>
          <a:sx n="50" d="100"/>
          <a:sy n="50" d="100"/>
        </p:scale>
        <p:origin x="-72" y="-72"/>
      </p:cViewPr>
      <p:guideLst>
        <p:guide orient="horz" pos="4321"/>
        <p:guide pos="7681"/>
      </p:guideLst>
    </p:cSldViewPr>
  </p:slideViewPr>
  <p:notesTextViewPr>
    <p:cViewPr>
      <p:scale>
        <a:sx n="150" d="100"/>
        <a:sy n="15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D851DA-9114-416E-9AC0-1196CB7CBE21}" type="datetimeFigureOut">
              <a:rPr lang="zh-CN" altLang="en-US" smtClean="0"/>
              <a:t>2020-12-14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ED01C5-D8B9-4183-A069-54671784A080}" type="slidenum">
              <a:rPr lang="zh-CN" altLang="en-US" smtClean="0"/>
              <a:t>‹#›</a:t>
            </a:fld>
            <a:endParaRPr lang="zh-CN" altLang="en-US"/>
          </a:p>
        </p:txBody>
      </p:sp>
    </p:spTree>
    <p:extLst>
      <p:ext uri="{BB962C8B-B14F-4D97-AF65-F5344CB8AC3E}">
        <p14:creationId xmlns:p14="http://schemas.microsoft.com/office/powerpoint/2010/main" val="1700326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8" name="日期占位符 3"/>
          <p:cNvSpPr>
            <a:spLocks noGrp="1"/>
          </p:cNvSpPr>
          <p:nvPr>
            <p:ph type="dt" sz="half" idx="2"/>
          </p:nvPr>
        </p:nvSpPr>
        <p:spPr bwMode="auto">
          <a:xfrm>
            <a:off x="1219200" y="12492038"/>
            <a:ext cx="5689600" cy="9525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9" name="页脚占位符 4"/>
          <p:cNvSpPr>
            <a:spLocks noGrp="1"/>
          </p:cNvSpPr>
          <p:nvPr>
            <p:ph type="ftr" sz="quarter" idx="3"/>
          </p:nvPr>
        </p:nvSpPr>
        <p:spPr bwMode="auto">
          <a:xfrm>
            <a:off x="8331200" y="12492038"/>
            <a:ext cx="7723188" cy="9525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 name="灯片编号占位符 5"/>
          <p:cNvSpPr>
            <a:spLocks noGrp="1"/>
          </p:cNvSpPr>
          <p:nvPr>
            <p:ph type="sldNum" sz="quarter" idx="4"/>
          </p:nvPr>
        </p:nvSpPr>
        <p:spPr bwMode="auto">
          <a:xfrm>
            <a:off x="17476788" y="12492038"/>
            <a:ext cx="5689600" cy="9525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p>
            <a:pPr algn="r">
              <a:buNone/>
            </a:pPr>
            <a:fld id="{9A0DB2DC-4C9A-4742-B13C-FB6460FD3503}" type="slidenum">
              <a:rPr lang="zh-CN" altLang="zh-CN"/>
              <a:t>‹#›</a:t>
            </a:fld>
            <a:endParaRPr lang="zh-CN" altLang="zh-CN"/>
          </a:p>
        </p:txBody>
      </p:sp>
      <p:pic>
        <p:nvPicPr>
          <p:cNvPr id="7" name="图片 4" descr="语文选择性必修-封面01"/>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7175" cy="137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auto">
          <a:xfrm>
            <a:off x="1588" y="1588"/>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17" y="1650"/>
            <a:ext cx="24383890" cy="13715938"/>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pic>
        <p:nvPicPr>
          <p:cNvPr id="7" name="图片 6" descr="语文选择性必修-内页小"/>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7175" cy="137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50"/>
            <a:ext cx="24383890" cy="13715938"/>
          </a:xfrm>
          <a:prstGeom prst="rect">
            <a:avLst/>
          </a:prstGeom>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descr="语文选择性必修-内页中"/>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5588"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50"/>
            <a:ext cx="24383890" cy="13715938"/>
          </a:xfrm>
          <a:prstGeom prst="rect">
            <a:avLst/>
          </a:prstGeom>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pic>
        <p:nvPicPr>
          <p:cNvPr id="7" name="图片 4" descr="语文选择性必修-内页大"/>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5588"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50"/>
            <a:ext cx="24383890" cy="13715938"/>
          </a:xfrm>
          <a:prstGeom prst="rect">
            <a:avLst/>
          </a:prstGeom>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pic>
        <p:nvPicPr>
          <p:cNvPr id="7" name="图片 4" descr="语文选择性必修-内页大全屏"/>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7175" cy="137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50"/>
            <a:ext cx="24383890" cy="13715938"/>
          </a:xfrm>
          <a:prstGeom prst="rect">
            <a:avLst/>
          </a:prstGeom>
        </p:spPr>
      </p:pic>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比较">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zh-CN">
                <a:latin typeface="Arial" pitchFamily="34" charset="0"/>
              </a:rPr>
              <a:t>‹#›</a:t>
            </a:fld>
            <a:endParaRPr lang="zh-CN" altLang="zh-CN">
              <a:latin typeface="Arial" pitchFamily="34" charset="0"/>
            </a:endParaRPr>
          </a:p>
        </p:txBody>
      </p:sp>
      <p:pic>
        <p:nvPicPr>
          <p:cNvPr id="6" name="图片 4" descr="语文选择性必修-尾页"/>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24385588"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17" y="1650"/>
            <a:ext cx="24383890" cy="13715938"/>
          </a:xfrm>
          <a:prstGeom prst="rect">
            <a:avLst/>
          </a:prstGeom>
        </p:spPr>
      </p:pic>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1219200" y="549275"/>
            <a:ext cx="21947188" cy="2286000"/>
          </a:xfrm>
          <a:prstGeom prst="rect">
            <a:avLst/>
          </a:prstGeom>
          <a:noFill/>
          <a:ln w="9525">
            <a:noFill/>
          </a:ln>
        </p:spPr>
        <p:txBody>
          <a:bodyPr lIns="243852" tIns="121926" rIns="243852" bIns="121926" anchor="ctr"/>
          <a:lstStyle/>
          <a:p>
            <a:pPr lvl="0"/>
            <a:r>
              <a:rPr lang="zh-CN" altLang="zh-CN"/>
              <a:t>单击此处编辑母版标题样式</a:t>
            </a:r>
          </a:p>
        </p:txBody>
      </p:sp>
      <p:sp>
        <p:nvSpPr>
          <p:cNvPr id="1027" name="Rectangle 3"/>
          <p:cNvSpPr>
            <a:spLocks noGrp="1"/>
          </p:cNvSpPr>
          <p:nvPr>
            <p:ph type="body" idx="1"/>
          </p:nvPr>
        </p:nvSpPr>
        <p:spPr>
          <a:xfrm>
            <a:off x="1219200" y="3200400"/>
            <a:ext cx="21947188" cy="9053513"/>
          </a:xfrm>
          <a:prstGeom prst="rect">
            <a:avLst/>
          </a:prstGeom>
          <a:noFill/>
          <a:ln w="9525">
            <a:noFill/>
          </a:ln>
        </p:spPr>
        <p:txBody>
          <a:bodyPr lIns="243852" tIns="121926" rIns="243852" bIns="121926"/>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p:cNvSpPr>
            <a:spLocks noGrp="1" noChangeArrowheads="1"/>
          </p:cNvSpPr>
          <p:nvPr>
            <p:ph type="dt" sz="half" idx="2"/>
          </p:nvPr>
        </p:nvSpPr>
        <p:spPr bwMode="auto">
          <a:xfrm>
            <a:off x="1219200" y="12492038"/>
            <a:ext cx="56896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defRPr sz="3700">
                <a:latin typeface="Arial"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29" name="Rectangle 5"/>
          <p:cNvSpPr>
            <a:spLocks noGrp="1" noChangeArrowheads="1"/>
          </p:cNvSpPr>
          <p:nvPr>
            <p:ph type="ftr" sz="quarter" idx="3"/>
          </p:nvPr>
        </p:nvSpPr>
        <p:spPr bwMode="auto">
          <a:xfrm>
            <a:off x="8331200" y="12492038"/>
            <a:ext cx="7723188"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lgn="ctr">
              <a:defRPr sz="3700">
                <a:latin typeface="Arial"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700" b="0" i="0" u="none" strike="noStrike" kern="1200" cap="none" spc="0" normalizeH="0" baseline="0" noProof="0">
              <a:ln>
                <a:noFill/>
              </a:ln>
              <a:solidFill>
                <a:schemeClr val="tx1"/>
              </a:solidFill>
              <a:effectLst/>
              <a:uLnTx/>
              <a:uFillTx/>
              <a:latin typeface="Arial" pitchFamily="34" charset="0"/>
              <a:ea typeface="宋体" pitchFamily="2" charset="-122"/>
              <a:cs typeface="+mn-cs"/>
            </a:endParaRPr>
          </a:p>
        </p:txBody>
      </p:sp>
      <p:sp>
        <p:nvSpPr>
          <p:cNvPr id="1030" name="Rectangle 6"/>
          <p:cNvSpPr>
            <a:spLocks noGrp="1" noChangeArrowheads="1"/>
          </p:cNvSpPr>
          <p:nvPr>
            <p:ph type="sldNum" sz="quarter" idx="4"/>
          </p:nvPr>
        </p:nvSpPr>
        <p:spPr bwMode="auto">
          <a:xfrm>
            <a:off x="17476788" y="12492038"/>
            <a:ext cx="56896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43852" tIns="121926" rIns="243852" bIns="121926" numCol="1" anchor="t" anchorCtr="0" compatLnSpc="1"/>
          <a:lstStyle>
            <a:lvl1pPr algn="r">
              <a:defRPr sz="3700"/>
            </a:lvl1pPr>
          </a:lstStyle>
          <a:p>
            <a:pPr lvl="0" eaLnBrk="1" hangingPunct="1">
              <a:buNone/>
            </a:pPr>
            <a:fld id="{9A0DB2DC-4C9A-4742-B13C-FB6460FD3503}" type="slidenum">
              <a:rPr lang="zh-CN" altLang="zh-CN">
                <a:latin typeface="Arial" pitchFamily="34" charset="0"/>
              </a:rPr>
              <a:t>‹#›</a:t>
            </a:fld>
            <a:endParaRPr lang="zh-CN" altLang="zh-CN">
              <a:latin typeface="Arial"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ctr" rtl="0" eaLnBrk="1" fontAlgn="base" hangingPunct="1">
        <a:spcBef>
          <a:spcPct val="0"/>
        </a:spcBef>
        <a:spcAft>
          <a:spcPct val="0"/>
        </a:spcAft>
        <a:defRPr sz="11700">
          <a:solidFill>
            <a:schemeClr val="tx2"/>
          </a:solidFill>
          <a:latin typeface="+mj-lt"/>
          <a:ea typeface="+mj-ea"/>
          <a:cs typeface="+mj-cs"/>
        </a:defRPr>
      </a:lvl1pPr>
      <a:lvl2pPr algn="ctr" rtl="0" eaLnBrk="1" fontAlgn="base" hangingPunct="1">
        <a:spcBef>
          <a:spcPct val="0"/>
        </a:spcBef>
        <a:spcAft>
          <a:spcPct val="0"/>
        </a:spcAft>
        <a:defRPr sz="11700">
          <a:solidFill>
            <a:schemeClr val="tx2"/>
          </a:solidFill>
          <a:latin typeface="Arial" pitchFamily="34" charset="0"/>
          <a:ea typeface="宋体" pitchFamily="2" charset="-122"/>
        </a:defRPr>
      </a:lvl2pPr>
      <a:lvl3pPr algn="ctr" rtl="0" eaLnBrk="1" fontAlgn="base" hangingPunct="1">
        <a:spcBef>
          <a:spcPct val="0"/>
        </a:spcBef>
        <a:spcAft>
          <a:spcPct val="0"/>
        </a:spcAft>
        <a:defRPr sz="11700">
          <a:solidFill>
            <a:schemeClr val="tx2"/>
          </a:solidFill>
          <a:latin typeface="Arial" pitchFamily="34" charset="0"/>
          <a:ea typeface="宋体" pitchFamily="2" charset="-122"/>
        </a:defRPr>
      </a:lvl3pPr>
      <a:lvl4pPr algn="ctr" rtl="0" eaLnBrk="1" fontAlgn="base" hangingPunct="1">
        <a:spcBef>
          <a:spcPct val="0"/>
        </a:spcBef>
        <a:spcAft>
          <a:spcPct val="0"/>
        </a:spcAft>
        <a:defRPr sz="11700">
          <a:solidFill>
            <a:schemeClr val="tx2"/>
          </a:solidFill>
          <a:latin typeface="Arial" pitchFamily="34" charset="0"/>
          <a:ea typeface="宋体" pitchFamily="2" charset="-122"/>
        </a:defRPr>
      </a:lvl4pPr>
      <a:lvl5pPr algn="ctr" rtl="0" eaLnBrk="1" fontAlgn="base" hangingPunct="1">
        <a:spcBef>
          <a:spcPct val="0"/>
        </a:spcBef>
        <a:spcAft>
          <a:spcPct val="0"/>
        </a:spcAft>
        <a:defRPr sz="11700">
          <a:solidFill>
            <a:schemeClr val="tx2"/>
          </a:solidFill>
          <a:latin typeface="Arial" pitchFamily="34" charset="0"/>
          <a:ea typeface="宋体" pitchFamily="2" charset="-122"/>
        </a:defRPr>
      </a:lvl5pPr>
      <a:lvl6pPr marL="1219200" algn="ctr" rtl="0" eaLnBrk="1" fontAlgn="base" hangingPunct="1">
        <a:spcBef>
          <a:spcPct val="0"/>
        </a:spcBef>
        <a:spcAft>
          <a:spcPct val="0"/>
        </a:spcAft>
        <a:defRPr sz="11700">
          <a:solidFill>
            <a:schemeClr val="tx2"/>
          </a:solidFill>
          <a:latin typeface="Arial" pitchFamily="34" charset="0"/>
          <a:ea typeface="宋体" pitchFamily="2" charset="-122"/>
        </a:defRPr>
      </a:lvl6pPr>
      <a:lvl7pPr marL="2438400" algn="ctr" rtl="0" eaLnBrk="1" fontAlgn="base" hangingPunct="1">
        <a:spcBef>
          <a:spcPct val="0"/>
        </a:spcBef>
        <a:spcAft>
          <a:spcPct val="0"/>
        </a:spcAft>
        <a:defRPr sz="11700">
          <a:solidFill>
            <a:schemeClr val="tx2"/>
          </a:solidFill>
          <a:latin typeface="Arial" pitchFamily="34" charset="0"/>
          <a:ea typeface="宋体" pitchFamily="2" charset="-122"/>
        </a:defRPr>
      </a:lvl7pPr>
      <a:lvl8pPr marL="3657600" algn="ctr" rtl="0" eaLnBrk="1" fontAlgn="base" hangingPunct="1">
        <a:spcBef>
          <a:spcPct val="0"/>
        </a:spcBef>
        <a:spcAft>
          <a:spcPct val="0"/>
        </a:spcAft>
        <a:defRPr sz="11700">
          <a:solidFill>
            <a:schemeClr val="tx2"/>
          </a:solidFill>
          <a:latin typeface="Arial" pitchFamily="34" charset="0"/>
          <a:ea typeface="宋体" pitchFamily="2" charset="-122"/>
        </a:defRPr>
      </a:lvl8pPr>
      <a:lvl9pPr marL="4876800" algn="ctr" rtl="0" eaLnBrk="1" fontAlgn="base" hangingPunct="1">
        <a:spcBef>
          <a:spcPct val="0"/>
        </a:spcBef>
        <a:spcAft>
          <a:spcPct val="0"/>
        </a:spcAft>
        <a:defRPr sz="11700">
          <a:solidFill>
            <a:schemeClr val="tx2"/>
          </a:solidFill>
          <a:latin typeface="Arial" pitchFamily="34" charset="0"/>
          <a:ea typeface="宋体" pitchFamily="2" charset="-122"/>
        </a:defRPr>
      </a:lvl9pPr>
    </p:titleStyle>
    <p:bodyStyle>
      <a:lvl1pPr marL="914400" indent="-914400" algn="l" rtl="0" eaLnBrk="1" fontAlgn="base" hangingPunct="1">
        <a:spcBef>
          <a:spcPct val="20000"/>
        </a:spcBef>
        <a:spcAft>
          <a:spcPct val="0"/>
        </a:spcAft>
        <a:buChar char="•"/>
        <a:defRPr sz="8500">
          <a:solidFill>
            <a:schemeClr val="tx1"/>
          </a:solidFill>
          <a:latin typeface="+mn-lt"/>
          <a:ea typeface="+mn-ea"/>
          <a:cs typeface="+mn-cs"/>
        </a:defRPr>
      </a:lvl1pPr>
      <a:lvl2pPr marL="1981200" indent="-762000" algn="l" rtl="0" eaLnBrk="1" fontAlgn="base" hangingPunct="1">
        <a:spcBef>
          <a:spcPct val="20000"/>
        </a:spcBef>
        <a:spcAft>
          <a:spcPct val="0"/>
        </a:spcAft>
        <a:buChar char="–"/>
        <a:defRPr sz="7500">
          <a:solidFill>
            <a:schemeClr val="tx1"/>
          </a:solidFill>
          <a:latin typeface="+mn-lt"/>
          <a:ea typeface="+mn-ea"/>
        </a:defRPr>
      </a:lvl2pPr>
      <a:lvl3pPr marL="3048000" indent="-609600" algn="l" rtl="0" eaLnBrk="1" fontAlgn="base" hangingPunct="1">
        <a:spcBef>
          <a:spcPct val="20000"/>
        </a:spcBef>
        <a:spcAft>
          <a:spcPct val="0"/>
        </a:spcAft>
        <a:buChar char="•"/>
        <a:defRPr sz="6400">
          <a:solidFill>
            <a:schemeClr val="tx1"/>
          </a:solidFill>
          <a:latin typeface="+mn-lt"/>
          <a:ea typeface="+mn-ea"/>
        </a:defRPr>
      </a:lvl3pPr>
      <a:lvl4pPr marL="4267200" indent="-609600" algn="l" rtl="0" eaLnBrk="1" fontAlgn="base" hangingPunct="1">
        <a:spcBef>
          <a:spcPct val="20000"/>
        </a:spcBef>
        <a:spcAft>
          <a:spcPct val="0"/>
        </a:spcAft>
        <a:buChar char="–"/>
        <a:defRPr sz="5300">
          <a:solidFill>
            <a:schemeClr val="tx1"/>
          </a:solidFill>
          <a:latin typeface="+mn-lt"/>
          <a:ea typeface="+mn-ea"/>
        </a:defRPr>
      </a:lvl4pPr>
      <a:lvl5pPr marL="5486400" indent="-609600" algn="l" rtl="0" eaLnBrk="1" fontAlgn="base" hangingPunct="1">
        <a:spcBef>
          <a:spcPct val="20000"/>
        </a:spcBef>
        <a:spcAft>
          <a:spcPct val="0"/>
        </a:spcAft>
        <a:buChar char="»"/>
        <a:defRPr sz="5300">
          <a:solidFill>
            <a:schemeClr val="tx1"/>
          </a:solidFill>
          <a:latin typeface="+mn-lt"/>
          <a:ea typeface="+mn-ea"/>
        </a:defRPr>
      </a:lvl5pPr>
      <a:lvl6pPr marL="6706235" indent="-609600" algn="l" rtl="0" eaLnBrk="1" fontAlgn="base" hangingPunct="1">
        <a:spcBef>
          <a:spcPct val="20000"/>
        </a:spcBef>
        <a:spcAft>
          <a:spcPct val="0"/>
        </a:spcAft>
        <a:buChar char="»"/>
        <a:defRPr sz="5300">
          <a:solidFill>
            <a:schemeClr val="tx1"/>
          </a:solidFill>
          <a:latin typeface="+mn-lt"/>
          <a:ea typeface="+mn-ea"/>
        </a:defRPr>
      </a:lvl6pPr>
      <a:lvl7pPr marL="7925435" indent="-609600" algn="l" rtl="0" eaLnBrk="1" fontAlgn="base" hangingPunct="1">
        <a:spcBef>
          <a:spcPct val="20000"/>
        </a:spcBef>
        <a:spcAft>
          <a:spcPct val="0"/>
        </a:spcAft>
        <a:buChar char="»"/>
        <a:defRPr sz="5300">
          <a:solidFill>
            <a:schemeClr val="tx1"/>
          </a:solidFill>
          <a:latin typeface="+mn-lt"/>
          <a:ea typeface="+mn-ea"/>
        </a:defRPr>
      </a:lvl7pPr>
      <a:lvl8pPr marL="9144635" indent="-609600" algn="l" rtl="0" eaLnBrk="1" fontAlgn="base" hangingPunct="1">
        <a:spcBef>
          <a:spcPct val="20000"/>
        </a:spcBef>
        <a:spcAft>
          <a:spcPct val="0"/>
        </a:spcAft>
        <a:buChar char="»"/>
        <a:defRPr sz="5300">
          <a:solidFill>
            <a:schemeClr val="tx1"/>
          </a:solidFill>
          <a:latin typeface="+mn-lt"/>
          <a:ea typeface="+mn-ea"/>
        </a:defRPr>
      </a:lvl8pPr>
      <a:lvl9pPr marL="10363835" indent="-609600" algn="l" rtl="0" eaLnBrk="1" fontAlgn="base" hangingPunct="1">
        <a:spcBef>
          <a:spcPct val="20000"/>
        </a:spcBef>
        <a:spcAft>
          <a:spcPct val="0"/>
        </a:spcAft>
        <a:buChar char="»"/>
        <a:defRPr sz="5300">
          <a:solidFill>
            <a:schemeClr val="tx1"/>
          </a:solidFill>
          <a:latin typeface="+mn-lt"/>
          <a:ea typeface="+mn-ea"/>
        </a:defRPr>
      </a:lvl9pPr>
    </p:bodyStyle>
    <p:otherStyle>
      <a:defPPr>
        <a:defRPr lang="zh-CN"/>
      </a:defPPr>
      <a:lvl1pPr marL="0" algn="l" defTabSz="2438400" rtl="0" eaLnBrk="1" latinLnBrk="0" hangingPunct="1">
        <a:defRPr sz="4800" kern="1200">
          <a:solidFill>
            <a:schemeClr val="tx1"/>
          </a:solidFill>
          <a:latin typeface="+mn-lt"/>
          <a:ea typeface="+mn-ea"/>
          <a:cs typeface="+mn-cs"/>
        </a:defRPr>
      </a:lvl1pPr>
      <a:lvl2pPr marL="1219200" algn="l" defTabSz="2438400" rtl="0" eaLnBrk="1" latinLnBrk="0" hangingPunct="1">
        <a:defRPr sz="4800" kern="1200">
          <a:solidFill>
            <a:schemeClr val="tx1"/>
          </a:solidFill>
          <a:latin typeface="+mn-lt"/>
          <a:ea typeface="+mn-ea"/>
          <a:cs typeface="+mn-cs"/>
        </a:defRPr>
      </a:lvl2pPr>
      <a:lvl3pPr marL="2438400" algn="l" defTabSz="2438400" rtl="0" eaLnBrk="1" latinLnBrk="0" hangingPunct="1">
        <a:defRPr sz="4800" kern="1200">
          <a:solidFill>
            <a:schemeClr val="tx1"/>
          </a:solidFill>
          <a:latin typeface="+mn-lt"/>
          <a:ea typeface="+mn-ea"/>
          <a:cs typeface="+mn-cs"/>
        </a:defRPr>
      </a:lvl3pPr>
      <a:lvl4pPr marL="3657600" algn="l" defTabSz="2438400" rtl="0" eaLnBrk="1" latinLnBrk="0" hangingPunct="1">
        <a:defRPr sz="4800" kern="1200">
          <a:solidFill>
            <a:schemeClr val="tx1"/>
          </a:solidFill>
          <a:latin typeface="+mn-lt"/>
          <a:ea typeface="+mn-ea"/>
          <a:cs typeface="+mn-cs"/>
        </a:defRPr>
      </a:lvl4pPr>
      <a:lvl5pPr marL="4876800" algn="l" defTabSz="2438400" rtl="0" eaLnBrk="1" latinLnBrk="0" hangingPunct="1">
        <a:defRPr sz="4800" kern="1200">
          <a:solidFill>
            <a:schemeClr val="tx1"/>
          </a:solidFill>
          <a:latin typeface="+mn-lt"/>
          <a:ea typeface="+mn-ea"/>
          <a:cs typeface="+mn-cs"/>
        </a:defRPr>
      </a:lvl5pPr>
      <a:lvl6pPr marL="6096000" algn="l" defTabSz="2438400" rtl="0" eaLnBrk="1" latinLnBrk="0" hangingPunct="1">
        <a:defRPr sz="4800" kern="1200">
          <a:solidFill>
            <a:schemeClr val="tx1"/>
          </a:solidFill>
          <a:latin typeface="+mn-lt"/>
          <a:ea typeface="+mn-ea"/>
          <a:cs typeface="+mn-cs"/>
        </a:defRPr>
      </a:lvl6pPr>
      <a:lvl7pPr marL="7315835" algn="l" defTabSz="2438400" rtl="0" eaLnBrk="1" latinLnBrk="0" hangingPunct="1">
        <a:defRPr sz="4800" kern="1200">
          <a:solidFill>
            <a:schemeClr val="tx1"/>
          </a:solidFill>
          <a:latin typeface="+mn-lt"/>
          <a:ea typeface="+mn-ea"/>
          <a:cs typeface="+mn-cs"/>
        </a:defRPr>
      </a:lvl7pPr>
      <a:lvl8pPr marL="8535035" algn="l" defTabSz="2438400" rtl="0" eaLnBrk="1" latinLnBrk="0" hangingPunct="1">
        <a:defRPr sz="4800" kern="1200">
          <a:solidFill>
            <a:schemeClr val="tx1"/>
          </a:solidFill>
          <a:latin typeface="+mn-lt"/>
          <a:ea typeface="+mn-ea"/>
          <a:cs typeface="+mn-cs"/>
        </a:defRPr>
      </a:lvl8pPr>
      <a:lvl9pPr marL="9754235" algn="l" defTabSz="2438400" rtl="0" eaLnBrk="1" latinLnBrk="0" hangingPunct="1">
        <a:defRPr sz="4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extBox 5"/>
          <p:cNvSpPr txBox="1"/>
          <p:nvPr/>
        </p:nvSpPr>
        <p:spPr>
          <a:xfrm>
            <a:off x="7143308" y="5562650"/>
            <a:ext cx="10376559" cy="1200329"/>
          </a:xfrm>
          <a:prstGeom prst="rect">
            <a:avLst/>
          </a:prstGeom>
          <a:noFill/>
          <a:ln w="9525">
            <a:noFill/>
          </a:ln>
        </p:spPr>
        <p:txBody>
          <a:bodyPr wrap="none">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algn="ctr" eaLnBrk="1" hangingPunct="1">
              <a:spcBef>
                <a:spcPct val="0"/>
              </a:spcBef>
              <a:buNone/>
            </a:pPr>
            <a:r>
              <a:rPr lang="zh-CN" altLang="en-US" sz="7200" b="1">
                <a:solidFill>
                  <a:srgbClr val="360000"/>
                </a:solidFill>
                <a:latin typeface="黑体" pitchFamily="49" charset="-122"/>
                <a:ea typeface="黑体" pitchFamily="49" charset="-122"/>
              </a:rPr>
              <a:t>玩偶之</a:t>
            </a:r>
            <a:r>
              <a:rPr lang="zh-CN" altLang="en-US" sz="7200" b="1" smtClean="0">
                <a:solidFill>
                  <a:srgbClr val="360000"/>
                </a:solidFill>
                <a:latin typeface="黑体" pitchFamily="49" charset="-122"/>
                <a:ea typeface="黑体" pitchFamily="49" charset="-122"/>
              </a:rPr>
              <a:t>家（节选）（上）</a:t>
            </a:r>
            <a:endParaRPr lang="zh-CN" altLang="en-US" sz="7200" b="1">
              <a:solidFill>
                <a:srgbClr val="360000"/>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5EC359-CBD9-4564-B6A2-BC825DE6E9F1}"/>
              </a:ext>
            </a:extLst>
          </p:cNvPr>
          <p:cNvSpPr txBox="1"/>
          <p:nvPr/>
        </p:nvSpPr>
        <p:spPr>
          <a:xfrm>
            <a:off x="4136676" y="6228720"/>
            <a:ext cx="8776198" cy="2862322"/>
          </a:xfrm>
          <a:prstGeom prst="rect">
            <a:avLst/>
          </a:prstGeom>
          <a:noFill/>
        </p:spPr>
        <p:txBody>
          <a:bodyPr wrap="square" rtlCol="0">
            <a:spAutoFit/>
          </a:bodyPr>
          <a:lstStyle/>
          <a:p>
            <a:pPr>
              <a:lnSpc>
                <a:spcPct val="150000"/>
              </a:lnSpc>
            </a:pPr>
            <a:r>
              <a:rPr lang="en-US" altLang="zh-CN" sz="4000" smtClean="0">
                <a:latin typeface="Times New Roman" pitchFamily="18" charset="0"/>
                <a:ea typeface="黑体" pitchFamily="49" charset="-122"/>
                <a:cs typeface="Times New Roman" panose="02020603050405020304" pitchFamily="18" charset="0"/>
              </a:rPr>
              <a:t>1</a:t>
            </a:r>
            <a:r>
              <a:rPr lang="en-US" altLang="zh-CN" sz="4000">
                <a:latin typeface="Times New Roman" pitchFamily="18" charset="0"/>
                <a:ea typeface="黑体" pitchFamily="49" charset="-122"/>
                <a:cs typeface="Times New Roman" panose="02020603050405020304" pitchFamily="18" charset="0"/>
              </a:rPr>
              <a:t>.</a:t>
            </a:r>
            <a:r>
              <a:rPr lang="zh-CN" altLang="en-US" sz="4000">
                <a:latin typeface="黑体" pitchFamily="49" charset="-122"/>
                <a:ea typeface="黑体" pitchFamily="49" charset="-122"/>
              </a:rPr>
              <a:t>对压抑人的社会的全面揭露。 </a:t>
            </a:r>
          </a:p>
          <a:p>
            <a:pPr>
              <a:lnSpc>
                <a:spcPct val="150000"/>
              </a:lnSpc>
            </a:pPr>
            <a:r>
              <a:rPr lang="en-US" altLang="zh-CN" sz="4000" smtClean="0">
                <a:latin typeface="Times New Roman" pitchFamily="18" charset="0"/>
                <a:ea typeface="黑体" pitchFamily="49" charset="-122"/>
                <a:cs typeface="Times New Roman" panose="02020603050405020304" pitchFamily="18" charset="0"/>
              </a:rPr>
              <a:t>2</a:t>
            </a:r>
            <a:r>
              <a:rPr lang="en-US" altLang="zh-CN" sz="4000">
                <a:latin typeface="Times New Roman" pitchFamily="18" charset="0"/>
                <a:ea typeface="黑体" pitchFamily="49" charset="-122"/>
                <a:cs typeface="Times New Roman" panose="02020603050405020304" pitchFamily="18" charset="0"/>
              </a:rPr>
              <a:t>.</a:t>
            </a:r>
            <a:r>
              <a:rPr lang="zh-CN" altLang="en-US" sz="4000">
                <a:latin typeface="黑体" pitchFamily="49" charset="-122"/>
                <a:ea typeface="黑体" pitchFamily="49" charset="-122"/>
              </a:rPr>
              <a:t>对资产阶级自私、虚伪的揭露。 </a:t>
            </a:r>
          </a:p>
          <a:p>
            <a:pPr>
              <a:lnSpc>
                <a:spcPct val="150000"/>
              </a:lnSpc>
            </a:pPr>
            <a:r>
              <a:rPr lang="en-US" altLang="zh-CN" sz="4000" smtClean="0">
                <a:latin typeface="Times New Roman" pitchFamily="18" charset="0"/>
                <a:ea typeface="黑体" pitchFamily="49" charset="-122"/>
                <a:cs typeface="Times New Roman" panose="02020603050405020304" pitchFamily="18" charset="0"/>
              </a:rPr>
              <a:t>3</a:t>
            </a:r>
            <a:r>
              <a:rPr lang="en-US" altLang="zh-CN" sz="4000">
                <a:latin typeface="Times New Roman" pitchFamily="18" charset="0"/>
                <a:ea typeface="黑体" pitchFamily="49" charset="-122"/>
                <a:cs typeface="Times New Roman" panose="02020603050405020304" pitchFamily="18" charset="0"/>
              </a:rPr>
              <a:t>.</a:t>
            </a:r>
            <a:r>
              <a:rPr lang="zh-CN" altLang="en-US" sz="4000">
                <a:latin typeface="黑体" pitchFamily="49" charset="-122"/>
                <a:ea typeface="黑体" pitchFamily="49" charset="-122"/>
              </a:rPr>
              <a:t>对资产阶级的妇女出路问题的讨论</a:t>
            </a:r>
            <a:r>
              <a:rPr lang="zh-CN" altLang="en-US" sz="4000" smtClean="0">
                <a:latin typeface="黑体" pitchFamily="49" charset="-122"/>
                <a:ea typeface="黑体" pitchFamily="49" charset="-122"/>
              </a:rPr>
              <a:t>。</a:t>
            </a:r>
            <a:endParaRPr lang="zh-CN" altLang="en-US" sz="4000">
              <a:latin typeface="黑体" pitchFamily="49" charset="-122"/>
              <a:ea typeface="黑体" pitchFamily="49" charset="-122"/>
            </a:endParaRPr>
          </a:p>
        </p:txBody>
      </p:sp>
      <p:sp>
        <p:nvSpPr>
          <p:cNvPr id="16" name="文本框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5FD685-E889-48F7-8EDF-349A3468FA2E}"/>
              </a:ext>
            </a:extLst>
          </p:cNvPr>
          <p:cNvSpPr txBox="1"/>
          <p:nvPr/>
        </p:nvSpPr>
        <p:spPr>
          <a:xfrm>
            <a:off x="6564761" y="4756988"/>
            <a:ext cx="7788273" cy="830997"/>
          </a:xfrm>
          <a:prstGeom prst="rect">
            <a:avLst/>
          </a:prstGeom>
          <a:noFill/>
        </p:spPr>
        <p:txBody>
          <a:bodyPr wrap="square" rtlCol="0">
            <a:spAutoFit/>
          </a:bodyPr>
          <a:lstStyle/>
          <a:p>
            <a:r>
              <a:rPr lang="en-US" altLang="zh-CN" sz="4800" b="1">
                <a:latin typeface="黑体" pitchFamily="49" charset="-122"/>
                <a:ea typeface="黑体" pitchFamily="49" charset="-122"/>
              </a:rPr>
              <a:t>《</a:t>
            </a:r>
            <a:r>
              <a:rPr lang="zh-CN" altLang="en-US" sz="4800" b="1">
                <a:latin typeface="黑体" pitchFamily="49" charset="-122"/>
                <a:ea typeface="黑体" pitchFamily="49" charset="-122"/>
              </a:rPr>
              <a:t>玩偶之家</a:t>
            </a:r>
            <a:r>
              <a:rPr lang="en-US" altLang="zh-CN" sz="4800" b="1">
                <a:latin typeface="黑体" pitchFamily="49" charset="-122"/>
                <a:ea typeface="黑体" pitchFamily="49" charset="-122"/>
              </a:rPr>
              <a:t>》</a:t>
            </a:r>
            <a:r>
              <a:rPr lang="zh-CN" altLang="en-US" sz="4800" b="1">
                <a:latin typeface="黑体" pitchFamily="49" charset="-122"/>
                <a:ea typeface="黑体" pitchFamily="49" charset="-122"/>
              </a:rPr>
              <a:t>的主旨</a:t>
            </a:r>
            <a:endParaRPr lang="zh-CN" altLang="en-US" sz="1200" b="1">
              <a:latin typeface="黑体" panose="02010609060101010101" pitchFamily="49" charset="-122"/>
              <a:ea typeface="黑体" panose="02010609060101010101" pitchFamily="49" charset="-122"/>
            </a:endParaRPr>
          </a:p>
        </p:txBody>
      </p:sp>
      <p:grpSp>
        <p:nvGrpSpPr>
          <p:cNvPr id="17" name="Group 5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3E37B84-E3B7-4B97-AED6-F0A98643D4FC}"/>
              </a:ext>
            </a:extLst>
          </p:cNvPr>
          <p:cNvGrpSpPr/>
          <p:nvPr/>
        </p:nvGrpSpPr>
        <p:grpSpPr>
          <a:xfrm>
            <a:off x="5504828" y="4122490"/>
            <a:ext cx="1086454" cy="1714618"/>
            <a:chOff x="4377817" y="1522633"/>
            <a:chExt cx="4275451" cy="7175687"/>
          </a:xfrm>
          <a:solidFill>
            <a:srgbClr val="4C9363"/>
          </a:solidFill>
        </p:grpSpPr>
        <p:sp>
          <p:nvSpPr>
            <p:cNvPr id="18" name="Shape 92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233F0BC-28F6-4C0A-9166-230C610F04CC}"/>
                </a:ext>
              </a:extLst>
            </p:cNvPr>
            <p:cNvSpPr/>
            <p:nvPr/>
          </p:nvSpPr>
          <p:spPr>
            <a:xfrm>
              <a:off x="4377817" y="1522648"/>
              <a:ext cx="2175823" cy="4863575"/>
            </a:xfrm>
            <a:custGeom>
              <a:avLst/>
              <a:gdLst/>
              <a:ahLst/>
              <a:cxnLst>
                <a:cxn ang="0">
                  <a:pos x="wd2" y="hd2"/>
                </a:cxn>
                <a:cxn ang="5400000">
                  <a:pos x="wd2" y="hd2"/>
                </a:cxn>
                <a:cxn ang="10800000">
                  <a:pos x="wd2" y="hd2"/>
                </a:cxn>
                <a:cxn ang="16200000">
                  <a:pos x="wd2" y="hd2"/>
                </a:cxn>
              </a:cxnLst>
              <a:rect l="0" t="0" r="r" b="b"/>
              <a:pathLst>
                <a:path w="20099" h="21598" extrusionOk="0">
                  <a:moveTo>
                    <a:pt x="20082" y="21581"/>
                  </a:moveTo>
                  <a:lnTo>
                    <a:pt x="12994" y="21598"/>
                  </a:lnTo>
                  <a:cubicBezTo>
                    <a:pt x="12674" y="21588"/>
                    <a:pt x="12364" y="21547"/>
                    <a:pt x="12080" y="21476"/>
                  </a:cubicBezTo>
                  <a:cubicBezTo>
                    <a:pt x="11781" y="21402"/>
                    <a:pt x="11517" y="21297"/>
                    <a:pt x="11283" y="21180"/>
                  </a:cubicBezTo>
                  <a:cubicBezTo>
                    <a:pt x="10716" y="20896"/>
                    <a:pt x="10319" y="20543"/>
                    <a:pt x="10136" y="20158"/>
                  </a:cubicBezTo>
                  <a:cubicBezTo>
                    <a:pt x="9800" y="18984"/>
                    <a:pt x="8981" y="17854"/>
                    <a:pt x="7729" y="16833"/>
                  </a:cubicBezTo>
                  <a:cubicBezTo>
                    <a:pt x="5785" y="15250"/>
                    <a:pt x="2849" y="13970"/>
                    <a:pt x="1337" y="12276"/>
                  </a:cubicBezTo>
                  <a:cubicBezTo>
                    <a:pt x="-1501" y="9097"/>
                    <a:pt x="455" y="5774"/>
                    <a:pt x="4611" y="3428"/>
                  </a:cubicBezTo>
                  <a:cubicBezTo>
                    <a:pt x="6497" y="2364"/>
                    <a:pt x="8851" y="1490"/>
                    <a:pt x="11554" y="890"/>
                  </a:cubicBezTo>
                  <a:cubicBezTo>
                    <a:pt x="14131" y="318"/>
                    <a:pt x="17015" y="-2"/>
                    <a:pt x="20099" y="0"/>
                  </a:cubicBezTo>
                  <a:lnTo>
                    <a:pt x="20082" y="21581"/>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9" name="Shape 9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28EDB4F-D0F2-4246-9EC4-2D260838B264}"/>
                </a:ext>
              </a:extLst>
            </p:cNvPr>
            <p:cNvSpPr/>
            <p:nvPr/>
          </p:nvSpPr>
          <p:spPr>
            <a:xfrm>
              <a:off x="6477438" y="1522633"/>
              <a:ext cx="2175830" cy="4863575"/>
            </a:xfrm>
            <a:custGeom>
              <a:avLst/>
              <a:gdLst/>
              <a:ahLst/>
              <a:cxnLst>
                <a:cxn ang="0">
                  <a:pos x="wd2" y="hd2"/>
                </a:cxn>
                <a:cxn ang="5400000">
                  <a:pos x="wd2" y="hd2"/>
                </a:cxn>
                <a:cxn ang="10800000">
                  <a:pos x="wd2" y="hd2"/>
                </a:cxn>
                <a:cxn ang="16200000">
                  <a:pos x="wd2" y="hd2"/>
                </a:cxn>
              </a:cxnLst>
              <a:rect l="0" t="0" r="r" b="b"/>
              <a:pathLst>
                <a:path w="20099" h="21598" extrusionOk="0">
                  <a:moveTo>
                    <a:pt x="17" y="21581"/>
                  </a:moveTo>
                  <a:lnTo>
                    <a:pt x="7105" y="21598"/>
                  </a:lnTo>
                  <a:cubicBezTo>
                    <a:pt x="7425" y="21588"/>
                    <a:pt x="7735" y="21547"/>
                    <a:pt x="8019" y="21476"/>
                  </a:cubicBezTo>
                  <a:cubicBezTo>
                    <a:pt x="8318" y="21402"/>
                    <a:pt x="8582" y="21297"/>
                    <a:pt x="8816" y="21180"/>
                  </a:cubicBezTo>
                  <a:cubicBezTo>
                    <a:pt x="9383" y="20896"/>
                    <a:pt x="9780" y="20543"/>
                    <a:pt x="9963" y="20158"/>
                  </a:cubicBezTo>
                  <a:cubicBezTo>
                    <a:pt x="10299" y="18984"/>
                    <a:pt x="11118" y="17854"/>
                    <a:pt x="12370" y="16833"/>
                  </a:cubicBezTo>
                  <a:cubicBezTo>
                    <a:pt x="14314" y="15250"/>
                    <a:pt x="17250" y="13970"/>
                    <a:pt x="18762" y="12276"/>
                  </a:cubicBezTo>
                  <a:cubicBezTo>
                    <a:pt x="21600" y="9097"/>
                    <a:pt x="19644" y="5774"/>
                    <a:pt x="15488" y="3428"/>
                  </a:cubicBezTo>
                  <a:cubicBezTo>
                    <a:pt x="13602" y="2364"/>
                    <a:pt x="11248" y="1490"/>
                    <a:pt x="8545" y="890"/>
                  </a:cubicBezTo>
                  <a:cubicBezTo>
                    <a:pt x="5968" y="318"/>
                    <a:pt x="3084" y="-2"/>
                    <a:pt x="0" y="0"/>
                  </a:cubicBezTo>
                  <a:lnTo>
                    <a:pt x="17" y="21581"/>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0" name="Shape 9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ECB9C0C-B802-440D-8DAA-C96E95157B24}"/>
                </a:ext>
              </a:extLst>
            </p:cNvPr>
            <p:cNvSpPr/>
            <p:nvPr/>
          </p:nvSpPr>
          <p:spPr>
            <a:xfrm>
              <a:off x="5600031" y="6626726"/>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1" name="Shape 9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1CB7EB-3D41-44D1-A8C2-43BDC8E04802}"/>
                </a:ext>
              </a:extLst>
            </p:cNvPr>
            <p:cNvSpPr/>
            <p:nvPr/>
          </p:nvSpPr>
          <p:spPr>
            <a:xfrm>
              <a:off x="5600031" y="7123020"/>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2" name="Shape 93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A49042-753D-4F5A-A044-B04E45034005}"/>
                </a:ext>
              </a:extLst>
            </p:cNvPr>
            <p:cNvSpPr/>
            <p:nvPr/>
          </p:nvSpPr>
          <p:spPr>
            <a:xfrm>
              <a:off x="5600031" y="7619314"/>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3" name="Shape 93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492B82-C2D3-4DFA-9DDA-B1AC75E6E78C}"/>
                </a:ext>
              </a:extLst>
            </p:cNvPr>
            <p:cNvSpPr/>
            <p:nvPr/>
          </p:nvSpPr>
          <p:spPr>
            <a:xfrm>
              <a:off x="5865436" y="8109953"/>
              <a:ext cx="1273928" cy="588367"/>
            </a:xfrm>
            <a:prstGeom prst="roundRect">
              <a:avLst>
                <a:gd name="adj" fmla="val 40675"/>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4" name="Shape 9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5E4EA40-3F1C-4244-80AB-120259703326}"/>
                </a:ext>
              </a:extLst>
            </p:cNvPr>
            <p:cNvSpPr/>
            <p:nvPr/>
          </p:nvSpPr>
          <p:spPr>
            <a:xfrm>
              <a:off x="6269867" y="3059558"/>
              <a:ext cx="1352580" cy="3380781"/>
            </a:xfrm>
            <a:custGeom>
              <a:avLst/>
              <a:gdLst/>
              <a:ahLst/>
              <a:cxnLst>
                <a:cxn ang="0">
                  <a:pos x="wd2" y="hd2"/>
                </a:cxn>
                <a:cxn ang="5400000">
                  <a:pos x="wd2" y="hd2"/>
                </a:cxn>
                <a:cxn ang="10800000">
                  <a:pos x="wd2" y="hd2"/>
                </a:cxn>
                <a:cxn ang="16200000">
                  <a:pos x="wd2" y="hd2"/>
                </a:cxn>
              </a:cxnLst>
              <a:rect l="0" t="0" r="r" b="b"/>
              <a:pathLst>
                <a:path w="20411" h="21600" extrusionOk="0">
                  <a:moveTo>
                    <a:pt x="5462" y="21600"/>
                  </a:moveTo>
                  <a:lnTo>
                    <a:pt x="1780" y="21600"/>
                  </a:lnTo>
                  <a:lnTo>
                    <a:pt x="1780" y="12640"/>
                  </a:lnTo>
                  <a:cubicBezTo>
                    <a:pt x="-1147" y="9897"/>
                    <a:pt x="-429" y="6703"/>
                    <a:pt x="3668" y="4243"/>
                  </a:cubicBezTo>
                  <a:cubicBezTo>
                    <a:pt x="5571" y="3100"/>
                    <a:pt x="8083" y="2195"/>
                    <a:pt x="10842" y="1485"/>
                  </a:cubicBezTo>
                  <a:cubicBezTo>
                    <a:pt x="13455" y="813"/>
                    <a:pt x="16324" y="309"/>
                    <a:pt x="19362" y="0"/>
                  </a:cubicBezTo>
                  <a:cubicBezTo>
                    <a:pt x="20111" y="1273"/>
                    <a:pt x="20453" y="2567"/>
                    <a:pt x="20407" y="3850"/>
                  </a:cubicBezTo>
                  <a:cubicBezTo>
                    <a:pt x="20358" y="5204"/>
                    <a:pt x="19876" y="6571"/>
                    <a:pt x="18588" y="7845"/>
                  </a:cubicBezTo>
                  <a:cubicBezTo>
                    <a:pt x="16206" y="10200"/>
                    <a:pt x="11348" y="11945"/>
                    <a:pt x="5472" y="12556"/>
                  </a:cubicBezTo>
                  <a:lnTo>
                    <a:pt x="5462" y="21600"/>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5" name="Shape 9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BD61544-2F8C-4139-87FC-A210F07D5A02}"/>
                </a:ext>
              </a:extLst>
            </p:cNvPr>
            <p:cNvSpPr/>
            <p:nvPr/>
          </p:nvSpPr>
          <p:spPr>
            <a:xfrm>
              <a:off x="5310424" y="3554534"/>
              <a:ext cx="975549" cy="1213395"/>
            </a:xfrm>
            <a:custGeom>
              <a:avLst/>
              <a:gdLst/>
              <a:ahLst/>
              <a:cxnLst>
                <a:cxn ang="0">
                  <a:pos x="wd2" y="hd2"/>
                </a:cxn>
                <a:cxn ang="5400000">
                  <a:pos x="wd2" y="hd2"/>
                </a:cxn>
                <a:cxn ang="10800000">
                  <a:pos x="wd2" y="hd2"/>
                </a:cxn>
                <a:cxn ang="16200000">
                  <a:pos x="wd2" y="hd2"/>
                </a:cxn>
              </a:cxnLst>
              <a:rect l="0" t="0" r="r" b="b"/>
              <a:pathLst>
                <a:path w="20686" h="21362" extrusionOk="0">
                  <a:moveTo>
                    <a:pt x="20686" y="6253"/>
                  </a:moveTo>
                  <a:cubicBezTo>
                    <a:pt x="19411" y="8424"/>
                    <a:pt x="18550" y="10748"/>
                    <a:pt x="18133" y="13139"/>
                  </a:cubicBezTo>
                  <a:cubicBezTo>
                    <a:pt x="17657" y="15875"/>
                    <a:pt x="17770" y="18659"/>
                    <a:pt x="18466" y="21362"/>
                  </a:cubicBezTo>
                  <a:cubicBezTo>
                    <a:pt x="14035" y="20775"/>
                    <a:pt x="9931" y="19064"/>
                    <a:pt x="6719" y="16464"/>
                  </a:cubicBezTo>
                  <a:cubicBezTo>
                    <a:pt x="1479" y="12223"/>
                    <a:pt x="-914" y="6114"/>
                    <a:pt x="319" y="125"/>
                  </a:cubicBezTo>
                  <a:cubicBezTo>
                    <a:pt x="4237" y="-238"/>
                    <a:pt x="8204" y="191"/>
                    <a:pt x="11880" y="1374"/>
                  </a:cubicBezTo>
                  <a:cubicBezTo>
                    <a:pt x="15210" y="2446"/>
                    <a:pt x="18215" y="4112"/>
                    <a:pt x="20686" y="6253"/>
                  </a:cubicBez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grpSp>
      <p:sp>
        <p:nvSpPr>
          <p:cNvPr id="26" name="文本框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29AA78E-7F38-4FEC-932F-F490721509BD}"/>
              </a:ext>
            </a:extLst>
          </p:cNvPr>
          <p:cNvSpPr txBox="1"/>
          <p:nvPr/>
        </p:nvSpPr>
        <p:spPr>
          <a:xfrm>
            <a:off x="5627396" y="4210185"/>
            <a:ext cx="942439" cy="923330"/>
          </a:xfrm>
          <a:prstGeom prst="rect">
            <a:avLst/>
          </a:prstGeom>
          <a:noFill/>
        </p:spPr>
        <p:txBody>
          <a:bodyPr wrap="square" rtlCol="0">
            <a:spAutoFit/>
          </a:bodyPr>
          <a:lstStyle/>
          <a:p>
            <a:r>
              <a:rPr lang="en-US" altLang="zh-CN" sz="5400" smtClean="0">
                <a:solidFill>
                  <a:schemeClr val="bg1"/>
                </a:solidFill>
                <a:latin typeface="Times New Roman" pitchFamily="18" charset="0"/>
                <a:cs typeface="Times New Roman" panose="02020603050405020304" pitchFamily="18" charset="0"/>
              </a:rPr>
              <a:t>03</a:t>
            </a:r>
            <a:endParaRPr lang="zh-CN" altLang="en-US" sz="5400">
              <a:solidFill>
                <a:schemeClr val="bg1"/>
              </a:solidFill>
              <a:latin typeface="Times New Roman" pitchFamily="18" charset="0"/>
              <a:cs typeface="Times New Roman" panose="02020603050405020304" pitchFamily="18" charset="0"/>
            </a:endParaRPr>
          </a:p>
        </p:txBody>
      </p:sp>
      <p:sp>
        <p:nvSpPr>
          <p:cNvPr id="14"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5" name="圆角矩形 14"/>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488938" y="5627866"/>
            <a:ext cx="2448272" cy="323108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719395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5EC359-CBD9-4564-B6A2-BC825DE6E9F1}"/>
              </a:ext>
            </a:extLst>
          </p:cNvPr>
          <p:cNvSpPr txBox="1"/>
          <p:nvPr/>
        </p:nvSpPr>
        <p:spPr>
          <a:xfrm>
            <a:off x="3263802" y="5246157"/>
            <a:ext cx="13609512" cy="4708981"/>
          </a:xfrm>
          <a:prstGeom prst="rect">
            <a:avLst/>
          </a:prstGeom>
          <a:noFill/>
        </p:spPr>
        <p:txBody>
          <a:bodyPr wrap="square" rtlCol="0">
            <a:spAutoFit/>
          </a:bodyPr>
          <a:lstStyle/>
          <a:p>
            <a:pPr>
              <a:lnSpc>
                <a:spcPct val="150000"/>
              </a:lnSpc>
            </a:pPr>
            <a:r>
              <a:rPr lang="zh-CN" altLang="en-US" sz="4000">
                <a:latin typeface="黑体" pitchFamily="49" charset="-122"/>
                <a:ea typeface="黑体" pitchFamily="49" charset="-122"/>
              </a:rPr>
              <a:t>    </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玩偶之家</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是现代</a:t>
            </a:r>
            <a:r>
              <a:rPr lang="zh-CN" altLang="en-US" sz="4000" smtClean="0">
                <a:latin typeface="黑体" pitchFamily="49" charset="-122"/>
                <a:ea typeface="黑体" pitchFamily="49" charset="-122"/>
              </a:rPr>
              <a:t>妇女</a:t>
            </a:r>
            <a:r>
              <a:rPr lang="zh-CN" altLang="en-US" sz="4000">
                <a:latin typeface="黑体" pitchFamily="49" charset="-122"/>
                <a:ea typeface="黑体" pitchFamily="49" charset="-122"/>
              </a:rPr>
              <a:t>的</a:t>
            </a:r>
            <a:r>
              <a:rPr lang="zh-CN" altLang="en-US" sz="4000" smtClean="0">
                <a:latin typeface="黑体" pitchFamily="49" charset="-122"/>
                <a:ea typeface="黑体" pitchFamily="49" charset="-122"/>
              </a:rPr>
              <a:t>解放</a:t>
            </a:r>
            <a:r>
              <a:rPr lang="zh-CN" altLang="en-US" sz="4000">
                <a:latin typeface="黑体" pitchFamily="49" charset="-122"/>
                <a:ea typeface="黑体" pitchFamily="49" charset="-122"/>
              </a:rPr>
              <a:t>宣言。</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玩偶之家</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揭露了资产阶级在道德、法律、</a:t>
            </a:r>
            <a:r>
              <a:rPr lang="zh-CN" altLang="en-US" sz="4000" smtClean="0">
                <a:latin typeface="黑体" pitchFamily="49" charset="-122"/>
                <a:ea typeface="黑体" pitchFamily="49" charset="-122"/>
              </a:rPr>
              <a:t>宗教和</a:t>
            </a:r>
            <a:r>
              <a:rPr lang="zh-CN" altLang="en-US" sz="4000">
                <a:latin typeface="黑体" pitchFamily="49" charset="-122"/>
                <a:ea typeface="黑体" pitchFamily="49" charset="-122"/>
              </a:rPr>
              <a:t>家庭等方面的假象，揭露</a:t>
            </a:r>
            <a:r>
              <a:rPr lang="zh-CN" altLang="en-US" sz="4000" smtClean="0">
                <a:latin typeface="黑体" pitchFamily="49" charset="-122"/>
                <a:ea typeface="黑体" pitchFamily="49" charset="-122"/>
              </a:rPr>
              <a:t>了资本主义社会</a:t>
            </a:r>
            <a:r>
              <a:rPr lang="zh-CN" altLang="en-US" sz="4000">
                <a:latin typeface="黑体" pitchFamily="49" charset="-122"/>
                <a:ea typeface="黑体" pitchFamily="49" charset="-122"/>
              </a:rPr>
              <a:t>的虚伪本质，并提出了妇女解放这样一</a:t>
            </a:r>
            <a:r>
              <a:rPr lang="zh-CN" altLang="en-US" sz="4000" smtClean="0">
                <a:latin typeface="黑体" pitchFamily="49" charset="-122"/>
                <a:ea typeface="黑体" pitchFamily="49" charset="-122"/>
              </a:rPr>
              <a:t>个社会</a:t>
            </a:r>
            <a:r>
              <a:rPr lang="zh-CN" altLang="en-US" sz="4000">
                <a:latin typeface="黑体" pitchFamily="49" charset="-122"/>
                <a:ea typeface="黑体" pitchFamily="49" charset="-122"/>
              </a:rPr>
              <a:t>问题。</a:t>
            </a:r>
            <a:r>
              <a:rPr lang="zh-CN" altLang="zh-CN" sz="4000">
                <a:latin typeface="黑体" pitchFamily="49" charset="-122"/>
                <a:ea typeface="黑体" pitchFamily="49" charset="-122"/>
              </a:rPr>
              <a:t>出走的娜拉终于摆脱了家庭和社会的束缚，得到了身体和心灵上的解放</a:t>
            </a:r>
            <a:r>
              <a:rPr lang="zh-CN" altLang="zh-CN" sz="4000" smtClean="0">
                <a:latin typeface="黑体" pitchFamily="49" charset="-122"/>
                <a:ea typeface="黑体" pitchFamily="49" charset="-122"/>
              </a:rPr>
              <a:t>。</a:t>
            </a:r>
            <a:endParaRPr lang="zh-CN" altLang="en-US" sz="4000">
              <a:latin typeface="黑体" pitchFamily="49" charset="-122"/>
              <a:ea typeface="黑体" pitchFamily="49" charset="-122"/>
            </a:endParaRPr>
          </a:p>
        </p:txBody>
      </p:sp>
      <p:sp>
        <p:nvSpPr>
          <p:cNvPr id="16" name="文本框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5FD685-E889-48F7-8EDF-349A3468FA2E}"/>
              </a:ext>
            </a:extLst>
          </p:cNvPr>
          <p:cNvSpPr txBox="1"/>
          <p:nvPr/>
        </p:nvSpPr>
        <p:spPr>
          <a:xfrm>
            <a:off x="7274638" y="3867557"/>
            <a:ext cx="5976664" cy="830997"/>
          </a:xfrm>
          <a:prstGeom prst="rect">
            <a:avLst/>
          </a:prstGeom>
          <a:noFill/>
        </p:spPr>
        <p:txBody>
          <a:bodyPr wrap="square" rtlCol="0">
            <a:spAutoFit/>
          </a:bodyPr>
          <a:lstStyle/>
          <a:p>
            <a:r>
              <a:rPr lang="en-US" altLang="zh-CN" sz="4800" b="1">
                <a:latin typeface="黑体" pitchFamily="49" charset="-122"/>
                <a:ea typeface="黑体" pitchFamily="49" charset="-122"/>
              </a:rPr>
              <a:t>《</a:t>
            </a:r>
            <a:r>
              <a:rPr lang="zh-CN" altLang="en-US" sz="4800" b="1">
                <a:latin typeface="黑体" pitchFamily="49" charset="-122"/>
                <a:ea typeface="黑体" pitchFamily="49" charset="-122"/>
              </a:rPr>
              <a:t>玩偶之家</a:t>
            </a:r>
            <a:r>
              <a:rPr lang="en-US" altLang="zh-CN" sz="4800" b="1">
                <a:latin typeface="黑体" pitchFamily="49" charset="-122"/>
                <a:ea typeface="黑体" pitchFamily="49" charset="-122"/>
              </a:rPr>
              <a:t>》</a:t>
            </a:r>
            <a:r>
              <a:rPr lang="zh-CN" altLang="en-US" sz="4800" b="1">
                <a:latin typeface="黑体" pitchFamily="49" charset="-122"/>
                <a:ea typeface="黑体" pitchFamily="49" charset="-122"/>
              </a:rPr>
              <a:t>的影响</a:t>
            </a:r>
            <a:endParaRPr lang="zh-CN" altLang="en-US" sz="1200" b="1">
              <a:latin typeface="黑体" pitchFamily="49" charset="-122"/>
              <a:ea typeface="黑体" pitchFamily="49" charset="-122"/>
            </a:endParaRPr>
          </a:p>
        </p:txBody>
      </p:sp>
      <p:grpSp>
        <p:nvGrpSpPr>
          <p:cNvPr id="17" name="Group 5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3E37B84-E3B7-4B97-AED6-F0A98643D4FC}"/>
              </a:ext>
            </a:extLst>
          </p:cNvPr>
          <p:cNvGrpSpPr/>
          <p:nvPr/>
        </p:nvGrpSpPr>
        <p:grpSpPr>
          <a:xfrm>
            <a:off x="6050501" y="3258394"/>
            <a:ext cx="1086454" cy="1714618"/>
            <a:chOff x="4377817" y="1522633"/>
            <a:chExt cx="4275451" cy="7175687"/>
          </a:xfrm>
          <a:solidFill>
            <a:srgbClr val="4C9363"/>
          </a:solidFill>
        </p:grpSpPr>
        <p:sp>
          <p:nvSpPr>
            <p:cNvPr id="18" name="Shape 92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233F0BC-28F6-4C0A-9166-230C610F04CC}"/>
                </a:ext>
              </a:extLst>
            </p:cNvPr>
            <p:cNvSpPr/>
            <p:nvPr/>
          </p:nvSpPr>
          <p:spPr>
            <a:xfrm>
              <a:off x="4377817" y="1522648"/>
              <a:ext cx="2175823" cy="4863575"/>
            </a:xfrm>
            <a:custGeom>
              <a:avLst/>
              <a:gdLst/>
              <a:ahLst/>
              <a:cxnLst>
                <a:cxn ang="0">
                  <a:pos x="wd2" y="hd2"/>
                </a:cxn>
                <a:cxn ang="5400000">
                  <a:pos x="wd2" y="hd2"/>
                </a:cxn>
                <a:cxn ang="10800000">
                  <a:pos x="wd2" y="hd2"/>
                </a:cxn>
                <a:cxn ang="16200000">
                  <a:pos x="wd2" y="hd2"/>
                </a:cxn>
              </a:cxnLst>
              <a:rect l="0" t="0" r="r" b="b"/>
              <a:pathLst>
                <a:path w="20099" h="21598" extrusionOk="0">
                  <a:moveTo>
                    <a:pt x="20082" y="21581"/>
                  </a:moveTo>
                  <a:lnTo>
                    <a:pt x="12994" y="21598"/>
                  </a:lnTo>
                  <a:cubicBezTo>
                    <a:pt x="12674" y="21588"/>
                    <a:pt x="12364" y="21547"/>
                    <a:pt x="12080" y="21476"/>
                  </a:cubicBezTo>
                  <a:cubicBezTo>
                    <a:pt x="11781" y="21402"/>
                    <a:pt x="11517" y="21297"/>
                    <a:pt x="11283" y="21180"/>
                  </a:cubicBezTo>
                  <a:cubicBezTo>
                    <a:pt x="10716" y="20896"/>
                    <a:pt x="10319" y="20543"/>
                    <a:pt x="10136" y="20158"/>
                  </a:cubicBezTo>
                  <a:cubicBezTo>
                    <a:pt x="9800" y="18984"/>
                    <a:pt x="8981" y="17854"/>
                    <a:pt x="7729" y="16833"/>
                  </a:cubicBezTo>
                  <a:cubicBezTo>
                    <a:pt x="5785" y="15250"/>
                    <a:pt x="2849" y="13970"/>
                    <a:pt x="1337" y="12276"/>
                  </a:cubicBezTo>
                  <a:cubicBezTo>
                    <a:pt x="-1501" y="9097"/>
                    <a:pt x="455" y="5774"/>
                    <a:pt x="4611" y="3428"/>
                  </a:cubicBezTo>
                  <a:cubicBezTo>
                    <a:pt x="6497" y="2364"/>
                    <a:pt x="8851" y="1490"/>
                    <a:pt x="11554" y="890"/>
                  </a:cubicBezTo>
                  <a:cubicBezTo>
                    <a:pt x="14131" y="318"/>
                    <a:pt x="17015" y="-2"/>
                    <a:pt x="20099" y="0"/>
                  </a:cubicBezTo>
                  <a:lnTo>
                    <a:pt x="20082" y="21581"/>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9" name="Shape 9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28EDB4F-D0F2-4246-9EC4-2D260838B264}"/>
                </a:ext>
              </a:extLst>
            </p:cNvPr>
            <p:cNvSpPr/>
            <p:nvPr/>
          </p:nvSpPr>
          <p:spPr>
            <a:xfrm>
              <a:off x="6477438" y="1522633"/>
              <a:ext cx="2175830" cy="4863575"/>
            </a:xfrm>
            <a:custGeom>
              <a:avLst/>
              <a:gdLst/>
              <a:ahLst/>
              <a:cxnLst>
                <a:cxn ang="0">
                  <a:pos x="wd2" y="hd2"/>
                </a:cxn>
                <a:cxn ang="5400000">
                  <a:pos x="wd2" y="hd2"/>
                </a:cxn>
                <a:cxn ang="10800000">
                  <a:pos x="wd2" y="hd2"/>
                </a:cxn>
                <a:cxn ang="16200000">
                  <a:pos x="wd2" y="hd2"/>
                </a:cxn>
              </a:cxnLst>
              <a:rect l="0" t="0" r="r" b="b"/>
              <a:pathLst>
                <a:path w="20099" h="21598" extrusionOk="0">
                  <a:moveTo>
                    <a:pt x="17" y="21581"/>
                  </a:moveTo>
                  <a:lnTo>
                    <a:pt x="7105" y="21598"/>
                  </a:lnTo>
                  <a:cubicBezTo>
                    <a:pt x="7425" y="21588"/>
                    <a:pt x="7735" y="21547"/>
                    <a:pt x="8019" y="21476"/>
                  </a:cubicBezTo>
                  <a:cubicBezTo>
                    <a:pt x="8318" y="21402"/>
                    <a:pt x="8582" y="21297"/>
                    <a:pt x="8816" y="21180"/>
                  </a:cubicBezTo>
                  <a:cubicBezTo>
                    <a:pt x="9383" y="20896"/>
                    <a:pt x="9780" y="20543"/>
                    <a:pt x="9963" y="20158"/>
                  </a:cubicBezTo>
                  <a:cubicBezTo>
                    <a:pt x="10299" y="18984"/>
                    <a:pt x="11118" y="17854"/>
                    <a:pt x="12370" y="16833"/>
                  </a:cubicBezTo>
                  <a:cubicBezTo>
                    <a:pt x="14314" y="15250"/>
                    <a:pt x="17250" y="13970"/>
                    <a:pt x="18762" y="12276"/>
                  </a:cubicBezTo>
                  <a:cubicBezTo>
                    <a:pt x="21600" y="9097"/>
                    <a:pt x="19644" y="5774"/>
                    <a:pt x="15488" y="3428"/>
                  </a:cubicBezTo>
                  <a:cubicBezTo>
                    <a:pt x="13602" y="2364"/>
                    <a:pt x="11248" y="1490"/>
                    <a:pt x="8545" y="890"/>
                  </a:cubicBezTo>
                  <a:cubicBezTo>
                    <a:pt x="5968" y="318"/>
                    <a:pt x="3084" y="-2"/>
                    <a:pt x="0" y="0"/>
                  </a:cubicBezTo>
                  <a:lnTo>
                    <a:pt x="17" y="21581"/>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0" name="Shape 9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ECB9C0C-B802-440D-8DAA-C96E95157B24}"/>
                </a:ext>
              </a:extLst>
            </p:cNvPr>
            <p:cNvSpPr/>
            <p:nvPr/>
          </p:nvSpPr>
          <p:spPr>
            <a:xfrm>
              <a:off x="5600031" y="6626726"/>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1" name="Shape 9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1CB7EB-3D41-44D1-A8C2-43BDC8E04802}"/>
                </a:ext>
              </a:extLst>
            </p:cNvPr>
            <p:cNvSpPr/>
            <p:nvPr/>
          </p:nvSpPr>
          <p:spPr>
            <a:xfrm>
              <a:off x="5600031" y="7123020"/>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2" name="Shape 93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A49042-753D-4F5A-A044-B04E45034005}"/>
                </a:ext>
              </a:extLst>
            </p:cNvPr>
            <p:cNvSpPr/>
            <p:nvPr/>
          </p:nvSpPr>
          <p:spPr>
            <a:xfrm>
              <a:off x="5600031" y="7619314"/>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3" name="Shape 93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492B82-C2D3-4DFA-9DDA-B1AC75E6E78C}"/>
                </a:ext>
              </a:extLst>
            </p:cNvPr>
            <p:cNvSpPr/>
            <p:nvPr/>
          </p:nvSpPr>
          <p:spPr>
            <a:xfrm>
              <a:off x="5865436" y="8109953"/>
              <a:ext cx="1273928" cy="588367"/>
            </a:xfrm>
            <a:prstGeom prst="roundRect">
              <a:avLst>
                <a:gd name="adj" fmla="val 40675"/>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4" name="Shape 9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5E4EA40-3F1C-4244-80AB-120259703326}"/>
                </a:ext>
              </a:extLst>
            </p:cNvPr>
            <p:cNvSpPr/>
            <p:nvPr/>
          </p:nvSpPr>
          <p:spPr>
            <a:xfrm>
              <a:off x="6269867" y="3059558"/>
              <a:ext cx="1352580" cy="3380781"/>
            </a:xfrm>
            <a:custGeom>
              <a:avLst/>
              <a:gdLst/>
              <a:ahLst/>
              <a:cxnLst>
                <a:cxn ang="0">
                  <a:pos x="wd2" y="hd2"/>
                </a:cxn>
                <a:cxn ang="5400000">
                  <a:pos x="wd2" y="hd2"/>
                </a:cxn>
                <a:cxn ang="10800000">
                  <a:pos x="wd2" y="hd2"/>
                </a:cxn>
                <a:cxn ang="16200000">
                  <a:pos x="wd2" y="hd2"/>
                </a:cxn>
              </a:cxnLst>
              <a:rect l="0" t="0" r="r" b="b"/>
              <a:pathLst>
                <a:path w="20411" h="21600" extrusionOk="0">
                  <a:moveTo>
                    <a:pt x="5462" y="21600"/>
                  </a:moveTo>
                  <a:lnTo>
                    <a:pt x="1780" y="21600"/>
                  </a:lnTo>
                  <a:lnTo>
                    <a:pt x="1780" y="12640"/>
                  </a:lnTo>
                  <a:cubicBezTo>
                    <a:pt x="-1147" y="9897"/>
                    <a:pt x="-429" y="6703"/>
                    <a:pt x="3668" y="4243"/>
                  </a:cubicBezTo>
                  <a:cubicBezTo>
                    <a:pt x="5571" y="3100"/>
                    <a:pt x="8083" y="2195"/>
                    <a:pt x="10842" y="1485"/>
                  </a:cubicBezTo>
                  <a:cubicBezTo>
                    <a:pt x="13455" y="813"/>
                    <a:pt x="16324" y="309"/>
                    <a:pt x="19362" y="0"/>
                  </a:cubicBezTo>
                  <a:cubicBezTo>
                    <a:pt x="20111" y="1273"/>
                    <a:pt x="20453" y="2567"/>
                    <a:pt x="20407" y="3850"/>
                  </a:cubicBezTo>
                  <a:cubicBezTo>
                    <a:pt x="20358" y="5204"/>
                    <a:pt x="19876" y="6571"/>
                    <a:pt x="18588" y="7845"/>
                  </a:cubicBezTo>
                  <a:cubicBezTo>
                    <a:pt x="16206" y="10200"/>
                    <a:pt x="11348" y="11945"/>
                    <a:pt x="5472" y="12556"/>
                  </a:cubicBezTo>
                  <a:lnTo>
                    <a:pt x="5462" y="21600"/>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25" name="Shape 9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BD61544-2F8C-4139-87FC-A210F07D5A02}"/>
                </a:ext>
              </a:extLst>
            </p:cNvPr>
            <p:cNvSpPr/>
            <p:nvPr/>
          </p:nvSpPr>
          <p:spPr>
            <a:xfrm>
              <a:off x="5310424" y="3554534"/>
              <a:ext cx="975549" cy="1213395"/>
            </a:xfrm>
            <a:custGeom>
              <a:avLst/>
              <a:gdLst/>
              <a:ahLst/>
              <a:cxnLst>
                <a:cxn ang="0">
                  <a:pos x="wd2" y="hd2"/>
                </a:cxn>
                <a:cxn ang="5400000">
                  <a:pos x="wd2" y="hd2"/>
                </a:cxn>
                <a:cxn ang="10800000">
                  <a:pos x="wd2" y="hd2"/>
                </a:cxn>
                <a:cxn ang="16200000">
                  <a:pos x="wd2" y="hd2"/>
                </a:cxn>
              </a:cxnLst>
              <a:rect l="0" t="0" r="r" b="b"/>
              <a:pathLst>
                <a:path w="20686" h="21362" extrusionOk="0">
                  <a:moveTo>
                    <a:pt x="20686" y="6253"/>
                  </a:moveTo>
                  <a:cubicBezTo>
                    <a:pt x="19411" y="8424"/>
                    <a:pt x="18550" y="10748"/>
                    <a:pt x="18133" y="13139"/>
                  </a:cubicBezTo>
                  <a:cubicBezTo>
                    <a:pt x="17657" y="15875"/>
                    <a:pt x="17770" y="18659"/>
                    <a:pt x="18466" y="21362"/>
                  </a:cubicBezTo>
                  <a:cubicBezTo>
                    <a:pt x="14035" y="20775"/>
                    <a:pt x="9931" y="19064"/>
                    <a:pt x="6719" y="16464"/>
                  </a:cubicBezTo>
                  <a:cubicBezTo>
                    <a:pt x="1479" y="12223"/>
                    <a:pt x="-914" y="6114"/>
                    <a:pt x="319" y="125"/>
                  </a:cubicBezTo>
                  <a:cubicBezTo>
                    <a:pt x="4237" y="-238"/>
                    <a:pt x="8204" y="191"/>
                    <a:pt x="11880" y="1374"/>
                  </a:cubicBezTo>
                  <a:cubicBezTo>
                    <a:pt x="15210" y="2446"/>
                    <a:pt x="18215" y="4112"/>
                    <a:pt x="20686" y="6253"/>
                  </a:cubicBez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grpSp>
      <p:sp>
        <p:nvSpPr>
          <p:cNvPr id="26" name="文本框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29AA78E-7F38-4FEC-932F-F490721509BD}"/>
              </a:ext>
            </a:extLst>
          </p:cNvPr>
          <p:cNvSpPr txBox="1"/>
          <p:nvPr/>
        </p:nvSpPr>
        <p:spPr>
          <a:xfrm>
            <a:off x="6188182" y="3346089"/>
            <a:ext cx="942439" cy="923330"/>
          </a:xfrm>
          <a:prstGeom prst="rect">
            <a:avLst/>
          </a:prstGeom>
          <a:noFill/>
        </p:spPr>
        <p:txBody>
          <a:bodyPr wrap="square" rtlCol="0">
            <a:spAutoFit/>
          </a:bodyPr>
          <a:lstStyle/>
          <a:p>
            <a:r>
              <a:rPr lang="en-US" altLang="zh-CN" sz="5400" smtClean="0">
                <a:solidFill>
                  <a:schemeClr val="bg1"/>
                </a:solidFill>
                <a:latin typeface="Times New Roman" pitchFamily="18" charset="0"/>
                <a:cs typeface="Times New Roman" panose="02020603050405020304" pitchFamily="18" charset="0"/>
              </a:rPr>
              <a:t>04</a:t>
            </a:r>
            <a:endParaRPr lang="zh-CN" altLang="en-US" sz="5400">
              <a:solidFill>
                <a:schemeClr val="bg1"/>
              </a:solidFill>
              <a:latin typeface="Times New Roman" pitchFamily="18" charset="0"/>
              <a:cs typeface="Times New Roman" panose="02020603050405020304" pitchFamily="18" charset="0"/>
            </a:endParaRPr>
          </a:p>
        </p:txBody>
      </p:sp>
      <p:sp>
        <p:nvSpPr>
          <p:cNvPr id="14"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5" name="圆角矩形 14"/>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9693" y="10315178"/>
            <a:ext cx="3809524" cy="1384127"/>
          </a:xfrm>
          <a:prstGeom prst="rect">
            <a:avLst/>
          </a:prstGeom>
        </p:spPr>
      </p:pic>
    </p:spTree>
    <p:extLst>
      <p:ext uri="{BB962C8B-B14F-4D97-AF65-F5344CB8AC3E}">
        <p14:creationId xmlns:p14="http://schemas.microsoft.com/office/powerpoint/2010/main" val="201526566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A9FBB52-866F-42D3-B109-78EC3EDBCD2E}"/>
              </a:ext>
            </a:extLst>
          </p:cNvPr>
          <p:cNvSpPr txBox="1"/>
          <p:nvPr/>
        </p:nvSpPr>
        <p:spPr>
          <a:xfrm>
            <a:off x="4775970" y="5490642"/>
            <a:ext cx="10801200" cy="2308324"/>
          </a:xfrm>
          <a:prstGeom prst="rect">
            <a:avLst/>
          </a:prstGeom>
          <a:noFill/>
          <a:ln>
            <a:noFill/>
          </a:ln>
        </p:spPr>
        <p:txBody>
          <a:bodyPr wrap="square" rtlCol="0">
            <a:spAutoFit/>
          </a:bodyPr>
          <a:lstStyle/>
          <a:p>
            <a:pPr algn="ctr">
              <a:lnSpc>
                <a:spcPct val="150000"/>
              </a:lnSpc>
            </a:pPr>
            <a:r>
              <a:rPr lang="zh-CN" altLang="en-US" sz="4800" b="1">
                <a:solidFill>
                  <a:srgbClr val="FF0000"/>
                </a:solidFill>
                <a:latin typeface="黑体" pitchFamily="49" charset="-122"/>
                <a:ea typeface="黑体" pitchFamily="49" charset="-122"/>
              </a:rPr>
              <a:t>教学内容三</a:t>
            </a:r>
            <a:r>
              <a:rPr lang="zh-CN" altLang="en-US" sz="4400">
                <a:latin typeface="黑体" pitchFamily="49" charset="-122"/>
                <a:ea typeface="黑体" pitchFamily="49" charset="-122"/>
              </a:rPr>
              <a:t>   </a:t>
            </a:r>
            <a:endParaRPr lang="en-US" altLang="zh-CN" sz="4400">
              <a:latin typeface="黑体" panose="02010609060101010101" pitchFamily="49" charset="-122"/>
              <a:ea typeface="黑体" panose="02010609060101010101" pitchFamily="49" charset="-122"/>
            </a:endParaRPr>
          </a:p>
          <a:p>
            <a:pPr>
              <a:lnSpc>
                <a:spcPct val="150000"/>
              </a:lnSpc>
            </a:pPr>
            <a:r>
              <a:rPr lang="zh-CN" altLang="en-US" sz="4800">
                <a:latin typeface="黑体" pitchFamily="49" charset="-122"/>
                <a:ea typeface="黑体" pitchFamily="49" charset="-122"/>
              </a:rPr>
              <a:t>学习鉴赏</a:t>
            </a:r>
            <a:r>
              <a:rPr lang="zh-CN" altLang="en-US" sz="4800" smtClean="0">
                <a:latin typeface="黑体" pitchFamily="49" charset="-122"/>
                <a:ea typeface="黑体" pitchFamily="49" charset="-122"/>
              </a:rPr>
              <a:t>“回溯”“突转”</a:t>
            </a:r>
            <a:r>
              <a:rPr lang="zh-CN" altLang="en-US" sz="4800">
                <a:latin typeface="黑体" pitchFamily="49" charset="-122"/>
                <a:ea typeface="黑体" pitchFamily="49" charset="-122"/>
              </a:rPr>
              <a:t>的艺术手法</a:t>
            </a:r>
            <a:endParaRPr lang="zh-CN" altLang="en-US"/>
          </a:p>
        </p:txBody>
      </p:sp>
    </p:spTree>
    <p:extLst>
      <p:ext uri="{BB962C8B-B14F-4D97-AF65-F5344CB8AC3E}">
        <p14:creationId xmlns:p14="http://schemas.microsoft.com/office/powerpoint/2010/main" val="73894260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5EC359-CBD9-4564-B6A2-BC825DE6E9F1}"/>
              </a:ext>
            </a:extLst>
          </p:cNvPr>
          <p:cNvSpPr txBox="1"/>
          <p:nvPr/>
        </p:nvSpPr>
        <p:spPr>
          <a:xfrm>
            <a:off x="2471714" y="3687529"/>
            <a:ext cx="14689632" cy="6555641"/>
          </a:xfrm>
          <a:prstGeom prst="rect">
            <a:avLst/>
          </a:prstGeom>
          <a:noFill/>
        </p:spPr>
        <p:txBody>
          <a:bodyPr wrap="square" rtlCol="0">
            <a:spAutoFit/>
          </a:bodyPr>
          <a:lstStyle/>
          <a:p>
            <a:pPr>
              <a:lnSpc>
                <a:spcPct val="150000"/>
              </a:lnSpc>
            </a:pPr>
            <a:r>
              <a:rPr lang="en-US" altLang="zh-CN" sz="4000" smtClean="0">
                <a:latin typeface="黑体" pitchFamily="49" charset="-122"/>
                <a:ea typeface="黑体" pitchFamily="49" charset="-122"/>
              </a:rPr>
              <a:t>    《</a:t>
            </a:r>
            <a:r>
              <a:rPr lang="zh-CN" altLang="en-US" sz="4000">
                <a:latin typeface="黑体" pitchFamily="49" charset="-122"/>
                <a:ea typeface="黑体" pitchFamily="49" charset="-122"/>
              </a:rPr>
              <a:t>玩偶之家</a:t>
            </a:r>
            <a:r>
              <a:rPr lang="en-US" altLang="zh-CN" sz="4000" smtClean="0">
                <a:latin typeface="黑体" pitchFamily="49" charset="-122"/>
                <a:ea typeface="黑体" pitchFamily="49" charset="-122"/>
              </a:rPr>
              <a:t>》</a:t>
            </a:r>
            <a:r>
              <a:rPr lang="zh-CN" altLang="en-US" sz="4000" smtClean="0">
                <a:latin typeface="黑体" pitchFamily="49" charset="-122"/>
                <a:ea typeface="黑体" pitchFamily="49" charset="-122"/>
              </a:rPr>
              <a:t>采取</a:t>
            </a:r>
            <a:r>
              <a:rPr lang="zh-CN" altLang="en-US" sz="4000">
                <a:latin typeface="黑体" pitchFamily="49" charset="-122"/>
                <a:ea typeface="黑体" pitchFamily="49" charset="-122"/>
              </a:rPr>
              <a:t>追溯的</a:t>
            </a:r>
            <a:r>
              <a:rPr lang="zh-CN" altLang="en-US" sz="4000" smtClean="0">
                <a:latin typeface="黑体" pitchFamily="49" charset="-122"/>
                <a:ea typeface="黑体" pitchFamily="49" charset="-122"/>
              </a:rPr>
              <a:t>艺术手法，把</a:t>
            </a:r>
            <a:r>
              <a:rPr lang="zh-CN" altLang="en-US" sz="4000">
                <a:latin typeface="黑体" pitchFamily="49" charset="-122"/>
                <a:ea typeface="黑体" pitchFamily="49" charset="-122"/>
              </a:rPr>
              <a:t>截取生活的横断面与追溯生活的纵深度揉合在</a:t>
            </a:r>
            <a:r>
              <a:rPr lang="zh-CN" altLang="en-US" sz="4000" smtClean="0">
                <a:latin typeface="黑体" pitchFamily="49" charset="-122"/>
                <a:ea typeface="黑体" pitchFamily="49" charset="-122"/>
              </a:rPr>
              <a:t>一起，把</a:t>
            </a:r>
            <a:r>
              <a:rPr lang="zh-CN" altLang="en-US" sz="4000">
                <a:latin typeface="黑体" pitchFamily="49" charset="-122"/>
                <a:ea typeface="黑体" pitchFamily="49" charset="-122"/>
              </a:rPr>
              <a:t>描写当前事件与交代人物的</a:t>
            </a:r>
            <a:r>
              <a:rPr lang="zh-CN" altLang="en-US" sz="4000" smtClean="0">
                <a:latin typeface="黑体" pitchFamily="49" charset="-122"/>
                <a:ea typeface="黑体" pitchFamily="49" charset="-122"/>
              </a:rPr>
              <a:t>“前史”“前情”</a:t>
            </a:r>
            <a:r>
              <a:rPr lang="zh-CN" altLang="en-US" sz="4000">
                <a:latin typeface="黑体" pitchFamily="49" charset="-122"/>
                <a:ea typeface="黑体" pitchFamily="49" charset="-122"/>
              </a:rPr>
              <a:t>结合起来</a:t>
            </a:r>
            <a:r>
              <a:rPr lang="zh-CN" altLang="en-US" sz="4000" smtClean="0">
                <a:latin typeface="黑体" pitchFamily="49" charset="-122"/>
                <a:ea typeface="黑体" pitchFamily="49" charset="-122"/>
              </a:rPr>
              <a:t>进行，写出</a:t>
            </a:r>
            <a:r>
              <a:rPr lang="zh-CN" altLang="en-US" sz="4000">
                <a:latin typeface="黑体" pitchFamily="49" charset="-122"/>
                <a:ea typeface="黑体" pitchFamily="49" charset="-122"/>
              </a:rPr>
              <a:t>了事物的因果</a:t>
            </a:r>
            <a:r>
              <a:rPr lang="zh-CN" altLang="en-US" sz="4000" smtClean="0">
                <a:latin typeface="黑体" pitchFamily="49" charset="-122"/>
                <a:ea typeface="黑体" pitchFamily="49" charset="-122"/>
              </a:rPr>
              <a:t>关系，表明</a:t>
            </a:r>
            <a:r>
              <a:rPr lang="zh-CN" altLang="en-US" sz="4000">
                <a:latin typeface="黑体" pitchFamily="49" charset="-122"/>
                <a:ea typeface="黑体" pitchFamily="49" charset="-122"/>
              </a:rPr>
              <a:t>了情节发展的</a:t>
            </a:r>
            <a:r>
              <a:rPr lang="zh-CN" altLang="en-US" sz="4000" smtClean="0">
                <a:latin typeface="黑体" pitchFamily="49" charset="-122"/>
                <a:ea typeface="黑体" pitchFamily="49" charset="-122"/>
              </a:rPr>
              <a:t>来龙去脉，使</a:t>
            </a:r>
            <a:r>
              <a:rPr lang="zh-CN" altLang="en-US" sz="4000">
                <a:latin typeface="黑体" pitchFamily="49" charset="-122"/>
                <a:ea typeface="黑体" pitchFamily="49" charset="-122"/>
              </a:rPr>
              <a:t>人物之间的矛盾冲突具有历史与现实的双重依据而令人倍感真实可信。娜拉借债的</a:t>
            </a:r>
            <a:r>
              <a:rPr lang="zh-CN" altLang="en-US" sz="4000" smtClean="0">
                <a:latin typeface="黑体" pitchFamily="49" charset="-122"/>
                <a:ea typeface="黑体" pitchFamily="49" charset="-122"/>
              </a:rPr>
              <a:t>事，是</a:t>
            </a:r>
            <a:r>
              <a:rPr lang="zh-CN" altLang="en-US" sz="4000">
                <a:latin typeface="黑体" pitchFamily="49" charset="-122"/>
                <a:ea typeface="黑体" pitchFamily="49" charset="-122"/>
              </a:rPr>
              <a:t>她</a:t>
            </a:r>
            <a:r>
              <a:rPr lang="zh-CN" altLang="en-US" sz="4000" smtClean="0">
                <a:latin typeface="黑体" pitchFamily="49" charset="-122"/>
                <a:ea typeface="黑体" pitchFamily="49" charset="-122"/>
              </a:rPr>
              <a:t>同</a:t>
            </a:r>
            <a:r>
              <a:rPr lang="zh-CN" altLang="en-US" sz="4000">
                <a:latin typeface="黑体" pitchFamily="49" charset="-122"/>
                <a:ea typeface="黑体" pitchFamily="49" charset="-122"/>
              </a:rPr>
              <a:t>海尔茂之间戏剧</a:t>
            </a:r>
            <a:r>
              <a:rPr lang="zh-CN" altLang="en-US" sz="4000" smtClean="0">
                <a:latin typeface="黑体" pitchFamily="49" charset="-122"/>
                <a:ea typeface="黑体" pitchFamily="49" charset="-122"/>
              </a:rPr>
              <a:t>冲突的导火索</a:t>
            </a:r>
            <a:r>
              <a:rPr lang="zh-CN" altLang="en-US" sz="4000">
                <a:latin typeface="黑体" pitchFamily="49" charset="-122"/>
                <a:ea typeface="黑体" pitchFamily="49" charset="-122"/>
              </a:rPr>
              <a:t>，</a:t>
            </a:r>
            <a:r>
              <a:rPr lang="zh-CN" altLang="en-US" sz="4000" smtClean="0">
                <a:latin typeface="黑体" pitchFamily="49" charset="-122"/>
                <a:ea typeface="黑体" pitchFamily="49" charset="-122"/>
              </a:rPr>
              <a:t>这发生</a:t>
            </a:r>
            <a:r>
              <a:rPr lang="zh-CN" altLang="en-US" sz="4000">
                <a:latin typeface="黑体" pitchFamily="49" charset="-122"/>
                <a:ea typeface="黑体" pitchFamily="49" charset="-122"/>
              </a:rPr>
              <a:t>在开幕</a:t>
            </a:r>
            <a:r>
              <a:rPr lang="zh-CN" altLang="en-US" sz="4000" smtClean="0">
                <a:latin typeface="黑体" pitchFamily="49" charset="-122"/>
                <a:ea typeface="黑体" pitchFamily="49" charset="-122"/>
              </a:rPr>
              <a:t>之前，在</a:t>
            </a:r>
            <a:r>
              <a:rPr lang="zh-CN" altLang="en-US" sz="4000">
                <a:latin typeface="黑体" pitchFamily="49" charset="-122"/>
                <a:ea typeface="黑体" pitchFamily="49" charset="-122"/>
              </a:rPr>
              <a:t>第一幕里由娜拉向她的</a:t>
            </a:r>
            <a:r>
              <a:rPr lang="zh-CN" altLang="en-US" sz="4000" smtClean="0">
                <a:latin typeface="黑体" pitchFamily="49" charset="-122"/>
                <a:ea typeface="黑体" pitchFamily="49" charset="-122"/>
              </a:rPr>
              <a:t>同学林丹太太道出。</a:t>
            </a:r>
            <a:endParaRPr lang="zh-CN" altLang="en-US" sz="4000">
              <a:latin typeface="黑体" pitchFamily="49" charset="-122"/>
              <a:ea typeface="黑体" pitchFamily="49" charset="-122"/>
            </a:endParaRPr>
          </a:p>
        </p:txBody>
      </p:sp>
      <p:sp>
        <p:nvSpPr>
          <p:cNvPr id="4"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5" name="圆角矩形 4"/>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145512880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5EC359-CBD9-4564-B6A2-BC825DE6E9F1}"/>
              </a:ext>
            </a:extLst>
          </p:cNvPr>
          <p:cNvSpPr txBox="1"/>
          <p:nvPr/>
        </p:nvSpPr>
        <p:spPr>
          <a:xfrm>
            <a:off x="2615730" y="3615521"/>
            <a:ext cx="14401600" cy="6555641"/>
          </a:xfrm>
          <a:prstGeom prst="rect">
            <a:avLst/>
          </a:prstGeom>
          <a:noFill/>
        </p:spPr>
        <p:txBody>
          <a:bodyPr wrap="square" rtlCol="0">
            <a:spAutoFit/>
          </a:bodyPr>
          <a:lstStyle/>
          <a:p>
            <a:pPr>
              <a:lnSpc>
                <a:spcPct val="150000"/>
              </a:lnSpc>
            </a:pPr>
            <a:r>
              <a:rPr lang="en-US" altLang="zh-CN" sz="4000" smtClean="0">
                <a:latin typeface="黑体" pitchFamily="49" charset="-122"/>
                <a:ea typeface="黑体" pitchFamily="49" charset="-122"/>
              </a:rPr>
              <a:t>    《</a:t>
            </a:r>
            <a:r>
              <a:rPr lang="zh-CN" altLang="en-US" sz="4000">
                <a:latin typeface="黑体" pitchFamily="49" charset="-122"/>
                <a:ea typeface="黑体" pitchFamily="49" charset="-122"/>
              </a:rPr>
              <a:t>玩偶之家</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共三</a:t>
            </a:r>
            <a:r>
              <a:rPr lang="zh-CN" altLang="en-US" sz="4000" smtClean="0">
                <a:latin typeface="黑体" pitchFamily="49" charset="-122"/>
                <a:ea typeface="黑体" pitchFamily="49" charset="-122"/>
              </a:rPr>
              <a:t>幕，前</a:t>
            </a:r>
            <a:r>
              <a:rPr lang="zh-CN" altLang="en-US" sz="4000">
                <a:latin typeface="黑体" pitchFamily="49" charset="-122"/>
                <a:ea typeface="黑体" pitchFamily="49" charset="-122"/>
              </a:rPr>
              <a:t>两幕对情节做了足够的渲染与</a:t>
            </a:r>
            <a:r>
              <a:rPr lang="zh-CN" altLang="en-US" sz="4000" smtClean="0">
                <a:latin typeface="黑体" pitchFamily="49" charset="-122"/>
                <a:ea typeface="黑体" pitchFamily="49" charset="-122"/>
              </a:rPr>
              <a:t>铺陈，通过</a:t>
            </a:r>
            <a:r>
              <a:rPr lang="zh-CN" altLang="en-US" sz="4000">
                <a:latin typeface="黑体" pitchFamily="49" charset="-122"/>
                <a:ea typeface="黑体" pitchFamily="49" charset="-122"/>
              </a:rPr>
              <a:t>娜拉的独白和林丹太太、阮克医生、柯洛克斯泰的对话将这一中产阶级家庭所发生的故事做了“暗场”处理。“突转”出现在第二</a:t>
            </a:r>
            <a:r>
              <a:rPr lang="zh-CN" altLang="en-US" sz="4000" smtClean="0">
                <a:latin typeface="黑体" pitchFamily="49" charset="-122"/>
                <a:ea typeface="黑体" pitchFamily="49" charset="-122"/>
              </a:rPr>
              <a:t>幕，柯洛克斯泰</a:t>
            </a:r>
            <a:r>
              <a:rPr lang="zh-CN" altLang="en-US" sz="4000">
                <a:latin typeface="黑体" pitchFamily="49" charset="-122"/>
                <a:ea typeface="黑体" pitchFamily="49" charset="-122"/>
              </a:rPr>
              <a:t>的那封信是</a:t>
            </a:r>
            <a:r>
              <a:rPr lang="zh-CN" altLang="en-US" sz="4000" smtClean="0">
                <a:latin typeface="黑体" pitchFamily="49" charset="-122"/>
                <a:ea typeface="黑体" pitchFamily="49" charset="-122"/>
              </a:rPr>
              <a:t>关键，剧情</a:t>
            </a:r>
            <a:r>
              <a:rPr lang="zh-CN" altLang="en-US" sz="4000">
                <a:latin typeface="黑体" pitchFamily="49" charset="-122"/>
                <a:ea typeface="黑体" pitchFamily="49" charset="-122"/>
              </a:rPr>
              <a:t>由此发生</a:t>
            </a:r>
            <a:r>
              <a:rPr lang="zh-CN" altLang="en-US" sz="4000" smtClean="0">
                <a:latin typeface="黑体" pitchFamily="49" charset="-122"/>
                <a:ea typeface="黑体" pitchFamily="49" charset="-122"/>
              </a:rPr>
              <a:t>“突转”。第三幕，当</a:t>
            </a:r>
            <a:r>
              <a:rPr lang="zh-CN" altLang="en-US" sz="4000">
                <a:latin typeface="黑体" pitchFamily="49" charset="-122"/>
                <a:ea typeface="黑体" pitchFamily="49" charset="-122"/>
              </a:rPr>
              <a:t>海尔茂终于看到信并了解了事情真相</a:t>
            </a:r>
            <a:r>
              <a:rPr lang="zh-CN" altLang="en-US" sz="4000" smtClean="0">
                <a:latin typeface="黑体" pitchFamily="49" charset="-122"/>
                <a:ea typeface="黑体" pitchFamily="49" charset="-122"/>
              </a:rPr>
              <a:t>后，一通怒骂</a:t>
            </a:r>
            <a:r>
              <a:rPr lang="zh-CN" altLang="en-US" sz="4000">
                <a:latin typeface="黑体" pitchFamily="49" charset="-122"/>
                <a:ea typeface="黑体" pitchFamily="49" charset="-122"/>
              </a:rPr>
              <a:t>让娜拉“发现”了丈夫对自己的所谓的</a:t>
            </a:r>
            <a:r>
              <a:rPr lang="zh-CN" altLang="en-US" sz="4000" smtClean="0">
                <a:latin typeface="黑体" pitchFamily="49" charset="-122"/>
                <a:ea typeface="黑体" pitchFamily="49" charset="-122"/>
              </a:rPr>
              <a:t>“爱”。“突转”</a:t>
            </a:r>
            <a:r>
              <a:rPr lang="zh-CN" altLang="en-US" sz="4000">
                <a:latin typeface="黑体" pitchFamily="49" charset="-122"/>
                <a:ea typeface="黑体" pitchFamily="49" charset="-122"/>
              </a:rPr>
              <a:t>和“发现”促使了娜拉的</a:t>
            </a:r>
            <a:r>
              <a:rPr lang="zh-CN" altLang="en-US" sz="4000" smtClean="0">
                <a:latin typeface="黑体" pitchFamily="49" charset="-122"/>
                <a:ea typeface="黑体" pitchFamily="49" charset="-122"/>
              </a:rPr>
              <a:t>觉醒，</a:t>
            </a:r>
            <a:r>
              <a:rPr lang="zh-CN" altLang="en-US" sz="4000">
                <a:latin typeface="黑体" pitchFamily="49" charset="-122"/>
                <a:ea typeface="黑体" pitchFamily="49" charset="-122"/>
              </a:rPr>
              <a:t>导致</a:t>
            </a:r>
            <a:r>
              <a:rPr lang="zh-CN" altLang="en-US" sz="4000" smtClean="0">
                <a:latin typeface="黑体" pitchFamily="49" charset="-122"/>
                <a:ea typeface="黑体" pitchFamily="49" charset="-122"/>
              </a:rPr>
              <a:t>了娜拉的出走。</a:t>
            </a:r>
            <a:r>
              <a:rPr lang="en-US" altLang="zh-CN" sz="4000" smtClean="0">
                <a:latin typeface="黑体" pitchFamily="49" charset="-122"/>
                <a:ea typeface="黑体" pitchFamily="49" charset="-122"/>
              </a:rPr>
              <a:t> </a:t>
            </a:r>
            <a:endParaRPr lang="zh-CN" altLang="en-US" sz="4000">
              <a:latin typeface="黑体" pitchFamily="49" charset="-122"/>
              <a:ea typeface="黑体" pitchFamily="49" charset="-122"/>
            </a:endParaRPr>
          </a:p>
        </p:txBody>
      </p:sp>
      <p:sp>
        <p:nvSpPr>
          <p:cNvPr id="4"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5" name="圆角矩形 4"/>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23475264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extBox 8"/>
          <p:cNvSpPr txBox="1"/>
          <p:nvPr/>
        </p:nvSpPr>
        <p:spPr>
          <a:xfrm>
            <a:off x="1098550" y="522288"/>
            <a:ext cx="2308225" cy="708025"/>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素养提升</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2"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802C012-3CEE-4C65-B113-3C9D620D7B2B}"/>
              </a:ext>
            </a:extLst>
          </p:cNvPr>
          <p:cNvSpPr txBox="1"/>
          <p:nvPr/>
        </p:nvSpPr>
        <p:spPr>
          <a:xfrm>
            <a:off x="3407818" y="5298133"/>
            <a:ext cx="13177464" cy="3000821"/>
          </a:xfrm>
          <a:prstGeom prst="rect">
            <a:avLst/>
          </a:prstGeom>
          <a:noFill/>
        </p:spPr>
        <p:txBody>
          <a:bodyPr wrap="square" rtlCol="0">
            <a:spAutoFit/>
          </a:bodyPr>
          <a:lstStyle/>
          <a:p>
            <a:pPr algn="just">
              <a:lnSpc>
                <a:spcPct val="150000"/>
              </a:lnSpc>
            </a:pPr>
            <a:r>
              <a:rPr lang="en-US" altLang="zh-CN" sz="4200">
                <a:latin typeface="黑体" pitchFamily="49" charset="-122"/>
                <a:ea typeface="黑体" pitchFamily="49" charset="-122"/>
              </a:rPr>
              <a:t>    《</a:t>
            </a:r>
            <a:r>
              <a:rPr lang="zh-CN" altLang="en-US" sz="4200">
                <a:latin typeface="黑体" pitchFamily="49" charset="-122"/>
                <a:ea typeface="黑体" pitchFamily="49" charset="-122"/>
              </a:rPr>
              <a:t>玩偶之家</a:t>
            </a:r>
            <a:r>
              <a:rPr lang="en-US" altLang="zh-CN" sz="4200">
                <a:latin typeface="黑体" pitchFamily="49" charset="-122"/>
                <a:ea typeface="黑体" pitchFamily="49" charset="-122"/>
              </a:rPr>
              <a:t>》</a:t>
            </a:r>
            <a:r>
              <a:rPr lang="zh-CN" altLang="en-US" sz="4200">
                <a:latin typeface="黑体" pitchFamily="49" charset="-122"/>
                <a:ea typeface="黑体" pitchFamily="49" charset="-122"/>
              </a:rPr>
              <a:t>戏剧冲突尖锐激烈，冲突中人物语言高度个性化。我们尝试抓住人物台词来分析一下人物的动作轨迹</a:t>
            </a:r>
            <a:r>
              <a:rPr lang="zh-CN" altLang="en-US" sz="4200" smtClean="0">
                <a:latin typeface="黑体" pitchFamily="49" charset="-122"/>
                <a:ea typeface="黑体" pitchFamily="49" charset="-122"/>
              </a:rPr>
              <a:t>。</a:t>
            </a:r>
            <a:endParaRPr lang="zh-CN" altLang="en-US" sz="4200">
              <a:latin typeface="黑体" panose="02010609060101010101" pitchFamily="49" charset="-122"/>
              <a:ea typeface="黑体" panose="02010609060101010101" pitchFamily="49"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extBox 8"/>
          <p:cNvSpPr txBox="1"/>
          <p:nvPr/>
        </p:nvSpPr>
        <p:spPr>
          <a:xfrm>
            <a:off x="1098550" y="522288"/>
            <a:ext cx="2308225" cy="708025"/>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素养提升</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2"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802C012-3CEE-4C65-B113-3C9D620D7B2B}"/>
              </a:ext>
            </a:extLst>
          </p:cNvPr>
          <p:cNvSpPr txBox="1"/>
          <p:nvPr/>
        </p:nvSpPr>
        <p:spPr>
          <a:xfrm>
            <a:off x="3190131" y="4034795"/>
            <a:ext cx="13467159" cy="5632311"/>
          </a:xfrm>
          <a:prstGeom prst="rect">
            <a:avLst/>
          </a:prstGeom>
          <a:noFill/>
        </p:spPr>
        <p:txBody>
          <a:bodyPr wrap="square" rtlCol="0">
            <a:spAutoFit/>
          </a:bodyPr>
          <a:lstStyle/>
          <a:p>
            <a:pPr algn="just">
              <a:lnSpc>
                <a:spcPct val="150000"/>
              </a:lnSpc>
            </a:pPr>
            <a:r>
              <a:rPr lang="zh-CN" altLang="en-US" sz="4000" smtClean="0">
                <a:latin typeface="黑体" pitchFamily="49" charset="-122"/>
                <a:ea typeface="黑体" pitchFamily="49" charset="-122"/>
              </a:rPr>
              <a:t>    柯洛克斯泰</a:t>
            </a:r>
            <a:r>
              <a:rPr lang="zh-CN" altLang="en-US" sz="4000">
                <a:latin typeface="黑体" pitchFamily="49" charset="-122"/>
                <a:ea typeface="黑体" pitchFamily="49" charset="-122"/>
              </a:rPr>
              <a:t>的威胁信引爆了娜拉和海尔茂尖锐激烈的戏剧冲突。海尔茂的动作线索是：但信其无</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惊慌害怕</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大骂娜拉；娜拉的动作线索是：因羞愧而要自杀</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试图解释这一切是因为爱</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变得</a:t>
            </a:r>
            <a:r>
              <a:rPr lang="zh-CN" altLang="en-US" sz="4000" smtClean="0">
                <a:latin typeface="黑体" pitchFamily="49" charset="-122"/>
                <a:ea typeface="黑体" pitchFamily="49" charset="-122"/>
              </a:rPr>
              <a:t>出奇冷静</a:t>
            </a:r>
            <a:r>
              <a:rPr lang="zh-CN" altLang="en-US" sz="4000">
                <a:latin typeface="黑体" pitchFamily="49" charset="-122"/>
                <a:ea typeface="黑体" pitchFamily="49" charset="-122"/>
              </a:rPr>
              <a:t>。海尔茂的恐惧怯懦表现为疯狂的“动”，而娜拉的勇敢镇定表现为出奇的“静”，强烈的反差充满了戏剧性。</a:t>
            </a:r>
          </a:p>
        </p:txBody>
      </p:sp>
    </p:spTree>
    <p:extLst>
      <p:ext uri="{BB962C8B-B14F-4D97-AF65-F5344CB8AC3E}">
        <p14:creationId xmlns:p14="http://schemas.microsoft.com/office/powerpoint/2010/main" val="27931791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激趣导入</a:t>
            </a:r>
          </a:p>
        </p:txBody>
      </p:sp>
      <p:sp>
        <p:nvSpPr>
          <p:cNvPr id="8" name="圆角矩形 7"/>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5342" y="5048991"/>
            <a:ext cx="10058400" cy="3499103"/>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06774" y="5438775"/>
            <a:ext cx="13250515" cy="2735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课程定位</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2"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2169AAC-FE17-4AA8-8732-F1D24E1187D5}"/>
              </a:ext>
            </a:extLst>
          </p:cNvPr>
          <p:cNvSpPr txBox="1"/>
          <p:nvPr/>
        </p:nvSpPr>
        <p:spPr>
          <a:xfrm>
            <a:off x="4631954" y="5202610"/>
            <a:ext cx="11449272" cy="3139321"/>
          </a:xfrm>
          <a:prstGeom prst="rect">
            <a:avLst/>
          </a:prstGeom>
          <a:noFill/>
        </p:spPr>
        <p:txBody>
          <a:bodyPr wrap="square" rtlCol="0">
            <a:spAutoFit/>
          </a:bodyPr>
          <a:lstStyle/>
          <a:p>
            <a:pPr algn="just">
              <a:lnSpc>
                <a:spcPct val="150000"/>
              </a:lnSpc>
            </a:pPr>
            <a:r>
              <a:rPr lang="zh-CN" altLang="en-US" sz="4400" smtClean="0">
                <a:latin typeface="黑体" pitchFamily="49" charset="-122"/>
                <a:ea typeface="黑体" pitchFamily="49" charset="-122"/>
              </a:rPr>
              <a:t>一</a:t>
            </a:r>
            <a:r>
              <a:rPr lang="zh-CN" altLang="en-US" sz="4400">
                <a:latin typeface="黑体" pitchFamily="49" charset="-122"/>
                <a:ea typeface="黑体" pitchFamily="49" charset="-122"/>
              </a:rPr>
              <a:t>、了解易卜生和社会问题</a:t>
            </a:r>
            <a:r>
              <a:rPr lang="zh-CN" altLang="en-US" sz="4400" smtClean="0">
                <a:latin typeface="黑体" pitchFamily="49" charset="-122"/>
                <a:ea typeface="黑体" pitchFamily="49" charset="-122"/>
              </a:rPr>
              <a:t>剧。</a:t>
            </a:r>
            <a:endParaRPr lang="zh-CN" altLang="en-US" sz="4400">
              <a:latin typeface="黑体" panose="02010609060101010101" pitchFamily="49" charset="-122"/>
              <a:ea typeface="黑体" panose="02010609060101010101" pitchFamily="49" charset="-122"/>
            </a:endParaRPr>
          </a:p>
          <a:p>
            <a:pPr algn="just">
              <a:lnSpc>
                <a:spcPct val="150000"/>
              </a:lnSpc>
            </a:pPr>
            <a:r>
              <a:rPr lang="zh-CN" altLang="en-US" sz="4400" smtClean="0">
                <a:latin typeface="黑体" pitchFamily="49" charset="-122"/>
                <a:ea typeface="黑体" pitchFamily="49" charset="-122"/>
              </a:rPr>
              <a:t>二</a:t>
            </a:r>
            <a:r>
              <a:rPr lang="zh-CN" altLang="en-US" sz="4400">
                <a:latin typeface="黑体" pitchFamily="49" charset="-122"/>
                <a:ea typeface="黑体" pitchFamily="49" charset="-122"/>
              </a:rPr>
              <a:t>、了解</a:t>
            </a:r>
            <a:r>
              <a:rPr lang="en-US" altLang="zh-CN" sz="4400">
                <a:latin typeface="黑体" pitchFamily="49" charset="-122"/>
                <a:ea typeface="黑体" pitchFamily="49" charset="-122"/>
              </a:rPr>
              <a:t>《</a:t>
            </a:r>
            <a:r>
              <a:rPr lang="zh-CN" altLang="en-US" sz="4400">
                <a:latin typeface="黑体" pitchFamily="49" charset="-122"/>
                <a:ea typeface="黑体" pitchFamily="49" charset="-122"/>
              </a:rPr>
              <a:t>玩偶之家</a:t>
            </a:r>
            <a:r>
              <a:rPr lang="en-US" altLang="zh-CN" sz="4400">
                <a:latin typeface="黑体" pitchFamily="49" charset="-122"/>
                <a:ea typeface="黑体" pitchFamily="49" charset="-122"/>
              </a:rPr>
              <a:t>》</a:t>
            </a:r>
            <a:r>
              <a:rPr lang="zh-CN" altLang="en-US" sz="4400">
                <a:latin typeface="黑体" pitchFamily="49" charset="-122"/>
                <a:ea typeface="黑体" pitchFamily="49" charset="-122"/>
              </a:rPr>
              <a:t>的</a:t>
            </a:r>
            <a:r>
              <a:rPr lang="zh-CN" altLang="en-US" sz="4400" smtClean="0">
                <a:latin typeface="黑体" pitchFamily="49" charset="-122"/>
                <a:ea typeface="黑体" pitchFamily="49" charset="-122"/>
              </a:rPr>
              <a:t>里里外外。</a:t>
            </a:r>
            <a:endParaRPr lang="zh-CN" altLang="en-US" sz="4400">
              <a:latin typeface="黑体" pitchFamily="49" charset="-122"/>
              <a:ea typeface="黑体" pitchFamily="49" charset="-122"/>
            </a:endParaRPr>
          </a:p>
          <a:p>
            <a:pPr algn="just">
              <a:lnSpc>
                <a:spcPct val="150000"/>
              </a:lnSpc>
            </a:pPr>
            <a:r>
              <a:rPr lang="zh-CN" altLang="en-US" sz="4400" smtClean="0">
                <a:latin typeface="黑体" pitchFamily="49" charset="-122"/>
                <a:ea typeface="黑体" pitchFamily="49" charset="-122"/>
              </a:rPr>
              <a:t>三</a:t>
            </a:r>
            <a:r>
              <a:rPr lang="zh-CN" altLang="en-US" sz="4400">
                <a:latin typeface="黑体" pitchFamily="49" charset="-122"/>
                <a:ea typeface="黑体" pitchFamily="49" charset="-122"/>
              </a:rPr>
              <a:t>、学习鉴赏</a:t>
            </a:r>
            <a:r>
              <a:rPr lang="zh-CN" altLang="en-US" sz="4400" smtClean="0">
                <a:latin typeface="黑体" pitchFamily="49" charset="-122"/>
                <a:ea typeface="黑体" pitchFamily="49" charset="-122"/>
              </a:rPr>
              <a:t>“回溯”“突转”</a:t>
            </a:r>
            <a:r>
              <a:rPr lang="zh-CN" altLang="en-US" sz="4400">
                <a:latin typeface="黑体" pitchFamily="49" charset="-122"/>
                <a:ea typeface="黑体" pitchFamily="49" charset="-122"/>
              </a:rPr>
              <a:t>的</a:t>
            </a:r>
            <a:r>
              <a:rPr lang="zh-CN" altLang="en-US" sz="4400" smtClean="0">
                <a:latin typeface="黑体" pitchFamily="49" charset="-122"/>
                <a:ea typeface="黑体" pitchFamily="49" charset="-122"/>
              </a:rPr>
              <a:t>艺术手法。</a:t>
            </a:r>
            <a:endParaRPr lang="zh-CN" altLang="en-US" sz="1400">
              <a:latin typeface="黑体" panose="02010609060101010101" pitchFamily="49" charset="-122"/>
              <a:ea typeface="黑体" panose="0201060906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A9FBB52-866F-42D3-B109-78EC3EDBCD2E}"/>
              </a:ext>
            </a:extLst>
          </p:cNvPr>
          <p:cNvSpPr txBox="1"/>
          <p:nvPr/>
        </p:nvSpPr>
        <p:spPr>
          <a:xfrm>
            <a:off x="3767858" y="6066706"/>
            <a:ext cx="12313368" cy="1097095"/>
          </a:xfrm>
          <a:prstGeom prst="rect">
            <a:avLst/>
          </a:prstGeom>
          <a:noFill/>
          <a:ln>
            <a:noFill/>
          </a:ln>
        </p:spPr>
        <p:txBody>
          <a:bodyPr wrap="square" rtlCol="0">
            <a:spAutoFit/>
          </a:bodyPr>
          <a:lstStyle/>
          <a:p>
            <a:pPr algn="ctr">
              <a:lnSpc>
                <a:spcPct val="150000"/>
              </a:lnSpc>
            </a:pPr>
            <a:r>
              <a:rPr lang="zh-CN" altLang="en-US" sz="5000">
                <a:solidFill>
                  <a:srgbClr val="FF0000"/>
                </a:solidFill>
                <a:latin typeface="黑体" pitchFamily="49" charset="-122"/>
                <a:ea typeface="黑体" pitchFamily="49" charset="-122"/>
              </a:rPr>
              <a:t>教学内容</a:t>
            </a:r>
            <a:r>
              <a:rPr lang="zh-CN" altLang="en-US" sz="5000" smtClean="0">
                <a:solidFill>
                  <a:srgbClr val="FF0000"/>
                </a:solidFill>
                <a:latin typeface="黑体" pitchFamily="49" charset="-122"/>
                <a:ea typeface="黑体" pitchFamily="49" charset="-122"/>
              </a:rPr>
              <a:t>一：</a:t>
            </a:r>
            <a:r>
              <a:rPr lang="zh-CN" altLang="en-US" sz="5000" smtClean="0">
                <a:latin typeface="黑体" pitchFamily="49" charset="-122"/>
                <a:ea typeface="黑体" pitchFamily="49" charset="-122"/>
              </a:rPr>
              <a:t>了解</a:t>
            </a:r>
            <a:r>
              <a:rPr lang="zh-CN" altLang="en-US" sz="5000">
                <a:latin typeface="黑体" pitchFamily="49" charset="-122"/>
                <a:ea typeface="黑体" pitchFamily="49" charset="-122"/>
              </a:rPr>
              <a:t>易卜生和社会问题剧</a:t>
            </a:r>
            <a:endParaRPr lang="zh-CN" altLang="en-US" sz="5000"/>
          </a:p>
        </p:txBody>
      </p:sp>
    </p:spTree>
    <p:extLst>
      <p:ext uri="{BB962C8B-B14F-4D97-AF65-F5344CB8AC3E}">
        <p14:creationId xmlns:p14="http://schemas.microsoft.com/office/powerpoint/2010/main" val="257655041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5EC359-CBD9-4564-B6A2-BC825DE6E9F1}"/>
              </a:ext>
            </a:extLst>
          </p:cNvPr>
          <p:cNvSpPr txBox="1"/>
          <p:nvPr/>
        </p:nvSpPr>
        <p:spPr>
          <a:xfrm>
            <a:off x="3479826" y="4698554"/>
            <a:ext cx="8496944" cy="4154984"/>
          </a:xfrm>
          <a:prstGeom prst="rect">
            <a:avLst/>
          </a:prstGeom>
          <a:noFill/>
        </p:spPr>
        <p:txBody>
          <a:bodyPr wrap="square" rtlCol="0">
            <a:spAutoFit/>
          </a:bodyPr>
          <a:lstStyle/>
          <a:p>
            <a:pPr>
              <a:lnSpc>
                <a:spcPct val="150000"/>
              </a:lnSpc>
            </a:pPr>
            <a:r>
              <a:rPr lang="zh-CN" altLang="en-US" sz="4400" smtClean="0">
                <a:latin typeface="黑体" pitchFamily="49" charset="-122"/>
                <a:ea typeface="黑体" pitchFamily="49" charset="-122"/>
              </a:rPr>
              <a:t>    易卜生（</a:t>
            </a:r>
            <a:r>
              <a:rPr lang="en-US" altLang="zh-CN" sz="4400">
                <a:latin typeface="Times New Roman" pitchFamily="18" charset="0"/>
                <a:ea typeface="黑体" pitchFamily="49" charset="-122"/>
                <a:cs typeface="Times New Roman" panose="02020603050405020304" pitchFamily="18" charset="0"/>
              </a:rPr>
              <a:t>1828</a:t>
            </a:r>
            <a:r>
              <a:rPr lang="en-US" altLang="zh-CN" sz="4400">
                <a:latin typeface="黑体" pitchFamily="49" charset="-122"/>
                <a:ea typeface="黑体" pitchFamily="49" charset="-122"/>
              </a:rPr>
              <a:t>—1</a:t>
            </a:r>
            <a:r>
              <a:rPr lang="en-US" altLang="zh-CN" sz="4400">
                <a:latin typeface="Times New Roman" pitchFamily="18" charset="0"/>
                <a:ea typeface="黑体" pitchFamily="49" charset="-122"/>
                <a:cs typeface="Times New Roman" panose="02020603050405020304" pitchFamily="18" charset="0"/>
              </a:rPr>
              <a:t>906</a:t>
            </a:r>
            <a:r>
              <a:rPr lang="zh-CN" altLang="en-US" sz="4400" smtClean="0">
                <a:latin typeface="黑体" pitchFamily="49" charset="-122"/>
                <a:ea typeface="黑体" pitchFamily="49" charset="-122"/>
              </a:rPr>
              <a:t>），挪威剧作家，代表作有四大</a:t>
            </a:r>
            <a:r>
              <a:rPr lang="zh-CN" altLang="en-US" sz="4400" spc="-180" smtClean="0">
                <a:latin typeface="黑体" pitchFamily="49" charset="-122"/>
                <a:ea typeface="黑体" pitchFamily="49" charset="-122"/>
              </a:rPr>
              <a:t>名剧：</a:t>
            </a:r>
            <a:r>
              <a:rPr lang="en-US" altLang="zh-CN" sz="4400" spc="-180" smtClean="0">
                <a:latin typeface="黑体" pitchFamily="49" charset="-122"/>
                <a:ea typeface="黑体" pitchFamily="49" charset="-122"/>
              </a:rPr>
              <a:t>《</a:t>
            </a:r>
            <a:r>
              <a:rPr lang="zh-CN" altLang="en-US" sz="4400" spc="-180">
                <a:latin typeface="黑体" pitchFamily="49" charset="-122"/>
                <a:ea typeface="黑体" pitchFamily="49" charset="-122"/>
              </a:rPr>
              <a:t>社会支柱</a:t>
            </a:r>
            <a:r>
              <a:rPr lang="en-US" altLang="zh-CN" sz="4400" spc="-180" smtClean="0">
                <a:latin typeface="黑体" pitchFamily="49" charset="-122"/>
                <a:ea typeface="黑体" pitchFamily="49" charset="-122"/>
              </a:rPr>
              <a:t>》《</a:t>
            </a:r>
            <a:r>
              <a:rPr lang="zh-CN" altLang="en-US" sz="4400" spc="-180">
                <a:latin typeface="黑体" pitchFamily="49" charset="-122"/>
                <a:ea typeface="黑体" pitchFamily="49" charset="-122"/>
              </a:rPr>
              <a:t>玩偶之家</a:t>
            </a:r>
            <a:r>
              <a:rPr lang="en-US" altLang="zh-CN" sz="4400" spc="-180" smtClean="0">
                <a:latin typeface="黑体" pitchFamily="49" charset="-122"/>
                <a:ea typeface="黑体" pitchFamily="49" charset="-122"/>
              </a:rPr>
              <a:t>》《</a:t>
            </a:r>
            <a:r>
              <a:rPr lang="zh-CN" altLang="en-US" sz="4400" spc="-180">
                <a:latin typeface="黑体" pitchFamily="49" charset="-122"/>
                <a:ea typeface="黑体" pitchFamily="49" charset="-122"/>
              </a:rPr>
              <a:t>群鬼</a:t>
            </a:r>
            <a:r>
              <a:rPr lang="en-US" altLang="zh-CN" sz="4400" spc="-180" smtClean="0">
                <a:latin typeface="黑体" pitchFamily="49" charset="-122"/>
                <a:ea typeface="黑体" pitchFamily="49" charset="-122"/>
              </a:rPr>
              <a:t>》《</a:t>
            </a:r>
            <a:r>
              <a:rPr lang="zh-CN" altLang="en-US" sz="4400" spc="-180">
                <a:latin typeface="黑体" pitchFamily="49" charset="-122"/>
                <a:ea typeface="黑体" pitchFamily="49" charset="-122"/>
              </a:rPr>
              <a:t>人民公敌</a:t>
            </a:r>
            <a:r>
              <a:rPr lang="en-US" altLang="zh-CN" sz="4400" spc="-180">
                <a:latin typeface="黑体" pitchFamily="49" charset="-122"/>
                <a:ea typeface="黑体" pitchFamily="49" charset="-122"/>
              </a:rPr>
              <a:t>》</a:t>
            </a:r>
            <a:r>
              <a:rPr lang="zh-CN" altLang="en-US" sz="4400" spc="-180">
                <a:latin typeface="黑体" pitchFamily="49" charset="-122"/>
                <a:ea typeface="黑体" pitchFamily="49" charset="-122"/>
              </a:rPr>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552834" y="5001247"/>
            <a:ext cx="3152775" cy="33909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5" name="圆角矩形 4"/>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201158061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3" name="圆角矩形 2"/>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A9FBB52-866F-42D3-B109-78EC3EDBCD2E}"/>
              </a:ext>
            </a:extLst>
          </p:cNvPr>
          <p:cNvSpPr txBox="1"/>
          <p:nvPr/>
        </p:nvSpPr>
        <p:spPr>
          <a:xfrm>
            <a:off x="3695850" y="5972339"/>
            <a:ext cx="12457384" cy="1246495"/>
          </a:xfrm>
          <a:prstGeom prst="rect">
            <a:avLst/>
          </a:prstGeom>
          <a:noFill/>
          <a:ln>
            <a:noFill/>
          </a:ln>
        </p:spPr>
        <p:txBody>
          <a:bodyPr wrap="square" rtlCol="0">
            <a:spAutoFit/>
          </a:bodyPr>
          <a:lstStyle/>
          <a:p>
            <a:pPr algn="ctr">
              <a:lnSpc>
                <a:spcPct val="150000"/>
              </a:lnSpc>
            </a:pPr>
            <a:r>
              <a:rPr lang="zh-CN" altLang="en-US" sz="5000">
                <a:solidFill>
                  <a:srgbClr val="FF0000"/>
                </a:solidFill>
                <a:latin typeface="黑体" pitchFamily="49" charset="-122"/>
                <a:ea typeface="黑体" pitchFamily="49" charset="-122"/>
              </a:rPr>
              <a:t>教学内容</a:t>
            </a:r>
            <a:r>
              <a:rPr lang="zh-CN" altLang="en-US" sz="5000" smtClean="0">
                <a:solidFill>
                  <a:srgbClr val="FF0000"/>
                </a:solidFill>
                <a:latin typeface="黑体" pitchFamily="49" charset="-122"/>
                <a:ea typeface="黑体" pitchFamily="49" charset="-122"/>
              </a:rPr>
              <a:t>二</a:t>
            </a:r>
            <a:r>
              <a:rPr lang="zh-CN" altLang="en-US" sz="5000" smtClean="0">
                <a:latin typeface="黑体" pitchFamily="49" charset="-122"/>
                <a:ea typeface="黑体" pitchFamily="49" charset="-122"/>
              </a:rPr>
              <a:t>：了解</a:t>
            </a:r>
            <a:r>
              <a:rPr lang="en-US" altLang="zh-CN" sz="5000">
                <a:latin typeface="黑体" pitchFamily="49" charset="-122"/>
                <a:ea typeface="黑体" pitchFamily="49" charset="-122"/>
              </a:rPr>
              <a:t>《</a:t>
            </a:r>
            <a:r>
              <a:rPr lang="zh-CN" altLang="en-US" sz="5000">
                <a:latin typeface="黑体" pitchFamily="49" charset="-122"/>
                <a:ea typeface="黑体" pitchFamily="49" charset="-122"/>
              </a:rPr>
              <a:t>玩偶之家</a:t>
            </a:r>
            <a:r>
              <a:rPr lang="en-US" altLang="zh-CN" sz="5000">
                <a:latin typeface="黑体" pitchFamily="49" charset="-122"/>
                <a:ea typeface="黑体" pitchFamily="49" charset="-122"/>
              </a:rPr>
              <a:t>》</a:t>
            </a:r>
            <a:r>
              <a:rPr lang="zh-CN" altLang="en-US" sz="5000">
                <a:latin typeface="黑体" pitchFamily="49" charset="-122"/>
                <a:ea typeface="黑体" pitchFamily="49" charset="-122"/>
              </a:rPr>
              <a:t>的里里外外</a:t>
            </a:r>
            <a:endParaRPr lang="zh-CN" altLang="en-US" sz="5000"/>
          </a:p>
        </p:txBody>
      </p:sp>
      <p:sp>
        <p:nvSpPr>
          <p:cNvPr id="5" name="TextBox 4"/>
          <p:cNvSpPr txBox="1"/>
          <p:nvPr/>
        </p:nvSpPr>
        <p:spPr>
          <a:xfrm>
            <a:off x="7224242" y="7866906"/>
            <a:ext cx="1338828" cy="369332"/>
          </a:xfrm>
          <a:prstGeom prst="rect">
            <a:avLst/>
          </a:prstGeom>
          <a:noFill/>
        </p:spPr>
        <p:txBody>
          <a:bodyPr wrap="none" rtlCol="0">
            <a:spAutoFit/>
          </a:bodyPr>
          <a:lstStyle/>
          <a:p>
            <a:r>
              <a:rPr lang="zh-CN" altLang="en-US">
                <a:solidFill>
                  <a:schemeClr val="bg1"/>
                </a:solidFill>
              </a:rPr>
              <a:t>学科</a:t>
            </a:r>
            <a:r>
              <a:rPr lang="zh-CN" altLang="en-US" smtClean="0">
                <a:solidFill>
                  <a:schemeClr val="bg1"/>
                </a:solidFill>
              </a:rPr>
              <a:t>网原创</a:t>
            </a:r>
            <a:endParaRPr lang="zh-CN" altLang="en-US">
              <a:solidFill>
                <a:schemeClr val="bg1"/>
              </a:solidFill>
            </a:endParaRPr>
          </a:p>
        </p:txBody>
      </p:sp>
    </p:spTree>
    <p:extLst>
      <p:ext uri="{BB962C8B-B14F-4D97-AF65-F5344CB8AC3E}">
        <p14:creationId xmlns:p14="http://schemas.microsoft.com/office/powerpoint/2010/main" val="220075861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5EC359-CBD9-4564-B6A2-BC825DE6E9F1}"/>
              </a:ext>
            </a:extLst>
          </p:cNvPr>
          <p:cNvSpPr txBox="1"/>
          <p:nvPr/>
        </p:nvSpPr>
        <p:spPr>
          <a:xfrm>
            <a:off x="3191794" y="4842570"/>
            <a:ext cx="13321480" cy="5632311"/>
          </a:xfrm>
          <a:prstGeom prst="rect">
            <a:avLst/>
          </a:prstGeom>
          <a:noFill/>
        </p:spPr>
        <p:txBody>
          <a:bodyPr wrap="square" rtlCol="0">
            <a:spAutoFit/>
          </a:bodyPr>
          <a:lstStyle/>
          <a:p>
            <a:pPr>
              <a:lnSpc>
                <a:spcPct val="150000"/>
              </a:lnSpc>
            </a:pPr>
            <a:r>
              <a:rPr lang="en-US" altLang="zh-CN" sz="4000">
                <a:latin typeface="黑体" pitchFamily="49" charset="-122"/>
                <a:ea typeface="黑体" pitchFamily="49" charset="-122"/>
              </a:rPr>
              <a:t>    《</a:t>
            </a:r>
            <a:r>
              <a:rPr lang="zh-CN" altLang="en-US" sz="4000">
                <a:latin typeface="黑体" pitchFamily="49" charset="-122"/>
                <a:ea typeface="黑体" pitchFamily="49" charset="-122"/>
              </a:rPr>
              <a:t>玩偶之家</a:t>
            </a:r>
            <a:r>
              <a:rPr lang="en-US" altLang="zh-CN" sz="4000">
                <a:latin typeface="黑体" pitchFamily="49" charset="-122"/>
                <a:ea typeface="黑体" pitchFamily="49" charset="-122"/>
              </a:rPr>
              <a:t>》</a:t>
            </a:r>
            <a:r>
              <a:rPr lang="zh-CN" altLang="en-US" sz="4000">
                <a:latin typeface="黑体" pitchFamily="49" charset="-122"/>
                <a:ea typeface="黑体" pitchFamily="49" charset="-122"/>
              </a:rPr>
              <a:t>的背后是一个</a:t>
            </a:r>
            <a:r>
              <a:rPr lang="zh-CN" altLang="en-US" sz="4000" smtClean="0">
                <a:latin typeface="黑体" pitchFamily="49" charset="-122"/>
                <a:ea typeface="黑体" pitchFamily="49" charset="-122"/>
              </a:rPr>
              <a:t>真实</a:t>
            </a:r>
            <a:r>
              <a:rPr lang="zh-CN" altLang="en-US" sz="4000">
                <a:latin typeface="黑体" pitchFamily="49" charset="-122"/>
                <a:ea typeface="黑体" pitchFamily="49" charset="-122"/>
              </a:rPr>
              <a:t>的</a:t>
            </a:r>
            <a:r>
              <a:rPr lang="zh-CN" altLang="en-US" sz="4000" smtClean="0">
                <a:latin typeface="黑体" pitchFamily="49" charset="-122"/>
                <a:ea typeface="黑体" pitchFamily="49" charset="-122"/>
              </a:rPr>
              <a:t>故事，这个故事与</a:t>
            </a:r>
            <a:r>
              <a:rPr lang="zh-CN" altLang="en-US" sz="4000">
                <a:latin typeface="黑体" pitchFamily="49" charset="-122"/>
                <a:ea typeface="黑体" pitchFamily="49" charset="-122"/>
              </a:rPr>
              <a:t>易卜生的</a:t>
            </a:r>
            <a:r>
              <a:rPr lang="zh-CN" altLang="en-US" sz="4000" smtClean="0">
                <a:latin typeface="黑体" pitchFamily="49" charset="-122"/>
                <a:ea typeface="黑体" pitchFamily="49" charset="-122"/>
              </a:rPr>
              <a:t>朋友劳拉有关</a:t>
            </a:r>
            <a:r>
              <a:rPr lang="zh-CN" altLang="en-US" sz="4000">
                <a:latin typeface="黑体" pitchFamily="49" charset="-122"/>
                <a:ea typeface="黑体" pitchFamily="49" charset="-122"/>
              </a:rPr>
              <a:t>。</a:t>
            </a:r>
            <a:r>
              <a:rPr lang="zh-CN" altLang="zh-CN" sz="4000">
                <a:latin typeface="黑体" pitchFamily="49" charset="-122"/>
                <a:ea typeface="黑体" pitchFamily="49" charset="-122"/>
              </a:rPr>
              <a:t>因为</a:t>
            </a:r>
            <a:r>
              <a:rPr lang="zh-CN" altLang="zh-CN" sz="4000" smtClean="0">
                <a:latin typeface="黑体" pitchFamily="49" charset="-122"/>
                <a:ea typeface="黑体" pitchFamily="49" charset="-122"/>
              </a:rPr>
              <a:t>丈夫</a:t>
            </a:r>
            <a:r>
              <a:rPr lang="zh-CN" altLang="zh-CN" sz="4000">
                <a:latin typeface="黑体" pitchFamily="49" charset="-122"/>
                <a:ea typeface="黑体" pitchFamily="49" charset="-122"/>
              </a:rPr>
              <a:t>基勒</a:t>
            </a:r>
            <a:r>
              <a:rPr lang="zh-CN" altLang="zh-CN" sz="4000" smtClean="0">
                <a:latin typeface="黑体" pitchFamily="49" charset="-122"/>
                <a:ea typeface="黑体" pitchFamily="49" charset="-122"/>
              </a:rPr>
              <a:t>生病</a:t>
            </a:r>
            <a:r>
              <a:rPr lang="zh-CN" altLang="zh-CN" sz="4000">
                <a:latin typeface="黑体" pitchFamily="49" charset="-122"/>
                <a:ea typeface="黑体" pitchFamily="49" charset="-122"/>
              </a:rPr>
              <a:t>，劳拉偷偷借债，到期还不上，</a:t>
            </a:r>
            <a:r>
              <a:rPr lang="zh-CN" altLang="zh-CN" sz="4000" smtClean="0">
                <a:latin typeface="黑体" pitchFamily="49" charset="-122"/>
                <a:ea typeface="黑体" pitchFamily="49" charset="-122"/>
              </a:rPr>
              <a:t>伪造</a:t>
            </a:r>
            <a:r>
              <a:rPr lang="zh-CN" altLang="en-US" sz="4000" smtClean="0">
                <a:latin typeface="黑体" pitchFamily="49" charset="-122"/>
                <a:ea typeface="黑体" pitchFamily="49" charset="-122"/>
              </a:rPr>
              <a:t>了</a:t>
            </a:r>
            <a:r>
              <a:rPr lang="zh-CN" altLang="zh-CN" sz="4000" smtClean="0">
                <a:latin typeface="黑体" pitchFamily="49" charset="-122"/>
                <a:ea typeface="黑体" pitchFamily="49" charset="-122"/>
              </a:rPr>
              <a:t>保人</a:t>
            </a:r>
            <a:r>
              <a:rPr lang="zh-CN" altLang="zh-CN" sz="4000">
                <a:latin typeface="黑体" pitchFamily="49" charset="-122"/>
                <a:ea typeface="黑体" pitchFamily="49" charset="-122"/>
              </a:rPr>
              <a:t>签字。事情暴露后，基勒暴跳如雷，责怪劳拉败坏了他的名誉，毁了他的前途。劳拉看到丈夫如此绝情，精神受到打击，得了精神病</a:t>
            </a:r>
            <a:r>
              <a:rPr lang="zh-CN" altLang="zh-CN" sz="4000" smtClean="0">
                <a:latin typeface="黑体" pitchFamily="49" charset="-122"/>
                <a:ea typeface="黑体" pitchFamily="49" charset="-122"/>
              </a:rPr>
              <a:t>，基勒提出</a:t>
            </a:r>
            <a:r>
              <a:rPr lang="zh-CN" altLang="en-US" sz="4000" smtClean="0">
                <a:latin typeface="黑体" pitchFamily="49" charset="-122"/>
                <a:ea typeface="黑体" pitchFamily="49" charset="-122"/>
              </a:rPr>
              <a:t>了</a:t>
            </a:r>
            <a:r>
              <a:rPr lang="zh-CN" altLang="zh-CN" sz="4000" smtClean="0">
                <a:latin typeface="黑体" pitchFamily="49" charset="-122"/>
                <a:ea typeface="黑体" pitchFamily="49" charset="-122"/>
              </a:rPr>
              <a:t>离婚</a:t>
            </a:r>
            <a:r>
              <a:rPr lang="zh-CN" altLang="en-US" sz="4000" smtClean="0">
                <a:latin typeface="黑体" pitchFamily="49" charset="-122"/>
                <a:ea typeface="黑体" pitchFamily="49" charset="-122"/>
              </a:rPr>
              <a:t>。</a:t>
            </a:r>
            <a:endParaRPr lang="zh-CN" altLang="en-US">
              <a:latin typeface="黑体" panose="02010609060101010101" pitchFamily="49" charset="-122"/>
              <a:ea typeface="黑体" panose="02010609060101010101" pitchFamily="49" charset="-122"/>
            </a:endParaRPr>
          </a:p>
        </p:txBody>
      </p:sp>
      <p:sp>
        <p:nvSpPr>
          <p:cNvPr id="16" name="文本框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5FD685-E889-48F7-8EDF-349A3468FA2E}"/>
              </a:ext>
            </a:extLst>
          </p:cNvPr>
          <p:cNvSpPr txBox="1"/>
          <p:nvPr/>
        </p:nvSpPr>
        <p:spPr>
          <a:xfrm>
            <a:off x="8154642" y="3639086"/>
            <a:ext cx="3894136" cy="830997"/>
          </a:xfrm>
          <a:prstGeom prst="rect">
            <a:avLst/>
          </a:prstGeom>
          <a:noFill/>
        </p:spPr>
        <p:txBody>
          <a:bodyPr wrap="square" rtlCol="0">
            <a:spAutoFit/>
          </a:bodyPr>
          <a:lstStyle/>
          <a:p>
            <a:r>
              <a:rPr lang="zh-CN" altLang="en-US" sz="4800" b="1" smtClean="0">
                <a:latin typeface="黑体" pitchFamily="49" charset="-122"/>
                <a:ea typeface="黑体" pitchFamily="49" charset="-122"/>
              </a:rPr>
              <a:t>故事</a:t>
            </a:r>
            <a:r>
              <a:rPr lang="zh-CN" altLang="en-US" sz="4800" b="1">
                <a:latin typeface="黑体" pitchFamily="49" charset="-122"/>
                <a:ea typeface="黑体" pitchFamily="49" charset="-122"/>
              </a:rPr>
              <a:t>的</a:t>
            </a:r>
            <a:r>
              <a:rPr lang="zh-CN" altLang="en-US" sz="4800" b="1" smtClean="0">
                <a:latin typeface="黑体" pitchFamily="49" charset="-122"/>
                <a:ea typeface="黑体" pitchFamily="49" charset="-122"/>
              </a:rPr>
              <a:t>原型</a:t>
            </a:r>
            <a:endParaRPr lang="zh-CN" altLang="en-US" sz="4800" b="1">
              <a:latin typeface="黑体" panose="02010609060101010101" pitchFamily="49" charset="-122"/>
              <a:ea typeface="黑体" panose="02010609060101010101" pitchFamily="49" charset="-122"/>
            </a:endParaRPr>
          </a:p>
        </p:txBody>
      </p:sp>
      <p:grpSp>
        <p:nvGrpSpPr>
          <p:cNvPr id="5" name="Group 5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3E37B84-E3B7-4B97-AED6-F0A98643D4FC}"/>
              </a:ext>
            </a:extLst>
          </p:cNvPr>
          <p:cNvGrpSpPr/>
          <p:nvPr/>
        </p:nvGrpSpPr>
        <p:grpSpPr>
          <a:xfrm>
            <a:off x="6648179" y="2983936"/>
            <a:ext cx="1086454" cy="1714618"/>
            <a:chOff x="4377817" y="1522633"/>
            <a:chExt cx="4275451" cy="7175687"/>
          </a:xfrm>
          <a:solidFill>
            <a:srgbClr val="4C9363"/>
          </a:solidFill>
        </p:grpSpPr>
        <p:sp>
          <p:nvSpPr>
            <p:cNvPr id="6" name="Shape 92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233F0BC-28F6-4C0A-9166-230C610F04CC}"/>
                </a:ext>
              </a:extLst>
            </p:cNvPr>
            <p:cNvSpPr/>
            <p:nvPr/>
          </p:nvSpPr>
          <p:spPr>
            <a:xfrm>
              <a:off x="4377817" y="1522648"/>
              <a:ext cx="2175823" cy="4863575"/>
            </a:xfrm>
            <a:custGeom>
              <a:avLst/>
              <a:gdLst/>
              <a:ahLst/>
              <a:cxnLst>
                <a:cxn ang="0">
                  <a:pos x="wd2" y="hd2"/>
                </a:cxn>
                <a:cxn ang="5400000">
                  <a:pos x="wd2" y="hd2"/>
                </a:cxn>
                <a:cxn ang="10800000">
                  <a:pos x="wd2" y="hd2"/>
                </a:cxn>
                <a:cxn ang="16200000">
                  <a:pos x="wd2" y="hd2"/>
                </a:cxn>
              </a:cxnLst>
              <a:rect l="0" t="0" r="r" b="b"/>
              <a:pathLst>
                <a:path w="20099" h="21598" extrusionOk="0">
                  <a:moveTo>
                    <a:pt x="20082" y="21581"/>
                  </a:moveTo>
                  <a:lnTo>
                    <a:pt x="12994" y="21598"/>
                  </a:lnTo>
                  <a:cubicBezTo>
                    <a:pt x="12674" y="21588"/>
                    <a:pt x="12364" y="21547"/>
                    <a:pt x="12080" y="21476"/>
                  </a:cubicBezTo>
                  <a:cubicBezTo>
                    <a:pt x="11781" y="21402"/>
                    <a:pt x="11517" y="21297"/>
                    <a:pt x="11283" y="21180"/>
                  </a:cubicBezTo>
                  <a:cubicBezTo>
                    <a:pt x="10716" y="20896"/>
                    <a:pt x="10319" y="20543"/>
                    <a:pt x="10136" y="20158"/>
                  </a:cubicBezTo>
                  <a:cubicBezTo>
                    <a:pt x="9800" y="18984"/>
                    <a:pt x="8981" y="17854"/>
                    <a:pt x="7729" y="16833"/>
                  </a:cubicBezTo>
                  <a:cubicBezTo>
                    <a:pt x="5785" y="15250"/>
                    <a:pt x="2849" y="13970"/>
                    <a:pt x="1337" y="12276"/>
                  </a:cubicBezTo>
                  <a:cubicBezTo>
                    <a:pt x="-1501" y="9097"/>
                    <a:pt x="455" y="5774"/>
                    <a:pt x="4611" y="3428"/>
                  </a:cubicBezTo>
                  <a:cubicBezTo>
                    <a:pt x="6497" y="2364"/>
                    <a:pt x="8851" y="1490"/>
                    <a:pt x="11554" y="890"/>
                  </a:cubicBezTo>
                  <a:cubicBezTo>
                    <a:pt x="14131" y="318"/>
                    <a:pt x="17015" y="-2"/>
                    <a:pt x="20099" y="0"/>
                  </a:cubicBezTo>
                  <a:lnTo>
                    <a:pt x="20082" y="21581"/>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7" name="Shape 9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28EDB4F-D0F2-4246-9EC4-2D260838B264}"/>
                </a:ext>
              </a:extLst>
            </p:cNvPr>
            <p:cNvSpPr/>
            <p:nvPr/>
          </p:nvSpPr>
          <p:spPr>
            <a:xfrm>
              <a:off x="6477438" y="1522633"/>
              <a:ext cx="2175830" cy="4863575"/>
            </a:xfrm>
            <a:custGeom>
              <a:avLst/>
              <a:gdLst/>
              <a:ahLst/>
              <a:cxnLst>
                <a:cxn ang="0">
                  <a:pos x="wd2" y="hd2"/>
                </a:cxn>
                <a:cxn ang="5400000">
                  <a:pos x="wd2" y="hd2"/>
                </a:cxn>
                <a:cxn ang="10800000">
                  <a:pos x="wd2" y="hd2"/>
                </a:cxn>
                <a:cxn ang="16200000">
                  <a:pos x="wd2" y="hd2"/>
                </a:cxn>
              </a:cxnLst>
              <a:rect l="0" t="0" r="r" b="b"/>
              <a:pathLst>
                <a:path w="20099" h="21598" extrusionOk="0">
                  <a:moveTo>
                    <a:pt x="17" y="21581"/>
                  </a:moveTo>
                  <a:lnTo>
                    <a:pt x="7105" y="21598"/>
                  </a:lnTo>
                  <a:cubicBezTo>
                    <a:pt x="7425" y="21588"/>
                    <a:pt x="7735" y="21547"/>
                    <a:pt x="8019" y="21476"/>
                  </a:cubicBezTo>
                  <a:cubicBezTo>
                    <a:pt x="8318" y="21402"/>
                    <a:pt x="8582" y="21297"/>
                    <a:pt x="8816" y="21180"/>
                  </a:cubicBezTo>
                  <a:cubicBezTo>
                    <a:pt x="9383" y="20896"/>
                    <a:pt x="9780" y="20543"/>
                    <a:pt x="9963" y="20158"/>
                  </a:cubicBezTo>
                  <a:cubicBezTo>
                    <a:pt x="10299" y="18984"/>
                    <a:pt x="11118" y="17854"/>
                    <a:pt x="12370" y="16833"/>
                  </a:cubicBezTo>
                  <a:cubicBezTo>
                    <a:pt x="14314" y="15250"/>
                    <a:pt x="17250" y="13970"/>
                    <a:pt x="18762" y="12276"/>
                  </a:cubicBezTo>
                  <a:cubicBezTo>
                    <a:pt x="21600" y="9097"/>
                    <a:pt x="19644" y="5774"/>
                    <a:pt x="15488" y="3428"/>
                  </a:cubicBezTo>
                  <a:cubicBezTo>
                    <a:pt x="13602" y="2364"/>
                    <a:pt x="11248" y="1490"/>
                    <a:pt x="8545" y="890"/>
                  </a:cubicBezTo>
                  <a:cubicBezTo>
                    <a:pt x="5968" y="318"/>
                    <a:pt x="3084" y="-2"/>
                    <a:pt x="0" y="0"/>
                  </a:cubicBezTo>
                  <a:lnTo>
                    <a:pt x="17" y="21581"/>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8" name="Shape 9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ECB9C0C-B802-440D-8DAA-C96E95157B24}"/>
                </a:ext>
              </a:extLst>
            </p:cNvPr>
            <p:cNvSpPr/>
            <p:nvPr/>
          </p:nvSpPr>
          <p:spPr>
            <a:xfrm>
              <a:off x="5600031" y="6626726"/>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9" name="Shape 9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1CB7EB-3D41-44D1-A8C2-43BDC8E04802}"/>
                </a:ext>
              </a:extLst>
            </p:cNvPr>
            <p:cNvSpPr/>
            <p:nvPr/>
          </p:nvSpPr>
          <p:spPr>
            <a:xfrm>
              <a:off x="5600031" y="7123020"/>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0" name="Shape 93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A49042-753D-4F5A-A044-B04E45034005}"/>
                </a:ext>
              </a:extLst>
            </p:cNvPr>
            <p:cNvSpPr/>
            <p:nvPr/>
          </p:nvSpPr>
          <p:spPr>
            <a:xfrm>
              <a:off x="5600031" y="7619314"/>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1" name="Shape 93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492B82-C2D3-4DFA-9DDA-B1AC75E6E78C}"/>
                </a:ext>
              </a:extLst>
            </p:cNvPr>
            <p:cNvSpPr/>
            <p:nvPr/>
          </p:nvSpPr>
          <p:spPr>
            <a:xfrm>
              <a:off x="5865436" y="8109953"/>
              <a:ext cx="1273928" cy="588367"/>
            </a:xfrm>
            <a:prstGeom prst="roundRect">
              <a:avLst>
                <a:gd name="adj" fmla="val 40675"/>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2" name="Shape 9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5E4EA40-3F1C-4244-80AB-120259703326}"/>
                </a:ext>
              </a:extLst>
            </p:cNvPr>
            <p:cNvSpPr/>
            <p:nvPr/>
          </p:nvSpPr>
          <p:spPr>
            <a:xfrm>
              <a:off x="6269867" y="3059558"/>
              <a:ext cx="1352580" cy="3380781"/>
            </a:xfrm>
            <a:custGeom>
              <a:avLst/>
              <a:gdLst/>
              <a:ahLst/>
              <a:cxnLst>
                <a:cxn ang="0">
                  <a:pos x="wd2" y="hd2"/>
                </a:cxn>
                <a:cxn ang="5400000">
                  <a:pos x="wd2" y="hd2"/>
                </a:cxn>
                <a:cxn ang="10800000">
                  <a:pos x="wd2" y="hd2"/>
                </a:cxn>
                <a:cxn ang="16200000">
                  <a:pos x="wd2" y="hd2"/>
                </a:cxn>
              </a:cxnLst>
              <a:rect l="0" t="0" r="r" b="b"/>
              <a:pathLst>
                <a:path w="20411" h="21600" extrusionOk="0">
                  <a:moveTo>
                    <a:pt x="5462" y="21600"/>
                  </a:moveTo>
                  <a:lnTo>
                    <a:pt x="1780" y="21600"/>
                  </a:lnTo>
                  <a:lnTo>
                    <a:pt x="1780" y="12640"/>
                  </a:lnTo>
                  <a:cubicBezTo>
                    <a:pt x="-1147" y="9897"/>
                    <a:pt x="-429" y="6703"/>
                    <a:pt x="3668" y="4243"/>
                  </a:cubicBezTo>
                  <a:cubicBezTo>
                    <a:pt x="5571" y="3100"/>
                    <a:pt x="8083" y="2195"/>
                    <a:pt x="10842" y="1485"/>
                  </a:cubicBezTo>
                  <a:cubicBezTo>
                    <a:pt x="13455" y="813"/>
                    <a:pt x="16324" y="309"/>
                    <a:pt x="19362" y="0"/>
                  </a:cubicBezTo>
                  <a:cubicBezTo>
                    <a:pt x="20111" y="1273"/>
                    <a:pt x="20453" y="2567"/>
                    <a:pt x="20407" y="3850"/>
                  </a:cubicBezTo>
                  <a:cubicBezTo>
                    <a:pt x="20358" y="5204"/>
                    <a:pt x="19876" y="6571"/>
                    <a:pt x="18588" y="7845"/>
                  </a:cubicBezTo>
                  <a:cubicBezTo>
                    <a:pt x="16206" y="10200"/>
                    <a:pt x="11348" y="11945"/>
                    <a:pt x="5472" y="12556"/>
                  </a:cubicBezTo>
                  <a:lnTo>
                    <a:pt x="5462" y="21600"/>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3" name="Shape 9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BD61544-2F8C-4139-87FC-A210F07D5A02}"/>
                </a:ext>
              </a:extLst>
            </p:cNvPr>
            <p:cNvSpPr/>
            <p:nvPr/>
          </p:nvSpPr>
          <p:spPr>
            <a:xfrm>
              <a:off x="5310424" y="3554534"/>
              <a:ext cx="975549" cy="1213395"/>
            </a:xfrm>
            <a:custGeom>
              <a:avLst/>
              <a:gdLst/>
              <a:ahLst/>
              <a:cxnLst>
                <a:cxn ang="0">
                  <a:pos x="wd2" y="hd2"/>
                </a:cxn>
                <a:cxn ang="5400000">
                  <a:pos x="wd2" y="hd2"/>
                </a:cxn>
                <a:cxn ang="10800000">
                  <a:pos x="wd2" y="hd2"/>
                </a:cxn>
                <a:cxn ang="16200000">
                  <a:pos x="wd2" y="hd2"/>
                </a:cxn>
              </a:cxnLst>
              <a:rect l="0" t="0" r="r" b="b"/>
              <a:pathLst>
                <a:path w="20686" h="21362" extrusionOk="0">
                  <a:moveTo>
                    <a:pt x="20686" y="6253"/>
                  </a:moveTo>
                  <a:cubicBezTo>
                    <a:pt x="19411" y="8424"/>
                    <a:pt x="18550" y="10748"/>
                    <a:pt x="18133" y="13139"/>
                  </a:cubicBezTo>
                  <a:cubicBezTo>
                    <a:pt x="17657" y="15875"/>
                    <a:pt x="17770" y="18659"/>
                    <a:pt x="18466" y="21362"/>
                  </a:cubicBezTo>
                  <a:cubicBezTo>
                    <a:pt x="14035" y="20775"/>
                    <a:pt x="9931" y="19064"/>
                    <a:pt x="6719" y="16464"/>
                  </a:cubicBezTo>
                  <a:cubicBezTo>
                    <a:pt x="1479" y="12223"/>
                    <a:pt x="-914" y="6114"/>
                    <a:pt x="319" y="125"/>
                  </a:cubicBezTo>
                  <a:cubicBezTo>
                    <a:pt x="4237" y="-238"/>
                    <a:pt x="8204" y="191"/>
                    <a:pt x="11880" y="1374"/>
                  </a:cubicBezTo>
                  <a:cubicBezTo>
                    <a:pt x="15210" y="2446"/>
                    <a:pt x="18215" y="4112"/>
                    <a:pt x="20686" y="6253"/>
                  </a:cubicBez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grpSp>
      <p:sp>
        <p:nvSpPr>
          <p:cNvPr id="14" name="文本框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29AA78E-7F38-4FEC-932F-F490721509BD}"/>
              </a:ext>
            </a:extLst>
          </p:cNvPr>
          <p:cNvSpPr txBox="1"/>
          <p:nvPr/>
        </p:nvSpPr>
        <p:spPr>
          <a:xfrm>
            <a:off x="6792194" y="3055144"/>
            <a:ext cx="1440160" cy="923330"/>
          </a:xfrm>
          <a:prstGeom prst="rect">
            <a:avLst/>
          </a:prstGeom>
          <a:noFill/>
        </p:spPr>
        <p:txBody>
          <a:bodyPr wrap="square" rtlCol="0">
            <a:spAutoFit/>
          </a:bodyPr>
          <a:lstStyle/>
          <a:p>
            <a:r>
              <a:rPr lang="en-US" altLang="zh-CN" sz="5400" smtClean="0">
                <a:solidFill>
                  <a:schemeClr val="bg1"/>
                </a:solidFill>
                <a:latin typeface="Times New Roman" pitchFamily="18" charset="0"/>
                <a:cs typeface="Times New Roman" panose="02020603050405020304" pitchFamily="18" charset="0"/>
              </a:rPr>
              <a:t>01</a:t>
            </a:r>
            <a:endParaRPr lang="zh-CN" altLang="en-US" sz="5400">
              <a:solidFill>
                <a:schemeClr val="bg1"/>
              </a:solidFill>
              <a:latin typeface="Times New Roman" pitchFamily="18" charset="0"/>
              <a:cs typeface="Times New Roman" panose="02020603050405020304" pitchFamily="18" charset="0"/>
            </a:endParaRPr>
          </a:p>
        </p:txBody>
      </p:sp>
      <p:sp>
        <p:nvSpPr>
          <p:cNvPr id="15"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7" name="圆角矩形 16"/>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5538027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5EC359-CBD9-4564-B6A2-BC825DE6E9F1}"/>
              </a:ext>
            </a:extLst>
          </p:cNvPr>
          <p:cNvSpPr txBox="1"/>
          <p:nvPr/>
        </p:nvSpPr>
        <p:spPr>
          <a:xfrm>
            <a:off x="2615730" y="4898891"/>
            <a:ext cx="14473608" cy="5632311"/>
          </a:xfrm>
          <a:prstGeom prst="rect">
            <a:avLst/>
          </a:prstGeom>
          <a:noFill/>
        </p:spPr>
        <p:txBody>
          <a:bodyPr wrap="square" rtlCol="0">
            <a:spAutoFit/>
          </a:bodyPr>
          <a:lstStyle/>
          <a:p>
            <a:pPr>
              <a:lnSpc>
                <a:spcPct val="150000"/>
              </a:lnSpc>
            </a:pPr>
            <a:r>
              <a:rPr lang="zh-CN" altLang="en-US" sz="4000">
                <a:latin typeface="黑体" pitchFamily="49" charset="-122"/>
                <a:ea typeface="黑体" pitchFamily="49" charset="-122"/>
              </a:rPr>
              <a:t>    全剧三幕一景，故事发生在海尔茂和娜拉的</a:t>
            </a:r>
            <a:r>
              <a:rPr lang="zh-CN" altLang="en-US" sz="4000" smtClean="0">
                <a:latin typeface="黑体" pitchFamily="49" charset="-122"/>
                <a:ea typeface="黑体" pitchFamily="49" charset="-122"/>
              </a:rPr>
              <a:t>家里，时间在二十四小时内，重要</a:t>
            </a:r>
            <a:r>
              <a:rPr lang="zh-CN" altLang="en-US" sz="4000">
                <a:latin typeface="黑体" pitchFamily="49" charset="-122"/>
                <a:ea typeface="黑体" pitchFamily="49" charset="-122"/>
              </a:rPr>
              <a:t>人物有海尔茂、娜拉、阮克医生、林丹太太、</a:t>
            </a:r>
            <a:r>
              <a:rPr lang="zh-CN" altLang="en-US" sz="4000" smtClean="0">
                <a:latin typeface="黑体" pitchFamily="49" charset="-122"/>
                <a:ea typeface="黑体" pitchFamily="49" charset="-122"/>
              </a:rPr>
              <a:t>柯洛克斯泰，场景集中，情节</a:t>
            </a:r>
            <a:r>
              <a:rPr lang="zh-CN" altLang="en-US" sz="4000">
                <a:latin typeface="黑体" pitchFamily="49" charset="-122"/>
                <a:ea typeface="黑体" pitchFamily="49" charset="-122"/>
              </a:rPr>
              <a:t>洗</a:t>
            </a:r>
            <a:r>
              <a:rPr lang="zh-CN" altLang="en-US" sz="4000" smtClean="0">
                <a:latin typeface="黑体" pitchFamily="49" charset="-122"/>
                <a:ea typeface="黑体" pitchFamily="49" charset="-122"/>
              </a:rPr>
              <a:t>炼，结构</a:t>
            </a:r>
            <a:r>
              <a:rPr lang="zh-CN" altLang="en-US" sz="4000">
                <a:latin typeface="黑体" pitchFamily="49" charset="-122"/>
                <a:ea typeface="黑体" pitchFamily="49" charset="-122"/>
              </a:rPr>
              <a:t>严谨。</a:t>
            </a:r>
          </a:p>
          <a:p>
            <a:pPr>
              <a:lnSpc>
                <a:spcPct val="150000"/>
              </a:lnSpc>
            </a:pPr>
            <a:r>
              <a:rPr lang="zh-CN" altLang="en-US" sz="4000">
                <a:latin typeface="黑体" pitchFamily="49" charset="-122"/>
                <a:ea typeface="黑体" pitchFamily="49" charset="-122"/>
              </a:rPr>
              <a:t>    圣诞节前一天，</a:t>
            </a:r>
            <a:r>
              <a:rPr lang="zh-CN" altLang="en-US" sz="4000" smtClean="0">
                <a:latin typeface="黑体" pitchFamily="49" charset="-122"/>
                <a:ea typeface="黑体" pitchFamily="49" charset="-122"/>
              </a:rPr>
              <a:t>娜拉仍在忙着采购，</a:t>
            </a:r>
            <a:r>
              <a:rPr lang="zh-CN" altLang="zh-CN" sz="4000" smtClean="0">
                <a:latin typeface="黑体" pitchFamily="49" charset="-122"/>
                <a:ea typeface="黑体" pitchFamily="49" charset="-122"/>
              </a:rPr>
              <a:t>这</a:t>
            </a:r>
            <a:r>
              <a:rPr lang="zh-CN" altLang="zh-CN" sz="4000">
                <a:latin typeface="黑体" pitchFamily="49" charset="-122"/>
                <a:ea typeface="黑体" pitchFamily="49" charset="-122"/>
              </a:rPr>
              <a:t>是她结婚以来第一个不用精打细算的圣诞节，</a:t>
            </a:r>
            <a:r>
              <a:rPr lang="zh-CN" altLang="zh-CN" sz="4000" smtClean="0">
                <a:latin typeface="黑体" pitchFamily="49" charset="-122"/>
                <a:ea typeface="黑体" pitchFamily="49" charset="-122"/>
              </a:rPr>
              <a:t>因为丈夫</a:t>
            </a:r>
            <a:r>
              <a:rPr lang="zh-CN" altLang="zh-CN" sz="4000">
                <a:latin typeface="黑体" pitchFamily="49" charset="-122"/>
                <a:ea typeface="黑体" pitchFamily="49" charset="-122"/>
              </a:rPr>
              <a:t>托伐刚刚被</a:t>
            </a:r>
            <a:r>
              <a:rPr lang="zh-CN" altLang="zh-CN" sz="4000" spc="110">
                <a:latin typeface="黑体" pitchFamily="49" charset="-122"/>
                <a:ea typeface="黑体" pitchFamily="49" charset="-122"/>
              </a:rPr>
              <a:t>任命为一家银行的经理</a:t>
            </a:r>
            <a:r>
              <a:rPr lang="zh-CN" altLang="zh-CN" sz="4000" spc="110" smtClean="0">
                <a:latin typeface="黑体" pitchFamily="49" charset="-122"/>
                <a:ea typeface="黑体" pitchFamily="49" charset="-122"/>
              </a:rPr>
              <a:t>。</a:t>
            </a:r>
            <a:r>
              <a:rPr lang="zh-CN" altLang="en-US" sz="4000" spc="110">
                <a:latin typeface="黑体" pitchFamily="49" charset="-122"/>
                <a:ea typeface="黑体" pitchFamily="49" charset="-122"/>
              </a:rPr>
              <a:t>多年前</a:t>
            </a:r>
            <a:r>
              <a:rPr lang="zh-CN" altLang="en-US" sz="4000" spc="110" smtClean="0">
                <a:latin typeface="黑体" pitchFamily="49" charset="-122"/>
                <a:ea typeface="黑体" pitchFamily="49" charset="-122"/>
              </a:rPr>
              <a:t>，</a:t>
            </a:r>
            <a:r>
              <a:rPr lang="zh-CN" altLang="en-US" sz="4000" spc="110">
                <a:latin typeface="黑体" pitchFamily="49" charset="-122"/>
                <a:ea typeface="黑体" pitchFamily="49" charset="-122"/>
              </a:rPr>
              <a:t>海尔茂</a:t>
            </a:r>
            <a:r>
              <a:rPr lang="zh-CN" altLang="en-US" sz="4000" spc="110" smtClean="0">
                <a:latin typeface="黑体" pitchFamily="49" charset="-122"/>
                <a:ea typeface="黑体" pitchFamily="49" charset="-122"/>
              </a:rPr>
              <a:t>病重， </a:t>
            </a:r>
            <a:r>
              <a:rPr lang="en-US" altLang="zh-CN" sz="4000" spc="110" smtClean="0">
                <a:latin typeface="黑体" pitchFamily="49" charset="-122"/>
                <a:ea typeface="黑体" pitchFamily="49" charset="-122"/>
              </a:rPr>
              <a:t>   </a:t>
            </a:r>
            <a:endParaRPr lang="zh-CN" altLang="en-US" spc="110">
              <a:latin typeface="黑体" panose="02010609060101010101" pitchFamily="49" charset="-122"/>
              <a:ea typeface="黑体" panose="02010609060101010101" pitchFamily="49" charset="-122"/>
            </a:endParaRPr>
          </a:p>
        </p:txBody>
      </p:sp>
      <p:grpSp>
        <p:nvGrpSpPr>
          <p:cNvPr id="6" name="Group 5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3E37B84-E3B7-4B97-AED6-F0A98643D4FC}"/>
              </a:ext>
            </a:extLst>
          </p:cNvPr>
          <p:cNvGrpSpPr/>
          <p:nvPr/>
        </p:nvGrpSpPr>
        <p:grpSpPr>
          <a:xfrm>
            <a:off x="5064003" y="2679417"/>
            <a:ext cx="1086454" cy="1714618"/>
            <a:chOff x="4377817" y="1522633"/>
            <a:chExt cx="4275451" cy="7175687"/>
          </a:xfrm>
          <a:solidFill>
            <a:srgbClr val="4C9363"/>
          </a:solidFill>
        </p:grpSpPr>
        <p:sp>
          <p:nvSpPr>
            <p:cNvPr id="7" name="Shape 92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233F0BC-28F6-4C0A-9166-230C610F04CC}"/>
                </a:ext>
              </a:extLst>
            </p:cNvPr>
            <p:cNvSpPr/>
            <p:nvPr/>
          </p:nvSpPr>
          <p:spPr>
            <a:xfrm>
              <a:off x="4377817" y="1522648"/>
              <a:ext cx="2175823" cy="4863575"/>
            </a:xfrm>
            <a:custGeom>
              <a:avLst/>
              <a:gdLst/>
              <a:ahLst/>
              <a:cxnLst>
                <a:cxn ang="0">
                  <a:pos x="wd2" y="hd2"/>
                </a:cxn>
                <a:cxn ang="5400000">
                  <a:pos x="wd2" y="hd2"/>
                </a:cxn>
                <a:cxn ang="10800000">
                  <a:pos x="wd2" y="hd2"/>
                </a:cxn>
                <a:cxn ang="16200000">
                  <a:pos x="wd2" y="hd2"/>
                </a:cxn>
              </a:cxnLst>
              <a:rect l="0" t="0" r="r" b="b"/>
              <a:pathLst>
                <a:path w="20099" h="21598" extrusionOk="0">
                  <a:moveTo>
                    <a:pt x="20082" y="21581"/>
                  </a:moveTo>
                  <a:lnTo>
                    <a:pt x="12994" y="21598"/>
                  </a:lnTo>
                  <a:cubicBezTo>
                    <a:pt x="12674" y="21588"/>
                    <a:pt x="12364" y="21547"/>
                    <a:pt x="12080" y="21476"/>
                  </a:cubicBezTo>
                  <a:cubicBezTo>
                    <a:pt x="11781" y="21402"/>
                    <a:pt x="11517" y="21297"/>
                    <a:pt x="11283" y="21180"/>
                  </a:cubicBezTo>
                  <a:cubicBezTo>
                    <a:pt x="10716" y="20896"/>
                    <a:pt x="10319" y="20543"/>
                    <a:pt x="10136" y="20158"/>
                  </a:cubicBezTo>
                  <a:cubicBezTo>
                    <a:pt x="9800" y="18984"/>
                    <a:pt x="8981" y="17854"/>
                    <a:pt x="7729" y="16833"/>
                  </a:cubicBezTo>
                  <a:cubicBezTo>
                    <a:pt x="5785" y="15250"/>
                    <a:pt x="2849" y="13970"/>
                    <a:pt x="1337" y="12276"/>
                  </a:cubicBezTo>
                  <a:cubicBezTo>
                    <a:pt x="-1501" y="9097"/>
                    <a:pt x="455" y="5774"/>
                    <a:pt x="4611" y="3428"/>
                  </a:cubicBezTo>
                  <a:cubicBezTo>
                    <a:pt x="6497" y="2364"/>
                    <a:pt x="8851" y="1490"/>
                    <a:pt x="11554" y="890"/>
                  </a:cubicBezTo>
                  <a:cubicBezTo>
                    <a:pt x="14131" y="318"/>
                    <a:pt x="17015" y="-2"/>
                    <a:pt x="20099" y="0"/>
                  </a:cubicBezTo>
                  <a:lnTo>
                    <a:pt x="20082" y="21581"/>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8" name="Shape 9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28EDB4F-D0F2-4246-9EC4-2D260838B264}"/>
                </a:ext>
              </a:extLst>
            </p:cNvPr>
            <p:cNvSpPr/>
            <p:nvPr/>
          </p:nvSpPr>
          <p:spPr>
            <a:xfrm>
              <a:off x="6477438" y="1522633"/>
              <a:ext cx="2175830" cy="4863575"/>
            </a:xfrm>
            <a:custGeom>
              <a:avLst/>
              <a:gdLst/>
              <a:ahLst/>
              <a:cxnLst>
                <a:cxn ang="0">
                  <a:pos x="wd2" y="hd2"/>
                </a:cxn>
                <a:cxn ang="5400000">
                  <a:pos x="wd2" y="hd2"/>
                </a:cxn>
                <a:cxn ang="10800000">
                  <a:pos x="wd2" y="hd2"/>
                </a:cxn>
                <a:cxn ang="16200000">
                  <a:pos x="wd2" y="hd2"/>
                </a:cxn>
              </a:cxnLst>
              <a:rect l="0" t="0" r="r" b="b"/>
              <a:pathLst>
                <a:path w="20099" h="21598" extrusionOk="0">
                  <a:moveTo>
                    <a:pt x="17" y="21581"/>
                  </a:moveTo>
                  <a:lnTo>
                    <a:pt x="7105" y="21598"/>
                  </a:lnTo>
                  <a:cubicBezTo>
                    <a:pt x="7425" y="21588"/>
                    <a:pt x="7735" y="21547"/>
                    <a:pt x="8019" y="21476"/>
                  </a:cubicBezTo>
                  <a:cubicBezTo>
                    <a:pt x="8318" y="21402"/>
                    <a:pt x="8582" y="21297"/>
                    <a:pt x="8816" y="21180"/>
                  </a:cubicBezTo>
                  <a:cubicBezTo>
                    <a:pt x="9383" y="20896"/>
                    <a:pt x="9780" y="20543"/>
                    <a:pt x="9963" y="20158"/>
                  </a:cubicBezTo>
                  <a:cubicBezTo>
                    <a:pt x="10299" y="18984"/>
                    <a:pt x="11118" y="17854"/>
                    <a:pt x="12370" y="16833"/>
                  </a:cubicBezTo>
                  <a:cubicBezTo>
                    <a:pt x="14314" y="15250"/>
                    <a:pt x="17250" y="13970"/>
                    <a:pt x="18762" y="12276"/>
                  </a:cubicBezTo>
                  <a:cubicBezTo>
                    <a:pt x="21600" y="9097"/>
                    <a:pt x="19644" y="5774"/>
                    <a:pt x="15488" y="3428"/>
                  </a:cubicBezTo>
                  <a:cubicBezTo>
                    <a:pt x="13602" y="2364"/>
                    <a:pt x="11248" y="1490"/>
                    <a:pt x="8545" y="890"/>
                  </a:cubicBezTo>
                  <a:cubicBezTo>
                    <a:pt x="5968" y="318"/>
                    <a:pt x="3084" y="-2"/>
                    <a:pt x="0" y="0"/>
                  </a:cubicBezTo>
                  <a:lnTo>
                    <a:pt x="17" y="21581"/>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9" name="Shape 9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ECB9C0C-B802-440D-8DAA-C96E95157B24}"/>
                </a:ext>
              </a:extLst>
            </p:cNvPr>
            <p:cNvSpPr/>
            <p:nvPr/>
          </p:nvSpPr>
          <p:spPr>
            <a:xfrm>
              <a:off x="5600031" y="6626726"/>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0" name="Shape 9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1CB7EB-3D41-44D1-A8C2-43BDC8E04802}"/>
                </a:ext>
              </a:extLst>
            </p:cNvPr>
            <p:cNvSpPr/>
            <p:nvPr/>
          </p:nvSpPr>
          <p:spPr>
            <a:xfrm>
              <a:off x="5600031" y="7123020"/>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1" name="Shape 93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A49042-753D-4F5A-A044-B04E45034005}"/>
                </a:ext>
              </a:extLst>
            </p:cNvPr>
            <p:cNvSpPr/>
            <p:nvPr/>
          </p:nvSpPr>
          <p:spPr>
            <a:xfrm>
              <a:off x="5600031" y="7619314"/>
              <a:ext cx="1804738" cy="348457"/>
            </a:xfrm>
            <a:prstGeom prst="roundRect">
              <a:avLst>
                <a:gd name="adj" fmla="val 24919"/>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2" name="Shape 93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C492B82-C2D3-4DFA-9DDA-B1AC75E6E78C}"/>
                </a:ext>
              </a:extLst>
            </p:cNvPr>
            <p:cNvSpPr/>
            <p:nvPr/>
          </p:nvSpPr>
          <p:spPr>
            <a:xfrm>
              <a:off x="5865436" y="8109953"/>
              <a:ext cx="1273928" cy="588367"/>
            </a:xfrm>
            <a:prstGeom prst="roundRect">
              <a:avLst>
                <a:gd name="adj" fmla="val 40675"/>
              </a:avLst>
            </a:prstGeom>
            <a:grpFill/>
            <a:ln w="6350" cmpd="sng">
              <a:noFill/>
              <a:miter lim="400000"/>
            </a:ln>
          </p:spPr>
          <p:txBody>
            <a:bodyPr lIns="0" tIns="0" rIns="0" bIns="0" anchor="ctr"/>
            <a:lstStyle/>
            <a:p>
              <a:pPr defTabSz="455773">
                <a:defRPr sz="2400">
                  <a:solidFill>
                    <a:srgbClr val="FFFFFF"/>
                  </a:solidFill>
                </a:defRPr>
              </a:pPr>
              <a:endParaRPr sz="2438" kern="0">
                <a:solidFill>
                  <a:srgbClr val="FFFFFF"/>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3" name="Shape 9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5E4EA40-3F1C-4244-80AB-120259703326}"/>
                </a:ext>
              </a:extLst>
            </p:cNvPr>
            <p:cNvSpPr/>
            <p:nvPr/>
          </p:nvSpPr>
          <p:spPr>
            <a:xfrm>
              <a:off x="6269867" y="3059558"/>
              <a:ext cx="1352580" cy="3380781"/>
            </a:xfrm>
            <a:custGeom>
              <a:avLst/>
              <a:gdLst/>
              <a:ahLst/>
              <a:cxnLst>
                <a:cxn ang="0">
                  <a:pos x="wd2" y="hd2"/>
                </a:cxn>
                <a:cxn ang="5400000">
                  <a:pos x="wd2" y="hd2"/>
                </a:cxn>
                <a:cxn ang="10800000">
                  <a:pos x="wd2" y="hd2"/>
                </a:cxn>
                <a:cxn ang="16200000">
                  <a:pos x="wd2" y="hd2"/>
                </a:cxn>
              </a:cxnLst>
              <a:rect l="0" t="0" r="r" b="b"/>
              <a:pathLst>
                <a:path w="20411" h="21600" extrusionOk="0">
                  <a:moveTo>
                    <a:pt x="5462" y="21600"/>
                  </a:moveTo>
                  <a:lnTo>
                    <a:pt x="1780" y="21600"/>
                  </a:lnTo>
                  <a:lnTo>
                    <a:pt x="1780" y="12640"/>
                  </a:lnTo>
                  <a:cubicBezTo>
                    <a:pt x="-1147" y="9897"/>
                    <a:pt x="-429" y="6703"/>
                    <a:pt x="3668" y="4243"/>
                  </a:cubicBezTo>
                  <a:cubicBezTo>
                    <a:pt x="5571" y="3100"/>
                    <a:pt x="8083" y="2195"/>
                    <a:pt x="10842" y="1485"/>
                  </a:cubicBezTo>
                  <a:cubicBezTo>
                    <a:pt x="13455" y="813"/>
                    <a:pt x="16324" y="309"/>
                    <a:pt x="19362" y="0"/>
                  </a:cubicBezTo>
                  <a:cubicBezTo>
                    <a:pt x="20111" y="1273"/>
                    <a:pt x="20453" y="2567"/>
                    <a:pt x="20407" y="3850"/>
                  </a:cubicBezTo>
                  <a:cubicBezTo>
                    <a:pt x="20358" y="5204"/>
                    <a:pt x="19876" y="6571"/>
                    <a:pt x="18588" y="7845"/>
                  </a:cubicBezTo>
                  <a:cubicBezTo>
                    <a:pt x="16206" y="10200"/>
                    <a:pt x="11348" y="11945"/>
                    <a:pt x="5472" y="12556"/>
                  </a:cubicBezTo>
                  <a:lnTo>
                    <a:pt x="5462" y="21600"/>
                  </a:ln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sp>
          <p:nvSpPr>
            <p:cNvPr id="14" name="Shape 9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BD61544-2F8C-4139-87FC-A210F07D5A02}"/>
                </a:ext>
              </a:extLst>
            </p:cNvPr>
            <p:cNvSpPr/>
            <p:nvPr/>
          </p:nvSpPr>
          <p:spPr>
            <a:xfrm>
              <a:off x="5310424" y="3554534"/>
              <a:ext cx="975549" cy="1213395"/>
            </a:xfrm>
            <a:custGeom>
              <a:avLst/>
              <a:gdLst/>
              <a:ahLst/>
              <a:cxnLst>
                <a:cxn ang="0">
                  <a:pos x="wd2" y="hd2"/>
                </a:cxn>
                <a:cxn ang="5400000">
                  <a:pos x="wd2" y="hd2"/>
                </a:cxn>
                <a:cxn ang="10800000">
                  <a:pos x="wd2" y="hd2"/>
                </a:cxn>
                <a:cxn ang="16200000">
                  <a:pos x="wd2" y="hd2"/>
                </a:cxn>
              </a:cxnLst>
              <a:rect l="0" t="0" r="r" b="b"/>
              <a:pathLst>
                <a:path w="20686" h="21362" extrusionOk="0">
                  <a:moveTo>
                    <a:pt x="20686" y="6253"/>
                  </a:moveTo>
                  <a:cubicBezTo>
                    <a:pt x="19411" y="8424"/>
                    <a:pt x="18550" y="10748"/>
                    <a:pt x="18133" y="13139"/>
                  </a:cubicBezTo>
                  <a:cubicBezTo>
                    <a:pt x="17657" y="15875"/>
                    <a:pt x="17770" y="18659"/>
                    <a:pt x="18466" y="21362"/>
                  </a:cubicBezTo>
                  <a:cubicBezTo>
                    <a:pt x="14035" y="20775"/>
                    <a:pt x="9931" y="19064"/>
                    <a:pt x="6719" y="16464"/>
                  </a:cubicBezTo>
                  <a:cubicBezTo>
                    <a:pt x="1479" y="12223"/>
                    <a:pt x="-914" y="6114"/>
                    <a:pt x="319" y="125"/>
                  </a:cubicBezTo>
                  <a:cubicBezTo>
                    <a:pt x="4237" y="-238"/>
                    <a:pt x="8204" y="191"/>
                    <a:pt x="11880" y="1374"/>
                  </a:cubicBezTo>
                  <a:cubicBezTo>
                    <a:pt x="15210" y="2446"/>
                    <a:pt x="18215" y="4112"/>
                    <a:pt x="20686" y="6253"/>
                  </a:cubicBezTo>
                  <a:close/>
                </a:path>
              </a:pathLst>
            </a:custGeom>
            <a:grpFill/>
            <a:ln w="6350" cmpd="sng">
              <a:noFill/>
              <a:miter lim="400000"/>
            </a:ln>
          </p:spPr>
          <p:txBody>
            <a:bodyPr lIns="68808" tIns="68808" rIns="68808" bIns="68808" anchor="ctr"/>
            <a:lstStyle/>
            <a:p>
              <a:pPr defTabSz="455773">
                <a:defRPr sz="2400"/>
              </a:pPr>
              <a:endParaRPr sz="2438" kern="0">
                <a:solidFill>
                  <a:srgbClr val="070707"/>
                </a:solidFill>
                <a:latin typeface="思源黑体 CN Normal" panose="020B0400000000000000" pitchFamily="34" charset="-122"/>
                <a:ea typeface="字魂95号-手刻宋" panose="00000500000000000000" pitchFamily="2" charset="-122"/>
                <a:cs typeface="+mn-ea"/>
                <a:sym typeface="思源黑体 CN Normal" panose="020B0400000000000000" pitchFamily="34" charset="-122"/>
              </a:endParaRPr>
            </a:p>
          </p:txBody>
        </p:sp>
      </p:grpSp>
      <p:sp>
        <p:nvSpPr>
          <p:cNvPr id="15" name="文本框 1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29AA78E-7F38-4FEC-932F-F490721509BD}"/>
              </a:ext>
            </a:extLst>
          </p:cNvPr>
          <p:cNvSpPr txBox="1"/>
          <p:nvPr/>
        </p:nvSpPr>
        <p:spPr>
          <a:xfrm>
            <a:off x="5201683" y="2767112"/>
            <a:ext cx="942439" cy="923330"/>
          </a:xfrm>
          <a:prstGeom prst="rect">
            <a:avLst/>
          </a:prstGeom>
          <a:noFill/>
        </p:spPr>
        <p:txBody>
          <a:bodyPr wrap="square" rtlCol="0">
            <a:spAutoFit/>
          </a:bodyPr>
          <a:lstStyle/>
          <a:p>
            <a:r>
              <a:rPr lang="en-US" altLang="zh-CN" sz="5400">
                <a:solidFill>
                  <a:schemeClr val="bg1"/>
                </a:solidFill>
                <a:latin typeface="Times New Roman" pitchFamily="18" charset="0"/>
                <a:cs typeface="Times New Roman" panose="02020603050405020304" pitchFamily="18" charset="0"/>
              </a:rPr>
              <a:t>02</a:t>
            </a:r>
            <a:endParaRPr lang="zh-CN" altLang="en-US" sz="5400">
              <a:solidFill>
                <a:schemeClr val="bg1"/>
              </a:solidFill>
              <a:latin typeface="Times New Roman" pitchFamily="18" charset="0"/>
              <a:cs typeface="Times New Roman" panose="02020603050405020304" pitchFamily="18" charset="0"/>
            </a:endParaRPr>
          </a:p>
        </p:txBody>
      </p:sp>
      <p:sp>
        <p:nvSpPr>
          <p:cNvPr id="16" name="文本框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B5FD685-E889-48F7-8EDF-349A3468FA2E}"/>
              </a:ext>
            </a:extLst>
          </p:cNvPr>
          <p:cNvSpPr txBox="1"/>
          <p:nvPr/>
        </p:nvSpPr>
        <p:spPr>
          <a:xfrm>
            <a:off x="6915086" y="3455042"/>
            <a:ext cx="6501844" cy="830997"/>
          </a:xfrm>
          <a:prstGeom prst="rect">
            <a:avLst/>
          </a:prstGeom>
          <a:noFill/>
        </p:spPr>
        <p:txBody>
          <a:bodyPr wrap="square" rtlCol="0">
            <a:spAutoFit/>
          </a:bodyPr>
          <a:lstStyle/>
          <a:p>
            <a:r>
              <a:rPr lang="zh-CN" altLang="en-US" sz="4800" b="1">
                <a:latin typeface="黑体" pitchFamily="49" charset="-122"/>
                <a:ea typeface="黑体" pitchFamily="49" charset="-122"/>
              </a:rPr>
              <a:t>故事梗概和主要内容</a:t>
            </a:r>
            <a:endParaRPr lang="zh-CN" altLang="en-US" sz="1200">
              <a:latin typeface="黑体" panose="02010609060101010101" pitchFamily="49" charset="-122"/>
              <a:ea typeface="黑体" panose="02010609060101010101" pitchFamily="49" charset="-122"/>
            </a:endParaRPr>
          </a:p>
        </p:txBody>
      </p:sp>
      <p:sp>
        <p:nvSpPr>
          <p:cNvPr id="17"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18" name="圆角矩形 17"/>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139203849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5EC359-CBD9-4564-B6A2-BC825DE6E9F1}"/>
              </a:ext>
            </a:extLst>
          </p:cNvPr>
          <p:cNvSpPr txBox="1"/>
          <p:nvPr/>
        </p:nvSpPr>
        <p:spPr>
          <a:xfrm>
            <a:off x="2543722" y="3543513"/>
            <a:ext cx="14545616" cy="6555641"/>
          </a:xfrm>
          <a:prstGeom prst="rect">
            <a:avLst/>
          </a:prstGeom>
          <a:noFill/>
        </p:spPr>
        <p:txBody>
          <a:bodyPr wrap="square" rtlCol="0">
            <a:spAutoFit/>
          </a:bodyPr>
          <a:lstStyle/>
          <a:p>
            <a:pPr>
              <a:lnSpc>
                <a:spcPct val="150000"/>
              </a:lnSpc>
            </a:pPr>
            <a:r>
              <a:rPr lang="zh-CN" altLang="en-US" sz="4000" smtClean="0">
                <a:latin typeface="黑体" pitchFamily="49" charset="-122"/>
                <a:ea typeface="黑体" pitchFamily="49" charset="-122"/>
              </a:rPr>
              <a:t>娜拉假冒</a:t>
            </a:r>
            <a:r>
              <a:rPr lang="zh-CN" altLang="en-US" sz="4000">
                <a:latin typeface="黑体" pitchFamily="49" charset="-122"/>
                <a:ea typeface="黑体" pitchFamily="49" charset="-122"/>
              </a:rPr>
              <a:t>父亲的签字向柯洛克斯泰借款，供托伐去疗养。</a:t>
            </a:r>
            <a:r>
              <a:rPr lang="zh-CN" altLang="zh-CN" sz="4000">
                <a:latin typeface="黑体" pitchFamily="49" charset="-122"/>
                <a:ea typeface="黑体" pitchFamily="49" charset="-122"/>
              </a:rPr>
              <a:t>柯洛克斯泰</a:t>
            </a:r>
            <a:r>
              <a:rPr lang="zh-CN" altLang="zh-CN" sz="4000" smtClean="0">
                <a:latin typeface="黑体" pitchFamily="49" charset="-122"/>
                <a:ea typeface="黑体" pitchFamily="49" charset="-122"/>
              </a:rPr>
              <a:t>在</a:t>
            </a:r>
            <a:r>
              <a:rPr lang="zh-CN" altLang="en-US" sz="4000" smtClean="0">
                <a:latin typeface="黑体" pitchFamily="49" charset="-122"/>
                <a:ea typeface="黑体" pitchFamily="49" charset="-122"/>
              </a:rPr>
              <a:t>海尔茂任职</a:t>
            </a:r>
            <a:r>
              <a:rPr lang="zh-CN" altLang="zh-CN" sz="4000" smtClean="0">
                <a:latin typeface="黑体" pitchFamily="49" charset="-122"/>
                <a:ea typeface="黑体" pitchFamily="49" charset="-122"/>
              </a:rPr>
              <a:t>的银行</a:t>
            </a:r>
            <a:r>
              <a:rPr lang="zh-CN" altLang="zh-CN" sz="4000">
                <a:latin typeface="黑体" pitchFamily="49" charset="-122"/>
                <a:ea typeface="黑体" pitchFamily="49" charset="-122"/>
              </a:rPr>
              <a:t>里</a:t>
            </a:r>
            <a:r>
              <a:rPr lang="zh-CN" altLang="zh-CN" sz="4000" smtClean="0">
                <a:latin typeface="黑体" pitchFamily="49" charset="-122"/>
                <a:ea typeface="黑体" pitchFamily="49" charset="-122"/>
              </a:rPr>
              <a:t>做事</a:t>
            </a:r>
            <a:r>
              <a:rPr lang="zh-CN" altLang="en-US" sz="4000" smtClean="0">
                <a:latin typeface="黑体" pitchFamily="49" charset="-122"/>
                <a:ea typeface="黑体" pitchFamily="49" charset="-122"/>
              </a:rPr>
              <a:t>，当接到</a:t>
            </a:r>
            <a:r>
              <a:rPr lang="zh-CN" altLang="zh-CN" sz="4000" smtClean="0">
                <a:latin typeface="黑体" pitchFamily="49" charset="-122"/>
                <a:ea typeface="黑体" pitchFamily="49" charset="-122"/>
              </a:rPr>
              <a:t>解雇</a:t>
            </a:r>
            <a:r>
              <a:rPr lang="zh-CN" altLang="zh-CN" sz="4000">
                <a:latin typeface="黑体" pitchFamily="49" charset="-122"/>
                <a:ea typeface="黑体" pitchFamily="49" charset="-122"/>
              </a:rPr>
              <a:t>通知</a:t>
            </a:r>
            <a:r>
              <a:rPr lang="zh-CN" altLang="zh-CN" sz="4000" smtClean="0">
                <a:latin typeface="黑体" pitchFamily="49" charset="-122"/>
                <a:ea typeface="黑体" pitchFamily="49" charset="-122"/>
              </a:rPr>
              <a:t>后</a:t>
            </a:r>
            <a:r>
              <a:rPr lang="zh-CN" altLang="en-US" sz="4000" smtClean="0">
                <a:latin typeface="黑体" pitchFamily="49" charset="-122"/>
                <a:ea typeface="黑体" pitchFamily="49" charset="-122"/>
              </a:rPr>
              <a:t>他便</a:t>
            </a:r>
            <a:r>
              <a:rPr lang="zh-CN" altLang="zh-CN" sz="4000" smtClean="0">
                <a:latin typeface="黑体" pitchFamily="49" charset="-122"/>
                <a:ea typeface="黑体" pitchFamily="49" charset="-122"/>
              </a:rPr>
              <a:t>写</a:t>
            </a:r>
            <a:r>
              <a:rPr lang="zh-CN" altLang="zh-CN" sz="4000">
                <a:latin typeface="黑体" pitchFamily="49" charset="-122"/>
                <a:ea typeface="黑体" pitchFamily="49" charset="-122"/>
              </a:rPr>
              <a:t>了一封信，信中揭露</a:t>
            </a:r>
            <a:r>
              <a:rPr lang="zh-CN" altLang="zh-CN" sz="4000" smtClean="0">
                <a:latin typeface="黑体" pitchFamily="49" charset="-122"/>
                <a:ea typeface="黑体" pitchFamily="49" charset="-122"/>
              </a:rPr>
              <a:t>了</a:t>
            </a:r>
            <a:r>
              <a:rPr lang="zh-CN" altLang="en-US" sz="4000" smtClean="0">
                <a:latin typeface="黑体" pitchFamily="49" charset="-122"/>
                <a:ea typeface="黑体" pitchFamily="49" charset="-122"/>
              </a:rPr>
              <a:t>娜拉</a:t>
            </a:r>
            <a:r>
              <a:rPr lang="zh-CN" altLang="zh-CN" sz="4000" smtClean="0">
                <a:latin typeface="黑体" pitchFamily="49" charset="-122"/>
                <a:ea typeface="黑体" pitchFamily="49" charset="-122"/>
              </a:rPr>
              <a:t>伪造</a:t>
            </a:r>
            <a:r>
              <a:rPr lang="zh-CN" altLang="zh-CN" sz="4000">
                <a:latin typeface="黑体" pitchFamily="49" charset="-122"/>
                <a:ea typeface="黑体" pitchFamily="49" charset="-122"/>
              </a:rPr>
              <a:t>签字的详细</a:t>
            </a:r>
            <a:r>
              <a:rPr lang="zh-CN" altLang="zh-CN" sz="4000" smtClean="0">
                <a:latin typeface="黑体" pitchFamily="49" charset="-122"/>
                <a:ea typeface="黑体" pitchFamily="49" charset="-122"/>
              </a:rPr>
              <a:t>过程。</a:t>
            </a:r>
            <a:r>
              <a:rPr lang="zh-CN" altLang="en-US" sz="4000" smtClean="0">
                <a:latin typeface="黑体" pitchFamily="49" charset="-122"/>
                <a:ea typeface="黑体" pitchFamily="49" charset="-122"/>
              </a:rPr>
              <a:t>当海尔茂看到</a:t>
            </a:r>
            <a:r>
              <a:rPr lang="zh-CN" altLang="en-US" sz="4000">
                <a:latin typeface="黑体" pitchFamily="49" charset="-122"/>
                <a:ea typeface="黑体" pitchFamily="49" charset="-122"/>
              </a:rPr>
              <a:t>柯洛克斯泰的信时</a:t>
            </a:r>
            <a:r>
              <a:rPr lang="zh-CN" altLang="en-US" sz="4000" smtClean="0">
                <a:latin typeface="黑体" pitchFamily="49" charset="-122"/>
                <a:ea typeface="黑体" pitchFamily="49" charset="-122"/>
              </a:rPr>
              <a:t>，家庭危机爆发</a:t>
            </a:r>
            <a:r>
              <a:rPr lang="zh-CN" altLang="en-US" sz="4000">
                <a:latin typeface="黑体" pitchFamily="49" charset="-122"/>
                <a:ea typeface="黑体" pitchFamily="49" charset="-122"/>
              </a:rPr>
              <a:t>了。</a:t>
            </a:r>
            <a:r>
              <a:rPr lang="zh-CN" altLang="zh-CN" sz="4000">
                <a:latin typeface="黑体" pitchFamily="49" charset="-122"/>
                <a:ea typeface="黑体" pitchFamily="49" charset="-122"/>
              </a:rPr>
              <a:t>接着</a:t>
            </a:r>
            <a:r>
              <a:rPr lang="zh-CN" altLang="zh-CN" sz="4000" smtClean="0">
                <a:latin typeface="黑体" pitchFamily="49" charset="-122"/>
                <a:ea typeface="黑体" pitchFamily="49" charset="-122"/>
              </a:rPr>
              <a:t>，</a:t>
            </a:r>
            <a:r>
              <a:rPr lang="zh-CN" altLang="en-US" sz="4000">
                <a:latin typeface="黑体" pitchFamily="49" charset="-122"/>
                <a:ea typeface="黑体" pitchFamily="49" charset="-122"/>
              </a:rPr>
              <a:t>海尔茂</a:t>
            </a:r>
            <a:r>
              <a:rPr lang="zh-CN" altLang="zh-CN" sz="4000" smtClean="0">
                <a:latin typeface="黑体" pitchFamily="49" charset="-122"/>
                <a:ea typeface="黑体" pitchFamily="49" charset="-122"/>
              </a:rPr>
              <a:t>又</a:t>
            </a:r>
            <a:r>
              <a:rPr lang="zh-CN" altLang="zh-CN" sz="4000">
                <a:latin typeface="黑体" pitchFamily="49" charset="-122"/>
                <a:ea typeface="黑体" pitchFamily="49" charset="-122"/>
              </a:rPr>
              <a:t>收到了柯洛克斯泰的另一封信，</a:t>
            </a:r>
            <a:r>
              <a:rPr lang="zh-CN" altLang="en-US" sz="4000">
                <a:latin typeface="黑体" pitchFamily="49" charset="-122"/>
                <a:ea typeface="黑体" pitchFamily="49" charset="-122"/>
              </a:rPr>
              <a:t>信</a:t>
            </a:r>
            <a:r>
              <a:rPr lang="zh-CN" altLang="en-US" sz="4000" smtClean="0">
                <a:latin typeface="黑体" pitchFamily="49" charset="-122"/>
                <a:ea typeface="黑体" pitchFamily="49" charset="-122"/>
              </a:rPr>
              <a:t>上说</a:t>
            </a:r>
            <a:r>
              <a:rPr lang="zh-CN" altLang="zh-CN" sz="4000" smtClean="0">
                <a:latin typeface="黑体" pitchFamily="49" charset="-122"/>
                <a:ea typeface="黑体" pitchFamily="49" charset="-122"/>
              </a:rPr>
              <a:t>不准备采取</a:t>
            </a:r>
            <a:r>
              <a:rPr lang="zh-CN" altLang="zh-CN" sz="4000">
                <a:latin typeface="黑体" pitchFamily="49" charset="-122"/>
                <a:ea typeface="黑体" pitchFamily="49" charset="-122"/>
              </a:rPr>
              <a:t>任何行动。这时</a:t>
            </a:r>
            <a:r>
              <a:rPr lang="zh-CN" altLang="zh-CN" sz="4000" smtClean="0">
                <a:latin typeface="黑体" pitchFamily="49" charset="-122"/>
                <a:ea typeface="黑体" pitchFamily="49" charset="-122"/>
              </a:rPr>
              <a:t>，</a:t>
            </a:r>
            <a:r>
              <a:rPr lang="zh-CN" altLang="en-US" sz="4000" smtClean="0">
                <a:latin typeface="黑体" pitchFamily="49" charset="-122"/>
                <a:ea typeface="黑体" pitchFamily="49" charset="-122"/>
              </a:rPr>
              <a:t>海尔茂</a:t>
            </a:r>
            <a:r>
              <a:rPr lang="zh-CN" altLang="zh-CN" sz="4000" smtClean="0">
                <a:latin typeface="黑体" pitchFamily="49" charset="-122"/>
                <a:ea typeface="黑体" pitchFamily="49" charset="-122"/>
              </a:rPr>
              <a:t>的</a:t>
            </a:r>
            <a:r>
              <a:rPr lang="zh-CN" altLang="zh-CN" sz="4000">
                <a:latin typeface="黑体" pitchFamily="49" charset="-122"/>
                <a:ea typeface="黑体" pitchFamily="49" charset="-122"/>
              </a:rPr>
              <a:t>态度</a:t>
            </a:r>
            <a:r>
              <a:rPr lang="zh-CN" altLang="en-US" sz="4000">
                <a:latin typeface="黑体" pitchFamily="49" charset="-122"/>
                <a:ea typeface="黑体" pitchFamily="49" charset="-122"/>
              </a:rPr>
              <a:t>有了大</a:t>
            </a:r>
            <a:r>
              <a:rPr lang="zh-CN" altLang="zh-CN" sz="4000">
                <a:latin typeface="黑体" pitchFamily="49" charset="-122"/>
                <a:ea typeface="黑体" pitchFamily="49" charset="-122"/>
              </a:rPr>
              <a:t>转</a:t>
            </a:r>
            <a:r>
              <a:rPr lang="zh-CN" altLang="en-US" sz="4000">
                <a:latin typeface="黑体" pitchFamily="49" charset="-122"/>
                <a:ea typeface="黑体" pitchFamily="49" charset="-122"/>
              </a:rPr>
              <a:t>变</a:t>
            </a:r>
            <a:r>
              <a:rPr lang="zh-CN" altLang="zh-CN" sz="4000">
                <a:latin typeface="黑体" pitchFamily="49" charset="-122"/>
                <a:ea typeface="黑体" pitchFamily="49" charset="-122"/>
              </a:rPr>
              <a:t>。娜拉第一次认识了丈夫的庐山真面目</a:t>
            </a:r>
            <a:r>
              <a:rPr lang="zh-CN" altLang="en-US" sz="4000" smtClean="0">
                <a:latin typeface="黑体" pitchFamily="49" charset="-122"/>
                <a:ea typeface="黑体" pitchFamily="49" charset="-122"/>
              </a:rPr>
              <a:t>，之后</a:t>
            </a:r>
            <a:r>
              <a:rPr lang="zh-CN" altLang="zh-CN" sz="4000" smtClean="0">
                <a:latin typeface="黑体" pitchFamily="49" charset="-122"/>
                <a:ea typeface="黑体" pitchFamily="49" charset="-122"/>
              </a:rPr>
              <a:t>宣布</a:t>
            </a:r>
            <a:r>
              <a:rPr lang="zh-CN" altLang="zh-CN" sz="4000">
                <a:latin typeface="黑体" pitchFamily="49" charset="-122"/>
                <a:ea typeface="黑体" pitchFamily="49" charset="-122"/>
              </a:rPr>
              <a:t>要</a:t>
            </a:r>
            <a:r>
              <a:rPr lang="zh-CN" altLang="zh-CN" sz="4000" smtClean="0">
                <a:latin typeface="黑体" pitchFamily="49" charset="-122"/>
                <a:ea typeface="黑体" pitchFamily="49" charset="-122"/>
              </a:rPr>
              <a:t>离开</a:t>
            </a:r>
            <a:r>
              <a:rPr lang="zh-CN" altLang="en-US" sz="4000" smtClean="0">
                <a:latin typeface="黑体" pitchFamily="49" charset="-122"/>
                <a:ea typeface="黑体" pitchFamily="49" charset="-122"/>
              </a:rPr>
              <a:t>这个</a:t>
            </a:r>
            <a:r>
              <a:rPr lang="zh-CN" altLang="zh-CN" sz="4000" smtClean="0">
                <a:latin typeface="黑体" pitchFamily="49" charset="-122"/>
                <a:ea typeface="黑体" pitchFamily="49" charset="-122"/>
              </a:rPr>
              <a:t>家</a:t>
            </a:r>
            <a:r>
              <a:rPr lang="zh-CN" altLang="en-US" sz="4000" smtClean="0">
                <a:latin typeface="黑体" pitchFamily="49" charset="-122"/>
                <a:ea typeface="黑体" pitchFamily="49" charset="-122"/>
              </a:rPr>
              <a:t>，一去不复返。</a:t>
            </a:r>
            <a:endParaRPr lang="zh-CN" altLang="en-US" sz="4000">
              <a:latin typeface="黑体" panose="02010609060101010101" pitchFamily="49" charset="-122"/>
              <a:ea typeface="黑体" panose="02010609060101010101" pitchFamily="49" charset="-122"/>
            </a:endParaRPr>
          </a:p>
        </p:txBody>
      </p:sp>
      <p:sp>
        <p:nvSpPr>
          <p:cNvPr id="4" name="TextBox 8"/>
          <p:cNvSpPr txBox="1"/>
          <p:nvPr/>
        </p:nvSpPr>
        <p:spPr>
          <a:xfrm>
            <a:off x="1098550" y="522288"/>
            <a:ext cx="2308225" cy="706437"/>
          </a:xfrm>
          <a:prstGeom prst="rect">
            <a:avLst/>
          </a:prstGeom>
          <a:noFill/>
          <a:ln w="9525">
            <a:noFill/>
          </a:ln>
        </p:spPr>
        <p:txBody>
          <a:bodyPr>
            <a:spAutoFit/>
          </a:bodyPr>
          <a:lstStyle>
            <a:lvl1pPr marL="914400" indent="-914400" algn="l" rtl="0" eaLnBrk="0" fontAlgn="base" hangingPunct="0">
              <a:spcBef>
                <a:spcPct val="20000"/>
              </a:spcBef>
              <a:spcAft>
                <a:spcPct val="0"/>
              </a:spcAft>
              <a:buChar char="•"/>
              <a:defRPr sz="8500">
                <a:solidFill>
                  <a:schemeClr val="tx1"/>
                </a:solidFill>
                <a:latin typeface="+mn-lt"/>
                <a:ea typeface="+mn-ea"/>
                <a:cs typeface="+mn-cs"/>
              </a:defRPr>
            </a:lvl1pPr>
            <a:lvl2pPr marL="1981200" indent="-762000" algn="l" rtl="0" eaLnBrk="0" fontAlgn="base" hangingPunct="0">
              <a:spcBef>
                <a:spcPct val="20000"/>
              </a:spcBef>
              <a:spcAft>
                <a:spcPct val="0"/>
              </a:spcAft>
              <a:buChar char="–"/>
              <a:defRPr sz="7500">
                <a:solidFill>
                  <a:schemeClr val="tx1"/>
                </a:solidFill>
                <a:latin typeface="+mn-lt"/>
                <a:ea typeface="+mn-ea"/>
              </a:defRPr>
            </a:lvl2pPr>
            <a:lvl3pPr marL="3048000" indent="-609600" algn="l" rtl="0" eaLnBrk="0" fontAlgn="base" hangingPunct="0">
              <a:spcBef>
                <a:spcPct val="20000"/>
              </a:spcBef>
              <a:spcAft>
                <a:spcPct val="0"/>
              </a:spcAft>
              <a:buChar char="•"/>
              <a:defRPr sz="6400">
                <a:solidFill>
                  <a:schemeClr val="tx1"/>
                </a:solidFill>
                <a:latin typeface="+mn-lt"/>
                <a:ea typeface="+mn-ea"/>
              </a:defRPr>
            </a:lvl3pPr>
            <a:lvl4pPr marL="4267200" indent="-609600" algn="l" rtl="0" eaLnBrk="0" fontAlgn="base" hangingPunct="0">
              <a:spcBef>
                <a:spcPct val="20000"/>
              </a:spcBef>
              <a:spcAft>
                <a:spcPct val="0"/>
              </a:spcAft>
              <a:buChar char="–"/>
              <a:defRPr sz="5300">
                <a:solidFill>
                  <a:schemeClr val="tx1"/>
                </a:solidFill>
                <a:latin typeface="+mn-lt"/>
                <a:ea typeface="+mn-ea"/>
              </a:defRPr>
            </a:lvl4pPr>
            <a:lvl5pPr marL="5486400" indent="-609600" algn="l" rtl="0" eaLnBrk="0" fontAlgn="base" hangingPunct="0">
              <a:spcBef>
                <a:spcPct val="20000"/>
              </a:spcBef>
              <a:spcAft>
                <a:spcPct val="0"/>
              </a:spcAft>
              <a:buChar char="»"/>
              <a:defRPr sz="5300">
                <a:solidFill>
                  <a:schemeClr val="tx1"/>
                </a:solidFill>
                <a:latin typeface="+mn-lt"/>
                <a:ea typeface="+mn-ea"/>
              </a:defRPr>
            </a:lvl5pPr>
          </a:lstStyle>
          <a:p>
            <a:pPr marL="0" lvl="0" indent="0" eaLnBrk="1" hangingPunct="1">
              <a:spcBef>
                <a:spcPct val="0"/>
              </a:spcBef>
              <a:buNone/>
            </a:pPr>
            <a:r>
              <a:rPr lang="zh-CN" altLang="en-US" sz="4000">
                <a:solidFill>
                  <a:srgbClr val="820000"/>
                </a:solidFill>
                <a:latin typeface="隶书" pitchFamily="49" charset="-122"/>
                <a:ea typeface="隶书" pitchFamily="49" charset="-122"/>
              </a:rPr>
              <a:t>阅读落实</a:t>
            </a:r>
          </a:p>
        </p:txBody>
      </p:sp>
      <p:sp>
        <p:nvSpPr>
          <p:cNvPr id="5" name="圆角矩形 4"/>
          <p:cNvSpPr/>
          <p:nvPr/>
        </p:nvSpPr>
        <p:spPr>
          <a:xfrm>
            <a:off x="1031875" y="631825"/>
            <a:ext cx="2374900" cy="566738"/>
          </a:xfrm>
          <a:prstGeom prst="round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243649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w="38100">
                <a:solidFill>
                  <a:schemeClr val="tx1"/>
                </a:solidFill>
              </a:ln>
              <a:solidFill>
                <a:srgbClr val="820000"/>
              </a:solidFill>
              <a:effectLst/>
              <a:uLnTx/>
              <a:uFillTx/>
              <a:latin typeface="+mn-lt"/>
              <a:ea typeface="+mn-ea"/>
              <a:cs typeface="+mn-cs"/>
            </a:endParaRPr>
          </a:p>
        </p:txBody>
      </p:sp>
    </p:spTree>
    <p:extLst>
      <p:ext uri="{BB962C8B-B14F-4D97-AF65-F5344CB8AC3E}">
        <p14:creationId xmlns:p14="http://schemas.microsoft.com/office/powerpoint/2010/main" val="154393699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课件模板（最新）" id="{063DE64C-0051-44D8-A717-1FDA6A86F20B}" vid="{04DE2C19-B9B4-4A20-A57B-4D62AC44F58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884</Words>
  <Application>Microsoft Office PowerPoint</Application>
  <PresentationFormat>自定义</PresentationFormat>
  <Paragraphs>45</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2020-12-08T13:55:01Z</cp:lastPrinted>
  <dcterms:created xsi:type="dcterms:W3CDTF">2020-12-08T13:55:01Z</dcterms:created>
  <dcterms:modified xsi:type="dcterms:W3CDTF">2020-12-14T08:14:48Z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