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61" r:id="rId2"/>
    <p:sldId id="262" r:id="rId3"/>
    <p:sldId id="263" r:id="rId4"/>
    <p:sldId id="278" r:id="rId5"/>
    <p:sldId id="317" r:id="rId6"/>
    <p:sldId id="264" r:id="rId7"/>
    <p:sldId id="293" r:id="rId8"/>
    <p:sldId id="298" r:id="rId9"/>
    <p:sldId id="291" r:id="rId10"/>
    <p:sldId id="304" r:id="rId11"/>
    <p:sldId id="265" r:id="rId12"/>
    <p:sldId id="271" r:id="rId13"/>
    <p:sldId id="305" r:id="rId14"/>
    <p:sldId id="296" r:id="rId15"/>
    <p:sldId id="302" r:id="rId16"/>
    <p:sldId id="269" r:id="rId17"/>
    <p:sldId id="274" r:id="rId18"/>
    <p:sldId id="310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4400" b="1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b="1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b="1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b="1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b="1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400" b="1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400" b="1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400" b="1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400" b="1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1B2F"/>
    <a:srgbClr val="3366FF"/>
    <a:srgbClr val="00FF00"/>
    <a:srgbClr val="FF9900"/>
    <a:srgbClr val="FF99FF"/>
    <a:srgbClr val="FF66FF"/>
    <a:srgbClr val="FF6600"/>
    <a:srgbClr val="00CC00"/>
    <a:srgbClr val="FFCC00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924" autoAdjust="0"/>
  </p:normalViewPr>
  <p:slideViewPr>
    <p:cSldViewPr>
      <p:cViewPr varScale="1">
        <p:scale>
          <a:sx n="65" d="100"/>
          <a:sy n="65" d="100"/>
        </p:scale>
        <p:origin x="145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939C8F-0F3F-4DF2-9AA4-4345700E097B}" type="datetimeFigureOut">
              <a:rPr lang="zh-CN" altLang="en-US" smtClean="0"/>
              <a:t>2019/11/3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11AE5C-6858-44C8-88D1-83237AFE9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077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11AE5C-6858-44C8-88D1-83237AFE950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59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11AE5C-6858-44C8-88D1-83237AFE950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680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6E954-B523-4B1A-A489-5C8CC4869BB5}" type="datetimeFigureOut">
              <a:rPr lang="zh-CN" altLang="en-US"/>
              <a:t>2019/11/3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E9371-92D4-4DF9-AA48-710AA213684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C169B-1F1C-4AF6-AD53-19AE6A3B0A80}" type="datetimeFigureOut">
              <a:rPr lang="zh-CN" altLang="en-US"/>
              <a:t>2019/11/3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25144-375E-410C-A571-94507037B62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FACD3-F4F9-478E-9DAB-25BFC49F788F}" type="datetimeFigureOut">
              <a:rPr lang="zh-CN" altLang="en-US"/>
              <a:t>2019/11/3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54BD9-52C4-4195-96D0-58072F197EB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BA6DA-BF45-4840-BD2C-7374100A7244}" type="datetimeFigureOut">
              <a:rPr lang="zh-CN" altLang="en-US"/>
              <a:t>2019/11/3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B93BA-5981-4DC9-A88B-F74B4772AF8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E1862-69F9-4CB3-9C9B-58B5104EA609}" type="datetimeFigureOut">
              <a:rPr lang="zh-CN" altLang="en-US"/>
              <a:t>2019/11/3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800FC-CF4A-4A8C-B0E1-FDC9512BB23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4826F-7A76-4BEF-AA76-CFB59DEE28BA}" type="datetimeFigureOut">
              <a:rPr lang="zh-CN" altLang="en-US"/>
              <a:t>2019/11/3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303CF-64A5-4C9C-8460-C12C5A84F0D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C64D3-FC87-4D2B-9942-3A235BD9E1DF}" type="datetimeFigureOut">
              <a:rPr lang="zh-CN" altLang="en-US"/>
              <a:t>2019/11/3 Sunday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84E56-8A57-4DDE-9357-D52785CD339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ACE4B-61F5-4BE2-8E59-5AAEED3C4C9C}" type="datetimeFigureOut">
              <a:rPr lang="zh-CN" altLang="en-US"/>
              <a:t>2019/11/3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84FD8-304F-467C-9E8A-68DBF271E61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A5E96-464C-4E05-AFB8-E10B956EF0A2}" type="datetimeFigureOut">
              <a:rPr lang="zh-CN" altLang="en-US"/>
              <a:t>2019/11/3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FC385-DC09-4292-9309-D15D44E64F0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B5797-7B62-4795-B941-EEB37F7C35F7}" type="datetimeFigureOut">
              <a:rPr lang="zh-CN" altLang="en-US"/>
              <a:t>2019/11/3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CBD08-72D7-42BE-8909-40E169979A2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BAD53-A11A-4CAD-8DF0-2392E84EC8F0}" type="datetimeFigureOut">
              <a:rPr lang="zh-CN" altLang="en-US"/>
              <a:t>2019/11/3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0AE49-65FB-4394-A37F-DA5D6D95F58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4991166-2BC3-40F4-BC28-00BDA55DF518}" type="datetimeFigureOut">
              <a:rPr lang="zh-CN" altLang="en-US"/>
              <a:t>2019/11/3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B6990BB-FB62-44CD-B110-BAAB5B6B4EE6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3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zh-CN" altLang="en-US" b="1" smtClean="0"/>
              <a:t>做好阅读题的几个步骤：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84213" y="981075"/>
            <a:ext cx="72723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/>
              <a:t>第一步：</a:t>
            </a:r>
            <a:r>
              <a:rPr lang="zh-CN" altLang="en-US" sz="3200" dirty="0">
                <a:solidFill>
                  <a:srgbClr val="FF0000"/>
                </a:solidFill>
              </a:rPr>
              <a:t>多读</a:t>
            </a:r>
            <a:r>
              <a:rPr lang="zh-CN" altLang="en-US" sz="3200" dirty="0"/>
              <a:t>文章，理解</a:t>
            </a:r>
            <a:r>
              <a:rPr lang="zh-CN" altLang="en-US" sz="3200" dirty="0">
                <a:solidFill>
                  <a:srgbClr val="FF0000"/>
                </a:solidFill>
              </a:rPr>
              <a:t>内容、情感</a:t>
            </a:r>
            <a:r>
              <a:rPr lang="zh-CN" altLang="en-US" sz="3200" dirty="0"/>
              <a:t>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55650" y="1628775"/>
            <a:ext cx="72739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第二步：</a:t>
            </a:r>
            <a:r>
              <a:rPr lang="zh-CN" altLang="en-US" sz="3200">
                <a:solidFill>
                  <a:srgbClr val="FF0000"/>
                </a:solidFill>
              </a:rPr>
              <a:t>圈划关键词语、句子</a:t>
            </a:r>
            <a:r>
              <a:rPr lang="zh-CN" altLang="en-US" sz="3200"/>
              <a:t>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42988" y="2133600"/>
            <a:ext cx="7705725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（动词、形容词、叠词；修辞；表现人物性格的词语；点明主题的抒情、议论句）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55650" y="3213100"/>
            <a:ext cx="72739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第三步：</a:t>
            </a:r>
            <a:r>
              <a:rPr lang="zh-CN" altLang="en-US" sz="3200">
                <a:solidFill>
                  <a:srgbClr val="FF0000"/>
                </a:solidFill>
              </a:rPr>
              <a:t>总结、提升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16013" y="3860800"/>
            <a:ext cx="72723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/>
              <a:t>（结构、表现手法、表达方式等）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68313" y="4581525"/>
            <a:ext cx="8675687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/>
              <a:t>第四步：</a:t>
            </a:r>
            <a:r>
              <a:rPr lang="zh-CN" altLang="en-US" sz="3200" dirty="0">
                <a:solidFill>
                  <a:srgbClr val="FF0000"/>
                </a:solidFill>
              </a:rPr>
              <a:t>答好试题</a:t>
            </a:r>
          </a:p>
          <a:p>
            <a:r>
              <a:rPr lang="zh-CN" altLang="en-US" sz="3200" dirty="0"/>
              <a:t>（</a:t>
            </a:r>
            <a:r>
              <a:rPr lang="en-US" altLang="zh-CN" sz="3200" dirty="0"/>
              <a:t>1</a:t>
            </a:r>
            <a:r>
              <a:rPr lang="zh-CN" altLang="en-US" sz="3200" dirty="0"/>
              <a:t>审清题意，从文中找答案；</a:t>
            </a:r>
            <a:r>
              <a:rPr lang="en-US" altLang="zh-CN" sz="3200" dirty="0"/>
              <a:t>2</a:t>
            </a:r>
            <a:r>
              <a:rPr lang="zh-CN" altLang="en-US" sz="3200" dirty="0"/>
              <a:t>回答往主旨情感上靠拢；</a:t>
            </a:r>
            <a:r>
              <a:rPr lang="en-US" altLang="zh-CN" sz="3200" dirty="0"/>
              <a:t>3</a:t>
            </a:r>
            <a:r>
              <a:rPr lang="zh-CN" altLang="en-US" sz="3200" dirty="0"/>
              <a:t>说话完整，不空</a:t>
            </a:r>
            <a:r>
              <a:rPr lang="zh-CN" altLang="en-US" sz="3200" dirty="0" smtClean="0"/>
              <a:t>题；</a:t>
            </a:r>
            <a:r>
              <a:rPr lang="en-US" altLang="zh-CN" sz="3200" smtClean="0"/>
              <a:t>4</a:t>
            </a:r>
            <a:r>
              <a:rPr lang="zh-CN" altLang="en-US" sz="3200" smtClean="0"/>
              <a:t>）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7504" y="1056789"/>
            <a:ext cx="9217024" cy="2554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渲染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气氛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交代时间地点、揭示时代背景、展示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世态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风情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为情节发展做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铺垫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推动情节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发展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突出小说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情节、深化主题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2" name="TextBox 10"/>
          <p:cNvSpPr txBox="1">
            <a:spLocks noChangeArrowheads="1"/>
          </p:cNvSpPr>
          <p:nvPr/>
        </p:nvSpPr>
        <p:spPr bwMode="auto">
          <a:xfrm>
            <a:off x="2268538" y="260350"/>
            <a:ext cx="3959225" cy="65087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 smtClean="0"/>
              <a:t>社会环境描写作用</a:t>
            </a:r>
            <a:endParaRPr lang="zh-CN" altLang="en-US" sz="3600" dirty="0"/>
          </a:p>
        </p:txBody>
      </p:sp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0" y="0"/>
            <a:ext cx="14398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考点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07504" y="4581128"/>
            <a:ext cx="864096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描写景物的角度：视觉、听觉、味觉、触觉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描写景物的方法：动静结合、由远到近，生动形象或条理清楚地展现了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环境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482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4"/>
          <p:cNvSpPr txBox="1">
            <a:spLocks noChangeArrowheads="1"/>
          </p:cNvSpPr>
          <p:nvPr/>
        </p:nvSpPr>
        <p:spPr bwMode="auto">
          <a:xfrm>
            <a:off x="0" y="0"/>
            <a:ext cx="14398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考点</a:t>
            </a:r>
          </a:p>
        </p:txBody>
      </p:sp>
      <p:sp>
        <p:nvSpPr>
          <p:cNvPr id="21506" name="TextBox 5"/>
          <p:cNvSpPr txBox="1">
            <a:spLocks noChangeArrowheads="1"/>
          </p:cNvSpPr>
          <p:nvPr/>
        </p:nvSpPr>
        <p:spPr bwMode="auto">
          <a:xfrm>
            <a:off x="0" y="1196975"/>
            <a:ext cx="72723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答题思路：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2132856"/>
            <a:ext cx="9144000" cy="507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表现手法：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渲染气氛、借景抒情、寓情于景、托物言志、设置悬念、埋下伏笔、为后文作铺垫、欲扬先抑；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反问，比喻，对比、景物描写等</a:t>
            </a:r>
          </a:p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、内容上的作用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开篇点题，抒发情感，点明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中心或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情感，交代人物的特征，深化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、升华主题。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、结构上的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(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见下页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8" name="TextBox 10"/>
          <p:cNvSpPr txBox="1">
            <a:spLocks noChangeArrowheads="1"/>
          </p:cNvSpPr>
          <p:nvPr/>
        </p:nvSpPr>
        <p:spPr bwMode="auto">
          <a:xfrm>
            <a:off x="1692275" y="0"/>
            <a:ext cx="3527425" cy="650875"/>
          </a:xfrm>
          <a:prstGeom prst="rect">
            <a:avLst/>
          </a:prstGeom>
          <a:solidFill>
            <a:srgbClr val="6699FF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 smtClean="0">
                <a:ea typeface="黑体" panose="02010609060101010101" pitchFamily="49" charset="-122"/>
              </a:rPr>
              <a:t>   句</a:t>
            </a:r>
            <a:r>
              <a:rPr lang="zh-CN" altLang="en-US" sz="3600" dirty="0">
                <a:ea typeface="黑体" panose="02010609060101010101" pitchFamily="49" charset="-122"/>
              </a:rPr>
              <a:t>、段作用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835150" y="1268413"/>
            <a:ext cx="88201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表现手法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内容上的作用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结构上的作用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副标题 2"/>
          <p:cNvSpPr>
            <a:spLocks noChangeArrowheads="1"/>
          </p:cNvSpPr>
          <p:nvPr/>
        </p:nvSpPr>
        <p:spPr bwMode="auto">
          <a:xfrm>
            <a:off x="0" y="0"/>
            <a:ext cx="8893175" cy="2305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文章开头的作用：</a:t>
            </a:r>
            <a:endParaRPr 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开篇点题，开宗明义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一开头就点明主要意思），渲染气氛，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设置悬念，激发阅读兴趣。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总领全文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，引出下文、为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下文作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铺垫、埋下伏笔。</a:t>
            </a:r>
            <a:endParaRPr lang="en-US" sz="32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3200" b="0" dirty="0">
              <a:solidFill>
                <a:srgbClr val="89898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3200" b="0" dirty="0">
              <a:solidFill>
                <a:srgbClr val="89898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3200" b="0" dirty="0">
              <a:solidFill>
                <a:srgbClr val="898989"/>
              </a:solidFill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3200" b="0" dirty="0">
              <a:solidFill>
                <a:srgbClr val="898989"/>
              </a:solidFill>
            </a:endParaRPr>
          </a:p>
        </p:txBody>
      </p:sp>
      <p:sp>
        <p:nvSpPr>
          <p:cNvPr id="24579" name="副标题 2"/>
          <p:cNvSpPr>
            <a:spLocks noChangeArrowheads="1"/>
          </p:cNvSpPr>
          <p:nvPr/>
        </p:nvSpPr>
        <p:spPr bwMode="auto">
          <a:xfrm>
            <a:off x="0" y="2924175"/>
            <a:ext cx="9324528" cy="1628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文章中间的作用：</a:t>
            </a:r>
            <a:endParaRPr 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承上启下，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过渡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承接上文的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引起下文的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32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3200" b="0" dirty="0">
              <a:solidFill>
                <a:srgbClr val="89898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3200" b="0" dirty="0">
              <a:solidFill>
                <a:srgbClr val="898989"/>
              </a:solidFill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3200" b="0" dirty="0">
              <a:solidFill>
                <a:srgbClr val="898989"/>
              </a:solidFill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3200" b="0" dirty="0">
              <a:solidFill>
                <a:srgbClr val="898989"/>
              </a:solidFill>
            </a:endParaRPr>
          </a:p>
        </p:txBody>
      </p:sp>
      <p:sp>
        <p:nvSpPr>
          <p:cNvPr id="24580" name="副标题 2"/>
          <p:cNvSpPr>
            <a:spLocks noChangeArrowheads="1"/>
          </p:cNvSpPr>
          <p:nvPr/>
        </p:nvSpPr>
        <p:spPr bwMode="auto">
          <a:xfrm>
            <a:off x="0" y="4552950"/>
            <a:ext cx="8676456" cy="2305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文章结尾的作用：</a:t>
            </a:r>
            <a:endParaRPr 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①总结全文，点明主旨，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深化主题，；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照应上文或题目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，呼应开头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\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首尾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呼应；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言有尽而意无穷，回味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深长。</a:t>
            </a:r>
            <a:endParaRPr 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3200" b="0" dirty="0">
              <a:solidFill>
                <a:srgbClr val="89898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3200" b="0" dirty="0">
              <a:solidFill>
                <a:srgbClr val="898989"/>
              </a:solidFill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3200" b="0" dirty="0">
              <a:solidFill>
                <a:srgbClr val="898989"/>
              </a:solidFill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3200" b="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 autoUpdateAnimBg="0"/>
      <p:bldP spid="24579" grpId="0" build="p" autoUpdateAnimBg="0"/>
      <p:bldP spid="24579" grpId="1" build="allAtOnce"/>
      <p:bldP spid="24580" grpId="0" build="p" autoUpdateAnimBg="0"/>
      <p:bldP spid="24580" grpI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-27531" y="719796"/>
            <a:ext cx="9144000" cy="698652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/>
              <a:t>  1</a:t>
            </a:r>
            <a:r>
              <a:rPr lang="zh-CN" altLang="en-US" b="1" dirty="0"/>
              <a:t>、交代</a:t>
            </a:r>
            <a:r>
              <a:rPr lang="zh-CN" altLang="en-US" b="1" dirty="0" smtClean="0"/>
              <a:t>人物、环境等内容</a:t>
            </a:r>
            <a:endParaRPr lang="zh-CN" altLang="en-US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/>
              <a:t>   </a:t>
            </a:r>
            <a:r>
              <a:rPr lang="en-US" altLang="zh-CN" b="1" dirty="0"/>
              <a:t>2</a:t>
            </a:r>
            <a:r>
              <a:rPr lang="zh-CN" altLang="en-US" b="1" dirty="0"/>
              <a:t>、设置悬念，引起读者阅读的兴趣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/>
              <a:t>   </a:t>
            </a:r>
            <a:r>
              <a:rPr lang="en-US" altLang="zh-CN" b="1" dirty="0"/>
              <a:t>3</a:t>
            </a:r>
            <a:r>
              <a:rPr lang="zh-CN" altLang="en-US" b="1" dirty="0"/>
              <a:t>、为后面的情节发展作铺垫或埋下伏笔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/>
              <a:t>   </a:t>
            </a:r>
            <a:r>
              <a:rPr lang="en-US" altLang="zh-CN" b="1" dirty="0"/>
              <a:t>4</a:t>
            </a:r>
            <a:r>
              <a:rPr lang="zh-CN" altLang="en-US" b="1" dirty="0"/>
              <a:t>、照应前文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/>
              <a:t>   </a:t>
            </a:r>
            <a:r>
              <a:rPr lang="en-US" altLang="zh-CN" b="1" dirty="0"/>
              <a:t>5</a:t>
            </a:r>
            <a:r>
              <a:rPr lang="zh-CN" altLang="en-US" b="1" dirty="0"/>
              <a:t>、线索或推动情节发展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/>
              <a:t>   </a:t>
            </a:r>
            <a:r>
              <a:rPr lang="en-US" altLang="zh-CN" b="1" dirty="0"/>
              <a:t>6</a:t>
            </a:r>
            <a:r>
              <a:rPr lang="zh-CN" altLang="en-US" b="1" dirty="0"/>
              <a:t>、刻画人物性格</a:t>
            </a:r>
            <a:endParaRPr lang="en-US" altLang="zh-CN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/>
              <a:t>   7</a:t>
            </a:r>
            <a:r>
              <a:rPr lang="zh-CN" altLang="en-US" b="1" dirty="0"/>
              <a:t>、承上启下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/>
              <a:t>   </a:t>
            </a:r>
            <a:r>
              <a:rPr lang="en-US" altLang="zh-CN" b="1" dirty="0"/>
              <a:t>8</a:t>
            </a:r>
            <a:r>
              <a:rPr lang="zh-CN" altLang="en-US" b="1" dirty="0"/>
              <a:t>、表现主旨或深化主题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CC"/>
                </a:solidFill>
              </a:rPr>
              <a:t>情节作用</a:t>
            </a:r>
            <a:r>
              <a:rPr lang="zh-CN" altLang="en-US" b="1" dirty="0">
                <a:solidFill>
                  <a:srgbClr val="FF0000"/>
                </a:solidFill>
              </a:rPr>
              <a:t>答题样式</a:t>
            </a:r>
            <a:r>
              <a:rPr lang="zh-CN" altLang="en-US" b="1" dirty="0"/>
              <a:t>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FF"/>
                </a:solidFill>
              </a:rPr>
              <a:t>      </a:t>
            </a:r>
            <a:r>
              <a:rPr lang="en-US" altLang="zh-CN" b="1" dirty="0">
                <a:solidFill>
                  <a:srgbClr val="0000FF"/>
                </a:solidFill>
              </a:rPr>
              <a:t>XX</a:t>
            </a:r>
            <a:r>
              <a:rPr lang="zh-CN" altLang="en-US" b="1" dirty="0">
                <a:solidFill>
                  <a:srgbClr val="0000FF"/>
                </a:solidFill>
              </a:rPr>
              <a:t>情节交代</a:t>
            </a:r>
            <a:r>
              <a:rPr lang="en-US" altLang="zh-CN" b="1" dirty="0">
                <a:solidFill>
                  <a:srgbClr val="0000FF"/>
                </a:solidFill>
              </a:rPr>
              <a:t>……</a:t>
            </a:r>
            <a:r>
              <a:rPr lang="zh-CN" altLang="en-US" b="1" dirty="0">
                <a:solidFill>
                  <a:srgbClr val="0000FF"/>
                </a:solidFill>
              </a:rPr>
              <a:t>，在文中起</a:t>
            </a:r>
            <a:r>
              <a:rPr lang="en-US" altLang="zh-CN" b="1" dirty="0">
                <a:solidFill>
                  <a:srgbClr val="0000FF"/>
                </a:solidFill>
              </a:rPr>
              <a:t>……</a:t>
            </a:r>
            <a:r>
              <a:rPr lang="zh-CN" altLang="en-US" b="1" dirty="0">
                <a:solidFill>
                  <a:srgbClr val="0000FF"/>
                </a:solidFill>
              </a:rPr>
              <a:t>作用，突出了</a:t>
            </a:r>
            <a:r>
              <a:rPr lang="en-US" altLang="zh-CN" b="1" dirty="0">
                <a:solidFill>
                  <a:srgbClr val="0000FF"/>
                </a:solidFill>
              </a:rPr>
              <a:t>……</a:t>
            </a:r>
            <a:r>
              <a:rPr lang="zh-CN" altLang="en-US" b="1" dirty="0">
                <a:solidFill>
                  <a:srgbClr val="0000FF"/>
                </a:solidFill>
              </a:rPr>
              <a:t>，表现了</a:t>
            </a:r>
            <a:r>
              <a:rPr lang="en-US" altLang="zh-CN" b="1" dirty="0">
                <a:solidFill>
                  <a:srgbClr val="0000FF"/>
                </a:solidFill>
              </a:rPr>
              <a:t>……</a:t>
            </a:r>
            <a:r>
              <a:rPr lang="zh-CN" altLang="en-US" b="1" dirty="0">
                <a:solidFill>
                  <a:srgbClr val="0000FF"/>
                </a:solidFill>
              </a:rPr>
              <a:t>，深化主题。</a:t>
            </a:r>
            <a:r>
              <a:rPr lang="zh-CN" altLang="en-US" b="1" dirty="0"/>
              <a:t>（写几点，一般看分值）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552" y="44245"/>
            <a:ext cx="7560840" cy="769441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/>
              <a:t>情节作用题</a:t>
            </a:r>
            <a:r>
              <a:rPr lang="en-US" altLang="zh-CN" dirty="0"/>
              <a:t>【</a:t>
            </a:r>
            <a:r>
              <a:rPr lang="zh-CN" altLang="en-US" dirty="0">
                <a:solidFill>
                  <a:srgbClr val="FF0000"/>
                </a:solidFill>
              </a:rPr>
              <a:t>知识储备</a:t>
            </a:r>
            <a:r>
              <a:rPr lang="en-US" altLang="zh-CN" dirty="0" smtClean="0"/>
              <a:t>】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7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0"/>
            <a:ext cx="14398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考点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4652963"/>
            <a:ext cx="9144000" cy="2528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/>
              <a:t>    答题格式：</a:t>
            </a:r>
            <a:r>
              <a:rPr lang="zh-CN" altLang="en-US" sz="3200" dirty="0">
                <a:solidFill>
                  <a:srgbClr val="FF0000"/>
                </a:solidFill>
              </a:rPr>
              <a:t>表现手法  </a:t>
            </a:r>
            <a:r>
              <a:rPr lang="en-US" altLang="zh-CN" sz="3200" dirty="0">
                <a:solidFill>
                  <a:srgbClr val="FF0000"/>
                </a:solidFill>
              </a:rPr>
              <a:t>+  </a:t>
            </a:r>
            <a:r>
              <a:rPr lang="zh-CN" altLang="en-US" sz="3200" dirty="0">
                <a:solidFill>
                  <a:srgbClr val="FF0000"/>
                </a:solidFill>
              </a:rPr>
              <a:t>内容  </a:t>
            </a:r>
            <a:r>
              <a:rPr lang="en-US" altLang="zh-CN" sz="3200" dirty="0">
                <a:solidFill>
                  <a:srgbClr val="FF0000"/>
                </a:solidFill>
              </a:rPr>
              <a:t>+  </a:t>
            </a:r>
            <a:r>
              <a:rPr lang="zh-CN" altLang="en-US" sz="3200" dirty="0">
                <a:solidFill>
                  <a:srgbClr val="FF0000"/>
                </a:solidFill>
              </a:rPr>
              <a:t>表达效果</a:t>
            </a:r>
          </a:p>
          <a:p>
            <a:r>
              <a:rPr lang="en-US" altLang="zh-CN" sz="3200" dirty="0"/>
              <a:t>1</a:t>
            </a:r>
            <a:r>
              <a:rPr lang="zh-CN" altLang="en-US" sz="3200" dirty="0"/>
              <a:t>前后</a:t>
            </a:r>
            <a:r>
              <a:rPr lang="zh-CN" altLang="en-US" sz="3200" dirty="0" smtClean="0"/>
              <a:t>照应</a:t>
            </a:r>
            <a:r>
              <a:rPr lang="en-US" altLang="zh-CN" sz="3200" dirty="0"/>
              <a:t>+</a:t>
            </a:r>
            <a:r>
              <a:rPr lang="zh-CN" altLang="en-US" sz="3200" dirty="0" smtClean="0"/>
              <a:t>使</a:t>
            </a:r>
            <a:r>
              <a:rPr lang="zh-CN" altLang="en-US" sz="3200" dirty="0"/>
              <a:t>情节完整，结构严谨，中心突出。</a:t>
            </a:r>
          </a:p>
          <a:p>
            <a:r>
              <a:rPr lang="en-US" altLang="zh-CN" sz="3200" dirty="0"/>
              <a:t>2</a:t>
            </a:r>
            <a:r>
              <a:rPr lang="zh-CN" altLang="en-US" sz="3200" dirty="0"/>
              <a:t>设置悬念、伏笔、铺垫</a:t>
            </a:r>
            <a:r>
              <a:rPr lang="en-US" altLang="zh-CN" sz="3200" dirty="0"/>
              <a:t>+</a:t>
            </a:r>
            <a:r>
              <a:rPr lang="zh-CN" altLang="en-US" sz="3200" dirty="0"/>
              <a:t>引起读者的注意与思考，激起读者的阅读兴趣，使文章情节曲折。</a:t>
            </a:r>
          </a:p>
          <a:p>
            <a:endParaRPr lang="zh-CN" altLang="en-US" sz="3200" dirty="0"/>
          </a:p>
        </p:txBody>
      </p:sp>
      <p:sp>
        <p:nvSpPr>
          <p:cNvPr id="32773" name="TextBox 10"/>
          <p:cNvSpPr txBox="1">
            <a:spLocks noChangeArrowheads="1"/>
          </p:cNvSpPr>
          <p:nvPr/>
        </p:nvSpPr>
        <p:spPr bwMode="auto">
          <a:xfrm>
            <a:off x="1462992" y="0"/>
            <a:ext cx="2664172" cy="650875"/>
          </a:xfrm>
          <a:prstGeom prst="rect">
            <a:avLst/>
          </a:prstGeom>
          <a:solidFill>
            <a:srgbClr val="FF99FF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>
                <a:ea typeface="黑体" panose="02010609060101010101" pitchFamily="49" charset="-122"/>
              </a:rPr>
              <a:t>表现手法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0" y="765175"/>
            <a:ext cx="8964613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dirty="0">
                <a:latin typeface="Arial" panose="020B0604020202020204" pitchFamily="34" charset="0"/>
              </a:rPr>
              <a:t>     画龙点睛（卒章显志）、铺陈（赋）、直抒胸臆、情景交融、虚实结合、动静结合、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</a:rPr>
              <a:t>想象、联想、象征</a:t>
            </a:r>
            <a:r>
              <a:rPr lang="zh-CN" altLang="en-US" sz="3600" dirty="0">
                <a:latin typeface="Arial" panose="020B0604020202020204" pitchFamily="34" charset="0"/>
              </a:rPr>
              <a:t>、正侧面描写、侧面烘托、衬托（正衬反衬）、对比、托物言志</a:t>
            </a:r>
            <a:r>
              <a:rPr lang="zh-CN" altLang="en-US" sz="3600" dirty="0" smtClean="0">
                <a:latin typeface="Arial" panose="020B0604020202020204" pitchFamily="34" charset="0"/>
              </a:rPr>
              <a:t>、借景抒情、借</a:t>
            </a:r>
            <a:r>
              <a:rPr lang="zh-CN" altLang="en-US" sz="3600" dirty="0">
                <a:latin typeface="Arial" panose="020B0604020202020204" pitchFamily="34" charset="0"/>
              </a:rPr>
              <a:t>物抒情、以物喻人、借物寓理、以小见大、欲扬先抑、设置悬念、铺垫、</a:t>
            </a:r>
            <a:r>
              <a:rPr lang="zh-CN" altLang="en-US" sz="3600" dirty="0" smtClean="0">
                <a:latin typeface="Arial" panose="020B0604020202020204" pitchFamily="34" charset="0"/>
              </a:rPr>
              <a:t>伏笔、照应等</a:t>
            </a:r>
            <a:r>
              <a:rPr lang="zh-CN" altLang="en-US" sz="3600" dirty="0"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277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4"/>
          <p:cNvSpPr>
            <a:spLocks noChangeArrowheads="1"/>
          </p:cNvSpPr>
          <p:nvPr/>
        </p:nvSpPr>
        <p:spPr bwMode="auto">
          <a:xfrm>
            <a:off x="0" y="2943981"/>
            <a:ext cx="9036496" cy="391401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800" b="0">
              <a:latin typeface="Arial" panose="020B0604020202020204" pitchFamily="34" charset="0"/>
            </a:endParaRPr>
          </a:p>
        </p:txBody>
      </p:sp>
      <p:sp>
        <p:nvSpPr>
          <p:cNvPr id="25604" name="副标题 2"/>
          <p:cNvSpPr>
            <a:spLocks noChangeArrowheads="1"/>
          </p:cNvSpPr>
          <p:nvPr/>
        </p:nvSpPr>
        <p:spPr bwMode="auto">
          <a:xfrm>
            <a:off x="-14693" y="2492896"/>
            <a:ext cx="9030512" cy="39855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rgbClr val="FF0000"/>
                </a:solidFill>
                <a:ea typeface="黑体" panose="02010609060101010101" pitchFamily="49" charset="-122"/>
              </a:rPr>
              <a:t>标题的</a:t>
            </a:r>
            <a:r>
              <a:rPr lang="zh-CN" altLang="en-US" sz="3600" dirty="0">
                <a:solidFill>
                  <a:srgbClr val="FF0000"/>
                </a:solidFill>
                <a:ea typeface="黑体" panose="02010609060101010101" pitchFamily="49" charset="-122"/>
              </a:rPr>
              <a:t>作用（妙处）：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是线索，贯穿全文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揭示文章的写作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对象或概括文章主要内容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暗示或点明主旨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采用修辞手法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如比喻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，拟人，象征，双关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等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，生动形象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悬念、新颖、寓意含蓄等，引起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读者的阅读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兴趣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6.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结尾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呼应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0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0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000" b="0" dirty="0">
              <a:solidFill>
                <a:srgbClr val="898989"/>
              </a:solidFill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500" b="0" dirty="0">
              <a:solidFill>
                <a:srgbClr val="898989"/>
              </a:solidFill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500" b="0" dirty="0">
              <a:solidFill>
                <a:srgbClr val="898989"/>
              </a:solidFill>
            </a:endParaRP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07950" y="1149729"/>
            <a:ext cx="8784530" cy="122396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800" b="0">
              <a:latin typeface="Arial" panose="020B0604020202020204" pitchFamily="34" charset="0"/>
            </a:endParaRPr>
          </a:p>
        </p:txBody>
      </p:sp>
      <p:sp>
        <p:nvSpPr>
          <p:cNvPr id="2" name="内容占位符 2"/>
          <p:cNvSpPr>
            <a:spLocks noGrp="1" noChangeArrowheads="1"/>
          </p:cNvSpPr>
          <p:nvPr/>
        </p:nvSpPr>
        <p:spPr bwMode="auto">
          <a:xfrm>
            <a:off x="179512" y="638137"/>
            <a:ext cx="8229600" cy="1584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rgbClr val="FF0000"/>
                </a:solidFill>
                <a:ea typeface="黑体" panose="02010609060101010101" pitchFamily="49" charset="-122"/>
              </a:rPr>
              <a:t>标题的</a:t>
            </a:r>
            <a:r>
              <a:rPr lang="zh-CN" altLang="en-US" sz="3600" dirty="0">
                <a:solidFill>
                  <a:srgbClr val="FF0000"/>
                </a:solidFill>
                <a:ea typeface="黑体" panose="02010609060101010101" pitchFamily="49" charset="-122"/>
              </a:rPr>
              <a:t>含义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表层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含义；</a:t>
            </a:r>
            <a:r>
              <a:rPr lang="en-US" altLang="zh-CN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深层含义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（如引申义、比喻义、象征义、双关义）；</a:t>
            </a:r>
            <a:r>
              <a:rPr lang="en-US" altLang="zh-CN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结合主旨、情感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5" name="TextBox 10"/>
          <p:cNvSpPr txBox="1">
            <a:spLocks noChangeArrowheads="1"/>
          </p:cNvSpPr>
          <p:nvPr/>
        </p:nvSpPr>
        <p:spPr bwMode="auto">
          <a:xfrm>
            <a:off x="2484438" y="0"/>
            <a:ext cx="3959770" cy="646331"/>
          </a:xfrm>
          <a:prstGeom prst="rect">
            <a:avLst/>
          </a:prstGeom>
          <a:solidFill>
            <a:srgbClr val="6699FF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标题</a:t>
            </a:r>
            <a:r>
              <a:rPr lang="en-US" altLang="zh-CN" sz="3600" dirty="0" smtClean="0"/>
              <a:t>——</a:t>
            </a:r>
            <a:r>
              <a:rPr lang="zh-CN" altLang="en-US" sz="3600" dirty="0" smtClean="0"/>
              <a:t>简单梳理</a:t>
            </a:r>
            <a:endParaRPr lang="zh-CN" altLang="en-US" sz="3600" dirty="0"/>
          </a:p>
        </p:txBody>
      </p:sp>
      <p:sp>
        <p:nvSpPr>
          <p:cNvPr id="25606" name="TextBox 4"/>
          <p:cNvSpPr txBox="1">
            <a:spLocks noChangeArrowheads="1"/>
          </p:cNvSpPr>
          <p:nvPr/>
        </p:nvSpPr>
        <p:spPr bwMode="auto">
          <a:xfrm>
            <a:off x="0" y="0"/>
            <a:ext cx="14398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考点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6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0"/>
          <p:cNvSpPr txBox="1">
            <a:spLocks noChangeArrowheads="1"/>
          </p:cNvSpPr>
          <p:nvPr/>
        </p:nvSpPr>
        <p:spPr bwMode="auto">
          <a:xfrm>
            <a:off x="1258888" y="188913"/>
            <a:ext cx="5399087" cy="650875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ea typeface="黑体" panose="02010609060101010101" pitchFamily="49" charset="-122"/>
              </a:rPr>
              <a:t>开放题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>
                <a:ea typeface="黑体" panose="02010609060101010101" pitchFamily="49" charset="-122"/>
              </a:rPr>
              <a:t>谈认识或感悟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55576" y="1412875"/>
            <a:ext cx="7199387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我认为、我认识到、我懂得了、我感悟到</a:t>
            </a:r>
            <a:r>
              <a:rPr lang="en-US" altLang="zh-CN" sz="3200" dirty="0" smtClean="0">
                <a:solidFill>
                  <a:srgbClr val="FF0000"/>
                </a:solidFill>
              </a:rPr>
              <a:t>……</a:t>
            </a:r>
          </a:p>
          <a:p>
            <a:endParaRPr lang="en-US" altLang="zh-CN" sz="3200" dirty="0">
              <a:solidFill>
                <a:srgbClr val="FF0000"/>
              </a:solidFill>
            </a:endParaRPr>
          </a:p>
          <a:p>
            <a:r>
              <a:rPr lang="zh-CN" altLang="en-US" sz="3200" dirty="0"/>
              <a:t>提示：分条，从不同角度陈述；</a:t>
            </a:r>
          </a:p>
          <a:p>
            <a:r>
              <a:rPr lang="zh-CN" altLang="en-US" sz="3200" dirty="0"/>
              <a:t>            按照要求（如结合实际）；</a:t>
            </a:r>
          </a:p>
          <a:p>
            <a:r>
              <a:rPr lang="zh-CN" altLang="en-US" sz="3200" dirty="0"/>
              <a:t>            有文采的表达。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 animBg="1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文本占位符 23554"/>
          <p:cNvSpPr>
            <a:spLocks noGrp="1" noChangeArrowheads="1"/>
          </p:cNvSpPr>
          <p:nvPr>
            <p:ph type="body" idx="4294967295"/>
          </p:nvPr>
        </p:nvSpPr>
        <p:spPr>
          <a:xfrm>
            <a:off x="-180528" y="1557338"/>
            <a:ext cx="9324528" cy="4857750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zh-CN" altLang="en-US" sz="4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4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插入</a:t>
            </a:r>
            <a:r>
              <a:rPr lang="en-US" altLang="zh-CN" sz="4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4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的内容</a:t>
            </a:r>
            <a:r>
              <a:rPr lang="en-US" altLang="zh-CN" sz="4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丰富了文章</a:t>
            </a:r>
            <a:r>
              <a:rPr lang="zh-CN" altLang="en-US" sz="4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内容，突出</a:t>
            </a:r>
            <a:r>
              <a:rPr lang="en-US" altLang="zh-CN" sz="4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sz="4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主题</a:t>
            </a:r>
            <a:r>
              <a:rPr lang="zh-CN" altLang="en-US" sz="4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4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4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衬托人物</a:t>
            </a:r>
            <a:r>
              <a:rPr lang="en-US" altLang="zh-CN" sz="4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4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的形象特征。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4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4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对上文</a:t>
            </a:r>
            <a:r>
              <a:rPr lang="en-US" altLang="zh-CN" sz="4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4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情节起补充（衬托）的作用，有时会起到解释说明的作用。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4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）为下文</a:t>
            </a:r>
            <a:r>
              <a:rPr lang="en-US" altLang="zh-CN" sz="4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sz="4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的情节</a:t>
            </a:r>
            <a:r>
              <a:rPr lang="zh-CN" altLang="en-US" sz="41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做铺垫</a:t>
            </a:r>
            <a:endParaRPr lang="zh-CN" altLang="en-US" sz="41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4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）使文章脉络清晰</a:t>
            </a:r>
            <a:r>
              <a:rPr lang="en-US" altLang="zh-CN" sz="4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结构起伏变化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endParaRPr lang="zh-CN" altLang="en-US" sz="41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650" name="图片 23555" descr="u=2896722297,3550999401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2320" y="5572125"/>
            <a:ext cx="169168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文本框 23556"/>
          <p:cNvSpPr txBox="1">
            <a:spLocks noChangeArrowheads="1"/>
          </p:cNvSpPr>
          <p:nvPr/>
        </p:nvSpPr>
        <p:spPr bwMode="auto">
          <a:xfrm>
            <a:off x="1619250" y="333375"/>
            <a:ext cx="4572000" cy="711200"/>
          </a:xfrm>
          <a:prstGeom prst="rect">
            <a:avLst/>
          </a:prstGeom>
          <a:solidFill>
            <a:srgbClr val="6699FF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插叙的作用</a:t>
            </a:r>
            <a:endParaRPr lang="zh-CN" altLang="en-US" sz="4000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971858" y="-158544"/>
            <a:ext cx="6768752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CC"/>
                </a:solidFill>
              </a:rPr>
              <a:t>人称（人物形象）作用题</a:t>
            </a:r>
            <a:r>
              <a:rPr lang="en-US" altLang="zh-CN" sz="2800" b="1" dirty="0"/>
              <a:t>【</a:t>
            </a:r>
            <a:r>
              <a:rPr lang="zh-CN" altLang="en-US" sz="2800" b="1" dirty="0">
                <a:solidFill>
                  <a:srgbClr val="FF0000"/>
                </a:solidFill>
              </a:rPr>
              <a:t>知识储备</a:t>
            </a:r>
            <a:r>
              <a:rPr lang="en-US" altLang="zh-CN" sz="2800" b="1" dirty="0" smtClean="0"/>
              <a:t>】</a:t>
            </a:r>
            <a:endParaRPr lang="en-US" altLang="zh-CN" sz="2800" b="1" dirty="0"/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-82550" y="50165"/>
            <a:ext cx="9309100" cy="717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200" b="1" dirty="0">
              <a:solidFill>
                <a:srgbClr val="0000CC"/>
              </a:solidFill>
            </a:endParaRPr>
          </a:p>
          <a:p>
            <a:r>
              <a:rPr lang="zh-CN" altLang="en-US" sz="2400" b="1" dirty="0"/>
              <a:t>      </a:t>
            </a:r>
            <a:r>
              <a:rPr lang="zh-CN" altLang="en-US" sz="2800" b="1" dirty="0">
                <a:solidFill>
                  <a:srgbClr val="FF0000"/>
                </a:solidFill>
              </a:rPr>
              <a:t>第一人称：</a:t>
            </a:r>
            <a:r>
              <a:rPr lang="zh-CN" altLang="en-US" sz="2800" b="1" dirty="0"/>
              <a:t>便于直接抒情，自由表达思想感情；有亲切感；可以把文中的人物、事件写得好像是“我”的亲身经历</a:t>
            </a:r>
            <a:r>
              <a:rPr lang="zh-CN" altLang="en-US" sz="2800" b="1" dirty="0" smtClean="0"/>
              <a:t>，</a:t>
            </a:r>
            <a:r>
              <a:rPr lang="zh-CN" altLang="en-US" sz="2800" dirty="0">
                <a:solidFill>
                  <a:srgbClr val="0000FF"/>
                </a:solidFill>
              </a:rPr>
              <a:t>我是故事的叙述者，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增强</a:t>
            </a:r>
            <a:r>
              <a:rPr lang="zh-CN" altLang="en-US" sz="2800" b="1" dirty="0">
                <a:solidFill>
                  <a:srgbClr val="0000FF"/>
                </a:solidFill>
              </a:rPr>
              <a:t>文章的真实感；便于直接表达“我”内心的喜怒哀乐，</a:t>
            </a:r>
            <a:r>
              <a:rPr lang="zh-CN" altLang="en-US" sz="2800" b="1">
                <a:solidFill>
                  <a:srgbClr val="0000FF"/>
                </a:solidFill>
              </a:rPr>
              <a:t>亲切</a:t>
            </a:r>
            <a:r>
              <a:rPr lang="zh-CN" altLang="en-US" sz="2800" b="1" smtClean="0">
                <a:solidFill>
                  <a:srgbClr val="0000FF"/>
                </a:solidFill>
              </a:rPr>
              <a:t>自然；以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儿童视角反映复杂的成人世界，使作品更能穿透人心。</a:t>
            </a:r>
            <a:endParaRPr lang="zh-CN" altLang="en-US" sz="2800" b="1" dirty="0"/>
          </a:p>
          <a:p>
            <a:r>
              <a:rPr lang="zh-CN" altLang="en-US" sz="2800" b="1" dirty="0"/>
              <a:t>      </a:t>
            </a:r>
            <a:r>
              <a:rPr lang="zh-CN" altLang="en-US" sz="2800" b="1" dirty="0">
                <a:solidFill>
                  <a:srgbClr val="FF0000"/>
                </a:solidFill>
              </a:rPr>
              <a:t>第二人称：</a:t>
            </a:r>
            <a:r>
              <a:rPr lang="zh-CN" altLang="en-US" sz="2800" b="1" dirty="0"/>
              <a:t>呼告式抒情更强烈，更感人，便于对话或感情交流；抒情自由灵活，亲切自然；其实是“我”在向“</a:t>
            </a:r>
            <a:r>
              <a:rPr lang="en-US" altLang="zh-CN" sz="2800" b="1" dirty="0"/>
              <a:t>×××</a:t>
            </a:r>
            <a:r>
              <a:rPr lang="zh-CN" altLang="en-US" sz="2800" b="1" dirty="0"/>
              <a:t>（有时是作品中的某个人物形象，有时则是读者）”的叙述与倾谈。这种人称的作用有三：</a:t>
            </a:r>
            <a:r>
              <a:rPr lang="zh-CN" altLang="en-US" sz="2800" b="1" dirty="0">
                <a:solidFill>
                  <a:srgbClr val="0000FF"/>
                </a:solidFill>
              </a:rPr>
              <a:t>①拉近与读者或作品中形象的距离，便于作者与之直接对话和沟通交流；②便于作者的感情抒发；③在所写对象为物时，起到拟人化的修辞效果。</a:t>
            </a:r>
            <a:r>
              <a:rPr lang="zh-CN" altLang="en-US" sz="2800" b="1" dirty="0"/>
              <a:t>一般书信、诗歌和赞颂、悼念的文章的使用</a:t>
            </a:r>
            <a:r>
              <a:rPr lang="zh-CN" altLang="en-US" sz="2800" b="1" dirty="0" smtClean="0"/>
              <a:t>。</a:t>
            </a:r>
            <a:endParaRPr lang="zh-CN" altLang="en-US" sz="2800" b="1" dirty="0"/>
          </a:p>
          <a:p>
            <a:r>
              <a:rPr lang="zh-CN" altLang="en-US" sz="2800" b="1" dirty="0"/>
              <a:t>      </a:t>
            </a:r>
            <a:r>
              <a:rPr lang="zh-CN" altLang="en-US" sz="2800" b="1" dirty="0">
                <a:solidFill>
                  <a:srgbClr val="FF0000"/>
                </a:solidFill>
              </a:rPr>
              <a:t>第三人称：</a:t>
            </a:r>
            <a:r>
              <a:rPr lang="zh-CN" altLang="en-US" sz="2800" b="1" dirty="0"/>
              <a:t>直接表现生活，不受时空限制，灵活自如。作者以旁观者的身份向读者作客观的叙述，便于反映更广阔的画面和更丰富的内容。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4"/>
          <p:cNvSpPr txBox="1">
            <a:spLocks noChangeArrowheads="1"/>
          </p:cNvSpPr>
          <p:nvPr/>
        </p:nvSpPr>
        <p:spPr bwMode="auto">
          <a:xfrm>
            <a:off x="0" y="333375"/>
            <a:ext cx="14398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考点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47950" y="1229518"/>
            <a:ext cx="83534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（何时何地）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何情况下做什么事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结果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22263" y="2125660"/>
            <a:ext cx="8353425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本文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记叙了（描写了、刻画了）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的故事（事迹、经过等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），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表现了（赞美了、揭示了）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的思想（性格、精神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），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抒发了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的感情。</a:t>
            </a:r>
          </a:p>
        </p:txBody>
      </p:sp>
      <p:sp>
        <p:nvSpPr>
          <p:cNvPr id="15365" name="TextBox 10"/>
          <p:cNvSpPr txBox="1">
            <a:spLocks noChangeArrowheads="1"/>
          </p:cNvSpPr>
          <p:nvPr/>
        </p:nvSpPr>
        <p:spPr bwMode="auto">
          <a:xfrm>
            <a:off x="1547813" y="260350"/>
            <a:ext cx="7127875" cy="650875"/>
          </a:xfrm>
          <a:prstGeom prst="rect">
            <a:avLst/>
          </a:prstGeom>
          <a:solidFill>
            <a:srgbClr val="6699FF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/>
              <a:t>概括内容、归纳中心、把握情感</a:t>
            </a: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347950" y="4136166"/>
            <a:ext cx="8353425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方法：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概括语段：提取语段中心句，归纳各层意思（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A+B+C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322262" y="5213384"/>
            <a:ext cx="8353425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方法：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概括中心：分析标题，分析开头，分析结尾，分析议论抒情句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5365" grpId="0" animBg="1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4"/>
          <p:cNvSpPr txBox="1">
            <a:spLocks noChangeArrowheads="1"/>
          </p:cNvSpPr>
          <p:nvPr/>
        </p:nvSpPr>
        <p:spPr bwMode="auto">
          <a:xfrm>
            <a:off x="0" y="35718"/>
            <a:ext cx="14398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/>
              <a:t>考点：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9512" y="1268760"/>
            <a:ext cx="8353425" cy="507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“XX”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原指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，在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文中的意思是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，表现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了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，富有表现力（准确、生动）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</a:p>
          <a:p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“XX”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运用了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修辞手法（描写方法、贬词褒用、化动为静）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突出了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特点（或表现了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的品格精神，或表达了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的情感）。</a:t>
            </a:r>
          </a:p>
          <a:p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7" name="TextBox 10"/>
          <p:cNvSpPr txBox="1">
            <a:spLocks noChangeArrowheads="1"/>
          </p:cNvSpPr>
          <p:nvPr/>
        </p:nvSpPr>
        <p:spPr bwMode="auto">
          <a:xfrm>
            <a:off x="1907704" y="0"/>
            <a:ext cx="5400675" cy="650875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ea typeface="黑体" panose="02010609060101010101" pitchFamily="49" charset="-122"/>
              </a:rPr>
              <a:t>赏析语言</a:t>
            </a:r>
            <a:r>
              <a:rPr lang="en-US" altLang="zh-CN" sz="3600" dirty="0">
                <a:ea typeface="黑体" panose="02010609060101010101" pitchFamily="49" charset="-122"/>
              </a:rPr>
              <a:t>——</a:t>
            </a:r>
            <a:r>
              <a:rPr lang="zh-CN" altLang="en-US" sz="3600" dirty="0">
                <a:ea typeface="黑体" panose="02010609060101010101" pitchFamily="49" charset="-122"/>
              </a:rPr>
              <a:t>词语</a:t>
            </a:r>
            <a:endParaRPr lang="en-US" altLang="zh-CN" sz="36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38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579438"/>
            <a:ext cx="8763000" cy="5715000"/>
          </a:xfrm>
        </p:spPr>
        <p:txBody>
          <a:bodyPr/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词语角度：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富有表现力的词语（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动词、形容词、叠词、拟声词、关联词语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内容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情感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修辞角度：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修辞手法（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比喻、拟人、反复、排比、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对比、反语等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内容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情感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描写角度：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描写手法（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外貌、动作、语言、肖像、神态、心理、侧面、细节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内容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情感 </a:t>
            </a:r>
          </a:p>
        </p:txBody>
      </p:sp>
      <p:sp>
        <p:nvSpPr>
          <p:cNvPr id="17410" name="TextBox 10"/>
          <p:cNvSpPr txBox="1">
            <a:spLocks noChangeArrowheads="1"/>
          </p:cNvSpPr>
          <p:nvPr/>
        </p:nvSpPr>
        <p:spPr bwMode="auto">
          <a:xfrm>
            <a:off x="1792135" y="1"/>
            <a:ext cx="5156129" cy="646331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>
                <a:ea typeface="黑体" panose="02010609060101010101" pitchFamily="49" charset="-122"/>
              </a:rPr>
              <a:t>赏析语言</a:t>
            </a:r>
            <a:r>
              <a:rPr lang="en-US" altLang="zh-CN" sz="3600">
                <a:ea typeface="黑体" panose="02010609060101010101" pitchFamily="49" charset="-122"/>
              </a:rPr>
              <a:t>——</a:t>
            </a:r>
            <a:r>
              <a:rPr lang="zh-CN" altLang="en-US" sz="3600">
                <a:ea typeface="黑体" panose="02010609060101010101" pitchFamily="49" charset="-122"/>
              </a:rPr>
              <a:t>语句</a:t>
            </a:r>
            <a:endParaRPr lang="en-US" altLang="zh-CN" sz="3600">
              <a:ea typeface="黑体" panose="02010609060101010101" pitchFamily="49" charset="-122"/>
            </a:endParaRPr>
          </a:p>
        </p:txBody>
      </p:sp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326183" y="0"/>
            <a:ext cx="14398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/>
              <a:t>考点：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-11301" y="3436938"/>
            <a:ext cx="8763000" cy="5715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句式角度：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疑问句，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吸引读者，制造悬念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设问句，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引起思考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；反问句，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加强语气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感叹句，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抒情强烈    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内容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情感 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短句</a:t>
            </a:r>
            <a:endParaRPr lang="zh-CN" altLang="en-US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表达方式角度：见下页</a:t>
            </a:r>
            <a:endParaRPr lang="en-US" altLang="zh-CN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语体特色：文白相间，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本文语言简洁准确、生动传神、优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美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感人、耐人寻味、内涵丰富、富有文采、风趣幽默、典雅、活泼、凝练、朴素、口语化等等。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17410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30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508500"/>
            <a:ext cx="33528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内容占位符 2"/>
          <p:cNvSpPr>
            <a:spLocks noGrp="1" noChangeArrowheads="1"/>
          </p:cNvSpPr>
          <p:nvPr>
            <p:ph idx="1"/>
          </p:nvPr>
        </p:nvSpPr>
        <p:spPr>
          <a:xfrm>
            <a:off x="34679" y="29732"/>
            <a:ext cx="8229600" cy="4478767"/>
          </a:xfrm>
          <a:ln>
            <a:solidFill>
              <a:schemeClr val="tx2"/>
            </a:solidFill>
          </a:ln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b="1" dirty="0" smtClean="0">
                <a:solidFill>
                  <a:srgbClr val="33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知识卡片    </a:t>
            </a:r>
            <a:endParaRPr lang="en-US" altLang="zh-CN" b="1" dirty="0" smtClean="0">
              <a:solidFill>
                <a:srgbClr val="33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</a:pPr>
            <a:r>
              <a:rPr lang="en-US" altLang="zh-CN" b="1" dirty="0">
                <a:solidFill>
                  <a:srgbClr val="33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b="1" dirty="0" smtClean="0">
                <a:solidFill>
                  <a:srgbClr val="33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b="1" dirty="0" smtClean="0">
                <a:solidFill>
                  <a:srgbClr val="33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叠词的表达效果</a:t>
            </a:r>
            <a:endParaRPr lang="en-US" altLang="zh-CN" b="1" dirty="0" smtClean="0">
              <a:solidFill>
                <a:srgbClr val="33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使描绘的景色或人物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更加形象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富于艺术魅力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 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、既可摹声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又可摹色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使表达的意象更加确切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; </a:t>
            </a:r>
            <a:b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使音律和谐</a:t>
            </a:r>
            <a:r>
              <a:rPr lang="en-US" altLang="zh-CN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琅琅上口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98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 txBox="1">
            <a:spLocks noChangeArrowheads="1"/>
          </p:cNvSpPr>
          <p:nvPr/>
        </p:nvSpPr>
        <p:spPr bwMode="auto">
          <a:xfrm>
            <a:off x="-122312" y="4160918"/>
            <a:ext cx="9144000" cy="2554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/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XX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：生动逼真的表现了人物的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性格（或烘托人物的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心情，或推动情节的发展）。</a:t>
            </a:r>
          </a:p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</a:p>
        </p:txBody>
      </p:sp>
      <p:sp>
        <p:nvSpPr>
          <p:cNvPr id="14340" name="Rectangle 3"/>
          <p:cNvSpPr>
            <a:spLocks noGrp="1"/>
          </p:cNvSpPr>
          <p:nvPr>
            <p:ph type="body"/>
          </p:nvPr>
        </p:nvSpPr>
        <p:spPr>
          <a:xfrm>
            <a:off x="6424" y="978584"/>
            <a:ext cx="9144000" cy="1221060"/>
          </a:xfrm>
        </p:spPr>
        <p:txBody>
          <a:bodyPr anchor="t"/>
          <a:lstStyle/>
          <a:p>
            <a:pPr eaLnBrk="1" hangingPunct="1"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表达方式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有五种：记叙、议论、抒情、描写、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说明。</a:t>
            </a:r>
          </a:p>
        </p:txBody>
      </p:sp>
      <p:sp>
        <p:nvSpPr>
          <p:cNvPr id="18436" name="TextBox 10"/>
          <p:cNvSpPr txBox="1">
            <a:spLocks noChangeArrowheads="1"/>
          </p:cNvSpPr>
          <p:nvPr/>
        </p:nvSpPr>
        <p:spPr bwMode="auto">
          <a:xfrm>
            <a:off x="1763713" y="188913"/>
            <a:ext cx="6480175" cy="650875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ea typeface="黑体" panose="02010609060101010101" pitchFamily="49" charset="-122"/>
              </a:rPr>
              <a:t>赏析语言</a:t>
            </a:r>
            <a:r>
              <a:rPr lang="en-US" altLang="zh-CN" sz="3600">
                <a:ea typeface="黑体" panose="02010609060101010101" pitchFamily="49" charset="-122"/>
              </a:rPr>
              <a:t>——</a:t>
            </a:r>
            <a:r>
              <a:rPr lang="zh-CN" altLang="en-US" sz="3600">
                <a:ea typeface="黑体" panose="02010609060101010101" pitchFamily="49" charset="-122"/>
              </a:rPr>
              <a:t>表达方式</a:t>
            </a:r>
            <a:endParaRPr lang="en-US" altLang="zh-CN" sz="3600">
              <a:ea typeface="黑体" panose="02010609060101010101" pitchFamily="49" charset="-122"/>
            </a:endParaRPr>
          </a:p>
        </p:txBody>
      </p:sp>
      <p:sp>
        <p:nvSpPr>
          <p:cNvPr id="18437" name="TextBox 4"/>
          <p:cNvSpPr txBox="1">
            <a:spLocks noChangeArrowheads="1"/>
          </p:cNvSpPr>
          <p:nvPr/>
        </p:nvSpPr>
        <p:spPr bwMode="auto">
          <a:xfrm>
            <a:off x="0" y="260350"/>
            <a:ext cx="14398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考点：</a:t>
            </a:r>
          </a:p>
        </p:txBody>
      </p:sp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-180975" y="5236865"/>
            <a:ext cx="84248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/>
              <a:t>（其中的人物描写、景物描写单独作考点）</a:t>
            </a:r>
            <a:endParaRPr lang="en-US" altLang="zh-CN" sz="3200" dirty="0"/>
          </a:p>
        </p:txBody>
      </p:sp>
      <p:sp>
        <p:nvSpPr>
          <p:cNvPr id="2" name="矩形 1"/>
          <p:cNvSpPr/>
          <p:nvPr/>
        </p:nvSpPr>
        <p:spPr>
          <a:xfrm>
            <a:off x="-14389" y="2076673"/>
            <a:ext cx="905088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抒情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：表达了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的情感，增强了文章的感染力。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议论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：表明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的观点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或主旨，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使文章鲜明、深刻，具有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哲理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文中起统领全文、引出下文、承上启下、画龙点睛的作用。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8436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5" descr="u=1392907775,171803243&amp;fm=21&amp;gp=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4762500"/>
            <a:ext cx="25146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endParaRPr lang="zh-CN" altLang="en-US" sz="4000" b="1" dirty="0" smtClean="0">
              <a:ea typeface="黑体" panose="02010609060101010101" pitchFamily="49" charset="-122"/>
            </a:endParaRPr>
          </a:p>
        </p:txBody>
      </p:sp>
      <p:sp>
        <p:nvSpPr>
          <p:cNvPr id="19459" name="Rectangle 3"/>
          <p:cNvSpPr>
            <a:spLocks noGrp="1"/>
          </p:cNvSpPr>
          <p:nvPr>
            <p:ph type="body" idx="4294967295"/>
          </p:nvPr>
        </p:nvSpPr>
        <p:spPr>
          <a:xfrm>
            <a:off x="0" y="838200"/>
            <a:ext cx="8675688" cy="6019800"/>
          </a:xfrm>
        </p:spPr>
        <p:txBody>
          <a:bodyPr/>
          <a:lstStyle/>
          <a:p>
            <a:pPr marL="228600" indent="-228600">
              <a:buFont typeface="Arial" panose="020B0604020202020204" pitchFamily="34" charset="0"/>
              <a:buNone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描写人物的方法：</a:t>
            </a:r>
          </a:p>
          <a:p>
            <a:pPr marL="228600" indent="-228600">
              <a:buFont typeface="Arial" panose="020B0604020202020204" pitchFamily="34" charset="0"/>
              <a:buNone/>
            </a:pP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外貌描写、语言描写、动作描写、心理描写、肖像描写、神态描写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（正面描写）</a:t>
            </a:r>
          </a:p>
          <a:p>
            <a:pPr marL="228600" indent="-228600">
              <a:buFont typeface="Arial" panose="020B0604020202020204" pitchFamily="34" charset="0"/>
              <a:buNone/>
            </a:pP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正面（直接）描写、侧面烘托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（间接）。</a:t>
            </a:r>
          </a:p>
          <a:p>
            <a:pPr marL="228600" indent="-228600">
              <a:buFont typeface="Arial" panose="020B0604020202020204" pitchFamily="34" charset="0"/>
              <a:buNone/>
            </a:pP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细节描写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marL="228600" indent="-228600">
              <a:buFont typeface="Arial" panose="020B0604020202020204" pitchFamily="34" charset="0"/>
              <a:buNone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人物描写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作用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形象准确地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揭示某人物的</a:t>
            </a:r>
            <a:r>
              <a:rPr lang="en-US" altLang="zh-CN" b="1" dirty="0" smtClean="0">
                <a:latin typeface="楷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心情（心理、性格）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19460" name="TextBox 10"/>
          <p:cNvSpPr txBox="1">
            <a:spLocks noChangeArrowheads="1"/>
          </p:cNvSpPr>
          <p:nvPr/>
        </p:nvSpPr>
        <p:spPr bwMode="auto">
          <a:xfrm>
            <a:off x="1835150" y="188913"/>
            <a:ext cx="4897438" cy="650875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ea typeface="黑体" panose="02010609060101010101" pitchFamily="49" charset="-122"/>
              </a:rPr>
              <a:t>人物描写及作用</a:t>
            </a:r>
            <a:endParaRPr lang="en-US" altLang="zh-CN" sz="3600">
              <a:ea typeface="黑体" panose="02010609060101010101" pitchFamily="49" charset="-122"/>
            </a:endParaRPr>
          </a:p>
        </p:txBody>
      </p:sp>
      <p:sp>
        <p:nvSpPr>
          <p:cNvPr id="19461" name="TextBox 4"/>
          <p:cNvSpPr txBox="1">
            <a:spLocks noChangeArrowheads="1"/>
          </p:cNvSpPr>
          <p:nvPr/>
        </p:nvSpPr>
        <p:spPr bwMode="auto">
          <a:xfrm>
            <a:off x="250825" y="260350"/>
            <a:ext cx="14398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考点：</a:t>
            </a:r>
          </a:p>
        </p:txBody>
      </p:sp>
      <p:sp>
        <p:nvSpPr>
          <p:cNvPr id="7" name="Rectangle 3"/>
          <p:cNvSpPr txBox="1"/>
          <p:nvPr/>
        </p:nvSpPr>
        <p:spPr bwMode="auto">
          <a:xfrm>
            <a:off x="0" y="4771450"/>
            <a:ext cx="8675688" cy="12911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buFont typeface="Arial" panose="020B0604020202020204" pitchFamily="34" charset="0"/>
              <a:buNone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答：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XX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是个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的人，表现在某句；运用了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描写，刻画了人物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的性格，使人物形象形象生动，栩栩如生。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30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508500"/>
            <a:ext cx="33528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内容占位符 2"/>
          <p:cNvSpPr>
            <a:spLocks noGrp="1" noChangeArrowheads="1"/>
          </p:cNvSpPr>
          <p:nvPr>
            <p:ph idx="1"/>
          </p:nvPr>
        </p:nvSpPr>
        <p:spPr>
          <a:xfrm>
            <a:off x="0" y="3348120"/>
            <a:ext cx="8229600" cy="3487738"/>
          </a:xfrm>
          <a:ln>
            <a:solidFill>
              <a:schemeClr val="tx2"/>
            </a:solidFill>
          </a:ln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b="1" dirty="0" smtClean="0">
                <a:solidFill>
                  <a:srgbClr val="33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知识卡片</a:t>
            </a:r>
            <a:endParaRPr lang="en-US" altLang="zh-CN" b="1" dirty="0" smtClean="0">
              <a:solidFill>
                <a:srgbClr val="33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外貌描写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指整体的形象，包括衣着、体形、长相等。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肖像描写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是指人物的长相特点，特指面部。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神态描写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则是指人物的肢体语言含面部表情、动作姿态。</a:t>
            </a:r>
          </a:p>
          <a:p>
            <a:pPr marL="0" indent="0">
              <a:buFontTx/>
              <a:buNone/>
            </a:pPr>
            <a:endPara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3"/>
          <p:cNvSpPr txBox="1"/>
          <p:nvPr/>
        </p:nvSpPr>
        <p:spPr bwMode="auto">
          <a:xfrm>
            <a:off x="179512" y="0"/>
            <a:ext cx="8675688" cy="12911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buNone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非主人公在文中的作用：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对比、烘托，使主人公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的性格特征更加鲜明突出；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>
              <a:buNone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②线索人物，见证故事发展的整个过程，使情节更真实；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>
              <a:buNone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③推动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故事情节的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发展。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indent="-228600">
              <a:buNone/>
            </a:pPr>
            <a:endPara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41313" y="846138"/>
            <a:ext cx="8459787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在开头：</a:t>
            </a:r>
          </a:p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交代了故事背景、</a:t>
            </a:r>
          </a:p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渲染了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氛围、</a:t>
            </a:r>
          </a:p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烘托人物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心情、</a:t>
            </a:r>
          </a:p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衬托人物性格、</a:t>
            </a:r>
          </a:p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奠定全文的感情基调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2" name="TextBox 10"/>
          <p:cNvSpPr txBox="1">
            <a:spLocks noChangeArrowheads="1"/>
          </p:cNvSpPr>
          <p:nvPr/>
        </p:nvSpPr>
        <p:spPr bwMode="auto">
          <a:xfrm>
            <a:off x="2268538" y="260350"/>
            <a:ext cx="3959225" cy="65087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 smtClean="0"/>
              <a:t>自然景物</a:t>
            </a:r>
            <a:r>
              <a:rPr lang="zh-CN" altLang="en-US" sz="3600" dirty="0"/>
              <a:t>描写作用</a:t>
            </a:r>
          </a:p>
        </p:txBody>
      </p:sp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0" y="0"/>
            <a:ext cx="14398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考点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41312" y="3728935"/>
            <a:ext cx="8459787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在中间：</a:t>
            </a:r>
          </a:p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为下文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做铺垫、</a:t>
            </a:r>
          </a:p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推动故事情节发展、</a:t>
            </a:r>
          </a:p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暗示人物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的命运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41311" y="5791038"/>
            <a:ext cx="8459787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在结尾：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突出主题，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表达作者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思想感情或给读者留下无尽回味。</a:t>
            </a:r>
          </a:p>
          <a:p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482" grpId="0" animBg="1"/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1832</Words>
  <Application>Microsoft Office PowerPoint</Application>
  <PresentationFormat>全屏显示(4:3)</PresentationFormat>
  <Paragraphs>158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黑体</vt:lpstr>
      <vt:lpstr>楷体</vt:lpstr>
      <vt:lpstr>宋体</vt:lpstr>
      <vt:lpstr>Arial</vt:lpstr>
      <vt:lpstr>Calibri</vt:lpstr>
      <vt:lpstr>Wingdings</vt:lpstr>
      <vt:lpstr>Office 主题</vt:lpstr>
      <vt:lpstr>做好阅读题的几个步骤：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china</cp:lastModifiedBy>
  <cp:revision>212</cp:revision>
  <dcterms:created xsi:type="dcterms:W3CDTF">2014-10-21T00:45:00Z</dcterms:created>
  <dcterms:modified xsi:type="dcterms:W3CDTF">2019-11-03T02:19:23Z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2052-11.1.0.8370</vt:lpwstr>
  </property>
</Properties>
</file>