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7"/>
  </p:notesMasterIdLst>
  <p:sldIdLst>
    <p:sldId id="270" r:id="rId3"/>
    <p:sldId id="271" r:id="rId4"/>
    <p:sldId id="334" r:id="rId5"/>
    <p:sldId id="272" r:id="rId6"/>
    <p:sldId id="273" r:id="rId8"/>
    <p:sldId id="274" r:id="rId9"/>
    <p:sldId id="275" r:id="rId10"/>
    <p:sldId id="276" r:id="rId11"/>
    <p:sldId id="277" r:id="rId12"/>
    <p:sldId id="278" r:id="rId13"/>
    <p:sldId id="279" r:id="rId14"/>
    <p:sldId id="280" r:id="rId15"/>
    <p:sldId id="281" r:id="rId16"/>
    <p:sldId id="282" r:id="rId17"/>
    <p:sldId id="333"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8" r:id="rId63"/>
    <p:sldId id="329" r:id="rId64"/>
    <p:sldId id="330" r:id="rId65"/>
    <p:sldId id="331" r:id="rId66"/>
    <p:sldId id="332"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bleStyles" Target="tableStyles.xml"/><Relationship Id="rId7" Type="http://schemas.openxmlformats.org/officeDocument/2006/relationships/notesMaster" Target="notesMasters/notesMaster1.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0"/>
            <a:ext cx="2844800" cy="365125"/>
          </a:xfrm>
        </p:spPr>
        <p:txBody>
          <a:bodyPr/>
          <a:lstStyle/>
          <a:p>
            <a:pPr>
              <a:defRPr/>
            </a:pPr>
            <a:fld id="{19F9726A-4BF6-4234-9863-8D79C85AA615}" type="datetimeFigureOut">
              <a:rPr lang="zh-CN" altLang="en-US" smtClean="0"/>
            </a:fld>
            <a:endParaRPr lang="zh-CN" altLang="en-US"/>
          </a:p>
        </p:txBody>
      </p:sp>
      <p:sp>
        <p:nvSpPr>
          <p:cNvPr id="4" name="页脚占位符 3"/>
          <p:cNvSpPr>
            <a:spLocks noGrp="1"/>
          </p:cNvSpPr>
          <p:nvPr>
            <p:ph type="ftr" sz="quarter" idx="11"/>
          </p:nvPr>
        </p:nvSpPr>
        <p:spPr>
          <a:xfrm>
            <a:off x="4165600" y="6356350"/>
            <a:ext cx="3860800" cy="365125"/>
          </a:xfrm>
        </p:spPr>
        <p:txBody>
          <a:bodyPr/>
          <a:lstStyle/>
          <a:p>
            <a:pPr>
              <a:defRPr/>
            </a:pPr>
            <a:endParaRPr lang="zh-CN" altLang="en-US"/>
          </a:p>
        </p:txBody>
      </p:sp>
      <p:sp>
        <p:nvSpPr>
          <p:cNvPr id="5" name="灯片编号占位符 4"/>
          <p:cNvSpPr>
            <a:spLocks noGrp="1"/>
          </p:cNvSpPr>
          <p:nvPr>
            <p:ph type="sldNum" sz="quarter" idx="12"/>
          </p:nvPr>
        </p:nvSpPr>
        <p:spPr>
          <a:xfrm>
            <a:off x="8737600" y="6356350"/>
            <a:ext cx="2844800" cy="365125"/>
          </a:xfrm>
        </p:spPr>
        <p:txBody>
          <a:bodyPr/>
          <a:lstStyle/>
          <a:p>
            <a:pPr>
              <a:defRPr/>
            </a:pPr>
            <a:fld id="{C8952831-74CA-4A44-A2E9-3428F4A27E4B}" type="slidenum">
              <a:rPr lang="zh-CN" altLang="en-US" smtClean="0"/>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E4786272-7BF8-4C50-A143-AAAC8C0F288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A16E419C-A8DE-4B08-BE16-52ADB6E47033}" type="slidenum">
              <a:rPr lang="zh-CN" altLang="en-US" smtClean="0"/>
            </a:fld>
            <a:endParaRPr lang="zh-CN" altLang="en-US"/>
          </a:p>
        </p:txBody>
      </p:sp>
    </p:spTree>
  </p:cSld>
  <p:clrMapOvr>
    <a:masterClrMapping/>
  </p:clrMapOvr>
  <p:transition>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9900804C-AC26-4E0D-A685-DBD84FF7B97E}" type="datetimeFigureOut">
              <a:rPr lang="zh-CN" altLang="en-US" smtClean="0"/>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09341F02-5AA4-4B89-A1F8-7056E15192B8}" type="slidenum">
              <a:rPr lang="zh-CN" altLang="en-US" smtClean="0"/>
            </a:fld>
            <a:endParaRPr lang="zh-CN" altLang="en-US"/>
          </a:p>
        </p:txBody>
      </p:sp>
    </p:spTree>
  </p:cSld>
  <p:clrMapOvr>
    <a:masterClrMapping/>
  </p:clrMapOvr>
  <p:transition>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slide" Target="slide48.xml"/><Relationship Id="rId7" Type="http://schemas.openxmlformats.org/officeDocument/2006/relationships/slide" Target="slide46.xml"/><Relationship Id="rId6" Type="http://schemas.openxmlformats.org/officeDocument/2006/relationships/slide" Target="slide37.xml"/><Relationship Id="rId5" Type="http://schemas.openxmlformats.org/officeDocument/2006/relationships/slide" Target="slide22.xml"/><Relationship Id="rId4" Type="http://schemas.openxmlformats.org/officeDocument/2006/relationships/slide" Target="slide8.xml"/><Relationship Id="rId3" Type="http://schemas.openxmlformats.org/officeDocument/2006/relationships/slide" Target="slide4.xml"/><Relationship Id="rId2" Type="http://schemas.openxmlformats.org/officeDocument/2006/relationships/slide" Target="slide2.xml"/><Relationship Id="rId10" Type="http://schemas.openxmlformats.org/officeDocument/2006/relationships/slideLayout" Target="../slideLayouts/slideLayout12.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slide" Target="slide1.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jpeg"/><Relationship Id="rId1" Type="http://schemas.openxmlformats.org/officeDocument/2006/relationships/slide" Target="slide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4.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slide" Target="slide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slide" Target="slide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20150805170832_JdYak.jpeg20150805170832_JdYak"/>
          <p:cNvPicPr>
            <a:picLocks noChangeAspect="1" noChangeArrowheads="1"/>
          </p:cNvPicPr>
          <p:nvPr/>
        </p:nvPicPr>
        <p:blipFill>
          <a:blip r:embed="rId1" cstate="print">
            <a:lum bright="10000"/>
          </a:blip>
          <a:srcRect l="19007" t="20912" r="5993" b="10855"/>
          <a:stretch>
            <a:fillRect/>
          </a:stretch>
        </p:blipFill>
        <p:spPr bwMode="auto">
          <a:xfrm>
            <a:off x="9264352" y="3645024"/>
            <a:ext cx="2195195" cy="2572385"/>
          </a:xfrm>
          <a:prstGeom prst="rect">
            <a:avLst/>
          </a:prstGeom>
          <a:noFill/>
        </p:spPr>
      </p:pic>
      <p:sp>
        <p:nvSpPr>
          <p:cNvPr id="6" name="TextBox 7"/>
          <p:cNvSpPr txBox="1"/>
          <p:nvPr/>
        </p:nvSpPr>
        <p:spPr>
          <a:xfrm>
            <a:off x="1055440" y="2348880"/>
            <a:ext cx="9690665" cy="1958027"/>
          </a:xfrm>
          <a:prstGeom prst="rect">
            <a:avLst/>
          </a:prstGeom>
          <a:noFill/>
        </p:spPr>
        <p:txBody>
          <a:bodyPr wrap="square" rtlCol="0">
            <a:spAutoFit/>
          </a:bodyPr>
          <a:lstStyle/>
          <a:p>
            <a:pPr marL="571500" indent="-571500" algn="ctr">
              <a:buFont typeface="Wingdings" pitchFamily="2" charset="2"/>
              <a:buChar char="u"/>
            </a:pPr>
            <a:r>
              <a:rPr lang="zh-CN" altLang="en-US" sz="4000" dirty="0">
                <a:solidFill>
                  <a:schemeClr val="bg1"/>
                </a:solidFill>
                <a:latin typeface="黑体" pitchFamily="49" charset="-122"/>
                <a:ea typeface="黑体" pitchFamily="49" charset="-122"/>
                <a:cs typeface="Heiti SC Light"/>
              </a:rPr>
              <a:t>专题</a:t>
            </a:r>
            <a:r>
              <a:rPr lang="en-US" altLang="zh-CN" sz="4000" dirty="0">
                <a:solidFill>
                  <a:schemeClr val="bg1"/>
                </a:solidFill>
                <a:latin typeface="黑体" pitchFamily="49" charset="-122"/>
                <a:ea typeface="黑体" pitchFamily="49" charset="-122"/>
                <a:cs typeface="Heiti SC Light"/>
              </a:rPr>
              <a:t>4   </a:t>
            </a:r>
            <a:endParaRPr lang="en-US" altLang="zh-CN" sz="4000" dirty="0">
              <a:solidFill>
                <a:schemeClr val="bg1"/>
              </a:solidFill>
              <a:latin typeface="黑体" pitchFamily="49" charset="-122"/>
              <a:ea typeface="黑体" pitchFamily="49" charset="-122"/>
              <a:cs typeface="Heiti SC Light"/>
            </a:endParaRPr>
          </a:p>
          <a:p>
            <a:pPr marL="0" indent="0" algn="ctr">
              <a:buFont typeface="Wingdings" pitchFamily="2" charset="2"/>
              <a:buNone/>
            </a:pPr>
            <a:r>
              <a:rPr lang="zh-CN" altLang="en-US" sz="4000" dirty="0">
                <a:solidFill>
                  <a:schemeClr val="bg1"/>
                </a:solidFill>
                <a:latin typeface="黑体" pitchFamily="49" charset="-122"/>
                <a:ea typeface="黑体" pitchFamily="49" charset="-122"/>
                <a:cs typeface="Heiti SC Light"/>
              </a:rPr>
              <a:t>     选用、仿用、变换句式</a:t>
            </a:r>
            <a:endParaRPr lang="zh-CN" altLang="en-US" sz="4000" dirty="0">
              <a:solidFill>
                <a:schemeClr val="bg1"/>
              </a:solidFill>
              <a:latin typeface="黑体" pitchFamily="49" charset="-122"/>
              <a:ea typeface="黑体" pitchFamily="49" charset="-122"/>
              <a:cs typeface="Heiti SC Light"/>
            </a:endParaRPr>
          </a:p>
          <a:p>
            <a:pPr marL="571500" indent="-571500" algn="ctr"/>
            <a:r>
              <a:rPr lang="en-US" altLang="zh-CN" sz="4000" dirty="0">
                <a:solidFill>
                  <a:schemeClr val="bg1"/>
                </a:solidFill>
                <a:latin typeface="黑体" pitchFamily="49" charset="-122"/>
                <a:ea typeface="黑体" pitchFamily="49" charset="-122"/>
                <a:cs typeface="Heiti SC Light"/>
              </a:rPr>
              <a:t>   </a:t>
            </a:r>
            <a:r>
              <a:rPr lang="zh-CN" altLang="en-US" sz="4000" dirty="0">
                <a:solidFill>
                  <a:schemeClr val="bg1"/>
                </a:solidFill>
                <a:latin typeface="黑体" pitchFamily="49" charset="-122"/>
                <a:ea typeface="黑体" pitchFamily="49" charset="-122"/>
                <a:cs typeface="Heiti SC Light"/>
              </a:rPr>
              <a:t>正确使用常见的修辞手法</a:t>
            </a:r>
          </a:p>
        </p:txBody>
      </p:sp>
      <p:sp>
        <p:nvSpPr>
          <p:cNvPr id="5" name="TextBox 6"/>
          <p:cNvSpPr txBox="1"/>
          <p:nvPr/>
        </p:nvSpPr>
        <p:spPr>
          <a:xfrm>
            <a:off x="3619499" y="1340768"/>
            <a:ext cx="5202555" cy="922020"/>
          </a:xfrm>
          <a:prstGeom prst="rect">
            <a:avLst/>
          </a:prstGeom>
          <a:noFill/>
        </p:spPr>
        <p:txBody>
          <a:bodyPr wrap="square" rtlCol="0">
            <a:spAutoFit/>
          </a:bodyPr>
          <a:lstStyle/>
          <a:p>
            <a:pPr algn="ctr"/>
            <a:r>
              <a:rPr lang="zh-CN" altLang="en-US" sz="5400" b="1" dirty="0">
                <a:solidFill>
                  <a:schemeClr val="bg1"/>
                </a:solidFill>
                <a:latin typeface="+mn-ea"/>
                <a:cs typeface="Heiti SC Light"/>
              </a:rPr>
              <a:t>语言文字应用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28090" y="1030377"/>
            <a:ext cx="9092446" cy="4702879"/>
            <a:chOff x="218166" y="545131"/>
            <a:chExt cx="8077291" cy="4537075"/>
          </a:xfrm>
        </p:grpSpPr>
        <p:sp>
          <p:nvSpPr>
            <p:cNvPr id="2" name="文本框 15"/>
            <p:cNvSpPr txBox="1"/>
            <p:nvPr/>
          </p:nvSpPr>
          <p:spPr>
            <a:xfrm>
              <a:off x="218167" y="545131"/>
              <a:ext cx="3168549"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cs typeface="Heiti SC Light"/>
                </a:rPr>
                <a:t>例题</a:t>
              </a:r>
              <a:r>
                <a:rPr kumimoji="1" lang="en-US" altLang="zh-CN" sz="3200" dirty="0">
                  <a:solidFill>
                    <a:schemeClr val="tx1"/>
                  </a:solidFill>
                  <a:latin typeface="黑体" pitchFamily="49" charset="-122"/>
                  <a:ea typeface="黑体" pitchFamily="49" charset="-122"/>
                  <a:cs typeface="Heiti SC Light"/>
                </a:rPr>
                <a:t>     </a:t>
              </a:r>
              <a:r>
                <a:rPr kumimoji="1" lang="zh-CN" altLang="en-US" sz="3200" dirty="0">
                  <a:solidFill>
                    <a:schemeClr val="tx1"/>
                  </a:solidFill>
                  <a:latin typeface="黑体" pitchFamily="49" charset="-122"/>
                  <a:ea typeface="黑体" pitchFamily="49" charset="-122"/>
                  <a:cs typeface="Heiti SC Light"/>
                </a:rPr>
                <a:t>嵌入式</a:t>
              </a:r>
            </a:p>
          </p:txBody>
        </p:sp>
        <p:sp>
          <p:nvSpPr>
            <p:cNvPr id="3" name="矩形 2"/>
            <p:cNvSpPr/>
            <p:nvPr/>
          </p:nvSpPr>
          <p:spPr>
            <a:xfrm>
              <a:off x="218166" y="1256331"/>
              <a:ext cx="8077291" cy="3825875"/>
            </a:xfrm>
            <a:prstGeom prst="rect">
              <a:avLst/>
            </a:prstGeom>
          </p:spPr>
          <p:txBody>
            <a:bodyPr wrap="square">
              <a:spAutoFit/>
            </a:bodyPr>
            <a:lstStyle/>
            <a:p>
              <a:pPr eaLnBrk="1" latinLnBrk="0" hangingPunct="1">
                <a:lnSpc>
                  <a:spcPts val="3640"/>
                </a:lnSpc>
              </a:pPr>
              <a:r>
                <a:rPr lang="en-US" altLang="zh-CN" sz="3200" dirty="0">
                  <a:solidFill>
                    <a:srgbClr val="404040"/>
                  </a:solidFill>
                  <a:latin typeface="仿宋" panose="02010609060101010101" pitchFamily="49" charset="-122"/>
                  <a:ea typeface="仿宋" panose="02010609060101010101" pitchFamily="49" charset="-122"/>
                </a:rPr>
                <a:t>[天津2012·22]</a:t>
              </a:r>
              <a:r>
                <a:rPr lang="en-US" altLang="zh-CN" sz="3200" dirty="0">
                  <a:solidFill>
                    <a:srgbClr val="404040"/>
                  </a:solidFill>
                  <a:latin typeface="宋体" pitchFamily="2" charset="-122"/>
                  <a:ea typeface="宋体" pitchFamily="2" charset="-122"/>
                </a:rPr>
                <a:t>请补写出空缺处的语句，与前两句构成排比，使语段意思连贯，风格统一。</a:t>
              </a:r>
              <a:endParaRPr lang="zh-CN" altLang="en-US" sz="3200" spc="-50" dirty="0">
                <a:solidFill>
                  <a:schemeClr val="tx2"/>
                </a:solidFill>
                <a:latin typeface="宋体" pitchFamily="2" charset="-122"/>
                <a:ea typeface="宋体" pitchFamily="2" charset="-122"/>
              </a:endParaRPr>
            </a:p>
            <a:p>
              <a:pPr eaLnBrk="1" latinLnBrk="0" hangingPunct="1">
                <a:lnSpc>
                  <a:spcPts val="3640"/>
                </a:lnSpc>
              </a:pPr>
              <a:r>
                <a:rPr lang="zh-CN" altLang="en-US" sz="3200" spc="-50" dirty="0">
                  <a:solidFill>
                    <a:schemeClr val="tx2"/>
                  </a:solidFill>
                  <a:latin typeface="楷体" panose="02010609060101010101" pitchFamily="49" charset="-122"/>
                  <a:ea typeface="楷体" panose="02010609060101010101" pitchFamily="49" charset="-122"/>
                </a:rPr>
                <a:t>    </a:t>
              </a:r>
              <a:r>
                <a:rPr lang="zh-CN" altLang="en-US" sz="3200" spc="-50" dirty="0">
                  <a:solidFill>
                    <a:schemeClr val="bg1"/>
                  </a:solidFill>
                  <a:latin typeface="楷体" panose="02010609060101010101" pitchFamily="49" charset="-122"/>
                  <a:ea typeface="楷体" panose="02010609060101010101" pitchFamily="49" charset="-122"/>
                </a:rPr>
                <a:t>作一次心灵旅行，就以那一本本零落的古卷残页为车票，感受着穿越时空的欣喜。我与李白共攀蜀道，与辛弃疾拍遍栏杆，</a:t>
              </a:r>
              <a:r>
                <a:rPr lang="zh-CN" altLang="en-US" sz="3200" u="sng" spc="-50" dirty="0">
                  <a:solidFill>
                    <a:schemeClr val="bg1"/>
                  </a:solidFill>
                  <a:latin typeface="楷体" panose="02010609060101010101" pitchFamily="49" charset="-122"/>
                  <a:ea typeface="楷体" panose="02010609060101010101" pitchFamily="49" charset="-122"/>
                </a:rPr>
                <a:t>                   </a:t>
              </a:r>
              <a:r>
                <a:rPr lang="zh-CN" altLang="en-US" sz="3200" spc="-50" dirty="0">
                  <a:solidFill>
                    <a:schemeClr val="bg1"/>
                  </a:solidFill>
                  <a:latin typeface="楷体" panose="02010609060101010101" pitchFamily="49" charset="-122"/>
                  <a:ea typeface="楷体" panose="02010609060101010101" pitchFamily="49" charset="-122"/>
                </a:rPr>
                <a:t>，</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ts val="3640"/>
                </a:lnSpc>
              </a:pPr>
              <a:r>
                <a:rPr lang="zh-CN" altLang="en-US" sz="3200" u="sng" spc="-50" dirty="0">
                  <a:solidFill>
                    <a:schemeClr val="bg1"/>
                  </a:solidFill>
                  <a:latin typeface="楷体" panose="02010609060101010101" pitchFamily="49" charset="-122"/>
                  <a:ea typeface="楷体" panose="02010609060101010101" pitchFamily="49" charset="-122"/>
                </a:rPr>
                <a:t>                      </a:t>
              </a:r>
              <a:r>
                <a:rPr lang="zh-CN" altLang="en-US" sz="3200" spc="-50" dirty="0">
                  <a:solidFill>
                    <a:schemeClr val="bg1"/>
                  </a:solidFill>
                  <a:latin typeface="楷体" panose="02010609060101010101" pitchFamily="49" charset="-122"/>
                  <a:ea typeface="楷体" panose="02010609060101010101" pitchFamily="49" charset="-122"/>
                </a:rPr>
                <a:t>。无论是漠北黄沙，还是江南水乡，我都一一留下足迹。</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20150805170832_JdYak.jpeg20150805170832_JdYak"/>
          <p:cNvPicPr>
            <a:picLocks noChangeAspect="1" noChangeArrowheads="1"/>
          </p:cNvPicPr>
          <p:nvPr/>
        </p:nvPicPr>
        <p:blipFill>
          <a:blip r:embed="rId1" cstate="print">
            <a:lum bright="10000"/>
          </a:blip>
          <a:srcRect l="19007" t="20912" r="5993" b="10855"/>
          <a:stretch>
            <a:fillRect/>
          </a:stretch>
        </p:blipFill>
        <p:spPr bwMode="auto">
          <a:xfrm>
            <a:off x="9217977" y="3662997"/>
            <a:ext cx="2261235" cy="2649855"/>
          </a:xfrm>
          <a:prstGeom prst="rect">
            <a:avLst/>
          </a:prstGeom>
          <a:noFill/>
        </p:spPr>
      </p:pic>
      <p:grpSp>
        <p:nvGrpSpPr>
          <p:cNvPr id="9" name="组合 8"/>
          <p:cNvGrpSpPr/>
          <p:nvPr/>
        </p:nvGrpSpPr>
        <p:grpSpPr>
          <a:xfrm>
            <a:off x="1722552" y="4785851"/>
            <a:ext cx="8550275" cy="1290320"/>
            <a:chOff x="657198" y="4786322"/>
            <a:chExt cx="8550275" cy="1290320"/>
          </a:xfrm>
        </p:grpSpPr>
        <p:sp>
          <p:nvSpPr>
            <p:cNvPr id="4" name="文本框 15"/>
            <p:cNvSpPr txBox="1"/>
            <p:nvPr/>
          </p:nvSpPr>
          <p:spPr>
            <a:xfrm>
              <a:off x="714348" y="4786322"/>
              <a:ext cx="1068070" cy="583565"/>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答案</a:t>
              </a:r>
            </a:p>
          </p:txBody>
        </p:sp>
        <p:sp>
          <p:nvSpPr>
            <p:cNvPr id="5" name="矩形 4"/>
            <p:cNvSpPr/>
            <p:nvPr/>
          </p:nvSpPr>
          <p:spPr>
            <a:xfrm>
              <a:off x="657198" y="5493077"/>
              <a:ext cx="8550275" cy="58356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j-ea"/>
                  <a:ea typeface="+mj-ea"/>
                </a:rPr>
                <a:t>与王维同使塞上  与苏东坡夜游赤壁</a:t>
              </a:r>
            </a:p>
          </p:txBody>
        </p:sp>
      </p:grpSp>
      <p:sp>
        <p:nvSpPr>
          <p:cNvPr id="3" name="文本框 2"/>
          <p:cNvSpPr txBox="1"/>
          <p:nvPr/>
        </p:nvSpPr>
        <p:spPr>
          <a:xfrm>
            <a:off x="1711960" y="2049145"/>
            <a:ext cx="8572500" cy="2553335"/>
          </a:xfrm>
          <a:prstGeom prst="rect">
            <a:avLst/>
          </a:prstGeom>
          <a:noFill/>
        </p:spPr>
        <p:txBody>
          <a:bodyPr wrap="square" rtlCol="0">
            <a:spAutoFit/>
          </a:bodyPr>
          <a:lstStyle/>
          <a:p>
            <a:pPr algn="l"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sym typeface="+mn-ea"/>
              </a:rPr>
              <a:t>明要求是构成排比、语意连贯、风格统一。暗要求有：句式结构为“与某人（古代诗人）做</a:t>
            </a:r>
            <a:endParaRPr lang="zh-CN" altLang="en-US" sz="3200" dirty="0">
              <a:solidFill>
                <a:srgbClr val="404040"/>
              </a:solidFill>
              <a:latin typeface="仿宋" panose="02010609060101010101" pitchFamily="49" charset="-122"/>
              <a:ea typeface="仿宋" panose="02010609060101010101" pitchFamily="49" charset="-122"/>
            </a:endParaRPr>
          </a:p>
          <a:p>
            <a:pPr algn="l"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sym typeface="+mn-ea"/>
              </a:rPr>
              <a:t>某事（表示动作行为的四字短语，且涉及诗人代表作内容）”，内容上要暗扣下文的“漠北黄沙”“江南水乡”。</a:t>
            </a:r>
          </a:p>
        </p:txBody>
      </p:sp>
      <p:grpSp>
        <p:nvGrpSpPr>
          <p:cNvPr id="2" name="组合 1"/>
          <p:cNvGrpSpPr/>
          <p:nvPr/>
        </p:nvGrpSpPr>
        <p:grpSpPr>
          <a:xfrm>
            <a:off x="1797684" y="1025525"/>
            <a:ext cx="8550911" cy="638175"/>
            <a:chOff x="5089663" y="-2416509"/>
            <a:chExt cx="6236878" cy="638175"/>
          </a:xfrm>
        </p:grpSpPr>
        <p:sp>
          <p:nvSpPr>
            <p:cNvPr id="6" name="矩形 5"/>
            <p:cNvSpPr/>
            <p:nvPr/>
          </p:nvSpPr>
          <p:spPr>
            <a:xfrm>
              <a:off x="5123011" y="-2416509"/>
              <a:ext cx="6203530" cy="583565"/>
            </a:xfrm>
            <a:prstGeom prst="rect">
              <a:avLst/>
            </a:prstGeom>
          </p:spPr>
          <p:txBody>
            <a:bodyPr wrap="square">
              <a:spAutoFit/>
            </a:bodyPr>
            <a:lstStyle/>
            <a:p>
              <a:pPr algn="l" eaLnBrk="1" latinLnBrk="0" hangingPunct="1">
                <a:lnSpc>
                  <a:spcPct val="100000"/>
                </a:lnSpc>
              </a:pPr>
              <a:endParaRPr lang="zh-CN" altLang="en-US" sz="3200" dirty="0">
                <a:solidFill>
                  <a:srgbClr val="404040"/>
                </a:solidFill>
                <a:latin typeface="仿宋" panose="02010609060101010101" pitchFamily="49" charset="-122"/>
                <a:ea typeface="仿宋" panose="02010609060101010101" pitchFamily="49" charset="-122"/>
              </a:endParaRPr>
            </a:p>
          </p:txBody>
        </p:sp>
        <p:sp>
          <p:nvSpPr>
            <p:cNvPr id="7" name="文本框 15"/>
            <p:cNvSpPr txBox="1"/>
            <p:nvPr/>
          </p:nvSpPr>
          <p:spPr>
            <a:xfrm>
              <a:off x="5089663" y="-2361899"/>
              <a:ext cx="737347"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cs typeface="Heiti SC Light"/>
                </a:rPr>
                <a:t>解析</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34185" y="1243330"/>
            <a:ext cx="57626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续写式（</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3" name="矩形 2"/>
          <p:cNvSpPr/>
          <p:nvPr/>
        </p:nvSpPr>
        <p:spPr>
          <a:xfrm>
            <a:off x="1838325" y="1826895"/>
            <a:ext cx="8514715" cy="1076325"/>
          </a:xfrm>
          <a:prstGeom prst="rect">
            <a:avLst/>
          </a:prstGeom>
        </p:spPr>
        <p:txBody>
          <a:bodyPr wrap="square">
            <a:spAutoFit/>
          </a:bodyPr>
          <a:lstStyle/>
          <a:p>
            <a:r>
              <a:rPr lang="zh-CN" altLang="en-US" sz="3200" dirty="0">
                <a:solidFill>
                  <a:schemeClr val="bg1"/>
                </a:solidFill>
                <a:latin typeface="宋体" pitchFamily="2" charset="-122"/>
                <a:ea typeface="宋体" pitchFamily="2" charset="-122"/>
                <a:cs typeface="Heiti SC Light"/>
              </a:rPr>
              <a:t>此类题要求按照既定的内容，仿照上文规定的句式，续写一个或多个句子。</a:t>
            </a:r>
          </a:p>
        </p:txBody>
      </p:sp>
      <p:grpSp>
        <p:nvGrpSpPr>
          <p:cNvPr id="6" name="组合 5"/>
          <p:cNvGrpSpPr/>
          <p:nvPr/>
        </p:nvGrpSpPr>
        <p:grpSpPr>
          <a:xfrm>
            <a:off x="1734185" y="3152775"/>
            <a:ext cx="8672195" cy="2727960"/>
            <a:chOff x="1000101" y="2142803"/>
            <a:chExt cx="8672195" cy="2519591"/>
          </a:xfrm>
        </p:grpSpPr>
        <p:sp>
          <p:nvSpPr>
            <p:cNvPr id="4" name="文本框 13"/>
            <p:cNvSpPr txBox="1"/>
            <p:nvPr/>
          </p:nvSpPr>
          <p:spPr>
            <a:xfrm>
              <a:off x="1104876" y="2142803"/>
              <a:ext cx="1910080" cy="538991"/>
            </a:xfrm>
            <a:prstGeom prst="rect">
              <a:avLst/>
            </a:prstGeom>
            <a:solidFill>
              <a:schemeClr val="accent2"/>
            </a:solidFill>
          </p:spPr>
          <p:txBody>
            <a:bodyPr wrap="square" rtlCol="0">
              <a:spAutoFit/>
            </a:bodyPr>
            <a:lstStyle/>
            <a:p>
              <a:pPr eaLnBrk="1" latinLnBrk="0" hangingPunct="1">
                <a:lnSpc>
                  <a:spcPct val="100000"/>
                </a:lnSpc>
              </a:pPr>
              <a:r>
                <a:rPr kumimoji="1" lang="zh-CN" altLang="en-US" sz="3200" dirty="0">
                  <a:latin typeface="黑体" pitchFamily="49" charset="-122"/>
                  <a:ea typeface="黑体" pitchFamily="49" charset="-122"/>
                </a:rPr>
                <a:t>考法点拨</a:t>
              </a:r>
            </a:p>
          </p:txBody>
        </p:sp>
        <p:sp>
          <p:nvSpPr>
            <p:cNvPr id="5" name="圆角矩形 4"/>
            <p:cNvSpPr/>
            <p:nvPr/>
          </p:nvSpPr>
          <p:spPr>
            <a:xfrm>
              <a:off x="1000101" y="2801844"/>
              <a:ext cx="8672195" cy="186055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en-US" altLang="zh-CN" sz="3200" dirty="0">
                  <a:solidFill>
                    <a:srgbClr val="404040"/>
                  </a:solidFill>
                  <a:latin typeface="宋体" pitchFamily="2" charset="-122"/>
                  <a:ea typeface="宋体" pitchFamily="2" charset="-122"/>
                </a:rPr>
                <a:t>    </a:t>
              </a:r>
              <a:r>
                <a:rPr lang="zh-CN" altLang="en-US" sz="3200" dirty="0">
                  <a:solidFill>
                    <a:srgbClr val="404040"/>
                  </a:solidFill>
                  <a:latin typeface="宋体" pitchFamily="2" charset="-122"/>
                  <a:ea typeface="宋体" pitchFamily="2" charset="-122"/>
                </a:rPr>
                <a:t>仿写时，除了关注句式、修辞、内容等方面的特点外，还要遵循</a:t>
              </a:r>
              <a:r>
                <a:rPr lang="zh-CN" altLang="en-US" sz="3200" dirty="0">
                  <a:solidFill>
                    <a:schemeClr val="accent6"/>
                  </a:solidFill>
                  <a:latin typeface="宋体" pitchFamily="2" charset="-122"/>
                  <a:ea typeface="宋体" pitchFamily="2" charset="-122"/>
                </a:rPr>
                <a:t>围绕语段的主旨或中心词续写</a:t>
              </a:r>
              <a:r>
                <a:rPr lang="zh-CN" altLang="en-US" sz="3200" dirty="0">
                  <a:solidFill>
                    <a:srgbClr val="404040"/>
                  </a:solidFill>
                  <a:latin typeface="宋体" pitchFamily="2" charset="-122"/>
                  <a:ea typeface="宋体" pitchFamily="2" charset="-122"/>
                </a:rPr>
                <a:t>的原则，注意要仿写的句子与上下文常常形成或并列或递进的关系。</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631504" y="757444"/>
            <a:ext cx="8543100" cy="1597245"/>
            <a:chOff x="700344" y="955696"/>
            <a:chExt cx="7627927" cy="1597245"/>
          </a:xfrm>
        </p:grpSpPr>
        <p:sp>
          <p:nvSpPr>
            <p:cNvPr id="2" name="文本框 15"/>
            <p:cNvSpPr txBox="1"/>
            <p:nvPr/>
          </p:nvSpPr>
          <p:spPr>
            <a:xfrm>
              <a:off x="700344" y="955696"/>
              <a:ext cx="2899595" cy="584775"/>
            </a:xfrm>
            <a:prstGeom prst="rect">
              <a:avLst/>
            </a:prstGeom>
            <a:solidFill>
              <a:schemeClr val="accent2"/>
            </a:solidFill>
          </p:spPr>
          <p:txBody>
            <a:bodyPr wrap="square" rtlCol="0">
              <a:spAutoFit/>
            </a:bodyPr>
            <a:lstStyle/>
            <a:p>
              <a:pPr algn="l">
                <a:buNone/>
              </a:pPr>
              <a:r>
                <a:rPr lang="en-US" altLang="zh-CN" sz="3200" dirty="0">
                  <a:solidFill>
                    <a:srgbClr val="404040"/>
                  </a:solidFill>
                  <a:latin typeface="黑体" pitchFamily="49" charset="-122"/>
                  <a:ea typeface="黑体" pitchFamily="49" charset="-122"/>
                </a:rPr>
                <a:t>例题     续写式</a:t>
              </a:r>
            </a:p>
          </p:txBody>
        </p:sp>
        <p:sp>
          <p:nvSpPr>
            <p:cNvPr id="3" name="矩形 2"/>
            <p:cNvSpPr/>
            <p:nvPr/>
          </p:nvSpPr>
          <p:spPr>
            <a:xfrm>
              <a:off x="700741" y="1968166"/>
              <a:ext cx="7627530" cy="584775"/>
            </a:xfrm>
            <a:prstGeom prst="rect">
              <a:avLst/>
            </a:prstGeom>
          </p:spPr>
          <p:txBody>
            <a:bodyPr wrap="square">
              <a:spAutoFit/>
            </a:bodyPr>
            <a:lstStyle/>
            <a:p>
              <a:pPr eaLnBrk="1" latinLnBrk="0" hangingPunct="1">
                <a:lnSpc>
                  <a:spcPct val="100000"/>
                </a:lnSpc>
              </a:pPr>
              <a:endParaRPr lang="zh-CN" altLang="en-US" sz="3200" spc="-50" dirty="0">
                <a:solidFill>
                  <a:schemeClr val="tx2"/>
                </a:solidFill>
                <a:latin typeface="楷体" panose="02010609060101010101" pitchFamily="49" charset="-122"/>
                <a:ea typeface="楷体" panose="02010609060101010101" pitchFamily="49" charset="-122"/>
              </a:endParaRPr>
            </a:p>
          </p:txBody>
        </p:sp>
      </p:grpSp>
      <p:sp>
        <p:nvSpPr>
          <p:cNvPr id="4" name="矩形 3"/>
          <p:cNvSpPr/>
          <p:nvPr/>
        </p:nvSpPr>
        <p:spPr>
          <a:xfrm>
            <a:off x="1631504" y="1484784"/>
            <a:ext cx="9289032" cy="4832092"/>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［课标全国</a:t>
            </a:r>
            <a:r>
              <a:rPr lang="en-US" altLang="zh-CN" sz="2800" dirty="0">
                <a:latin typeface="仿宋" panose="02010609060101010101" pitchFamily="49" charset="-122"/>
                <a:ea typeface="仿宋" panose="02010609060101010101" pitchFamily="49" charset="-122"/>
              </a:rPr>
              <a:t>Ⅱ2018·21</a:t>
            </a:r>
            <a:r>
              <a:rPr lang="zh-CN" altLang="en-US" sz="2800" dirty="0">
                <a:latin typeface="仿宋" panose="02010609060101010101" pitchFamily="49" charset="-122"/>
                <a:ea typeface="仿宋" panose="02010609060101010101" pitchFamily="49" charset="-122"/>
              </a:rPr>
              <a:t>］</a:t>
            </a:r>
            <a:r>
              <a:rPr lang="zh-CN" altLang="en-US" sz="2800" dirty="0">
                <a:latin typeface="宋体" pitchFamily="2" charset="-122"/>
                <a:ea typeface="宋体" pitchFamily="2" charset="-122"/>
              </a:rPr>
              <a:t>仿照下面的示例，利用所给材料续写三句话，要求内容贴切，句式与所给示例相同。</a:t>
            </a:r>
            <a:endParaRPr lang="en-US" altLang="zh-CN" sz="2800" dirty="0">
              <a:latin typeface="宋体" pitchFamily="2" charset="-122"/>
              <a:ea typeface="宋体" pitchFamily="2" charset="-122"/>
            </a:endParaRPr>
          </a:p>
          <a:p>
            <a:r>
              <a:rPr lang="zh-CN" altLang="en-US" sz="2800" dirty="0">
                <a:latin typeface="宋体" pitchFamily="2" charset="-122"/>
                <a:ea typeface="宋体" pitchFamily="2" charset="-122"/>
              </a:rPr>
              <a:t>  </a:t>
            </a:r>
            <a:r>
              <a:rPr lang="zh-CN" altLang="en-US" sz="2800" dirty="0">
                <a:latin typeface="楷体" panose="02010609060101010101" pitchFamily="49" charset="-122"/>
                <a:ea typeface="楷体" panose="02010609060101010101" pitchFamily="49" charset="-122"/>
              </a:rPr>
              <a:t>诸子争鸣、造纸印刷、筑长城开运河，中国人民具有伟大的创造精神。</a:t>
            </a:r>
            <a:endParaRPr lang="en-US" altLang="zh-CN" sz="2800" dirty="0">
              <a:latin typeface="楷体" panose="02010609060101010101" pitchFamily="49" charset="-122"/>
              <a:ea typeface="楷体" panose="02010609060101010101" pitchFamily="49" charset="-122"/>
            </a:endParaRPr>
          </a:p>
          <a:p>
            <a:r>
              <a:rPr lang="zh-CN" altLang="en-US" sz="2800" dirty="0">
                <a:latin typeface="宋体" pitchFamily="2" charset="-122"/>
                <a:ea typeface="宋体" pitchFamily="2" charset="-122"/>
              </a:rPr>
              <a:t>材料</a:t>
            </a:r>
            <a:r>
              <a:rPr lang="en-US" altLang="zh-CN" sz="2800" dirty="0">
                <a:latin typeface="宋体" pitchFamily="2" charset="-122"/>
                <a:ea typeface="宋体" pitchFamily="2" charset="-122"/>
              </a:rPr>
              <a:t>:</a:t>
            </a:r>
            <a:endParaRPr lang="en-US" altLang="zh-CN" sz="2800" dirty="0">
              <a:latin typeface="宋体" pitchFamily="2" charset="-122"/>
              <a:ea typeface="宋体" pitchFamily="2" charset="-122"/>
            </a:endParaRPr>
          </a:p>
          <a:p>
            <a:r>
              <a:rPr lang="zh-CN" altLang="en-US" sz="2800" dirty="0">
                <a:latin typeface="楷体" panose="02010609060101010101" pitchFamily="49" charset="-122"/>
                <a:ea typeface="楷体" panose="02010609060101010101" pitchFamily="49" charset="-122"/>
              </a:rPr>
              <a:t>  奋斗  团结  梦想</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建强国谋复兴  御外侮卫家国  脱贫困奔小康   </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垦田拓海  开天辟地  守望相助  抗灾治水  逐日奔月  同舟共济</a:t>
            </a:r>
            <a:endParaRPr lang="en-US" altLang="zh-CN" sz="2800" dirty="0">
              <a:latin typeface="楷体" panose="02010609060101010101" pitchFamily="49" charset="-122"/>
              <a:ea typeface="楷体" panose="02010609060101010101" pitchFamily="49" charset="-122"/>
            </a:endParaRPr>
          </a:p>
          <a:p>
            <a:r>
              <a:rPr lang="en-US" altLang="zh-CN" sz="2800" dirty="0">
                <a:latin typeface="宋体" pitchFamily="2" charset="-122"/>
                <a:ea typeface="宋体" pitchFamily="2" charset="-122"/>
              </a:rPr>
              <a:t>__________________________________________________</a:t>
            </a:r>
            <a:endParaRPr lang="en-US" altLang="zh-CN" sz="2800" dirty="0">
              <a:latin typeface="宋体" pitchFamily="2" charset="-122"/>
              <a:ea typeface="宋体" pitchFamily="2" charset="-122"/>
            </a:endParaRPr>
          </a:p>
          <a:p>
            <a:r>
              <a:rPr lang="en-US" altLang="zh-CN" sz="2800" dirty="0">
                <a:latin typeface="宋体" pitchFamily="2" charset="-122"/>
                <a:ea typeface="宋体" pitchFamily="2" charset="-122"/>
              </a:rPr>
              <a:t>__________________________________________________</a:t>
            </a:r>
            <a:endParaRPr lang="zh-CN" altLang="en-US" sz="28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631504" y="980728"/>
            <a:ext cx="9145016" cy="5042986"/>
            <a:chOff x="550745" y="4307212"/>
            <a:chExt cx="8618995" cy="5042986"/>
          </a:xfrm>
        </p:grpSpPr>
        <p:sp>
          <p:nvSpPr>
            <p:cNvPr id="4" name="文本框 15"/>
            <p:cNvSpPr txBox="1"/>
            <p:nvPr/>
          </p:nvSpPr>
          <p:spPr>
            <a:xfrm>
              <a:off x="714129" y="4307212"/>
              <a:ext cx="999453" cy="583565"/>
            </a:xfrm>
            <a:prstGeom prst="rect">
              <a:avLst/>
            </a:prstGeom>
            <a:solidFill>
              <a:schemeClr val="accent2"/>
            </a:solidFill>
          </p:spPr>
          <p:txBody>
            <a:bodyPr wrap="square" rtlCol="0">
              <a:spAutoFit/>
            </a:bodyPr>
            <a:lstStyle/>
            <a:p>
              <a:r>
                <a:rPr lang="en-US" altLang="zh-CN" sz="3200" dirty="0">
                  <a:solidFill>
                    <a:srgbClr val="404040"/>
                  </a:solidFill>
                  <a:latin typeface="黑体" pitchFamily="49" charset="-122"/>
                  <a:ea typeface="黑体" pitchFamily="49" charset="-122"/>
                </a:rPr>
                <a:t>答案</a:t>
              </a:r>
            </a:p>
          </p:txBody>
        </p:sp>
        <p:sp>
          <p:nvSpPr>
            <p:cNvPr id="5" name="矩形 4"/>
            <p:cNvSpPr/>
            <p:nvPr/>
          </p:nvSpPr>
          <p:spPr>
            <a:xfrm>
              <a:off x="550745" y="4451228"/>
              <a:ext cx="8618995" cy="4898970"/>
            </a:xfrm>
            <a:prstGeom prst="rect">
              <a:avLst/>
            </a:prstGeom>
          </p:spPr>
          <p:txBody>
            <a:bodyPr wrap="square">
              <a:spAutoFit/>
            </a:bodyPr>
            <a:lstStyle/>
            <a:p>
              <a:pPr eaLnBrk="1" latinLnBrk="0" hangingPunct="1">
                <a:lnSpc>
                  <a:spcPts val="3640"/>
                </a:lnSpc>
              </a:pPr>
              <a:endParaRPr lang="en-US" altLang="zh-CN" sz="3200" dirty="0">
                <a:solidFill>
                  <a:srgbClr val="404040"/>
                </a:solidFill>
                <a:latin typeface="黑体" pitchFamily="49" charset="-122"/>
                <a:ea typeface="黑体" pitchFamily="49" charset="-122"/>
              </a:endParaRPr>
            </a:p>
            <a:p>
              <a:pPr>
                <a:lnSpc>
                  <a:spcPct val="150000"/>
                </a:lnSpc>
              </a:pPr>
              <a:r>
                <a:rPr lang="en-US" altLang="zh-CN" sz="3200" dirty="0">
                  <a:solidFill>
                    <a:srgbClr val="404040"/>
                  </a:solidFill>
                  <a:latin typeface="黑体" pitchFamily="49" charset="-122"/>
                  <a:ea typeface="黑体" pitchFamily="49" charset="-122"/>
                </a:rPr>
                <a:t>【</a:t>
              </a:r>
              <a:r>
                <a:rPr lang="en-US" altLang="zh-CN" sz="3200" dirty="0" err="1">
                  <a:solidFill>
                    <a:srgbClr val="404040"/>
                  </a:solidFill>
                  <a:latin typeface="黑体" pitchFamily="49" charset="-122"/>
                  <a:ea typeface="黑体" pitchFamily="49" charset="-122"/>
                </a:rPr>
                <a:t>示例</a:t>
              </a:r>
              <a:r>
                <a:rPr lang="en-US" altLang="zh-CN" sz="3200" dirty="0">
                  <a:solidFill>
                    <a:srgbClr val="404040"/>
                  </a:solidFill>
                  <a:latin typeface="黑体" pitchFamily="49" charset="-122"/>
                  <a:ea typeface="黑体" pitchFamily="49" charset="-122"/>
                </a:rPr>
                <a:t>】</a:t>
              </a:r>
              <a:r>
                <a:rPr lang="zh-CN" altLang="en-US" sz="3200" dirty="0">
                  <a:solidFill>
                    <a:srgbClr val="404040"/>
                  </a:solidFill>
                  <a:latin typeface="+mn-ea"/>
                </a:rPr>
                <a:t>垦田拓海，抗灾治水、脱贫困奔小康，中国人民具有伟大的奋斗精神。</a:t>
              </a:r>
              <a:endParaRPr lang="en-US" altLang="zh-CN" sz="3200" dirty="0">
                <a:solidFill>
                  <a:srgbClr val="404040"/>
                </a:solidFill>
                <a:latin typeface="+mn-ea"/>
              </a:endParaRPr>
            </a:p>
            <a:p>
              <a:pPr>
                <a:lnSpc>
                  <a:spcPct val="150000"/>
                </a:lnSpc>
              </a:pPr>
              <a:r>
                <a:rPr lang="zh-CN" altLang="en-US" sz="3200" dirty="0">
                  <a:solidFill>
                    <a:srgbClr val="404040"/>
                  </a:solidFill>
                  <a:latin typeface="+mn-ea"/>
                </a:rPr>
                <a:t>同舟共济，守望相助、御外侮卫家国，中国人民具有伟大的团结精神。</a:t>
              </a:r>
              <a:endParaRPr lang="en-US" altLang="zh-CN" sz="3200" dirty="0">
                <a:solidFill>
                  <a:srgbClr val="404040"/>
                </a:solidFill>
                <a:latin typeface="+mn-ea"/>
              </a:endParaRPr>
            </a:p>
            <a:p>
              <a:pPr>
                <a:lnSpc>
                  <a:spcPct val="150000"/>
                </a:lnSpc>
              </a:pPr>
              <a:r>
                <a:rPr lang="zh-CN" altLang="en-US" sz="3200" dirty="0">
                  <a:solidFill>
                    <a:srgbClr val="404040"/>
                  </a:solidFill>
                  <a:latin typeface="+mn-ea"/>
                </a:rPr>
                <a:t>开天辟地，逐日奔月、建强国谋复兴，中国人民具有伟大的梦想精神。</a:t>
              </a:r>
              <a:endParaRPr lang="en-US" altLang="zh-CN" sz="3200" dirty="0">
                <a:solidFill>
                  <a:srgbClr val="404040"/>
                </a:solidFill>
                <a:latin typeface="+mn-ea"/>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5"/>
          <p:cNvSpPr txBox="1"/>
          <p:nvPr/>
        </p:nvSpPr>
        <p:spPr>
          <a:xfrm>
            <a:off x="1849865" y="927259"/>
            <a:ext cx="995680" cy="583565"/>
          </a:xfrm>
          <a:prstGeom prst="rect">
            <a:avLst/>
          </a:prstGeom>
          <a:solidFill>
            <a:schemeClr val="accent2"/>
          </a:solidFill>
        </p:spPr>
        <p:txBody>
          <a:bodyPr wrap="square" rtlCol="0">
            <a:spAutoFit/>
          </a:bodyPr>
          <a:lstStyle/>
          <a:p>
            <a:r>
              <a:rPr lang="en-US" altLang="zh-CN" sz="3200" dirty="0">
                <a:solidFill>
                  <a:srgbClr val="404040"/>
                </a:solidFill>
                <a:latin typeface="黑体" pitchFamily="49" charset="-122"/>
                <a:ea typeface="黑体" pitchFamily="49" charset="-122"/>
              </a:rPr>
              <a:t>解析</a:t>
            </a:r>
          </a:p>
        </p:txBody>
      </p:sp>
      <p:sp>
        <p:nvSpPr>
          <p:cNvPr id="2" name="矩形 1"/>
          <p:cNvSpPr/>
          <p:nvPr/>
        </p:nvSpPr>
        <p:spPr>
          <a:xfrm>
            <a:off x="1849865" y="1628800"/>
            <a:ext cx="8774430" cy="3970318"/>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首先分析示例的特点：在语言形式上，例句由前后两个部分构成，前一部分由两个四字短语和一个六字短语并列组成；在内容逻辑上，前一部分所举之例，共同蕴含了后一个部分所提到的伟大精神。然后将所给的材料归类：“垦田拓海”“抗灾治水”“脱贫困奔小康”体现了“奋斗”精神，“同舟共济”“守望相助”“御外侮卫家国”体现了“团结”精神，“开天辟地”“逐日奔月”“建强国谋复兴”体现了“梦想”精神。最后，按照示例的句式特点组合成句，同时注意标点符号。</a:t>
            </a: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1432" y="864483"/>
            <a:ext cx="3429024"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话题式</a:t>
            </a:r>
            <a:endParaRPr lang="zh-CN" altLang="en-US" sz="3200" b="1" dirty="0">
              <a:solidFill>
                <a:schemeClr val="bg1"/>
              </a:solidFill>
              <a:latin typeface="+mn-ea"/>
              <a:cs typeface="Heiti SC Light"/>
            </a:endParaRPr>
          </a:p>
        </p:txBody>
      </p:sp>
      <p:sp>
        <p:nvSpPr>
          <p:cNvPr id="3" name="矩形 2"/>
          <p:cNvSpPr/>
          <p:nvPr/>
        </p:nvSpPr>
        <p:spPr>
          <a:xfrm>
            <a:off x="1804630" y="1401572"/>
            <a:ext cx="7215238" cy="954107"/>
          </a:xfrm>
          <a:prstGeom prst="rect">
            <a:avLst/>
          </a:prstGeom>
        </p:spPr>
        <p:txBody>
          <a:bodyPr wrap="square">
            <a:spAutoFit/>
          </a:bodyPr>
          <a:lstStyle/>
          <a:p>
            <a:r>
              <a:rPr lang="zh-CN" altLang="en-US" sz="2800" dirty="0">
                <a:solidFill>
                  <a:schemeClr val="bg1"/>
                </a:solidFill>
                <a:latin typeface="宋体" pitchFamily="2" charset="-122"/>
                <a:ea typeface="宋体" pitchFamily="2" charset="-122"/>
                <a:cs typeface="Heiti SC Light"/>
              </a:rPr>
              <a:t>此类题给出设定的话题，要求按照例句的句式进行仿写。</a:t>
            </a:r>
          </a:p>
        </p:txBody>
      </p:sp>
      <p:grpSp>
        <p:nvGrpSpPr>
          <p:cNvPr id="10" name="组合 9"/>
          <p:cNvGrpSpPr/>
          <p:nvPr/>
        </p:nvGrpSpPr>
        <p:grpSpPr>
          <a:xfrm>
            <a:off x="1801432" y="2388838"/>
            <a:ext cx="8541385" cy="3604680"/>
            <a:chOff x="748989" y="2888019"/>
            <a:chExt cx="7577556" cy="3604626"/>
          </a:xfrm>
        </p:grpSpPr>
        <p:sp>
          <p:nvSpPr>
            <p:cNvPr id="6" name="文本框 15"/>
            <p:cNvSpPr txBox="1"/>
            <p:nvPr/>
          </p:nvSpPr>
          <p:spPr>
            <a:xfrm>
              <a:off x="812132" y="2888019"/>
              <a:ext cx="2696185" cy="583556"/>
            </a:xfrm>
            <a:prstGeom prst="rect">
              <a:avLst/>
            </a:prstGeom>
            <a:solidFill>
              <a:schemeClr val="accent2"/>
            </a:solidFill>
          </p:spPr>
          <p:txBody>
            <a:bodyPr wrap="square" rtlCol="0">
              <a:spAutoFit/>
            </a:bodyPr>
            <a:lstStyle/>
            <a:p>
              <a:r>
                <a:rPr lang="en-US" altLang="zh-CN" sz="3200" dirty="0">
                  <a:solidFill>
                    <a:srgbClr val="404040"/>
                  </a:solidFill>
                  <a:latin typeface="黑体" pitchFamily="49" charset="-122"/>
                  <a:ea typeface="黑体" pitchFamily="49" charset="-122"/>
                </a:rPr>
                <a:t>例题   话题式</a:t>
              </a:r>
            </a:p>
          </p:txBody>
        </p:sp>
        <p:sp>
          <p:nvSpPr>
            <p:cNvPr id="7" name="矩形 6"/>
            <p:cNvSpPr/>
            <p:nvPr/>
          </p:nvSpPr>
          <p:spPr>
            <a:xfrm>
              <a:off x="748989" y="3446596"/>
              <a:ext cx="7577556" cy="3046049"/>
            </a:xfrm>
            <a:prstGeom prst="rect">
              <a:avLst/>
            </a:prstGeom>
          </p:spPr>
          <p:txBody>
            <a:bodyPr wrap="square">
              <a:spAutoFit/>
            </a:bodyPr>
            <a:lstStyle/>
            <a:p>
              <a:pPr eaLnBrk="1" latinLnBrk="0" hangingPunct="1">
                <a:lnSpc>
                  <a:spcPct val="100000"/>
                </a:lnSpc>
              </a:pPr>
              <a:r>
                <a:rPr lang="en-US" altLang="zh-CN" sz="3200" dirty="0" err="1">
                  <a:solidFill>
                    <a:srgbClr val="404040"/>
                  </a:solidFill>
                  <a:latin typeface="宋体" pitchFamily="2" charset="-122"/>
                  <a:ea typeface="宋体" pitchFamily="2" charset="-122"/>
                </a:rPr>
                <a:t>仿照下面的比喻形式，以“爱心”和“机遇”开头，各写一句与例句句式相同的话</a:t>
              </a:r>
              <a:r>
                <a:rPr lang="en-US" altLang="zh-CN" sz="3200" dirty="0">
                  <a:solidFill>
                    <a:srgbClr val="404040"/>
                  </a:solidFill>
                  <a:latin typeface="宋体" pitchFamily="2" charset="-122"/>
                  <a:ea typeface="宋体" pitchFamily="2" charset="-122"/>
                </a:rPr>
                <a:t>。</a:t>
              </a:r>
              <a:endParaRPr lang="en-US" altLang="zh-CN" sz="3200" dirty="0">
                <a:solidFill>
                  <a:srgbClr val="404040"/>
                </a:solidFill>
                <a:latin typeface="宋体" pitchFamily="2" charset="-122"/>
                <a:ea typeface="宋体" pitchFamily="2" charset="-122"/>
              </a:endParaRPr>
            </a:p>
            <a:p>
              <a:pPr eaLnBrk="1" latinLnBrk="0" hangingPunct="1">
                <a:lnSpc>
                  <a:spcPct val="100000"/>
                </a:lnSpc>
              </a:pPr>
              <a:r>
                <a:rPr lang="zh-CN" altLang="en-US" sz="3200" dirty="0">
                  <a:solidFill>
                    <a:schemeClr val="bg2">
                      <a:lumMod val="50000"/>
                    </a:schemeClr>
                  </a:solidFill>
                  <a:latin typeface="宋体" pitchFamily="2" charset="-122"/>
                  <a:cs typeface="Heiti SC Light"/>
                </a:rPr>
                <a:t>例：</a:t>
              </a:r>
              <a:r>
                <a:rPr lang="zh-CN" altLang="en-US" sz="3200" spc="-50" dirty="0">
                  <a:solidFill>
                    <a:schemeClr val="bg2">
                      <a:lumMod val="50000"/>
                    </a:schemeClr>
                  </a:solidFill>
                  <a:latin typeface="楷体" panose="02010609060101010101" pitchFamily="49" charset="-122"/>
                  <a:ea typeface="楷体" panose="02010609060101010101" pitchFamily="49" charset="-122"/>
                </a:rPr>
                <a:t>人生不发返程票，一旦出发了，绝不能返回。</a:t>
              </a:r>
              <a:endParaRPr lang="zh-CN" altLang="en-US" sz="3200" spc="-50" dirty="0">
                <a:solidFill>
                  <a:schemeClr val="bg2">
                    <a:lumMod val="50000"/>
                  </a:schemeClr>
                </a:solidFill>
                <a:latin typeface="楷体" panose="02010609060101010101" pitchFamily="49" charset="-122"/>
                <a:ea typeface="楷体" panose="02010609060101010101" pitchFamily="49" charset="-122"/>
              </a:endParaRPr>
            </a:p>
            <a:p>
              <a:pPr eaLnBrk="1" latinLnBrk="0" hangingPunct="1">
                <a:lnSpc>
                  <a:spcPct val="100000"/>
                </a:lnSpc>
              </a:pPr>
              <a:r>
                <a:rPr lang="en-US" altLang="zh-CN" sz="3200" dirty="0">
                  <a:solidFill>
                    <a:srgbClr val="404040"/>
                  </a:solidFill>
                  <a:latin typeface="楷体" panose="02010609060101010101" pitchFamily="49" charset="-122"/>
                  <a:ea typeface="楷体" panose="02010609060101010101" pitchFamily="49" charset="-122"/>
                </a:rPr>
                <a:t>①爱心</a:t>
              </a:r>
              <a:r>
                <a:rPr lang="en-US" altLang="zh-CN" sz="3200" dirty="0">
                  <a:solidFill>
                    <a:srgbClr val="404040"/>
                  </a:solidFill>
                  <a:latin typeface="宋体" pitchFamily="2" charset="-122"/>
                </a:rPr>
                <a:t>______________________</a:t>
              </a:r>
              <a:r>
                <a:rPr lang="en-US" altLang="zh-CN" sz="3200" dirty="0">
                  <a:solidFill>
                    <a:srgbClr val="404040"/>
                  </a:solidFill>
                  <a:latin typeface="宋体" pitchFamily="2" charset="-122"/>
                  <a:sym typeface="+mn-ea"/>
                </a:rPr>
                <a:t>_________</a:t>
              </a:r>
              <a:endParaRPr lang="en-US" altLang="zh-CN" sz="3200" dirty="0">
                <a:solidFill>
                  <a:srgbClr val="404040"/>
                </a:solidFill>
                <a:latin typeface="宋体" pitchFamily="2" charset="-122"/>
              </a:endParaRPr>
            </a:p>
            <a:p>
              <a:pPr eaLnBrk="1" latinLnBrk="0" hangingPunct="1">
                <a:lnSpc>
                  <a:spcPct val="100000"/>
                </a:lnSpc>
              </a:pPr>
              <a:r>
                <a:rPr lang="en-US" altLang="zh-CN" sz="3200" dirty="0">
                  <a:solidFill>
                    <a:srgbClr val="404040"/>
                  </a:solidFill>
                  <a:latin typeface="楷体" panose="02010609060101010101" pitchFamily="49" charset="-122"/>
                  <a:ea typeface="楷体" panose="02010609060101010101" pitchFamily="49" charset="-122"/>
                </a:rPr>
                <a:t>②机遇</a:t>
              </a:r>
              <a:r>
                <a:rPr lang="en-US" altLang="zh-CN" sz="3200" dirty="0">
                  <a:solidFill>
                    <a:srgbClr val="404040"/>
                  </a:solidFill>
                  <a:latin typeface="宋体" pitchFamily="2" charset="-122"/>
                  <a:sym typeface="+mn-ea"/>
                </a:rPr>
                <a:t>_______________________________</a:t>
              </a:r>
              <a:endParaRPr lang="en-US" altLang="zh-CN" sz="3200" dirty="0">
                <a:solidFill>
                  <a:srgbClr val="404040"/>
                </a:solidFill>
                <a:latin typeface="宋体"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727119" y="3263117"/>
            <a:ext cx="8408670" cy="2644776"/>
            <a:chOff x="5184796" y="3300936"/>
            <a:chExt cx="2500330" cy="2166299"/>
          </a:xfrm>
        </p:grpSpPr>
        <p:sp>
          <p:nvSpPr>
            <p:cNvPr id="11" name="文本框 15"/>
            <p:cNvSpPr txBox="1"/>
            <p:nvPr/>
          </p:nvSpPr>
          <p:spPr>
            <a:xfrm>
              <a:off x="5190366" y="3300936"/>
              <a:ext cx="330243" cy="477990"/>
            </a:xfrm>
            <a:prstGeom prst="rect">
              <a:avLst/>
            </a:prstGeom>
            <a:solidFill>
              <a:schemeClr val="accent2"/>
            </a:solidFill>
          </p:spPr>
          <p:txBody>
            <a:bodyPr wrap="square" rtlCol="0">
              <a:spAutoFit/>
            </a:bodyPr>
            <a:lstStyle/>
            <a:p>
              <a:pPr algn="l"/>
              <a:r>
                <a:rPr lang="en-US" altLang="zh-CN" sz="3200" dirty="0">
                  <a:solidFill>
                    <a:srgbClr val="404040"/>
                  </a:solidFill>
                  <a:latin typeface="黑体" pitchFamily="49" charset="-122"/>
                  <a:ea typeface="黑体" pitchFamily="49" charset="-122"/>
                </a:rPr>
                <a:t>解析</a:t>
              </a:r>
            </a:p>
          </p:txBody>
        </p:sp>
        <p:sp>
          <p:nvSpPr>
            <p:cNvPr id="12" name="矩形 11"/>
            <p:cNvSpPr/>
            <p:nvPr/>
          </p:nvSpPr>
          <p:spPr>
            <a:xfrm>
              <a:off x="5184796" y="3778926"/>
              <a:ext cx="2500330" cy="1688309"/>
            </a:xfrm>
            <a:prstGeom prst="rect">
              <a:avLst/>
            </a:prstGeom>
          </p:spPr>
          <p:txBody>
            <a:bodyPr wrap="square">
              <a:spAutoFit/>
            </a:bodyPr>
            <a:lstStyle/>
            <a:p>
              <a:pPr eaLnBrk="1" latinLnBrk="0" hangingPunct="1">
                <a:lnSpc>
                  <a:spcPct val="100000"/>
                </a:lnSpc>
              </a:pPr>
              <a:r>
                <a:rPr lang="en-US" altLang="zh-CN" sz="3200" dirty="0">
                  <a:solidFill>
                    <a:srgbClr val="404040"/>
                  </a:solidFill>
                  <a:latin typeface="仿宋" panose="02010609060101010101" pitchFamily="49" charset="-122"/>
                  <a:ea typeface="仿宋" panose="02010609060101010101" pitchFamily="49" charset="-122"/>
                </a:rPr>
                <a:t>形式上，仿写句除了运用比喻外，还应采用“……不……，一旦……，绝不……”的句式。内容上，两个仿写句应分别说明“爱心”和“机遇”所具备的某一特点。</a:t>
              </a:r>
            </a:p>
          </p:txBody>
        </p:sp>
      </p:grpSp>
      <p:grpSp>
        <p:nvGrpSpPr>
          <p:cNvPr id="13" name="组合 12"/>
          <p:cNvGrpSpPr/>
          <p:nvPr/>
        </p:nvGrpSpPr>
        <p:grpSpPr>
          <a:xfrm>
            <a:off x="1706165" y="1023471"/>
            <a:ext cx="8545830" cy="2239645"/>
            <a:chOff x="568456" y="4714249"/>
            <a:chExt cx="8039656" cy="2239645"/>
          </a:xfrm>
        </p:grpSpPr>
        <p:sp>
          <p:nvSpPr>
            <p:cNvPr id="8" name="文本框 15"/>
            <p:cNvSpPr txBox="1"/>
            <p:nvPr/>
          </p:nvSpPr>
          <p:spPr>
            <a:xfrm>
              <a:off x="568456" y="4714249"/>
              <a:ext cx="949251" cy="583565"/>
            </a:xfrm>
            <a:prstGeom prst="rect">
              <a:avLst/>
            </a:prstGeom>
            <a:solidFill>
              <a:schemeClr val="accent2"/>
            </a:solidFill>
          </p:spPr>
          <p:txBody>
            <a:bodyPr wrap="square" rtlCol="0">
              <a:spAutoFit/>
            </a:bodyPr>
            <a:lstStyle/>
            <a:p>
              <a:pPr algn="l"/>
              <a:r>
                <a:rPr lang="en-US" altLang="zh-CN" sz="3200" dirty="0">
                  <a:solidFill>
                    <a:srgbClr val="404040"/>
                  </a:solidFill>
                  <a:latin typeface="黑体" pitchFamily="49" charset="-122"/>
                  <a:ea typeface="黑体" pitchFamily="49" charset="-122"/>
                </a:rPr>
                <a:t>答案</a:t>
              </a:r>
            </a:p>
          </p:txBody>
        </p:sp>
        <p:sp>
          <p:nvSpPr>
            <p:cNvPr id="9" name="矩形 8"/>
            <p:cNvSpPr/>
            <p:nvPr/>
          </p:nvSpPr>
          <p:spPr>
            <a:xfrm>
              <a:off x="588170" y="5385444"/>
              <a:ext cx="8019942" cy="1568450"/>
            </a:xfrm>
            <a:prstGeom prst="rect">
              <a:avLst/>
            </a:prstGeom>
          </p:spPr>
          <p:txBody>
            <a:bodyPr wrap="square">
              <a:spAutoFit/>
            </a:bodyPr>
            <a:lstStyle/>
            <a:p>
              <a:pPr eaLnBrk="1" latinLnBrk="0" hangingPunct="1">
                <a:lnSpc>
                  <a:spcPct val="100000"/>
                </a:lnSpc>
              </a:pPr>
              <a:r>
                <a:rPr lang="en-US" altLang="zh-CN" sz="3200" dirty="0">
                  <a:solidFill>
                    <a:srgbClr val="404040"/>
                  </a:solidFill>
                  <a:latin typeface="黑体" pitchFamily="49" charset="-122"/>
                  <a:ea typeface="黑体" pitchFamily="49" charset="-122"/>
                </a:rPr>
                <a:t>【示例】 </a:t>
              </a:r>
              <a:r>
                <a:rPr lang="en-US" altLang="zh-CN" sz="3200" dirty="0">
                  <a:solidFill>
                    <a:srgbClr val="404040"/>
                  </a:solidFill>
                  <a:latin typeface="+mj-ea"/>
                  <a:ea typeface="+mj-ea"/>
                </a:rPr>
                <a:t>①不是等价交易，一旦献出了，绝不图回报。②不是回头客，一旦失去了，绝不会再来眷顾。</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to="" calcmode="lin" valueType="num">
                                      <p:cBhvr>
                                        <p:cTn id="14"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2930" y="1122680"/>
            <a:ext cx="454215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开放式（</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3" name="矩形 2"/>
          <p:cNvSpPr/>
          <p:nvPr/>
        </p:nvSpPr>
        <p:spPr>
          <a:xfrm>
            <a:off x="1922780" y="1901190"/>
            <a:ext cx="8347075" cy="1076325"/>
          </a:xfrm>
          <a:prstGeom prst="rect">
            <a:avLst/>
          </a:prstGeom>
        </p:spPr>
        <p:txBody>
          <a:bodyPr wrap="square">
            <a:spAutoFit/>
          </a:bodyPr>
          <a:lstStyle/>
          <a:p>
            <a:r>
              <a:rPr lang="zh-CN" altLang="en-US" sz="3200" dirty="0">
                <a:solidFill>
                  <a:schemeClr val="bg1"/>
                </a:solidFill>
                <a:latin typeface="宋体" pitchFamily="2" charset="-122"/>
                <a:ea typeface="宋体" pitchFamily="2" charset="-122"/>
                <a:cs typeface="Heiti SC Light"/>
              </a:rPr>
              <a:t>此类题提供一个例句，不设定话题，不限定仿写内容，只对句式或修辞手法做相应的要求。</a:t>
            </a:r>
          </a:p>
        </p:txBody>
      </p:sp>
      <p:grpSp>
        <p:nvGrpSpPr>
          <p:cNvPr id="8" name="组合 7"/>
          <p:cNvGrpSpPr/>
          <p:nvPr/>
        </p:nvGrpSpPr>
        <p:grpSpPr>
          <a:xfrm>
            <a:off x="1928272" y="3372485"/>
            <a:ext cx="8542020" cy="2362835"/>
            <a:chOff x="829230" y="1452558"/>
            <a:chExt cx="8128509" cy="2362835"/>
          </a:xfrm>
        </p:grpSpPr>
        <p:sp>
          <p:nvSpPr>
            <p:cNvPr id="4" name="文本框 13"/>
            <p:cNvSpPr txBox="1"/>
            <p:nvPr/>
          </p:nvSpPr>
          <p:spPr>
            <a:xfrm>
              <a:off x="829230" y="1452558"/>
              <a:ext cx="1803717"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5" name="圆角矩形 4"/>
            <p:cNvSpPr/>
            <p:nvPr/>
          </p:nvSpPr>
          <p:spPr>
            <a:xfrm>
              <a:off x="829834" y="2270438"/>
              <a:ext cx="8127905" cy="154495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先运用</a:t>
              </a:r>
              <a:r>
                <a:rPr lang="zh-CN" altLang="en-US" sz="3200" dirty="0">
                  <a:solidFill>
                    <a:schemeClr val="accent6"/>
                  </a:solidFill>
                  <a:latin typeface="宋体" pitchFamily="2" charset="-122"/>
                  <a:ea typeface="宋体" pitchFamily="2" charset="-122"/>
                </a:rPr>
                <a:t>相似联想</a:t>
              </a:r>
              <a:r>
                <a:rPr lang="zh-CN" altLang="en-US" sz="3200" dirty="0">
                  <a:solidFill>
                    <a:srgbClr val="404040"/>
                  </a:solidFill>
                  <a:latin typeface="宋体" pitchFamily="2" charset="-122"/>
                  <a:ea typeface="宋体" pitchFamily="2" charset="-122"/>
                </a:rPr>
                <a:t>的方法选好</a:t>
              </a:r>
              <a:r>
                <a:rPr lang="zh-CN" altLang="en-US" sz="3200" dirty="0">
                  <a:solidFill>
                    <a:schemeClr val="accent6"/>
                  </a:solidFill>
                  <a:latin typeface="宋体" pitchFamily="2" charset="-122"/>
                  <a:ea typeface="宋体" pitchFamily="2" charset="-122"/>
                </a:rPr>
                <a:t>话题</a:t>
              </a:r>
              <a:r>
                <a:rPr lang="zh-CN" altLang="en-US" sz="3200" dirty="0">
                  <a:solidFill>
                    <a:srgbClr val="404040"/>
                  </a:solidFill>
                  <a:latin typeface="宋体" pitchFamily="2" charset="-122"/>
                  <a:ea typeface="宋体" pitchFamily="2" charset="-122"/>
                </a:rPr>
                <a:t>，审清例句的内容特点、句式结构、修辞手法等，再进行仿写。</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900" decel="100000" fill="hold"/>
                                        <p:tgtEl>
                                          <p:spTgt spid="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597316" y="1201087"/>
            <a:ext cx="8819515" cy="4803140"/>
            <a:chOff x="731432" y="1370632"/>
            <a:chExt cx="8205629" cy="4803140"/>
          </a:xfrm>
        </p:grpSpPr>
        <p:sp>
          <p:nvSpPr>
            <p:cNvPr id="2" name="文本框 15"/>
            <p:cNvSpPr txBox="1"/>
            <p:nvPr/>
          </p:nvSpPr>
          <p:spPr>
            <a:xfrm>
              <a:off x="731432" y="1370632"/>
              <a:ext cx="2711642" cy="584775"/>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例题   开放式</a:t>
              </a:r>
            </a:p>
          </p:txBody>
        </p:sp>
        <p:sp>
          <p:nvSpPr>
            <p:cNvPr id="3" name="矩形 2"/>
            <p:cNvSpPr/>
            <p:nvPr/>
          </p:nvSpPr>
          <p:spPr>
            <a:xfrm>
              <a:off x="897447" y="2142792"/>
              <a:ext cx="8039614" cy="4030980"/>
            </a:xfrm>
            <a:prstGeom prst="rect">
              <a:avLst/>
            </a:prstGeom>
          </p:spPr>
          <p:txBody>
            <a:bodyPr wrap="square">
              <a:spAutoFit/>
            </a:bodyPr>
            <a:lstStyle/>
            <a:p>
              <a:pPr algn="l"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［重庆2014·20］</a:t>
              </a:r>
              <a:r>
                <a:rPr lang="zh-CN" altLang="en-US" sz="3200" dirty="0">
                  <a:solidFill>
                    <a:srgbClr val="404040"/>
                  </a:solidFill>
                  <a:latin typeface="宋体" pitchFamily="2" charset="-122"/>
                  <a:ea typeface="宋体" pitchFamily="2" charset="-122"/>
                </a:rPr>
                <a:t>仿照示例，自选话题，另写一个句子。要求：与示例结构基本相同，修辞手法一致；个别词语可与示例重复，字数也可略有增减。</a:t>
              </a:r>
              <a:endParaRPr lang="zh-CN" altLang="en-US" sz="3200" dirty="0">
                <a:solidFill>
                  <a:schemeClr val="tx2"/>
                </a:solidFill>
                <a:latin typeface="宋体" pitchFamily="2" charset="-122"/>
                <a:ea typeface="宋体" pitchFamily="2" charset="-122"/>
                <a:cs typeface="Heiti SC Light"/>
              </a:endParaRPr>
            </a:p>
            <a:p>
              <a:pPr eaLnBrk="1" latinLnBrk="0" hangingPunct="1">
                <a:lnSpc>
                  <a:spcPct val="100000"/>
                </a:lnSpc>
              </a:pPr>
              <a:r>
                <a:rPr lang="zh-CN" altLang="en-US" sz="3200" dirty="0">
                  <a:solidFill>
                    <a:schemeClr val="tx2">
                      <a:lumMod val="50000"/>
                    </a:schemeClr>
                  </a:solidFill>
                  <a:latin typeface="宋体" pitchFamily="2" charset="-122"/>
                  <a:cs typeface="Heiti SC Light"/>
                </a:rPr>
                <a:t>示例：</a:t>
              </a:r>
              <a:r>
                <a:rPr lang="zh-CN" altLang="en-US" sz="3200" spc="-50" dirty="0">
                  <a:solidFill>
                    <a:schemeClr val="tx2">
                      <a:lumMod val="50000"/>
                    </a:schemeClr>
                  </a:solidFill>
                  <a:latin typeface="楷体" panose="02010609060101010101" pitchFamily="49" charset="-122"/>
                  <a:ea typeface="楷体" panose="02010609060101010101" pitchFamily="49" charset="-122"/>
                </a:rPr>
                <a:t>就像穿衣服扣扣子一样，如果第一粒扣子扣错了，剩余的扣子</a:t>
              </a:r>
              <a:r>
                <a:rPr lang="zh-CN" altLang="en-US" sz="3200" spc="-50" dirty="0">
                  <a:solidFill>
                    <a:schemeClr val="tx2">
                      <a:lumMod val="50000"/>
                    </a:schemeClr>
                  </a:solidFill>
                  <a:latin typeface="楷体" panose="02010609060101010101" pitchFamily="49" charset="-122"/>
                  <a:ea typeface="楷体" panose="02010609060101010101" pitchFamily="49" charset="-122"/>
                  <a:sym typeface="+mn-ea"/>
                </a:rPr>
                <a:t>都会扣错；人生的扣子从一开始就要扣好。</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dirty="0">
                  <a:solidFill>
                    <a:schemeClr val="tx2">
                      <a:lumMod val="50000"/>
                    </a:schemeClr>
                  </a:solidFill>
                  <a:latin typeface="宋体" pitchFamily="2" charset="-122"/>
                  <a:cs typeface="Heiti SC Light"/>
                  <a:sym typeface="+mn-ea"/>
                </a:rPr>
                <a:t>仿句：</a:t>
              </a:r>
              <a:r>
                <a:rPr lang="en-US" altLang="zh-CN" sz="3200" dirty="0">
                  <a:solidFill>
                    <a:schemeClr val="tx2">
                      <a:lumMod val="50000"/>
                    </a:schemeClr>
                  </a:solidFill>
                  <a:latin typeface="宋体" pitchFamily="2" charset="-122"/>
                  <a:cs typeface="Heiti SC Light"/>
                  <a:sym typeface="+mn-ea"/>
                </a:rPr>
                <a:t>______</a:t>
              </a:r>
              <a:r>
                <a:rPr lang="zh-CN" altLang="en-US" sz="3200" dirty="0">
                  <a:solidFill>
                    <a:schemeClr val="tx2">
                      <a:lumMod val="50000"/>
                    </a:schemeClr>
                  </a:solidFill>
                  <a:latin typeface="宋体" pitchFamily="2" charset="-122"/>
                  <a:cs typeface="Heiti SC Light"/>
                  <a:sym typeface="+mn-ea"/>
                </a:rPr>
                <a:t>，</a:t>
              </a:r>
              <a:r>
                <a:rPr lang="en-US" altLang="zh-CN" sz="3200" dirty="0">
                  <a:solidFill>
                    <a:schemeClr val="tx2">
                      <a:lumMod val="50000"/>
                    </a:schemeClr>
                  </a:solidFill>
                  <a:latin typeface="宋体" pitchFamily="2" charset="-122"/>
                  <a:cs typeface="Heiti SC Light"/>
                  <a:sym typeface="+mn-ea"/>
                </a:rPr>
                <a:t>______</a:t>
              </a:r>
              <a:r>
                <a:rPr lang="zh-CN" altLang="en-US" sz="3200" dirty="0">
                  <a:solidFill>
                    <a:schemeClr val="tx2">
                      <a:lumMod val="50000"/>
                    </a:schemeClr>
                  </a:solidFill>
                  <a:latin typeface="宋体" pitchFamily="2" charset="-122"/>
                  <a:cs typeface="Heiti SC Light"/>
                  <a:sym typeface="+mn-ea"/>
                </a:rPr>
                <a:t>，</a:t>
              </a:r>
              <a:r>
                <a:rPr lang="en-US" altLang="zh-CN" sz="3200" dirty="0">
                  <a:solidFill>
                    <a:schemeClr val="tx2">
                      <a:lumMod val="50000"/>
                    </a:schemeClr>
                  </a:solidFill>
                  <a:latin typeface="宋体" pitchFamily="2" charset="-122"/>
                  <a:cs typeface="Heiti SC Light"/>
                  <a:sym typeface="+mn-ea"/>
                </a:rPr>
                <a:t>______</a:t>
              </a:r>
              <a:r>
                <a:rPr lang="zh-CN" altLang="en-US" sz="3200" dirty="0">
                  <a:solidFill>
                    <a:schemeClr val="tx2">
                      <a:lumMod val="50000"/>
                    </a:schemeClr>
                  </a:solidFill>
                  <a:latin typeface="宋体" pitchFamily="2" charset="-122"/>
                  <a:cs typeface="Heiti SC Light"/>
                  <a:sym typeface="+mn-ea"/>
                </a:rPr>
                <a:t>；</a:t>
              </a:r>
              <a:r>
                <a:rPr lang="en-US" altLang="zh-CN" sz="3200" dirty="0">
                  <a:solidFill>
                    <a:schemeClr val="tx2">
                      <a:lumMod val="50000"/>
                    </a:schemeClr>
                  </a:solidFill>
                  <a:latin typeface="宋体" pitchFamily="2" charset="-122"/>
                  <a:cs typeface="Heiti SC Light"/>
                  <a:sym typeface="+mn-ea"/>
                </a:rPr>
                <a:t>______</a:t>
              </a:r>
              <a:r>
                <a:rPr lang="zh-CN" altLang="en-US" sz="3200" dirty="0">
                  <a:solidFill>
                    <a:schemeClr val="tx2">
                      <a:lumMod val="50000"/>
                    </a:schemeClr>
                  </a:solidFill>
                  <a:latin typeface="宋体" pitchFamily="2" charset="-122"/>
                  <a:cs typeface="Heiti SC Light"/>
                  <a:sym typeface="+mn-ea"/>
                </a:rPr>
                <a:t>。</a:t>
              </a:r>
              <a:endParaRPr lang="zh-CN" altLang="en-US" sz="3200" dirty="0">
                <a:solidFill>
                  <a:schemeClr val="tx2">
                    <a:lumMod val="50000"/>
                  </a:schemeClr>
                </a:solidFill>
                <a:latin typeface="宋体" pitchFamily="2" charset="-122"/>
                <a:cs typeface="Heiti SC Light"/>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32869" y="1673225"/>
            <a:ext cx="5898514" cy="1755775"/>
            <a:chOff x="1142976" y="2142481"/>
            <a:chExt cx="4292288" cy="1755775"/>
          </a:xfrm>
        </p:grpSpPr>
        <p:sp>
          <p:nvSpPr>
            <p:cNvPr id="3" name="副标题 2">
              <a:hlinkClick r:id="rId1" action="ppaction://hlinksldjump"/>
            </p:cNvPr>
            <p:cNvSpPr txBox="1"/>
            <p:nvPr/>
          </p:nvSpPr>
          <p:spPr>
            <a:xfrm>
              <a:off x="1142976" y="2142481"/>
              <a:ext cx="3526063" cy="500066"/>
            </a:xfrm>
            <a:prstGeom prst="rect">
              <a:avLst/>
            </a:prstGeom>
          </p:spPr>
          <p:txBody>
            <a:bodyPr vert="horz" lIns="91440" tIns="45720" rIns="91440" bIns="45720" rtlCol="0">
              <a:noAutofit/>
            </a:bodyPr>
            <a:lstStyle/>
            <a:p>
              <a:pPr marL="342900" indent="-342900" eaLnBrk="1" latinLnBrk="0" hangingPunct="1">
                <a:lnSpc>
                  <a:spcPct val="100000"/>
                </a:lnSpc>
                <a:buFont typeface="Wingdings" pitchFamily="2" charset="2"/>
                <a:buChar char="l"/>
              </a:pPr>
              <a:r>
                <a:rPr lang="en-US" altLang="zh-CN" sz="3200" dirty="0">
                  <a:solidFill>
                    <a:schemeClr val="bg1"/>
                  </a:solidFill>
                  <a:latin typeface="+mn-ea"/>
                  <a:cs typeface="Heiti SC Light"/>
                </a:rPr>
                <a:t>600</a:t>
              </a:r>
              <a:r>
                <a:rPr lang="zh-CN" altLang="en-US" sz="3200" dirty="0">
                  <a:solidFill>
                    <a:schemeClr val="bg1"/>
                  </a:solidFill>
                  <a:latin typeface="+mn-ea"/>
                  <a:cs typeface="Heiti SC Light"/>
                </a:rPr>
                <a:t>分基础  考点</a:t>
              </a:r>
              <a:r>
                <a:rPr lang="en-US" altLang="zh-CN" sz="3200" dirty="0">
                  <a:solidFill>
                    <a:schemeClr val="bg1"/>
                  </a:solidFill>
                  <a:latin typeface="+mn-ea"/>
                  <a:cs typeface="Heiti SC Light"/>
                </a:rPr>
                <a:t>&amp;</a:t>
              </a:r>
              <a:r>
                <a:rPr lang="zh-CN" altLang="en-US" sz="3200" dirty="0">
                  <a:solidFill>
                    <a:schemeClr val="bg1"/>
                  </a:solidFill>
                  <a:latin typeface="+mn-ea"/>
                  <a:cs typeface="Heiti SC Light"/>
                </a:rPr>
                <a:t>考法</a:t>
              </a:r>
            </a:p>
          </p:txBody>
        </p:sp>
        <p:sp>
          <p:nvSpPr>
            <p:cNvPr id="4" name="副标题 2">
              <a:hlinkClick r:id="rId2" action="ppaction://hlinksldjump"/>
            </p:cNvPr>
            <p:cNvSpPr txBox="1"/>
            <p:nvPr/>
          </p:nvSpPr>
          <p:spPr>
            <a:xfrm>
              <a:off x="1357382" y="2643496"/>
              <a:ext cx="4077882" cy="1254760"/>
            </a:xfrm>
            <a:prstGeom prst="rect">
              <a:avLst/>
            </a:prstGeom>
          </p:spPr>
          <p:txBody>
            <a:bodyPr vert="horz" lIns="91440" tIns="45720" rIns="91440" bIns="45720" rtlCol="0">
              <a:noAutofit/>
            </a:bodyPr>
            <a:lstStyle/>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3" action="ppaction://hlinksldjump"/>
                </a:rPr>
                <a:t>选用句式</a:t>
              </a:r>
              <a:endParaRPr lang="zh-CN" altLang="en-US" sz="3200" dirty="0">
                <a:solidFill>
                  <a:schemeClr val="bg1"/>
                </a:solidFill>
                <a:latin typeface="宋体" pitchFamily="2" charset="-122"/>
                <a:ea typeface="宋体" pitchFamily="2" charset="-122"/>
                <a:cs typeface="Heiti SC Light"/>
              </a:endParaRPr>
            </a:p>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4" action="ppaction://hlinksldjump"/>
                </a:rPr>
                <a:t>仿用句式</a:t>
              </a:r>
              <a:endParaRPr lang="zh-CN" altLang="en-US" sz="3200" dirty="0">
                <a:solidFill>
                  <a:schemeClr val="bg1"/>
                </a:solidFill>
                <a:latin typeface="宋体" pitchFamily="2" charset="-122"/>
                <a:ea typeface="宋体" pitchFamily="2" charset="-122"/>
                <a:cs typeface="Heiti SC Light"/>
              </a:endParaRPr>
            </a:p>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5" action="ppaction://hlinksldjump"/>
                </a:rPr>
                <a:t>变换句式</a:t>
              </a:r>
              <a:endParaRPr lang="zh-CN" altLang="en-US" sz="3200" dirty="0">
                <a:solidFill>
                  <a:schemeClr val="bg1"/>
                </a:solidFill>
                <a:latin typeface="宋体" pitchFamily="2" charset="-122"/>
                <a:ea typeface="宋体" pitchFamily="2" charset="-122"/>
                <a:cs typeface="Heiti SC Light"/>
              </a:endParaRPr>
            </a:p>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6" action="ppaction://hlinksldjump"/>
                </a:rPr>
                <a:t>正确使用常见的修辞手法</a:t>
              </a:r>
              <a:endParaRPr lang="zh-CN" altLang="en-US" sz="3200" dirty="0">
                <a:solidFill>
                  <a:schemeClr val="bg1"/>
                </a:solidFill>
                <a:latin typeface="宋体" pitchFamily="2" charset="-122"/>
                <a:ea typeface="宋体" pitchFamily="2" charset="-122"/>
                <a:cs typeface="Heiti SC Light"/>
              </a:endParaRPr>
            </a:p>
          </p:txBody>
        </p:sp>
      </p:grpSp>
      <p:grpSp>
        <p:nvGrpSpPr>
          <p:cNvPr id="8" name="组合 7"/>
          <p:cNvGrpSpPr/>
          <p:nvPr/>
        </p:nvGrpSpPr>
        <p:grpSpPr>
          <a:xfrm>
            <a:off x="1834718" y="4365104"/>
            <a:ext cx="6550661" cy="1769110"/>
            <a:chOff x="1142976" y="3857628"/>
            <a:chExt cx="4990319" cy="1769110"/>
          </a:xfrm>
        </p:grpSpPr>
        <p:sp>
          <p:nvSpPr>
            <p:cNvPr id="6" name="副标题 2"/>
            <p:cNvSpPr txBox="1"/>
            <p:nvPr/>
          </p:nvSpPr>
          <p:spPr>
            <a:xfrm>
              <a:off x="1142976" y="3857628"/>
              <a:ext cx="3543919" cy="445770"/>
            </a:xfrm>
            <a:prstGeom prst="rect">
              <a:avLst/>
            </a:prstGeom>
          </p:spPr>
          <p:txBody>
            <a:bodyPr vert="horz" lIns="91440" tIns="45720" rIns="91440" bIns="45720" rtlCol="0">
              <a:noAutofit/>
            </a:bodyPr>
            <a:lstStyle/>
            <a:p>
              <a:pPr marL="342900" indent="-342900" eaLnBrk="1" latinLnBrk="0" hangingPunct="1">
                <a:lnSpc>
                  <a:spcPct val="100000"/>
                </a:lnSpc>
                <a:buFont typeface="Wingdings" pitchFamily="2" charset="2"/>
                <a:buChar char="l"/>
              </a:pPr>
              <a:r>
                <a:rPr lang="en-US" altLang="zh-CN" sz="3200" dirty="0">
                  <a:solidFill>
                    <a:schemeClr val="bg1"/>
                  </a:solidFill>
                  <a:latin typeface="+mn-ea"/>
                  <a:cs typeface="Heiti SC Light"/>
                </a:rPr>
                <a:t>700</a:t>
              </a:r>
              <a:r>
                <a:rPr lang="zh-CN" altLang="en-US" sz="3200" dirty="0">
                  <a:solidFill>
                    <a:schemeClr val="bg1"/>
                  </a:solidFill>
                  <a:latin typeface="+mn-ea"/>
                  <a:cs typeface="Heiti SC Light"/>
                </a:rPr>
                <a:t>分综合  考法解析</a:t>
              </a:r>
            </a:p>
          </p:txBody>
        </p:sp>
        <p:sp>
          <p:nvSpPr>
            <p:cNvPr id="7" name="副标题 2">
              <a:hlinkClick r:id="rId2" action="ppaction://hlinksldjump"/>
            </p:cNvPr>
            <p:cNvSpPr txBox="1"/>
            <p:nvPr/>
          </p:nvSpPr>
          <p:spPr>
            <a:xfrm>
              <a:off x="1331637" y="4364993"/>
              <a:ext cx="4801658" cy="1261745"/>
            </a:xfrm>
            <a:prstGeom prst="rect">
              <a:avLst/>
            </a:prstGeom>
          </p:spPr>
          <p:txBody>
            <a:bodyPr vert="horz" lIns="91440" tIns="45720" rIns="91440" bIns="45720" rtlCol="0">
              <a:noAutofit/>
            </a:bodyPr>
            <a:lstStyle/>
            <a:p>
              <a:pPr marL="535305" indent="-535305"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7" action="ppaction://hlinksldjump"/>
                </a:rPr>
                <a:t>综合考法</a:t>
              </a:r>
              <a:r>
                <a:rPr lang="en-US" altLang="zh-CN" sz="3200" dirty="0">
                  <a:solidFill>
                    <a:schemeClr val="bg1"/>
                  </a:solidFill>
                  <a:latin typeface="宋体" pitchFamily="2" charset="-122"/>
                  <a:ea typeface="宋体" pitchFamily="2" charset="-122"/>
                  <a:cs typeface="Heiti SC Light"/>
                  <a:hlinkClick r:id="rId7" action="ppaction://hlinksldjump"/>
                </a:rPr>
                <a:t>1  </a:t>
              </a:r>
              <a:r>
                <a:rPr lang="zh-CN" altLang="en-US" sz="3200" dirty="0">
                  <a:solidFill>
                    <a:schemeClr val="bg1"/>
                  </a:solidFill>
                  <a:latin typeface="宋体" pitchFamily="2" charset="-122"/>
                  <a:ea typeface="宋体" pitchFamily="2" charset="-122"/>
                  <a:cs typeface="Heiti SC Light"/>
                </a:rPr>
                <a:t>仿用句式的原则</a:t>
              </a:r>
              <a:endParaRPr lang="zh-CN" altLang="en-US" sz="3200" dirty="0">
                <a:solidFill>
                  <a:schemeClr val="bg1"/>
                </a:solidFill>
                <a:latin typeface="宋体" pitchFamily="2" charset="-122"/>
                <a:ea typeface="宋体" pitchFamily="2" charset="-122"/>
                <a:cs typeface="Heiti SC Light"/>
              </a:endParaRPr>
            </a:p>
            <a:p>
              <a:pPr marL="535305" indent="-535305"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8" action="ppaction://hlinksldjump"/>
                </a:rPr>
                <a:t>综合考法</a:t>
              </a:r>
              <a:r>
                <a:rPr lang="en-US" altLang="zh-CN" sz="3200" dirty="0">
                  <a:solidFill>
                    <a:schemeClr val="bg1"/>
                  </a:solidFill>
                  <a:latin typeface="宋体" pitchFamily="2" charset="-122"/>
                  <a:ea typeface="宋体" pitchFamily="2" charset="-122"/>
                  <a:cs typeface="Heiti SC Light"/>
                  <a:hlinkClick r:id="rId8" action="ppaction://hlinksldjump"/>
                </a:rPr>
                <a:t>2  </a:t>
              </a:r>
              <a:r>
                <a:rPr lang="zh-CN" altLang="en-US" sz="3200" dirty="0">
                  <a:solidFill>
                    <a:schemeClr val="bg1"/>
                  </a:solidFill>
                  <a:latin typeface="宋体" pitchFamily="2" charset="-122"/>
                  <a:ea typeface="宋体" pitchFamily="2" charset="-122"/>
                  <a:cs typeface="Heiti SC Light"/>
                </a:rPr>
                <a:t>仿用句式的技巧</a:t>
              </a:r>
            </a:p>
          </p:txBody>
        </p:sp>
      </p:grpSp>
      <p:pic>
        <p:nvPicPr>
          <p:cNvPr id="9" name="Picture 2" descr="C:\Users\Administrator\Desktop\20150805170832_JdYak.jpeg20150805170832_JdYak"/>
          <p:cNvPicPr>
            <a:picLocks noChangeAspect="1" noChangeArrowheads="1"/>
          </p:cNvPicPr>
          <p:nvPr/>
        </p:nvPicPr>
        <p:blipFill>
          <a:blip r:embed="rId9" cstate="print">
            <a:lum bright="10000"/>
          </a:blip>
          <a:srcRect l="19007" t="20912" r="5993" b="10855"/>
          <a:stretch>
            <a:fillRect/>
          </a:stretch>
        </p:blipFill>
        <p:spPr bwMode="auto">
          <a:xfrm>
            <a:off x="9264411" y="3717032"/>
            <a:ext cx="2195195" cy="2572385"/>
          </a:xfrm>
          <a:prstGeom prst="rect">
            <a:avLst/>
          </a:prstGeom>
          <a:noFill/>
        </p:spPr>
      </p:pic>
      <p:sp>
        <p:nvSpPr>
          <p:cNvPr id="10" name="文本框 9"/>
          <p:cNvSpPr txBox="1"/>
          <p:nvPr/>
        </p:nvSpPr>
        <p:spPr>
          <a:xfrm>
            <a:off x="2082368" y="897796"/>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4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805931" y="2970303"/>
            <a:ext cx="8480425" cy="2830334"/>
            <a:chOff x="5488724" y="1214422"/>
            <a:chExt cx="6395899" cy="2830334"/>
          </a:xfrm>
        </p:grpSpPr>
        <p:sp>
          <p:nvSpPr>
            <p:cNvPr id="10" name="文本框 15"/>
            <p:cNvSpPr txBox="1"/>
            <p:nvPr/>
          </p:nvSpPr>
          <p:spPr>
            <a:xfrm>
              <a:off x="5500694" y="1214422"/>
              <a:ext cx="798171" cy="583565"/>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解析</a:t>
              </a:r>
            </a:p>
          </p:txBody>
        </p:sp>
        <p:sp>
          <p:nvSpPr>
            <p:cNvPr id="11" name="矩形 10"/>
            <p:cNvSpPr/>
            <p:nvPr/>
          </p:nvSpPr>
          <p:spPr>
            <a:xfrm>
              <a:off x="5488724" y="1797987"/>
              <a:ext cx="6395899" cy="2246769"/>
            </a:xfrm>
            <a:prstGeom prst="rect">
              <a:avLst/>
            </a:prstGeom>
          </p:spPr>
          <p:txBody>
            <a:bodyPr wrap="square">
              <a:spAutoFit/>
            </a:bodyPr>
            <a:lstStyle/>
            <a:p>
              <a:pPr algn="l" eaLnBrk="1" latinLnBrk="0" hangingPunct="1">
                <a:lnSpc>
                  <a:spcPct val="100000"/>
                </a:lnSpc>
              </a:pPr>
              <a:r>
                <a:rPr lang="zh-CN" altLang="en-US" sz="2800" dirty="0">
                  <a:solidFill>
                    <a:srgbClr val="404040"/>
                  </a:solidFill>
                  <a:latin typeface="仿宋" panose="02010609060101010101" pitchFamily="49" charset="-122"/>
                  <a:ea typeface="仿宋" panose="02010609060101010101" pitchFamily="49" charset="-122"/>
                </a:rPr>
                <a:t>示例是个比喻句，用穿衣服扣扣子来比喻人生。答题时，要抓住喻体的特点（有步骤，有过程，前面做法的正误影响后面进程的推进），找到恰当的喻体，按照示例的句式“就像……一样，如果……，……都会……；……从一开始就要……”进行仿写。</a:t>
              </a:r>
            </a:p>
          </p:txBody>
        </p:sp>
      </p:grpSp>
      <p:grpSp>
        <p:nvGrpSpPr>
          <p:cNvPr id="15" name="组合 14"/>
          <p:cNvGrpSpPr/>
          <p:nvPr/>
        </p:nvGrpSpPr>
        <p:grpSpPr>
          <a:xfrm>
            <a:off x="1631504" y="836712"/>
            <a:ext cx="8479790" cy="2152015"/>
            <a:chOff x="659421" y="5057149"/>
            <a:chExt cx="8479790" cy="2152015"/>
          </a:xfrm>
        </p:grpSpPr>
        <p:sp>
          <p:nvSpPr>
            <p:cNvPr id="5" name="文本框 15"/>
            <p:cNvSpPr txBox="1"/>
            <p:nvPr/>
          </p:nvSpPr>
          <p:spPr>
            <a:xfrm>
              <a:off x="801661" y="5057149"/>
              <a:ext cx="1059180" cy="583565"/>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答案</a:t>
              </a:r>
            </a:p>
          </p:txBody>
        </p:sp>
        <p:sp>
          <p:nvSpPr>
            <p:cNvPr id="6" name="矩形 5"/>
            <p:cNvSpPr/>
            <p:nvPr/>
          </p:nvSpPr>
          <p:spPr>
            <a:xfrm>
              <a:off x="659421" y="5640714"/>
              <a:ext cx="8479790" cy="1568450"/>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j-ea"/>
                  <a:ea typeface="+mj-ea"/>
                </a:rPr>
                <a:t>就像下棋走棋子一样    如果第一个棋子走错了    剩余的棋子都会难行    人生的棋子从一开始就要走好</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to="" calcmode="lin" valueType="num">
                                      <p:cBhvr>
                                        <p:cTn id="13"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20150805170832_JdYak.jpeg20150805170832_JdYak"/>
          <p:cNvPicPr>
            <a:picLocks noChangeAspect="1" noChangeArrowheads="1"/>
          </p:cNvPicPr>
          <p:nvPr/>
        </p:nvPicPr>
        <p:blipFill>
          <a:blip r:embed="rId1" cstate="print">
            <a:lum bright="10000"/>
          </a:blip>
          <a:srcRect l="19007" t="20912" r="5993" b="10855"/>
          <a:stretch>
            <a:fillRect/>
          </a:stretch>
        </p:blipFill>
        <p:spPr bwMode="auto">
          <a:xfrm>
            <a:off x="9192344" y="3645024"/>
            <a:ext cx="2261235" cy="2649855"/>
          </a:xfrm>
          <a:prstGeom prst="rect">
            <a:avLst/>
          </a:prstGeom>
          <a:noFill/>
        </p:spPr>
      </p:pic>
      <p:sp>
        <p:nvSpPr>
          <p:cNvPr id="2" name="副标题 2">
            <a:hlinkClick r:id="rId2" action="ppaction://hlinksldjump"/>
          </p:cNvPr>
          <p:cNvSpPr txBox="1"/>
          <p:nvPr/>
        </p:nvSpPr>
        <p:spPr>
          <a:xfrm>
            <a:off x="1952625" y="1138555"/>
            <a:ext cx="5223495" cy="511155"/>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3" name="组合 9"/>
          <p:cNvGrpSpPr/>
          <p:nvPr/>
        </p:nvGrpSpPr>
        <p:grpSpPr>
          <a:xfrm>
            <a:off x="1864995" y="1887220"/>
            <a:ext cx="7824469" cy="4542158"/>
            <a:chOff x="928662" y="4429132"/>
            <a:chExt cx="5395810" cy="4542166"/>
          </a:xfrm>
        </p:grpSpPr>
        <p:sp>
          <p:nvSpPr>
            <p:cNvPr id="8" name="副标题 2">
              <a:hlinkClick r:id="rId3" action="ppaction://hlinksldjump"/>
            </p:cNvPr>
            <p:cNvSpPr txBox="1"/>
            <p:nvPr/>
          </p:nvSpPr>
          <p:spPr>
            <a:xfrm>
              <a:off x="928662" y="4429132"/>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变换句式</a:t>
              </a:r>
            </a:p>
          </p:txBody>
        </p:sp>
        <p:sp>
          <p:nvSpPr>
            <p:cNvPr id="9" name="TextBox 4">
              <a:hlinkClick r:id="rId3" action="ppaction://hlinksldjump"/>
            </p:cNvPr>
            <p:cNvSpPr txBox="1"/>
            <p:nvPr/>
          </p:nvSpPr>
          <p:spPr>
            <a:xfrm>
              <a:off x="1180936" y="4940311"/>
              <a:ext cx="5143536" cy="4030987"/>
            </a:xfrm>
            <a:prstGeom prst="rect">
              <a:avLst/>
            </a:prstGeom>
            <a:noFill/>
          </p:spPr>
          <p:txBody>
            <a:bodyPr wrap="square" rtlCol="0">
              <a:spAutoFit/>
            </a:bodyPr>
            <a:lstStyle/>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长句与短句之间的变换</a:t>
              </a:r>
              <a:endParaRPr lang="zh-CN" altLang="en-US" sz="3200" dirty="0">
                <a:solidFill>
                  <a:schemeClr val="bg1"/>
                </a:solidFill>
                <a:latin typeface="宋体" pitchFamily="2" charset="-122"/>
                <a:ea typeface="宋体" pitchFamily="2" charset="-122"/>
                <a:cs typeface="Heiti SC Light"/>
              </a:endParaRPr>
            </a:p>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整句与散句之间的变换（</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重组句子（</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a:hlinkClick r:id="rId1" action="ppaction://hlinksldjump"/>
          </p:cNvPr>
          <p:cNvSpPr txBox="1"/>
          <p:nvPr/>
        </p:nvSpPr>
        <p:spPr>
          <a:xfrm>
            <a:off x="4873968" y="730587"/>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变换句式</a:t>
            </a:r>
          </a:p>
        </p:txBody>
      </p:sp>
      <p:sp>
        <p:nvSpPr>
          <p:cNvPr id="4" name="TextBox 1"/>
          <p:cNvSpPr txBox="1"/>
          <p:nvPr/>
        </p:nvSpPr>
        <p:spPr>
          <a:xfrm>
            <a:off x="1833245" y="1501775"/>
            <a:ext cx="607822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长句与短句之间的变换</a:t>
            </a:r>
            <a:endParaRPr lang="zh-CN" altLang="en-US" sz="3200" b="1" dirty="0">
              <a:solidFill>
                <a:schemeClr val="bg1"/>
              </a:solidFill>
              <a:latin typeface="+mn-ea"/>
              <a:cs typeface="Heiti SC Light"/>
            </a:endParaRPr>
          </a:p>
        </p:txBody>
      </p:sp>
      <p:grpSp>
        <p:nvGrpSpPr>
          <p:cNvPr id="12" name="组合 11"/>
          <p:cNvGrpSpPr/>
          <p:nvPr/>
        </p:nvGrpSpPr>
        <p:grpSpPr>
          <a:xfrm>
            <a:off x="1833245" y="2600950"/>
            <a:ext cx="8659495" cy="3666490"/>
            <a:chOff x="1351329" y="2541141"/>
            <a:chExt cx="8333220" cy="3666490"/>
          </a:xfrm>
        </p:grpSpPr>
        <p:sp>
          <p:nvSpPr>
            <p:cNvPr id="7" name="文本框 13"/>
            <p:cNvSpPr txBox="1"/>
            <p:nvPr/>
          </p:nvSpPr>
          <p:spPr>
            <a:xfrm>
              <a:off x="1351693" y="2541141"/>
              <a:ext cx="1913274"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rPr>
                <a:t>考法点拨</a:t>
              </a:r>
            </a:p>
          </p:txBody>
        </p:sp>
        <p:sp>
          <p:nvSpPr>
            <p:cNvPr id="8" name="圆角矩形 7"/>
            <p:cNvSpPr/>
            <p:nvPr/>
          </p:nvSpPr>
          <p:spPr>
            <a:xfrm>
              <a:off x="1351329" y="3216781"/>
              <a:ext cx="8333220" cy="96901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1</a:t>
              </a:r>
              <a:r>
                <a:rPr lang="zh-CN" altLang="en-US" sz="3200" dirty="0">
                  <a:solidFill>
                    <a:srgbClr val="404040"/>
                  </a:solidFill>
                  <a:latin typeface="宋体" pitchFamily="2" charset="-122"/>
                  <a:ea typeface="宋体" pitchFamily="2" charset="-122"/>
                </a:rPr>
                <a:t>）</a:t>
              </a:r>
              <a:r>
                <a:rPr lang="zh-CN" altLang="en-US" sz="3200" dirty="0">
                  <a:solidFill>
                    <a:schemeClr val="accent6"/>
                  </a:solidFill>
                  <a:latin typeface="宋体" pitchFamily="2" charset="-122"/>
                  <a:ea typeface="宋体" pitchFamily="2" charset="-122"/>
                </a:rPr>
                <a:t>抽取句子的</a:t>
              </a:r>
              <a:r>
                <a:rPr lang="zh-CN" altLang="en-US" sz="3200" dirty="0">
                  <a:solidFill>
                    <a:schemeClr val="tx2">
                      <a:lumMod val="50000"/>
                    </a:schemeClr>
                  </a:solidFill>
                  <a:latin typeface="宋体" pitchFamily="2" charset="-122"/>
                  <a:ea typeface="宋体" pitchFamily="2" charset="-122"/>
                </a:rPr>
                <a:t>主干</a:t>
              </a:r>
              <a:r>
                <a:rPr lang="zh-CN" altLang="en-US" sz="3200" dirty="0">
                  <a:solidFill>
                    <a:srgbClr val="404040"/>
                  </a:solidFill>
                  <a:latin typeface="宋体" pitchFamily="2" charset="-122"/>
                  <a:ea typeface="宋体" pitchFamily="2" charset="-122"/>
                </a:rPr>
                <a:t>，就是把主语、谓语、宾语抽取出来，独立成句。</a:t>
              </a:r>
            </a:p>
          </p:txBody>
        </p:sp>
        <p:sp>
          <p:nvSpPr>
            <p:cNvPr id="9" name="圆角矩形 8"/>
            <p:cNvSpPr/>
            <p:nvPr/>
          </p:nvSpPr>
          <p:spPr>
            <a:xfrm>
              <a:off x="1351329" y="4323586"/>
              <a:ext cx="8333220" cy="188404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2</a:t>
              </a:r>
              <a:r>
                <a:rPr lang="zh-CN" altLang="en-US" sz="3200" dirty="0">
                  <a:solidFill>
                    <a:srgbClr val="404040"/>
                  </a:solidFill>
                  <a:latin typeface="宋体" pitchFamily="2" charset="-122"/>
                  <a:ea typeface="宋体" pitchFamily="2" charset="-122"/>
                </a:rPr>
                <a:t>）</a:t>
              </a:r>
              <a:r>
                <a:rPr lang="zh-CN" altLang="en-US" sz="3200" dirty="0">
                  <a:solidFill>
                    <a:schemeClr val="accent6"/>
                  </a:solidFill>
                  <a:latin typeface="宋体" pitchFamily="2" charset="-122"/>
                  <a:ea typeface="宋体" pitchFamily="2" charset="-122"/>
                </a:rPr>
                <a:t>将复杂的</a:t>
              </a:r>
              <a:r>
                <a:rPr lang="zh-CN" altLang="en-US" sz="3200" dirty="0">
                  <a:solidFill>
                    <a:schemeClr val="tx2">
                      <a:lumMod val="50000"/>
                    </a:schemeClr>
                  </a:solidFill>
                  <a:latin typeface="宋体" pitchFamily="2" charset="-122"/>
                  <a:ea typeface="宋体" pitchFamily="2" charset="-122"/>
                </a:rPr>
                <a:t>修饰、限定成分</a:t>
              </a:r>
              <a:r>
                <a:rPr lang="zh-CN" altLang="en-US" sz="3200" dirty="0">
                  <a:solidFill>
                    <a:schemeClr val="accent6"/>
                  </a:solidFill>
                  <a:latin typeface="宋体" pitchFamily="2" charset="-122"/>
                  <a:ea typeface="宋体" pitchFamily="2" charset="-122"/>
                </a:rPr>
                <a:t>抽取出来</a:t>
              </a:r>
              <a:r>
                <a:rPr lang="zh-CN" altLang="en-US" sz="3200" dirty="0">
                  <a:solidFill>
                    <a:srgbClr val="404040"/>
                  </a:solidFill>
                  <a:latin typeface="宋体" pitchFamily="2" charset="-122"/>
                  <a:ea typeface="宋体" pitchFamily="2" charset="-122"/>
                </a:rPr>
                <a:t>，变为复句里的分句，或者单独成句。如果修饰、限定成分里面还有修饰、限定成分，也依次把它们抽取出来独立成句。</a:t>
              </a:r>
            </a:p>
          </p:txBody>
        </p:sp>
      </p:grpSp>
      <p:sp>
        <p:nvSpPr>
          <p:cNvPr id="14" name="矩形 13"/>
          <p:cNvSpPr/>
          <p:nvPr/>
        </p:nvSpPr>
        <p:spPr>
          <a:xfrm>
            <a:off x="1839253" y="2017385"/>
            <a:ext cx="3890754" cy="583565"/>
          </a:xfrm>
          <a:prstGeom prst="rect">
            <a:avLst/>
          </a:prstGeom>
        </p:spPr>
        <p:txBody>
          <a:bodyPr wrap="square">
            <a:spAutoFit/>
          </a:bodyPr>
          <a:lstStyle/>
          <a:p>
            <a:r>
              <a:rPr lang="en-US" altLang="zh-CN" sz="3200" dirty="0">
                <a:solidFill>
                  <a:schemeClr val="bg1"/>
                </a:solidFill>
                <a:latin typeface="宋体" pitchFamily="2" charset="-122"/>
                <a:ea typeface="宋体" pitchFamily="2" charset="-122"/>
                <a:cs typeface="Heiti SC Light"/>
              </a:rPr>
              <a:t>1.</a:t>
            </a:r>
            <a:r>
              <a:rPr lang="zh-CN" altLang="en-US" sz="3200" dirty="0">
                <a:solidFill>
                  <a:schemeClr val="bg1"/>
                </a:solidFill>
                <a:latin typeface="宋体" pitchFamily="2" charset="-122"/>
                <a:ea typeface="宋体" pitchFamily="2" charset="-122"/>
                <a:cs typeface="Heiti SC Light"/>
              </a:rPr>
              <a:t>长句变短句（</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720215" y="1265555"/>
            <a:ext cx="8627110" cy="115887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3</a:t>
            </a:r>
            <a:r>
              <a:rPr lang="zh-CN" altLang="en-US" sz="3200" dirty="0">
                <a:solidFill>
                  <a:srgbClr val="404040"/>
                </a:solidFill>
                <a:latin typeface="宋体" pitchFamily="2" charset="-122"/>
                <a:ea typeface="宋体" pitchFamily="2" charset="-122"/>
              </a:rPr>
              <a:t>）</a:t>
            </a:r>
            <a:r>
              <a:rPr lang="zh-CN" altLang="en-US" sz="3200" dirty="0">
                <a:solidFill>
                  <a:schemeClr val="tx2">
                    <a:lumMod val="50000"/>
                  </a:schemeClr>
                </a:solidFill>
                <a:latin typeface="宋体" pitchFamily="2" charset="-122"/>
                <a:ea typeface="宋体" pitchFamily="2" charset="-122"/>
              </a:rPr>
              <a:t>按时间、空间、逻辑等顺序</a:t>
            </a:r>
            <a:r>
              <a:rPr lang="zh-CN" altLang="en-US" sz="3200" dirty="0">
                <a:solidFill>
                  <a:srgbClr val="404040"/>
                </a:solidFill>
                <a:latin typeface="宋体" pitchFamily="2" charset="-122"/>
                <a:ea typeface="宋体" pitchFamily="2" charset="-122"/>
              </a:rPr>
              <a:t>，将各个分句排列成一组围绕一个共同话题的句子。</a:t>
            </a:r>
          </a:p>
        </p:txBody>
      </p:sp>
      <p:sp>
        <p:nvSpPr>
          <p:cNvPr id="11" name="圆角矩形 10"/>
          <p:cNvSpPr/>
          <p:nvPr/>
        </p:nvSpPr>
        <p:spPr>
          <a:xfrm>
            <a:off x="1720215" y="2702560"/>
            <a:ext cx="8627110" cy="166687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4</a:t>
            </a:r>
            <a:r>
              <a:rPr lang="zh-CN" altLang="en-US" sz="3200" dirty="0">
                <a:solidFill>
                  <a:srgbClr val="404040"/>
                </a:solidFill>
                <a:latin typeface="宋体" pitchFamily="2" charset="-122"/>
                <a:ea typeface="宋体" pitchFamily="2" charset="-122"/>
              </a:rPr>
              <a:t>）</a:t>
            </a:r>
            <a:r>
              <a:rPr lang="zh-CN" altLang="en-US" sz="3200" dirty="0">
                <a:solidFill>
                  <a:schemeClr val="tx2">
                    <a:lumMod val="50000"/>
                  </a:schemeClr>
                </a:solidFill>
                <a:latin typeface="宋体" pitchFamily="2" charset="-122"/>
                <a:ea typeface="宋体" pitchFamily="2" charset="-122"/>
              </a:rPr>
              <a:t>增删、置换</a:t>
            </a:r>
            <a:r>
              <a:rPr lang="zh-CN" altLang="en-US" sz="3200" dirty="0">
                <a:solidFill>
                  <a:schemeClr val="accent6"/>
                </a:solidFill>
                <a:latin typeface="宋体" pitchFamily="2" charset="-122"/>
                <a:ea typeface="宋体" pitchFamily="2" charset="-122"/>
              </a:rPr>
              <a:t>个别词语</a:t>
            </a:r>
            <a:r>
              <a:rPr lang="zh-CN" altLang="en-US" sz="3200" dirty="0">
                <a:solidFill>
                  <a:srgbClr val="404040"/>
                </a:solidFill>
                <a:latin typeface="宋体" pitchFamily="2" charset="-122"/>
                <a:ea typeface="宋体" pitchFamily="2" charset="-122"/>
              </a:rPr>
              <a:t>，使句子连贯。特别是复指内容要用代词，表明关系要用关联词语。</a:t>
            </a: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96415" y="950595"/>
            <a:ext cx="8599170" cy="5247515"/>
            <a:chOff x="714348" y="1214422"/>
            <a:chExt cx="4071966" cy="3962733"/>
          </a:xfrm>
        </p:grpSpPr>
        <p:sp>
          <p:nvSpPr>
            <p:cNvPr id="2" name="文本框 15"/>
            <p:cNvSpPr txBox="1"/>
            <p:nvPr/>
          </p:nvSpPr>
          <p:spPr>
            <a:xfrm>
              <a:off x="785913" y="1214422"/>
              <a:ext cx="1862124" cy="457778"/>
            </a:xfrm>
            <a:prstGeom prst="rect">
              <a:avLst/>
            </a:prstGeom>
            <a:solidFill>
              <a:schemeClr val="accent2"/>
            </a:solidFill>
          </p:spPr>
          <p:txBody>
            <a:bodyPr wrap="square" rtlCol="0">
              <a:spAutoFit/>
            </a:bodyPr>
            <a:lstStyle/>
            <a:p>
              <a:pPr algn="l">
                <a:buNone/>
              </a:pPr>
              <a:r>
                <a:rPr lang="zh-CN" altLang="en-US" sz="3200" dirty="0">
                  <a:solidFill>
                    <a:srgbClr val="404040"/>
                  </a:solidFill>
                  <a:latin typeface="黑体" pitchFamily="49" charset="-122"/>
                  <a:ea typeface="黑体" pitchFamily="49" charset="-122"/>
                </a:rPr>
                <a:t>例题    长句变短句</a:t>
              </a:r>
            </a:p>
          </p:txBody>
        </p:sp>
        <p:sp>
          <p:nvSpPr>
            <p:cNvPr id="3" name="矩形 2"/>
            <p:cNvSpPr/>
            <p:nvPr/>
          </p:nvSpPr>
          <p:spPr>
            <a:xfrm>
              <a:off x="714348" y="1761470"/>
              <a:ext cx="4071966" cy="3415685"/>
            </a:xfrm>
            <a:prstGeom prst="rect">
              <a:avLst/>
            </a:prstGeom>
          </p:spPr>
          <p:txBody>
            <a:bodyPr wrap="square">
              <a:spAutoFit/>
            </a:bodyPr>
            <a:lstStyle/>
            <a:p>
              <a:r>
                <a:rPr lang="zh-CN" altLang="en-US" sz="3200" dirty="0">
                  <a:solidFill>
                    <a:srgbClr val="404040"/>
                  </a:solidFill>
                  <a:latin typeface="仿宋" panose="02010609060101010101" pitchFamily="49" charset="-122"/>
                  <a:ea typeface="仿宋" panose="02010609060101010101" pitchFamily="49" charset="-122"/>
                </a:rPr>
                <a:t>［课标全国2011·16］</a:t>
              </a:r>
              <a:r>
                <a:rPr lang="zh-CN" altLang="en-US" sz="3200" dirty="0">
                  <a:solidFill>
                    <a:srgbClr val="404040"/>
                  </a:solidFill>
                  <a:latin typeface="宋体" pitchFamily="2" charset="-122"/>
                  <a:ea typeface="宋体" pitchFamily="2" charset="-122"/>
                </a:rPr>
                <a:t>把下面这个长句改写成几个较短的句子，可以改变语序、增删词语，但不得改变原意。</a:t>
              </a:r>
              <a:endParaRPr lang="zh-CN" altLang="en-US" sz="3200" dirty="0">
                <a:solidFill>
                  <a:srgbClr val="404040"/>
                </a:solidFill>
                <a:latin typeface="宋体" pitchFamily="2" charset="-122"/>
                <a:ea typeface="宋体" pitchFamily="2" charset="-122"/>
              </a:endParaRPr>
            </a:p>
            <a:p>
              <a:r>
                <a:rPr lang="zh-CN" altLang="en-US" sz="3200" dirty="0">
                  <a:solidFill>
                    <a:schemeClr val="tx2"/>
                  </a:solidFill>
                  <a:latin typeface="华文新魏" panose="02010800040101010101" pitchFamily="2" charset="-122"/>
                  <a:ea typeface="华文新魏" panose="02010800040101010101" pitchFamily="2" charset="-122"/>
                </a:rPr>
                <a:t>        </a:t>
              </a:r>
              <a:r>
                <a:rPr lang="zh-CN" altLang="en-US" sz="3200" spc="-50" dirty="0">
                  <a:solidFill>
                    <a:schemeClr val="bg1"/>
                  </a:solidFill>
                  <a:latin typeface="楷体" panose="02010609060101010101" pitchFamily="49" charset="-122"/>
                  <a:ea typeface="楷体" panose="02010609060101010101" pitchFamily="49" charset="-122"/>
                </a:rPr>
                <a:t>巴黎之行让我对法国作家和诗人维克多</a:t>
              </a:r>
              <a:r>
                <a:rPr lang="en-US" altLang="zh-CN" sz="3200" spc="-50" dirty="0">
                  <a:solidFill>
                    <a:schemeClr val="bg1"/>
                  </a:solidFill>
                  <a:latin typeface="楷体" panose="02010609060101010101" pitchFamily="49" charset="-122"/>
                  <a:ea typeface="楷体" panose="02010609060101010101" pitchFamily="49" charset="-122"/>
                </a:rPr>
                <a:t>·</a:t>
              </a:r>
              <a:r>
                <a:rPr lang="zh-CN" altLang="en-US" sz="3200" spc="-50" dirty="0">
                  <a:solidFill>
                    <a:schemeClr val="bg1"/>
                  </a:solidFill>
                  <a:latin typeface="楷体" panose="02010609060101010101" pitchFamily="49" charset="-122"/>
                  <a:ea typeface="楷体" panose="02010609060101010101" pitchFamily="49" charset="-122"/>
                </a:rPr>
                <a:t>雨果为建立法国文学创作者的著作权保护机构</a:t>
              </a:r>
              <a:r>
                <a:rPr lang="en-US" altLang="zh-CN" sz="3200" spc="-50" dirty="0">
                  <a:solidFill>
                    <a:schemeClr val="bg1"/>
                  </a:solidFill>
                  <a:latin typeface="楷体" panose="02010609060101010101" pitchFamily="49" charset="-122"/>
                  <a:ea typeface="楷体" panose="02010609060101010101" pitchFamily="49" charset="-122"/>
                </a:rPr>
                <a:t>——</a:t>
              </a:r>
              <a:r>
                <a:rPr lang="zh-CN" altLang="en-US" sz="3200" spc="-50" dirty="0">
                  <a:solidFill>
                    <a:schemeClr val="bg1"/>
                  </a:solidFill>
                  <a:latin typeface="楷体" panose="02010609060101010101" pitchFamily="49" charset="-122"/>
                  <a:ea typeface="楷体" panose="02010609060101010101" pitchFamily="49" charset="-122"/>
                </a:rPr>
                <a:t>法国文学家协会所做的工作，为促成制定保护文学艺术作品著作权的国际公约</a:t>
              </a:r>
              <a:r>
                <a:rPr lang="en-US" altLang="zh-CN" sz="3200" spc="-50" dirty="0">
                  <a:solidFill>
                    <a:schemeClr val="bg1"/>
                  </a:solidFill>
                  <a:latin typeface="楷体" panose="02010609060101010101" pitchFamily="49" charset="-122"/>
                  <a:ea typeface="楷体" panose="02010609060101010101" pitchFamily="49" charset="-122"/>
                </a:rPr>
                <a:t>——《</a:t>
              </a:r>
              <a:r>
                <a:rPr lang="zh-CN" altLang="en-US" sz="3200" spc="-50" dirty="0">
                  <a:solidFill>
                    <a:schemeClr val="bg1"/>
                  </a:solidFill>
                  <a:latin typeface="楷体" panose="02010609060101010101" pitchFamily="49" charset="-122"/>
                  <a:ea typeface="楷体" panose="02010609060101010101" pitchFamily="49" charset="-122"/>
                </a:rPr>
                <a:t>伯尔尼公约</a:t>
              </a:r>
              <a:r>
                <a:rPr lang="en-US" altLang="zh-CN" sz="3200" spc="-50" dirty="0">
                  <a:solidFill>
                    <a:schemeClr val="bg1"/>
                  </a:solidFill>
                  <a:latin typeface="楷体" panose="02010609060101010101" pitchFamily="49" charset="-122"/>
                  <a:ea typeface="楷体" panose="02010609060101010101" pitchFamily="49" charset="-122"/>
                </a:rPr>
                <a:t>》</a:t>
              </a:r>
              <a:r>
                <a:rPr lang="zh-CN" altLang="en-US" sz="3200" spc="-50" dirty="0">
                  <a:solidFill>
                    <a:schemeClr val="bg1"/>
                  </a:solidFill>
                  <a:latin typeface="楷体" panose="02010609060101010101" pitchFamily="49" charset="-122"/>
                  <a:ea typeface="楷体" panose="02010609060101010101" pitchFamily="49" charset="-122"/>
                </a:rPr>
                <a:t>做出的杰出贡献有了更深的了解。</a:t>
              </a:r>
              <a:endParaRPr lang="zh-CN" altLang="en-US" sz="3200" spc="-50" dirty="0">
                <a:solidFill>
                  <a:schemeClr val="bg1"/>
                </a:solidFill>
                <a:latin typeface="楷体" panose="02010609060101010101" pitchFamily="49" charset="-122"/>
                <a:ea typeface="楷体" panose="02010609060101010101" pitchFamily="49" charset="-122"/>
              </a:endParaRPr>
            </a:p>
            <a:p>
              <a:r>
                <a:rPr lang="en-US" altLang="zh-CN" sz="3200" spc="-50" dirty="0">
                  <a:solidFill>
                    <a:schemeClr val="bg1"/>
                  </a:solidFill>
                  <a:latin typeface="楷体" panose="02010609060101010101" pitchFamily="49" charset="-122"/>
                  <a:ea typeface="楷体" panose="02010609060101010101" pitchFamily="49" charset="-122"/>
                </a:rPr>
                <a:t>________________________________________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47528" y="1614170"/>
            <a:ext cx="8616315" cy="3629660"/>
            <a:chOff x="712374" y="4814263"/>
            <a:chExt cx="8165027" cy="3629660"/>
          </a:xfrm>
        </p:grpSpPr>
        <p:sp>
          <p:nvSpPr>
            <p:cNvPr id="4" name="文本框 15"/>
            <p:cNvSpPr txBox="1"/>
            <p:nvPr/>
          </p:nvSpPr>
          <p:spPr>
            <a:xfrm>
              <a:off x="785786" y="4814263"/>
              <a:ext cx="1056056" cy="583565"/>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答案</a:t>
              </a:r>
            </a:p>
          </p:txBody>
        </p:sp>
        <p:sp>
          <p:nvSpPr>
            <p:cNvPr id="5" name="矩形 4"/>
            <p:cNvSpPr/>
            <p:nvPr/>
          </p:nvSpPr>
          <p:spPr>
            <a:xfrm>
              <a:off x="712374" y="5397828"/>
              <a:ext cx="8165027" cy="3046095"/>
            </a:xfrm>
            <a:prstGeom prst="rect">
              <a:avLst/>
            </a:prstGeom>
          </p:spPr>
          <p:txBody>
            <a:bodyPr wrap="square">
              <a:spAutoFit/>
            </a:bodyPr>
            <a:lstStyle/>
            <a:p>
              <a:pPr algn="l">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j-ea"/>
                  <a:ea typeface="+mj-ea"/>
                </a:rPr>
                <a:t>巴黎之行让我对法国作家和诗人维克多·雨果有了更深的了解。他在著作权保护方面做出了杰出的贡献。他促成了法国文学创作者的著作权保护机构——法国文学家协会的建立，促成了保护文学艺术作品著作权的国际公约——《伯尔尼公约》的制定 。</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55140" y="2071370"/>
            <a:ext cx="8681720" cy="3046095"/>
          </a:xfrm>
          <a:prstGeom prst="rect">
            <a:avLst/>
          </a:prstGeom>
        </p:spPr>
        <p:txBody>
          <a:bodyPr wrap="square">
            <a:spAutoFit/>
          </a:bodyPr>
          <a:lstStyle/>
          <a:p>
            <a:pPr algn="l">
              <a:lnSpc>
                <a:spcPct val="100000"/>
              </a:lnSpc>
            </a:pPr>
            <a:r>
              <a:rPr lang="zh-CN" altLang="en-US" sz="3200" dirty="0">
                <a:solidFill>
                  <a:srgbClr val="404040"/>
                </a:solidFill>
                <a:latin typeface="仿宋" panose="02010609060101010101" pitchFamily="49" charset="-122"/>
                <a:ea typeface="仿宋" panose="02010609060101010101" pitchFamily="49" charset="-122"/>
              </a:rPr>
              <a:t>先抽取句子的主干“巴黎之行让我对法国作家和诗人维克多·雨果有了更深的了解”，单独成句。然后将“为……所做的工作”和“为……做出的杰出贡献”两个限定成分提取出来，变成单句，因为独立成句，所以要将原先的偏正短语改为主谓短语。</a:t>
            </a:r>
          </a:p>
        </p:txBody>
      </p:sp>
      <p:sp>
        <p:nvSpPr>
          <p:cNvPr id="6" name="文本框 15"/>
          <p:cNvSpPr txBox="1"/>
          <p:nvPr/>
        </p:nvSpPr>
        <p:spPr>
          <a:xfrm>
            <a:off x="1755140" y="1299845"/>
            <a:ext cx="1026795" cy="583565"/>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解析</a:t>
            </a: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9633" y="1306883"/>
            <a:ext cx="3155315" cy="583565"/>
          </a:xfrm>
          <a:prstGeom prst="rect">
            <a:avLst/>
          </a:prstGeom>
          <a:noFill/>
        </p:spPr>
        <p:txBody>
          <a:bodyPr wrap="square" rtlCol="0">
            <a:spAutoFit/>
          </a:bodyPr>
          <a:lstStyle/>
          <a:p>
            <a:r>
              <a:rPr lang="en-US" altLang="zh-CN" sz="3200" dirty="0">
                <a:solidFill>
                  <a:schemeClr val="bg1"/>
                </a:solidFill>
                <a:latin typeface="+mn-ea"/>
                <a:cs typeface="Heiti SC Light"/>
              </a:rPr>
              <a:t>2.</a:t>
            </a:r>
            <a:r>
              <a:rPr lang="zh-CN" altLang="en-US" sz="3200" dirty="0">
                <a:solidFill>
                  <a:schemeClr val="bg1"/>
                </a:solidFill>
                <a:latin typeface="+mn-ea"/>
                <a:cs typeface="Heiti SC Light"/>
              </a:rPr>
              <a:t>短句变长句</a:t>
            </a:r>
          </a:p>
        </p:txBody>
      </p:sp>
      <p:grpSp>
        <p:nvGrpSpPr>
          <p:cNvPr id="8" name="组合 7"/>
          <p:cNvGrpSpPr/>
          <p:nvPr/>
        </p:nvGrpSpPr>
        <p:grpSpPr>
          <a:xfrm>
            <a:off x="1707499" y="1890448"/>
            <a:ext cx="8795385" cy="4542790"/>
            <a:chOff x="1041187" y="-651839"/>
            <a:chExt cx="8285067" cy="4542790"/>
          </a:xfrm>
          <a:solidFill>
            <a:schemeClr val="accent5">
              <a:lumMod val="20000"/>
              <a:lumOff val="80000"/>
            </a:schemeClr>
          </a:solidFill>
        </p:grpSpPr>
        <p:sp>
          <p:nvSpPr>
            <p:cNvPr id="3" name="文本框 13"/>
            <p:cNvSpPr txBox="1"/>
            <p:nvPr/>
          </p:nvSpPr>
          <p:spPr>
            <a:xfrm>
              <a:off x="1041785" y="-651839"/>
              <a:ext cx="1811218" cy="583565"/>
            </a:xfrm>
            <a:prstGeom prst="rect">
              <a:avLst/>
            </a:prstGeom>
            <a:solidFill>
              <a:schemeClr val="accent2"/>
            </a:solidFill>
          </p:spPr>
          <p:txBody>
            <a:bodyPr wrap="square" rtlCol="0">
              <a:spAutoFit/>
            </a:bodyPr>
            <a:lstStyle/>
            <a:p>
              <a:pPr eaLnBrk="1" latinLnBrk="0" hangingPunct="1">
                <a:lnSpc>
                  <a:spcPct val="100000"/>
                </a:lnSpc>
              </a:pPr>
              <a:r>
                <a:rPr kumimoji="1" lang="zh-CN" altLang="en-US" sz="3200" dirty="0">
                  <a:latin typeface="黑体" pitchFamily="49" charset="-122"/>
                  <a:ea typeface="黑体" pitchFamily="49" charset="-122"/>
                </a:rPr>
                <a:t>考法点拨</a:t>
              </a:r>
            </a:p>
          </p:txBody>
        </p:sp>
        <p:sp>
          <p:nvSpPr>
            <p:cNvPr id="4" name="圆角矩形 3"/>
            <p:cNvSpPr/>
            <p:nvPr/>
          </p:nvSpPr>
          <p:spPr>
            <a:xfrm>
              <a:off x="1041786" y="56186"/>
              <a:ext cx="8283871" cy="152146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1</a:t>
              </a:r>
              <a:r>
                <a:rPr lang="zh-CN" altLang="en-US" sz="3200" dirty="0">
                  <a:solidFill>
                    <a:srgbClr val="404040"/>
                  </a:solidFill>
                  <a:latin typeface="宋体" pitchFamily="2" charset="-122"/>
                  <a:ea typeface="宋体" pitchFamily="2" charset="-122"/>
                </a:rPr>
                <a:t>）</a:t>
              </a:r>
              <a:r>
                <a:rPr lang="zh-CN" altLang="en-US" sz="3200" dirty="0">
                  <a:solidFill>
                    <a:schemeClr val="accent6"/>
                  </a:solidFill>
                  <a:latin typeface="宋体" pitchFamily="2" charset="-122"/>
                  <a:ea typeface="宋体" pitchFamily="2" charset="-122"/>
                </a:rPr>
                <a:t>确定长句的主干</a:t>
              </a:r>
              <a:r>
                <a:rPr lang="zh-CN" altLang="en-US" sz="3200" dirty="0">
                  <a:solidFill>
                    <a:srgbClr val="404040"/>
                  </a:solidFill>
                  <a:latin typeface="宋体" pitchFamily="2" charset="-122"/>
                  <a:ea typeface="宋体" pitchFamily="2" charset="-122"/>
                </a:rPr>
                <a:t>。分析所给的几个短句中共同陈述的对象，定为长句的主语，然后再依次确定谓语和宾语。</a:t>
              </a:r>
            </a:p>
          </p:txBody>
        </p:sp>
        <p:sp>
          <p:nvSpPr>
            <p:cNvPr id="5" name="圆角矩形 4"/>
            <p:cNvSpPr/>
            <p:nvPr/>
          </p:nvSpPr>
          <p:spPr>
            <a:xfrm>
              <a:off x="1041187" y="1683691"/>
              <a:ext cx="8284469" cy="106045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2</a:t>
              </a:r>
              <a:r>
                <a:rPr lang="zh-CN" altLang="en-US" sz="3200" dirty="0">
                  <a:solidFill>
                    <a:srgbClr val="404040"/>
                  </a:solidFill>
                  <a:latin typeface="宋体" pitchFamily="2" charset="-122"/>
                  <a:ea typeface="宋体" pitchFamily="2" charset="-122"/>
                </a:rPr>
                <a:t>）</a:t>
              </a:r>
              <a:r>
                <a:rPr lang="zh-CN" altLang="en-US" sz="3200" dirty="0">
                  <a:solidFill>
                    <a:schemeClr val="accent6"/>
                  </a:solidFill>
                  <a:latin typeface="宋体" pitchFamily="2" charset="-122"/>
                  <a:ea typeface="宋体" pitchFamily="2" charset="-122"/>
                </a:rPr>
                <a:t>组合附加成分</a:t>
              </a:r>
              <a:r>
                <a:rPr lang="zh-CN" altLang="en-US" sz="3200" dirty="0">
                  <a:solidFill>
                    <a:srgbClr val="404040"/>
                  </a:solidFill>
                  <a:latin typeface="宋体" pitchFamily="2" charset="-122"/>
                  <a:ea typeface="宋体" pitchFamily="2" charset="-122"/>
                </a:rPr>
                <a:t>。将短句中的其余内容合理转化为长句的定语、状语或补语。</a:t>
              </a:r>
            </a:p>
          </p:txBody>
        </p:sp>
        <p:sp>
          <p:nvSpPr>
            <p:cNvPr id="6" name="圆角矩形 5"/>
            <p:cNvSpPr/>
            <p:nvPr/>
          </p:nvSpPr>
          <p:spPr>
            <a:xfrm>
              <a:off x="1041785" y="2850821"/>
              <a:ext cx="8284469" cy="104013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3</a:t>
              </a:r>
              <a:r>
                <a:rPr lang="zh-CN" altLang="en-US" sz="3200" dirty="0">
                  <a:solidFill>
                    <a:srgbClr val="404040"/>
                  </a:solidFill>
                  <a:latin typeface="宋体" pitchFamily="2" charset="-122"/>
                  <a:ea typeface="宋体" pitchFamily="2" charset="-122"/>
                </a:rPr>
                <a:t>）</a:t>
              </a:r>
              <a:r>
                <a:rPr lang="zh-CN" altLang="en-US" sz="3200" dirty="0">
                  <a:solidFill>
                    <a:schemeClr val="accent6"/>
                  </a:solidFill>
                  <a:latin typeface="宋体" pitchFamily="2" charset="-122"/>
                  <a:ea typeface="宋体" pitchFamily="2" charset="-122"/>
                </a:rPr>
                <a:t>检查排序</a:t>
              </a:r>
              <a:r>
                <a:rPr lang="zh-CN" altLang="en-US" sz="3200" dirty="0">
                  <a:solidFill>
                    <a:srgbClr val="404040"/>
                  </a:solidFill>
                  <a:latin typeface="宋体" pitchFamily="2" charset="-122"/>
                  <a:ea typeface="宋体" pitchFamily="2" charset="-122"/>
                </a:rPr>
                <a:t>。检查变换后的句子的主干成分、附加成分等的语序是否恰当。</a:t>
              </a:r>
            </a:p>
          </p:txBody>
        </p:sp>
      </p:grpSp>
      <p:sp>
        <p:nvSpPr>
          <p:cNvPr id="11" name="TextBox 1"/>
          <p:cNvSpPr txBox="1"/>
          <p:nvPr/>
        </p:nvSpPr>
        <p:spPr>
          <a:xfrm>
            <a:off x="1707499" y="776023"/>
            <a:ext cx="7052797" cy="646331"/>
          </a:xfrm>
          <a:prstGeom prst="rect">
            <a:avLst/>
          </a:prstGeom>
          <a:noFill/>
        </p:spPr>
        <p:txBody>
          <a:bodyPr wrap="square" rtlCol="0">
            <a:spAutoFit/>
          </a:bodyPr>
          <a:lstStyle/>
          <a:p>
            <a:pPr marL="342900" indent="-342900">
              <a:buFont typeface="Wingdings" pitchFamily="2" charset="2"/>
              <a:buChar char="Ø"/>
            </a:pPr>
            <a:r>
              <a:rPr lang="zh-CN" altLang="en-US" sz="3600" b="1" dirty="0">
                <a:solidFill>
                  <a:schemeClr val="bg1"/>
                </a:solidFill>
                <a:latin typeface="黑体" pitchFamily="49" charset="-122"/>
                <a:ea typeface="黑体" pitchFamily="49" charset="-122"/>
                <a:cs typeface="Heiti SC Light"/>
              </a:rPr>
              <a:t>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长句与短句之间的变换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900" decel="100000" fill="hold"/>
                                        <p:tgtEl>
                                          <p:spTgt spid="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15108" y="1000427"/>
            <a:ext cx="8535670" cy="5281930"/>
            <a:chOff x="191108" y="1000427"/>
            <a:chExt cx="8535670" cy="5281930"/>
          </a:xfrm>
        </p:grpSpPr>
        <p:sp>
          <p:nvSpPr>
            <p:cNvPr id="2" name="文本框 15"/>
            <p:cNvSpPr txBox="1"/>
            <p:nvPr/>
          </p:nvSpPr>
          <p:spPr>
            <a:xfrm>
              <a:off x="191426" y="1000427"/>
              <a:ext cx="4088130" cy="583565"/>
            </a:xfrm>
            <a:prstGeom prst="rect">
              <a:avLst/>
            </a:prstGeom>
            <a:solidFill>
              <a:schemeClr val="accent2"/>
            </a:solidFill>
          </p:spPr>
          <p:txBody>
            <a:bodyPr wrap="square" rtlCol="0">
              <a:spAutoFit/>
            </a:bodyPr>
            <a:lstStyle/>
            <a:p>
              <a:pPr algn="l">
                <a:buNone/>
              </a:pPr>
              <a:r>
                <a:rPr lang="zh-CN" altLang="en-US" sz="3200" dirty="0">
                  <a:solidFill>
                    <a:srgbClr val="404040"/>
                  </a:solidFill>
                  <a:latin typeface="黑体" pitchFamily="49" charset="-122"/>
                  <a:ea typeface="黑体" pitchFamily="49" charset="-122"/>
                </a:rPr>
                <a:t>例题     短句变长句</a:t>
              </a:r>
            </a:p>
          </p:txBody>
        </p:sp>
        <p:sp>
          <p:nvSpPr>
            <p:cNvPr id="3" name="矩形 2"/>
            <p:cNvSpPr/>
            <p:nvPr/>
          </p:nvSpPr>
          <p:spPr>
            <a:xfrm>
              <a:off x="191108" y="1759252"/>
              <a:ext cx="8535670" cy="452310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宋体" pitchFamily="2" charset="-122"/>
                </a:rPr>
                <a:t>［</a:t>
              </a:r>
              <a:r>
                <a:rPr lang="zh-CN" altLang="en-US" sz="3200" dirty="0">
                  <a:solidFill>
                    <a:srgbClr val="404040"/>
                  </a:solidFill>
                  <a:latin typeface="仿宋" panose="02010609060101010101" pitchFamily="49" charset="-122"/>
                  <a:ea typeface="仿宋" panose="02010609060101010101" pitchFamily="49" charset="-122"/>
                </a:rPr>
                <a:t>云南师大附中2015第二次月考·16］</a:t>
              </a:r>
              <a:r>
                <a:rPr lang="zh-CN" altLang="en-US" sz="3200" dirty="0">
                  <a:solidFill>
                    <a:srgbClr val="404040"/>
                  </a:solidFill>
                  <a:latin typeface="宋体" pitchFamily="2" charset="-122"/>
                  <a:ea typeface="宋体" pitchFamily="2" charset="-122"/>
                </a:rPr>
                <a:t>将下面的三个句子整合成一个单句，可以适当增删词语，但主要信息不得缺漏。</a:t>
              </a:r>
              <a:endParaRPr lang="zh-CN" altLang="en-US" sz="3200" dirty="0">
                <a:solidFill>
                  <a:srgbClr val="404040"/>
                </a:solidFill>
                <a:latin typeface="宋体" pitchFamily="2" charset="-122"/>
                <a:ea typeface="宋体" pitchFamily="2" charset="-122"/>
              </a:endParaRPr>
            </a:p>
            <a:p>
              <a:pPr eaLnBrk="1" latinLnBrk="0" hangingPunct="1">
                <a:lnSpc>
                  <a:spcPct val="100000"/>
                </a:lnSpc>
              </a:pPr>
              <a:r>
                <a:rPr lang="zh-CN" altLang="en-US" sz="3200" spc="-50" dirty="0">
                  <a:solidFill>
                    <a:schemeClr val="bg1"/>
                  </a:solidFill>
                  <a:latin typeface="楷体" panose="02010609060101010101" pitchFamily="49" charset="-122"/>
                  <a:ea typeface="楷体" panose="02010609060101010101" pitchFamily="49" charset="-122"/>
                </a:rPr>
                <a:t>①语义重复会造成词语的含义与已提供的语境相重复。</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bg1"/>
                  </a:solidFill>
                  <a:latin typeface="楷体" panose="02010609060101010101" pitchFamily="49" charset="-122"/>
                  <a:ea typeface="楷体" panose="02010609060101010101" pitchFamily="49" charset="-122"/>
                </a:rPr>
                <a:t>②语义重复是由对词语的意义和语法功能理解、把握不准确造成的。</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bg1"/>
                  </a:solidFill>
                  <a:latin typeface="楷体" panose="02010609060101010101" pitchFamily="49" charset="-122"/>
                  <a:ea typeface="楷体" panose="02010609060101010101" pitchFamily="49" charset="-122"/>
                </a:rPr>
                <a:t>③语义重复是一种语病。</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en-US" altLang="zh-CN" sz="3200" dirty="0">
                  <a:solidFill>
                    <a:schemeClr val="bg1"/>
                  </a:solidFill>
                  <a:latin typeface="楷体" panose="02010609060101010101" pitchFamily="49" charset="-122"/>
                  <a:ea typeface="楷体" panose="02010609060101010101" pitchFamily="49" charset="-122"/>
                </a:rPr>
                <a:t>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716406" y="3444240"/>
            <a:ext cx="8759189" cy="2232660"/>
            <a:chOff x="5466992" y="1000427"/>
            <a:chExt cx="2582713" cy="2035005"/>
          </a:xfrm>
        </p:grpSpPr>
        <p:sp>
          <p:nvSpPr>
            <p:cNvPr id="6" name="文本框 15"/>
            <p:cNvSpPr txBox="1"/>
            <p:nvPr/>
          </p:nvSpPr>
          <p:spPr>
            <a:xfrm>
              <a:off x="5500694" y="1000427"/>
              <a:ext cx="324665" cy="531903"/>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解析</a:t>
              </a:r>
              <a:endParaRPr kumimoji="1" lang="zh-CN" altLang="en-US" sz="3200" dirty="0">
                <a:solidFill>
                  <a:schemeClr val="tx2"/>
                </a:solidFill>
                <a:latin typeface="黑体" pitchFamily="49" charset="-122"/>
                <a:ea typeface="黑体" pitchFamily="49" charset="-122"/>
                <a:cs typeface="Heiti SC Light"/>
              </a:endParaRPr>
            </a:p>
          </p:txBody>
        </p:sp>
        <p:sp>
          <p:nvSpPr>
            <p:cNvPr id="7" name="矩形 6"/>
            <p:cNvSpPr/>
            <p:nvPr/>
          </p:nvSpPr>
          <p:spPr>
            <a:xfrm>
              <a:off x="5466992" y="1605835"/>
              <a:ext cx="2582713" cy="1429597"/>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先确定主干句是第③句，说明“语义重复”的属概念。然后将①②句抽取出来作③句中“一种语病”的修饰成分，交代其本质属性。</a:t>
              </a:r>
            </a:p>
          </p:txBody>
        </p:sp>
      </p:grpSp>
      <p:grpSp>
        <p:nvGrpSpPr>
          <p:cNvPr id="12" name="组合 11"/>
          <p:cNvGrpSpPr/>
          <p:nvPr/>
        </p:nvGrpSpPr>
        <p:grpSpPr>
          <a:xfrm>
            <a:off x="1573529" y="1094740"/>
            <a:ext cx="8695690" cy="2207413"/>
            <a:chOff x="669588" y="4714884"/>
            <a:chExt cx="3929090" cy="2051684"/>
          </a:xfrm>
        </p:grpSpPr>
        <p:sp>
          <p:nvSpPr>
            <p:cNvPr id="4" name="文本框 15"/>
            <p:cNvSpPr txBox="1"/>
            <p:nvPr/>
          </p:nvSpPr>
          <p:spPr>
            <a:xfrm>
              <a:off x="785791" y="4714884"/>
              <a:ext cx="497520" cy="542396"/>
            </a:xfrm>
            <a:prstGeom prst="rect">
              <a:avLst/>
            </a:prstGeom>
            <a:solidFill>
              <a:schemeClr val="accent2"/>
            </a:solidFill>
          </p:spPr>
          <p:txBody>
            <a:bodyPr wrap="square" rtlCol="0">
              <a:spAutoFit/>
            </a:bodyPr>
            <a:lstStyle/>
            <a:p>
              <a:pPr algn="ctr"/>
              <a:r>
                <a:rPr lang="zh-CN" altLang="en-US" sz="3200" dirty="0">
                  <a:solidFill>
                    <a:srgbClr val="404040"/>
                  </a:solidFill>
                  <a:latin typeface="黑体" pitchFamily="49" charset="-122"/>
                  <a:ea typeface="黑体" pitchFamily="49" charset="-122"/>
                </a:rPr>
                <a:t>答案</a:t>
              </a:r>
              <a:endParaRPr kumimoji="1" lang="zh-CN" altLang="en-US" sz="3200" dirty="0">
                <a:solidFill>
                  <a:schemeClr val="tx2"/>
                </a:solidFill>
                <a:latin typeface="黑体" pitchFamily="49" charset="-122"/>
                <a:ea typeface="黑体" pitchFamily="49" charset="-122"/>
                <a:cs typeface="Heiti SC Light"/>
              </a:endParaRPr>
            </a:p>
          </p:txBody>
        </p:sp>
        <p:sp>
          <p:nvSpPr>
            <p:cNvPr id="5" name="矩形 4"/>
            <p:cNvSpPr/>
            <p:nvPr/>
          </p:nvSpPr>
          <p:spPr>
            <a:xfrm>
              <a:off x="669588" y="5308769"/>
              <a:ext cx="3929090" cy="1457799"/>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n-ea"/>
                  <a:ea typeface="+mn-ea"/>
                </a:rPr>
                <a:t>语义重复是由对词语的意义和语法功能理解、把握不准确而造成词语的含义与已提供的语境相重复的一种语病。</a:t>
              </a:r>
              <a:endParaRPr lang="zh-CN" altLang="en-US" sz="3200" dirty="0">
                <a:solidFill>
                  <a:srgbClr val="404040"/>
                </a:solidFill>
                <a:latin typeface="+mn-ea"/>
                <a:ea typeface="+mn-ea"/>
                <a:cs typeface="Heiti SC Light"/>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to="" calcmode="lin" valueType="num">
                                      <p:cBhvr>
                                        <p:cTn id="14"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txBox="1"/>
          <p:nvPr/>
        </p:nvSpPr>
        <p:spPr>
          <a:xfrm>
            <a:off x="1276482" y="964548"/>
            <a:ext cx="7643866" cy="1198880"/>
          </a:xfrm>
          <a:prstGeom prst="rect">
            <a:avLst/>
          </a:prstGeom>
          <a:noFill/>
        </p:spPr>
        <p:txBody>
          <a:bodyPr wrap="square" rtlCol="0">
            <a:spAutoFit/>
          </a:bodyPr>
          <a:lstStyle/>
          <a:p>
            <a:pPr marL="571500" indent="-571500" algn="ctr">
              <a:buFont typeface="Wingdings" pitchFamily="2" charset="2"/>
              <a:buChar char="u"/>
            </a:pPr>
            <a:r>
              <a:rPr lang="zh-CN" altLang="en-US" sz="3600" dirty="0">
                <a:solidFill>
                  <a:schemeClr val="bg1"/>
                </a:solidFill>
                <a:latin typeface="黑体" pitchFamily="49" charset="-122"/>
                <a:ea typeface="黑体" pitchFamily="49" charset="-122"/>
                <a:cs typeface="Heiti SC Light"/>
              </a:rPr>
              <a:t>专题</a:t>
            </a:r>
            <a:r>
              <a:rPr lang="en-US" altLang="zh-CN" sz="3600" dirty="0">
                <a:solidFill>
                  <a:schemeClr val="bg1"/>
                </a:solidFill>
                <a:latin typeface="黑体" pitchFamily="49" charset="-122"/>
                <a:ea typeface="黑体" pitchFamily="49" charset="-122"/>
                <a:cs typeface="Heiti SC Light"/>
              </a:rPr>
              <a:t>4 </a:t>
            </a:r>
            <a:r>
              <a:rPr lang="zh-CN" altLang="en-US" sz="3600" dirty="0">
                <a:solidFill>
                  <a:schemeClr val="bg1"/>
                </a:solidFill>
                <a:latin typeface="黑体" pitchFamily="49" charset="-122"/>
                <a:ea typeface="黑体" pitchFamily="49" charset="-122"/>
                <a:cs typeface="Heiti SC Light"/>
              </a:rPr>
              <a:t>选用、仿用、变换句式</a:t>
            </a:r>
            <a:endParaRPr lang="zh-CN" altLang="en-US" sz="3600" dirty="0">
              <a:solidFill>
                <a:schemeClr val="bg1"/>
              </a:solidFill>
              <a:latin typeface="黑体" pitchFamily="49" charset="-122"/>
              <a:ea typeface="黑体" pitchFamily="49" charset="-122"/>
              <a:cs typeface="Heiti SC Light"/>
            </a:endParaRPr>
          </a:p>
          <a:p>
            <a:pPr marL="571500" indent="-571500" algn="ctr"/>
            <a:r>
              <a:rPr lang="en-US" altLang="zh-CN" sz="3600" dirty="0">
                <a:solidFill>
                  <a:schemeClr val="bg1"/>
                </a:solidFill>
                <a:latin typeface="黑体" pitchFamily="49" charset="-122"/>
                <a:ea typeface="黑体" pitchFamily="49" charset="-122"/>
                <a:cs typeface="Heiti SC Light"/>
              </a:rPr>
              <a:t>  </a:t>
            </a:r>
            <a:r>
              <a:rPr lang="zh-CN" altLang="en-US" sz="3600" dirty="0">
                <a:solidFill>
                  <a:schemeClr val="bg1"/>
                </a:solidFill>
                <a:latin typeface="黑体" pitchFamily="49" charset="-122"/>
                <a:ea typeface="黑体" pitchFamily="49" charset="-122"/>
                <a:cs typeface="Heiti SC Light"/>
              </a:rPr>
              <a:t>正确使用常见的修辞手法</a:t>
            </a:r>
          </a:p>
        </p:txBody>
      </p:sp>
      <p:grpSp>
        <p:nvGrpSpPr>
          <p:cNvPr id="5" name="组合 4"/>
          <p:cNvGrpSpPr/>
          <p:nvPr/>
        </p:nvGrpSpPr>
        <p:grpSpPr>
          <a:xfrm>
            <a:off x="1830046" y="2089141"/>
            <a:ext cx="5898514" cy="1755775"/>
            <a:chOff x="1142976" y="2142481"/>
            <a:chExt cx="4292288" cy="1755775"/>
          </a:xfrm>
        </p:grpSpPr>
        <p:sp>
          <p:nvSpPr>
            <p:cNvPr id="3" name="副标题 2">
              <a:hlinkClick r:id="rId1" action="ppaction://hlinksldjump"/>
            </p:cNvPr>
            <p:cNvSpPr txBox="1"/>
            <p:nvPr/>
          </p:nvSpPr>
          <p:spPr>
            <a:xfrm>
              <a:off x="1142976" y="2142481"/>
              <a:ext cx="3526063" cy="500066"/>
            </a:xfrm>
            <a:prstGeom prst="rect">
              <a:avLst/>
            </a:prstGeom>
          </p:spPr>
          <p:txBody>
            <a:bodyPr vert="horz" lIns="91440" tIns="45720" rIns="91440" bIns="45720" rtlCol="0">
              <a:noAutofit/>
            </a:bodyPr>
            <a:lstStyle/>
            <a:p>
              <a:pPr marL="342900" indent="-342900" eaLnBrk="1" latinLnBrk="0" hangingPunct="1">
                <a:lnSpc>
                  <a:spcPct val="100000"/>
                </a:lnSpc>
                <a:buFont typeface="Wingdings" pitchFamily="2" charset="2"/>
                <a:buChar char="l"/>
              </a:pPr>
              <a:r>
                <a:rPr lang="en-US" altLang="zh-CN" sz="3200" dirty="0">
                  <a:solidFill>
                    <a:schemeClr val="bg1"/>
                  </a:solidFill>
                  <a:latin typeface="+mn-ea"/>
                  <a:cs typeface="Heiti SC Light"/>
                </a:rPr>
                <a:t>600</a:t>
              </a:r>
              <a:r>
                <a:rPr lang="zh-CN" altLang="en-US" sz="3200" dirty="0">
                  <a:solidFill>
                    <a:schemeClr val="bg1"/>
                  </a:solidFill>
                  <a:latin typeface="+mn-ea"/>
                  <a:cs typeface="Heiti SC Light"/>
                </a:rPr>
                <a:t>分基础  考点</a:t>
              </a:r>
              <a:r>
                <a:rPr lang="en-US" altLang="zh-CN" sz="3200" dirty="0">
                  <a:solidFill>
                    <a:schemeClr val="bg1"/>
                  </a:solidFill>
                  <a:latin typeface="+mn-ea"/>
                  <a:cs typeface="Heiti SC Light"/>
                </a:rPr>
                <a:t>&amp;</a:t>
              </a:r>
              <a:r>
                <a:rPr lang="zh-CN" altLang="en-US" sz="3200" dirty="0">
                  <a:solidFill>
                    <a:schemeClr val="bg1"/>
                  </a:solidFill>
                  <a:latin typeface="+mn-ea"/>
                  <a:cs typeface="Heiti SC Light"/>
                </a:rPr>
                <a:t>考法</a:t>
              </a:r>
            </a:p>
          </p:txBody>
        </p:sp>
        <p:sp>
          <p:nvSpPr>
            <p:cNvPr id="4" name="副标题 2">
              <a:hlinkClick r:id="rId2" action="ppaction://hlinksldjump"/>
            </p:cNvPr>
            <p:cNvSpPr txBox="1"/>
            <p:nvPr/>
          </p:nvSpPr>
          <p:spPr>
            <a:xfrm>
              <a:off x="1357382" y="2643496"/>
              <a:ext cx="4077882" cy="1254760"/>
            </a:xfrm>
            <a:prstGeom prst="rect">
              <a:avLst/>
            </a:prstGeom>
          </p:spPr>
          <p:txBody>
            <a:bodyPr vert="horz" lIns="91440" tIns="45720" rIns="91440" bIns="45720" rtlCol="0">
              <a:noAutofit/>
            </a:bodyPr>
            <a:lstStyle/>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选用句式</a:t>
              </a:r>
              <a:endParaRPr lang="zh-CN" altLang="en-US" sz="3200" dirty="0">
                <a:solidFill>
                  <a:schemeClr val="bg1"/>
                </a:solidFill>
                <a:latin typeface="宋体" pitchFamily="2" charset="-122"/>
                <a:ea typeface="宋体" pitchFamily="2" charset="-122"/>
                <a:cs typeface="Heiti SC Light"/>
              </a:endParaRPr>
            </a:p>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仿用句式</a:t>
              </a:r>
              <a:endParaRPr lang="zh-CN" altLang="en-US" sz="3200" dirty="0">
                <a:solidFill>
                  <a:schemeClr val="bg1"/>
                </a:solidFill>
                <a:latin typeface="宋体" pitchFamily="2" charset="-122"/>
                <a:ea typeface="宋体" pitchFamily="2" charset="-122"/>
                <a:cs typeface="Heiti SC Light"/>
              </a:endParaRPr>
            </a:p>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变换句式</a:t>
              </a:r>
              <a:endParaRPr lang="zh-CN" altLang="en-US" sz="3200" dirty="0">
                <a:solidFill>
                  <a:schemeClr val="bg1"/>
                </a:solidFill>
                <a:latin typeface="宋体" pitchFamily="2" charset="-122"/>
                <a:ea typeface="宋体" pitchFamily="2" charset="-122"/>
                <a:cs typeface="Heiti SC Light"/>
              </a:endParaRPr>
            </a:p>
            <a:p>
              <a:pPr marL="457200" indent="-457200"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正确使用常见的修辞手法</a:t>
              </a:r>
            </a:p>
          </p:txBody>
        </p:sp>
      </p:grpSp>
      <p:grpSp>
        <p:nvGrpSpPr>
          <p:cNvPr id="8" name="组合 7"/>
          <p:cNvGrpSpPr/>
          <p:nvPr/>
        </p:nvGrpSpPr>
        <p:grpSpPr>
          <a:xfrm>
            <a:off x="1829991" y="4677142"/>
            <a:ext cx="6550661" cy="1769110"/>
            <a:chOff x="1142976" y="3857628"/>
            <a:chExt cx="4990319" cy="1769110"/>
          </a:xfrm>
        </p:grpSpPr>
        <p:sp>
          <p:nvSpPr>
            <p:cNvPr id="6" name="副标题 2"/>
            <p:cNvSpPr txBox="1"/>
            <p:nvPr/>
          </p:nvSpPr>
          <p:spPr>
            <a:xfrm>
              <a:off x="1142976" y="3857628"/>
              <a:ext cx="3543919" cy="445770"/>
            </a:xfrm>
            <a:prstGeom prst="rect">
              <a:avLst/>
            </a:prstGeom>
          </p:spPr>
          <p:txBody>
            <a:bodyPr vert="horz" lIns="91440" tIns="45720" rIns="91440" bIns="45720" rtlCol="0">
              <a:noAutofit/>
            </a:bodyPr>
            <a:lstStyle/>
            <a:p>
              <a:pPr marL="342900" indent="-342900" eaLnBrk="1" latinLnBrk="0" hangingPunct="1">
                <a:lnSpc>
                  <a:spcPct val="100000"/>
                </a:lnSpc>
                <a:buFont typeface="Wingdings" pitchFamily="2" charset="2"/>
                <a:buChar char="l"/>
              </a:pPr>
              <a:r>
                <a:rPr lang="en-US" altLang="zh-CN" sz="3200" dirty="0">
                  <a:solidFill>
                    <a:schemeClr val="bg1"/>
                  </a:solidFill>
                  <a:latin typeface="+mn-ea"/>
                  <a:cs typeface="Heiti SC Light"/>
                </a:rPr>
                <a:t>700</a:t>
              </a:r>
              <a:r>
                <a:rPr lang="zh-CN" altLang="en-US" sz="3200" dirty="0">
                  <a:solidFill>
                    <a:schemeClr val="bg1"/>
                  </a:solidFill>
                  <a:latin typeface="+mn-ea"/>
                  <a:cs typeface="Heiti SC Light"/>
                </a:rPr>
                <a:t>分综合  考法解析</a:t>
              </a:r>
            </a:p>
          </p:txBody>
        </p:sp>
        <p:sp>
          <p:nvSpPr>
            <p:cNvPr id="7" name="副标题 2">
              <a:hlinkClick r:id="rId2" action="ppaction://hlinksldjump"/>
            </p:cNvPr>
            <p:cNvSpPr txBox="1"/>
            <p:nvPr/>
          </p:nvSpPr>
          <p:spPr>
            <a:xfrm>
              <a:off x="1331637" y="4364993"/>
              <a:ext cx="4801658" cy="1261745"/>
            </a:xfrm>
            <a:prstGeom prst="rect">
              <a:avLst/>
            </a:prstGeom>
          </p:spPr>
          <p:txBody>
            <a:bodyPr vert="horz" lIns="91440" tIns="45720" rIns="91440" bIns="45720" rtlCol="0">
              <a:noAutofit/>
            </a:bodyPr>
            <a:lstStyle/>
            <a:p>
              <a:pPr marL="535305" indent="-535305"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仿用句式的原则</a:t>
              </a:r>
              <a:endParaRPr lang="zh-CN" altLang="en-US" sz="3200" dirty="0">
                <a:solidFill>
                  <a:schemeClr val="bg1"/>
                </a:solidFill>
                <a:latin typeface="宋体" pitchFamily="2" charset="-122"/>
                <a:ea typeface="宋体" pitchFamily="2" charset="-122"/>
                <a:cs typeface="Heiti SC Light"/>
              </a:endParaRPr>
            </a:p>
            <a:p>
              <a:pPr marL="535305" indent="-535305" eaLnBrk="1" latinLnBrk="0" hangingPunct="1">
                <a:lnSpc>
                  <a:spcPct val="10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仿用句式的技巧</a:t>
              </a:r>
            </a:p>
          </p:txBody>
        </p:sp>
      </p:grpSp>
      <p:pic>
        <p:nvPicPr>
          <p:cNvPr id="9" name="Picture 2" descr="C:\Users\Administrator\Desktop\20150805170832_JdYak.jpeg20150805170832_JdYak"/>
          <p:cNvPicPr>
            <a:picLocks noChangeAspect="1" noChangeArrowheads="1"/>
          </p:cNvPicPr>
          <p:nvPr/>
        </p:nvPicPr>
        <p:blipFill>
          <a:blip r:embed="rId3" cstate="print">
            <a:lum bright="10000"/>
          </a:blip>
          <a:srcRect l="19007" t="20912" r="5993" b="10855"/>
          <a:stretch>
            <a:fillRect/>
          </a:stretch>
        </p:blipFill>
        <p:spPr bwMode="auto">
          <a:xfrm>
            <a:off x="9264411" y="3717032"/>
            <a:ext cx="2195195" cy="2572385"/>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0225" y="1129665"/>
            <a:ext cx="8472239" cy="646331"/>
          </a:xfrm>
          <a:prstGeom prst="rect">
            <a:avLst/>
          </a:prstGeom>
          <a:noFill/>
        </p:spPr>
        <p:txBody>
          <a:bodyPr wrap="square" rtlCol="0">
            <a:spAutoFit/>
          </a:bodyPr>
          <a:lstStyle/>
          <a:p>
            <a:pPr marL="342900" indent="-342900">
              <a:buFont typeface="Wingdings" pitchFamily="2" charset="2"/>
              <a:buChar char="Ø"/>
            </a:pPr>
            <a:r>
              <a:rPr lang="zh-CN" altLang="en-US" sz="3600" b="1" dirty="0">
                <a:solidFill>
                  <a:schemeClr val="bg1"/>
                </a:solidFill>
                <a:latin typeface="黑体" pitchFamily="49" charset="-122"/>
                <a:ea typeface="黑体" pitchFamily="49" charset="-122"/>
                <a:cs typeface="Heiti SC Light"/>
              </a:rPr>
              <a:t>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整句与散句之间的变换（</a:t>
            </a:r>
            <a:r>
              <a:rPr lang="zh-CN" altLang="en-US" sz="3600" b="1" i="1" dirty="0">
                <a:solidFill>
                  <a:schemeClr val="bg1"/>
                </a:solidFill>
                <a:latin typeface="黑体" pitchFamily="49" charset="-122"/>
                <a:ea typeface="黑体" pitchFamily="49" charset="-122"/>
                <a:cs typeface="Heiti SC Light"/>
              </a:rPr>
              <a:t>重点</a:t>
            </a:r>
            <a:r>
              <a:rPr lang="zh-CN" altLang="en-US" sz="3600" b="1" dirty="0">
                <a:solidFill>
                  <a:schemeClr val="bg1"/>
                </a:solidFill>
                <a:latin typeface="黑体" pitchFamily="49" charset="-122"/>
                <a:ea typeface="黑体" pitchFamily="49" charset="-122"/>
                <a:cs typeface="Heiti SC Light"/>
              </a:rPr>
              <a:t>）</a:t>
            </a:r>
          </a:p>
        </p:txBody>
      </p:sp>
      <p:grpSp>
        <p:nvGrpSpPr>
          <p:cNvPr id="7" name="组合 6"/>
          <p:cNvGrpSpPr/>
          <p:nvPr/>
        </p:nvGrpSpPr>
        <p:grpSpPr>
          <a:xfrm>
            <a:off x="1800146" y="1892191"/>
            <a:ext cx="8585200" cy="3007360"/>
            <a:chOff x="1024473" y="3334384"/>
            <a:chExt cx="8169599" cy="3007360"/>
          </a:xfrm>
        </p:grpSpPr>
        <p:sp>
          <p:nvSpPr>
            <p:cNvPr id="4" name="文本框 13"/>
            <p:cNvSpPr txBox="1"/>
            <p:nvPr/>
          </p:nvSpPr>
          <p:spPr>
            <a:xfrm>
              <a:off x="1024473" y="3334384"/>
              <a:ext cx="1739061"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rPr>
                <a:t>考法点拨</a:t>
              </a:r>
            </a:p>
          </p:txBody>
        </p:sp>
        <p:sp>
          <p:nvSpPr>
            <p:cNvPr id="5" name="圆角矩形 4"/>
            <p:cNvSpPr/>
            <p:nvPr/>
          </p:nvSpPr>
          <p:spPr>
            <a:xfrm>
              <a:off x="1030516" y="4090034"/>
              <a:ext cx="8163556" cy="225171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散句改为整句，要加上</a:t>
              </a:r>
              <a:r>
                <a:rPr lang="zh-CN" altLang="en-US" sz="3200" dirty="0">
                  <a:solidFill>
                    <a:schemeClr val="accent6"/>
                  </a:solidFill>
                  <a:latin typeface="宋体" pitchFamily="2" charset="-122"/>
                  <a:ea typeface="宋体" pitchFamily="2" charset="-122"/>
                </a:rPr>
                <a:t>重复使用的词语</a:t>
              </a:r>
              <a:r>
                <a:rPr lang="zh-CN" altLang="en-US" sz="3200" dirty="0">
                  <a:solidFill>
                    <a:srgbClr val="404040"/>
                  </a:solidFill>
                  <a:latin typeface="宋体" pitchFamily="2" charset="-122"/>
                  <a:ea typeface="宋体" pitchFamily="2" charset="-122"/>
                </a:rPr>
                <a:t>，使其相关内容构成整齐的句式；或将句中不太整齐的并列部分修整，分别组合，变为排比句或对偶句。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900" decel="100000" fill="hold"/>
                                        <p:tgtEl>
                                          <p:spTgt spid="7"/>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5299" y="1260475"/>
            <a:ext cx="8661400" cy="4886960"/>
            <a:chOff x="606391" y="1426512"/>
            <a:chExt cx="4183318" cy="4886962"/>
          </a:xfrm>
        </p:grpSpPr>
        <p:sp>
          <p:nvSpPr>
            <p:cNvPr id="2" name="文本框 15"/>
            <p:cNvSpPr txBox="1"/>
            <p:nvPr/>
          </p:nvSpPr>
          <p:spPr>
            <a:xfrm>
              <a:off x="606391" y="1426512"/>
              <a:ext cx="1882987" cy="584349"/>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例题    散句变整句</a:t>
              </a:r>
            </a:p>
          </p:txBody>
        </p:sp>
        <p:sp>
          <p:nvSpPr>
            <p:cNvPr id="3" name="矩形 2"/>
            <p:cNvSpPr/>
            <p:nvPr/>
          </p:nvSpPr>
          <p:spPr>
            <a:xfrm>
              <a:off x="606391" y="2282492"/>
              <a:ext cx="4183318" cy="4030982"/>
            </a:xfrm>
            <a:prstGeom prst="rect">
              <a:avLst/>
            </a:prstGeom>
          </p:spPr>
          <p:txBody>
            <a:bodyPr wrap="square">
              <a:spAutoFit/>
            </a:bodyPr>
            <a:lstStyle/>
            <a:p>
              <a:r>
                <a:rPr lang="zh-CN" altLang="en-US" sz="3200" dirty="0">
                  <a:solidFill>
                    <a:srgbClr val="404040"/>
                  </a:solidFill>
                  <a:latin typeface="仿宋" panose="02010609060101010101" pitchFamily="49" charset="-122"/>
                  <a:ea typeface="仿宋" panose="02010609060101010101" pitchFamily="49" charset="-122"/>
                </a:rPr>
                <a:t>［山东2015·17］</a:t>
              </a:r>
              <a:r>
                <a:rPr lang="zh-CN" altLang="en-US" sz="3200" dirty="0">
                  <a:solidFill>
                    <a:srgbClr val="404040"/>
                  </a:solidFill>
                  <a:latin typeface="宋体" pitchFamily="2" charset="-122"/>
                  <a:ea typeface="宋体" pitchFamily="2" charset="-122"/>
                </a:rPr>
                <a:t>用排比的修辞方式，改写下面画线部分。要求：①句式一致；②字数相等；③与上文语意连贯；④不改变原意。</a:t>
              </a:r>
              <a:endParaRPr lang="zh-CN" altLang="en-US" sz="3200" dirty="0">
                <a:solidFill>
                  <a:schemeClr val="tx2"/>
                </a:solidFill>
                <a:latin typeface="宋体" pitchFamily="2" charset="-122"/>
                <a:ea typeface="宋体" pitchFamily="2" charset="-122"/>
              </a:endParaRPr>
            </a:p>
            <a:p>
              <a:r>
                <a:rPr lang="zh-CN" altLang="en-US" sz="3200" dirty="0">
                  <a:solidFill>
                    <a:schemeClr val="tx2"/>
                  </a:solidFill>
                  <a:latin typeface="华文新魏" panose="02010800040101010101" pitchFamily="2" charset="-122"/>
                  <a:ea typeface="华文新魏" panose="02010800040101010101" pitchFamily="2" charset="-122"/>
                </a:rPr>
                <a:t>      </a:t>
              </a:r>
              <a:r>
                <a:rPr lang="zh-CN" altLang="en-US" sz="3200" dirty="0">
                  <a:solidFill>
                    <a:schemeClr val="tx2"/>
                  </a:solidFill>
                  <a:latin typeface="楷体" panose="02010609060101010101" pitchFamily="49" charset="-122"/>
                  <a:ea typeface="楷体" panose="02010609060101010101" pitchFamily="49" charset="-122"/>
                </a:rPr>
                <a:t> </a:t>
              </a:r>
              <a:r>
                <a:rPr lang="zh-CN" altLang="en-US" sz="3200" spc="-50" dirty="0">
                  <a:solidFill>
                    <a:schemeClr val="bg1"/>
                  </a:solidFill>
                  <a:latin typeface="楷体" panose="02010609060101010101" pitchFamily="49" charset="-122"/>
                  <a:ea typeface="楷体" panose="02010609060101010101" pitchFamily="49" charset="-122"/>
                </a:rPr>
                <a:t>长途跋涉后，我终于在林中寻到这幽深澄碧的水潭。这潭水，</a:t>
              </a:r>
              <a:r>
                <a:rPr lang="zh-CN" altLang="en-US" sz="3200" u="sng" spc="-50" dirty="0">
                  <a:solidFill>
                    <a:schemeClr val="bg1"/>
                  </a:solidFill>
                  <a:latin typeface="楷体" panose="02010609060101010101" pitchFamily="49" charset="-122"/>
                  <a:ea typeface="楷体" panose="02010609060101010101" pitchFamily="49" charset="-122"/>
                </a:rPr>
                <a:t>可以将我的容颜映照在它明镜一般的水面上；我把这潭水当作激发我诗兴的佳酿；这潭水还可以成为我的墨池，供我笔走龙蛇。</a:t>
              </a:r>
              <a:endParaRPr lang="zh-CN" altLang="en-US" sz="3200" u="sng" spc="-50" dirty="0">
                <a:solidFill>
                  <a:schemeClr val="bg1"/>
                </a:solidFill>
                <a:latin typeface="楷体" panose="02010609060101010101" pitchFamily="49" charset="-122"/>
                <a:ea typeface="楷体" panose="02010609060101010101" pitchFamily="49" charset="-122"/>
              </a:endParaRPr>
            </a:p>
            <a:p>
              <a:r>
                <a:rPr lang="en-US" altLang="zh-CN" sz="3200" spc="-50" dirty="0">
                  <a:solidFill>
                    <a:schemeClr val="bg1"/>
                  </a:solidFill>
                  <a:latin typeface="楷体" panose="02010609060101010101" pitchFamily="49" charset="-122"/>
                  <a:ea typeface="楷体" panose="02010609060101010101" pitchFamily="49" charset="-122"/>
                </a:rPr>
                <a:t>_______________________________________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60781" y="1057890"/>
            <a:ext cx="8489315" cy="1659890"/>
            <a:chOff x="645728" y="4714884"/>
            <a:chExt cx="7908421" cy="1659890"/>
          </a:xfrm>
        </p:grpSpPr>
        <p:sp>
          <p:nvSpPr>
            <p:cNvPr id="4" name="文本框 15"/>
            <p:cNvSpPr txBox="1"/>
            <p:nvPr/>
          </p:nvSpPr>
          <p:spPr>
            <a:xfrm>
              <a:off x="785925" y="4714884"/>
              <a:ext cx="958901" cy="583565"/>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答案</a:t>
              </a:r>
            </a:p>
          </p:txBody>
        </p:sp>
        <p:sp>
          <p:nvSpPr>
            <p:cNvPr id="5" name="矩形 4"/>
            <p:cNvSpPr/>
            <p:nvPr/>
          </p:nvSpPr>
          <p:spPr>
            <a:xfrm>
              <a:off x="645728" y="5298449"/>
              <a:ext cx="7908421" cy="107632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n-ea"/>
                  <a:ea typeface="+mn-ea"/>
                </a:rPr>
                <a:t>如明镜，让我映照容颜；似佳酿，助我激发诗兴；若墨池，供我笔走龙蛇。</a:t>
              </a:r>
            </a:p>
          </p:txBody>
        </p:sp>
      </p:grpSp>
      <p:grpSp>
        <p:nvGrpSpPr>
          <p:cNvPr id="9" name="组合 8"/>
          <p:cNvGrpSpPr/>
          <p:nvPr/>
        </p:nvGrpSpPr>
        <p:grpSpPr>
          <a:xfrm>
            <a:off x="1911039" y="2880027"/>
            <a:ext cx="8542655" cy="3216275"/>
            <a:chOff x="5458852" y="942007"/>
            <a:chExt cx="7216671" cy="3216275"/>
          </a:xfrm>
        </p:grpSpPr>
        <p:sp>
          <p:nvSpPr>
            <p:cNvPr id="6" name="文本框 15"/>
            <p:cNvSpPr txBox="1"/>
            <p:nvPr/>
          </p:nvSpPr>
          <p:spPr>
            <a:xfrm>
              <a:off x="5500694" y="942007"/>
              <a:ext cx="882973" cy="583565"/>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解析</a:t>
              </a:r>
            </a:p>
          </p:txBody>
        </p:sp>
        <p:sp>
          <p:nvSpPr>
            <p:cNvPr id="7" name="矩形 6"/>
            <p:cNvSpPr/>
            <p:nvPr/>
          </p:nvSpPr>
          <p:spPr>
            <a:xfrm>
              <a:off x="5458852" y="1604947"/>
              <a:ext cx="7216671" cy="255333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画线部分的三个分句分别有三个喻体——“明镜”“佳酿”“墨池”，分别说了三个作用——“容颜映照”“激发我诗兴”“供我笔走龙蛇”。根据题干要求，将句子按“比喻词＋喻体＋相应的作用”的格式加工，构成排比即可。</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7508" y="966500"/>
            <a:ext cx="501035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黑体" pitchFamily="49" charset="-122"/>
                <a:ea typeface="黑体" pitchFamily="49" charset="-122"/>
                <a:cs typeface="Heiti SC Light"/>
              </a:rPr>
              <a:t>考法</a:t>
            </a:r>
            <a:r>
              <a:rPr lang="en-US" altLang="zh-CN" sz="3200" dirty="0">
                <a:solidFill>
                  <a:schemeClr val="bg1"/>
                </a:solidFill>
                <a:latin typeface="黑体" pitchFamily="49" charset="-122"/>
                <a:ea typeface="黑体" pitchFamily="49" charset="-122"/>
                <a:cs typeface="Heiti SC Light"/>
              </a:rPr>
              <a:t>3  </a:t>
            </a:r>
            <a:r>
              <a:rPr lang="zh-CN" altLang="en-US" sz="3200" dirty="0">
                <a:solidFill>
                  <a:schemeClr val="bg1"/>
                </a:solidFill>
                <a:latin typeface="黑体" pitchFamily="49" charset="-122"/>
                <a:ea typeface="黑体" pitchFamily="49" charset="-122"/>
                <a:cs typeface="Heiti SC Light"/>
              </a:rPr>
              <a:t>重组句子（</a:t>
            </a:r>
            <a:r>
              <a:rPr lang="zh-CN" altLang="en-US" sz="3200" i="1" dirty="0">
                <a:solidFill>
                  <a:schemeClr val="bg1"/>
                </a:solidFill>
                <a:latin typeface="黑体" pitchFamily="49" charset="-122"/>
                <a:ea typeface="黑体" pitchFamily="49" charset="-122"/>
                <a:cs typeface="Heiti SC Light"/>
              </a:rPr>
              <a:t>重点</a:t>
            </a:r>
            <a:r>
              <a:rPr lang="zh-CN" altLang="en-US" sz="3200" dirty="0">
                <a:solidFill>
                  <a:schemeClr val="bg1"/>
                </a:solidFill>
                <a:latin typeface="黑体" pitchFamily="49" charset="-122"/>
                <a:ea typeface="黑体" pitchFamily="49" charset="-122"/>
                <a:cs typeface="Heiti SC Light"/>
              </a:rPr>
              <a:t>）</a:t>
            </a:r>
            <a:endParaRPr lang="zh-CN" altLang="en-US" sz="3200" b="1" dirty="0">
              <a:solidFill>
                <a:schemeClr val="bg1"/>
              </a:solidFill>
              <a:latin typeface="黑体" pitchFamily="49" charset="-122"/>
              <a:ea typeface="黑体" pitchFamily="49" charset="-122"/>
              <a:cs typeface="Heiti SC Light"/>
            </a:endParaRPr>
          </a:p>
        </p:txBody>
      </p:sp>
      <p:sp>
        <p:nvSpPr>
          <p:cNvPr id="3" name="矩形 2"/>
          <p:cNvSpPr/>
          <p:nvPr/>
        </p:nvSpPr>
        <p:spPr>
          <a:xfrm>
            <a:off x="1919605" y="1765300"/>
            <a:ext cx="7953375" cy="1272540"/>
          </a:xfrm>
          <a:prstGeom prst="rect">
            <a:avLst/>
          </a:prstGeom>
        </p:spPr>
        <p:txBody>
          <a:bodyPr wrap="square">
            <a:spAutoFit/>
          </a:bodyPr>
          <a:lstStyle/>
          <a:p>
            <a:pPr eaLnBrk="1" latinLnBrk="0" hangingPunct="1">
              <a:lnSpc>
                <a:spcPct val="120000"/>
              </a:lnSpc>
            </a:pPr>
            <a:r>
              <a:rPr lang="zh-CN" altLang="en-US" sz="3200" dirty="0">
                <a:solidFill>
                  <a:schemeClr val="bg1"/>
                </a:solidFill>
                <a:latin typeface="+mn-ea"/>
                <a:cs typeface="Heiti SC Light"/>
              </a:rPr>
              <a:t>一般是要求以原句中的某个词为开头，重组句子，且不得改变原句的意思。</a:t>
            </a:r>
          </a:p>
        </p:txBody>
      </p:sp>
      <p:pic>
        <p:nvPicPr>
          <p:cNvPr id="9" name="Picture 2" descr="C:\Users\Administrator\Desktop\20150805170832_JdYak.jpeg20150805170832_JdYak"/>
          <p:cNvPicPr>
            <a:picLocks noChangeAspect="1" noChangeArrowheads="1"/>
          </p:cNvPicPr>
          <p:nvPr/>
        </p:nvPicPr>
        <p:blipFill>
          <a:blip r:embed="rId1" cstate="print">
            <a:lum bright="10000"/>
          </a:blip>
          <a:srcRect l="19007" t="20912" r="5993" b="10855"/>
          <a:stretch>
            <a:fillRect/>
          </a:stretch>
        </p:blipFill>
        <p:spPr bwMode="auto">
          <a:xfrm>
            <a:off x="8333105" y="2708920"/>
            <a:ext cx="3079750" cy="360934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1736725" y="5695950"/>
            <a:ext cx="8660130" cy="51308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bg1"/>
                </a:solidFill>
                <a:latin typeface="宋体" pitchFamily="2" charset="-122"/>
                <a:ea typeface="宋体" pitchFamily="2" charset="-122"/>
              </a:rPr>
              <a:t>（</a:t>
            </a:r>
            <a:r>
              <a:rPr lang="en-US" altLang="zh-CN" sz="3200" dirty="0">
                <a:solidFill>
                  <a:schemeClr val="bg1"/>
                </a:solidFill>
                <a:latin typeface="宋体" pitchFamily="2" charset="-122"/>
                <a:ea typeface="宋体" pitchFamily="2" charset="-122"/>
              </a:rPr>
              <a:t>4</a:t>
            </a:r>
            <a:r>
              <a:rPr lang="zh-CN" altLang="en-US" sz="3200" dirty="0">
                <a:solidFill>
                  <a:schemeClr val="bg1"/>
                </a:solidFill>
                <a:latin typeface="宋体" pitchFamily="2" charset="-122"/>
                <a:ea typeface="宋体" pitchFamily="2" charset="-122"/>
              </a:rPr>
              <a:t>）增删字词，衔接语意。</a:t>
            </a:r>
          </a:p>
        </p:txBody>
      </p:sp>
      <p:grpSp>
        <p:nvGrpSpPr>
          <p:cNvPr id="15" name="组合 14"/>
          <p:cNvGrpSpPr/>
          <p:nvPr/>
        </p:nvGrpSpPr>
        <p:grpSpPr>
          <a:xfrm>
            <a:off x="1678305" y="1090930"/>
            <a:ext cx="8717915" cy="1986915"/>
            <a:chOff x="1928794" y="3491245"/>
            <a:chExt cx="6929486" cy="1672289"/>
          </a:xfrm>
        </p:grpSpPr>
        <p:sp>
          <p:nvSpPr>
            <p:cNvPr id="16" name="文本框 13"/>
            <p:cNvSpPr txBox="1"/>
            <p:nvPr/>
          </p:nvSpPr>
          <p:spPr>
            <a:xfrm>
              <a:off x="1977753" y="3491245"/>
              <a:ext cx="1495525" cy="491158"/>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7" name="圆角矩形 16"/>
            <p:cNvSpPr/>
            <p:nvPr/>
          </p:nvSpPr>
          <p:spPr>
            <a:xfrm>
              <a:off x="1928794" y="4034245"/>
              <a:ext cx="6929486" cy="482607"/>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bg1"/>
                  </a:solidFill>
                  <a:latin typeface="宋体" pitchFamily="2" charset="-122"/>
                  <a:ea typeface="宋体" pitchFamily="2" charset="-122"/>
                </a:rPr>
                <a:t>（</a:t>
              </a:r>
              <a:r>
                <a:rPr lang="en-US" altLang="zh-CN" sz="3200" dirty="0">
                  <a:solidFill>
                    <a:schemeClr val="bg1"/>
                  </a:solidFill>
                  <a:latin typeface="宋体" pitchFamily="2" charset="-122"/>
                  <a:ea typeface="宋体" pitchFamily="2" charset="-122"/>
                </a:rPr>
                <a:t>1</a:t>
              </a:r>
              <a:r>
                <a:rPr lang="zh-CN" altLang="en-US" sz="3200" dirty="0">
                  <a:solidFill>
                    <a:schemeClr val="bg1"/>
                  </a:solidFill>
                  <a:latin typeface="宋体" pitchFamily="2" charset="-122"/>
                  <a:ea typeface="宋体" pitchFamily="2" charset="-122"/>
                </a:rPr>
                <a:t>）弄清原句的句间关系。</a:t>
              </a:r>
            </a:p>
          </p:txBody>
        </p:sp>
        <p:sp>
          <p:nvSpPr>
            <p:cNvPr id="18" name="圆角矩形 17"/>
            <p:cNvSpPr/>
            <p:nvPr/>
          </p:nvSpPr>
          <p:spPr>
            <a:xfrm>
              <a:off x="1928794" y="4653136"/>
              <a:ext cx="6929486" cy="51039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chemeClr val="bg1"/>
                  </a:solidFill>
                  <a:latin typeface="宋体" pitchFamily="2" charset="-122"/>
                  <a:ea typeface="宋体" pitchFamily="2" charset="-122"/>
                </a:rPr>
                <a:t>（</a:t>
              </a:r>
              <a:r>
                <a:rPr lang="en-US" altLang="zh-CN" sz="3200" dirty="0">
                  <a:solidFill>
                    <a:schemeClr val="bg1"/>
                  </a:solidFill>
                  <a:latin typeface="宋体" pitchFamily="2" charset="-122"/>
                  <a:ea typeface="宋体" pitchFamily="2" charset="-122"/>
                </a:rPr>
                <a:t>2</a:t>
              </a:r>
              <a:r>
                <a:rPr lang="zh-CN" altLang="en-US" sz="3200" dirty="0">
                  <a:solidFill>
                    <a:schemeClr val="bg1"/>
                  </a:solidFill>
                  <a:latin typeface="宋体" pitchFamily="2" charset="-122"/>
                  <a:ea typeface="宋体" pitchFamily="2" charset="-122"/>
                </a:rPr>
                <a:t>）分析开头的词语在原句中的地位和作用。</a:t>
              </a:r>
            </a:p>
          </p:txBody>
        </p:sp>
      </p:grpSp>
      <p:sp>
        <p:nvSpPr>
          <p:cNvPr id="5" name="圆角矩形 4"/>
          <p:cNvSpPr/>
          <p:nvPr/>
        </p:nvSpPr>
        <p:spPr>
          <a:xfrm>
            <a:off x="1678305" y="3234690"/>
            <a:ext cx="8717915" cy="230441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chemeClr val="bg1"/>
                </a:solidFill>
                <a:latin typeface="宋体" pitchFamily="2" charset="-122"/>
                <a:ea typeface="宋体" pitchFamily="2" charset="-122"/>
              </a:rPr>
              <a:t>（</a:t>
            </a:r>
            <a:r>
              <a:rPr lang="en-US" altLang="zh-CN" sz="3200" dirty="0">
                <a:solidFill>
                  <a:schemeClr val="bg1"/>
                </a:solidFill>
                <a:latin typeface="宋体" pitchFamily="2" charset="-122"/>
                <a:ea typeface="宋体" pitchFamily="2" charset="-122"/>
              </a:rPr>
              <a:t>3</a:t>
            </a:r>
            <a:r>
              <a:rPr lang="zh-CN" altLang="en-US" sz="3200" dirty="0">
                <a:solidFill>
                  <a:schemeClr val="bg1"/>
                </a:solidFill>
                <a:latin typeface="宋体" pitchFamily="2" charset="-122"/>
                <a:ea typeface="宋体" pitchFamily="2" charset="-122"/>
              </a:rPr>
              <a:t>）明了原句结构的调整方向。当句子开头发生变化时，若想不改变原意，原句的逻辑关系就要随之调整，从而演变成新的逻辑关系。原句的关联词要在新的语境下做相应调整。</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p:tgtEl>
                                          <p:spTgt spid="20"/>
                                        </p:tgtEl>
                                        <p:attrNameLst>
                                          <p:attrName>ppt_y</p:attrName>
                                        </p:attrNameLst>
                                      </p:cBhvr>
                                      <p:tavLst>
                                        <p:tav tm="0">
                                          <p:val>
                                            <p:strVal val="#ppt_y+#ppt_h*1.125000"/>
                                          </p:val>
                                        </p:tav>
                                        <p:tav tm="100000">
                                          <p:val>
                                            <p:strVal val="#ppt_y"/>
                                          </p:val>
                                        </p:tav>
                                      </p:tavLst>
                                    </p:anim>
                                    <p:animEffect transition="in" filter="wipe(up)">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687195" y="1061085"/>
            <a:ext cx="8817610" cy="3695704"/>
            <a:chOff x="714348" y="1136317"/>
            <a:chExt cx="4000528" cy="3695706"/>
          </a:xfrm>
        </p:grpSpPr>
        <p:sp>
          <p:nvSpPr>
            <p:cNvPr id="2" name="文本框 15"/>
            <p:cNvSpPr txBox="1"/>
            <p:nvPr/>
          </p:nvSpPr>
          <p:spPr>
            <a:xfrm>
              <a:off x="785796" y="1136317"/>
              <a:ext cx="1713895" cy="583565"/>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例题     重组句子</a:t>
              </a:r>
            </a:p>
          </p:txBody>
        </p:sp>
        <p:sp>
          <p:nvSpPr>
            <p:cNvPr id="3" name="矩形 2"/>
            <p:cNvSpPr/>
            <p:nvPr/>
          </p:nvSpPr>
          <p:spPr>
            <a:xfrm>
              <a:off x="714348" y="1785926"/>
              <a:ext cx="4000528" cy="3046097"/>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宋体" pitchFamily="2" charset="-122"/>
                  <a:ea typeface="宋体" pitchFamily="2" charset="-122"/>
                </a:rPr>
                <a:t>用“儒、道、佛”做开头，重组下面这个句子，不得改变原意。</a:t>
              </a:r>
              <a:endParaRPr lang="zh-CN" altLang="en-US" sz="3200" dirty="0">
                <a:solidFill>
                  <a:schemeClr val="tx2"/>
                </a:solidFill>
                <a:latin typeface="宋体" pitchFamily="2" charset="-122"/>
                <a:ea typeface="宋体" pitchFamily="2" charset="-122"/>
              </a:endParaRPr>
            </a:p>
            <a:p>
              <a:pPr eaLnBrk="1" latinLnBrk="0" hangingPunct="1">
                <a:lnSpc>
                  <a:spcPct val="100000"/>
                </a:lnSpc>
              </a:pPr>
              <a:r>
                <a:rPr lang="zh-CN" altLang="en-US" sz="3200" spc="-50" dirty="0">
                  <a:solidFill>
                    <a:schemeClr val="tx2"/>
                  </a:solidFill>
                  <a:latin typeface="楷体" panose="02010609060101010101" pitchFamily="49" charset="-122"/>
                  <a:ea typeface="楷体" panose="02010609060101010101" pitchFamily="49" charset="-122"/>
                </a:rPr>
                <a:t>    </a:t>
              </a:r>
              <a:r>
                <a:rPr lang="zh-CN" altLang="en-US" sz="3200" spc="-50" dirty="0">
                  <a:solidFill>
                    <a:schemeClr val="bg1"/>
                  </a:solidFill>
                  <a:latin typeface="楷体" panose="02010609060101010101" pitchFamily="49" charset="-122"/>
                  <a:ea typeface="楷体" panose="02010609060101010101" pitchFamily="49" charset="-122"/>
                </a:rPr>
                <a:t>苏轼的生活与创作充满了矛盾，因为他曾受到儒、道、佛各方面的影响，思想比较复杂。</a:t>
              </a:r>
              <a:endParaRPr lang="zh-CN" altLang="en-US" sz="3200" spc="-50" dirty="0">
                <a:solidFill>
                  <a:schemeClr val="bg1"/>
                </a:solidFill>
                <a:latin typeface="楷体" panose="02010609060101010101" pitchFamily="49" charset="-122"/>
                <a:ea typeface="楷体" panose="02010609060101010101" pitchFamily="49" charset="-122"/>
              </a:endParaRPr>
            </a:p>
            <a:p>
              <a:pPr algn="l" defTabSz="457200" eaLnBrk="1" latinLnBrk="0" hangingPunct="1">
                <a:lnSpc>
                  <a:spcPct val="100000"/>
                </a:lnSpc>
              </a:pPr>
              <a:r>
                <a:rPr lang="en-US" altLang="zh-CN" sz="3200" spc="-50" dirty="0">
                  <a:solidFill>
                    <a:schemeClr val="bg1"/>
                  </a:solidFill>
                  <a:latin typeface="楷体" panose="02010609060101010101" pitchFamily="49" charset="-122"/>
                  <a:ea typeface="楷体" panose="02010609060101010101" pitchFamily="49" charset="-122"/>
                </a:rPr>
                <a:t>_____________________________________</a:t>
              </a:r>
              <a:r>
                <a:rPr lang="en-US" altLang="zh-CN" sz="3200" spc="-50" dirty="0">
                  <a:solidFill>
                    <a:schemeClr val="bg1"/>
                  </a:solidFill>
                  <a:latin typeface="楷体" panose="02010609060101010101" pitchFamily="49" charset="-122"/>
                  <a:ea typeface="楷体" panose="02010609060101010101" pitchFamily="49" charset="-122"/>
                  <a:sym typeface="+mn-ea"/>
                </a:rPr>
                <a:t>_____</a:t>
              </a:r>
              <a:endParaRPr lang="en-US" altLang="zh-CN"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endParaRPr lang="en-US" altLang="zh-CN" sz="3200" spc="-50" dirty="0">
                <a:solidFill>
                  <a:schemeClr val="tx2"/>
                </a:solidFill>
                <a:latin typeface="华文新魏" panose="02010800040101010101" pitchFamily="2" charset="-122"/>
                <a:ea typeface="华文新魏" panose="02010800040101010101" pitchFamily="2" charset="-122"/>
              </a:endParaRPr>
            </a:p>
          </p:txBody>
        </p:sp>
      </p:grpSp>
      <p:grpSp>
        <p:nvGrpSpPr>
          <p:cNvPr id="4" name="组合 3"/>
          <p:cNvGrpSpPr/>
          <p:nvPr/>
        </p:nvGrpSpPr>
        <p:grpSpPr>
          <a:xfrm>
            <a:off x="1686560" y="4437112"/>
            <a:ext cx="8818245" cy="1748155"/>
            <a:chOff x="256" y="7153"/>
            <a:chExt cx="13887" cy="2753"/>
          </a:xfrm>
        </p:grpSpPr>
        <p:sp>
          <p:nvSpPr>
            <p:cNvPr id="7" name="文本框 15"/>
            <p:cNvSpPr txBox="1"/>
            <p:nvPr/>
          </p:nvSpPr>
          <p:spPr>
            <a:xfrm>
              <a:off x="505" y="7153"/>
              <a:ext cx="1691" cy="919"/>
            </a:xfrm>
            <a:prstGeom prst="rect">
              <a:avLst/>
            </a:prstGeom>
            <a:solidFill>
              <a:schemeClr val="accent2"/>
            </a:solidFill>
          </p:spPr>
          <p:txBody>
            <a:bodyPr wrap="square" rtlCol="0">
              <a:spAutoFit/>
            </a:bodyPr>
            <a:lstStyle/>
            <a:p>
              <a:pPr algn="ctr"/>
              <a:r>
                <a:rPr lang="zh-CN" altLang="en-US" sz="3200" dirty="0">
                  <a:solidFill>
                    <a:srgbClr val="404040"/>
                  </a:solidFill>
                  <a:latin typeface="黑体" pitchFamily="49" charset="-122"/>
                  <a:ea typeface="黑体" pitchFamily="49" charset="-122"/>
                </a:rPr>
                <a:t>答案</a:t>
              </a:r>
              <a:endParaRPr kumimoji="1" lang="zh-CN" altLang="en-US" sz="3200" dirty="0">
                <a:solidFill>
                  <a:schemeClr val="tx2"/>
                </a:solidFill>
                <a:latin typeface="黑体" pitchFamily="49" charset="-122"/>
                <a:ea typeface="黑体" pitchFamily="49" charset="-122"/>
                <a:cs typeface="Heiti SC Light"/>
              </a:endParaRPr>
            </a:p>
          </p:txBody>
        </p:sp>
        <p:sp>
          <p:nvSpPr>
            <p:cNvPr id="9" name="矩形 8"/>
            <p:cNvSpPr/>
            <p:nvPr/>
          </p:nvSpPr>
          <p:spPr>
            <a:xfrm>
              <a:off x="256" y="8211"/>
              <a:ext cx="13887" cy="169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j-ea"/>
                  <a:ea typeface="+mj-ea"/>
                </a:rPr>
                <a:t>儒、道、佛各方面对苏轼都有影响，使得他的思想比较复杂，生活与创作充满了矛盾。</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8"/>
          <p:cNvGrpSpPr/>
          <p:nvPr/>
        </p:nvGrpSpPr>
        <p:grpSpPr>
          <a:xfrm>
            <a:off x="1847528" y="764704"/>
            <a:ext cx="8706504" cy="5599430"/>
            <a:chOff x="5432171" y="1088923"/>
            <a:chExt cx="5162189" cy="5675127"/>
          </a:xfrm>
        </p:grpSpPr>
        <p:sp>
          <p:nvSpPr>
            <p:cNvPr id="6" name="文本框 15"/>
            <p:cNvSpPr txBox="1"/>
            <p:nvPr/>
          </p:nvSpPr>
          <p:spPr>
            <a:xfrm>
              <a:off x="5432171" y="1088923"/>
              <a:ext cx="613572" cy="591454"/>
            </a:xfrm>
            <a:prstGeom prst="rect">
              <a:avLst/>
            </a:prstGeom>
            <a:solidFill>
              <a:schemeClr val="accent2"/>
            </a:solidFill>
          </p:spPr>
          <p:txBody>
            <a:bodyPr wrap="square" rtlCol="0">
              <a:spAutoFit/>
            </a:bodyPr>
            <a:lstStyle/>
            <a:p>
              <a:r>
                <a:rPr kumimoji="1" lang="zh-CN" altLang="en-US" sz="3200" dirty="0">
                  <a:solidFill>
                    <a:schemeClr val="tx1">
                      <a:lumMod val="85000"/>
                      <a:lumOff val="15000"/>
                    </a:schemeClr>
                  </a:solidFill>
                  <a:latin typeface="黑体" pitchFamily="49" charset="-122"/>
                  <a:ea typeface="黑体" pitchFamily="49" charset="-122"/>
                  <a:cs typeface="Heiti SC Light"/>
                </a:rPr>
                <a:t>解析</a:t>
              </a:r>
            </a:p>
          </p:txBody>
        </p:sp>
        <p:sp>
          <p:nvSpPr>
            <p:cNvPr id="7" name="矩形 6"/>
            <p:cNvSpPr/>
            <p:nvPr/>
          </p:nvSpPr>
          <p:spPr>
            <a:xfrm>
              <a:off x="5434817" y="1680377"/>
              <a:ext cx="5159543" cy="5083673"/>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首先，原句是一个因果关系复句，“苏轼的生活与创作充满了矛盾”是结果，“他曾受到儒、道、佛各方面的影响，思想比较复杂”是原因，先果后因。而以“儒、道、佛”为开头重组句子，就是以“因”为开头来重组语句。此题的难点在于“思想比较复杂”的位置。“思想比较复杂”是这种“影响”的直接结果，而“生活与创作充满了矛盾”是“儒、道、佛各方面的影响”和“思想比较复杂”的间接结果，故“思想比较复杂”应放在前面先说。</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a:hlinkClick r:id="rId1" action="ppaction://hlinksldjump"/>
          </p:cNvPr>
          <p:cNvSpPr txBox="1"/>
          <p:nvPr/>
        </p:nvSpPr>
        <p:spPr>
          <a:xfrm>
            <a:off x="2920759" y="721655"/>
            <a:ext cx="6350481" cy="572418"/>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正确使用常见的修辞手法</a:t>
            </a:r>
          </a:p>
        </p:txBody>
      </p:sp>
      <p:sp>
        <p:nvSpPr>
          <p:cNvPr id="3" name="TextBox 1"/>
          <p:cNvSpPr txBox="1"/>
          <p:nvPr/>
        </p:nvSpPr>
        <p:spPr>
          <a:xfrm>
            <a:off x="1787193" y="1554763"/>
            <a:ext cx="4000528"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辨析类</a:t>
            </a:r>
            <a:endParaRPr lang="zh-CN" altLang="en-US" sz="3200" b="1" dirty="0">
              <a:solidFill>
                <a:schemeClr val="bg1"/>
              </a:solidFill>
              <a:latin typeface="+mn-ea"/>
              <a:cs typeface="Heiti SC Light"/>
            </a:endParaRPr>
          </a:p>
        </p:txBody>
      </p:sp>
      <p:sp>
        <p:nvSpPr>
          <p:cNvPr id="4" name="矩形 3"/>
          <p:cNvSpPr/>
          <p:nvPr/>
        </p:nvSpPr>
        <p:spPr>
          <a:xfrm>
            <a:off x="1786890" y="2138045"/>
            <a:ext cx="8618220" cy="1076325"/>
          </a:xfrm>
          <a:prstGeom prst="rect">
            <a:avLst/>
          </a:prstGeom>
        </p:spPr>
        <p:txBody>
          <a:bodyPr wrap="square">
            <a:spAutoFit/>
          </a:bodyPr>
          <a:lstStyle/>
          <a:p>
            <a:r>
              <a:rPr lang="zh-CN" altLang="en-US" sz="3200" dirty="0">
                <a:solidFill>
                  <a:schemeClr val="tx2"/>
                </a:solidFill>
              </a:rPr>
              <a:t> </a:t>
            </a:r>
            <a:r>
              <a:rPr lang="zh-CN" altLang="en-US" sz="3200" dirty="0">
                <a:solidFill>
                  <a:schemeClr val="bg1"/>
                </a:solidFill>
                <a:latin typeface="宋体" pitchFamily="2" charset="-122"/>
                <a:ea typeface="宋体" pitchFamily="2" charset="-122"/>
                <a:cs typeface="Heiti SC Light"/>
              </a:rPr>
              <a:t>此类题要求对语句运用了何种修辞手法或某种修辞手法使用得是否恰当进行辨析。</a:t>
            </a:r>
          </a:p>
        </p:txBody>
      </p:sp>
      <p:grpSp>
        <p:nvGrpSpPr>
          <p:cNvPr id="7" name="组合 6"/>
          <p:cNvGrpSpPr/>
          <p:nvPr/>
        </p:nvGrpSpPr>
        <p:grpSpPr>
          <a:xfrm>
            <a:off x="1786890" y="3275815"/>
            <a:ext cx="8531860" cy="1805940"/>
            <a:chOff x="962673" y="3071810"/>
            <a:chExt cx="8036832" cy="1805940"/>
          </a:xfrm>
        </p:grpSpPr>
        <p:sp>
          <p:nvSpPr>
            <p:cNvPr id="5" name="文本框 13"/>
            <p:cNvSpPr txBox="1"/>
            <p:nvPr/>
          </p:nvSpPr>
          <p:spPr>
            <a:xfrm>
              <a:off x="1071538" y="3071810"/>
              <a:ext cx="1760375"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rPr>
                <a:t>考法点拨</a:t>
              </a:r>
            </a:p>
          </p:txBody>
        </p:sp>
        <p:sp>
          <p:nvSpPr>
            <p:cNvPr id="6" name="圆角矩形 5"/>
            <p:cNvSpPr/>
            <p:nvPr/>
          </p:nvSpPr>
          <p:spPr>
            <a:xfrm>
              <a:off x="962673" y="3800155"/>
              <a:ext cx="8036832" cy="10775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dirty="0">
                  <a:solidFill>
                    <a:srgbClr val="404040"/>
                  </a:solidFill>
                  <a:latin typeface="宋体" pitchFamily="2" charset="-122"/>
                  <a:ea typeface="宋体" pitchFamily="2" charset="-122"/>
                </a:rPr>
                <a:t>了解常见修辞手法的特点及表达效果即可得出正确的评判。</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689445" y="764705"/>
            <a:ext cx="8785861" cy="5746584"/>
            <a:chOff x="1064170" y="4003687"/>
            <a:chExt cx="7312708" cy="5746325"/>
          </a:xfrm>
        </p:grpSpPr>
        <p:sp>
          <p:nvSpPr>
            <p:cNvPr id="14" name="文本框 15"/>
            <p:cNvSpPr txBox="1"/>
            <p:nvPr/>
          </p:nvSpPr>
          <p:spPr>
            <a:xfrm>
              <a:off x="1070940" y="4003687"/>
              <a:ext cx="2701978" cy="553973"/>
            </a:xfrm>
            <a:prstGeom prst="rect">
              <a:avLst/>
            </a:prstGeom>
            <a:solidFill>
              <a:schemeClr val="accent2"/>
            </a:solidFill>
          </p:spPr>
          <p:txBody>
            <a:bodyPr wrap="square" rtlCol="0">
              <a:spAutoFit/>
            </a:bodyPr>
            <a:lstStyle/>
            <a:p>
              <a:pPr algn="l" eaLnBrk="1" latinLnBrk="0" hangingPunct="1">
                <a:lnSpc>
                  <a:spcPts val="3640"/>
                </a:lnSpc>
              </a:pPr>
              <a:r>
                <a:rPr lang="zh-CN" altLang="en-US" sz="3200" dirty="0">
                  <a:solidFill>
                    <a:srgbClr val="404040"/>
                  </a:solidFill>
                  <a:latin typeface="黑体" pitchFamily="49" charset="-122"/>
                  <a:ea typeface="黑体" pitchFamily="49" charset="-122"/>
                </a:rPr>
                <a:t>例题     辨析类</a:t>
              </a:r>
            </a:p>
          </p:txBody>
        </p:sp>
        <p:sp>
          <p:nvSpPr>
            <p:cNvPr id="15" name="矩形 14"/>
            <p:cNvSpPr/>
            <p:nvPr/>
          </p:nvSpPr>
          <p:spPr>
            <a:xfrm>
              <a:off x="1064170" y="4651729"/>
              <a:ext cx="7312708" cy="5098283"/>
            </a:xfrm>
            <a:prstGeom prst="rect">
              <a:avLst/>
            </a:prstGeom>
          </p:spPr>
          <p:txBody>
            <a:bodyPr wrap="square">
              <a:spAutoFit/>
            </a:bodyPr>
            <a:lstStyle/>
            <a:p>
              <a:pPr eaLnBrk="1" latinLnBrk="0" hangingPunct="1">
                <a:lnSpc>
                  <a:spcPts val="3640"/>
                </a:lnSpc>
              </a:pPr>
              <a:r>
                <a:rPr lang="zh-CN" altLang="en-US" sz="2800" dirty="0">
                  <a:solidFill>
                    <a:srgbClr val="404040"/>
                  </a:solidFill>
                  <a:latin typeface="仿宋" panose="02010609060101010101" pitchFamily="49" charset="-122"/>
                  <a:ea typeface="仿宋" panose="02010609060101010101" pitchFamily="49" charset="-122"/>
                </a:rPr>
                <a:t>［江苏2017·2］</a:t>
              </a:r>
              <a:r>
                <a:rPr lang="zh-CN" altLang="en-US" sz="2800" dirty="0">
                  <a:solidFill>
                    <a:srgbClr val="404040"/>
                  </a:solidFill>
                  <a:latin typeface="宋体" pitchFamily="2" charset="-122"/>
                  <a:ea typeface="宋体" pitchFamily="2" charset="-122"/>
                </a:rPr>
                <a:t>下列句子中，没有使用比喻手法的一项是（  ）</a:t>
              </a:r>
              <a:endParaRPr lang="zh-CN" altLang="en-US" sz="2800" dirty="0">
                <a:solidFill>
                  <a:srgbClr val="404040"/>
                </a:solidFill>
                <a:latin typeface="宋体" pitchFamily="2" charset="-122"/>
                <a:ea typeface="宋体" pitchFamily="2" charset="-122"/>
              </a:endParaRPr>
            </a:p>
            <a:p>
              <a:pPr eaLnBrk="1" latinLnBrk="0" hangingPunct="1">
                <a:lnSpc>
                  <a:spcPts val="3640"/>
                </a:lnSpc>
              </a:pPr>
              <a:r>
                <a:rPr sz="2000" dirty="0">
                  <a:solidFill>
                    <a:schemeClr val="bg1"/>
                  </a:solidFill>
                  <a:latin typeface="楷体" panose="02010609060101010101" pitchFamily="49" charset="-122"/>
                  <a:ea typeface="楷体" panose="02010609060101010101" pitchFamily="49" charset="-122"/>
                </a:rPr>
                <a:t>A．“一带一路”是我国为推动经济全球化而提出的一项互利共赢的倡议，它已成为推动全球经济转型升级、走出衰退困境的新引擎。</a:t>
              </a:r>
              <a:endParaRPr sz="2000" dirty="0">
                <a:solidFill>
                  <a:schemeClr val="bg1"/>
                </a:solidFill>
                <a:latin typeface="楷体" panose="02010609060101010101" pitchFamily="49" charset="-122"/>
                <a:ea typeface="楷体" panose="02010609060101010101" pitchFamily="49" charset="-122"/>
              </a:endParaRPr>
            </a:p>
            <a:p>
              <a:pPr eaLnBrk="1" latinLnBrk="0" hangingPunct="1">
                <a:lnSpc>
                  <a:spcPts val="3640"/>
                </a:lnSpc>
              </a:pPr>
              <a:r>
                <a:rPr sz="2000" dirty="0">
                  <a:solidFill>
                    <a:schemeClr val="bg1"/>
                  </a:solidFill>
                  <a:latin typeface="楷体" panose="02010609060101010101" pitchFamily="49" charset="-122"/>
                  <a:ea typeface="楷体" panose="02010609060101010101" pitchFamily="49" charset="-122"/>
                </a:rPr>
                <a:t>B．气象部门预计，随着暖湿气流增强，我省明天会迎来一场及时雨，空气中污染物浓度将快速下降，人们的舒适度会大幅度提升。</a:t>
              </a:r>
              <a:endParaRPr sz="2000" dirty="0">
                <a:solidFill>
                  <a:schemeClr val="bg1"/>
                </a:solidFill>
                <a:latin typeface="楷体" panose="02010609060101010101" pitchFamily="49" charset="-122"/>
                <a:ea typeface="楷体" panose="02010609060101010101" pitchFamily="49" charset="-122"/>
              </a:endParaRPr>
            </a:p>
            <a:p>
              <a:pPr eaLnBrk="1" latinLnBrk="0" hangingPunct="1">
                <a:lnSpc>
                  <a:spcPts val="3640"/>
                </a:lnSpc>
              </a:pPr>
              <a:r>
                <a:rPr sz="2000" dirty="0">
                  <a:solidFill>
                    <a:schemeClr val="bg1"/>
                  </a:solidFill>
                  <a:latin typeface="楷体" panose="02010609060101010101" pitchFamily="49" charset="-122"/>
                  <a:ea typeface="楷体" panose="02010609060101010101" pitchFamily="49" charset="-122"/>
                </a:rPr>
                <a:t>C．一种突如其来的网络病毒洪水猛兽般地袭击全球，导致150多个国家受灾，我国也有近3万家机构的计算机受到影响。</a:t>
              </a:r>
              <a:endParaRPr lang="en-US" altLang="zh-CN" sz="2000" dirty="0">
                <a:solidFill>
                  <a:schemeClr val="bg1"/>
                </a:solidFill>
                <a:latin typeface="楷体" panose="02010609060101010101" pitchFamily="49" charset="-122"/>
                <a:ea typeface="楷体" panose="02010609060101010101" pitchFamily="49" charset="-122"/>
              </a:endParaRPr>
            </a:p>
            <a:p>
              <a:pPr>
                <a:lnSpc>
                  <a:spcPts val="3640"/>
                </a:lnSpc>
              </a:pPr>
              <a:r>
                <a:rPr lang="en-US" altLang="zh-CN" sz="2000" dirty="0">
                  <a:solidFill>
                    <a:schemeClr val="bg1"/>
                  </a:solidFill>
                  <a:latin typeface="楷体" panose="02010609060101010101" pitchFamily="49" charset="-122"/>
                  <a:ea typeface="楷体" panose="02010609060101010101" pitchFamily="49" charset="-122"/>
                </a:rPr>
                <a:t>D</a:t>
              </a:r>
              <a:r>
                <a:rPr lang="zh-CN" altLang="en-US" sz="2000" dirty="0">
                  <a:solidFill>
                    <a:schemeClr val="bg1"/>
                  </a:solidFill>
                  <a:latin typeface="楷体" panose="02010609060101010101" pitchFamily="49" charset="-122"/>
                  <a:ea typeface="楷体" panose="02010609060101010101" pitchFamily="49" charset="-122"/>
                </a:rPr>
                <a:t>．我国企业在参与发展中国家的基础设施建设过程中，主动强化环保意识，积极承担社会责任，带动了东道国在观念上弯道超车。</a:t>
              </a:r>
              <a:endParaRPr lang="zh-CN" altLang="en-US" sz="2000" dirty="0">
                <a:solidFill>
                  <a:schemeClr val="bg1"/>
                </a:solidFill>
                <a:latin typeface="楷体" panose="02010609060101010101" pitchFamily="49" charset="-122"/>
                <a:ea typeface="楷体" panose="02010609060101010101" pitchFamily="49" charset="-122"/>
              </a:endParaRPr>
            </a:p>
            <a:p>
              <a:pPr eaLnBrk="1" latinLnBrk="0" hangingPunct="1">
                <a:lnSpc>
                  <a:spcPts val="3640"/>
                </a:lnSpc>
              </a:pPr>
              <a:endParaRPr sz="2000" dirty="0">
                <a:solidFill>
                  <a:schemeClr val="bg1"/>
                </a:solidFill>
                <a:latin typeface="楷体" panose="02010609060101010101" pitchFamily="49" charset="-122"/>
                <a:ea typeface="楷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57045" y="2685415"/>
            <a:ext cx="8610600" cy="2778760"/>
            <a:chOff x="367" y="4229"/>
            <a:chExt cx="13560" cy="4376"/>
          </a:xfrm>
        </p:grpSpPr>
        <p:sp>
          <p:nvSpPr>
            <p:cNvPr id="3" name="文本框 2"/>
            <p:cNvSpPr txBox="1"/>
            <p:nvPr/>
          </p:nvSpPr>
          <p:spPr>
            <a:xfrm>
              <a:off x="367" y="4229"/>
              <a:ext cx="1583"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解析</a:t>
              </a:r>
            </a:p>
          </p:txBody>
        </p:sp>
        <p:sp>
          <p:nvSpPr>
            <p:cNvPr id="4" name="文本框 3"/>
            <p:cNvSpPr txBox="1"/>
            <p:nvPr/>
          </p:nvSpPr>
          <p:spPr>
            <a:xfrm>
              <a:off x="367" y="5359"/>
              <a:ext cx="13560" cy="3246"/>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【解析】A项，将“一带一路”这一倡议比喻为“引擎”。C项，将网络病毒比喻为“洪水猛兽”。D项，将观念的快速进步比喻为“弯道超车”。</a:t>
              </a:r>
            </a:p>
          </p:txBody>
        </p:sp>
      </p:grpSp>
      <p:grpSp>
        <p:nvGrpSpPr>
          <p:cNvPr id="7" name="组合 6"/>
          <p:cNvGrpSpPr/>
          <p:nvPr/>
        </p:nvGrpSpPr>
        <p:grpSpPr>
          <a:xfrm>
            <a:off x="1757045" y="1628800"/>
            <a:ext cx="1864995" cy="583565"/>
            <a:chOff x="367" y="8640"/>
            <a:chExt cx="2937" cy="919"/>
          </a:xfrm>
        </p:grpSpPr>
        <p:sp>
          <p:nvSpPr>
            <p:cNvPr id="5" name="文本框 4"/>
            <p:cNvSpPr txBox="1"/>
            <p:nvPr/>
          </p:nvSpPr>
          <p:spPr>
            <a:xfrm>
              <a:off x="367" y="8640"/>
              <a:ext cx="1584"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6" name="文本框 5"/>
            <p:cNvSpPr txBox="1"/>
            <p:nvPr/>
          </p:nvSpPr>
          <p:spPr>
            <a:xfrm>
              <a:off x="2589" y="8640"/>
              <a:ext cx="715" cy="919"/>
            </a:xfrm>
            <a:prstGeom prst="rect">
              <a:avLst/>
            </a:prstGeom>
            <a:noFill/>
          </p:spPr>
          <p:txBody>
            <a:bodyPr wrap="none" rtlCol="0">
              <a:spAutoFit/>
            </a:bodyPr>
            <a:lstStyle/>
            <a:p>
              <a:pPr algn="l"/>
              <a:r>
                <a:rPr lang="zh-CN" altLang="en-US" sz="3200">
                  <a:sym typeface="+mn-ea"/>
                </a:rPr>
                <a:t>B</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a:hlinkClick r:id="rId1" action="ppaction://hlinksldjump"/>
          </p:cNvPr>
          <p:cNvSpPr txBox="1"/>
          <p:nvPr/>
        </p:nvSpPr>
        <p:spPr>
          <a:xfrm>
            <a:off x="1918335" y="1426210"/>
            <a:ext cx="4147185" cy="65722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选用句式</a:t>
            </a:r>
          </a:p>
        </p:txBody>
      </p:sp>
      <p:grpSp>
        <p:nvGrpSpPr>
          <p:cNvPr id="10" name="组合 9"/>
          <p:cNvGrpSpPr/>
          <p:nvPr/>
        </p:nvGrpSpPr>
        <p:grpSpPr>
          <a:xfrm>
            <a:off x="1918385" y="2217693"/>
            <a:ext cx="8486775" cy="3572510"/>
            <a:chOff x="1161737" y="2155824"/>
            <a:chExt cx="8919770" cy="3572510"/>
          </a:xfrm>
        </p:grpSpPr>
        <p:sp>
          <p:nvSpPr>
            <p:cNvPr id="7" name="文本框 13"/>
            <p:cNvSpPr txBox="1"/>
            <p:nvPr/>
          </p:nvSpPr>
          <p:spPr>
            <a:xfrm>
              <a:off x="1161737" y="2155824"/>
              <a:ext cx="2077609" cy="583565"/>
            </a:xfrm>
            <a:prstGeom prst="rect">
              <a:avLst/>
            </a:prstGeom>
            <a:solidFill>
              <a:schemeClr val="accent2"/>
            </a:solidFill>
          </p:spPr>
          <p:txBody>
            <a:bodyPr wrap="square" rtlCol="0">
              <a:spAutoFit/>
            </a:bodyPr>
            <a:lstStyle/>
            <a:p>
              <a:pPr algn="ctr"/>
              <a:r>
                <a:rPr kumimoji="1" lang="zh-CN" altLang="en-US" sz="3200" dirty="0">
                  <a:latin typeface="宋体" pitchFamily="2" charset="-122"/>
                  <a:ea typeface="宋体" pitchFamily="2" charset="-122"/>
                </a:rPr>
                <a:t>考法点拨</a:t>
              </a:r>
            </a:p>
          </p:txBody>
        </p:sp>
        <p:sp>
          <p:nvSpPr>
            <p:cNvPr id="8" name="圆角矩形 7"/>
            <p:cNvSpPr/>
            <p:nvPr/>
          </p:nvSpPr>
          <p:spPr>
            <a:xfrm>
              <a:off x="1161737" y="2945129"/>
              <a:ext cx="8919770" cy="109664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1</a:t>
              </a:r>
              <a:r>
                <a:rPr lang="zh-CN" altLang="en-US" sz="3200" dirty="0">
                  <a:solidFill>
                    <a:srgbClr val="404040"/>
                  </a:solidFill>
                  <a:latin typeface="宋体" pitchFamily="2" charset="-122"/>
                  <a:ea typeface="宋体" pitchFamily="2" charset="-122"/>
                </a:rPr>
                <a:t>）熟悉各种句式，掌握各种句式的特点和表达效果，是解答此类题的前提和基础。</a:t>
              </a:r>
            </a:p>
          </p:txBody>
        </p:sp>
        <p:sp>
          <p:nvSpPr>
            <p:cNvPr id="9" name="圆角矩形 8"/>
            <p:cNvSpPr/>
            <p:nvPr/>
          </p:nvSpPr>
          <p:spPr>
            <a:xfrm>
              <a:off x="1161737" y="4227194"/>
              <a:ext cx="8919770" cy="150114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a:t>
              </a:r>
              <a:r>
                <a:rPr lang="en-US" altLang="zh-CN" sz="3200" dirty="0">
                  <a:solidFill>
                    <a:srgbClr val="404040"/>
                  </a:solidFill>
                  <a:latin typeface="宋体" pitchFamily="2" charset="-122"/>
                  <a:ea typeface="宋体" pitchFamily="2" charset="-122"/>
                </a:rPr>
                <a:t>2</a:t>
              </a:r>
              <a:r>
                <a:rPr lang="zh-CN" altLang="en-US" sz="3200" dirty="0">
                  <a:solidFill>
                    <a:srgbClr val="404040"/>
                  </a:solidFill>
                  <a:latin typeface="宋体" pitchFamily="2" charset="-122"/>
                  <a:ea typeface="宋体" pitchFamily="2" charset="-122"/>
                </a:rPr>
                <a:t>）选用句式应遵循的原则是：</a:t>
              </a:r>
              <a:r>
                <a:rPr lang="zh-CN" altLang="en-US" sz="3200" dirty="0">
                  <a:solidFill>
                    <a:schemeClr val="bg2">
                      <a:lumMod val="50000"/>
                    </a:schemeClr>
                  </a:solidFill>
                  <a:latin typeface="宋体" pitchFamily="2" charset="-122"/>
                  <a:ea typeface="宋体" pitchFamily="2" charset="-122"/>
                </a:rPr>
                <a:t>话题统一，句式一致，氛围协调，逻辑合理，语气语调一致。</a:t>
              </a:r>
            </a:p>
          </p:txBody>
        </p:sp>
      </p:grpSp>
      <p:sp>
        <p:nvSpPr>
          <p:cNvPr id="11" name="副标题 2">
            <a:hlinkClick r:id="rId2" action="ppaction://hlinksldjump"/>
          </p:cNvPr>
          <p:cNvSpPr txBox="1"/>
          <p:nvPr/>
        </p:nvSpPr>
        <p:spPr>
          <a:xfrm>
            <a:off x="3250984" y="824082"/>
            <a:ext cx="5690031" cy="365834"/>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9375" y="783203"/>
            <a:ext cx="441325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黑体" pitchFamily="49" charset="-122"/>
                <a:ea typeface="黑体" pitchFamily="49" charset="-122"/>
                <a:cs typeface="Heiti SC Light"/>
              </a:rPr>
              <a:t>考法</a:t>
            </a:r>
            <a:r>
              <a:rPr lang="en-US" altLang="zh-CN" sz="3200" dirty="0">
                <a:solidFill>
                  <a:schemeClr val="bg1"/>
                </a:solidFill>
                <a:latin typeface="黑体" pitchFamily="49" charset="-122"/>
                <a:ea typeface="黑体" pitchFamily="49" charset="-122"/>
                <a:cs typeface="Heiti SC Light"/>
              </a:rPr>
              <a:t>2  </a:t>
            </a:r>
            <a:r>
              <a:rPr lang="zh-CN" altLang="en-US" sz="3200" dirty="0">
                <a:solidFill>
                  <a:schemeClr val="bg1"/>
                </a:solidFill>
                <a:latin typeface="黑体" pitchFamily="49" charset="-122"/>
                <a:ea typeface="黑体" pitchFamily="49" charset="-122"/>
                <a:cs typeface="Heiti SC Light"/>
              </a:rPr>
              <a:t>对联类（</a:t>
            </a:r>
            <a:r>
              <a:rPr lang="zh-CN" altLang="en-US" sz="3200" i="1" dirty="0">
                <a:solidFill>
                  <a:schemeClr val="bg1"/>
                </a:solidFill>
                <a:latin typeface="黑体" pitchFamily="49" charset="-122"/>
                <a:ea typeface="黑体" pitchFamily="49" charset="-122"/>
                <a:cs typeface="Heiti SC Light"/>
              </a:rPr>
              <a:t>重点</a:t>
            </a:r>
            <a:r>
              <a:rPr lang="zh-CN" altLang="en-US" sz="3200" dirty="0">
                <a:solidFill>
                  <a:schemeClr val="tx2"/>
                </a:solidFill>
                <a:latin typeface="Heiti SC Light"/>
                <a:ea typeface="Heiti SC Light"/>
                <a:cs typeface="Heiti SC Light"/>
              </a:rPr>
              <a:t>）</a:t>
            </a:r>
            <a:endParaRPr lang="zh-CN" altLang="en-US" sz="3200" b="1" dirty="0">
              <a:solidFill>
                <a:schemeClr val="tx2"/>
              </a:solidFill>
              <a:latin typeface="Heiti SC Light"/>
              <a:ea typeface="Heiti SC Light"/>
              <a:cs typeface="Heiti SC Light"/>
            </a:endParaRPr>
          </a:p>
        </p:txBody>
      </p:sp>
      <p:sp>
        <p:nvSpPr>
          <p:cNvPr id="3" name="矩形 2"/>
          <p:cNvSpPr/>
          <p:nvPr/>
        </p:nvSpPr>
        <p:spPr>
          <a:xfrm>
            <a:off x="1717992" y="1459478"/>
            <a:ext cx="8756015" cy="1568450"/>
          </a:xfrm>
          <a:prstGeom prst="rect">
            <a:avLst/>
          </a:prstGeom>
        </p:spPr>
        <p:txBody>
          <a:bodyPr wrap="square">
            <a:spAutoFit/>
          </a:bodyPr>
          <a:lstStyle/>
          <a:p>
            <a:r>
              <a:rPr lang="zh-CN" altLang="en-US" sz="3200" dirty="0">
                <a:solidFill>
                  <a:schemeClr val="tx2"/>
                </a:solidFill>
              </a:rPr>
              <a:t> </a:t>
            </a:r>
            <a:r>
              <a:rPr lang="zh-CN" altLang="en-US" sz="3200" dirty="0">
                <a:solidFill>
                  <a:schemeClr val="bg1"/>
                </a:solidFill>
                <a:latin typeface="+mn-ea"/>
                <a:cs typeface="Heiti SC Light"/>
              </a:rPr>
              <a:t>此类题是单一考查修辞的题型，考点是对偶。对联要求上下联在结构上彼此对应，在内容上相互关联。</a:t>
            </a:r>
          </a:p>
        </p:txBody>
      </p:sp>
      <p:grpSp>
        <p:nvGrpSpPr>
          <p:cNvPr id="6" name="组合 5"/>
          <p:cNvGrpSpPr/>
          <p:nvPr/>
        </p:nvGrpSpPr>
        <p:grpSpPr>
          <a:xfrm>
            <a:off x="1874823" y="3174752"/>
            <a:ext cx="8418195" cy="2900045"/>
            <a:chOff x="1000100" y="2000240"/>
            <a:chExt cx="8105924" cy="2900045"/>
          </a:xfrm>
        </p:grpSpPr>
        <p:sp>
          <p:nvSpPr>
            <p:cNvPr id="4" name="文本框 13"/>
            <p:cNvSpPr txBox="1"/>
            <p:nvPr/>
          </p:nvSpPr>
          <p:spPr>
            <a:xfrm>
              <a:off x="1000100" y="2000240"/>
              <a:ext cx="1897313"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rPr>
                <a:t>考法点拨</a:t>
              </a:r>
            </a:p>
          </p:txBody>
        </p:sp>
        <p:sp>
          <p:nvSpPr>
            <p:cNvPr id="5" name="圆角矩形 4"/>
            <p:cNvSpPr/>
            <p:nvPr/>
          </p:nvSpPr>
          <p:spPr>
            <a:xfrm>
              <a:off x="1024558" y="2676515"/>
              <a:ext cx="8081466" cy="22237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答题时，要注意根据题干要求选择、组合或编写对联的内容；上下联</a:t>
              </a:r>
              <a:r>
                <a:rPr lang="zh-CN" altLang="en-US" sz="3200" dirty="0">
                  <a:solidFill>
                    <a:schemeClr val="accent6"/>
                  </a:solidFill>
                  <a:latin typeface="宋体" pitchFamily="2" charset="-122"/>
                  <a:ea typeface="宋体" pitchFamily="2" charset="-122"/>
                </a:rPr>
                <a:t>字数相等</a:t>
              </a:r>
              <a:r>
                <a:rPr lang="zh-CN" altLang="en-US" sz="3200" dirty="0">
                  <a:solidFill>
                    <a:srgbClr val="404040"/>
                  </a:solidFill>
                  <a:latin typeface="宋体" pitchFamily="2" charset="-122"/>
                  <a:ea typeface="宋体" pitchFamily="2" charset="-122"/>
                </a:rPr>
                <a:t>；对应的字词</a:t>
              </a:r>
              <a:r>
                <a:rPr lang="zh-CN" altLang="en-US" sz="3200" dirty="0">
                  <a:solidFill>
                    <a:schemeClr val="accent6"/>
                  </a:solidFill>
                  <a:latin typeface="宋体" pitchFamily="2" charset="-122"/>
                  <a:ea typeface="宋体" pitchFamily="2" charset="-122"/>
                </a:rPr>
                <a:t>词性相同，平仄相对</a:t>
              </a:r>
              <a:r>
                <a:rPr lang="zh-CN" altLang="en-US" sz="3200" dirty="0">
                  <a:solidFill>
                    <a:srgbClr val="404040"/>
                  </a:solidFill>
                  <a:latin typeface="宋体" pitchFamily="2" charset="-122"/>
                  <a:ea typeface="宋体" pitchFamily="2" charset="-122"/>
                </a:rPr>
                <a:t>；一般上联末字用仄声字，下联末字用平声字。</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52600" y="764704"/>
            <a:ext cx="8698865" cy="4033460"/>
            <a:chOff x="419270" y="3193636"/>
            <a:chExt cx="9586504" cy="3700522"/>
          </a:xfrm>
        </p:grpSpPr>
        <p:sp>
          <p:nvSpPr>
            <p:cNvPr id="16" name="文本框 15"/>
            <p:cNvSpPr txBox="1"/>
            <p:nvPr/>
          </p:nvSpPr>
          <p:spPr>
            <a:xfrm>
              <a:off x="419270" y="3193636"/>
              <a:ext cx="3596349" cy="536505"/>
            </a:xfrm>
            <a:prstGeom prst="rect">
              <a:avLst/>
            </a:prstGeom>
            <a:solidFill>
              <a:schemeClr val="accent2"/>
            </a:solidFill>
          </p:spPr>
          <p:txBody>
            <a:bodyPr wrap="square" rtlCol="0">
              <a:spAutoFit/>
            </a:bodyPr>
            <a:lstStyle/>
            <a:p>
              <a:pPr algn="l">
                <a:buNone/>
              </a:pPr>
              <a:r>
                <a:rPr lang="zh-CN" altLang="en-US" sz="3200" dirty="0">
                  <a:solidFill>
                    <a:srgbClr val="404040"/>
                  </a:solidFill>
                  <a:latin typeface="黑体" pitchFamily="49" charset="-122"/>
                  <a:ea typeface="黑体" pitchFamily="49" charset="-122"/>
                </a:rPr>
                <a:t>例题     对联类</a:t>
              </a:r>
            </a:p>
          </p:txBody>
        </p:sp>
        <p:sp>
          <p:nvSpPr>
            <p:cNvPr id="19" name="矩形 18"/>
            <p:cNvSpPr/>
            <p:nvPr/>
          </p:nvSpPr>
          <p:spPr>
            <a:xfrm>
              <a:off x="419270" y="3730141"/>
              <a:ext cx="9586504" cy="3164017"/>
            </a:xfrm>
            <a:prstGeom prst="rect">
              <a:avLst/>
            </a:prstGeom>
          </p:spPr>
          <p:txBody>
            <a:bodyPr wrap="square">
              <a:spAutoFit/>
            </a:bodyPr>
            <a:lstStyle/>
            <a:p>
              <a:pPr eaLnBrk="1" latinLnBrk="0" hangingPunct="1">
                <a:lnSpc>
                  <a:spcPts val="3740"/>
                </a:lnSpc>
              </a:pPr>
              <a:r>
                <a:rPr lang="zh-CN" altLang="en-US" sz="3200" dirty="0">
                  <a:solidFill>
                    <a:srgbClr val="404040"/>
                  </a:solidFill>
                  <a:latin typeface="仿宋" panose="02010609060101010101" pitchFamily="49" charset="-122"/>
                  <a:ea typeface="仿宋" panose="02010609060101010101" pitchFamily="49" charset="-122"/>
                </a:rPr>
                <a:t>［山东2014·18］</a:t>
              </a:r>
              <a:r>
                <a:rPr lang="zh-CN" altLang="en-US" sz="3200" dirty="0">
                  <a:solidFill>
                    <a:srgbClr val="404040"/>
                  </a:solidFill>
                  <a:latin typeface="宋体" pitchFamily="2" charset="-122"/>
                  <a:ea typeface="宋体" pitchFamily="2" charset="-122"/>
                </a:rPr>
                <a:t>用下面的短语组成两副有关春节和端午节的对联。要求：上下联各为七字，语意连贯，符合节日和对联特点，不得重复使用短语。</a:t>
              </a:r>
              <a:endParaRPr lang="zh-CN" altLang="en-US" sz="3200" dirty="0">
                <a:solidFill>
                  <a:srgbClr val="404040"/>
                </a:solidFill>
                <a:latin typeface="宋体" pitchFamily="2" charset="-122"/>
                <a:ea typeface="宋体" pitchFamily="2" charset="-122"/>
              </a:endParaRPr>
            </a:p>
            <a:p>
              <a:pPr eaLnBrk="1" latinLnBrk="0" hangingPunct="1">
                <a:lnSpc>
                  <a:spcPts val="374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门上桃符  碧波竞舟  江边柳线  青艾驱瘴  迎春绿  十里欢  耀眼红  千家乐</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eaLnBrk="1" latinLnBrk="0" hangingPunct="1">
                <a:lnSpc>
                  <a:spcPts val="3740"/>
                </a:lnSpc>
              </a:pPr>
              <a:r>
                <a:rPr lang="en-US" altLang="zh-CN" sz="3200" spc="-50" dirty="0">
                  <a:solidFill>
                    <a:schemeClr val="tx2">
                      <a:lumMod val="50000"/>
                    </a:schemeClr>
                  </a:solidFill>
                  <a:latin typeface="华文新魏" panose="02010800040101010101" pitchFamily="2" charset="-122"/>
                  <a:ea typeface="华文新魏" panose="02010800040101010101" pitchFamily="2" charset="-122"/>
                </a:rPr>
                <a:t>__________________________________</a:t>
              </a:r>
              <a:r>
                <a:rPr lang="en-US" altLang="zh-CN" sz="3200" spc="-50" dirty="0">
                  <a:solidFill>
                    <a:schemeClr val="tx2">
                      <a:lumMod val="50000"/>
                    </a:schemeClr>
                  </a:solidFill>
                  <a:latin typeface="华文新魏" panose="02010800040101010101" pitchFamily="2" charset="-122"/>
                  <a:ea typeface="华文新魏" panose="02010800040101010101" pitchFamily="2" charset="-122"/>
                  <a:sym typeface="+mn-ea"/>
                </a:rPr>
                <a:t>_____</a:t>
              </a:r>
              <a:endParaRPr lang="en-US" altLang="zh-CN" sz="3200" spc="-50" dirty="0">
                <a:solidFill>
                  <a:schemeClr val="tx2">
                    <a:lumMod val="50000"/>
                  </a:schemeClr>
                </a:solidFill>
                <a:latin typeface="华文新魏" panose="02010800040101010101" pitchFamily="2" charset="-122"/>
                <a:ea typeface="华文新魏" panose="02010800040101010101" pitchFamily="2" charset="-122"/>
              </a:endParaRPr>
            </a:p>
          </p:txBody>
        </p:sp>
      </p:grpSp>
      <p:grpSp>
        <p:nvGrpSpPr>
          <p:cNvPr id="2" name="组合 1"/>
          <p:cNvGrpSpPr/>
          <p:nvPr/>
        </p:nvGrpSpPr>
        <p:grpSpPr>
          <a:xfrm>
            <a:off x="1752600" y="4750951"/>
            <a:ext cx="8680450" cy="1659890"/>
            <a:chOff x="375" y="7755"/>
            <a:chExt cx="13670" cy="2614"/>
          </a:xfrm>
        </p:grpSpPr>
        <p:sp>
          <p:nvSpPr>
            <p:cNvPr id="26" name="文本框 15"/>
            <p:cNvSpPr txBox="1"/>
            <p:nvPr/>
          </p:nvSpPr>
          <p:spPr>
            <a:xfrm>
              <a:off x="375" y="7755"/>
              <a:ext cx="1607" cy="919"/>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答案</a:t>
              </a:r>
              <a:endParaRPr kumimoji="1" lang="zh-CN" altLang="en-US" sz="3200" dirty="0">
                <a:solidFill>
                  <a:schemeClr val="tx2"/>
                </a:solidFill>
                <a:latin typeface="黑体" pitchFamily="49" charset="-122"/>
                <a:ea typeface="黑体" pitchFamily="49" charset="-122"/>
                <a:cs typeface="Heiti SC Light"/>
              </a:endParaRPr>
            </a:p>
          </p:txBody>
        </p:sp>
        <p:sp>
          <p:nvSpPr>
            <p:cNvPr id="27" name="矩形 26"/>
            <p:cNvSpPr/>
            <p:nvPr/>
          </p:nvSpPr>
          <p:spPr>
            <a:xfrm>
              <a:off x="375" y="8674"/>
              <a:ext cx="13670" cy="1695"/>
            </a:xfrm>
            <a:prstGeom prst="rect">
              <a:avLst/>
            </a:prstGeom>
          </p:spPr>
          <p:txBody>
            <a:bodyPr wrap="square">
              <a:spAutoFit/>
            </a:bodyPr>
            <a:lstStyle/>
            <a:p>
              <a:r>
                <a:rPr lang="zh-CN" altLang="en-US" sz="3200" dirty="0">
                  <a:solidFill>
                    <a:srgbClr val="404040"/>
                  </a:solidFill>
                  <a:latin typeface="+mj-ea"/>
                  <a:ea typeface="+mj-ea"/>
                </a:rPr>
                <a:t>春节：江边柳线迎春绿  门上桃符耀眼红</a:t>
              </a:r>
              <a:endParaRPr lang="zh-CN" altLang="en-US" sz="3200" dirty="0">
                <a:solidFill>
                  <a:srgbClr val="404040"/>
                </a:solidFill>
                <a:latin typeface="+mj-ea"/>
                <a:ea typeface="+mj-ea"/>
              </a:endParaRPr>
            </a:p>
            <a:p>
              <a:r>
                <a:rPr lang="zh-CN" altLang="en-US" sz="3200" dirty="0">
                  <a:solidFill>
                    <a:srgbClr val="404040"/>
                  </a:solidFill>
                  <a:latin typeface="+mj-ea"/>
                  <a:ea typeface="+mj-ea"/>
                </a:rPr>
                <a:t>端午节：青艾驱瘴千家乐  碧波竞舟十里欢</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627822" y="1124744"/>
            <a:ext cx="8936355" cy="4356100"/>
            <a:chOff x="4034825" y="2967355"/>
            <a:chExt cx="9844832" cy="4356100"/>
          </a:xfrm>
        </p:grpSpPr>
        <p:sp>
          <p:nvSpPr>
            <p:cNvPr id="23" name="文本框 15"/>
            <p:cNvSpPr txBox="1"/>
            <p:nvPr/>
          </p:nvSpPr>
          <p:spPr>
            <a:xfrm>
              <a:off x="4176136" y="2967355"/>
              <a:ext cx="1213028" cy="583565"/>
            </a:xfrm>
            <a:prstGeom prst="rect">
              <a:avLst/>
            </a:prstGeom>
            <a:solidFill>
              <a:schemeClr val="accent2"/>
            </a:solidFill>
          </p:spPr>
          <p:txBody>
            <a:bodyPr wrap="square" rtlCol="0">
              <a:spAutoFit/>
            </a:bodyPr>
            <a:lstStyle/>
            <a:p>
              <a:pPr algn="ctr"/>
              <a:r>
                <a:rPr lang="zh-CN" altLang="en-US" sz="3200" dirty="0">
                  <a:solidFill>
                    <a:srgbClr val="404040"/>
                  </a:solidFill>
                  <a:latin typeface="黑体" pitchFamily="49" charset="-122"/>
                  <a:ea typeface="黑体" pitchFamily="49" charset="-122"/>
                </a:rPr>
                <a:t>解析</a:t>
              </a:r>
            </a:p>
          </p:txBody>
        </p:sp>
        <p:sp>
          <p:nvSpPr>
            <p:cNvPr id="24" name="矩形 23"/>
            <p:cNvSpPr/>
            <p:nvPr/>
          </p:nvSpPr>
          <p:spPr>
            <a:xfrm>
              <a:off x="4034825" y="3600450"/>
              <a:ext cx="9844832" cy="3723005"/>
            </a:xfrm>
            <a:prstGeom prst="rect">
              <a:avLst/>
            </a:prstGeom>
          </p:spPr>
          <p:txBody>
            <a:bodyPr wrap="square">
              <a:spAutoFit/>
            </a:bodyPr>
            <a:lstStyle/>
            <a:p>
              <a:pPr eaLnBrk="1" latinLnBrk="0" hangingPunct="1">
                <a:lnSpc>
                  <a:spcPts val="3540"/>
                </a:lnSpc>
              </a:pPr>
              <a:r>
                <a:rPr lang="zh-CN" altLang="en-US" sz="3200" dirty="0">
                  <a:solidFill>
                    <a:srgbClr val="404040"/>
                  </a:solidFill>
                  <a:latin typeface="仿宋" panose="02010609060101010101" pitchFamily="49" charset="-122"/>
                  <a:ea typeface="仿宋" panose="02010609060101010101" pitchFamily="49" charset="-122"/>
                </a:rPr>
                <a:t>内容上，根据对联对象的特点，先将短语归类。“门上桃符”和“耀眼红”组合，“江边柳线”和“迎春绿”组合，与春节的节令特点和活动相关；“碧波竞舟”和“十里欢”组合，“青艾驱瘴”和“千家乐”组合，与端午节的节令特点和活动相关。结构上，利用平仄相对和末字的音律，确定上下联。“绿”“乐”为仄声字，故为上联末字；“红”“欢”为平声字，故为下联末字。</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9531" y="809491"/>
            <a:ext cx="5006340" cy="646331"/>
          </a:xfrm>
          <a:prstGeom prst="rect">
            <a:avLst/>
          </a:prstGeom>
          <a:noFill/>
        </p:spPr>
        <p:txBody>
          <a:bodyPr wrap="square" rtlCol="0">
            <a:spAutoFit/>
          </a:bodyPr>
          <a:lstStyle/>
          <a:p>
            <a:pPr marL="342900" indent="-342900">
              <a:buFont typeface="Wingdings" pitchFamily="2" charset="2"/>
              <a:buChar char="Ø"/>
            </a:pPr>
            <a:r>
              <a:rPr lang="zh-CN" altLang="en-US" sz="3600" b="1" dirty="0">
                <a:solidFill>
                  <a:schemeClr val="bg1"/>
                </a:solidFill>
                <a:latin typeface="黑体" pitchFamily="49" charset="-122"/>
                <a:ea typeface="黑体" pitchFamily="49" charset="-122"/>
                <a:cs typeface="Heiti SC Light"/>
              </a:rPr>
              <a:t>考法</a:t>
            </a:r>
            <a:r>
              <a:rPr lang="en-US" altLang="zh-CN" sz="3600" b="1" dirty="0">
                <a:solidFill>
                  <a:schemeClr val="bg1"/>
                </a:solidFill>
                <a:latin typeface="黑体" pitchFamily="49" charset="-122"/>
                <a:ea typeface="黑体" pitchFamily="49" charset="-122"/>
                <a:cs typeface="Heiti SC Light"/>
              </a:rPr>
              <a:t>3  </a:t>
            </a:r>
            <a:r>
              <a:rPr lang="zh-CN" altLang="en-US" sz="3600" b="1" dirty="0">
                <a:solidFill>
                  <a:schemeClr val="bg1"/>
                </a:solidFill>
                <a:latin typeface="黑体" pitchFamily="49" charset="-122"/>
                <a:ea typeface="黑体" pitchFamily="49" charset="-122"/>
                <a:cs typeface="Heiti SC Light"/>
              </a:rPr>
              <a:t>综合类（</a:t>
            </a:r>
            <a:r>
              <a:rPr lang="zh-CN" altLang="en-US" sz="3600" b="1" i="1" dirty="0">
                <a:solidFill>
                  <a:schemeClr val="bg1"/>
                </a:solidFill>
                <a:latin typeface="黑体" pitchFamily="49" charset="-122"/>
                <a:ea typeface="黑体" pitchFamily="49" charset="-122"/>
                <a:cs typeface="Heiti SC Light"/>
              </a:rPr>
              <a:t>重点</a:t>
            </a:r>
            <a:r>
              <a:rPr lang="zh-CN" altLang="en-US" sz="3600" b="1" dirty="0">
                <a:solidFill>
                  <a:schemeClr val="bg1"/>
                </a:solidFill>
                <a:latin typeface="黑体" pitchFamily="49" charset="-122"/>
                <a:ea typeface="黑体" pitchFamily="49" charset="-122"/>
                <a:cs typeface="Heiti SC Light"/>
              </a:rPr>
              <a:t>）</a:t>
            </a:r>
          </a:p>
        </p:txBody>
      </p:sp>
      <p:sp>
        <p:nvSpPr>
          <p:cNvPr id="3" name="矩形 2"/>
          <p:cNvSpPr/>
          <p:nvPr/>
        </p:nvSpPr>
        <p:spPr>
          <a:xfrm>
            <a:off x="2027897" y="1700808"/>
            <a:ext cx="8339617" cy="2062103"/>
          </a:xfrm>
          <a:prstGeom prst="rect">
            <a:avLst/>
          </a:prstGeom>
        </p:spPr>
        <p:txBody>
          <a:bodyPr wrap="square">
            <a:spAutoFit/>
          </a:bodyPr>
          <a:lstStyle/>
          <a:p>
            <a:r>
              <a:rPr lang="zh-CN" altLang="en-US" sz="3200" dirty="0">
                <a:solidFill>
                  <a:schemeClr val="bg1"/>
                </a:solidFill>
                <a:latin typeface="+mn-ea"/>
                <a:cs typeface="Heiti SC Light"/>
              </a:rPr>
              <a:t>高考中修辞手法经常与仿用句式，扩展语句，语言表达准确、鲜明，生动，图文转换等考点结合在一起进行综合考查，其中最为常见的是“仿用句式</a:t>
            </a:r>
            <a:r>
              <a:rPr lang="en-US" altLang="zh-CN" sz="3200" dirty="0">
                <a:solidFill>
                  <a:schemeClr val="bg1"/>
                </a:solidFill>
                <a:latin typeface="+mn-ea"/>
                <a:cs typeface="Heiti SC Light"/>
              </a:rPr>
              <a:t>+</a:t>
            </a:r>
            <a:r>
              <a:rPr lang="zh-CN" altLang="en-US" sz="3200" dirty="0">
                <a:solidFill>
                  <a:schemeClr val="bg1"/>
                </a:solidFill>
                <a:latin typeface="+mn-ea"/>
                <a:cs typeface="Heiti SC Light"/>
              </a:rPr>
              <a:t>修辞”的综合考查。</a:t>
            </a:r>
          </a:p>
        </p:txBody>
      </p:sp>
      <p:grpSp>
        <p:nvGrpSpPr>
          <p:cNvPr id="12" name="组合 11"/>
          <p:cNvGrpSpPr/>
          <p:nvPr/>
        </p:nvGrpSpPr>
        <p:grpSpPr>
          <a:xfrm>
            <a:off x="1956001" y="3933056"/>
            <a:ext cx="8297545" cy="2320290"/>
            <a:chOff x="221416" y="952809"/>
            <a:chExt cx="7912179" cy="2446936"/>
          </a:xfrm>
        </p:grpSpPr>
        <p:sp>
          <p:nvSpPr>
            <p:cNvPr id="4" name="文本框 13"/>
            <p:cNvSpPr txBox="1"/>
            <p:nvPr/>
          </p:nvSpPr>
          <p:spPr>
            <a:xfrm>
              <a:off x="308004" y="952809"/>
              <a:ext cx="1772323" cy="615417"/>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rPr>
                <a:t>考法点拨</a:t>
              </a:r>
            </a:p>
          </p:txBody>
        </p:sp>
        <p:sp>
          <p:nvSpPr>
            <p:cNvPr id="5" name="圆角矩形 4"/>
            <p:cNvSpPr/>
            <p:nvPr/>
          </p:nvSpPr>
          <p:spPr>
            <a:xfrm>
              <a:off x="221416" y="1642559"/>
              <a:ext cx="7912179" cy="1757186"/>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在解答“仿用句式</a:t>
              </a:r>
              <a:r>
                <a:rPr lang="en-US" altLang="zh-CN" sz="3200" dirty="0">
                  <a:solidFill>
                    <a:srgbClr val="404040"/>
                  </a:solidFill>
                  <a:latin typeface="宋体" pitchFamily="2" charset="-122"/>
                  <a:ea typeface="宋体" pitchFamily="2" charset="-122"/>
                </a:rPr>
                <a:t>+</a:t>
              </a:r>
              <a:r>
                <a:rPr lang="zh-CN" altLang="en-US" sz="3200" dirty="0">
                  <a:solidFill>
                    <a:srgbClr val="404040"/>
                  </a:solidFill>
                  <a:latin typeface="宋体" pitchFamily="2" charset="-122"/>
                  <a:ea typeface="宋体" pitchFamily="2" charset="-122"/>
                </a:rPr>
                <a:t>修辞”类的题目时，要遵照</a:t>
              </a:r>
              <a:r>
                <a:rPr lang="zh-CN" altLang="en-US" sz="3200" dirty="0">
                  <a:solidFill>
                    <a:schemeClr val="accent6"/>
                  </a:solidFill>
                  <a:latin typeface="宋体" pitchFamily="2" charset="-122"/>
                  <a:ea typeface="宋体" pitchFamily="2" charset="-122"/>
                </a:rPr>
                <a:t>题干</a:t>
              </a:r>
              <a:r>
                <a:rPr lang="zh-CN" altLang="en-US" sz="3200" dirty="0">
                  <a:solidFill>
                    <a:srgbClr val="404040"/>
                  </a:solidFill>
                  <a:latin typeface="宋体" pitchFamily="2" charset="-122"/>
                  <a:ea typeface="宋体" pitchFamily="2" charset="-122"/>
                </a:rPr>
                <a:t>中对句式或某一两种修辞的</a:t>
              </a:r>
              <a:r>
                <a:rPr lang="zh-CN" altLang="en-US" sz="3200" dirty="0">
                  <a:solidFill>
                    <a:schemeClr val="tx2">
                      <a:lumMod val="50000"/>
                    </a:schemeClr>
                  </a:solidFill>
                  <a:latin typeface="宋体" pitchFamily="2" charset="-122"/>
                  <a:ea typeface="宋体" pitchFamily="2" charset="-122"/>
                </a:rPr>
                <a:t>要求</a:t>
              </a:r>
              <a:r>
                <a:rPr lang="zh-CN" altLang="en-US" sz="3200" dirty="0">
                  <a:solidFill>
                    <a:srgbClr val="404040"/>
                  </a:solidFill>
                  <a:latin typeface="宋体" pitchFamily="2" charset="-122"/>
                  <a:ea typeface="宋体" pitchFamily="2" charset="-122"/>
                </a:rPr>
                <a:t>，且不能忽视例句</a:t>
              </a:r>
              <a:r>
                <a:rPr lang="zh-CN" altLang="en-US" sz="3200" dirty="0">
                  <a:solidFill>
                    <a:schemeClr val="accent6"/>
                  </a:solidFill>
                  <a:latin typeface="宋体" pitchFamily="2" charset="-122"/>
                  <a:ea typeface="宋体" pitchFamily="2" charset="-122"/>
                </a:rPr>
                <a:t>自身所运用的其他修辞手法。</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53233" y="980441"/>
            <a:ext cx="8799830" cy="5280659"/>
            <a:chOff x="914858" y="3140711"/>
            <a:chExt cx="3494894" cy="5280662"/>
          </a:xfrm>
        </p:grpSpPr>
        <p:sp>
          <p:nvSpPr>
            <p:cNvPr id="16" name="文本框 15"/>
            <p:cNvSpPr txBox="1"/>
            <p:nvPr/>
          </p:nvSpPr>
          <p:spPr>
            <a:xfrm>
              <a:off x="950922" y="3140711"/>
              <a:ext cx="1288310" cy="584775"/>
            </a:xfrm>
            <a:prstGeom prst="rect">
              <a:avLst/>
            </a:prstGeom>
            <a:solidFill>
              <a:schemeClr val="accent2"/>
            </a:solidFill>
          </p:spPr>
          <p:txBody>
            <a:bodyPr wrap="square" rtlCol="0">
              <a:spAutoFit/>
            </a:bodyPr>
            <a:lstStyle/>
            <a:p>
              <a:pPr algn="l">
                <a:buNone/>
              </a:pPr>
              <a:r>
                <a:rPr lang="zh-CN" altLang="en-US" sz="3200" dirty="0">
                  <a:solidFill>
                    <a:srgbClr val="404040"/>
                  </a:solidFill>
                  <a:latin typeface="黑体" pitchFamily="49" charset="-122"/>
                  <a:ea typeface="黑体" pitchFamily="49" charset="-122"/>
                </a:rPr>
                <a:t>例题     综合类</a:t>
              </a:r>
            </a:p>
          </p:txBody>
        </p:sp>
        <p:sp>
          <p:nvSpPr>
            <p:cNvPr id="19" name="矩形 18"/>
            <p:cNvSpPr/>
            <p:nvPr/>
          </p:nvSpPr>
          <p:spPr>
            <a:xfrm>
              <a:off x="914858" y="3898265"/>
              <a:ext cx="3494894" cy="4523108"/>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［浙江2013·7］</a:t>
              </a:r>
              <a:r>
                <a:rPr lang="zh-CN" altLang="en-US" sz="3200" dirty="0">
                  <a:solidFill>
                    <a:srgbClr val="404040"/>
                  </a:solidFill>
                  <a:latin typeface="宋体" pitchFamily="2" charset="-122"/>
                  <a:ea typeface="宋体" pitchFamily="2" charset="-122"/>
                </a:rPr>
                <a:t>仿照下面示例，用比喻的手法描述一组事物。要求合乎事理，句式和结构与示例相似；不得选择“青天”“月亮”“芭蕉叶”“露珠”作为描述对象。</a:t>
              </a:r>
              <a:endParaRPr lang="zh-CN" altLang="en-US" sz="3200" dirty="0">
                <a:solidFill>
                  <a:srgbClr val="404040"/>
                </a:solidFill>
                <a:latin typeface="宋体" pitchFamily="2" charset="-122"/>
                <a:ea typeface="宋体" pitchFamily="2" charset="-122"/>
              </a:endParaRPr>
            </a:p>
            <a:p>
              <a:pPr eaLnBrk="1" latinLnBrk="0" hangingPunct="1">
                <a:lnSpc>
                  <a:spcPct val="100000"/>
                </a:lnSpc>
              </a:pPr>
              <a:endParaRPr lang="zh-CN" altLang="en-US" sz="3200" dirty="0">
                <a:solidFill>
                  <a:srgbClr val="404040"/>
                </a:solidFill>
                <a:latin typeface="宋体" pitchFamily="2" charset="-122"/>
              </a:endParaRPr>
            </a:p>
            <a:p>
              <a:pPr eaLnBrk="1" latinLnBrk="0" hangingPunct="1">
                <a:lnSpc>
                  <a:spcPct val="100000"/>
                </a:lnSpc>
              </a:pPr>
              <a:r>
                <a:rPr lang="en-US" altLang="zh-CN" sz="3200" dirty="0">
                  <a:solidFill>
                    <a:schemeClr val="bg1"/>
                  </a:solidFill>
                  <a:latin typeface="宋体" pitchFamily="2" charset="-122"/>
                </a:rPr>
                <a:t>【</a:t>
              </a:r>
              <a:r>
                <a:rPr lang="zh-CN" altLang="en-US" sz="3200" dirty="0">
                  <a:solidFill>
                    <a:schemeClr val="bg1"/>
                  </a:solidFill>
                  <a:latin typeface="宋体" pitchFamily="2" charset="-122"/>
                </a:rPr>
                <a:t>示例</a:t>
              </a:r>
              <a:r>
                <a:rPr lang="en-US" altLang="zh-CN" sz="3200" dirty="0">
                  <a:solidFill>
                    <a:schemeClr val="bg1"/>
                  </a:solidFill>
                  <a:latin typeface="宋体" pitchFamily="2" charset="-122"/>
                </a:rPr>
                <a:t>】</a:t>
              </a:r>
              <a:r>
                <a:rPr lang="zh-CN" altLang="en-US" sz="3200" spc="-50" dirty="0">
                  <a:solidFill>
                    <a:schemeClr val="bg1"/>
                  </a:solidFill>
                  <a:latin typeface="楷体" panose="02010609060101010101" pitchFamily="49" charset="-122"/>
                  <a:ea typeface="楷体" panose="02010609060101010101" pitchFamily="49" charset="-122"/>
                </a:rPr>
                <a:t>青天，是一片芭蕉叶，</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bg1"/>
                  </a:solidFill>
                  <a:latin typeface="楷体" panose="02010609060101010101" pitchFamily="49" charset="-122"/>
                  <a:ea typeface="楷体" panose="02010609060101010101" pitchFamily="49" charset="-122"/>
                </a:rPr>
                <a:t>        月亮是一滴露珠。</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bg1"/>
                  </a:solidFill>
                  <a:latin typeface="楷体" panose="02010609060101010101" pitchFamily="49" charset="-122"/>
                  <a:ea typeface="楷体" panose="02010609060101010101" pitchFamily="49" charset="-122"/>
                </a:rPr>
                <a:t>        手指，轻轻一点，它就落了。</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en-US" altLang="zh-CN" sz="3200" spc="-50" dirty="0">
                  <a:solidFill>
                    <a:schemeClr val="bg1"/>
                  </a:solidFill>
                  <a:latin typeface="华文新魏" panose="02010800040101010101" pitchFamily="2" charset="-122"/>
                  <a:ea typeface="华文新魏" panose="02010800040101010101" pitchFamily="2" charset="-122"/>
                </a:rPr>
                <a:t>_______________________________________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20215" y="2879090"/>
            <a:ext cx="8679180" cy="3246233"/>
            <a:chOff x="4572000" y="3233686"/>
            <a:chExt cx="4214842" cy="2300646"/>
          </a:xfrm>
        </p:grpSpPr>
        <p:sp>
          <p:nvSpPr>
            <p:cNvPr id="23" name="文本框 15"/>
            <p:cNvSpPr txBox="1"/>
            <p:nvPr/>
          </p:nvSpPr>
          <p:spPr>
            <a:xfrm>
              <a:off x="4628741" y="3233686"/>
              <a:ext cx="508199" cy="413580"/>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解析</a:t>
              </a:r>
            </a:p>
          </p:txBody>
        </p:sp>
        <p:sp>
          <p:nvSpPr>
            <p:cNvPr id="24" name="矩形 23"/>
            <p:cNvSpPr/>
            <p:nvPr/>
          </p:nvSpPr>
          <p:spPr>
            <a:xfrm>
              <a:off x="4572000" y="3724751"/>
              <a:ext cx="4214842" cy="1809581"/>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题干明确要求“用比喻的手法描述一组事物”，分析例句可知：前两句要运用比喻中的暗喻，采用“……是……”的形式，而且两个比喻有内在联系；最后一句则要承接前两个比喻写一个富有哲理性的句子。</a:t>
              </a:r>
            </a:p>
          </p:txBody>
        </p:sp>
      </p:grpSp>
      <p:grpSp>
        <p:nvGrpSpPr>
          <p:cNvPr id="25" name="组合 24"/>
          <p:cNvGrpSpPr/>
          <p:nvPr/>
        </p:nvGrpSpPr>
        <p:grpSpPr>
          <a:xfrm>
            <a:off x="1837363" y="999088"/>
            <a:ext cx="8446135" cy="1659890"/>
            <a:chOff x="4495483" y="5203203"/>
            <a:chExt cx="8446135" cy="1659890"/>
          </a:xfrm>
        </p:grpSpPr>
        <p:sp>
          <p:nvSpPr>
            <p:cNvPr id="26" name="文本框 15"/>
            <p:cNvSpPr txBox="1"/>
            <p:nvPr/>
          </p:nvSpPr>
          <p:spPr>
            <a:xfrm>
              <a:off x="4495483" y="5203203"/>
              <a:ext cx="1036320" cy="583565"/>
            </a:xfrm>
            <a:prstGeom prst="rect">
              <a:avLst/>
            </a:prstGeom>
            <a:solidFill>
              <a:schemeClr val="accent2"/>
            </a:solidFill>
          </p:spPr>
          <p:txBody>
            <a:bodyPr wrap="square" rtlCol="0">
              <a:spAutoFit/>
            </a:bodyPr>
            <a:lstStyle/>
            <a:p>
              <a:pPr algn="l"/>
              <a:r>
                <a:rPr lang="zh-CN" altLang="en-US" sz="3200" dirty="0">
                  <a:solidFill>
                    <a:srgbClr val="404040"/>
                  </a:solidFill>
                  <a:latin typeface="黑体" pitchFamily="49" charset="-122"/>
                  <a:ea typeface="黑体" pitchFamily="49" charset="-122"/>
                </a:rPr>
                <a:t>答案</a:t>
              </a:r>
            </a:p>
          </p:txBody>
        </p:sp>
        <p:sp>
          <p:nvSpPr>
            <p:cNvPr id="27" name="矩形 26"/>
            <p:cNvSpPr/>
            <p:nvPr/>
          </p:nvSpPr>
          <p:spPr>
            <a:xfrm>
              <a:off x="4495483" y="5786768"/>
              <a:ext cx="8446135" cy="1076325"/>
            </a:xfrm>
            <a:prstGeom prst="rect">
              <a:avLst/>
            </a:prstGeom>
          </p:spPr>
          <p:txBody>
            <a:bodyPr wrap="square">
              <a:spAutoFit/>
            </a:bodyPr>
            <a:lstStyle/>
            <a:p>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n-ea"/>
                  <a:ea typeface="+mn-ea"/>
                </a:rPr>
                <a:t>村庄，是一曲古老的歌，/炊烟是一缕动听的音符。/牧笛，悠悠一吹，它就醉了。</a:t>
              </a:r>
              <a:endParaRPr lang="zh-CN" altLang="en-US" sz="3200" dirty="0">
                <a:solidFill>
                  <a:srgbClr val="404040"/>
                </a:solidFill>
                <a:latin typeface="+mn-ea"/>
                <a:ea typeface="+mn-ea"/>
                <a:cs typeface="Heiti SC Light"/>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to="" calcmode="lin" valueType="num">
                                      <p:cBhvr>
                                        <p:cTn id="14" dur="1" fill="hold"/>
                                        <p:tgtEl>
                                          <p:spTgt spid="2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p:cNvSpPr txBox="1"/>
          <p:nvPr/>
        </p:nvSpPr>
        <p:spPr>
          <a:xfrm>
            <a:off x="3485197" y="744220"/>
            <a:ext cx="5221605" cy="525145"/>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sp>
        <p:nvSpPr>
          <p:cNvPr id="3" name="TextBox 1"/>
          <p:cNvSpPr txBox="1"/>
          <p:nvPr/>
        </p:nvSpPr>
        <p:spPr>
          <a:xfrm>
            <a:off x="1727200" y="1321731"/>
            <a:ext cx="5897245" cy="678519"/>
          </a:xfrm>
          <a:prstGeom prst="rect">
            <a:avLst/>
          </a:prstGeom>
          <a:noFill/>
        </p:spPr>
        <p:txBody>
          <a:bodyPr wrap="square" rtlCol="0">
            <a:spAutoFit/>
          </a:bodyPr>
          <a:lstStyle/>
          <a:p>
            <a:pPr marL="285750" indent="-285750">
              <a:lnSpc>
                <a:spcPct val="130000"/>
              </a:lnSpc>
              <a:buFont typeface="Wingdings" pitchFamily="2" charset="2"/>
              <a:buChar char="p"/>
            </a:pPr>
            <a:r>
              <a:rPr lang="zh-CN" altLang="en-US" sz="3200" dirty="0">
                <a:solidFill>
                  <a:schemeClr val="bg1"/>
                </a:solidFill>
                <a:latin typeface="+mn-ea"/>
                <a:cs typeface="Heiti SC Light"/>
              </a:rPr>
              <a:t>综合考法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仿用句式的原则</a:t>
            </a:r>
          </a:p>
        </p:txBody>
      </p:sp>
      <p:sp>
        <p:nvSpPr>
          <p:cNvPr id="5" name="圆角矩形 4"/>
          <p:cNvSpPr/>
          <p:nvPr/>
        </p:nvSpPr>
        <p:spPr>
          <a:xfrm>
            <a:off x="1732692" y="2052616"/>
            <a:ext cx="8737600" cy="254635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en-US" altLang="zh-CN" sz="3200" b="1" dirty="0">
                <a:solidFill>
                  <a:schemeClr val="bg1"/>
                </a:solidFill>
                <a:latin typeface="宋体" pitchFamily="2" charset="-122"/>
                <a:ea typeface="宋体" pitchFamily="2" charset="-122"/>
              </a:rPr>
              <a:t>1.</a:t>
            </a:r>
            <a:r>
              <a:rPr lang="zh-CN" altLang="en-US" sz="3200" b="1" dirty="0">
                <a:solidFill>
                  <a:schemeClr val="bg1"/>
                </a:solidFill>
                <a:latin typeface="宋体" pitchFamily="2" charset="-122"/>
                <a:ea typeface="宋体" pitchFamily="2" charset="-122"/>
              </a:rPr>
              <a:t>句式一致</a:t>
            </a:r>
            <a:endParaRPr lang="zh-CN" altLang="en-US" sz="3200" b="1" dirty="0">
              <a:solidFill>
                <a:schemeClr val="bg1"/>
              </a:solidFill>
              <a:latin typeface="宋体" pitchFamily="2" charset="-122"/>
              <a:ea typeface="宋体" pitchFamily="2" charset="-122"/>
            </a:endParaRPr>
          </a:p>
          <a:p>
            <a:pPr eaLnBrk="1" latinLnBrk="0" hangingPunct="1">
              <a:lnSpc>
                <a:spcPct val="100000"/>
              </a:lnSpc>
            </a:pPr>
            <a:r>
              <a:rPr lang="zh-CN" altLang="en-US" sz="3200" dirty="0">
                <a:solidFill>
                  <a:srgbClr val="404040"/>
                </a:solidFill>
                <a:latin typeface="宋体" pitchFamily="2" charset="-122"/>
                <a:ea typeface="宋体" pitchFamily="2" charset="-122"/>
              </a:rPr>
              <a:t>试题往往给出了既定句式，或要求与某一画线语句句式相同，这样句式一致就成了所造语句符合要求的关键。有时要仿写的是短语，那首先要考虑短语结构一致。</a:t>
            </a:r>
          </a:p>
        </p:txBody>
      </p:sp>
      <p:sp>
        <p:nvSpPr>
          <p:cNvPr id="6" name="圆角矩形 5"/>
          <p:cNvSpPr/>
          <p:nvPr/>
        </p:nvSpPr>
        <p:spPr>
          <a:xfrm>
            <a:off x="1727199" y="4644852"/>
            <a:ext cx="8737600" cy="169672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en-US" altLang="zh-CN" sz="3200" b="1" dirty="0">
                <a:solidFill>
                  <a:schemeClr val="bg1"/>
                </a:solidFill>
                <a:latin typeface="宋体" pitchFamily="2" charset="-122"/>
                <a:ea typeface="宋体" pitchFamily="2" charset="-122"/>
              </a:rPr>
              <a:t>2.</a:t>
            </a:r>
            <a:r>
              <a:rPr lang="zh-CN" altLang="en-US" sz="3200" b="1" dirty="0">
                <a:solidFill>
                  <a:schemeClr val="bg1"/>
                </a:solidFill>
                <a:latin typeface="宋体" pitchFamily="2" charset="-122"/>
                <a:ea typeface="宋体" pitchFamily="2" charset="-122"/>
              </a:rPr>
              <a:t>内容统一</a:t>
            </a:r>
            <a:endParaRPr lang="zh-CN" altLang="en-US" sz="3200" b="1" dirty="0">
              <a:solidFill>
                <a:schemeClr val="bg1"/>
              </a:solidFill>
              <a:latin typeface="宋体" pitchFamily="2" charset="-122"/>
              <a:ea typeface="宋体" pitchFamily="2" charset="-122"/>
            </a:endParaRPr>
          </a:p>
          <a:p>
            <a:pPr eaLnBrk="1" latinLnBrk="0" hangingPunct="1">
              <a:lnSpc>
                <a:spcPct val="100000"/>
              </a:lnSpc>
            </a:pPr>
            <a:r>
              <a:rPr lang="zh-CN" altLang="en-US" sz="3200" dirty="0">
                <a:solidFill>
                  <a:srgbClr val="404040"/>
                </a:solidFill>
                <a:latin typeface="宋体" pitchFamily="2" charset="-122"/>
                <a:ea typeface="宋体" pitchFamily="2" charset="-122"/>
              </a:rPr>
              <a:t>仿造语句在内容上要求与上下文衔接自然，连贯统一，形成一个有机的、相对完整的叙述层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900" decel="100000" fill="hold"/>
                                        <p:tgtEl>
                                          <p:spTgt spid="6"/>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60220" y="3212976"/>
            <a:ext cx="8672830" cy="302260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en-US" altLang="zh-CN" sz="3200" b="1" dirty="0">
                <a:solidFill>
                  <a:schemeClr val="bg1"/>
                </a:solidFill>
                <a:latin typeface="宋体" pitchFamily="2" charset="-122"/>
                <a:ea typeface="宋体" pitchFamily="2" charset="-122"/>
              </a:rPr>
              <a:t>3.</a:t>
            </a:r>
            <a:r>
              <a:rPr lang="zh-CN" altLang="en-US" sz="3200" b="1" dirty="0">
                <a:solidFill>
                  <a:schemeClr val="bg1"/>
                </a:solidFill>
                <a:latin typeface="宋体" pitchFamily="2" charset="-122"/>
                <a:ea typeface="宋体" pitchFamily="2" charset="-122"/>
              </a:rPr>
              <a:t>修辞恰当</a:t>
            </a:r>
            <a:endParaRPr lang="zh-CN" altLang="en-US" sz="3200" b="1" dirty="0">
              <a:solidFill>
                <a:schemeClr val="bg1"/>
              </a:solidFill>
              <a:latin typeface="宋体" pitchFamily="2" charset="-122"/>
              <a:ea typeface="宋体" pitchFamily="2" charset="-122"/>
            </a:endParaRPr>
          </a:p>
          <a:p>
            <a:pPr eaLnBrk="1" latinLnBrk="0" hangingPunct="1">
              <a:lnSpc>
                <a:spcPct val="100000"/>
              </a:lnSpc>
            </a:pPr>
            <a:r>
              <a:rPr lang="zh-CN" altLang="en-US" sz="3200" dirty="0">
                <a:solidFill>
                  <a:srgbClr val="404040"/>
                </a:solidFill>
                <a:latin typeface="宋体" pitchFamily="2" charset="-122"/>
                <a:ea typeface="宋体" pitchFamily="2" charset="-122"/>
              </a:rPr>
              <a:t>高考中往往把仿用句式与修辞结合起来考查，既要求句式相同，又要求运用一种或几种修辞手法。从考题来讲，比喻、拟人、排比、对偶等修辞手法出现的频率较高。修辞恰当这一要求增加了试题的难度。</a:t>
            </a:r>
          </a:p>
        </p:txBody>
      </p:sp>
      <p:sp>
        <p:nvSpPr>
          <p:cNvPr id="6" name="圆角矩形 5"/>
          <p:cNvSpPr/>
          <p:nvPr/>
        </p:nvSpPr>
        <p:spPr>
          <a:xfrm>
            <a:off x="1760220" y="1045845"/>
            <a:ext cx="8672195" cy="200914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sym typeface="+mn-ea"/>
              </a:rPr>
              <a:t>次或论述结构。如题目要求“另举一个事例”，</a:t>
            </a:r>
            <a:endParaRPr lang="zh-CN" altLang="en-US" sz="3200" dirty="0">
              <a:solidFill>
                <a:srgbClr val="404040"/>
              </a:solidFill>
              <a:latin typeface="宋体" pitchFamily="2" charset="-122"/>
              <a:ea typeface="宋体" pitchFamily="2" charset="-122"/>
            </a:endParaRPr>
          </a:p>
          <a:p>
            <a:pPr eaLnBrk="1" latinLnBrk="0" hangingPunct="1">
              <a:lnSpc>
                <a:spcPct val="100000"/>
              </a:lnSpc>
            </a:pPr>
            <a:r>
              <a:rPr lang="zh-CN" altLang="en-US" sz="3200" dirty="0">
                <a:solidFill>
                  <a:srgbClr val="404040"/>
                </a:solidFill>
                <a:latin typeface="宋体" pitchFamily="2" charset="-122"/>
                <a:ea typeface="宋体" pitchFamily="2" charset="-122"/>
              </a:rPr>
              <a:t>这就是内容上的要求，所举事例应与所给语句思想一致，内容贯通，相互映衬，共同论证论点。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p:cNvSpPr txBox="1"/>
          <p:nvPr/>
        </p:nvSpPr>
        <p:spPr>
          <a:xfrm>
            <a:off x="3339666" y="945031"/>
            <a:ext cx="5512668" cy="40959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grpSp>
        <p:nvGrpSpPr>
          <p:cNvPr id="8" name="组 11"/>
          <p:cNvGrpSpPr/>
          <p:nvPr/>
        </p:nvGrpSpPr>
        <p:grpSpPr>
          <a:xfrm>
            <a:off x="2312720" y="1653689"/>
            <a:ext cx="6102985" cy="4229199"/>
            <a:chOff x="741832" y="1859748"/>
            <a:chExt cx="6102985" cy="4229199"/>
          </a:xfrm>
        </p:grpSpPr>
        <p:sp>
          <p:nvSpPr>
            <p:cNvPr id="9" name="副标题 2">
              <a:hlinkClick r:id="rId1" action="ppaction://hlinksldjump"/>
            </p:cNvPr>
            <p:cNvSpPr txBox="1"/>
            <p:nvPr/>
          </p:nvSpPr>
          <p:spPr>
            <a:xfrm>
              <a:off x="741832" y="1859748"/>
              <a:ext cx="6102985" cy="585470"/>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b="1" dirty="0">
                  <a:solidFill>
                    <a:schemeClr val="bg1"/>
                  </a:solidFill>
                  <a:latin typeface="+mn-ea"/>
                  <a:cs typeface="Heiti SC Light"/>
                </a:rPr>
                <a:t>综合考法</a:t>
              </a:r>
              <a:r>
                <a:rPr lang="en-US" altLang="zh-CN" sz="3200" b="1" dirty="0">
                  <a:solidFill>
                    <a:schemeClr val="bg1"/>
                  </a:solidFill>
                  <a:latin typeface="+mn-ea"/>
                  <a:cs typeface="Heiti SC Light"/>
                </a:rPr>
                <a:t>2  </a:t>
              </a:r>
              <a:r>
                <a:rPr lang="zh-CN" altLang="en-US" sz="3200" b="1" dirty="0">
                  <a:solidFill>
                    <a:schemeClr val="bg1"/>
                  </a:solidFill>
                  <a:latin typeface="+mn-ea"/>
                  <a:cs typeface="Heiti SC Light"/>
                </a:rPr>
                <a:t>仿用句式的技巧</a:t>
              </a:r>
            </a:p>
          </p:txBody>
        </p:sp>
        <p:sp>
          <p:nvSpPr>
            <p:cNvPr id="10" name="TextBox 4">
              <a:hlinkClick r:id="rId1" action="ppaction://hlinksldjump"/>
            </p:cNvPr>
            <p:cNvSpPr txBox="1"/>
            <p:nvPr/>
          </p:nvSpPr>
          <p:spPr>
            <a:xfrm>
              <a:off x="1140736" y="2550727"/>
              <a:ext cx="3889447" cy="3538220"/>
            </a:xfrm>
            <a:prstGeom prst="rect">
              <a:avLst/>
            </a:prstGeom>
            <a:noFill/>
          </p:spPr>
          <p:txBody>
            <a:bodyPr wrap="square" rtlCol="0">
              <a:spAutoFit/>
            </a:bodyPr>
            <a:lstStyle/>
            <a:p>
              <a:pPr marL="342900" indent="-342900" eaLnBrk="1" latinLnBrk="0" hangingPunct="1">
                <a:lnSpc>
                  <a:spcPct val="10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1.</a:t>
              </a:r>
              <a:r>
                <a:rPr lang="zh-CN" altLang="en-US" sz="3200" dirty="0">
                  <a:solidFill>
                    <a:schemeClr val="bg1"/>
                  </a:solidFill>
                  <a:latin typeface="宋体" pitchFamily="2" charset="-122"/>
                  <a:ea typeface="宋体" pitchFamily="2" charset="-122"/>
                  <a:cs typeface="Heiti SC Light"/>
                </a:rPr>
                <a:t>多积累</a:t>
              </a:r>
              <a:endParaRPr lang="zh-CN" altLang="en-US" sz="3200" dirty="0">
                <a:solidFill>
                  <a:schemeClr val="bg1"/>
                </a:solidFill>
                <a:latin typeface="宋体" pitchFamily="2" charset="-122"/>
                <a:ea typeface="宋体" pitchFamily="2" charset="-122"/>
                <a:cs typeface="Heiti SC Light"/>
              </a:endParaRPr>
            </a:p>
            <a:p>
              <a:pPr marL="342900" indent="-342900" eaLnBrk="1" latinLnBrk="0" hangingPunct="1">
                <a:lnSpc>
                  <a:spcPct val="10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2.</a:t>
              </a:r>
              <a:r>
                <a:rPr lang="zh-CN" altLang="en-US" sz="3200" dirty="0">
                  <a:solidFill>
                    <a:schemeClr val="bg1"/>
                  </a:solidFill>
                  <a:latin typeface="宋体" pitchFamily="2" charset="-122"/>
                  <a:ea typeface="宋体" pitchFamily="2" charset="-122"/>
                  <a:cs typeface="Heiti SC Light"/>
                </a:rPr>
                <a:t>看内容</a:t>
              </a:r>
              <a:endParaRPr lang="zh-CN" altLang="en-US" sz="3200" dirty="0">
                <a:solidFill>
                  <a:schemeClr val="bg1"/>
                </a:solidFill>
                <a:latin typeface="宋体" pitchFamily="2" charset="-122"/>
                <a:ea typeface="宋体" pitchFamily="2" charset="-122"/>
                <a:cs typeface="Heiti SC Light"/>
              </a:endParaRPr>
            </a:p>
            <a:p>
              <a:pPr marL="342900" indent="-342900" eaLnBrk="1" latinLnBrk="0" hangingPunct="1">
                <a:lnSpc>
                  <a:spcPct val="10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3.</a:t>
              </a:r>
              <a:r>
                <a:rPr lang="zh-CN" altLang="en-US" sz="3200" dirty="0">
                  <a:solidFill>
                    <a:schemeClr val="bg1"/>
                  </a:solidFill>
                  <a:latin typeface="宋体" pitchFamily="2" charset="-122"/>
                  <a:ea typeface="宋体" pitchFamily="2" charset="-122"/>
                  <a:cs typeface="Heiti SC Light"/>
                </a:rPr>
                <a:t>定修辞</a:t>
              </a:r>
              <a:endParaRPr lang="zh-CN" altLang="en-US" sz="3200" dirty="0">
                <a:solidFill>
                  <a:schemeClr val="bg1"/>
                </a:solidFill>
                <a:latin typeface="宋体" pitchFamily="2" charset="-122"/>
                <a:ea typeface="宋体" pitchFamily="2" charset="-122"/>
                <a:cs typeface="Heiti SC Light"/>
              </a:endParaRPr>
            </a:p>
            <a:p>
              <a:pPr marL="342900" indent="-342900" eaLnBrk="1" latinLnBrk="0" hangingPunct="1">
                <a:lnSpc>
                  <a:spcPct val="10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4.</a:t>
              </a:r>
              <a:r>
                <a:rPr lang="zh-CN" altLang="en-US" sz="3200" dirty="0">
                  <a:solidFill>
                    <a:schemeClr val="bg1"/>
                  </a:solidFill>
                  <a:latin typeface="宋体" pitchFamily="2" charset="-122"/>
                  <a:ea typeface="宋体" pitchFamily="2" charset="-122"/>
                  <a:cs typeface="Heiti SC Light"/>
                </a:rPr>
                <a:t>套句式</a:t>
              </a:r>
              <a:endParaRPr lang="zh-CN" altLang="en-US" sz="3200" dirty="0">
                <a:solidFill>
                  <a:schemeClr val="bg1"/>
                </a:solidFill>
                <a:latin typeface="宋体" pitchFamily="2" charset="-122"/>
                <a:ea typeface="宋体" pitchFamily="2" charset="-122"/>
                <a:cs typeface="Heiti SC Light"/>
              </a:endParaRPr>
            </a:p>
            <a:p>
              <a:pPr marL="342900" indent="-342900" eaLnBrk="1" latinLnBrk="0" hangingPunct="1">
                <a:lnSpc>
                  <a:spcPct val="10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5.</a:t>
              </a:r>
              <a:r>
                <a:rPr lang="zh-CN" altLang="en-US" sz="3200" dirty="0">
                  <a:solidFill>
                    <a:schemeClr val="bg1"/>
                  </a:solidFill>
                  <a:latin typeface="宋体" pitchFamily="2" charset="-122"/>
                  <a:ea typeface="宋体" pitchFamily="2" charset="-122"/>
                  <a:cs typeface="Heiti SC Light"/>
                </a:rPr>
                <a:t>造神韵</a:t>
              </a:r>
              <a:endParaRPr lang="zh-CN" altLang="en-US" sz="3200" dirty="0">
                <a:solidFill>
                  <a:schemeClr val="bg1"/>
                </a:solidFill>
                <a:latin typeface="宋体" pitchFamily="2" charset="-122"/>
                <a:ea typeface="宋体" pitchFamily="2" charset="-122"/>
                <a:cs typeface="Heiti SC Light"/>
              </a:endParaRPr>
            </a:p>
            <a:p>
              <a:pPr marL="342900" indent="-342900" eaLnBrk="1" latinLnBrk="0" hangingPunct="1">
                <a:lnSpc>
                  <a:spcPct val="10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6.</a:t>
              </a:r>
              <a:r>
                <a:rPr lang="zh-CN" altLang="en-US" sz="3200" dirty="0">
                  <a:solidFill>
                    <a:schemeClr val="bg1"/>
                  </a:solidFill>
                  <a:latin typeface="宋体" pitchFamily="2" charset="-122"/>
                  <a:ea typeface="宋体" pitchFamily="2" charset="-122"/>
                  <a:cs typeface="Heiti SC Light"/>
                </a:rPr>
                <a:t>连表述</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p:txBody>
        </p:sp>
      </p:grpSp>
      <p:pic>
        <p:nvPicPr>
          <p:cNvPr id="3" name="Picture 2" descr="C:\Users\Administrator\Desktop\20150805170832_JdYak.jpeg20150805170832_JdYak"/>
          <p:cNvPicPr>
            <a:picLocks noChangeAspect="1" noChangeArrowheads="1"/>
          </p:cNvPicPr>
          <p:nvPr/>
        </p:nvPicPr>
        <p:blipFill>
          <a:blip r:embed="rId2" cstate="print">
            <a:lum bright="10000"/>
          </a:blip>
          <a:srcRect l="19007" t="20912" r="5993" b="10855"/>
          <a:stretch>
            <a:fillRect/>
          </a:stretch>
        </p:blipFill>
        <p:spPr bwMode="auto">
          <a:xfrm>
            <a:off x="8415705" y="2780928"/>
            <a:ext cx="3021965" cy="3541395"/>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005071734092c089ee638d404"/>
          <p:cNvPicPr>
            <a:picLocks noChangeAspect="1"/>
          </p:cNvPicPr>
          <p:nvPr/>
        </p:nvPicPr>
        <p:blipFill>
          <a:blip r:embed="rId1" cstate="print"/>
          <a:stretch>
            <a:fillRect/>
          </a:stretch>
        </p:blipFill>
        <p:spPr>
          <a:xfrm>
            <a:off x="8184232" y="4237355"/>
            <a:ext cx="3328035" cy="2080260"/>
          </a:xfrm>
          <a:prstGeom prst="rect">
            <a:avLst/>
          </a:prstGeom>
        </p:spPr>
      </p:pic>
      <p:sp>
        <p:nvSpPr>
          <p:cNvPr id="7" name="副标题 2">
            <a:hlinkClick r:id="rId2" action="ppaction://hlinksldjump"/>
          </p:cNvPr>
          <p:cNvSpPr txBox="1"/>
          <p:nvPr/>
        </p:nvSpPr>
        <p:spPr>
          <a:xfrm>
            <a:off x="2875280" y="908098"/>
            <a:ext cx="6441440" cy="527050"/>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仿用句式的技巧</a:t>
            </a:r>
          </a:p>
        </p:txBody>
      </p:sp>
      <p:sp>
        <p:nvSpPr>
          <p:cNvPr id="8" name="TextBox 1"/>
          <p:cNvSpPr txBox="1"/>
          <p:nvPr/>
        </p:nvSpPr>
        <p:spPr>
          <a:xfrm>
            <a:off x="1896110" y="1772816"/>
            <a:ext cx="3429024"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mn-ea"/>
                <a:cs typeface="Heiti SC Light"/>
              </a:rPr>
              <a:t>1.</a:t>
            </a:r>
            <a:r>
              <a:rPr lang="zh-CN" altLang="en-US" sz="3200" dirty="0">
                <a:solidFill>
                  <a:schemeClr val="bg1"/>
                </a:solidFill>
                <a:latin typeface="+mn-ea"/>
                <a:cs typeface="Heiti SC Light"/>
              </a:rPr>
              <a:t>多积累</a:t>
            </a:r>
          </a:p>
        </p:txBody>
      </p:sp>
      <p:sp>
        <p:nvSpPr>
          <p:cNvPr id="12" name="TextBox 2"/>
          <p:cNvSpPr txBox="1"/>
          <p:nvPr/>
        </p:nvSpPr>
        <p:spPr>
          <a:xfrm>
            <a:off x="1896110" y="2423160"/>
            <a:ext cx="8399780" cy="1922065"/>
          </a:xfrm>
          <a:prstGeom prst="rect">
            <a:avLst/>
          </a:prstGeom>
          <a:noFill/>
        </p:spPr>
        <p:txBody>
          <a:bodyPr wrap="square" rtlCol="0">
            <a:spAutoFit/>
          </a:bodyPr>
          <a:lstStyle/>
          <a:p>
            <a:pPr>
              <a:lnSpc>
                <a:spcPct val="130000"/>
              </a:lnSpc>
            </a:pPr>
            <a:r>
              <a:rPr lang="zh-CN" altLang="en-US" sz="3200" dirty="0">
                <a:solidFill>
                  <a:schemeClr val="bg1"/>
                </a:solidFill>
                <a:latin typeface="宋体" pitchFamily="2" charset="-122"/>
                <a:ea typeface="宋体" pitchFamily="2" charset="-122"/>
              </a:rPr>
              <a:t>平时要多观察、多联想、多感悟，做好积累工作。仿写的话题多为美德、人生、励志等，平时宜在这些方面积累佳句妙语，以备考试之需。</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
          <p:cNvSpPr txBox="1"/>
          <p:nvPr/>
        </p:nvSpPr>
        <p:spPr>
          <a:xfrm>
            <a:off x="1741170" y="979805"/>
            <a:ext cx="3453765"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cs typeface="Heiti SC Light"/>
              </a:rPr>
              <a:t>例题</a:t>
            </a:r>
            <a:r>
              <a:rPr kumimoji="1" lang="en-US" altLang="zh-CN" sz="3200" dirty="0">
                <a:solidFill>
                  <a:schemeClr val="tx1"/>
                </a:solidFill>
                <a:latin typeface="黑体" pitchFamily="49" charset="-122"/>
                <a:ea typeface="黑体" pitchFamily="49" charset="-122"/>
                <a:cs typeface="Heiti SC Light"/>
              </a:rPr>
              <a:t>   </a:t>
            </a:r>
            <a:r>
              <a:rPr kumimoji="1" lang="zh-CN" altLang="en-US" sz="3200" dirty="0">
                <a:solidFill>
                  <a:schemeClr val="tx1"/>
                </a:solidFill>
                <a:latin typeface="黑体" pitchFamily="49" charset="-122"/>
                <a:ea typeface="黑体" pitchFamily="49" charset="-122"/>
                <a:cs typeface="Heiti SC Light"/>
              </a:rPr>
              <a:t>选用句式</a:t>
            </a:r>
          </a:p>
        </p:txBody>
      </p:sp>
      <p:sp>
        <p:nvSpPr>
          <p:cNvPr id="5" name="文本框 4"/>
          <p:cNvSpPr txBox="1"/>
          <p:nvPr/>
        </p:nvSpPr>
        <p:spPr>
          <a:xfrm>
            <a:off x="1770380" y="1730375"/>
            <a:ext cx="8651240" cy="462089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［浙江2016·5］</a:t>
            </a:r>
            <a:r>
              <a:rPr lang="zh-CN" altLang="en-US" sz="3200" dirty="0">
                <a:latin typeface="宋体" pitchFamily="2" charset="-122"/>
                <a:ea typeface="宋体" pitchFamily="2" charset="-122"/>
              </a:rPr>
              <a:t>填入下面空缺处的语句，最恰当的一项是（</a:t>
            </a:r>
            <a:r>
              <a:rPr lang="en-US" altLang="zh-CN" sz="3200" dirty="0">
                <a:latin typeface="宋体" pitchFamily="2" charset="-122"/>
                <a:ea typeface="宋体" pitchFamily="2" charset="-122"/>
              </a:rPr>
              <a:t>  </a:t>
            </a:r>
            <a:r>
              <a:rPr lang="zh-CN" altLang="en-US" sz="3200" dirty="0">
                <a:latin typeface="宋体" pitchFamily="2" charset="-122"/>
                <a:ea typeface="宋体" pitchFamily="2" charset="-122"/>
              </a:rPr>
              <a:t>）</a:t>
            </a:r>
            <a:endParaRPr lang="zh-CN" altLang="en-US" sz="3200" dirty="0">
              <a:latin typeface="宋体" pitchFamily="2" charset="-122"/>
              <a:ea typeface="宋体" pitchFamily="2" charset="-122"/>
            </a:endParaRPr>
          </a:p>
          <a:p>
            <a:pPr>
              <a:lnSpc>
                <a:spcPct val="90000"/>
              </a:lnSpc>
            </a:pPr>
            <a:r>
              <a:rPr lang="zh-CN" altLang="en-US" sz="3200" dirty="0">
                <a:solidFill>
                  <a:schemeClr val="bg1"/>
                </a:solidFill>
                <a:latin typeface="楷体" panose="02010609060101010101" pitchFamily="49" charset="-122"/>
                <a:ea typeface="楷体" panose="02010609060101010101" pitchFamily="49" charset="-122"/>
              </a:rPr>
              <a:t>贾母因要带着刘姥姥散闷,遂携了刘姥姥至山前树下盘桓了半晌,又说与他这是什么树,这是什么石,这是什么花。刘姥姥一一的领会,又向贾母道:“谁知城里不但人尊贵,连雀儿也是尊贵的。</a:t>
            </a:r>
            <a:r>
              <a:rPr lang="zh-CN" altLang="en-US" sz="3200" u="sng" spc="-50" dirty="0">
                <a:solidFill>
                  <a:schemeClr val="bg1"/>
                </a:solidFill>
                <a:latin typeface="楷体" panose="02010609060101010101" pitchFamily="49" charset="-122"/>
                <a:ea typeface="楷体" panose="02010609060101010101" pitchFamily="49" charset="-122"/>
                <a:sym typeface="+mn-ea"/>
              </a:rPr>
              <a:t>                  </a:t>
            </a:r>
            <a:r>
              <a:rPr lang="zh-CN" altLang="en-US" sz="3200" dirty="0">
                <a:solidFill>
                  <a:schemeClr val="bg1"/>
                </a:solidFill>
                <a:latin typeface="楷体" panose="02010609060101010101" pitchFamily="49" charset="-122"/>
                <a:ea typeface="楷体" panose="02010609060101010101" pitchFamily="49" charset="-122"/>
              </a:rPr>
              <a:t>。”众人不解……刘姥姥道:“那廊上金架子上站的绿毛红嘴是鹦哥儿,我是认得的。那笼子里黑老鸹子,怎么又长出凤头来,也会说话呢。”众人听了,又都笑将起来。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a:hlinkClick r:id="rId1" action="ppaction://hlinksldjump"/>
          </p:cNvPr>
          <p:cNvSpPr txBox="1"/>
          <p:nvPr/>
        </p:nvSpPr>
        <p:spPr>
          <a:xfrm>
            <a:off x="2807355" y="871855"/>
            <a:ext cx="6912570" cy="749300"/>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仿用句式的技巧</a:t>
            </a:r>
          </a:p>
        </p:txBody>
      </p:sp>
      <p:sp>
        <p:nvSpPr>
          <p:cNvPr id="8" name="TextBox 1"/>
          <p:cNvSpPr txBox="1"/>
          <p:nvPr/>
        </p:nvSpPr>
        <p:spPr>
          <a:xfrm>
            <a:off x="2157730" y="1802130"/>
            <a:ext cx="3486150"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Heiti SC Light"/>
                <a:ea typeface="Heiti SC Light"/>
                <a:cs typeface="Heiti SC Light"/>
              </a:rPr>
              <a:t>2.</a:t>
            </a:r>
            <a:r>
              <a:rPr lang="zh-CN" altLang="en-US" sz="3200" dirty="0">
                <a:solidFill>
                  <a:schemeClr val="bg1"/>
                </a:solidFill>
                <a:latin typeface="Heiti SC Light"/>
                <a:ea typeface="Heiti SC Light"/>
                <a:cs typeface="Heiti SC Light"/>
              </a:rPr>
              <a:t>看内容</a:t>
            </a:r>
          </a:p>
        </p:txBody>
      </p:sp>
      <p:sp>
        <p:nvSpPr>
          <p:cNvPr id="12" name="TextBox 2"/>
          <p:cNvSpPr txBox="1"/>
          <p:nvPr/>
        </p:nvSpPr>
        <p:spPr>
          <a:xfrm>
            <a:off x="2063750" y="2530475"/>
            <a:ext cx="8399780" cy="1281889"/>
          </a:xfrm>
          <a:prstGeom prst="rect">
            <a:avLst/>
          </a:prstGeom>
          <a:noFill/>
        </p:spPr>
        <p:txBody>
          <a:bodyPr wrap="square" rtlCol="0">
            <a:spAutoFit/>
          </a:bodyPr>
          <a:lstStyle/>
          <a:p>
            <a:pPr>
              <a:lnSpc>
                <a:spcPct val="130000"/>
              </a:lnSpc>
            </a:pPr>
            <a:r>
              <a:rPr lang="zh-CN" altLang="en-US" sz="3200" dirty="0">
                <a:solidFill>
                  <a:schemeClr val="bg1"/>
                </a:solidFill>
                <a:latin typeface="Heiti SC Light"/>
                <a:ea typeface="黑体" pitchFamily="49" charset="-122"/>
              </a:rPr>
              <a:t>在答题之前，要审清题干，明确要求。仔细观察例句，琢磨句子在各方面的特点</a:t>
            </a:r>
            <a:r>
              <a:rPr lang="zh-CN" altLang="en-US" sz="3200" dirty="0">
                <a:solidFill>
                  <a:schemeClr val="bg1"/>
                </a:solidFill>
                <a:latin typeface="黑体" pitchFamily="49" charset="-122"/>
                <a:ea typeface="黑体" pitchFamily="49" charset="-122"/>
              </a:rPr>
              <a:t>。</a:t>
            </a:r>
          </a:p>
        </p:txBody>
      </p:sp>
      <p:pic>
        <p:nvPicPr>
          <p:cNvPr id="6" name="图片 5" descr="1005071734092c089ee638d404"/>
          <p:cNvPicPr>
            <a:picLocks noChangeAspect="1"/>
          </p:cNvPicPr>
          <p:nvPr/>
        </p:nvPicPr>
        <p:blipFill>
          <a:blip r:embed="rId2" cstate="print"/>
          <a:stretch>
            <a:fillRect/>
          </a:stretch>
        </p:blipFill>
        <p:spPr>
          <a:xfrm>
            <a:off x="7680176" y="3957144"/>
            <a:ext cx="3677920" cy="22987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554162" y="764704"/>
            <a:ext cx="9083675" cy="5599430"/>
            <a:chOff x="175763" y="1027097"/>
            <a:chExt cx="8410986" cy="5599430"/>
          </a:xfrm>
        </p:grpSpPr>
        <p:sp>
          <p:nvSpPr>
            <p:cNvPr id="2" name="文本框 15"/>
            <p:cNvSpPr txBox="1"/>
            <p:nvPr/>
          </p:nvSpPr>
          <p:spPr>
            <a:xfrm>
              <a:off x="366266" y="1027097"/>
              <a:ext cx="1162427" cy="583565"/>
            </a:xfrm>
            <a:prstGeom prst="rect">
              <a:avLst/>
            </a:prstGeom>
            <a:solidFill>
              <a:schemeClr val="accent2"/>
            </a:solidFill>
          </p:spPr>
          <p:txBody>
            <a:bodyPr wrap="square" rtlCol="0">
              <a:spAutoFit/>
            </a:bodyPr>
            <a:lstStyle/>
            <a:p>
              <a:pPr algn="l">
                <a:buNone/>
              </a:pPr>
              <a:r>
                <a:rPr lang="zh-CN" altLang="en-US" sz="3200" dirty="0">
                  <a:solidFill>
                    <a:srgbClr val="404040"/>
                  </a:solidFill>
                  <a:latin typeface="黑体" pitchFamily="49" charset="-122"/>
                  <a:ea typeface="黑体" pitchFamily="49" charset="-122"/>
                </a:rPr>
                <a:t>例题1</a:t>
              </a:r>
            </a:p>
          </p:txBody>
        </p:sp>
        <p:sp>
          <p:nvSpPr>
            <p:cNvPr id="3" name="矩形 2"/>
            <p:cNvSpPr/>
            <p:nvPr/>
          </p:nvSpPr>
          <p:spPr>
            <a:xfrm>
              <a:off x="175763" y="1610662"/>
              <a:ext cx="8410986" cy="501586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［天津2015·20］</a:t>
              </a:r>
              <a:r>
                <a:rPr lang="zh-CN" altLang="en-US" sz="3200" dirty="0">
                  <a:solidFill>
                    <a:srgbClr val="404040"/>
                  </a:solidFill>
                  <a:latin typeface="宋体" pitchFamily="2" charset="-122"/>
                  <a:ea typeface="宋体" pitchFamily="2" charset="-122"/>
                </a:rPr>
                <a:t>汉字是中华文明的重要载体，许多汉字如山、日、水、火、土、木……都具有丰富的文化意蕴。请参照例句，任选一个字写一段话。要求100字以内。</a:t>
              </a:r>
              <a:endParaRPr lang="zh-CN" altLang="en-US" sz="3200" dirty="0">
                <a:solidFill>
                  <a:schemeClr val="tx2"/>
                </a:solidFill>
                <a:latin typeface="宋体" pitchFamily="2" charset="-122"/>
                <a:ea typeface="宋体" pitchFamily="2" charset="-122"/>
              </a:endParaRPr>
            </a:p>
            <a:p>
              <a:pPr eaLnBrk="1" latinLnBrk="0" hangingPunct="1">
                <a:lnSpc>
                  <a:spcPct val="100000"/>
                </a:lnSpc>
              </a:pPr>
              <a:r>
                <a:rPr lang="zh-CN" altLang="en-US" sz="3200" dirty="0">
                  <a:solidFill>
                    <a:schemeClr val="bg1"/>
                  </a:solidFill>
                  <a:latin typeface="楷体" panose="02010609060101010101" pitchFamily="49" charset="-122"/>
                  <a:ea typeface="楷体" panose="02010609060101010101" pitchFamily="49" charset="-122"/>
                </a:rPr>
                <a:t>例：</a:t>
              </a:r>
              <a:r>
                <a:rPr lang="zh-CN" altLang="en-US" sz="3200" spc="-50" dirty="0">
                  <a:solidFill>
                    <a:schemeClr val="bg1"/>
                  </a:solidFill>
                  <a:latin typeface="楷体" panose="02010609060101010101" pitchFamily="49" charset="-122"/>
                  <a:ea typeface="楷体" panose="02010609060101010101" pitchFamily="49" charset="-122"/>
                </a:rPr>
                <a:t>“月”字形如弯弯的月牙，“月”加“日”是“明媚”的“明”。“月”在中华文化中总是与清纯、静谧、乡情相联系，“朗月清风”让人神清气爽，“月是故乡明”则勾起人们对故乡和亲人的思念。</a:t>
              </a:r>
              <a:endParaRPr lang="zh-CN" altLang="en-US" sz="3200" spc="-50" dirty="0">
                <a:solidFill>
                  <a:schemeClr val="bg1"/>
                </a:solidFill>
                <a:latin typeface="楷体" panose="02010609060101010101" pitchFamily="49" charset="-122"/>
                <a:ea typeface="楷体" panose="02010609060101010101" pitchFamily="49" charset="-122"/>
              </a:endParaRPr>
            </a:p>
            <a:p>
              <a:pPr eaLnBrk="1" latinLnBrk="0" hangingPunct="1">
                <a:lnSpc>
                  <a:spcPct val="100000"/>
                </a:lnSpc>
              </a:pPr>
              <a:r>
                <a:rPr lang="en-US" altLang="zh-CN" sz="3200" spc="-50" dirty="0">
                  <a:solidFill>
                    <a:schemeClr val="bg1"/>
                  </a:solidFill>
                  <a:latin typeface="楷体" panose="02010609060101010101" pitchFamily="49" charset="-122"/>
                  <a:ea typeface="楷体" panose="02010609060101010101" pitchFamily="49" charset="-122"/>
                </a:rPr>
                <a:t>___________________________________________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05071734092c089ee638d404"/>
          <p:cNvPicPr>
            <a:picLocks noChangeAspect="1"/>
          </p:cNvPicPr>
          <p:nvPr/>
        </p:nvPicPr>
        <p:blipFill>
          <a:blip r:embed="rId1" cstate="print"/>
          <a:stretch>
            <a:fillRect/>
          </a:stretch>
        </p:blipFill>
        <p:spPr>
          <a:xfrm>
            <a:off x="7752184" y="4005064"/>
            <a:ext cx="3677920" cy="2298700"/>
          </a:xfrm>
          <a:prstGeom prst="rect">
            <a:avLst/>
          </a:prstGeom>
        </p:spPr>
      </p:pic>
      <p:grpSp>
        <p:nvGrpSpPr>
          <p:cNvPr id="11" name="组合 10"/>
          <p:cNvGrpSpPr/>
          <p:nvPr/>
        </p:nvGrpSpPr>
        <p:grpSpPr>
          <a:xfrm>
            <a:off x="1604700" y="1164570"/>
            <a:ext cx="8982075" cy="3477260"/>
            <a:chOff x="516440" y="4753619"/>
            <a:chExt cx="8306841" cy="3477260"/>
          </a:xfrm>
        </p:grpSpPr>
        <p:sp>
          <p:nvSpPr>
            <p:cNvPr id="4" name="文本框 15"/>
            <p:cNvSpPr txBox="1"/>
            <p:nvPr/>
          </p:nvSpPr>
          <p:spPr>
            <a:xfrm>
              <a:off x="686746" y="4753619"/>
              <a:ext cx="1007157" cy="583565"/>
            </a:xfrm>
            <a:prstGeom prst="rect">
              <a:avLst/>
            </a:prstGeom>
            <a:solidFill>
              <a:schemeClr val="accent2"/>
            </a:solidFill>
          </p:spPr>
          <p:txBody>
            <a:bodyPr wrap="square" rtlCol="0">
              <a:spAutoFit/>
            </a:bodyPr>
            <a:lstStyle/>
            <a:p>
              <a:r>
                <a:rPr lang="zh-CN" altLang="en-US" sz="3200" dirty="0">
                  <a:solidFill>
                    <a:schemeClr val="bg1"/>
                  </a:solidFill>
                  <a:latin typeface="黑体" pitchFamily="49" charset="-122"/>
                  <a:ea typeface="黑体" pitchFamily="49" charset="-122"/>
                </a:rPr>
                <a:t>答案</a:t>
              </a:r>
              <a:endParaRPr kumimoji="1" lang="zh-CN" altLang="en-US" sz="3200" dirty="0">
                <a:solidFill>
                  <a:schemeClr val="bg1"/>
                </a:solidFill>
                <a:latin typeface="黑体" pitchFamily="49" charset="-122"/>
                <a:ea typeface="黑体" pitchFamily="49" charset="-122"/>
                <a:cs typeface="Heiti SC Light"/>
              </a:endParaRPr>
            </a:p>
          </p:txBody>
        </p:sp>
        <p:sp>
          <p:nvSpPr>
            <p:cNvPr id="5" name="矩形 4"/>
            <p:cNvSpPr/>
            <p:nvPr/>
          </p:nvSpPr>
          <p:spPr>
            <a:xfrm>
              <a:off x="516440" y="5677544"/>
              <a:ext cx="8306841" cy="2553335"/>
            </a:xfrm>
            <a:prstGeom prst="rect">
              <a:avLst/>
            </a:prstGeom>
          </p:spPr>
          <p:txBody>
            <a:bodyPr wrap="square">
              <a:spAutoFit/>
            </a:bodyPr>
            <a:lstStyle/>
            <a:p>
              <a:pPr eaLnBrk="1" latinLnBrk="0" hangingPunct="1"/>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j-ea"/>
                  <a:ea typeface="+mj-ea"/>
                </a:rPr>
                <a:t>“水”字形如涓涓的细流，“水”加“青”是“清澈”的“清”。“水”在传统文化中总是与包容、纯洁、生命相联系，“山清水秀”使人心旷神怡，“山重水复疑无路”则让人领略了探索的迷茫与艰辛。</a:t>
              </a:r>
              <a:endParaRPr lang="zh-CN" altLang="en-US" sz="3200" dirty="0">
                <a:solidFill>
                  <a:srgbClr val="404040"/>
                </a:solidFill>
                <a:latin typeface="+mj-ea"/>
                <a:ea typeface="+mj-ea"/>
                <a:cs typeface="Heiti SC Light"/>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51330" y="1529080"/>
            <a:ext cx="8689975" cy="3957565"/>
            <a:chOff x="5500694" y="806295"/>
            <a:chExt cx="2500330" cy="4253517"/>
          </a:xfrm>
        </p:grpSpPr>
        <p:sp>
          <p:nvSpPr>
            <p:cNvPr id="6" name="文本框 15"/>
            <p:cNvSpPr txBox="1"/>
            <p:nvPr/>
          </p:nvSpPr>
          <p:spPr>
            <a:xfrm>
              <a:off x="5500694" y="806295"/>
              <a:ext cx="313341" cy="627205"/>
            </a:xfrm>
            <a:prstGeom prst="rect">
              <a:avLst/>
            </a:prstGeom>
            <a:solidFill>
              <a:srgbClr val="8EB4E3"/>
            </a:solidFill>
          </p:spPr>
          <p:txBody>
            <a:bodyPr wrap="square" rtlCol="0">
              <a:spAutoFit/>
            </a:bodyPr>
            <a:lstStyle/>
            <a:p>
              <a:r>
                <a:rPr lang="zh-CN" altLang="en-US" sz="3200" dirty="0">
                  <a:solidFill>
                    <a:srgbClr val="404040"/>
                  </a:solidFill>
                  <a:latin typeface="黑体" pitchFamily="49" charset="-122"/>
                  <a:ea typeface="黑体" pitchFamily="49" charset="-122"/>
                </a:rPr>
                <a:t>解析</a:t>
              </a:r>
              <a:endParaRPr kumimoji="1" lang="zh-CN" altLang="en-US" sz="3200" dirty="0">
                <a:solidFill>
                  <a:srgbClr val="404040"/>
                </a:solidFill>
                <a:latin typeface="黑体" pitchFamily="49" charset="-122"/>
                <a:ea typeface="黑体" pitchFamily="49" charset="-122"/>
                <a:cs typeface="Heiti SC Light"/>
              </a:endParaRPr>
            </a:p>
          </p:txBody>
        </p:sp>
        <p:sp>
          <p:nvSpPr>
            <p:cNvPr id="7" name="矩形 6"/>
            <p:cNvSpPr/>
            <p:nvPr/>
          </p:nvSpPr>
          <p:spPr>
            <a:xfrm>
              <a:off x="5500694" y="1785926"/>
              <a:ext cx="2500330" cy="3273886"/>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仿宋" panose="02010609060101010101" pitchFamily="49" charset="-122"/>
                  <a:ea typeface="仿宋" panose="02010609060101010101" pitchFamily="49" charset="-122"/>
                </a:rPr>
                <a:t>分析例句可知，选择的汉字要有文化意蕴，易于组合，便于表述。答题时，要注意把握例句的内容特点进行仿写。先设喻分析字形，然后</a:t>
              </a:r>
              <a:r>
                <a:rPr lang="zh-CN" altLang="en-US" sz="3200" dirty="0">
                  <a:solidFill>
                    <a:srgbClr val="404040"/>
                  </a:solidFill>
                  <a:latin typeface="仿宋" panose="02010609060101010101" pitchFamily="49" charset="-122"/>
                  <a:ea typeface="仿宋" panose="02010609060101010101" pitchFamily="49" charset="-122"/>
                  <a:sym typeface="+mn-ea"/>
                </a:rPr>
                <a:t>以该字为基础进行组字，再揭示所选汉字的文化内涵，联想两个包含该字的富有文化意蕴的词句，并说明其蕴含的寓意、启示等。</a:t>
              </a:r>
              <a:endParaRPr lang="zh-CN" altLang="en-US" sz="3200" dirty="0">
                <a:solidFill>
                  <a:srgbClr val="404040"/>
                </a:solidFill>
                <a:latin typeface="仿宋" panose="02010609060101010101" pitchFamily="49" charset="-122"/>
                <a:ea typeface="仿宋"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a:hlinkClick r:id="rId1" action="ppaction://hlinksldjump"/>
          </p:cNvPr>
          <p:cNvSpPr txBox="1"/>
          <p:nvPr/>
        </p:nvSpPr>
        <p:spPr>
          <a:xfrm>
            <a:off x="2855640" y="712066"/>
            <a:ext cx="7604204" cy="686078"/>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仿用句式的技巧</a:t>
            </a:r>
          </a:p>
        </p:txBody>
      </p:sp>
      <p:sp>
        <p:nvSpPr>
          <p:cNvPr id="8" name="TextBox 1"/>
          <p:cNvSpPr txBox="1"/>
          <p:nvPr/>
        </p:nvSpPr>
        <p:spPr>
          <a:xfrm>
            <a:off x="1865338" y="1502664"/>
            <a:ext cx="3429024"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mn-ea"/>
                <a:cs typeface="Heiti SC Light"/>
              </a:rPr>
              <a:t>3.</a:t>
            </a:r>
            <a:r>
              <a:rPr lang="zh-CN" altLang="en-US" sz="3200" dirty="0">
                <a:solidFill>
                  <a:schemeClr val="bg1"/>
                </a:solidFill>
                <a:latin typeface="+mn-ea"/>
                <a:cs typeface="Heiti SC Light"/>
              </a:rPr>
              <a:t>定修辞</a:t>
            </a:r>
          </a:p>
        </p:txBody>
      </p:sp>
      <p:sp>
        <p:nvSpPr>
          <p:cNvPr id="12" name="TextBox 2"/>
          <p:cNvSpPr txBox="1"/>
          <p:nvPr/>
        </p:nvSpPr>
        <p:spPr>
          <a:xfrm>
            <a:off x="1863725" y="2190750"/>
            <a:ext cx="8465185" cy="3930650"/>
          </a:xfrm>
          <a:prstGeom prst="rect">
            <a:avLst/>
          </a:prstGeom>
          <a:noFill/>
        </p:spPr>
        <p:txBody>
          <a:bodyPr wrap="square" rtlCol="0">
            <a:spAutoFit/>
          </a:bodyPr>
          <a:lstStyle/>
          <a:p>
            <a:pPr>
              <a:lnSpc>
                <a:spcPct val="130000"/>
              </a:lnSpc>
            </a:pPr>
            <a:r>
              <a:rPr lang="zh-CN" altLang="en-US" sz="3200" dirty="0">
                <a:solidFill>
                  <a:schemeClr val="bg1"/>
                </a:solidFill>
                <a:latin typeface="宋体" pitchFamily="2" charset="-122"/>
                <a:ea typeface="宋体" pitchFamily="2" charset="-122"/>
              </a:rPr>
              <a:t>做仿用句式题时，不仅要注意题干中对修辞的“明”要求，而且要注意推敲例句中对运用修辞的“暗”要求。例句往往使用比喻、拟人、排比等修辞手法，仿句一定要保持和例句的修辞一致。使用比喻时，要注意：本体和喻体一定不是同类事物，但两者具有相似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22754" y="1125220"/>
            <a:ext cx="8742045" cy="4354344"/>
            <a:chOff x="773680" y="1257768"/>
            <a:chExt cx="4344846" cy="4436377"/>
          </a:xfrm>
        </p:grpSpPr>
        <p:sp>
          <p:nvSpPr>
            <p:cNvPr id="2" name="文本框 15"/>
            <p:cNvSpPr txBox="1"/>
            <p:nvPr/>
          </p:nvSpPr>
          <p:spPr>
            <a:xfrm>
              <a:off x="773680" y="1257768"/>
              <a:ext cx="652658" cy="594559"/>
            </a:xfrm>
            <a:prstGeom prst="rect">
              <a:avLst/>
            </a:prstGeom>
            <a:solidFill>
              <a:srgbClr val="8EB4E3"/>
            </a:solidFill>
          </p:spPr>
          <p:txBody>
            <a:bodyPr wrap="square" rtlCol="0">
              <a:spAutoFit/>
            </a:bodyPr>
            <a:lstStyle/>
            <a:p>
              <a:r>
                <a:rPr lang="zh-CN" altLang="en-US" sz="3200" dirty="0">
                  <a:solidFill>
                    <a:srgbClr val="404040"/>
                  </a:solidFill>
                  <a:latin typeface="黑体" pitchFamily="49" charset="-122"/>
                  <a:ea typeface="黑体" pitchFamily="49" charset="-122"/>
                </a:rPr>
                <a:t>例题2</a:t>
              </a:r>
            </a:p>
          </p:txBody>
        </p:sp>
        <p:sp>
          <p:nvSpPr>
            <p:cNvPr id="3" name="矩形 2"/>
            <p:cNvSpPr/>
            <p:nvPr/>
          </p:nvSpPr>
          <p:spPr>
            <a:xfrm>
              <a:off x="773680" y="1990929"/>
              <a:ext cx="4344846" cy="3703216"/>
            </a:xfrm>
            <a:prstGeom prst="rect">
              <a:avLst/>
            </a:prstGeom>
          </p:spPr>
          <p:txBody>
            <a:bodyPr wrap="square">
              <a:spAutoFit/>
            </a:bodyPr>
            <a:lstStyle/>
            <a:p>
              <a:pPr>
                <a:lnSpc>
                  <a:spcPct val="120000"/>
                </a:lnSpc>
              </a:pPr>
              <a:r>
                <a:rPr lang="zh-CN" altLang="en-US" sz="3200" dirty="0">
                  <a:solidFill>
                    <a:srgbClr val="404040"/>
                  </a:solidFill>
                  <a:latin typeface="仿宋" panose="02010609060101010101" pitchFamily="49" charset="-122"/>
                  <a:ea typeface="仿宋" panose="02010609060101010101" pitchFamily="49" charset="-122"/>
                </a:rPr>
                <a:t>[辽宁葫芦岛2015一模·17］</a:t>
              </a:r>
              <a:r>
                <a:rPr lang="zh-CN" altLang="en-US" sz="3200" dirty="0">
                  <a:solidFill>
                    <a:srgbClr val="404040"/>
                  </a:solidFill>
                  <a:latin typeface="宋体" pitchFamily="2" charset="-122"/>
                  <a:ea typeface="宋体" pitchFamily="2" charset="-122"/>
                </a:rPr>
                <a:t>请仿照下面的示例，围绕“美好追求”这一主题，另写两句话。要求：使用比喻的修辞手法，与例句构成排比句。</a:t>
              </a:r>
              <a:endParaRPr lang="zh-CN" altLang="en-US" sz="3200" dirty="0">
                <a:solidFill>
                  <a:srgbClr val="404040"/>
                </a:solidFill>
                <a:latin typeface="宋体" pitchFamily="2" charset="-122"/>
                <a:ea typeface="宋体" pitchFamily="2" charset="-122"/>
              </a:endParaRPr>
            </a:p>
            <a:p>
              <a:pPr>
                <a:lnSpc>
                  <a:spcPct val="120000"/>
                </a:lnSpc>
              </a:pPr>
              <a:r>
                <a:rPr lang="zh-CN" altLang="en-US" sz="3200" dirty="0">
                  <a:solidFill>
                    <a:schemeClr val="bg1"/>
                  </a:solidFill>
                  <a:latin typeface="楷体" panose="02010609060101010101" pitchFamily="49" charset="-122"/>
                  <a:ea typeface="楷体" panose="02010609060101010101" pitchFamily="49" charset="-122"/>
                </a:rPr>
                <a:t>示例：</a:t>
              </a:r>
              <a:r>
                <a:rPr lang="zh-CN" altLang="en-US" sz="3200" spc="-50" dirty="0">
                  <a:solidFill>
                    <a:schemeClr val="bg1"/>
                  </a:solidFill>
                  <a:latin typeface="楷体" panose="02010609060101010101" pitchFamily="49" charset="-122"/>
                  <a:ea typeface="楷体" panose="02010609060101010101" pitchFamily="49" charset="-122"/>
                </a:rPr>
                <a:t>我若是那林间的飞鸟，我要穿越森林，迎来黎明的第一缕阳光。</a:t>
              </a:r>
              <a:endParaRPr lang="zh-CN" altLang="en-US" sz="3200" spc="-50" dirty="0">
                <a:solidFill>
                  <a:schemeClr val="bg1"/>
                </a:solidFill>
                <a:latin typeface="楷体" panose="02010609060101010101" pitchFamily="49" charset="-122"/>
                <a:ea typeface="楷体" panose="02010609060101010101" pitchFamily="49" charset="-122"/>
              </a:endParaRPr>
            </a:p>
            <a:p>
              <a:pPr>
                <a:lnSpc>
                  <a:spcPct val="120000"/>
                </a:lnSpc>
              </a:pPr>
              <a:r>
                <a:rPr lang="en-US" altLang="zh-CN" sz="3200" spc="-50" dirty="0">
                  <a:solidFill>
                    <a:schemeClr val="bg1"/>
                  </a:solidFill>
                  <a:latin typeface="楷体" panose="02010609060101010101" pitchFamily="49" charset="-122"/>
                  <a:ea typeface="楷体" panose="02010609060101010101" pitchFamily="49" charset="-122"/>
                </a:rPr>
                <a:t>________________________________________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628066" y="1118096"/>
            <a:ext cx="8776970" cy="2152015"/>
            <a:chOff x="582221" y="3786190"/>
            <a:chExt cx="8776970" cy="2152015"/>
          </a:xfrm>
        </p:grpSpPr>
        <p:sp>
          <p:nvSpPr>
            <p:cNvPr id="4" name="文本框 15"/>
            <p:cNvSpPr txBox="1"/>
            <p:nvPr/>
          </p:nvSpPr>
          <p:spPr>
            <a:xfrm>
              <a:off x="786056" y="3786190"/>
              <a:ext cx="1085215" cy="583565"/>
            </a:xfrm>
            <a:prstGeom prst="rect">
              <a:avLst/>
            </a:prstGeom>
            <a:solidFill>
              <a:schemeClr val="accent2"/>
            </a:solidFill>
            <a:ln>
              <a:solidFill>
                <a:srgbClr val="0070C0"/>
              </a:solidFill>
            </a:ln>
          </p:spPr>
          <p:txBody>
            <a:bodyPr wrap="square" rtlCol="0">
              <a:spAutoFit/>
            </a:bodyPr>
            <a:lstStyle/>
            <a:p>
              <a:pPr algn="ctr"/>
              <a:r>
                <a:rPr kumimoji="1" lang="zh-CN" altLang="en-US" sz="3200" dirty="0">
                  <a:solidFill>
                    <a:schemeClr val="bg1"/>
                  </a:solidFill>
                  <a:latin typeface="黑体" pitchFamily="49" charset="-122"/>
                  <a:ea typeface="黑体" pitchFamily="49" charset="-122"/>
                  <a:cs typeface="Heiti SC Light"/>
                </a:rPr>
                <a:t>答案</a:t>
              </a:r>
            </a:p>
          </p:txBody>
        </p:sp>
        <p:sp>
          <p:nvSpPr>
            <p:cNvPr id="5" name="矩形 4"/>
            <p:cNvSpPr/>
            <p:nvPr/>
          </p:nvSpPr>
          <p:spPr>
            <a:xfrm>
              <a:off x="582221" y="4369755"/>
              <a:ext cx="8776970" cy="1568450"/>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j-ea"/>
                  <a:ea typeface="+mj-ea"/>
                </a:rPr>
                <a:t>我若是那天上的云朵，我要徜徉天空，擦出天际的第一抹蔚蓝；我若是那狂野的山风，我要翻山越岭，吹响秋天的第一声号角。</a:t>
              </a:r>
              <a:endParaRPr lang="zh-CN" altLang="en-US" sz="3200" dirty="0">
                <a:solidFill>
                  <a:srgbClr val="404040"/>
                </a:solidFill>
                <a:latin typeface="+mj-ea"/>
                <a:ea typeface="+mj-ea"/>
                <a:cs typeface="Heiti SC Light"/>
              </a:endParaRPr>
            </a:p>
          </p:txBody>
        </p:sp>
      </p:grpSp>
      <p:grpSp>
        <p:nvGrpSpPr>
          <p:cNvPr id="10" name="组合 9"/>
          <p:cNvGrpSpPr/>
          <p:nvPr/>
        </p:nvGrpSpPr>
        <p:grpSpPr>
          <a:xfrm>
            <a:off x="1724659" y="3439795"/>
            <a:ext cx="8680451" cy="2644775"/>
            <a:chOff x="5467666" y="1214422"/>
            <a:chExt cx="2671527" cy="2469015"/>
          </a:xfrm>
        </p:grpSpPr>
        <p:sp>
          <p:nvSpPr>
            <p:cNvPr id="6" name="文本框 15"/>
            <p:cNvSpPr txBox="1"/>
            <p:nvPr/>
          </p:nvSpPr>
          <p:spPr>
            <a:xfrm>
              <a:off x="5500694" y="1214422"/>
              <a:ext cx="333794" cy="544784"/>
            </a:xfrm>
            <a:prstGeom prst="rect">
              <a:avLst/>
            </a:prstGeom>
            <a:solidFill>
              <a:schemeClr val="accent2"/>
            </a:solidFill>
          </p:spPr>
          <p:txBody>
            <a:bodyPr wrap="square" rtlCol="0">
              <a:spAutoFit/>
            </a:bodyPr>
            <a:lstStyle/>
            <a:p>
              <a:pPr algn="ctr"/>
              <a:r>
                <a:rPr kumimoji="1" lang="zh-CN" altLang="en-US" sz="3200" dirty="0">
                  <a:solidFill>
                    <a:schemeClr val="bg1"/>
                  </a:solidFill>
                  <a:latin typeface="黑体" pitchFamily="49" charset="-122"/>
                  <a:ea typeface="黑体" pitchFamily="49" charset="-122"/>
                  <a:cs typeface="Heiti SC Light"/>
                </a:rPr>
                <a:t>解析</a:t>
              </a:r>
            </a:p>
          </p:txBody>
        </p:sp>
        <p:sp>
          <p:nvSpPr>
            <p:cNvPr id="7" name="矩形 6"/>
            <p:cNvSpPr/>
            <p:nvPr/>
          </p:nvSpPr>
          <p:spPr>
            <a:xfrm>
              <a:off x="5467666" y="1759206"/>
              <a:ext cx="2671527" cy="1924231"/>
            </a:xfrm>
            <a:prstGeom prst="rect">
              <a:avLst/>
            </a:prstGeom>
          </p:spPr>
          <p:txBody>
            <a:bodyPr wrap="square">
              <a:spAutoFit/>
            </a:bodyPr>
            <a:lstStyle/>
            <a:p>
              <a:pPr eaLnBrk="1" latinLnBrk="0" hangingPunct="1">
                <a:lnSpc>
                  <a:spcPct val="100000"/>
                </a:lnSpc>
              </a:pPr>
              <a:r>
                <a:rPr lang="zh-CN" altLang="en-US" sz="3200" dirty="0">
                  <a:solidFill>
                    <a:schemeClr val="bg1"/>
                  </a:solidFill>
                  <a:latin typeface="仿宋" panose="02010609060101010101" pitchFamily="49" charset="-122"/>
                  <a:ea typeface="仿宋" panose="02010609060101010101" pitchFamily="49" charset="-122"/>
                </a:rPr>
                <a:t>本题“明”要求是“使用比喻的修辞手法”“构成排比句”。而例句中“迎来黎明的第一缕阳光”运用了拟人手法，这就是题目的“暗”要求。</a:t>
              </a:r>
            </a:p>
          </p:txBody>
        </p:sp>
      </p:gr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to="" calcmode="lin" valueType="num">
                                      <p:cBhvr>
                                        <p:cTn id="14"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a:hlinkClick r:id="rId1" action="ppaction://hlinksldjump"/>
          </p:cNvPr>
          <p:cNvSpPr txBox="1"/>
          <p:nvPr/>
        </p:nvSpPr>
        <p:spPr>
          <a:xfrm>
            <a:off x="2783632" y="989599"/>
            <a:ext cx="6480720" cy="711209"/>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仿用句式的技巧</a:t>
            </a:r>
          </a:p>
        </p:txBody>
      </p:sp>
      <p:sp>
        <p:nvSpPr>
          <p:cNvPr id="8" name="TextBox 1"/>
          <p:cNvSpPr txBox="1"/>
          <p:nvPr/>
        </p:nvSpPr>
        <p:spPr>
          <a:xfrm>
            <a:off x="1863725" y="1700669"/>
            <a:ext cx="3429024"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mn-ea"/>
                <a:cs typeface="Heiti SC Light"/>
              </a:rPr>
              <a:t>4.</a:t>
            </a:r>
            <a:r>
              <a:rPr lang="zh-CN" altLang="en-US" sz="3200" dirty="0">
                <a:solidFill>
                  <a:schemeClr val="bg1"/>
                </a:solidFill>
                <a:latin typeface="+mn-ea"/>
                <a:cs typeface="Heiti SC Light"/>
              </a:rPr>
              <a:t>套句式</a:t>
            </a:r>
          </a:p>
        </p:txBody>
      </p:sp>
      <p:sp>
        <p:nvSpPr>
          <p:cNvPr id="12" name="TextBox 2"/>
          <p:cNvSpPr txBox="1"/>
          <p:nvPr/>
        </p:nvSpPr>
        <p:spPr>
          <a:xfrm>
            <a:off x="1863725" y="2284095"/>
            <a:ext cx="8464550" cy="1281889"/>
          </a:xfrm>
          <a:prstGeom prst="rect">
            <a:avLst/>
          </a:prstGeom>
          <a:noFill/>
        </p:spPr>
        <p:txBody>
          <a:bodyPr wrap="square" rtlCol="0">
            <a:spAutoFit/>
          </a:bodyPr>
          <a:lstStyle/>
          <a:p>
            <a:pPr>
              <a:lnSpc>
                <a:spcPct val="130000"/>
              </a:lnSpc>
            </a:pPr>
            <a:r>
              <a:rPr lang="zh-CN" altLang="en-US" sz="3200" dirty="0">
                <a:solidFill>
                  <a:schemeClr val="bg1"/>
                </a:solidFill>
                <a:latin typeface="宋体" pitchFamily="2" charset="-122"/>
                <a:ea typeface="宋体" pitchFamily="2" charset="-122"/>
              </a:rPr>
              <a:t>要明确例句的句式特点，理清句子之间的关系和层次，使仿句和例句句式保持一致。</a:t>
            </a:r>
          </a:p>
        </p:txBody>
      </p:sp>
      <p:pic>
        <p:nvPicPr>
          <p:cNvPr id="6" name="图片 5" descr="1005071734092c089ee638d404"/>
          <p:cNvPicPr>
            <a:picLocks noChangeAspect="1"/>
          </p:cNvPicPr>
          <p:nvPr/>
        </p:nvPicPr>
        <p:blipFill>
          <a:blip r:embed="rId2" cstate="print"/>
          <a:stretch>
            <a:fillRect/>
          </a:stretch>
        </p:blipFill>
        <p:spPr>
          <a:xfrm>
            <a:off x="7680176" y="4005064"/>
            <a:ext cx="3677920" cy="22987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24586" y="1191419"/>
            <a:ext cx="8742828" cy="4614545"/>
            <a:chOff x="440028" y="896922"/>
            <a:chExt cx="8742828" cy="4614545"/>
          </a:xfrm>
        </p:grpSpPr>
        <p:sp>
          <p:nvSpPr>
            <p:cNvPr id="2" name="文本框 15"/>
            <p:cNvSpPr txBox="1"/>
            <p:nvPr/>
          </p:nvSpPr>
          <p:spPr>
            <a:xfrm>
              <a:off x="440028" y="896922"/>
              <a:ext cx="1235710" cy="583565"/>
            </a:xfrm>
            <a:prstGeom prst="rect">
              <a:avLst/>
            </a:prstGeom>
            <a:solidFill>
              <a:schemeClr val="accent2"/>
            </a:solidFill>
          </p:spPr>
          <p:txBody>
            <a:bodyPr wrap="square" rtlCol="0">
              <a:spAutoFit/>
            </a:bodyPr>
            <a:lstStyle/>
            <a:p>
              <a:r>
                <a:rPr lang="zh-CN" altLang="en-US" sz="3200" dirty="0">
                  <a:solidFill>
                    <a:schemeClr val="bg1"/>
                  </a:solidFill>
                  <a:latin typeface="黑体" pitchFamily="49" charset="-122"/>
                  <a:ea typeface="黑体" pitchFamily="49" charset="-122"/>
                </a:rPr>
                <a:t>例题</a:t>
              </a:r>
              <a:r>
                <a:rPr lang="zh-CN" altLang="en-US" sz="3200" dirty="0">
                  <a:solidFill>
                    <a:srgbClr val="404040"/>
                  </a:solidFill>
                  <a:latin typeface="黑体" pitchFamily="49" charset="-122"/>
                  <a:ea typeface="黑体" pitchFamily="49" charset="-122"/>
                </a:rPr>
                <a:t>3</a:t>
              </a:r>
              <a:endParaRPr kumimoji="1" lang="en-US" altLang="zh-CN" sz="3200" dirty="0">
                <a:solidFill>
                  <a:schemeClr val="tx2"/>
                </a:solidFill>
                <a:latin typeface="黑体" pitchFamily="49" charset="-122"/>
                <a:ea typeface="黑体" pitchFamily="49" charset="-122"/>
                <a:cs typeface="Heiti SC Light"/>
              </a:endParaRPr>
            </a:p>
          </p:txBody>
        </p:sp>
        <p:sp>
          <p:nvSpPr>
            <p:cNvPr id="3" name="矩形 2"/>
            <p:cNvSpPr/>
            <p:nvPr/>
          </p:nvSpPr>
          <p:spPr>
            <a:xfrm>
              <a:off x="440176" y="1480487"/>
              <a:ext cx="8742680" cy="4030980"/>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宋体" pitchFamily="2" charset="-122"/>
                </a:rPr>
                <a:t>［浙江2014·7］依据下面的示例仿写，要求句式、结构与示例相似不得选择“月”“湖”“鱼”作为描述对象。</a:t>
              </a:r>
              <a:endParaRPr lang="zh-CN" altLang="en-US" sz="3200" dirty="0">
                <a:solidFill>
                  <a:srgbClr val="404040"/>
                </a:solidFill>
                <a:latin typeface="宋体" pitchFamily="2" charset="-122"/>
              </a:endParaRPr>
            </a:p>
            <a:p>
              <a:pPr eaLnBrk="1" latinLnBrk="0" hangingPunct="1">
                <a:lnSpc>
                  <a:spcPct val="100000"/>
                </a:lnSpc>
              </a:pPr>
              <a:r>
                <a:rPr lang="en-US" altLang="zh-CN" sz="3200" dirty="0">
                  <a:solidFill>
                    <a:schemeClr val="tx2">
                      <a:lumMod val="50000"/>
                    </a:schemeClr>
                  </a:solidFill>
                  <a:latin typeface="宋体" pitchFamily="2" charset="-122"/>
                </a:rPr>
                <a:t>【</a:t>
              </a:r>
              <a:r>
                <a:rPr lang="zh-CN" altLang="en-US" sz="3200" dirty="0">
                  <a:solidFill>
                    <a:schemeClr val="tx2">
                      <a:lumMod val="50000"/>
                    </a:schemeClr>
                  </a:solidFill>
                  <a:latin typeface="宋体" pitchFamily="2" charset="-122"/>
                </a:rPr>
                <a:t>示例</a:t>
              </a:r>
              <a:r>
                <a:rPr lang="en-US" altLang="zh-CN" sz="3200" dirty="0">
                  <a:solidFill>
                    <a:schemeClr val="tx2">
                      <a:lumMod val="50000"/>
                    </a:schemeClr>
                  </a:solidFill>
                  <a:latin typeface="宋体" pitchFamily="2" charset="-122"/>
                </a:rPr>
                <a:t>】</a:t>
              </a:r>
              <a:r>
                <a:rPr lang="zh-CN" altLang="en-US" sz="3200" spc="-50" dirty="0">
                  <a:solidFill>
                    <a:schemeClr val="tx2">
                      <a:lumMod val="50000"/>
                    </a:schemeClr>
                  </a:solidFill>
                  <a:latin typeface="楷体" panose="02010609060101010101" pitchFamily="49" charset="-122"/>
                  <a:ea typeface="楷体" panose="02010609060101010101" pitchFamily="49" charset="-122"/>
                </a:rPr>
                <a:t>弯月落在湖水中；</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        鱼儿游去了，</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        碎得月影半池</a:t>
              </a:r>
              <a:r>
                <a:rPr lang="en-US" altLang="zh-CN" sz="3200" spc="-50" dirty="0">
                  <a:solidFill>
                    <a:schemeClr val="tx2">
                      <a:lumMod val="50000"/>
                    </a:schemeClr>
                  </a:solidFill>
                  <a:latin typeface="楷体" panose="02010609060101010101" pitchFamily="49" charset="-122"/>
                  <a:ea typeface="楷体" panose="02010609060101010101" pitchFamily="49" charset="-122"/>
                </a:rPr>
                <a:t>——</a:t>
              </a:r>
              <a:endParaRPr lang="en-US" altLang="zh-CN" sz="3200" spc="-50" dirty="0">
                <a:solidFill>
                  <a:schemeClr val="tx2">
                    <a:lumMod val="50000"/>
                  </a:schemeClr>
                </a:solidFill>
                <a:latin typeface="楷体" panose="02010609060101010101" pitchFamily="49" charset="-122"/>
                <a:ea typeface="楷体" panose="02010609060101010101" pitchFamily="49" charset="-122"/>
              </a:endParaRPr>
            </a:p>
            <a:p>
              <a:pPr eaLnBrk="1" latinLnBrk="0" hangingPunct="1">
                <a:lnSpc>
                  <a:spcPct val="100000"/>
                </a:lnSpc>
              </a:pPr>
              <a:r>
                <a:rPr lang="zh-CN" altLang="en-US" sz="3200" spc="-50" dirty="0">
                  <a:solidFill>
                    <a:schemeClr val="tx2">
                      <a:lumMod val="50000"/>
                    </a:schemeClr>
                  </a:solidFill>
                  <a:latin typeface="楷体" panose="02010609060101010101" pitchFamily="49" charset="-122"/>
                  <a:ea typeface="楷体" panose="02010609060101010101" pitchFamily="49" charset="-122"/>
                </a:rPr>
                <a:t>        听见了嫦娥幽怨的歌声么？</a:t>
              </a:r>
              <a:endParaRPr lang="zh-CN" altLang="en-US" sz="3200" spc="-50" dirty="0">
                <a:solidFill>
                  <a:schemeClr val="tx2">
                    <a:lumMod val="50000"/>
                  </a:schemeClr>
                </a:solidFill>
                <a:latin typeface="楷体" panose="02010609060101010101" pitchFamily="49" charset="-122"/>
                <a:ea typeface="楷体" panose="02010609060101010101" pitchFamily="49" charset="-122"/>
              </a:endParaRPr>
            </a:p>
            <a:p>
              <a:pPr eaLnBrk="1" latinLnBrk="0" hangingPunct="1">
                <a:lnSpc>
                  <a:spcPct val="100000"/>
                </a:lnSpc>
              </a:pPr>
              <a:r>
                <a:rPr lang="en-US" altLang="zh-CN" sz="3200" spc="-50" dirty="0">
                  <a:solidFill>
                    <a:schemeClr val="tx2">
                      <a:lumMod val="50000"/>
                    </a:schemeClr>
                  </a:solidFill>
                  <a:latin typeface="华文新魏" panose="02010800040101010101" pitchFamily="2" charset="-122"/>
                  <a:ea typeface="华文新魏" panose="02010800040101010101" pitchFamily="2" charset="-122"/>
                </a:rPr>
                <a:t>________________________________________</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12470" y="620688"/>
            <a:ext cx="8703945" cy="2020570"/>
            <a:chOff x="286" y="1626"/>
            <a:chExt cx="13707" cy="3182"/>
          </a:xfrm>
        </p:grpSpPr>
        <p:sp>
          <p:nvSpPr>
            <p:cNvPr id="5" name="矩形 4"/>
            <p:cNvSpPr/>
            <p:nvPr/>
          </p:nvSpPr>
          <p:spPr>
            <a:xfrm>
              <a:off x="286" y="3113"/>
              <a:ext cx="13707" cy="169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a:t>
              </a:r>
              <a:r>
                <a:rPr lang="zh-CN" altLang="en-US" sz="3200" dirty="0">
                  <a:solidFill>
                    <a:srgbClr val="404040"/>
                  </a:solidFill>
                  <a:latin typeface="+mn-ea"/>
                  <a:ea typeface="+mn-ea"/>
                </a:rPr>
                <a:t>残花缀在繁枝上；/鸟儿飞去了，/撒得落红满地——/听见了花儿落地的叹息么？</a:t>
              </a:r>
            </a:p>
          </p:txBody>
        </p:sp>
        <p:grpSp>
          <p:nvGrpSpPr>
            <p:cNvPr id="13" name="组合 12"/>
            <p:cNvGrpSpPr/>
            <p:nvPr/>
          </p:nvGrpSpPr>
          <p:grpSpPr>
            <a:xfrm>
              <a:off x="347" y="1626"/>
              <a:ext cx="6785" cy="1238"/>
              <a:chOff x="406326" y="5429264"/>
              <a:chExt cx="4308550" cy="785756"/>
            </a:xfrm>
          </p:grpSpPr>
          <p:sp>
            <p:nvSpPr>
              <p:cNvPr id="14" name="文本框 15"/>
              <p:cNvSpPr txBox="1"/>
              <p:nvPr/>
            </p:nvSpPr>
            <p:spPr>
              <a:xfrm>
                <a:off x="406326" y="5631666"/>
                <a:ext cx="1052195" cy="583354"/>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答案</a:t>
                </a:r>
                <a:endParaRPr kumimoji="1" lang="zh-CN" altLang="en-US" sz="3200" dirty="0">
                  <a:solidFill>
                    <a:schemeClr val="tx2"/>
                  </a:solidFill>
                  <a:latin typeface="黑体" pitchFamily="49" charset="-122"/>
                  <a:ea typeface="黑体" pitchFamily="49" charset="-122"/>
                  <a:cs typeface="Heiti SC Light"/>
                </a:endParaRPr>
              </a:p>
            </p:txBody>
          </p:sp>
          <p:sp>
            <p:nvSpPr>
              <p:cNvPr id="15" name="矩形 14"/>
              <p:cNvSpPr/>
              <p:nvPr/>
            </p:nvSpPr>
            <p:spPr>
              <a:xfrm>
                <a:off x="785786" y="5429264"/>
                <a:ext cx="3929090" cy="460156"/>
              </a:xfrm>
              <a:prstGeom prst="rect">
                <a:avLst/>
              </a:prstGeom>
            </p:spPr>
            <p:txBody>
              <a:bodyPr wrap="square">
                <a:spAutoFit/>
              </a:bodyPr>
              <a:lstStyle/>
              <a:p>
                <a:pPr>
                  <a:lnSpc>
                    <a:spcPct val="150000"/>
                  </a:lnSpc>
                </a:pPr>
                <a:endParaRPr lang="zh-CN" altLang="en-US" sz="1600" dirty="0">
                  <a:solidFill>
                    <a:schemeClr val="tx2"/>
                  </a:solidFill>
                  <a:latin typeface="华文中宋" panose="02010600040101010101" charset="-122"/>
                  <a:ea typeface="华文中宋" panose="02010600040101010101" charset="-122"/>
                  <a:cs typeface="Heiti SC Light"/>
                </a:endParaRPr>
              </a:p>
            </p:txBody>
          </p:sp>
        </p:grpSp>
      </p:grpSp>
      <p:grpSp>
        <p:nvGrpSpPr>
          <p:cNvPr id="4" name="组合 3"/>
          <p:cNvGrpSpPr/>
          <p:nvPr/>
        </p:nvGrpSpPr>
        <p:grpSpPr>
          <a:xfrm>
            <a:off x="1712470" y="2641258"/>
            <a:ext cx="8653780" cy="3978910"/>
            <a:chOff x="365" y="5392"/>
            <a:chExt cx="13628" cy="6266"/>
          </a:xfrm>
        </p:grpSpPr>
        <p:sp>
          <p:nvSpPr>
            <p:cNvPr id="6" name="文本框 15"/>
            <p:cNvSpPr txBox="1"/>
            <p:nvPr/>
          </p:nvSpPr>
          <p:spPr>
            <a:xfrm>
              <a:off x="365" y="5392"/>
              <a:ext cx="1639" cy="919"/>
            </a:xfrm>
            <a:prstGeom prst="rect">
              <a:avLst/>
            </a:prstGeom>
            <a:solidFill>
              <a:schemeClr val="accent2"/>
            </a:solidFill>
          </p:spPr>
          <p:txBody>
            <a:bodyPr wrap="square" rtlCol="0">
              <a:spAutoFit/>
            </a:bodyPr>
            <a:lstStyle/>
            <a:p>
              <a:r>
                <a:rPr lang="zh-CN" altLang="en-US" sz="3200" dirty="0">
                  <a:solidFill>
                    <a:srgbClr val="404040"/>
                  </a:solidFill>
                  <a:latin typeface="黑体" pitchFamily="49" charset="-122"/>
                  <a:ea typeface="黑体" pitchFamily="49" charset="-122"/>
                </a:rPr>
                <a:t>解析</a:t>
              </a:r>
              <a:endParaRPr kumimoji="1" lang="zh-CN" altLang="en-US" sz="3200" dirty="0">
                <a:solidFill>
                  <a:schemeClr val="tx2"/>
                </a:solidFill>
                <a:latin typeface="黑体" pitchFamily="49" charset="-122"/>
                <a:ea typeface="黑体" pitchFamily="49" charset="-122"/>
                <a:cs typeface="Heiti SC Light"/>
              </a:endParaRPr>
            </a:p>
          </p:txBody>
        </p:sp>
        <p:sp>
          <p:nvSpPr>
            <p:cNvPr id="2" name="文本框 1"/>
            <p:cNvSpPr txBox="1"/>
            <p:nvPr/>
          </p:nvSpPr>
          <p:spPr>
            <a:xfrm>
              <a:off x="406" y="6617"/>
              <a:ext cx="13587" cy="5041"/>
            </a:xfrm>
            <a:prstGeom prst="rect">
              <a:avLst/>
            </a:prstGeom>
            <a:noFill/>
          </p:spPr>
          <p:txBody>
            <a:bodyPr wrap="square" rtlCol="0">
              <a:spAutoFit/>
            </a:bodyPr>
            <a:lstStyle/>
            <a:p>
              <a:pPr lvl="0">
                <a:lnSpc>
                  <a:spcPts val="3440"/>
                </a:lnSpc>
              </a:pPr>
              <a:r>
                <a:rPr lang="zh-CN" altLang="en-US" sz="2800" dirty="0">
                  <a:solidFill>
                    <a:srgbClr val="404040"/>
                  </a:solidFill>
                  <a:latin typeface="仿宋" panose="02010609060101010101" pitchFamily="49" charset="-122"/>
                  <a:ea typeface="仿宋" panose="02010609060101010101" pitchFamily="49" charset="-122"/>
                  <a:sym typeface="+mn-ea"/>
                </a:rPr>
                <a:t>首先，分析示例中的意象，理清它们之间的关系：“月”落在“湖”中，“鱼”碰碎了湖中月影，听见了“嫦娥”的歌声。其次，明确句式特点和表现手法。第三句紧承前两句营造的</a:t>
              </a:r>
              <a:r>
                <a:rPr lang="zh-CN" altLang="en-US" sz="2800" dirty="0">
                  <a:solidFill>
                    <a:srgbClr val="404040"/>
                  </a:solidFill>
                  <a:latin typeface="仿宋" panose="02010609060101010101" pitchFamily="49" charset="-122"/>
                  <a:ea typeface="仿宋" panose="02010609060101010101" pitchFamily="49" charset="-122"/>
                </a:rPr>
                <a:t>意境，语句动静结合，最后一句以疑问句式结束，想象丰富而韵味无穷。再次，依据题干要求仿写。</a:t>
              </a:r>
              <a:endParaRPr lang="zh-CN" altLang="en-US" sz="2800" dirty="0">
                <a:solidFill>
                  <a:srgbClr val="404040"/>
                </a:solidFill>
                <a:latin typeface="仿宋" panose="02010609060101010101" pitchFamily="49" charset="-122"/>
                <a:ea typeface="仿宋" panose="02010609060101010101" pitchFamily="49" charset="-122"/>
              </a:endParaRPr>
            </a:p>
            <a:p>
              <a:pPr algn="l" eaLnBrk="1" latinLnBrk="0" hangingPunct="1"/>
              <a:endParaRPr lang="zh-CN" altLang="en-US" sz="3200" dirty="0">
                <a:solidFill>
                  <a:srgbClr val="404040"/>
                </a:solidFill>
                <a:latin typeface="仿宋" panose="02010609060101010101" pitchFamily="49" charset="-122"/>
                <a:ea typeface="仿宋" panose="02010609060101010101" pitchFamily="49" charset="-122"/>
                <a:sym typeface="+mn-ea"/>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2737" y="1628800"/>
            <a:ext cx="9697839" cy="3046988"/>
          </a:xfrm>
          <a:prstGeom prst="rect">
            <a:avLst/>
          </a:prstGeom>
          <a:noFill/>
        </p:spPr>
        <p:txBody>
          <a:bodyPr wrap="square" rtlCol="0" anchor="t">
            <a:spAutoFit/>
          </a:bodyPr>
          <a:lstStyle/>
          <a:p>
            <a:pPr eaLnBrk="1" latinLnBrk="0" hangingPunct="1">
              <a:lnSpc>
                <a:spcPct val="150000"/>
              </a:lnSpc>
            </a:pPr>
            <a:r>
              <a:rPr lang="zh-CN" altLang="en-US" sz="3200" dirty="0">
                <a:latin typeface="宋体" pitchFamily="2" charset="-122"/>
                <a:ea typeface="宋体" pitchFamily="2" charset="-122"/>
                <a:sym typeface="+mn-ea"/>
              </a:rPr>
              <a:t>A.这雀儿到了你们这里,变得既俊又会说话了</a:t>
            </a:r>
            <a:endParaRPr lang="zh-CN" altLang="en-US" sz="3200" dirty="0">
              <a:latin typeface="宋体" pitchFamily="2" charset="-122"/>
              <a:ea typeface="宋体" pitchFamily="2" charset="-122"/>
            </a:endParaRPr>
          </a:p>
          <a:p>
            <a:pPr eaLnBrk="1" latinLnBrk="0" hangingPunct="1">
              <a:lnSpc>
                <a:spcPct val="150000"/>
              </a:lnSpc>
            </a:pPr>
            <a:r>
              <a:rPr lang="zh-CN" altLang="en-US" sz="3200" dirty="0">
                <a:latin typeface="宋体" pitchFamily="2" charset="-122"/>
                <a:ea typeface="宋体" pitchFamily="2" charset="-122"/>
                <a:sym typeface="+mn-ea"/>
              </a:rPr>
              <a:t>B.偏这雀儿到了你们这里,他会说话了,也变俊了</a:t>
            </a:r>
            <a:endParaRPr lang="zh-CN" altLang="en-US" sz="3200" dirty="0">
              <a:latin typeface="宋体" pitchFamily="2" charset="-122"/>
              <a:ea typeface="宋体" pitchFamily="2" charset="-122"/>
            </a:endParaRPr>
          </a:p>
          <a:p>
            <a:pPr eaLnBrk="1" latinLnBrk="0" hangingPunct="1">
              <a:lnSpc>
                <a:spcPct val="150000"/>
              </a:lnSpc>
            </a:pPr>
            <a:r>
              <a:rPr lang="zh-CN" altLang="en-US" sz="3200" dirty="0">
                <a:latin typeface="宋体" pitchFamily="2" charset="-122"/>
                <a:ea typeface="宋体" pitchFamily="2" charset="-122"/>
                <a:sym typeface="+mn-ea"/>
              </a:rPr>
              <a:t>C.偏这雀儿到了你们这里,他也变俊了,也会说话了</a:t>
            </a:r>
            <a:endParaRPr lang="zh-CN" altLang="en-US" sz="3200" dirty="0">
              <a:latin typeface="宋体" pitchFamily="2" charset="-122"/>
              <a:ea typeface="宋体" pitchFamily="2" charset="-122"/>
            </a:endParaRPr>
          </a:p>
          <a:p>
            <a:pPr eaLnBrk="1" latinLnBrk="0" hangingPunct="1">
              <a:lnSpc>
                <a:spcPct val="150000"/>
              </a:lnSpc>
            </a:pPr>
            <a:r>
              <a:rPr lang="zh-CN" altLang="en-US" sz="3200" dirty="0">
                <a:latin typeface="宋体" pitchFamily="2" charset="-122"/>
                <a:ea typeface="宋体" pitchFamily="2" charset="-122"/>
                <a:sym typeface="+mn-ea"/>
              </a:rPr>
              <a:t>D.这雀儿到了你们这里,变得既会说话又俊了</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a:hlinkClick r:id="rId1" action="ppaction://hlinksldjump"/>
          </p:cNvPr>
          <p:cNvSpPr txBox="1"/>
          <p:nvPr/>
        </p:nvSpPr>
        <p:spPr>
          <a:xfrm>
            <a:off x="2888438" y="641628"/>
            <a:ext cx="6439887" cy="762000"/>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仿用句式的技巧</a:t>
            </a:r>
          </a:p>
        </p:txBody>
      </p:sp>
      <p:sp>
        <p:nvSpPr>
          <p:cNvPr id="8" name="TextBox 1"/>
          <p:cNvSpPr txBox="1"/>
          <p:nvPr/>
        </p:nvSpPr>
        <p:spPr>
          <a:xfrm>
            <a:off x="1885365" y="1403628"/>
            <a:ext cx="3429024"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mn-ea"/>
                <a:cs typeface="Heiti SC Light"/>
              </a:rPr>
              <a:t>5.</a:t>
            </a:r>
            <a:r>
              <a:rPr lang="zh-CN" altLang="en-US" sz="3200" dirty="0">
                <a:solidFill>
                  <a:schemeClr val="bg1"/>
                </a:solidFill>
                <a:latin typeface="+mn-ea"/>
                <a:cs typeface="Heiti SC Light"/>
              </a:rPr>
              <a:t>造神韵</a:t>
            </a:r>
          </a:p>
        </p:txBody>
      </p:sp>
      <p:sp>
        <p:nvSpPr>
          <p:cNvPr id="12" name="TextBox 2"/>
          <p:cNvSpPr txBox="1"/>
          <p:nvPr/>
        </p:nvSpPr>
        <p:spPr>
          <a:xfrm>
            <a:off x="1846580" y="1906905"/>
            <a:ext cx="8498205" cy="1568450"/>
          </a:xfrm>
          <a:prstGeom prst="rect">
            <a:avLst/>
          </a:prstGeom>
          <a:noFill/>
        </p:spPr>
        <p:txBody>
          <a:bodyPr wrap="square" rtlCol="0">
            <a:spAutoFit/>
          </a:bodyPr>
          <a:lstStyle/>
          <a:p>
            <a:pPr eaLnBrk="1" latinLnBrk="0" hangingPunct="1">
              <a:lnSpc>
                <a:spcPct val="100000"/>
              </a:lnSpc>
            </a:pPr>
            <a:r>
              <a:rPr lang="zh-CN" altLang="en-US" sz="3200" dirty="0">
                <a:solidFill>
                  <a:schemeClr val="bg1"/>
                </a:solidFill>
                <a:latin typeface="宋体" pitchFamily="2" charset="-122"/>
                <a:ea typeface="宋体" pitchFamily="2" charset="-122"/>
              </a:rPr>
              <a:t>注意所仿句子要和例句一样，内容要健康，立意要高远，要有一定的神韵，还要有一定的哲理性和启发性。</a:t>
            </a:r>
          </a:p>
        </p:txBody>
      </p:sp>
      <p:grpSp>
        <p:nvGrpSpPr>
          <p:cNvPr id="4" name="组合 3"/>
          <p:cNvGrpSpPr/>
          <p:nvPr/>
        </p:nvGrpSpPr>
        <p:grpSpPr>
          <a:xfrm>
            <a:off x="1744345" y="3475355"/>
            <a:ext cx="8728075" cy="2490470"/>
            <a:chOff x="347" y="5473"/>
            <a:chExt cx="13745" cy="3922"/>
          </a:xfrm>
        </p:grpSpPr>
        <p:sp>
          <p:nvSpPr>
            <p:cNvPr id="2" name="文本框 15"/>
            <p:cNvSpPr txBox="1"/>
            <p:nvPr/>
          </p:nvSpPr>
          <p:spPr>
            <a:xfrm>
              <a:off x="347" y="5473"/>
              <a:ext cx="1966" cy="919"/>
            </a:xfrm>
            <a:prstGeom prst="rect">
              <a:avLst/>
            </a:prstGeom>
            <a:solidFill>
              <a:schemeClr val="accent2"/>
            </a:solidFill>
            <a:ln>
              <a:solidFill>
                <a:schemeClr val="accent1"/>
              </a:solidFill>
            </a:ln>
          </p:spPr>
          <p:txBody>
            <a:bodyPr wrap="square" rtlCol="0">
              <a:spAutoFit/>
            </a:bodyPr>
            <a:lstStyle/>
            <a:p>
              <a:r>
                <a:rPr lang="zh-CN" altLang="en-US" sz="3200" dirty="0">
                  <a:solidFill>
                    <a:srgbClr val="404040"/>
                  </a:solidFill>
                  <a:latin typeface="黑体" pitchFamily="49" charset="-122"/>
                  <a:ea typeface="黑体" pitchFamily="49" charset="-122"/>
                </a:rPr>
                <a:t>例题4</a:t>
              </a:r>
              <a:endParaRPr kumimoji="1" lang="en-US" altLang="zh-CN" sz="3200" dirty="0">
                <a:solidFill>
                  <a:schemeClr val="tx2"/>
                </a:solidFill>
                <a:latin typeface="黑体" pitchFamily="49" charset="-122"/>
                <a:ea typeface="黑体" pitchFamily="49" charset="-122"/>
                <a:cs typeface="Heiti SC Light"/>
              </a:endParaRPr>
            </a:p>
          </p:txBody>
        </p:sp>
        <p:sp>
          <p:nvSpPr>
            <p:cNvPr id="3" name="矩形 2"/>
            <p:cNvSpPr/>
            <p:nvPr/>
          </p:nvSpPr>
          <p:spPr>
            <a:xfrm>
              <a:off x="347" y="6392"/>
              <a:ext cx="13745" cy="3003"/>
            </a:xfrm>
            <a:prstGeom prst="rect">
              <a:avLst/>
            </a:prstGeom>
          </p:spPr>
          <p:txBody>
            <a:bodyPr wrap="square">
              <a:spAutoFit/>
            </a:bodyPr>
            <a:lstStyle/>
            <a:p>
              <a:pPr algn="l" eaLnBrk="1" latinLnBrk="0" hangingPunct="1">
                <a:lnSpc>
                  <a:spcPts val="3440"/>
                </a:lnSpc>
              </a:pPr>
              <a:r>
                <a:rPr lang="zh-CN" altLang="en-US" sz="3200" dirty="0">
                  <a:solidFill>
                    <a:srgbClr val="404040"/>
                  </a:solidFill>
                  <a:latin typeface="仿宋" panose="02010609060101010101" pitchFamily="49" charset="-122"/>
                  <a:ea typeface="仿宋" panose="02010609060101010101" pitchFamily="49" charset="-122"/>
                </a:rPr>
                <a:t>［重庆2013·20］</a:t>
              </a:r>
              <a:r>
                <a:rPr lang="zh-CN" altLang="en-US" sz="3200" dirty="0">
                  <a:solidFill>
                    <a:srgbClr val="404040"/>
                  </a:solidFill>
                  <a:latin typeface="宋体" pitchFamily="2" charset="-122"/>
                  <a:ea typeface="宋体" pitchFamily="2" charset="-122"/>
                </a:rPr>
                <a:t>依照下面的示例，自选两种自然景物，另写两句话。要求：运用拟人手法，句式与例句相同。</a:t>
              </a:r>
              <a:endParaRPr lang="zh-CN" altLang="en-US" sz="3200" dirty="0">
                <a:solidFill>
                  <a:srgbClr val="404040"/>
                </a:solidFill>
                <a:latin typeface="宋体" pitchFamily="2" charset="-122"/>
                <a:ea typeface="宋体" pitchFamily="2" charset="-122"/>
              </a:endParaRPr>
            </a:p>
            <a:p>
              <a:pPr eaLnBrk="1" latinLnBrk="0" hangingPunct="1">
                <a:lnSpc>
                  <a:spcPct val="100000"/>
                </a:lnSpc>
              </a:pPr>
              <a:endParaRPr lang="zh-CN" altLang="en-US" sz="3200" spc="-50" dirty="0">
                <a:solidFill>
                  <a:schemeClr val="tx2"/>
                </a:solidFill>
                <a:latin typeface="楷体" panose="02010609060101010101" pitchFamily="49" charset="-122"/>
                <a:ea typeface="楷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30375" y="3068960"/>
            <a:ext cx="8731250" cy="2632710"/>
            <a:chOff x="237599" y="5789933"/>
            <a:chExt cx="8273942" cy="2632710"/>
          </a:xfrm>
        </p:grpSpPr>
        <p:sp>
          <p:nvSpPr>
            <p:cNvPr id="4" name="文本框 15"/>
            <p:cNvSpPr txBox="1"/>
            <p:nvPr/>
          </p:nvSpPr>
          <p:spPr>
            <a:xfrm>
              <a:off x="394654" y="5789933"/>
              <a:ext cx="1010324" cy="583565"/>
            </a:xfrm>
            <a:prstGeom prst="rect">
              <a:avLst/>
            </a:prstGeom>
            <a:solidFill>
              <a:schemeClr val="accent2"/>
            </a:solidFill>
          </p:spPr>
          <p:txBody>
            <a:bodyPr wrap="square" rtlCol="0">
              <a:spAutoFit/>
            </a:bodyPr>
            <a:lstStyle/>
            <a:p>
              <a:pPr algn="l"/>
              <a:r>
                <a:rPr lang="zh-CN" altLang="en-US" sz="3200" dirty="0">
                  <a:solidFill>
                    <a:srgbClr val="404040"/>
                  </a:solidFill>
                  <a:uFillTx/>
                  <a:latin typeface="黑体" pitchFamily="49" charset="-122"/>
                  <a:ea typeface="黑体" pitchFamily="49" charset="-122"/>
                </a:rPr>
                <a:t>答案</a:t>
              </a:r>
            </a:p>
          </p:txBody>
        </p:sp>
        <p:sp>
          <p:nvSpPr>
            <p:cNvPr id="5" name="矩形 4"/>
            <p:cNvSpPr/>
            <p:nvPr/>
          </p:nvSpPr>
          <p:spPr>
            <a:xfrm>
              <a:off x="237599" y="6559553"/>
              <a:ext cx="8273942" cy="1863090"/>
            </a:xfrm>
            <a:prstGeom prst="rect">
              <a:avLst/>
            </a:prstGeom>
          </p:spPr>
          <p:txBody>
            <a:bodyPr wrap="square">
              <a:spAutoFit/>
            </a:bodyPr>
            <a:lstStyle/>
            <a:p>
              <a:pPr>
                <a:lnSpc>
                  <a:spcPct val="120000"/>
                </a:lnSpc>
              </a:pPr>
              <a:r>
                <a:rPr lang="zh-CN" altLang="en-US" sz="3200" dirty="0">
                  <a:solidFill>
                    <a:srgbClr val="404040"/>
                  </a:solidFill>
                  <a:latin typeface="黑体" pitchFamily="49" charset="-122"/>
                  <a:ea typeface="黑体" pitchFamily="49" charset="-122"/>
                </a:rPr>
                <a:t>【示例一】</a:t>
              </a:r>
              <a:r>
                <a:rPr lang="zh-CN" altLang="en-US" sz="3200" dirty="0">
                  <a:solidFill>
                    <a:srgbClr val="404040"/>
                  </a:solidFill>
                  <a:latin typeface="+mn-ea"/>
                  <a:ea typeface="+mn-ea"/>
                </a:rPr>
                <a:t>眼前的那棵绿柳，也许是听了微风说的情语，羞得低下了头，陶醉在美丽的春景里。</a:t>
              </a:r>
              <a:endParaRPr lang="zh-CN" altLang="en-US" sz="3200" dirty="0">
                <a:solidFill>
                  <a:srgbClr val="404040"/>
                </a:solidFill>
                <a:latin typeface="+mn-ea"/>
                <a:ea typeface="+mn-ea"/>
              </a:endParaRPr>
            </a:p>
            <a:p>
              <a:pPr>
                <a:lnSpc>
                  <a:spcPct val="120000"/>
                </a:lnSpc>
              </a:pPr>
              <a:endParaRPr lang="zh-CN" altLang="en-US" sz="3200" dirty="0">
                <a:solidFill>
                  <a:srgbClr val="404040"/>
                </a:solidFill>
                <a:latin typeface="+mn-ea"/>
                <a:ea typeface="+mn-ea"/>
              </a:endParaRPr>
            </a:p>
          </p:txBody>
        </p:sp>
      </p:grpSp>
      <p:sp>
        <p:nvSpPr>
          <p:cNvPr id="6" name="矩形 5"/>
          <p:cNvSpPr/>
          <p:nvPr/>
        </p:nvSpPr>
        <p:spPr>
          <a:xfrm>
            <a:off x="1730375" y="5013176"/>
            <a:ext cx="8788400" cy="1076325"/>
          </a:xfrm>
          <a:prstGeom prst="rect">
            <a:avLst/>
          </a:prstGeom>
        </p:spPr>
        <p:txBody>
          <a:bodyPr wrap="square">
            <a:spAutoFit/>
          </a:bodyPr>
          <a:lstStyle/>
          <a:p>
            <a:pPr eaLnBrk="1" latinLnBrk="0" hangingPunct="1">
              <a:lnSpc>
                <a:spcPct val="100000"/>
              </a:lnSpc>
            </a:pPr>
            <a:r>
              <a:rPr lang="zh-CN" altLang="en-US" sz="3200" dirty="0">
                <a:solidFill>
                  <a:srgbClr val="404040"/>
                </a:solidFill>
                <a:latin typeface="黑体" pitchFamily="49" charset="-122"/>
                <a:ea typeface="黑体" pitchFamily="49" charset="-122"/>
              </a:rPr>
              <a:t>【示例二】</a:t>
            </a:r>
            <a:r>
              <a:rPr lang="zh-CN" altLang="en-US" sz="3200" dirty="0">
                <a:solidFill>
                  <a:srgbClr val="404040"/>
                </a:solidFill>
                <a:latin typeface="+mn-ea"/>
                <a:ea typeface="+mn-ea"/>
              </a:rPr>
              <a:t>头顶的那朵白云，抑或是听了鸟儿传的家音，急得迈开了脚，奔跑在碧蓝的天空上。</a:t>
            </a:r>
          </a:p>
        </p:txBody>
      </p:sp>
      <p:sp>
        <p:nvSpPr>
          <p:cNvPr id="2" name="文本框 1"/>
          <p:cNvSpPr txBox="1"/>
          <p:nvPr/>
        </p:nvSpPr>
        <p:spPr>
          <a:xfrm>
            <a:off x="2044065" y="1080770"/>
            <a:ext cx="8298815" cy="1353185"/>
          </a:xfrm>
          <a:prstGeom prst="rect">
            <a:avLst/>
          </a:prstGeom>
          <a:noFill/>
        </p:spPr>
        <p:txBody>
          <a:bodyPr wrap="square" rtlCol="0" anchor="t">
            <a:spAutoFit/>
          </a:bodyPr>
          <a:lstStyle/>
          <a:p>
            <a:pPr algn="l" defTabSz="457200"/>
            <a:r>
              <a:rPr lang="zh-CN" altLang="en-US" sz="3200" dirty="0">
                <a:solidFill>
                  <a:schemeClr val="bg1"/>
                </a:solidFill>
                <a:latin typeface="楷体" panose="02010609060101010101" pitchFamily="49" charset="-122"/>
                <a:ea typeface="楷体" panose="02010609060101010101" pitchFamily="49" charset="-122"/>
                <a:sym typeface="+mn-ea"/>
              </a:rPr>
              <a:t>例句：</a:t>
            </a:r>
            <a:r>
              <a:rPr lang="zh-CN" altLang="en-US" sz="3200" spc="-50" dirty="0">
                <a:solidFill>
                  <a:schemeClr val="bg1"/>
                </a:solidFill>
                <a:latin typeface="楷体" panose="02010609060101010101" pitchFamily="49" charset="-122"/>
                <a:ea typeface="楷体" panose="02010609060101010101" pitchFamily="49" charset="-122"/>
                <a:sym typeface="+mn-ea"/>
              </a:rPr>
              <a:t>身后的那片鲜花，可能是听了小草讲的笑话，乐得咧开了嘴，嬉闹在明媚的阳光里。</a:t>
            </a:r>
            <a:endParaRPr lang="zh-CN" altLang="en-US" sz="3200" spc="-50" dirty="0">
              <a:solidFill>
                <a:schemeClr val="bg1"/>
              </a:solidFill>
              <a:latin typeface="楷体" panose="02010609060101010101" pitchFamily="49" charset="-122"/>
              <a:ea typeface="楷体" panose="02010609060101010101" pitchFamily="49" charset="-122"/>
            </a:endParaRPr>
          </a:p>
          <a:p>
            <a:pPr algn="l" defTabSz="457200"/>
            <a:endParaRPr lang="zh-CN" altLang="en-US" dirty="0"/>
          </a:p>
        </p:txBody>
      </p:sp>
      <p:sp>
        <p:nvSpPr>
          <p:cNvPr id="3" name="文本框 2"/>
          <p:cNvSpPr txBox="1"/>
          <p:nvPr/>
        </p:nvSpPr>
        <p:spPr>
          <a:xfrm>
            <a:off x="1924685" y="2131695"/>
            <a:ext cx="8526780" cy="583565"/>
          </a:xfrm>
          <a:prstGeom prst="rect">
            <a:avLst/>
          </a:prstGeom>
          <a:noFill/>
        </p:spPr>
        <p:txBody>
          <a:bodyPr wrap="square" rtlCol="0" anchor="t">
            <a:spAutoFit/>
          </a:bodyPr>
          <a:lstStyle/>
          <a:p>
            <a:pPr eaLnBrk="1" latinLnBrk="0" hangingPunct="1">
              <a:lnSpc>
                <a:spcPct val="100000"/>
              </a:lnSpc>
            </a:pPr>
            <a:r>
              <a:rPr lang="en-US" altLang="zh-CN" sz="3200" spc="-50" dirty="0">
                <a:solidFill>
                  <a:schemeClr val="bg1"/>
                </a:solidFill>
                <a:latin typeface="楷体" panose="02010609060101010101" pitchFamily="49" charset="-122"/>
                <a:ea typeface="楷体" panose="02010609060101010101" pitchFamily="49" charset="-122"/>
                <a:sym typeface="+mn-ea"/>
              </a:rPr>
              <a:t>_______________________________________</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heckerboard(across)">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693912" y="1502187"/>
            <a:ext cx="8803641" cy="4218305"/>
            <a:chOff x="5390706" y="1214422"/>
            <a:chExt cx="6931252" cy="4218305"/>
          </a:xfrm>
        </p:grpSpPr>
        <p:sp>
          <p:nvSpPr>
            <p:cNvPr id="6" name="文本框 15"/>
            <p:cNvSpPr txBox="1"/>
            <p:nvPr/>
          </p:nvSpPr>
          <p:spPr>
            <a:xfrm>
              <a:off x="5390706" y="1214422"/>
              <a:ext cx="1003392" cy="583565"/>
            </a:xfrm>
            <a:prstGeom prst="rect">
              <a:avLst/>
            </a:prstGeom>
            <a:solidFill>
              <a:schemeClr val="accent2"/>
            </a:solidFill>
          </p:spPr>
          <p:txBody>
            <a:bodyPr wrap="square" rtlCol="0">
              <a:spAutoFit/>
            </a:bodyPr>
            <a:lstStyle/>
            <a:p>
              <a:pPr algn="ctr"/>
              <a:r>
                <a:rPr lang="zh-CN" altLang="en-US" sz="3200" dirty="0">
                  <a:solidFill>
                    <a:srgbClr val="404040"/>
                  </a:solidFill>
                  <a:latin typeface="黑体" pitchFamily="49" charset="-122"/>
                  <a:ea typeface="黑体" pitchFamily="49" charset="-122"/>
                </a:rPr>
                <a:t>解析</a:t>
              </a:r>
            </a:p>
          </p:txBody>
        </p:sp>
        <p:sp>
          <p:nvSpPr>
            <p:cNvPr id="7" name="矩形 6"/>
            <p:cNvSpPr/>
            <p:nvPr/>
          </p:nvSpPr>
          <p:spPr>
            <a:xfrm>
              <a:off x="5390706" y="1797987"/>
              <a:ext cx="6931252" cy="3634740"/>
            </a:xfrm>
            <a:prstGeom prst="rect">
              <a:avLst/>
            </a:prstGeom>
          </p:spPr>
          <p:txBody>
            <a:bodyPr wrap="square">
              <a:spAutoFit/>
            </a:bodyPr>
            <a:lstStyle/>
            <a:p>
              <a:pPr algn="l" eaLnBrk="1" latinLnBrk="0" hangingPunct="1">
                <a:lnSpc>
                  <a:spcPct val="120000"/>
                </a:lnSpc>
              </a:pPr>
              <a:r>
                <a:rPr lang="zh-CN" altLang="en-US" sz="3200" dirty="0">
                  <a:solidFill>
                    <a:srgbClr val="404040"/>
                  </a:solidFill>
                  <a:latin typeface="仿宋" panose="02010609060101010101" pitchFamily="49" charset="-122"/>
                  <a:ea typeface="仿宋" panose="02010609060101010101" pitchFamily="49" charset="-122"/>
                </a:rPr>
                <a:t>解答本题时，除要注意选择自然景物，句式与例句相同外，还要注意修辞手法、情感表达的一致性。例句中“鲜花”“笑话”“乐得咧开了嘴”“明媚的阳光”等词语，定下了轻松愉悦的基调，仿句应运用拟人手法，把所选事物表现得活泼可爱。</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a:hlinkClick r:id="rId1" action="ppaction://hlinksldjump"/>
          </p:cNvPr>
          <p:cNvSpPr txBox="1"/>
          <p:nvPr/>
        </p:nvSpPr>
        <p:spPr>
          <a:xfrm>
            <a:off x="2811480" y="836712"/>
            <a:ext cx="6569040" cy="583564"/>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仿用句式的技巧</a:t>
            </a:r>
          </a:p>
        </p:txBody>
      </p:sp>
      <p:sp>
        <p:nvSpPr>
          <p:cNvPr id="8" name="TextBox 1"/>
          <p:cNvSpPr txBox="1"/>
          <p:nvPr/>
        </p:nvSpPr>
        <p:spPr>
          <a:xfrm>
            <a:off x="1838007" y="1755718"/>
            <a:ext cx="3429024"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mn-ea"/>
                <a:cs typeface="Heiti SC Light"/>
              </a:rPr>
              <a:t>6.</a:t>
            </a:r>
            <a:r>
              <a:rPr lang="zh-CN" altLang="en-US" sz="3200" dirty="0">
                <a:solidFill>
                  <a:schemeClr val="bg1"/>
                </a:solidFill>
                <a:latin typeface="+mn-ea"/>
                <a:cs typeface="Heiti SC Light"/>
              </a:rPr>
              <a:t>连表述</a:t>
            </a:r>
          </a:p>
        </p:txBody>
      </p:sp>
      <p:sp>
        <p:nvSpPr>
          <p:cNvPr id="12" name="TextBox 2"/>
          <p:cNvSpPr txBox="1"/>
          <p:nvPr/>
        </p:nvSpPr>
        <p:spPr>
          <a:xfrm>
            <a:off x="1838007" y="2597517"/>
            <a:ext cx="8515985" cy="2553335"/>
          </a:xfrm>
          <a:prstGeom prst="rect">
            <a:avLst/>
          </a:prstGeom>
          <a:noFill/>
        </p:spPr>
        <p:txBody>
          <a:bodyPr wrap="square" rtlCol="0">
            <a:spAutoFit/>
          </a:bodyPr>
          <a:lstStyle/>
          <a:p>
            <a:pPr eaLnBrk="1" latinLnBrk="0" hangingPunct="1">
              <a:lnSpc>
                <a:spcPct val="100000"/>
              </a:lnSpc>
            </a:pPr>
            <a:r>
              <a:rPr lang="zh-CN" altLang="en-US" sz="3200" dirty="0">
                <a:solidFill>
                  <a:schemeClr val="bg1"/>
                </a:solidFill>
                <a:latin typeface="宋体" pitchFamily="2" charset="-122"/>
                <a:ea typeface="宋体" pitchFamily="2" charset="-122"/>
              </a:rPr>
              <a:t>仿写的内容、修辞手法、句式确定后，选择恰当的词语，拟写出符合要求的句子，并重新审视所仿写的句子，看它是否有语病，是否和原文内容、句式、修辞一致，能否与原文语意相连、文脉相通、融为一体。</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39617" y="2852936"/>
            <a:ext cx="6297374" cy="923330"/>
          </a:xfrm>
          <a:prstGeom prst="rect">
            <a:avLst/>
          </a:prstGeom>
        </p:spPr>
        <p:txBody>
          <a:bodyPr wrap="square">
            <a:spAutoFit/>
          </a:bodyPr>
          <a:lstStyle/>
          <a:p>
            <a:pPr algn="ctr"/>
            <a:r>
              <a:rPr kumimoji="1" lang="zh-CN" altLang="en-US" sz="5400" dirty="0">
                <a:solidFill>
                  <a:schemeClr val="bg1"/>
                </a:solidFill>
                <a:latin typeface="黑体" pitchFamily="49" charset="-122"/>
                <a:ea typeface="黑体" pitchFamily="49" charset="-122"/>
                <a:cs typeface="Heiti SC Medium"/>
              </a:rPr>
              <a:t>敬请期待下一专题！</a:t>
            </a:r>
          </a:p>
        </p:txBody>
      </p:sp>
      <p:pic>
        <p:nvPicPr>
          <p:cNvPr id="6" name="图片 5" descr="1005071734092c089ee638d404"/>
          <p:cNvPicPr>
            <a:picLocks noChangeAspect="1"/>
          </p:cNvPicPr>
          <p:nvPr/>
        </p:nvPicPr>
        <p:blipFill>
          <a:blip r:embed="rId1" cstate="print"/>
          <a:stretch>
            <a:fillRect/>
          </a:stretch>
        </p:blipFill>
        <p:spPr>
          <a:xfrm>
            <a:off x="7464152" y="4005064"/>
            <a:ext cx="3677920" cy="2298700"/>
          </a:xfrm>
          <a:prstGeom prst="rect">
            <a:avLst/>
          </a:prstGeom>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0070" y="2034540"/>
            <a:ext cx="8531860" cy="3046095"/>
          </a:xfrm>
          <a:prstGeom prst="rect">
            <a:avLst/>
          </a:prstGeom>
          <a:noFill/>
        </p:spPr>
        <p:txBody>
          <a:bodyPr wrap="square" rtlCol="0">
            <a:spAutoFit/>
          </a:bodyPr>
          <a:lstStyle/>
          <a:p>
            <a:r>
              <a:rPr lang="zh-CN" altLang="en-US" sz="3200">
                <a:latin typeface="仿宋" panose="02010609060101010101" pitchFamily="49" charset="-122"/>
                <a:ea typeface="仿宋" panose="02010609060101010101" pitchFamily="49" charset="-122"/>
                <a:sym typeface="+mn-ea"/>
              </a:rPr>
              <a:t>B、C两项中的“偏”字,很好地表现了刘姥姥对大观园中的物事感到新奇时的惊讶，好于A、D两项。再根据后文“那笼子里黑老鸹子,怎么又长出凤头来,也会说话呢”中先说“长出凤头”后说“也会说话呢”的先后顺序,可以确定横线处当先说“变俊”,再说“也会说话了”。</a:t>
            </a:r>
          </a:p>
        </p:txBody>
      </p:sp>
      <p:grpSp>
        <p:nvGrpSpPr>
          <p:cNvPr id="2" name="组合 1"/>
          <p:cNvGrpSpPr/>
          <p:nvPr/>
        </p:nvGrpSpPr>
        <p:grpSpPr>
          <a:xfrm>
            <a:off x="1583055" y="1243330"/>
            <a:ext cx="8870950" cy="4033520"/>
            <a:chOff x="93" y="1958"/>
            <a:chExt cx="13970" cy="6352"/>
          </a:xfrm>
        </p:grpSpPr>
        <p:sp>
          <p:nvSpPr>
            <p:cNvPr id="5" name="文本框 4"/>
            <p:cNvSpPr txBox="1"/>
            <p:nvPr/>
          </p:nvSpPr>
          <p:spPr>
            <a:xfrm>
              <a:off x="482" y="1958"/>
              <a:ext cx="1573"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解析</a:t>
              </a:r>
            </a:p>
          </p:txBody>
        </p:sp>
        <p:sp>
          <p:nvSpPr>
            <p:cNvPr id="6" name="文本框 5"/>
            <p:cNvSpPr txBox="1"/>
            <p:nvPr/>
          </p:nvSpPr>
          <p:spPr>
            <a:xfrm>
              <a:off x="93" y="7391"/>
              <a:ext cx="13970" cy="919"/>
            </a:xfrm>
            <a:prstGeom prst="rect">
              <a:avLst/>
            </a:prstGeom>
            <a:noFill/>
          </p:spPr>
          <p:txBody>
            <a:bodyPr wrap="square" rtlCol="0">
              <a:spAutoFit/>
            </a:bodyPr>
            <a:lstStyle/>
            <a:p>
              <a:endParaRPr lang="zh-CN" altLang="en-US" sz="3200">
                <a:latin typeface="仿宋" panose="02010609060101010101" pitchFamily="49" charset="-122"/>
                <a:ea typeface="仿宋" panose="02010609060101010101" pitchFamily="49" charset="-122"/>
              </a:endParaRPr>
            </a:p>
          </p:txBody>
        </p:sp>
      </p:grpSp>
      <p:grpSp>
        <p:nvGrpSpPr>
          <p:cNvPr id="10" name="组合 9"/>
          <p:cNvGrpSpPr/>
          <p:nvPr/>
        </p:nvGrpSpPr>
        <p:grpSpPr>
          <a:xfrm>
            <a:off x="1923415" y="5201285"/>
            <a:ext cx="1701800" cy="612775"/>
            <a:chOff x="5200" y="4870"/>
            <a:chExt cx="2680" cy="965"/>
          </a:xfrm>
        </p:grpSpPr>
        <p:sp>
          <p:nvSpPr>
            <p:cNvPr id="11" name="文本框 10"/>
            <p:cNvSpPr txBox="1"/>
            <p:nvPr/>
          </p:nvSpPr>
          <p:spPr>
            <a:xfrm>
              <a:off x="5200" y="4870"/>
              <a:ext cx="1654"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12" name="文本框 11"/>
            <p:cNvSpPr txBox="1"/>
            <p:nvPr/>
          </p:nvSpPr>
          <p:spPr>
            <a:xfrm>
              <a:off x="7053" y="4916"/>
              <a:ext cx="827" cy="919"/>
            </a:xfrm>
            <a:prstGeom prst="rect">
              <a:avLst/>
            </a:prstGeom>
            <a:noFill/>
          </p:spPr>
          <p:txBody>
            <a:bodyPr wrap="square" rtlCol="0">
              <a:spAutoFit/>
            </a:bodyPr>
            <a:lstStyle/>
            <a:p>
              <a:r>
                <a:rPr lang="en-US" altLang="zh-CN" sz="3200"/>
                <a:t>C</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a:hlinkClick r:id="rId1" action="ppaction://hlinksldjump"/>
          </p:cNvPr>
          <p:cNvSpPr txBox="1"/>
          <p:nvPr/>
        </p:nvSpPr>
        <p:spPr>
          <a:xfrm>
            <a:off x="1864994" y="1078230"/>
            <a:ext cx="5743173" cy="51114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10" name="组合 9"/>
          <p:cNvGrpSpPr/>
          <p:nvPr/>
        </p:nvGrpSpPr>
        <p:grpSpPr>
          <a:xfrm>
            <a:off x="2155825" y="1864360"/>
            <a:ext cx="5985510" cy="5512352"/>
            <a:chOff x="971600" y="2204864"/>
            <a:chExt cx="4147354" cy="5512515"/>
          </a:xfrm>
        </p:grpSpPr>
        <p:sp>
          <p:nvSpPr>
            <p:cNvPr id="4" name="TextBox 4">
              <a:hlinkClick r:id="rId2" action="ppaction://hlinksldjump"/>
            </p:cNvPr>
            <p:cNvSpPr txBox="1"/>
            <p:nvPr/>
          </p:nvSpPr>
          <p:spPr>
            <a:xfrm>
              <a:off x="1317912" y="2701366"/>
              <a:ext cx="3357586" cy="5016013"/>
            </a:xfrm>
            <a:prstGeom prst="rect">
              <a:avLst/>
            </a:prstGeom>
            <a:noFill/>
          </p:spPr>
          <p:txBody>
            <a:bodyPr wrap="square" rtlCol="0">
              <a:spAutoFit/>
            </a:bodyPr>
            <a:lstStyle/>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嵌入式（</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续写式（</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话题式</a:t>
              </a:r>
              <a:endParaRPr lang="zh-CN" altLang="en-US" sz="3200" dirty="0">
                <a:solidFill>
                  <a:schemeClr val="bg1"/>
                </a:solidFill>
                <a:latin typeface="宋体" pitchFamily="2" charset="-122"/>
                <a:ea typeface="宋体" pitchFamily="2" charset="-122"/>
                <a:cs typeface="Heiti SC Light"/>
              </a:endParaRPr>
            </a:p>
            <a:p>
              <a:pPr marL="342900" indent="-342900">
                <a:lnSpc>
                  <a:spcPct val="20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开放式（</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sp>
          <p:nvSpPr>
            <p:cNvPr id="7" name="副标题 2">
              <a:hlinkClick r:id="rId2" action="ppaction://hlinksldjump"/>
            </p:cNvPr>
            <p:cNvSpPr txBox="1"/>
            <p:nvPr/>
          </p:nvSpPr>
          <p:spPr>
            <a:xfrm>
              <a:off x="971600" y="2204864"/>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仿用句式</a:t>
              </a:r>
            </a:p>
          </p:txBody>
        </p:sp>
      </p:grpSp>
      <p:pic>
        <p:nvPicPr>
          <p:cNvPr id="8" name="Picture 2" descr="C:\Users\Administrator\Desktop\20150805170832_JdYak.jpeg20150805170832_JdYak"/>
          <p:cNvPicPr>
            <a:picLocks noChangeAspect="1" noChangeArrowheads="1"/>
          </p:cNvPicPr>
          <p:nvPr/>
        </p:nvPicPr>
        <p:blipFill>
          <a:blip r:embed="rId3" cstate="print">
            <a:lum bright="10000"/>
          </a:blip>
          <a:srcRect l="19007" t="20912" r="5993" b="10855"/>
          <a:stretch>
            <a:fillRect/>
          </a:stretch>
        </p:blipFill>
        <p:spPr bwMode="auto">
          <a:xfrm>
            <a:off x="9192344" y="3717032"/>
            <a:ext cx="2195195" cy="2572385"/>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918336" y="1438983"/>
            <a:ext cx="464121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嵌入式（</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4" name="矩形 3"/>
          <p:cNvSpPr/>
          <p:nvPr/>
        </p:nvSpPr>
        <p:spPr>
          <a:xfrm>
            <a:off x="1783001" y="2018235"/>
            <a:ext cx="8778240" cy="1568450"/>
          </a:xfrm>
          <a:prstGeom prst="rect">
            <a:avLst/>
          </a:prstGeom>
        </p:spPr>
        <p:txBody>
          <a:bodyPr wrap="square">
            <a:spAutoFit/>
          </a:bodyPr>
          <a:lstStyle/>
          <a:p>
            <a:r>
              <a:rPr lang="zh-CN" altLang="en-US" sz="3200" dirty="0">
                <a:solidFill>
                  <a:schemeClr val="bg1"/>
                </a:solidFill>
                <a:latin typeface="宋体" pitchFamily="2" charset="-122"/>
                <a:ea typeface="宋体" pitchFamily="2" charset="-122"/>
                <a:cs typeface="Heiti SC Light"/>
              </a:rPr>
              <a:t>此类题中，要仿写的句子嵌在所给的材料中，一般限定了句子表达的思维空间，要求与前后语句语意连贯，句式与给出的例句相同。</a:t>
            </a:r>
          </a:p>
        </p:txBody>
      </p:sp>
      <p:grpSp>
        <p:nvGrpSpPr>
          <p:cNvPr id="7" name="组合 6"/>
          <p:cNvGrpSpPr/>
          <p:nvPr/>
        </p:nvGrpSpPr>
        <p:grpSpPr>
          <a:xfrm>
            <a:off x="1808695" y="3586685"/>
            <a:ext cx="8702040" cy="2781935"/>
            <a:chOff x="226883" y="3623635"/>
            <a:chExt cx="9056350" cy="2781935"/>
          </a:xfrm>
        </p:grpSpPr>
        <p:sp>
          <p:nvSpPr>
            <p:cNvPr id="5" name="文本框 13"/>
            <p:cNvSpPr txBox="1"/>
            <p:nvPr/>
          </p:nvSpPr>
          <p:spPr>
            <a:xfrm>
              <a:off x="367728" y="3623635"/>
              <a:ext cx="1889383" cy="583565"/>
            </a:xfrm>
            <a:prstGeom prst="rect">
              <a:avLst/>
            </a:prstGeom>
            <a:solidFill>
              <a:schemeClr val="accent2"/>
            </a:solidFill>
          </p:spPr>
          <p:txBody>
            <a:bodyPr wrap="square" rtlCol="0">
              <a:spAutoFit/>
            </a:bodyPr>
            <a:lstStyle/>
            <a:p>
              <a:r>
                <a:rPr kumimoji="1" lang="zh-CN" altLang="en-US" sz="3200" dirty="0">
                  <a:latin typeface="黑体" pitchFamily="49" charset="-122"/>
                  <a:ea typeface="黑体" pitchFamily="49" charset="-122"/>
                </a:rPr>
                <a:t>考法点拨</a:t>
              </a:r>
            </a:p>
          </p:txBody>
        </p:sp>
        <p:sp>
          <p:nvSpPr>
            <p:cNvPr id="6" name="圆角矩形 5"/>
            <p:cNvSpPr/>
            <p:nvPr/>
          </p:nvSpPr>
          <p:spPr>
            <a:xfrm>
              <a:off x="226883" y="4270065"/>
              <a:ext cx="9056350" cy="213550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仿写时，一要注意与上下文的衔接连贯；二应侧重关注上下句的句式特点，除了题干提出的</a:t>
              </a:r>
              <a:r>
                <a:rPr lang="zh-CN" altLang="en-US" sz="3200" dirty="0">
                  <a:solidFill>
                    <a:schemeClr val="accent6"/>
                  </a:solidFill>
                  <a:latin typeface="宋体" pitchFamily="2" charset="-122"/>
                  <a:ea typeface="宋体" pitchFamily="2" charset="-122"/>
                </a:rPr>
                <a:t>明要求</a:t>
              </a:r>
              <a:r>
                <a:rPr lang="zh-CN" altLang="en-US" sz="3200" dirty="0">
                  <a:solidFill>
                    <a:srgbClr val="404040"/>
                  </a:solidFill>
                  <a:latin typeface="宋体" pitchFamily="2" charset="-122"/>
                  <a:ea typeface="宋体" pitchFamily="2" charset="-122"/>
                </a:rPr>
                <a:t>外，还要挖掘上下句自身隐含的</a:t>
              </a:r>
              <a:r>
                <a:rPr lang="zh-CN" altLang="en-US" sz="3200" dirty="0">
                  <a:solidFill>
                    <a:schemeClr val="accent6"/>
                  </a:solidFill>
                  <a:latin typeface="宋体" pitchFamily="2" charset="-122"/>
                  <a:ea typeface="宋体" pitchFamily="2" charset="-122"/>
                </a:rPr>
                <a:t>暗要求</a:t>
              </a:r>
              <a:r>
                <a:rPr lang="zh-CN" altLang="en-US" sz="3200" dirty="0">
                  <a:solidFill>
                    <a:srgbClr val="404040"/>
                  </a:solidFill>
                  <a:latin typeface="宋体" pitchFamily="2" charset="-122"/>
                  <a:ea typeface="宋体" pitchFamily="2" charset="-122"/>
                </a:rPr>
                <a:t>，如句子内部结构关系、修辞手法、内容特点等。</a:t>
              </a:r>
            </a:p>
          </p:txBody>
        </p:sp>
      </p:grpSp>
      <p:sp>
        <p:nvSpPr>
          <p:cNvPr id="8" name="副标题 2">
            <a:hlinkClick r:id="rId1" action="ppaction://hlinksldjump"/>
          </p:cNvPr>
          <p:cNvSpPr txBox="1"/>
          <p:nvPr/>
        </p:nvSpPr>
        <p:spPr>
          <a:xfrm>
            <a:off x="4655840" y="734725"/>
            <a:ext cx="4147354"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仿用句式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8451</Words>
  <Application>Kingsoft Office WPP</Application>
  <PresentationFormat>自定义</PresentationFormat>
  <Paragraphs>494</Paragraphs>
  <Slides>64</Slides>
  <Notes>2</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348</cp:revision>
  <dcterms:created xsi:type="dcterms:W3CDTF">2017-02-11T06:33:00Z</dcterms:created>
  <dcterms:modified xsi:type="dcterms:W3CDTF">2019-02-13T08:50:32Z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