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56" r:id="rId2"/>
    <p:sldId id="258" r:id="rId3"/>
    <p:sldId id="267" r:id="rId4"/>
    <p:sldId id="257" r:id="rId5"/>
    <p:sldId id="266" r:id="rId6"/>
    <p:sldId id="262" r:id="rId7"/>
    <p:sldId id="260" r:id="rId8"/>
    <p:sldId id="261" r:id="rId9"/>
    <p:sldId id="306" r:id="rId10"/>
    <p:sldId id="311" r:id="rId11"/>
    <p:sldId id="312" r:id="rId12"/>
    <p:sldId id="313" r:id="rId13"/>
    <p:sldId id="314" r:id="rId14"/>
    <p:sldId id="284" r:id="rId15"/>
    <p:sldId id="315" r:id="rId16"/>
    <p:sldId id="316" r:id="rId17"/>
    <p:sldId id="317" r:id="rId18"/>
    <p:sldId id="318" r:id="rId19"/>
    <p:sldId id="307" r:id="rId20"/>
    <p:sldId id="308" r:id="rId21"/>
    <p:sldId id="309" r:id="rId22"/>
    <p:sldId id="310" r:id="rId23"/>
    <p:sldId id="321" r:id="rId24"/>
    <p:sldId id="322" r:id="rId25"/>
    <p:sldId id="319" r:id="rId26"/>
    <p:sldId id="320" r:id="rId27"/>
    <p:sldId id="287" r:id="rId28"/>
    <p:sldId id="275" r:id="rId29"/>
    <p:sldId id="323" r:id="rId30"/>
    <p:sldId id="302" r:id="rId31"/>
    <p:sldId id="303" r:id="rId32"/>
    <p:sldId id="304" r:id="rId33"/>
    <p:sldId id="288" r:id="rId34"/>
    <p:sldId id="299" r:id="rId35"/>
    <p:sldId id="300" r:id="rId36"/>
    <p:sldId id="301" r:id="rId37"/>
    <p:sldId id="271" r:id="rId38"/>
    <p:sldId id="286" r:id="rId39"/>
    <p:sldId id="281" r:id="rId40"/>
    <p:sldId id="276" r:id="rId41"/>
    <p:sldId id="277" r:id="rId42"/>
    <p:sldId id="278" r:id="rId43"/>
    <p:sldId id="282" r:id="rId44"/>
    <p:sldId id="289" r:id="rId45"/>
    <p:sldId id="290" r:id="rId46"/>
    <p:sldId id="291" r:id="rId47"/>
    <p:sldId id="292" r:id="rId48"/>
    <p:sldId id="305" r:id="rId49"/>
    <p:sldId id="324"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74" autoAdjust="0"/>
    <p:restoredTop sz="95332" autoAdjust="0"/>
  </p:normalViewPr>
  <p:slideViewPr>
    <p:cSldViewPr snapToGrid="0">
      <p:cViewPr varScale="1">
        <p:scale>
          <a:sx n="83" d="100"/>
          <a:sy n="83" d="100"/>
        </p:scale>
        <p:origin x="1392" y="82"/>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C1B1DA-8501-4EDD-AACC-0AB52476A002}" type="datetimeFigureOut">
              <a:rPr lang="zh-CN" altLang="en-US" smtClean="0"/>
              <a:t>2019/9/22</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D575AB-A993-4481-B4A1-C595038DBB75}" type="slidenum">
              <a:rPr lang="zh-CN" altLang="en-US" smtClean="0"/>
              <a:t>‹#›</a:t>
            </a:fld>
            <a:endParaRPr lang="zh-CN" altLang="en-US"/>
          </a:p>
        </p:txBody>
      </p:sp>
    </p:spTree>
    <p:extLst>
      <p:ext uri="{BB962C8B-B14F-4D97-AF65-F5344CB8AC3E}">
        <p14:creationId xmlns:p14="http://schemas.microsoft.com/office/powerpoint/2010/main" val="1073178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除了十五国风，“周”代表</a:t>
            </a:r>
            <a:r>
              <a:rPr lang="en-US" altLang="zh-CN" dirty="0" smtClean="0"/>
              <a:t>《</a:t>
            </a:r>
            <a:r>
              <a:rPr lang="zh-CN" altLang="en-US" dirty="0" smtClean="0"/>
              <a:t>周颂</a:t>
            </a:r>
            <a:r>
              <a:rPr lang="en-US" altLang="zh-CN" dirty="0" smtClean="0"/>
              <a:t>》</a:t>
            </a:r>
            <a:r>
              <a:rPr lang="zh-CN" altLang="en-US" dirty="0" smtClean="0"/>
              <a:t>，“鲁”代表</a:t>
            </a:r>
            <a:r>
              <a:rPr lang="en-US" altLang="zh-CN" dirty="0" smtClean="0"/>
              <a:t>《</a:t>
            </a:r>
            <a:r>
              <a:rPr lang="zh-CN" altLang="en-US" dirty="0" smtClean="0"/>
              <a:t>鲁颂</a:t>
            </a:r>
            <a:r>
              <a:rPr lang="en-US" altLang="zh-CN" dirty="0" smtClean="0"/>
              <a:t>》</a:t>
            </a:r>
            <a:r>
              <a:rPr lang="zh-CN" altLang="en-US" dirty="0" smtClean="0"/>
              <a:t>，“宋”代表</a:t>
            </a:r>
            <a:r>
              <a:rPr lang="en-US" altLang="zh-CN" dirty="0" smtClean="0"/>
              <a:t>《</a:t>
            </a:r>
            <a:r>
              <a:rPr lang="zh-CN" altLang="en-US" dirty="0" smtClean="0"/>
              <a:t>商颂</a:t>
            </a:r>
            <a:r>
              <a:rPr lang="en-US" altLang="zh-CN" dirty="0" smtClean="0"/>
              <a:t>》</a:t>
            </a:r>
            <a:r>
              <a:rPr lang="zh-CN" altLang="en-US" dirty="0" smtClean="0"/>
              <a:t>。“南”只是个范围，不是个具体的地名。”二南“的范围，大体就是现在的河南省南部和湖北省北部，也可能向两旁的陕西省和安徽省有所涉及。至于周南和召南的具体位置，就众说纷纭了。</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2CFF8B-10B6-4D40-BAE1-6C97EACB013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58247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Gang</a:t>
            </a:r>
            <a:r>
              <a:rPr lang="zh-CN" altLang="en-US" dirty="0" smtClean="0"/>
              <a:t>。这篇比较有意思，伯鱼就是孔鲤，孔子的儿子。</a:t>
            </a:r>
          </a:p>
          <a:p>
            <a:endParaRPr lang="zh-CN" altLang="en-US" dirty="0"/>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E2CFF8B-10B6-4D40-BAE1-6C97EACB013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4665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生：“与子同裳”的“裳”怎么读？</a:t>
            </a:r>
          </a:p>
          <a:p>
            <a:r>
              <a:rPr lang="zh-CN" altLang="en-US" dirty="0" smtClean="0"/>
              <a:t>李：“裳”指下衣，因此读作</a:t>
            </a:r>
            <a:r>
              <a:rPr lang="en-US" altLang="zh-CN" dirty="0" err="1" smtClean="0"/>
              <a:t>cháng</a:t>
            </a:r>
            <a:r>
              <a:rPr lang="zh-CN" altLang="en-US" dirty="0" smtClean="0"/>
              <a:t>。“王于兴师”中的“兴”是什么意思？</a:t>
            </a:r>
          </a:p>
          <a:p>
            <a:r>
              <a:rPr lang="zh-CN" altLang="en-US" dirty="0" smtClean="0"/>
              <a:t>生：起兵。</a:t>
            </a:r>
          </a:p>
          <a:p>
            <a:r>
              <a:rPr lang="zh-CN" altLang="en-US" dirty="0" smtClean="0"/>
              <a:t>李：“兴师”指起兵、出兵，而“兴”是发动，成语“兴师问罪”中的“兴师”也是这个意思。“偕作”的“偕”是什么意思？</a:t>
            </a:r>
          </a:p>
          <a:p>
            <a:r>
              <a:rPr lang="zh-CN" altLang="en-US" dirty="0" smtClean="0"/>
              <a:t>生：一起，共同。</a:t>
            </a:r>
          </a:p>
          <a:p>
            <a:r>
              <a:rPr lang="zh-CN" altLang="en-US" dirty="0" smtClean="0"/>
              <a:t>李：很好。诗中有哪些通假字？</a:t>
            </a:r>
          </a:p>
          <a:p>
            <a:r>
              <a:rPr lang="zh-CN" altLang="en-US" dirty="0" smtClean="0"/>
              <a:t>生：“脩”通“修”，指修理。</a:t>
            </a:r>
          </a:p>
          <a:p>
            <a:r>
              <a:rPr lang="zh-CN" altLang="en-US" dirty="0" smtClean="0"/>
              <a:t>生：“泽”通“　　　　　”，指贴身的内衣。</a:t>
            </a:r>
          </a:p>
          <a:p>
            <a:r>
              <a:rPr lang="zh-CN" altLang="en-US" dirty="0" smtClean="0"/>
              <a:t>李：我再提一个稍微难一点的问题，“王于兴师”中的“于”是什么意思？</a:t>
            </a:r>
          </a:p>
          <a:p>
            <a:r>
              <a:rPr lang="zh-CN" altLang="en-US" dirty="0" smtClean="0"/>
              <a:t>生：助词，没有意义。</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2D575AB-A993-4481-B4A1-C595038DBB75}" type="slidenum">
              <a:rPr lang="zh-CN" altLang="en-US" smtClean="0"/>
              <a:t>37</a:t>
            </a:fld>
            <a:endParaRPr lang="zh-CN" altLang="en-US"/>
          </a:p>
        </p:txBody>
      </p:sp>
    </p:spTree>
    <p:extLst>
      <p:ext uri="{BB962C8B-B14F-4D97-AF65-F5344CB8AC3E}">
        <p14:creationId xmlns:p14="http://schemas.microsoft.com/office/powerpoint/2010/main" val="1323216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生：“与子同裳”的“裳”怎么读？</a:t>
            </a:r>
          </a:p>
          <a:p>
            <a:r>
              <a:rPr lang="zh-CN" altLang="en-US" dirty="0" smtClean="0"/>
              <a:t>李：“裳”指下衣，因此读作</a:t>
            </a:r>
            <a:r>
              <a:rPr lang="en-US" altLang="zh-CN" dirty="0" err="1" smtClean="0"/>
              <a:t>cháng</a:t>
            </a:r>
            <a:r>
              <a:rPr lang="zh-CN" altLang="en-US" dirty="0" smtClean="0"/>
              <a:t>。“王于兴师”中的“兴”是什么意思？</a:t>
            </a:r>
          </a:p>
          <a:p>
            <a:r>
              <a:rPr lang="zh-CN" altLang="en-US" dirty="0" smtClean="0"/>
              <a:t>生：起兵。</a:t>
            </a:r>
          </a:p>
          <a:p>
            <a:r>
              <a:rPr lang="zh-CN" altLang="en-US" dirty="0" smtClean="0"/>
              <a:t>李：“兴师”指起兵、出兵，而“兴”是发动，成语“兴师问罪”中的“兴师”也是这个意思。“偕作”的“偕”是什么意思？</a:t>
            </a:r>
          </a:p>
          <a:p>
            <a:r>
              <a:rPr lang="zh-CN" altLang="en-US" dirty="0" smtClean="0"/>
              <a:t>生：一起，共同。</a:t>
            </a:r>
          </a:p>
          <a:p>
            <a:r>
              <a:rPr lang="zh-CN" altLang="en-US" dirty="0" smtClean="0"/>
              <a:t>李：很好。诗中有哪些通假字？</a:t>
            </a:r>
          </a:p>
          <a:p>
            <a:r>
              <a:rPr lang="zh-CN" altLang="en-US" dirty="0" smtClean="0"/>
              <a:t>生：“脩”通“修”，指修理。</a:t>
            </a:r>
          </a:p>
          <a:p>
            <a:r>
              <a:rPr lang="zh-CN" altLang="en-US" dirty="0" smtClean="0"/>
              <a:t>生：“泽”通“　　　　　”，指贴身的内衣。</a:t>
            </a:r>
          </a:p>
          <a:p>
            <a:r>
              <a:rPr lang="zh-CN" altLang="en-US" dirty="0" smtClean="0"/>
              <a:t>李：我再提一个稍微难一点的问题，“王于兴师”中的“于”是什么意思？</a:t>
            </a:r>
          </a:p>
          <a:p>
            <a:r>
              <a:rPr lang="zh-CN" altLang="en-US" dirty="0" smtClean="0"/>
              <a:t>生：助词，没有意义。</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F2D575AB-A993-4481-B4A1-C595038DBB75}" type="slidenum">
              <a:rPr lang="zh-CN" altLang="en-US" smtClean="0"/>
              <a:t>39</a:t>
            </a:fld>
            <a:endParaRPr lang="zh-CN" altLang="en-US"/>
          </a:p>
        </p:txBody>
      </p:sp>
    </p:spTree>
    <p:extLst>
      <p:ext uri="{BB962C8B-B14F-4D97-AF65-F5344CB8AC3E}">
        <p14:creationId xmlns:p14="http://schemas.microsoft.com/office/powerpoint/2010/main" val="146970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1422512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2579321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2040159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641839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1711835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3636677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2619283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94858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4177016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13859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4735A1FD-DA6A-4435-9135-FA30CE74FFDA}" type="datetimeFigureOut">
              <a:rPr lang="zh-CN" altLang="en-US" smtClean="0"/>
              <a:t>2019/9/22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5829646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35A1FD-DA6A-4435-9135-FA30CE74FFDA}" type="datetimeFigureOut">
              <a:rPr lang="zh-CN" altLang="en-US" smtClean="0"/>
              <a:t>2019/9/22</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DC6BF-32BA-4E0B-9A33-2CE72EF63D7A}" type="slidenum">
              <a:rPr lang="zh-CN" altLang="en-US" smtClean="0"/>
              <a:t>‹#›</a:t>
            </a:fld>
            <a:endParaRPr lang="zh-CN" altLang="en-US"/>
          </a:p>
        </p:txBody>
      </p:sp>
    </p:spTree>
    <p:extLst>
      <p:ext uri="{BB962C8B-B14F-4D97-AF65-F5344CB8AC3E}">
        <p14:creationId xmlns:p14="http://schemas.microsoft.com/office/powerpoint/2010/main" val="30837763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079836" y="2001838"/>
            <a:ext cx="5862782" cy="2387600"/>
          </a:xfrm>
        </p:spPr>
        <p:txBody>
          <a:bodyPr vert="eaVert"/>
          <a:lstStyle/>
          <a:p>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芣苢</a:t>
            </a:r>
            <a:r>
              <a:rPr lang="en-US" altLang="zh-CN"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a:blip r:embed="rId2"/>
          <a:stretch>
            <a:fillRect/>
          </a:stretch>
        </p:blipFill>
        <p:spPr>
          <a:xfrm>
            <a:off x="0" y="0"/>
            <a:ext cx="4557156" cy="6858000"/>
          </a:xfrm>
          <a:prstGeom prst="rect">
            <a:avLst/>
          </a:prstGeom>
        </p:spPr>
      </p:pic>
    </p:spTree>
    <p:extLst>
      <p:ext uri="{BB962C8B-B14F-4D97-AF65-F5344CB8AC3E}">
        <p14:creationId xmlns:p14="http://schemas.microsoft.com/office/powerpoint/2010/main" val="1559726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491" y="785091"/>
            <a:ext cx="8829964" cy="6003636"/>
          </a:xfrm>
        </p:spPr>
        <p:txBody>
          <a:bodyPr>
            <a:normAutofit/>
          </a:bodyPr>
          <a:lstStyle/>
          <a:p>
            <a:pPr>
              <a:lnSpc>
                <a:spcPct val="114000"/>
              </a:lnSpc>
            </a:pP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诗经</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包括</a:t>
            </a:r>
            <a:r>
              <a:rPr lang="zh-CN" altLang="en-US" b="1" dirty="0">
                <a:solidFill>
                  <a:srgbClr val="0000FF"/>
                </a:solidFill>
                <a:latin typeface="楷体" panose="02010609060101010101" pitchFamily="49" charset="-122"/>
                <a:ea typeface="楷体" panose="02010609060101010101" pitchFamily="49" charset="-122"/>
              </a:rPr>
              <a:t>西周初（公元前</a:t>
            </a:r>
            <a:r>
              <a:rPr lang="en-US" altLang="zh-CN" b="1" dirty="0">
                <a:solidFill>
                  <a:srgbClr val="0000FF"/>
                </a:solidFill>
                <a:latin typeface="楷体" panose="02010609060101010101" pitchFamily="49" charset="-122"/>
                <a:ea typeface="楷体" panose="02010609060101010101" pitchFamily="49" charset="-122"/>
              </a:rPr>
              <a:t>11</a:t>
            </a:r>
            <a:r>
              <a:rPr lang="zh-CN" altLang="en-US" b="1" dirty="0">
                <a:solidFill>
                  <a:srgbClr val="0000FF"/>
                </a:solidFill>
                <a:latin typeface="楷体" panose="02010609060101010101" pitchFamily="49" charset="-122"/>
                <a:ea typeface="楷体" panose="02010609060101010101" pitchFamily="49" charset="-122"/>
              </a:rPr>
              <a:t>世纪）</a:t>
            </a:r>
            <a:r>
              <a:rPr lang="zh-CN" altLang="en-US" b="1" dirty="0">
                <a:latin typeface="楷体" panose="02010609060101010101" pitchFamily="49" charset="-122"/>
                <a:ea typeface="楷体" panose="02010609060101010101" pitchFamily="49" charset="-122"/>
              </a:rPr>
              <a:t>至</a:t>
            </a:r>
            <a:r>
              <a:rPr lang="zh-CN" altLang="en-US" b="1" dirty="0">
                <a:solidFill>
                  <a:srgbClr val="0000FF"/>
                </a:solidFill>
                <a:latin typeface="楷体" panose="02010609060101010101" pitchFamily="49" charset="-122"/>
                <a:ea typeface="楷体" panose="02010609060101010101" pitchFamily="49" charset="-122"/>
              </a:rPr>
              <a:t>春秋中叶（公元前</a:t>
            </a:r>
            <a:r>
              <a:rPr lang="en-US" altLang="zh-CN" b="1" dirty="0">
                <a:solidFill>
                  <a:srgbClr val="0000FF"/>
                </a:solidFill>
                <a:latin typeface="楷体" panose="02010609060101010101" pitchFamily="49" charset="-122"/>
                <a:ea typeface="楷体" panose="02010609060101010101" pitchFamily="49" charset="-122"/>
              </a:rPr>
              <a:t>7</a:t>
            </a:r>
            <a:r>
              <a:rPr lang="zh-CN" altLang="en-US" b="1" dirty="0">
                <a:solidFill>
                  <a:srgbClr val="0000FF"/>
                </a:solidFill>
                <a:latin typeface="楷体" panose="02010609060101010101" pitchFamily="49" charset="-122"/>
                <a:ea typeface="楷体" panose="02010609060101010101" pitchFamily="49" charset="-122"/>
              </a:rPr>
              <a:t>世纪）</a:t>
            </a:r>
            <a:r>
              <a:rPr lang="en-US" altLang="zh-CN" b="1" dirty="0">
                <a:latin typeface="楷体" panose="02010609060101010101" pitchFamily="49" charset="-122"/>
                <a:ea typeface="楷体" panose="02010609060101010101" pitchFamily="49" charset="-122"/>
              </a:rPr>
              <a:t>500</a:t>
            </a:r>
            <a:r>
              <a:rPr lang="zh-CN" altLang="en-US" b="1" dirty="0">
                <a:latin typeface="楷体" panose="02010609060101010101" pitchFamily="49" charset="-122"/>
                <a:ea typeface="楷体" panose="02010609060101010101" pitchFamily="49" charset="-122"/>
              </a:rPr>
              <a:t>年间的诗歌。是</a:t>
            </a:r>
            <a:r>
              <a:rPr lang="zh-CN" altLang="en-US" b="1" dirty="0">
                <a:solidFill>
                  <a:srgbClr val="FF0000"/>
                </a:solidFill>
                <a:latin typeface="楷体" panose="02010609060101010101" pitchFamily="49" charset="-122"/>
                <a:ea typeface="楷体" panose="02010609060101010101" pitchFamily="49" charset="-122"/>
              </a:rPr>
              <a:t>我国最早的诗歌总集</a:t>
            </a:r>
            <a:r>
              <a:rPr lang="zh-CN" altLang="en-US" b="1" dirty="0">
                <a:latin typeface="楷体" panose="02010609060101010101" pitchFamily="49" charset="-122"/>
                <a:ea typeface="楷体" panose="02010609060101010101" pitchFamily="49" charset="-122"/>
              </a:rPr>
              <a:t>，相传为孔子编定，成书于春秋时代。本称</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诗</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，存诗</a:t>
            </a:r>
            <a:r>
              <a:rPr lang="en-US" altLang="zh-CN" b="1" dirty="0">
                <a:latin typeface="楷体" panose="02010609060101010101" pitchFamily="49" charset="-122"/>
                <a:ea typeface="楷体" panose="02010609060101010101" pitchFamily="49" charset="-122"/>
              </a:rPr>
              <a:t>305</a:t>
            </a:r>
            <a:r>
              <a:rPr lang="zh-CN" altLang="en-US" b="1" dirty="0">
                <a:latin typeface="楷体" panose="02010609060101010101" pitchFamily="49" charset="-122"/>
                <a:ea typeface="楷体" panose="02010609060101010101" pitchFamily="49" charset="-122"/>
              </a:rPr>
              <a:t>篇，也称</a:t>
            </a:r>
            <a:r>
              <a:rPr lang="en-US" altLang="zh-CN" b="1" dirty="0">
                <a:solidFill>
                  <a:srgbClr val="0000FF"/>
                </a:solidFill>
                <a:latin typeface="楷体" panose="02010609060101010101" pitchFamily="49" charset="-122"/>
                <a:ea typeface="楷体" panose="02010609060101010101" pitchFamily="49" charset="-122"/>
              </a:rPr>
              <a:t>《</a:t>
            </a:r>
            <a:r>
              <a:rPr lang="zh-CN" altLang="en-US" b="1" dirty="0">
                <a:solidFill>
                  <a:srgbClr val="0000FF"/>
                </a:solidFill>
                <a:latin typeface="楷体" panose="02010609060101010101" pitchFamily="49" charset="-122"/>
                <a:ea typeface="楷体" panose="02010609060101010101" pitchFamily="49" charset="-122"/>
              </a:rPr>
              <a:t>诗三百</a:t>
            </a:r>
            <a:r>
              <a:rPr lang="en-US" altLang="zh-CN" b="1" dirty="0">
                <a:solidFill>
                  <a:srgbClr val="0000FF"/>
                </a:solidFill>
                <a:latin typeface="楷体" panose="02010609060101010101" pitchFamily="49" charset="-122"/>
                <a:ea typeface="楷体" panose="02010609060101010101" pitchFamily="49" charset="-122"/>
              </a:rPr>
              <a:t>》</a:t>
            </a:r>
            <a:r>
              <a:rPr lang="zh-CN" altLang="en-US" b="1" dirty="0" smtClean="0">
                <a:latin typeface="楷体" panose="02010609060101010101" pitchFamily="49" charset="-122"/>
                <a:ea typeface="楷体" panose="02010609060101010101" pitchFamily="49" charset="-122"/>
              </a:rPr>
              <a:t>。汉代</a:t>
            </a:r>
            <a:r>
              <a:rPr lang="zh-CN" altLang="en-US" b="1" dirty="0">
                <a:latin typeface="楷体" panose="02010609060101010101" pitchFamily="49" charset="-122"/>
                <a:ea typeface="楷体" panose="02010609060101010101" pitchFamily="49" charset="-122"/>
              </a:rPr>
              <a:t>后被儒家列为经典“六艺” 之一，故称</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诗经</a:t>
            </a:r>
            <a:r>
              <a:rPr lang="en-US" altLang="zh-CN" b="1" dirty="0">
                <a:latin typeface="楷体" panose="02010609060101010101" pitchFamily="49" charset="-122"/>
                <a:ea typeface="楷体" panose="02010609060101010101" pitchFamily="49" charset="-122"/>
              </a:rPr>
              <a:t>》</a:t>
            </a:r>
            <a:r>
              <a:rPr lang="zh-CN" altLang="en-US" b="1" dirty="0" smtClean="0">
                <a:latin typeface="楷体" panose="02010609060101010101" pitchFamily="49" charset="-122"/>
                <a:ea typeface="楷体" panose="02010609060101010101" pitchFamily="49" charset="-122"/>
              </a:rPr>
              <a:t>。</a:t>
            </a:r>
            <a:endParaRPr lang="en-US" altLang="zh-CN" b="1" dirty="0">
              <a:latin typeface="楷体" panose="02010609060101010101" pitchFamily="49" charset="-122"/>
              <a:ea typeface="楷体" panose="02010609060101010101" pitchFamily="49" charset="-122"/>
            </a:endParaRPr>
          </a:p>
          <a:p>
            <a:pPr>
              <a:lnSpc>
                <a:spcPct val="114000"/>
              </a:lnSpc>
            </a:pPr>
            <a:r>
              <a:rPr lang="zh-CN" altLang="en-US" b="1" dirty="0" smtClean="0">
                <a:latin typeface="楷体" panose="02010609060101010101" pitchFamily="49" charset="-122"/>
                <a:ea typeface="楷体" panose="02010609060101010101" pitchFamily="49" charset="-122"/>
              </a:rPr>
              <a:t>它</a:t>
            </a:r>
            <a:r>
              <a:rPr lang="zh-CN" altLang="en-US" b="1" dirty="0">
                <a:latin typeface="楷体" panose="02010609060101010101" pitchFamily="49" charset="-122"/>
                <a:ea typeface="楷体" panose="02010609060101010101" pitchFamily="49" charset="-122"/>
              </a:rPr>
              <a:t>形式多样：</a:t>
            </a:r>
            <a:r>
              <a:rPr lang="zh-CN" altLang="en-US" b="1" dirty="0">
                <a:solidFill>
                  <a:srgbClr val="FF0000"/>
                </a:solidFill>
                <a:latin typeface="楷体" panose="02010609060101010101" pitchFamily="49" charset="-122"/>
                <a:ea typeface="楷体" panose="02010609060101010101" pitchFamily="49" charset="-122"/>
              </a:rPr>
              <a:t>史诗、讽刺诗、叙事诗、恋歌、战歌、颂歌、节令歌以及劳动歌谣</a:t>
            </a:r>
            <a:r>
              <a:rPr lang="zh-CN" altLang="en-US" b="1" dirty="0">
                <a:latin typeface="楷体" panose="02010609060101010101" pitchFamily="49" charset="-122"/>
                <a:ea typeface="楷体" panose="02010609060101010101" pitchFamily="49" charset="-122"/>
              </a:rPr>
              <a:t>样样都有</a:t>
            </a:r>
            <a:r>
              <a:rPr lang="zh-CN" altLang="en-US" b="1" dirty="0" smtClean="0">
                <a:latin typeface="楷体" panose="02010609060101010101" pitchFamily="49" charset="-122"/>
                <a:ea typeface="楷体" panose="02010609060101010101" pitchFamily="49" charset="-122"/>
              </a:rPr>
              <a:t>。</a:t>
            </a:r>
            <a:endParaRPr lang="en-US" altLang="zh-CN" b="1" dirty="0">
              <a:latin typeface="楷体" panose="02010609060101010101" pitchFamily="49" charset="-122"/>
              <a:ea typeface="楷体" panose="02010609060101010101" pitchFamily="49" charset="-122"/>
            </a:endParaRPr>
          </a:p>
          <a:p>
            <a:pPr>
              <a:lnSpc>
                <a:spcPct val="114000"/>
              </a:lnSpc>
            </a:pPr>
            <a:r>
              <a:rPr lang="zh-CN" altLang="en-US" b="1" dirty="0" smtClean="0">
                <a:latin typeface="楷体" panose="02010609060101010101" pitchFamily="49" charset="-122"/>
                <a:ea typeface="楷体" panose="02010609060101010101" pitchFamily="49" charset="-122"/>
              </a:rPr>
              <a:t>它</a:t>
            </a:r>
            <a:r>
              <a:rPr lang="zh-CN" altLang="en-US" b="1" dirty="0">
                <a:latin typeface="楷体" panose="02010609060101010101" pitchFamily="49" charset="-122"/>
                <a:ea typeface="楷体" panose="02010609060101010101" pitchFamily="49" charset="-122"/>
              </a:rPr>
              <a:t>内容丰富：对周代社会生活的各个方面，如劳动与爱情、战争与徭役、压迫与反抗、风俗与婚姻、祭祖与宴会，甚至天象、地貌、动物、植物等各个方面都有所反映。可以说，</a:t>
            </a:r>
            <a:r>
              <a:rPr lang="en-US" altLang="zh-CN" b="1" dirty="0">
                <a:solidFill>
                  <a:srgbClr val="FF0000"/>
                </a:solidFill>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诗经</a:t>
            </a:r>
            <a:r>
              <a:rPr lang="en-US" altLang="zh-CN" b="1" dirty="0">
                <a:solidFill>
                  <a:srgbClr val="FF0000"/>
                </a:solidFill>
                <a:latin typeface="楷体" panose="02010609060101010101" pitchFamily="49" charset="-122"/>
                <a:ea typeface="楷体" panose="02010609060101010101" pitchFamily="49" charset="-122"/>
              </a:rPr>
              <a:t>》</a:t>
            </a:r>
            <a:r>
              <a:rPr lang="zh-CN" altLang="en-US" b="1" dirty="0">
                <a:solidFill>
                  <a:srgbClr val="FF0000"/>
                </a:solidFill>
                <a:latin typeface="楷体" panose="02010609060101010101" pitchFamily="49" charset="-122"/>
                <a:ea typeface="楷体" panose="02010609060101010101" pitchFamily="49" charset="-122"/>
              </a:rPr>
              <a:t>是周代社会的一面镜子</a:t>
            </a:r>
            <a:r>
              <a:rPr lang="zh-CN" altLang="en-US" b="1" dirty="0" smtClean="0">
                <a:latin typeface="楷体" panose="02010609060101010101" pitchFamily="49" charset="-122"/>
                <a:ea typeface="楷体" panose="02010609060101010101" pitchFamily="49" charset="-122"/>
              </a:rPr>
              <a:t>。</a:t>
            </a:r>
            <a:endParaRPr lang="zh-CN" altLang="en-US" b="1" dirty="0">
              <a:latin typeface="楷体" panose="02010609060101010101" pitchFamily="49" charset="-122"/>
              <a:ea typeface="楷体" panose="02010609060101010101" pitchFamily="49" charset="-122"/>
            </a:endParaRPr>
          </a:p>
        </p:txBody>
      </p:sp>
      <p:sp>
        <p:nvSpPr>
          <p:cNvPr id="4" name="矩形 3"/>
          <p:cNvSpPr/>
          <p:nvPr/>
        </p:nvSpPr>
        <p:spPr>
          <a:xfrm>
            <a:off x="886691" y="-138239"/>
            <a:ext cx="7001163" cy="923330"/>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背景知识</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3067372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3963" y="674255"/>
            <a:ext cx="8691419" cy="4608945"/>
          </a:xfrm>
        </p:spPr>
        <p:txBody>
          <a:bodyPr>
            <a:noAutofit/>
          </a:bodyPr>
          <a:lstStyle/>
          <a:p>
            <a:pPr>
              <a:lnSpc>
                <a:spcPct val="114000"/>
              </a:lnSpc>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诗经</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按乐曲分为“风”、“雅”、“颂”三部分</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ct val="114000"/>
              </a:lnSpc>
            </a:pPr>
            <a:r>
              <a:rPr lang="zh-CN" altLang="en-US" sz="3200" b="1" dirty="0" smtClean="0">
                <a:solidFill>
                  <a:srgbClr val="FF0000"/>
                </a:solidFill>
                <a:latin typeface="楷体" panose="02010609060101010101" pitchFamily="49" charset="-122"/>
                <a:ea typeface="楷体" panose="02010609060101010101" pitchFamily="49" charset="-122"/>
              </a:rPr>
              <a:t>“风”</a:t>
            </a:r>
            <a:r>
              <a:rPr lang="zh-CN" altLang="en-US" sz="3200" b="1" dirty="0">
                <a:latin typeface="楷体" panose="02010609060101010101" pitchFamily="49" charset="-122"/>
                <a:ea typeface="楷体" panose="02010609060101010101" pitchFamily="49" charset="-122"/>
              </a:rPr>
              <a:t>指“十五国风”，即指</a:t>
            </a:r>
            <a:r>
              <a:rPr lang="zh-CN" altLang="en-US" sz="3200" b="1" dirty="0">
                <a:solidFill>
                  <a:srgbClr val="0000FF"/>
                </a:solidFill>
                <a:latin typeface="楷体" panose="02010609060101010101" pitchFamily="49" charset="-122"/>
                <a:ea typeface="楷体" panose="02010609060101010101" pitchFamily="49" charset="-122"/>
              </a:rPr>
              <a:t>当时</a:t>
            </a:r>
            <a:r>
              <a:rPr lang="en-US" altLang="zh-CN" sz="3200" b="1" dirty="0">
                <a:solidFill>
                  <a:srgbClr val="0000FF"/>
                </a:solidFill>
                <a:latin typeface="楷体" panose="02010609060101010101" pitchFamily="49" charset="-122"/>
                <a:ea typeface="楷体" panose="02010609060101010101" pitchFamily="49" charset="-122"/>
              </a:rPr>
              <a:t>15</a:t>
            </a:r>
            <a:r>
              <a:rPr lang="zh-CN" altLang="en-US" sz="3200" b="1" dirty="0">
                <a:solidFill>
                  <a:srgbClr val="0000FF"/>
                </a:solidFill>
                <a:latin typeface="楷体" panose="02010609060101010101" pitchFamily="49" charset="-122"/>
                <a:ea typeface="楷体" panose="02010609060101010101" pitchFamily="49" charset="-122"/>
              </a:rPr>
              <a:t>个王国的诗歌，绝大部分是民间歌谣，是</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诗经</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中最具有人民性的部分</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ct val="114000"/>
              </a:lnSpc>
            </a:pPr>
            <a:r>
              <a:rPr lang="zh-CN" altLang="en-US" sz="3200" b="1" dirty="0" smtClean="0">
                <a:solidFill>
                  <a:srgbClr val="FF0000"/>
                </a:solidFill>
                <a:latin typeface="楷体" panose="02010609060101010101" pitchFamily="49" charset="-122"/>
                <a:ea typeface="楷体" panose="02010609060101010101" pitchFamily="49" charset="-122"/>
              </a:rPr>
              <a:t>“雅”</a:t>
            </a:r>
            <a:r>
              <a:rPr lang="zh-CN" altLang="en-US" sz="3200" b="1" dirty="0">
                <a:latin typeface="楷体" panose="02010609060101010101" pitchFamily="49" charset="-122"/>
                <a:ea typeface="楷体" panose="02010609060101010101" pitchFamily="49" charset="-122"/>
              </a:rPr>
              <a:t>是</a:t>
            </a:r>
            <a:r>
              <a:rPr lang="zh-CN" altLang="en-US" sz="3200" b="1" dirty="0">
                <a:solidFill>
                  <a:srgbClr val="0000FF"/>
                </a:solidFill>
                <a:latin typeface="楷体" panose="02010609060101010101" pitchFamily="49" charset="-122"/>
                <a:ea typeface="楷体" panose="02010609060101010101" pitchFamily="49" charset="-122"/>
              </a:rPr>
              <a:t>朝廷乐曲，有“大雅”和“小雅”</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ct val="114000"/>
              </a:lnSpc>
            </a:pPr>
            <a:r>
              <a:rPr lang="zh-CN" altLang="en-US" sz="3200" b="1" dirty="0" smtClean="0">
                <a:solidFill>
                  <a:srgbClr val="FF0000"/>
                </a:solidFill>
                <a:latin typeface="楷体" panose="02010609060101010101" pitchFamily="49" charset="-122"/>
                <a:ea typeface="楷体" panose="02010609060101010101" pitchFamily="49" charset="-122"/>
              </a:rPr>
              <a:t>“颂”</a:t>
            </a:r>
            <a:r>
              <a:rPr lang="zh-CN" altLang="en-US" sz="3200" b="1" dirty="0">
                <a:latin typeface="楷体" panose="02010609060101010101" pitchFamily="49" charset="-122"/>
                <a:ea typeface="楷体" panose="02010609060101010101" pitchFamily="49" charset="-122"/>
              </a:rPr>
              <a:t>是</a:t>
            </a:r>
            <a:r>
              <a:rPr lang="zh-CN" altLang="en-US" sz="3200" b="1" dirty="0">
                <a:solidFill>
                  <a:srgbClr val="0000FF"/>
                </a:solidFill>
                <a:latin typeface="楷体" panose="02010609060101010101" pitchFamily="49" charset="-122"/>
                <a:ea typeface="楷体" panose="02010609060101010101" pitchFamily="49" charset="-122"/>
              </a:rPr>
              <a:t>宗庙祭祀的乐曲，有“周颂”、“鲁颂”、“商颂”</a:t>
            </a:r>
            <a:r>
              <a:rPr lang="zh-CN" altLang="en-US" sz="3200" b="1" dirty="0" smtClean="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598331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6327" y="341746"/>
            <a:ext cx="8719127" cy="5317981"/>
          </a:xfrm>
        </p:spPr>
        <p:txBody>
          <a:bodyPr>
            <a:noAutofit/>
          </a:bodyPr>
          <a:lstStyle/>
          <a:p>
            <a:pPr>
              <a:lnSpc>
                <a:spcPct val="150000"/>
              </a:lnSpc>
            </a:pPr>
            <a:r>
              <a:rPr lang="zh-CN" altLang="en-US" sz="3200" dirty="0"/>
              <a:t> </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诗经</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以四言诗为主，普遍采用“赋”、“比”、“兴”的艺术手法</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“赋”</a:t>
            </a:r>
            <a:r>
              <a:rPr lang="zh-CN" altLang="en-US" sz="3200" b="1" dirty="0">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陈述铺叙</a:t>
            </a:r>
            <a:r>
              <a:rPr lang="zh-CN" altLang="en-US" sz="3200" b="1" dirty="0">
                <a:latin typeface="楷体" panose="02010609060101010101" pitchFamily="49" charset="-122"/>
                <a:ea typeface="楷体" panose="02010609060101010101" pitchFamily="49" charset="-122"/>
              </a:rPr>
              <a:t>的意思</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“比”</a:t>
            </a:r>
            <a:r>
              <a:rPr lang="zh-CN" altLang="en-US" sz="3200" b="1" dirty="0">
                <a:latin typeface="楷体" panose="02010609060101010101" pitchFamily="49" charset="-122"/>
                <a:ea typeface="楷体" panose="02010609060101010101" pitchFamily="49" charset="-122"/>
              </a:rPr>
              <a:t>：就是</a:t>
            </a:r>
            <a:r>
              <a:rPr lang="zh-CN" altLang="en-US" sz="3200" b="1" dirty="0">
                <a:solidFill>
                  <a:srgbClr val="0000FF"/>
                </a:solidFill>
                <a:latin typeface="楷体" panose="02010609060101010101" pitchFamily="49" charset="-122"/>
                <a:ea typeface="楷体" panose="02010609060101010101" pitchFamily="49" charset="-122"/>
              </a:rPr>
              <a:t>比喻</a:t>
            </a:r>
            <a:r>
              <a:rPr lang="zh-CN" altLang="en-US" sz="3200" b="1" dirty="0">
                <a:latin typeface="楷体" panose="02010609060101010101" pitchFamily="49" charset="-122"/>
                <a:ea typeface="楷体" panose="02010609060101010101" pitchFamily="49" charset="-122"/>
              </a:rPr>
              <a:t>，对人或事物加以形象的比喻，使其特征更加鲜明突出</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ct val="150000"/>
              </a:lnSpc>
            </a:pPr>
            <a:r>
              <a:rPr lang="zh-CN" altLang="en-US" sz="3200" b="1" dirty="0" smtClean="0">
                <a:solidFill>
                  <a:srgbClr val="FF0000"/>
                </a:solidFill>
                <a:latin typeface="楷体" panose="02010609060101010101" pitchFamily="49" charset="-122"/>
                <a:ea typeface="楷体" panose="02010609060101010101" pitchFamily="49" charset="-122"/>
              </a:rPr>
              <a:t>“兴”</a:t>
            </a:r>
            <a:r>
              <a:rPr lang="zh-CN" altLang="en-US" sz="3200" b="1" dirty="0">
                <a:latin typeface="楷体" panose="02010609060101010101" pitchFamily="49" charset="-122"/>
                <a:ea typeface="楷体" panose="02010609060101010101" pitchFamily="49" charset="-122"/>
              </a:rPr>
              <a:t>：借助其他事物作为诗歌的</a:t>
            </a:r>
            <a:r>
              <a:rPr lang="zh-CN" altLang="en-US" sz="3200" b="1" dirty="0">
                <a:solidFill>
                  <a:srgbClr val="0000FF"/>
                </a:solidFill>
                <a:latin typeface="楷体" panose="02010609060101010101" pitchFamily="49" charset="-122"/>
                <a:ea typeface="楷体" panose="02010609060101010101" pitchFamily="49" charset="-122"/>
              </a:rPr>
              <a:t>发端，以引起所要歌唱的内容</a:t>
            </a:r>
            <a:r>
              <a:rPr lang="zh-CN" altLang="en-US" sz="3200" b="1" dirty="0">
                <a:latin typeface="楷体" panose="02010609060101010101" pitchFamily="49" charset="-122"/>
                <a:ea typeface="楷体" panose="02010609060101010101" pitchFamily="49" charset="-122"/>
              </a:rPr>
              <a:t>。 </a:t>
            </a:r>
          </a:p>
        </p:txBody>
      </p:sp>
    </p:spTree>
    <p:extLst>
      <p:ext uri="{BB962C8B-B14F-4D97-AF65-F5344CB8AC3E}">
        <p14:creationId xmlns:p14="http://schemas.microsoft.com/office/powerpoint/2010/main" val="948305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90787"/>
            <a:ext cx="8950036" cy="6579468"/>
          </a:xfrm>
        </p:spPr>
        <p:txBody>
          <a:bodyPr>
            <a:noAutofit/>
          </a:bodyPr>
          <a:lstStyle/>
          <a:p>
            <a:pPr>
              <a:lnSpc>
                <a:spcPct val="134000"/>
              </a:lnSpc>
            </a:pPr>
            <a:r>
              <a:rPr lang="en-US" altLang="zh-CN" b="1" dirty="0" smtClean="0">
                <a:solidFill>
                  <a:srgbClr val="FF0000"/>
                </a:solidFill>
                <a:latin typeface="楷体" panose="02010609060101010101" pitchFamily="49" charset="-122"/>
                <a:ea typeface="楷体" panose="02010609060101010101" pitchFamily="49" charset="-122"/>
              </a:rPr>
              <a:t>《</a:t>
            </a:r>
            <a:r>
              <a:rPr lang="zh-CN" altLang="en-US" b="1" dirty="0" smtClean="0">
                <a:solidFill>
                  <a:srgbClr val="FF0000"/>
                </a:solidFill>
                <a:latin typeface="楷体" panose="02010609060101010101" pitchFamily="49" charset="-122"/>
                <a:ea typeface="楷体" panose="02010609060101010101" pitchFamily="49" charset="-122"/>
              </a:rPr>
              <a:t>诗经</a:t>
            </a:r>
            <a:r>
              <a:rPr lang="en-US" altLang="zh-CN" b="1" dirty="0" smtClean="0">
                <a:solidFill>
                  <a:srgbClr val="FF0000"/>
                </a:solidFill>
                <a:latin typeface="楷体" panose="02010609060101010101" pitchFamily="49" charset="-122"/>
                <a:ea typeface="楷体" panose="02010609060101010101" pitchFamily="49" charset="-122"/>
              </a:rPr>
              <a:t>》</a:t>
            </a:r>
            <a:r>
              <a:rPr lang="zh-CN" altLang="en-US" b="1" dirty="0" smtClean="0">
                <a:solidFill>
                  <a:srgbClr val="FF0000"/>
                </a:solidFill>
                <a:latin typeface="楷体" panose="02010609060101010101" pitchFamily="49" charset="-122"/>
                <a:ea typeface="楷体" panose="02010609060101010101" pitchFamily="49" charset="-122"/>
              </a:rPr>
              <a:t>的结构</a:t>
            </a:r>
            <a:r>
              <a:rPr lang="zh-CN" altLang="en-US" b="1" dirty="0">
                <a:solidFill>
                  <a:srgbClr val="FF0000"/>
                </a:solidFill>
                <a:latin typeface="楷体" panose="02010609060101010101" pitchFamily="49" charset="-122"/>
                <a:ea typeface="楷体" panose="02010609060101010101" pitchFamily="49" charset="-122"/>
              </a:rPr>
              <a:t>与语言：</a:t>
            </a:r>
          </a:p>
          <a:p>
            <a:pPr>
              <a:lnSpc>
                <a:spcPct val="134000"/>
              </a:lnSpc>
            </a:pPr>
            <a:r>
              <a:rPr lang="zh-CN" altLang="en-US" b="1" dirty="0" smtClean="0">
                <a:latin typeface="楷体" panose="02010609060101010101" pitchFamily="49" charset="-122"/>
                <a:ea typeface="楷体" panose="02010609060101010101" pitchFamily="49" charset="-122"/>
              </a:rPr>
              <a:t>①</a:t>
            </a:r>
            <a:r>
              <a:rPr lang="zh-CN" altLang="en-US" b="1" dirty="0" smtClean="0">
                <a:solidFill>
                  <a:srgbClr val="0000FF"/>
                </a:solidFill>
                <a:latin typeface="楷体" panose="02010609060101010101" pitchFamily="49" charset="-122"/>
                <a:ea typeface="楷体" panose="02010609060101010101" pitchFamily="49" charset="-122"/>
              </a:rPr>
              <a:t>基本</a:t>
            </a:r>
            <a:r>
              <a:rPr lang="zh-CN" altLang="en-US" b="1" dirty="0">
                <a:solidFill>
                  <a:srgbClr val="0000FF"/>
                </a:solidFill>
                <a:latin typeface="楷体" panose="02010609060101010101" pitchFamily="49" charset="-122"/>
                <a:ea typeface="楷体" panose="02010609060101010101" pitchFamily="49" charset="-122"/>
              </a:rPr>
              <a:t>句式是四言，隔句用韵，间或杂有二言直至九言的各种句式。</a:t>
            </a:r>
            <a:r>
              <a:rPr lang="zh-CN" altLang="en-US" b="1" dirty="0">
                <a:latin typeface="楷体" panose="02010609060101010101" pitchFamily="49" charset="-122"/>
                <a:ea typeface="楷体" panose="02010609060101010101" pitchFamily="49" charset="-122"/>
              </a:rPr>
              <a:t>但杂言句式所占比例很低。只有个别诗是以杂言为主的，如</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伐檀</a:t>
            </a:r>
            <a:r>
              <a:rPr lang="en-US" altLang="zh-CN" b="1" dirty="0">
                <a:latin typeface="楷体" panose="02010609060101010101" pitchFamily="49" charset="-122"/>
                <a:ea typeface="楷体" panose="02010609060101010101" pitchFamily="49" charset="-122"/>
              </a:rPr>
              <a:t>》</a:t>
            </a:r>
            <a:r>
              <a:rPr lang="zh-CN" altLang="en-US" b="1" dirty="0" smtClean="0">
                <a:latin typeface="楷体" panose="02010609060101010101" pitchFamily="49" charset="-122"/>
                <a:ea typeface="楷体" panose="02010609060101010101" pitchFamily="49" charset="-122"/>
              </a:rPr>
              <a:t>。</a:t>
            </a:r>
            <a:endParaRPr lang="en-US" altLang="zh-CN" b="1" dirty="0" smtClean="0">
              <a:latin typeface="楷体" panose="02010609060101010101" pitchFamily="49" charset="-122"/>
              <a:ea typeface="楷体" panose="02010609060101010101" pitchFamily="49" charset="-122"/>
            </a:endParaRPr>
          </a:p>
          <a:p>
            <a:pPr>
              <a:lnSpc>
                <a:spcPct val="134000"/>
              </a:lnSpc>
            </a:pPr>
            <a:r>
              <a:rPr lang="zh-CN" altLang="en-US" b="1" dirty="0" smtClean="0">
                <a:latin typeface="楷体" panose="02010609060101010101" pitchFamily="49" charset="-122"/>
                <a:ea typeface="楷体" panose="02010609060101010101" pitchFamily="49" charset="-122"/>
              </a:rPr>
              <a:t>②常常采用</a:t>
            </a:r>
            <a:r>
              <a:rPr lang="zh-CN" altLang="en-US" b="1" dirty="0" smtClean="0">
                <a:solidFill>
                  <a:srgbClr val="0000FF"/>
                </a:solidFill>
                <a:latin typeface="楷体" panose="02010609060101010101" pitchFamily="49" charset="-122"/>
                <a:ea typeface="楷体" panose="02010609060101010101" pitchFamily="49" charset="-122"/>
              </a:rPr>
              <a:t>重章叠句</a:t>
            </a:r>
            <a:r>
              <a:rPr lang="zh-CN" altLang="en-US" b="1" dirty="0" smtClean="0">
                <a:latin typeface="楷体" panose="02010609060101010101" pitchFamily="49" charset="-122"/>
                <a:ea typeface="楷体" panose="02010609060101010101" pitchFamily="49" charset="-122"/>
              </a:rPr>
              <a:t>的</a:t>
            </a:r>
            <a:r>
              <a:rPr lang="zh-CN" altLang="en-US" b="1" dirty="0">
                <a:latin typeface="楷体" panose="02010609060101010101" pitchFamily="49" charset="-122"/>
                <a:ea typeface="楷体" panose="02010609060101010101" pitchFamily="49" charset="-122"/>
              </a:rPr>
              <a:t>形式，即重复的几章间，意义和字面都只有少量改变，构成类同排比的方法，造成一唱三叹的效果。这是歌谣的一种特点，可以借此强化感情的</a:t>
            </a:r>
            <a:r>
              <a:rPr lang="zh-CN" altLang="en-US" b="1" dirty="0" smtClean="0">
                <a:latin typeface="楷体" panose="02010609060101010101" pitchFamily="49" charset="-122"/>
                <a:ea typeface="楷体" panose="02010609060101010101" pitchFamily="49" charset="-122"/>
              </a:rPr>
              <a:t>抒发。</a:t>
            </a:r>
            <a:endParaRPr lang="zh-CN" altLang="en-US" b="1" dirty="0">
              <a:latin typeface="楷体" panose="02010609060101010101" pitchFamily="49" charset="-122"/>
              <a:ea typeface="楷体" panose="02010609060101010101" pitchFamily="49" charset="-122"/>
            </a:endParaRPr>
          </a:p>
          <a:p>
            <a:pPr>
              <a:lnSpc>
                <a:spcPct val="134000"/>
              </a:lnSpc>
            </a:pPr>
            <a:r>
              <a:rPr lang="zh-CN" altLang="en-US" b="1" dirty="0" smtClean="0">
                <a:latin typeface="楷体" panose="02010609060101010101" pitchFamily="49" charset="-122"/>
                <a:ea typeface="楷体" panose="02010609060101010101" pitchFamily="49" charset="-122"/>
              </a:rPr>
              <a:t>③大量</a:t>
            </a:r>
            <a:r>
              <a:rPr lang="zh-CN" altLang="en-US" b="1" dirty="0">
                <a:latin typeface="楷体" panose="02010609060101010101" pitchFamily="49" charset="-122"/>
                <a:ea typeface="楷体" panose="02010609060101010101" pitchFamily="49" charset="-122"/>
              </a:rPr>
              <a:t>使用</a:t>
            </a:r>
            <a:r>
              <a:rPr lang="zh-CN" altLang="en-US" b="1" dirty="0">
                <a:solidFill>
                  <a:srgbClr val="0000FF"/>
                </a:solidFill>
                <a:latin typeface="楷体" panose="02010609060101010101" pitchFamily="49" charset="-122"/>
                <a:ea typeface="楷体" panose="02010609060101010101" pitchFamily="49" charset="-122"/>
              </a:rPr>
              <a:t>双声、叠韵、叠字的</a:t>
            </a:r>
            <a:r>
              <a:rPr lang="zh-CN" altLang="en-US" b="1" dirty="0">
                <a:latin typeface="楷体" panose="02010609060101010101" pitchFamily="49" charset="-122"/>
                <a:ea typeface="楷体" panose="02010609060101010101" pitchFamily="49" charset="-122"/>
              </a:rPr>
              <a:t>语汇</a:t>
            </a:r>
            <a:r>
              <a:rPr lang="zh-CN" altLang="en-US" b="1" dirty="0" smtClean="0">
                <a:latin typeface="楷体" panose="02010609060101010101" pitchFamily="49" charset="-122"/>
                <a:ea typeface="楷体" panose="02010609060101010101" pitchFamily="49" charset="-122"/>
              </a:rPr>
              <a:t>。有助于</a:t>
            </a:r>
            <a:r>
              <a:rPr lang="zh-CN" altLang="en-US" b="1" dirty="0">
                <a:latin typeface="楷体" panose="02010609060101010101" pitchFamily="49" charset="-122"/>
                <a:ea typeface="楷体" panose="02010609060101010101" pitchFamily="49" charset="-122"/>
              </a:rPr>
              <a:t>表达曲折幽隐的感情，描绘清新美丽的自然。</a:t>
            </a:r>
            <a:r>
              <a:rPr lang="zh-CN" altLang="en-US" b="1" dirty="0" smtClean="0">
                <a:latin typeface="楷体" panose="02010609060101010101" pitchFamily="49" charset="-122"/>
                <a:ea typeface="楷体" panose="02010609060101010101" pitchFamily="49" charset="-122"/>
              </a:rPr>
              <a:t>如</a:t>
            </a:r>
            <a:r>
              <a:rPr lang="en-US" altLang="zh-CN" b="1" dirty="0" smtClean="0">
                <a:latin typeface="楷体" panose="02010609060101010101" pitchFamily="49" charset="-122"/>
                <a:ea typeface="楷体" panose="02010609060101010101" pitchFamily="49" charset="-122"/>
              </a:rPr>
              <a:t> </a:t>
            </a:r>
            <a:r>
              <a:rPr lang="zh-CN" altLang="en-US" b="1" dirty="0" smtClean="0">
                <a:latin typeface="楷体" panose="02010609060101010101" pitchFamily="49" charset="-122"/>
                <a:ea typeface="楷体" panose="02010609060101010101" pitchFamily="49" charset="-122"/>
              </a:rPr>
              <a:t>“关关” （叠字）“窈窕”（叠韵），“参差”</a:t>
            </a:r>
            <a:r>
              <a:rPr lang="zh-CN" altLang="en-US" b="1" dirty="0">
                <a:latin typeface="楷体" panose="02010609060101010101" pitchFamily="49" charset="-122"/>
                <a:ea typeface="楷体" panose="02010609060101010101" pitchFamily="49" charset="-122"/>
              </a:rPr>
              <a:t>（双声</a:t>
            </a:r>
            <a:r>
              <a:rPr lang="zh-CN" altLang="en-US" b="1" dirty="0" smtClean="0">
                <a:latin typeface="楷体" panose="02010609060101010101" pitchFamily="49" charset="-122"/>
                <a:ea typeface="楷体" panose="02010609060101010101" pitchFamily="49" charset="-122"/>
              </a:rPr>
              <a:t>）。</a:t>
            </a:r>
            <a:endParaRPr lang="zh-CN" altLang="en-US" dirty="0"/>
          </a:p>
        </p:txBody>
      </p:sp>
    </p:spTree>
    <p:extLst>
      <p:ext uri="{BB962C8B-B14F-4D97-AF65-F5344CB8AC3E}">
        <p14:creationId xmlns:p14="http://schemas.microsoft.com/office/powerpoint/2010/main" val="19634348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708" y="1064050"/>
            <a:ext cx="7786618" cy="5146468"/>
          </a:xfrm>
          <a:prstGeom prst="rect">
            <a:avLst/>
          </a:prstGeom>
        </p:spPr>
      </p:pic>
    </p:spTree>
    <p:extLst>
      <p:ext uri="{BB962C8B-B14F-4D97-AF65-F5344CB8AC3E}">
        <p14:creationId xmlns:p14="http://schemas.microsoft.com/office/powerpoint/2010/main" val="3778641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rotWithShape="1">
          <a:blip r:embed="rId3"/>
          <a:srcRect r="784" b="18814"/>
          <a:stretch/>
        </p:blipFill>
        <p:spPr>
          <a:xfrm>
            <a:off x="473448" y="365126"/>
            <a:ext cx="8334562" cy="6091092"/>
          </a:xfrm>
          <a:prstGeom prst="rect">
            <a:avLst/>
          </a:prstGeom>
        </p:spPr>
      </p:pic>
    </p:spTree>
    <p:extLst>
      <p:ext uri="{BB962C8B-B14F-4D97-AF65-F5344CB8AC3E}">
        <p14:creationId xmlns:p14="http://schemas.microsoft.com/office/powerpoint/2010/main" val="40167772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4614" y="1151371"/>
            <a:ext cx="8358331" cy="4351338"/>
          </a:xfrm>
        </p:spPr>
        <p:txBody>
          <a:bodyPr>
            <a:noAutofit/>
          </a:bodyPr>
          <a:lstStyle/>
          <a:p>
            <a:pPr algn="just">
              <a:lnSpc>
                <a:spcPct val="150000"/>
              </a:lnSpc>
            </a:pPr>
            <a:r>
              <a:rPr lang="zh-CN" altLang="en-US" dirty="0">
                <a:latin typeface="黑体" panose="02010609060101010101" pitchFamily="49" charset="-122"/>
                <a:ea typeface="黑体" panose="02010609060101010101" pitchFamily="49" charset="-122"/>
              </a:rPr>
              <a:t>陈亢问于伯鱼曰：“子亦有异闻乎？</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marL="0" indent="0" algn="just">
              <a:lnSpc>
                <a:spcPct val="150000"/>
              </a:lnSpc>
              <a:buNone/>
            </a:pPr>
            <a:r>
              <a:rPr lang="en-US" altLang="zh-CN" dirty="0">
                <a:latin typeface="黑体" panose="02010609060101010101" pitchFamily="49" charset="-122"/>
                <a:ea typeface="黑体" panose="02010609060101010101" pitchFamily="49" charset="-122"/>
              </a:rPr>
              <a:t> </a:t>
            </a:r>
            <a:r>
              <a:rPr lang="zh-CN" altLang="en-US" dirty="0" smtClean="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对曰：“未也。尝独立，鲤趋而过庭。曰：‘学</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乎？’对曰：‘未也。’</a:t>
            </a:r>
            <a:r>
              <a:rPr lang="zh-CN" altLang="en-US" dirty="0">
                <a:solidFill>
                  <a:srgbClr val="FF0000"/>
                </a:solidFill>
                <a:latin typeface="黑体" panose="02010609060101010101" pitchFamily="49" charset="-122"/>
                <a:ea typeface="黑体" panose="02010609060101010101" pitchFamily="49" charset="-122"/>
              </a:rPr>
              <a:t>‘不学</a:t>
            </a:r>
            <a:r>
              <a:rPr lang="en-US" altLang="zh-CN" dirty="0">
                <a:solidFill>
                  <a:srgbClr val="FF0000"/>
                </a:solidFill>
                <a:latin typeface="黑体" panose="02010609060101010101" pitchFamily="49" charset="-122"/>
                <a:ea typeface="黑体" panose="02010609060101010101" pitchFamily="49" charset="-122"/>
              </a:rPr>
              <a:t>《</a:t>
            </a:r>
            <a:r>
              <a:rPr lang="zh-CN" altLang="en-US" dirty="0">
                <a:solidFill>
                  <a:srgbClr val="FF0000"/>
                </a:solidFill>
                <a:latin typeface="黑体" panose="02010609060101010101" pitchFamily="49" charset="-122"/>
                <a:ea typeface="黑体" panose="02010609060101010101" pitchFamily="49" charset="-122"/>
              </a:rPr>
              <a:t>诗</a:t>
            </a:r>
            <a:r>
              <a:rPr lang="en-US" altLang="zh-CN" dirty="0">
                <a:solidFill>
                  <a:srgbClr val="FF0000"/>
                </a:solidFill>
                <a:latin typeface="黑体" panose="02010609060101010101" pitchFamily="49" charset="-122"/>
                <a:ea typeface="黑体" panose="02010609060101010101" pitchFamily="49" charset="-122"/>
              </a:rPr>
              <a:t>》</a:t>
            </a:r>
            <a:r>
              <a:rPr lang="zh-CN" altLang="en-US" dirty="0">
                <a:solidFill>
                  <a:srgbClr val="FF0000"/>
                </a:solidFill>
                <a:latin typeface="黑体" panose="02010609060101010101" pitchFamily="49" charset="-122"/>
                <a:ea typeface="黑体" panose="02010609060101010101" pitchFamily="49" charset="-122"/>
              </a:rPr>
              <a:t>，无以言。’</a:t>
            </a:r>
            <a:r>
              <a:rPr lang="zh-CN" altLang="en-US" dirty="0">
                <a:latin typeface="黑体" panose="02010609060101010101" pitchFamily="49" charset="-122"/>
                <a:ea typeface="黑体" panose="02010609060101010101" pitchFamily="49" charset="-122"/>
              </a:rPr>
              <a:t>鲤退而学</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。他日，又独立，鲤趋而过庭。曰：‘学礼乎？’对曰：‘未也。’</a:t>
            </a:r>
            <a:r>
              <a:rPr lang="zh-CN" altLang="en-US" dirty="0">
                <a:solidFill>
                  <a:srgbClr val="FF0000"/>
                </a:solidFill>
                <a:latin typeface="黑体" panose="02010609060101010101" pitchFamily="49" charset="-122"/>
                <a:ea typeface="黑体" panose="02010609060101010101" pitchFamily="49" charset="-122"/>
              </a:rPr>
              <a:t>‘不学礼，无以立。’</a:t>
            </a:r>
            <a:r>
              <a:rPr lang="zh-CN" altLang="en-US" dirty="0">
                <a:latin typeface="黑体" panose="02010609060101010101" pitchFamily="49" charset="-122"/>
                <a:ea typeface="黑体" panose="02010609060101010101" pitchFamily="49" charset="-122"/>
              </a:rPr>
              <a:t>鲤退而学礼。闻斯二者。”陈亢退而喜曰：“问一得三，闻</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，闻礼，又闻君子远其子也。</a:t>
            </a:r>
            <a:r>
              <a:rPr lang="zh-CN" altLang="en-US" dirty="0" smtClean="0">
                <a:latin typeface="黑体" panose="02010609060101010101" pitchFamily="49" charset="-122"/>
                <a:ea typeface="黑体" panose="02010609060101010101" pitchFamily="49" charset="-122"/>
              </a:rPr>
              <a:t>”</a:t>
            </a:r>
            <a:r>
              <a:rPr lang="en-US" altLang="zh-CN" dirty="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论语</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季氏</a:t>
            </a:r>
            <a:r>
              <a:rPr lang="en-US" altLang="zh-CN" dirty="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p>
            <a:pPr marL="0" indent="0" algn="just">
              <a:lnSpc>
                <a:spcPct val="150000"/>
              </a:lnSpc>
              <a:buNone/>
            </a:pPr>
            <a:endParaRPr lang="en-US" altLang="zh-CN" dirty="0" smtClean="0">
              <a:latin typeface="黑体" panose="02010609060101010101" pitchFamily="49" charset="-122"/>
              <a:ea typeface="黑体" panose="02010609060101010101" pitchFamily="49" charset="-122"/>
            </a:endParaRPr>
          </a:p>
          <a:p>
            <a:pPr marL="0" indent="0">
              <a:buNone/>
            </a:pPr>
            <a:r>
              <a:rPr lang="en-US" altLang="zh-CN" dirty="0"/>
              <a:t> </a:t>
            </a:r>
            <a:r>
              <a:rPr lang="en-US" altLang="zh-CN" dirty="0" smtClean="0"/>
              <a:t>                                                      </a:t>
            </a:r>
            <a:endParaRPr lang="zh-CN" altLang="en-US" dirty="0">
              <a:latin typeface="黑体" panose="02010609060101010101" pitchFamily="49" charset="-122"/>
              <a:ea typeface="黑体" panose="02010609060101010101" pitchFamily="49" charset="-122"/>
            </a:endParaRPr>
          </a:p>
        </p:txBody>
      </p:sp>
      <p:sp>
        <p:nvSpPr>
          <p:cNvPr id="4" name="矩形 3"/>
          <p:cNvSpPr/>
          <p:nvPr/>
        </p:nvSpPr>
        <p:spPr>
          <a:xfrm>
            <a:off x="1293092" y="203201"/>
            <a:ext cx="6308435" cy="923330"/>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孔子</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对</a:t>
            </a:r>
            <a:r>
              <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诗经</a:t>
            </a:r>
            <a:r>
              <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的评价</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3386056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3963" y="1385455"/>
            <a:ext cx="8848437" cy="3953163"/>
          </a:xfrm>
        </p:spPr>
        <p:txBody>
          <a:bodyPr>
            <a:normAutofit/>
          </a:bodyPr>
          <a:lstStyle/>
          <a:p>
            <a:pPr marL="0" indent="0">
              <a:lnSpc>
                <a:spcPct val="150000"/>
              </a:lnSpc>
              <a:buNone/>
            </a:pPr>
            <a:r>
              <a:rPr lang="zh-CN" altLang="en-US" sz="3600" dirty="0" smtClean="0">
                <a:latin typeface="黑体" panose="02010609060101010101" pitchFamily="49" charset="-122"/>
                <a:ea typeface="黑体" panose="02010609060101010101" pitchFamily="49" charset="-122"/>
              </a:rPr>
              <a:t>       </a:t>
            </a:r>
            <a:endParaRPr lang="en-US" altLang="zh-CN" dirty="0">
              <a:latin typeface="黑体" panose="02010609060101010101" pitchFamily="49" charset="-122"/>
              <a:ea typeface="黑体" panose="02010609060101010101" pitchFamily="49" charset="-122"/>
            </a:endParaRPr>
          </a:p>
          <a:p>
            <a:pPr>
              <a:lnSpc>
                <a:spcPct val="150000"/>
              </a:lnSpc>
            </a:pPr>
            <a:r>
              <a:rPr lang="zh-CN" altLang="en-US" dirty="0" smtClean="0">
                <a:latin typeface="黑体" panose="02010609060101010101" pitchFamily="49" charset="-122"/>
                <a:ea typeface="黑体" panose="02010609060101010101" pitchFamily="49" charset="-122"/>
              </a:rPr>
              <a:t>子</a:t>
            </a:r>
            <a:r>
              <a:rPr lang="zh-CN" altLang="en-US" dirty="0">
                <a:latin typeface="黑体" panose="02010609060101010101" pitchFamily="49" charset="-122"/>
                <a:ea typeface="黑体" panose="02010609060101010101" pitchFamily="49" charset="-122"/>
              </a:rPr>
              <a:t>曰：“诗三百，一言以蔽之，曰</a:t>
            </a:r>
            <a:r>
              <a:rPr lang="zh-CN" altLang="en-US" dirty="0" smtClean="0">
                <a:latin typeface="黑体" panose="02010609060101010101" pitchFamily="49" charset="-122"/>
                <a:ea typeface="黑体" panose="02010609060101010101" pitchFamily="49" charset="-122"/>
              </a:rPr>
              <a:t>：</a:t>
            </a:r>
            <a:r>
              <a:rPr lang="zh-CN" altLang="en-US" dirty="0" smtClean="0">
                <a:solidFill>
                  <a:srgbClr val="FF0000"/>
                </a:solidFill>
                <a:latin typeface="黑体" panose="02010609060101010101" pitchFamily="49" charset="-122"/>
                <a:ea typeface="黑体" panose="02010609060101010101" pitchFamily="49" charset="-122"/>
              </a:rPr>
              <a:t>思无邪</a:t>
            </a:r>
            <a:r>
              <a:rPr lang="zh-CN" altLang="en-US" dirty="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marL="0" indent="0">
              <a:lnSpc>
                <a:spcPct val="150000"/>
              </a:lnSpc>
              <a:buNone/>
            </a:pPr>
            <a:r>
              <a:rPr lang="en-US" altLang="zh-CN" dirty="0" smtClean="0">
                <a:latin typeface="黑体" panose="02010609060101010101" pitchFamily="49" charset="-122"/>
                <a:ea typeface="黑体" panose="02010609060101010101" pitchFamily="49" charset="-122"/>
              </a:rPr>
              <a:t>                           ——《</a:t>
            </a:r>
            <a:r>
              <a:rPr lang="zh-CN" altLang="en-US" dirty="0" smtClean="0">
                <a:latin typeface="黑体" panose="02010609060101010101" pitchFamily="49" charset="-122"/>
                <a:ea typeface="黑体" panose="02010609060101010101" pitchFamily="49" charset="-122"/>
              </a:rPr>
              <a:t>论语</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为政</a:t>
            </a:r>
            <a:r>
              <a:rPr lang="en-US" altLang="zh-CN" dirty="0" smtClean="0">
                <a:latin typeface="黑体" panose="02010609060101010101" pitchFamily="49" charset="-122"/>
                <a:ea typeface="黑体" panose="02010609060101010101" pitchFamily="49" charset="-122"/>
              </a:rPr>
              <a:t>》</a:t>
            </a:r>
          </a:p>
          <a:p>
            <a:pPr marL="0" indent="0">
              <a:buNone/>
            </a:pPr>
            <a:r>
              <a:rPr lang="zh-CN" altLang="en-US" dirty="0" smtClean="0">
                <a:solidFill>
                  <a:srgbClr val="0000FF"/>
                </a:solidFill>
                <a:latin typeface="黑体" panose="02010609060101010101" pitchFamily="49" charset="-122"/>
                <a:ea typeface="黑体" panose="02010609060101010101" pitchFamily="49" charset="-122"/>
              </a:rPr>
              <a:t> </a:t>
            </a:r>
            <a:r>
              <a:rPr lang="zh-CN" altLang="en-US" dirty="0">
                <a:solidFill>
                  <a:srgbClr val="0000FF"/>
                </a:solidFill>
                <a:latin typeface="楷体" panose="02010609060101010101" pitchFamily="49" charset="-122"/>
                <a:ea typeface="楷体" panose="02010609060101010101" pitchFamily="49" charset="-122"/>
              </a:rPr>
              <a:t>（诗</a:t>
            </a:r>
            <a:r>
              <a:rPr lang="zh-CN" altLang="en-US" dirty="0" smtClean="0">
                <a:solidFill>
                  <a:srgbClr val="0000FF"/>
                </a:solidFill>
                <a:latin typeface="楷体" panose="02010609060101010101" pitchFamily="49" charset="-122"/>
                <a:ea typeface="楷体" panose="02010609060101010101" pitchFamily="49" charset="-122"/>
              </a:rPr>
              <a:t>中思想正统、纯粹，没有邪恶的念头）</a:t>
            </a:r>
            <a:endParaRPr lang="en-US" altLang="zh-CN" dirty="0" smtClean="0">
              <a:solidFill>
                <a:srgbClr val="0000FF"/>
              </a:solidFill>
              <a:latin typeface="楷体" panose="02010609060101010101" pitchFamily="49" charset="-122"/>
              <a:ea typeface="楷体" panose="02010609060101010101" pitchFamily="49" charset="-122"/>
            </a:endParaRPr>
          </a:p>
          <a:p>
            <a:pPr marL="0" indent="0">
              <a:buNone/>
            </a:pPr>
            <a:endParaRPr lang="zh-CN" altLang="en-US" dirty="0" smtClean="0">
              <a:latin typeface="黑体" panose="02010609060101010101" pitchFamily="49" charset="-122"/>
              <a:ea typeface="黑体" panose="02010609060101010101" pitchFamily="49" charset="-122"/>
            </a:endParaRPr>
          </a:p>
        </p:txBody>
      </p:sp>
      <p:sp>
        <p:nvSpPr>
          <p:cNvPr id="4" name="矩形 3"/>
          <p:cNvSpPr/>
          <p:nvPr/>
        </p:nvSpPr>
        <p:spPr>
          <a:xfrm>
            <a:off x="1293092" y="203201"/>
            <a:ext cx="6308435" cy="923330"/>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孔子</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对</a:t>
            </a:r>
            <a:r>
              <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诗经</a:t>
            </a:r>
            <a:r>
              <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的评价</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28121044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799" y="267855"/>
            <a:ext cx="8663709" cy="5909108"/>
          </a:xfrm>
        </p:spPr>
        <p:txBody>
          <a:bodyPr>
            <a:normAutofit/>
          </a:bodyPr>
          <a:lstStyle/>
          <a:p>
            <a:pPr marL="0" indent="0">
              <a:buNone/>
            </a:pPr>
            <a:endParaRPr lang="en-US" altLang="zh-CN" dirty="0" smtClean="0">
              <a:latin typeface="黑体" panose="02010609060101010101" pitchFamily="49" charset="-122"/>
              <a:ea typeface="黑体" panose="02010609060101010101" pitchFamily="49" charset="-122"/>
            </a:endParaRPr>
          </a:p>
          <a:p>
            <a:pPr marL="0" indent="0">
              <a:buNone/>
            </a:pPr>
            <a:endParaRPr lang="en-US" altLang="zh-CN" dirty="0">
              <a:latin typeface="黑体" panose="02010609060101010101" pitchFamily="49" charset="-122"/>
              <a:ea typeface="黑体" panose="02010609060101010101" pitchFamily="49" charset="-122"/>
            </a:endParaRPr>
          </a:p>
          <a:p>
            <a:pPr marL="0" indent="0">
              <a:buNone/>
            </a:pPr>
            <a:endParaRPr lang="zh-CN" altLang="en-US" dirty="0" smtClean="0">
              <a:latin typeface="黑体" panose="02010609060101010101" pitchFamily="49" charset="-122"/>
              <a:ea typeface="黑体" panose="02010609060101010101" pitchFamily="49" charset="-122"/>
            </a:endParaRPr>
          </a:p>
          <a:p>
            <a:pPr>
              <a:lnSpc>
                <a:spcPct val="150000"/>
              </a:lnSpc>
            </a:pPr>
            <a:r>
              <a:rPr lang="zh-CN" altLang="en-US" dirty="0" smtClean="0">
                <a:latin typeface="黑体" panose="02010609060101010101" pitchFamily="49" charset="-122"/>
                <a:ea typeface="黑体" panose="02010609060101010101" pitchFamily="49" charset="-122"/>
              </a:rPr>
              <a:t>子</a:t>
            </a:r>
            <a:r>
              <a:rPr lang="zh-CN" altLang="en-US" dirty="0">
                <a:latin typeface="黑体" panose="02010609060101010101" pitchFamily="49" charset="-122"/>
                <a:ea typeface="黑体" panose="02010609060101010101" pitchFamily="49" charset="-122"/>
              </a:rPr>
              <a:t>曰：“小子，何莫学夫</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a:t>
            </a:r>
            <a:r>
              <a:rPr lang="en-US" altLang="zh-CN" dirty="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诗</a:t>
            </a:r>
            <a:r>
              <a:rPr lang="zh-CN" altLang="en-US" dirty="0">
                <a:latin typeface="黑体" panose="02010609060101010101" pitchFamily="49" charset="-122"/>
                <a:ea typeface="黑体" panose="02010609060101010101" pitchFamily="49" charset="-122"/>
              </a:rPr>
              <a:t>可以</a:t>
            </a:r>
            <a:r>
              <a:rPr lang="zh-CN" altLang="en-US" dirty="0">
                <a:solidFill>
                  <a:srgbClr val="FF0000"/>
                </a:solidFill>
                <a:latin typeface="黑体" panose="02010609060101010101" pitchFamily="49" charset="-122"/>
                <a:ea typeface="黑体" panose="02010609060101010101" pitchFamily="49" charset="-122"/>
              </a:rPr>
              <a:t>兴</a:t>
            </a:r>
            <a:r>
              <a:rPr lang="zh-CN" altLang="en-US" dirty="0">
                <a:latin typeface="黑体" panose="02010609060101010101" pitchFamily="49" charset="-122"/>
                <a:ea typeface="黑体" panose="02010609060101010101" pitchFamily="49" charset="-122"/>
              </a:rPr>
              <a:t>，可以</a:t>
            </a:r>
            <a:r>
              <a:rPr lang="zh-CN" altLang="en-US" dirty="0">
                <a:solidFill>
                  <a:srgbClr val="FF0000"/>
                </a:solidFill>
                <a:latin typeface="黑体" panose="02010609060101010101" pitchFamily="49" charset="-122"/>
                <a:ea typeface="黑体" panose="02010609060101010101" pitchFamily="49" charset="-122"/>
              </a:rPr>
              <a:t>观</a:t>
            </a:r>
            <a:r>
              <a:rPr lang="zh-CN" altLang="en-US" dirty="0">
                <a:latin typeface="黑体" panose="02010609060101010101" pitchFamily="49" charset="-122"/>
                <a:ea typeface="黑体" panose="02010609060101010101" pitchFamily="49" charset="-122"/>
              </a:rPr>
              <a:t>，可以</a:t>
            </a:r>
            <a:r>
              <a:rPr lang="zh-CN" altLang="en-US" dirty="0">
                <a:solidFill>
                  <a:srgbClr val="FF0000"/>
                </a:solidFill>
                <a:latin typeface="黑体" panose="02010609060101010101" pitchFamily="49" charset="-122"/>
                <a:ea typeface="黑体" panose="02010609060101010101" pitchFamily="49" charset="-122"/>
              </a:rPr>
              <a:t>群</a:t>
            </a:r>
            <a:r>
              <a:rPr lang="zh-CN" altLang="en-US" dirty="0">
                <a:latin typeface="黑体" panose="02010609060101010101" pitchFamily="49" charset="-122"/>
                <a:ea typeface="黑体" panose="02010609060101010101" pitchFamily="49" charset="-122"/>
              </a:rPr>
              <a:t>，可以</a:t>
            </a:r>
            <a:r>
              <a:rPr lang="zh-CN" altLang="en-US" dirty="0">
                <a:solidFill>
                  <a:srgbClr val="FF0000"/>
                </a:solidFill>
                <a:latin typeface="黑体" panose="02010609060101010101" pitchFamily="49" charset="-122"/>
                <a:ea typeface="黑体" panose="02010609060101010101" pitchFamily="49" charset="-122"/>
              </a:rPr>
              <a:t>怨</a:t>
            </a:r>
            <a:r>
              <a:rPr lang="zh-CN" altLang="en-US" dirty="0">
                <a:latin typeface="黑体" panose="02010609060101010101" pitchFamily="49" charset="-122"/>
                <a:ea typeface="黑体" panose="02010609060101010101" pitchFamily="49" charset="-122"/>
              </a:rPr>
              <a:t>，迩之</a:t>
            </a:r>
            <a:r>
              <a:rPr lang="zh-CN" altLang="en-US" dirty="0" smtClean="0">
                <a:latin typeface="黑体" panose="02010609060101010101" pitchFamily="49" charset="-122"/>
                <a:ea typeface="黑体" panose="02010609060101010101" pitchFamily="49" charset="-122"/>
              </a:rPr>
              <a:t>事父</a:t>
            </a:r>
            <a:r>
              <a:rPr lang="zh-CN" altLang="en-US" dirty="0">
                <a:latin typeface="黑体" panose="02010609060101010101" pitchFamily="49" charset="-122"/>
                <a:ea typeface="黑体" panose="02010609060101010101" pitchFamily="49" charset="-122"/>
              </a:rPr>
              <a:t>，远之事君，多识于鸟兽草木之名。</a:t>
            </a:r>
            <a:r>
              <a:rPr lang="zh-CN" altLang="en-US" dirty="0" smtClean="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论语</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阳货</a:t>
            </a:r>
            <a:r>
              <a:rPr lang="en-US" altLang="zh-CN" dirty="0" smtClean="0">
                <a:latin typeface="黑体" panose="02010609060101010101" pitchFamily="49" charset="-122"/>
                <a:ea typeface="黑体" panose="02010609060101010101" pitchFamily="49" charset="-122"/>
              </a:rPr>
              <a:t>》</a:t>
            </a:r>
          </a:p>
          <a:p>
            <a:endParaRPr lang="en-US" altLang="zh-CN" dirty="0" smtClean="0">
              <a:latin typeface="黑体" panose="02010609060101010101" pitchFamily="49" charset="-122"/>
              <a:ea typeface="黑体" panose="02010609060101010101" pitchFamily="49" charset="-122"/>
            </a:endParaRPr>
          </a:p>
          <a:p>
            <a:pPr marL="0" indent="0">
              <a:buNone/>
            </a:pPr>
            <a:r>
              <a:rPr lang="zh-CN" altLang="en-US" dirty="0" smtClean="0">
                <a:solidFill>
                  <a:srgbClr val="0000FF"/>
                </a:solidFill>
                <a:latin typeface="楷体" panose="02010609060101010101" pitchFamily="49" charset="-122"/>
                <a:ea typeface="楷体" panose="02010609060101010101" pitchFamily="49" charset="-122"/>
              </a:rPr>
              <a:t>（诗</a:t>
            </a:r>
            <a:r>
              <a:rPr lang="zh-CN" altLang="en-US" dirty="0">
                <a:solidFill>
                  <a:srgbClr val="0000FF"/>
                </a:solidFill>
                <a:latin typeface="楷体" panose="02010609060101010101" pitchFamily="49" charset="-122"/>
                <a:ea typeface="楷体" panose="02010609060101010101" pitchFamily="49" charset="-122"/>
              </a:rPr>
              <a:t>可以激发情志</a:t>
            </a:r>
            <a:r>
              <a:rPr lang="zh-CN" altLang="en-US" dirty="0" smtClean="0">
                <a:solidFill>
                  <a:srgbClr val="0000FF"/>
                </a:solidFill>
                <a:latin typeface="楷体" panose="02010609060101010101" pitchFamily="49" charset="-122"/>
                <a:ea typeface="楷体" panose="02010609060101010101" pitchFamily="49" charset="-122"/>
              </a:rPr>
              <a:t>，可以</a:t>
            </a:r>
            <a:r>
              <a:rPr lang="zh-CN" altLang="en-US" dirty="0">
                <a:solidFill>
                  <a:srgbClr val="0000FF"/>
                </a:solidFill>
                <a:latin typeface="楷体" panose="02010609060101010101" pitchFamily="49" charset="-122"/>
                <a:ea typeface="楷体" panose="02010609060101010101" pitchFamily="49" charset="-122"/>
              </a:rPr>
              <a:t>观察社会，可以交往朋友，可以怨刺不平。近可以侍奉</a:t>
            </a:r>
            <a:r>
              <a:rPr lang="zh-CN" altLang="en-US" dirty="0" smtClean="0">
                <a:solidFill>
                  <a:srgbClr val="0000FF"/>
                </a:solidFill>
                <a:latin typeface="楷体" panose="02010609060101010101" pitchFamily="49" charset="-122"/>
                <a:ea typeface="楷体" panose="02010609060101010101" pitchFamily="49" charset="-122"/>
              </a:rPr>
              <a:t>父母</a:t>
            </a:r>
            <a:r>
              <a:rPr lang="zh-CN" altLang="en-US" dirty="0">
                <a:solidFill>
                  <a:srgbClr val="0000FF"/>
                </a:solidFill>
                <a:latin typeface="楷体" panose="02010609060101010101" pitchFamily="49" charset="-122"/>
                <a:ea typeface="楷体" panose="02010609060101010101" pitchFamily="49" charset="-122"/>
              </a:rPr>
              <a:t>，远可以侍奉君王，还可以知道不少鸟兽草木的名称。）</a:t>
            </a:r>
          </a:p>
        </p:txBody>
      </p:sp>
      <p:sp>
        <p:nvSpPr>
          <p:cNvPr id="4" name="矩形 3"/>
          <p:cNvSpPr/>
          <p:nvPr/>
        </p:nvSpPr>
        <p:spPr>
          <a:xfrm>
            <a:off x="1293092" y="203201"/>
            <a:ext cx="6308435" cy="923330"/>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孔子</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对</a:t>
            </a:r>
            <a:r>
              <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诗经</a:t>
            </a:r>
            <a:r>
              <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的评价</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4955448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8431" y="1105189"/>
            <a:ext cx="8737024" cy="5517284"/>
          </a:xfrm>
        </p:spPr>
        <p:txBody>
          <a:bodyPr>
            <a:normAutofit/>
          </a:bodyPr>
          <a:lstStyle/>
          <a:p>
            <a:pPr>
              <a:lnSpc>
                <a:spcPct val="150000"/>
              </a:lnSpc>
            </a:pPr>
            <a:r>
              <a:rPr lang="zh-CN" altLang="en-US" dirty="0">
                <a:solidFill>
                  <a:srgbClr val="0000FF"/>
                </a:solidFill>
                <a:latin typeface="黑体" panose="02010609060101010101" pitchFamily="49" charset="-122"/>
                <a:ea typeface="黑体" panose="02010609060101010101" pitchFamily="49" charset="-122"/>
              </a:rPr>
              <a:t>执子之手，与子偕老</a:t>
            </a:r>
            <a:r>
              <a:rPr lang="zh-CN" altLang="en-US" dirty="0" smtClean="0">
                <a:solidFill>
                  <a:srgbClr val="0000FF"/>
                </a:solidFill>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诗经</a:t>
            </a: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邶风</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击鼓</a:t>
            </a:r>
            <a:r>
              <a:rPr lang="en-US" altLang="zh-CN" dirty="0">
                <a:latin typeface="黑体" panose="02010609060101010101" pitchFamily="49" charset="-122"/>
                <a:ea typeface="黑体" panose="02010609060101010101" pitchFamily="49" charset="-122"/>
              </a:rPr>
              <a:t>》</a:t>
            </a:r>
          </a:p>
          <a:p>
            <a:pPr>
              <a:lnSpc>
                <a:spcPct val="150000"/>
              </a:lnSpc>
            </a:pPr>
            <a:r>
              <a:rPr lang="zh-CN" altLang="en-US" dirty="0">
                <a:solidFill>
                  <a:srgbClr val="0000FF"/>
                </a:solidFill>
                <a:latin typeface="黑体" panose="02010609060101010101" pitchFamily="49" charset="-122"/>
                <a:ea typeface="黑体" panose="02010609060101010101" pitchFamily="49" charset="-122"/>
              </a:rPr>
              <a:t>窈窕淑女，君子好逑</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诗经</a:t>
            </a: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周南</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关雎</a:t>
            </a:r>
            <a:r>
              <a:rPr lang="en-US" altLang="zh-CN" dirty="0">
                <a:latin typeface="黑体" panose="02010609060101010101" pitchFamily="49" charset="-122"/>
                <a:ea typeface="黑体" panose="02010609060101010101" pitchFamily="49" charset="-122"/>
              </a:rPr>
              <a:t>》 </a:t>
            </a:r>
          </a:p>
          <a:p>
            <a:pPr>
              <a:lnSpc>
                <a:spcPct val="150000"/>
              </a:lnSpc>
            </a:pPr>
            <a:r>
              <a:rPr lang="zh-CN" altLang="en-US" dirty="0">
                <a:solidFill>
                  <a:srgbClr val="0000FF"/>
                </a:solidFill>
                <a:latin typeface="黑体" panose="02010609060101010101" pitchFamily="49" charset="-122"/>
                <a:ea typeface="黑体" panose="02010609060101010101" pitchFamily="49" charset="-122"/>
              </a:rPr>
              <a:t>一日不见，如三秋兮</a:t>
            </a:r>
            <a:r>
              <a:rPr lang="zh-CN" altLang="en-US" dirty="0" smtClean="0">
                <a:latin typeface="黑体" panose="02010609060101010101" pitchFamily="49" charset="-122"/>
                <a:ea typeface="黑体" panose="02010609060101010101" pitchFamily="49" charset="-122"/>
              </a:rPr>
              <a:t>。</a:t>
            </a:r>
            <a:r>
              <a:rPr lang="en-US" altLang="zh-CN" dirty="0">
                <a:solidFill>
                  <a:prstClr val="black"/>
                </a:solidFill>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诗经</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王</a:t>
            </a:r>
            <a:r>
              <a:rPr lang="zh-CN" altLang="en-US" dirty="0">
                <a:latin typeface="黑体" panose="02010609060101010101" pitchFamily="49" charset="-122"/>
                <a:ea typeface="黑体" panose="02010609060101010101" pitchFamily="49" charset="-122"/>
              </a:rPr>
              <a:t>风</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采葛</a:t>
            </a:r>
            <a:r>
              <a:rPr lang="en-US" altLang="zh-CN" dirty="0">
                <a:latin typeface="黑体" panose="02010609060101010101" pitchFamily="49" charset="-122"/>
                <a:ea typeface="黑体" panose="02010609060101010101" pitchFamily="49" charset="-122"/>
              </a:rPr>
              <a:t>》</a:t>
            </a:r>
          </a:p>
          <a:p>
            <a:pPr>
              <a:lnSpc>
                <a:spcPct val="150000"/>
              </a:lnSpc>
            </a:pPr>
            <a:r>
              <a:rPr lang="zh-CN" altLang="en-US" dirty="0">
                <a:solidFill>
                  <a:srgbClr val="0000FF"/>
                </a:solidFill>
                <a:latin typeface="黑体" panose="02010609060101010101" pitchFamily="49" charset="-122"/>
                <a:ea typeface="黑体" panose="02010609060101010101" pitchFamily="49" charset="-122"/>
              </a:rPr>
              <a:t>投我以桃，报之以李</a:t>
            </a:r>
            <a:r>
              <a:rPr lang="zh-CN" altLang="en-US" dirty="0" smtClean="0">
                <a:latin typeface="黑体" panose="02010609060101010101" pitchFamily="49" charset="-122"/>
                <a:ea typeface="黑体" panose="02010609060101010101" pitchFamily="49" charset="-122"/>
              </a:rPr>
              <a:t>。</a:t>
            </a:r>
            <a:r>
              <a:rPr lang="en-US" altLang="zh-CN" dirty="0">
                <a:solidFill>
                  <a:prstClr val="black"/>
                </a:solidFill>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诗经</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大雅</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抑</a:t>
            </a:r>
            <a:r>
              <a:rPr lang="en-US" altLang="zh-CN" dirty="0">
                <a:latin typeface="黑体" panose="02010609060101010101" pitchFamily="49" charset="-122"/>
                <a:ea typeface="黑体" panose="02010609060101010101" pitchFamily="49" charset="-122"/>
              </a:rPr>
              <a:t>》 </a:t>
            </a:r>
          </a:p>
          <a:p>
            <a:pPr>
              <a:lnSpc>
                <a:spcPct val="150000"/>
              </a:lnSpc>
            </a:pPr>
            <a:r>
              <a:rPr lang="zh-CN" altLang="en-US" dirty="0">
                <a:solidFill>
                  <a:srgbClr val="0000FF"/>
                </a:solidFill>
                <a:latin typeface="黑体" panose="02010609060101010101" pitchFamily="49" charset="-122"/>
                <a:ea typeface="黑体" panose="02010609060101010101" pitchFamily="49" charset="-122"/>
              </a:rPr>
              <a:t>它山之石，可以攻玉</a:t>
            </a:r>
            <a:r>
              <a:rPr lang="zh-CN" altLang="en-US" dirty="0" smtClean="0">
                <a:latin typeface="黑体" panose="02010609060101010101" pitchFamily="49" charset="-122"/>
                <a:ea typeface="黑体" panose="02010609060101010101" pitchFamily="49" charset="-122"/>
              </a:rPr>
              <a:t>。</a:t>
            </a:r>
            <a:r>
              <a:rPr lang="en-US" altLang="zh-CN" dirty="0">
                <a:solidFill>
                  <a:prstClr val="black"/>
                </a:solidFill>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诗经</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小雅</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鹤鸣</a:t>
            </a:r>
            <a:r>
              <a:rPr lang="en-US" altLang="zh-CN" dirty="0" smtClean="0">
                <a:latin typeface="黑体" panose="02010609060101010101" pitchFamily="49" charset="-122"/>
                <a:ea typeface="黑体" panose="02010609060101010101" pitchFamily="49" charset="-122"/>
              </a:rPr>
              <a:t>》</a:t>
            </a:r>
          </a:p>
          <a:p>
            <a:pPr>
              <a:lnSpc>
                <a:spcPct val="150000"/>
              </a:lnSpc>
            </a:pPr>
            <a:r>
              <a:rPr lang="zh-CN" altLang="en-US" dirty="0">
                <a:solidFill>
                  <a:srgbClr val="0000FF"/>
                </a:solidFill>
                <a:latin typeface="黑体" panose="02010609060101010101" pitchFamily="49" charset="-122"/>
                <a:ea typeface="黑体" panose="02010609060101010101" pitchFamily="49" charset="-122"/>
              </a:rPr>
              <a:t>蒹葭苍苍，白露为霜</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marL="0" indent="0">
              <a:lnSpc>
                <a:spcPct val="150000"/>
              </a:lnSpc>
              <a:buNone/>
            </a:pPr>
            <a:r>
              <a:rPr lang="en-US" altLang="zh-CN" dirty="0">
                <a:latin typeface="黑体" panose="02010609060101010101" pitchFamily="49" charset="-122"/>
                <a:ea typeface="黑体" panose="02010609060101010101" pitchFamily="49" charset="-122"/>
              </a:rPr>
              <a:t> </a:t>
            </a:r>
            <a:r>
              <a:rPr lang="zh-CN" altLang="en-US" dirty="0">
                <a:solidFill>
                  <a:srgbClr val="0000FF"/>
                </a:solidFill>
                <a:latin typeface="黑体" panose="02010609060101010101" pitchFamily="49" charset="-122"/>
                <a:ea typeface="黑体" panose="02010609060101010101" pitchFamily="49" charset="-122"/>
              </a:rPr>
              <a:t>所谓伊人，在水一方</a:t>
            </a:r>
            <a:r>
              <a:rPr lang="zh-CN" altLang="en-US" dirty="0" smtClean="0">
                <a:latin typeface="黑体" panose="02010609060101010101" pitchFamily="49" charset="-122"/>
                <a:ea typeface="黑体" panose="02010609060101010101" pitchFamily="49" charset="-122"/>
              </a:rPr>
              <a:t>。</a:t>
            </a:r>
            <a:r>
              <a:rPr lang="en-US" altLang="zh-CN" dirty="0">
                <a:solidFill>
                  <a:prstClr val="black"/>
                </a:solidFill>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诗经</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秦</a:t>
            </a:r>
            <a:r>
              <a:rPr lang="zh-CN" altLang="en-US" dirty="0">
                <a:latin typeface="黑体" panose="02010609060101010101" pitchFamily="49" charset="-122"/>
                <a:ea typeface="黑体" panose="02010609060101010101" pitchFamily="49" charset="-122"/>
              </a:rPr>
              <a:t>风</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蒹葭</a:t>
            </a:r>
            <a:r>
              <a:rPr lang="en-US" altLang="zh-CN" dirty="0">
                <a:latin typeface="黑体" panose="02010609060101010101" pitchFamily="49" charset="-122"/>
                <a:ea typeface="黑体" panose="02010609060101010101" pitchFamily="49" charset="-122"/>
              </a:rPr>
              <a:t>》 </a:t>
            </a:r>
            <a:endParaRPr lang="zh-CN" altLang="en-US" dirty="0">
              <a:latin typeface="黑体" panose="02010609060101010101" pitchFamily="49" charset="-122"/>
              <a:ea typeface="黑体" panose="02010609060101010101" pitchFamily="49" charset="-122"/>
            </a:endParaRPr>
          </a:p>
        </p:txBody>
      </p:sp>
      <p:sp>
        <p:nvSpPr>
          <p:cNvPr id="5" name="矩形 4"/>
          <p:cNvSpPr/>
          <p:nvPr/>
        </p:nvSpPr>
        <p:spPr>
          <a:xfrm>
            <a:off x="886692" y="73892"/>
            <a:ext cx="6982690" cy="923330"/>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耳熟能详的</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诗经</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句子</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1650122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03776" y="5289262"/>
            <a:ext cx="8940223" cy="1702666"/>
          </a:xfrm>
        </p:spPr>
        <p:txBody>
          <a:bodyPr/>
          <a:lstStyle/>
          <a:p>
            <a:r>
              <a:rPr lang="zh-CN" altLang="en-US" b="1" dirty="0">
                <a:solidFill>
                  <a:srgbClr val="FF0000"/>
                </a:solidFill>
              </a:rPr>
              <a:t>芣（</a:t>
            </a:r>
            <a:r>
              <a:rPr lang="en-US" altLang="zh-CN" b="1" dirty="0" err="1">
                <a:solidFill>
                  <a:srgbClr val="FF0000"/>
                </a:solidFill>
              </a:rPr>
              <a:t>fú</a:t>
            </a:r>
            <a:r>
              <a:rPr lang="zh-CN" altLang="en-US" b="1" dirty="0">
                <a:solidFill>
                  <a:srgbClr val="FF0000"/>
                </a:solidFill>
              </a:rPr>
              <a:t>）苢（</a:t>
            </a:r>
            <a:r>
              <a:rPr lang="en-US" altLang="zh-CN" b="1" dirty="0" err="1">
                <a:solidFill>
                  <a:srgbClr val="FF0000"/>
                </a:solidFill>
              </a:rPr>
              <a:t>yǐ</a:t>
            </a:r>
            <a:r>
              <a:rPr lang="en-US" altLang="zh-CN" b="1" dirty="0">
                <a:solidFill>
                  <a:srgbClr val="FF0000"/>
                </a:solidFill>
              </a:rPr>
              <a:t> </a:t>
            </a:r>
            <a:r>
              <a:rPr lang="zh-CN" altLang="en-US" b="1" dirty="0">
                <a:solidFill>
                  <a:srgbClr val="FF0000"/>
                </a:solidFill>
              </a:rPr>
              <a:t>）</a:t>
            </a:r>
            <a:r>
              <a:rPr lang="zh-CN" altLang="en-US" b="1" dirty="0"/>
              <a:t>：野生植物名，可食。一说即</a:t>
            </a:r>
            <a:r>
              <a:rPr lang="zh-CN" altLang="en-US" b="1" dirty="0">
                <a:solidFill>
                  <a:srgbClr val="FF0000"/>
                </a:solidFill>
              </a:rPr>
              <a:t>车前子</a:t>
            </a:r>
            <a:r>
              <a:rPr lang="zh-CN" altLang="en-US" b="1" dirty="0"/>
              <a:t>，其叶和种子都可以</a:t>
            </a:r>
            <a:r>
              <a:rPr lang="zh-CN" altLang="en-US" b="1" dirty="0" smtClean="0"/>
              <a:t>入药</a:t>
            </a:r>
            <a:r>
              <a:rPr lang="en-US" altLang="zh-CN" b="1" dirty="0" smtClean="0"/>
              <a:t>,</a:t>
            </a:r>
            <a:r>
              <a:rPr lang="zh-CN" altLang="en-US" b="1" dirty="0" smtClean="0"/>
              <a:t>并且</a:t>
            </a:r>
            <a:r>
              <a:rPr lang="zh-CN" altLang="en-US" b="1" dirty="0"/>
              <a:t>其穗状花序结籽特别多，可能与当时的多子信仰有关。</a:t>
            </a:r>
          </a:p>
        </p:txBody>
      </p:sp>
      <p:pic>
        <p:nvPicPr>
          <p:cNvPr id="7" name="图片 6"/>
          <p:cNvPicPr>
            <a:picLocks noChangeAspect="1"/>
          </p:cNvPicPr>
          <p:nvPr/>
        </p:nvPicPr>
        <p:blipFill>
          <a:blip r:embed="rId2"/>
          <a:stretch>
            <a:fillRect/>
          </a:stretch>
        </p:blipFill>
        <p:spPr>
          <a:xfrm>
            <a:off x="1386117" y="314036"/>
            <a:ext cx="6261591" cy="4604471"/>
          </a:xfrm>
          <a:prstGeom prst="rect">
            <a:avLst/>
          </a:prstGeom>
        </p:spPr>
      </p:pic>
    </p:spTree>
    <p:extLst>
      <p:ext uri="{BB962C8B-B14F-4D97-AF65-F5344CB8AC3E}">
        <p14:creationId xmlns:p14="http://schemas.microsoft.com/office/powerpoint/2010/main" val="38009537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6904" y="1206788"/>
            <a:ext cx="8644659" cy="4990812"/>
          </a:xfrm>
        </p:spPr>
        <p:txBody>
          <a:bodyPr>
            <a:normAutofit/>
          </a:bodyPr>
          <a:lstStyle/>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【爱莫能助】</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《诗经·大雅·荡之什》：“我仪图之，维仲山甫举之，爱莫助之。” </a:t>
            </a: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【不可救药】</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a:t>
            </a:r>
            <a:r>
              <a:rPr lang="en-US" altLang="zh-CN"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大雅</a:t>
            </a:r>
            <a:r>
              <a:rPr lang="en-US" altLang="zh-CN"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生民》：</a:t>
            </a:r>
            <a:r>
              <a:rPr lang="en-US" altLang="zh-CN"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多将熇熇，不可救药。</a:t>
            </a:r>
            <a:r>
              <a:rPr lang="en-US" altLang="zh-CN"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 </a:t>
            </a: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【耳提面命】</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《大雅·抑》：“匪面命之，言提其耳。” </a:t>
            </a: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【高高在上】</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诗经</a:t>
            </a:r>
            <a:r>
              <a:rPr lang="en-US" altLang="zh-CN"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颂</a:t>
            </a:r>
            <a:r>
              <a:rPr lang="en-US" altLang="zh-CN"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闵予小子》：</a:t>
            </a:r>
            <a:r>
              <a:rPr lang="en-US" altLang="zh-CN"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命不易哉，无曰高高在上。</a:t>
            </a:r>
            <a:r>
              <a:rPr lang="en-US" altLang="zh-CN"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kern="100"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dirty="0"/>
          </a:p>
        </p:txBody>
      </p:sp>
      <p:sp>
        <p:nvSpPr>
          <p:cNvPr id="4" name="矩形 3"/>
          <p:cNvSpPr/>
          <p:nvPr/>
        </p:nvSpPr>
        <p:spPr>
          <a:xfrm>
            <a:off x="886692" y="73892"/>
            <a:ext cx="6982690" cy="793487"/>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出自</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诗经</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的成语    </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26971356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3964" y="1311564"/>
            <a:ext cx="8746836" cy="5301672"/>
          </a:xfrm>
        </p:spPr>
        <p:txBody>
          <a:bodyPr>
            <a:normAutofit/>
          </a:bodyPr>
          <a:lstStyle/>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【天作之合】</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《诗经·大雅·文王》</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：“文王初载，天作之合。</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 </a:t>
            </a:r>
            <a:endParaRPr lang="zh-CN" altLang="zh-CN" kern="100" dirty="0">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【小心翼翼】</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诗经</a:t>
            </a:r>
            <a:r>
              <a:rPr lang="en-US" altLang="zh-CN"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大雅</a:t>
            </a:r>
            <a:r>
              <a:rPr lang="en-US" altLang="zh-CN"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文王》：</a:t>
            </a:r>
            <a:r>
              <a:rPr lang="en-US" altLang="zh-CN"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维此文王，小心翼翼。</a:t>
            </a:r>
            <a:r>
              <a:rPr lang="en-US" altLang="zh-CN" kern="100" dirty="0" smtClean="0">
                <a:latin typeface="黑体" panose="02010609060101010101" pitchFamily="49" charset="-122"/>
                <a:ea typeface="黑体" panose="02010609060101010101" pitchFamily="49" charset="-122"/>
                <a:cs typeface="Times New Roman" panose="02020603050405020304" pitchFamily="18" charset="0"/>
              </a:rPr>
              <a:t>”</a:t>
            </a: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【遇人不淑】</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《诗经·国风·王风》</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：“条其啸矣，遇人之不淑矣。</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kern="100" dirty="0">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【自求多福】</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《诗经·大雅·文王》</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：“永言配命，自求多福。</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kern="100"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dirty="0">
              <a:latin typeface="黑体" panose="02010609060101010101" pitchFamily="49" charset="-122"/>
              <a:ea typeface="黑体" panose="02010609060101010101" pitchFamily="49" charset="-122"/>
            </a:endParaRPr>
          </a:p>
        </p:txBody>
      </p:sp>
      <p:sp>
        <p:nvSpPr>
          <p:cNvPr id="6" name="矩形 5"/>
          <p:cNvSpPr/>
          <p:nvPr/>
        </p:nvSpPr>
        <p:spPr>
          <a:xfrm>
            <a:off x="886692" y="73892"/>
            <a:ext cx="6982690" cy="793487"/>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出自</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诗经</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的成语    </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35323970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0909" y="1431636"/>
            <a:ext cx="8580582" cy="3842328"/>
          </a:xfrm>
        </p:spPr>
        <p:txBody>
          <a:bodyPr>
            <a:normAutofit/>
          </a:bodyPr>
          <a:lstStyle/>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【求之不得】</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《诗经·国风·周南》</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：“求之不得，寤寐思服。</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kern="100" dirty="0" smtClean="0">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【巧言如簧】</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《诗经·小雅》</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：“巧言如簧，颜之厚矣。</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 </a:t>
            </a:r>
            <a:endParaRPr lang="zh-CN" altLang="zh-CN" kern="100" dirty="0">
              <a:latin typeface="黑体" panose="02010609060101010101" pitchFamily="49" charset="-122"/>
              <a:ea typeface="黑体" panose="02010609060101010101" pitchFamily="49" charset="-122"/>
              <a:cs typeface="Times New Roman" panose="02020603050405020304" pitchFamily="18" charset="0"/>
            </a:endParaRPr>
          </a:p>
          <a:p>
            <a:pPr algn="just">
              <a:spcAft>
                <a:spcPts val="0"/>
              </a:spcAft>
            </a:pPr>
            <a:r>
              <a:rPr lang="zh-CN"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【鹊巢鸠占】</a:t>
            </a:r>
            <a:endParaRPr lang="en-US" altLang="zh-CN"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marL="0" indent="0" algn="just">
              <a:spcAft>
                <a:spcPts val="0"/>
              </a:spcAft>
              <a:buNone/>
            </a:pP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《诗经·国风·召南》</a:t>
            </a:r>
            <a:r>
              <a:rPr lang="zh-CN" altLang="zh-CN" kern="100" dirty="0">
                <a:latin typeface="黑体" panose="02010609060101010101" pitchFamily="49" charset="-122"/>
                <a:ea typeface="黑体" panose="02010609060101010101" pitchFamily="49" charset="-122"/>
                <a:cs typeface="Times New Roman" panose="02020603050405020304" pitchFamily="18" charset="0"/>
              </a:rPr>
              <a:t>：“维鹊有巢，维鸠居之。</a:t>
            </a:r>
            <a:r>
              <a:rPr lang="zh-CN" altLang="zh-CN"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dirty="0">
              <a:latin typeface="黑体" panose="02010609060101010101" pitchFamily="49" charset="-122"/>
              <a:ea typeface="黑体" panose="02010609060101010101" pitchFamily="49" charset="-122"/>
            </a:endParaRPr>
          </a:p>
        </p:txBody>
      </p:sp>
      <p:sp>
        <p:nvSpPr>
          <p:cNvPr id="4" name="矩形 3"/>
          <p:cNvSpPr/>
          <p:nvPr/>
        </p:nvSpPr>
        <p:spPr>
          <a:xfrm>
            <a:off x="886692" y="73892"/>
            <a:ext cx="6982690" cy="793487"/>
          </a:xfrm>
          <a:prstGeom prst="rect">
            <a:avLst/>
          </a:prstGeom>
          <a:solidFill>
            <a:schemeClr val="accent4">
              <a:lumMod val="20000"/>
              <a:lumOff val="80000"/>
            </a:schemeClr>
          </a:solid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     出自</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诗经</a:t>
            </a:r>
            <a:r>
              <a:rPr kumimoji="0" lang="en-US" altLang="zh-CN"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a:t>
            </a:r>
            <a:r>
              <a:rPr kumimoji="0" lang="zh-CN" altLang="en-US" sz="36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的成语    </a:t>
            </a:r>
            <a:endParaRPr kumimoji="0" lang="en-US" altLang="zh-CN" sz="36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3720652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5522" y="1953781"/>
            <a:ext cx="8210550" cy="1325563"/>
          </a:xfrm>
        </p:spPr>
        <p:txBody>
          <a:bodyPr/>
          <a:lstStyle/>
          <a:p>
            <a:r>
              <a:rPr lang="en-US" altLang="zh-CN" b="1" dirty="0" smtClean="0">
                <a:latin typeface="隶书" panose="02010509060101010101" pitchFamily="49" charset="-122"/>
                <a:ea typeface="隶书" panose="02010509060101010101" pitchFamily="49" charset="-122"/>
              </a:rPr>
              <a:t>《</a:t>
            </a:r>
            <a:r>
              <a:rPr lang="zh-CN" altLang="en-US" b="1" dirty="0" smtClean="0">
                <a:latin typeface="隶书" panose="02010509060101010101" pitchFamily="49" charset="-122"/>
                <a:ea typeface="隶书" panose="02010509060101010101" pitchFamily="49" charset="-122"/>
              </a:rPr>
              <a:t>诗经</a:t>
            </a:r>
            <a:r>
              <a:rPr lang="en-US" altLang="zh-CN" b="1" dirty="0" smtClean="0">
                <a:latin typeface="隶书" panose="02010509060101010101" pitchFamily="49" charset="-122"/>
                <a:ea typeface="隶书" panose="02010509060101010101" pitchFamily="49" charset="-122"/>
              </a:rPr>
              <a:t>》</a:t>
            </a:r>
            <a:r>
              <a:rPr lang="zh-CN" altLang="en-US" b="1" dirty="0" smtClean="0">
                <a:latin typeface="隶书" panose="02010509060101010101" pitchFamily="49" charset="-122"/>
                <a:ea typeface="隶书" panose="02010509060101010101" pitchFamily="49" charset="-122"/>
              </a:rPr>
              <a:t>中有关“劳动”的诗篇</a:t>
            </a:r>
            <a:endParaRPr lang="zh-CN" altLang="en-US"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04833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Y21"/>
          <p:cNvPicPr>
            <a:picLocks noChangeAspect="1" noChangeArrowheads="1"/>
          </p:cNvPicPr>
          <p:nvPr/>
        </p:nvPicPr>
        <p:blipFill>
          <a:blip r:embed="rId2">
            <a:lum bright="20000"/>
            <a:extLst>
              <a:ext uri="{28A0092B-C50C-407E-A947-70E740481C1C}">
                <a14:useLocalDpi xmlns:a14="http://schemas.microsoft.com/office/drawing/2010/main" val="0"/>
              </a:ext>
            </a:extLst>
          </a:blip>
          <a:srcRect l="2510"/>
          <a:stretch>
            <a:fillRect/>
          </a:stretch>
        </p:blipFill>
        <p:spPr bwMode="auto">
          <a:xfrm>
            <a:off x="1588" y="0"/>
            <a:ext cx="9142412" cy="68580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Text Box 5"/>
          <p:cNvSpPr txBox="1">
            <a:spLocks noChangeArrowheads="1"/>
          </p:cNvSpPr>
          <p:nvPr/>
        </p:nvSpPr>
        <p:spPr bwMode="auto">
          <a:xfrm>
            <a:off x="4257964" y="0"/>
            <a:ext cx="32004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marL="1143000" indent="-22860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defTabSz="914400" fontAlgn="base">
              <a:spcBef>
                <a:spcPct val="50000"/>
              </a:spcBef>
              <a:spcAft>
                <a:spcPct val="0"/>
              </a:spcAft>
              <a:buFontTx/>
              <a:buNone/>
            </a:pPr>
            <a:r>
              <a:rPr lang="zh-CN" altLang="en-US" sz="6600" b="1" dirty="0" smtClean="0">
                <a:solidFill>
                  <a:srgbClr val="FF3300"/>
                </a:solidFill>
                <a:ea typeface="隶书" panose="02010509060101010101" pitchFamily="49" charset="-122"/>
              </a:rPr>
              <a:t>伐    檀</a:t>
            </a:r>
          </a:p>
        </p:txBody>
      </p:sp>
      <p:sp>
        <p:nvSpPr>
          <p:cNvPr id="5" name="Text Box 8"/>
          <p:cNvSpPr txBox="1">
            <a:spLocks noChangeArrowheads="1"/>
          </p:cNvSpPr>
          <p:nvPr/>
        </p:nvSpPr>
        <p:spPr bwMode="auto">
          <a:xfrm>
            <a:off x="1743364" y="762000"/>
            <a:ext cx="7239000" cy="619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a:spcBef>
                <a:spcPct val="20000"/>
              </a:spcBef>
              <a:buChar char="–"/>
              <a:defRPr kumimoji="1" sz="28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lvl="2" defTabSz="914400" fontAlgn="base">
              <a:spcBef>
                <a:spcPct val="0"/>
              </a:spcBef>
              <a:spcAft>
                <a:spcPct val="0"/>
              </a:spcAft>
              <a:buFontTx/>
              <a:buNone/>
            </a:pPr>
            <a:r>
              <a:rPr lang="en-US" altLang="zh-CN" sz="2800" b="1" dirty="0" smtClean="0">
                <a:solidFill>
                  <a:srgbClr val="0033CC"/>
                </a:solidFill>
                <a:latin typeface="黑体" panose="02010609060101010101" pitchFamily="49" charset="-122"/>
                <a:ea typeface="黑体" panose="02010609060101010101" pitchFamily="49" charset="-122"/>
              </a:rPr>
              <a:t>   </a:t>
            </a:r>
          </a:p>
          <a:p>
            <a:pPr lvl="2" defTabSz="914400" fontAlgn="base">
              <a:spcBef>
                <a:spcPct val="0"/>
              </a:spcBef>
              <a:spcAft>
                <a:spcPct val="0"/>
              </a:spcAft>
              <a:buFontTx/>
              <a:buNone/>
            </a:pPr>
            <a:r>
              <a:rPr lang="en-US" altLang="zh-CN" sz="2800" b="1" dirty="0" smtClean="0">
                <a:solidFill>
                  <a:srgbClr val="0033CC"/>
                </a:solidFill>
                <a:latin typeface="黑体" panose="02010609060101010101" pitchFamily="49" charset="-122"/>
                <a:ea typeface="黑体" panose="02010609060101010101" pitchFamily="49" charset="-122"/>
              </a:rPr>
              <a:t>    </a:t>
            </a:r>
            <a:r>
              <a:rPr lang="zh-CN" altLang="en-US" sz="2800" b="1" dirty="0" smtClean="0">
                <a:solidFill>
                  <a:srgbClr val="0033CC"/>
                </a:solidFill>
                <a:latin typeface="黑体" panose="02010609060101010101" pitchFamily="49" charset="-122"/>
                <a:ea typeface="黑体" panose="02010609060101010101" pitchFamily="49" charset="-122"/>
              </a:rPr>
              <a:t>坎坎伐檀兮，置之河之干兮。河水清且涟猗。不稼不穑，胡取禾三百廛兮？不狩不猎，胡瞻尔庭有县貆兮？彼君子兮，不素餐兮！</a:t>
            </a:r>
          </a:p>
          <a:p>
            <a:pPr lvl="2" defTabSz="914400" fontAlgn="base">
              <a:spcBef>
                <a:spcPct val="0"/>
              </a:spcBef>
              <a:spcAft>
                <a:spcPct val="0"/>
              </a:spcAft>
              <a:buFontTx/>
              <a:buNone/>
            </a:pPr>
            <a:r>
              <a:rPr lang="zh-CN" altLang="en-US" sz="2800" b="1" dirty="0" smtClean="0">
                <a:solidFill>
                  <a:srgbClr val="0033CC"/>
                </a:solidFill>
                <a:latin typeface="黑体" panose="02010609060101010101" pitchFamily="49" charset="-122"/>
                <a:ea typeface="黑体" panose="02010609060101010101" pitchFamily="49" charset="-122"/>
              </a:rPr>
              <a:t>    坎坎伐辐兮，置之河之侧兮。河水清且直猗。不稼不穑，胡取禾三百亿兮？不狩不猎，胡瞻尔庭有县特兮？彼君子兮，不素食兮！</a:t>
            </a:r>
          </a:p>
          <a:p>
            <a:pPr lvl="2" defTabSz="914400" fontAlgn="base">
              <a:spcBef>
                <a:spcPct val="0"/>
              </a:spcBef>
              <a:spcAft>
                <a:spcPct val="0"/>
              </a:spcAft>
              <a:buFontTx/>
              <a:buNone/>
            </a:pPr>
            <a:r>
              <a:rPr lang="zh-CN" altLang="en-US" sz="2800" b="1" dirty="0" smtClean="0">
                <a:solidFill>
                  <a:srgbClr val="0033CC"/>
                </a:solidFill>
                <a:latin typeface="黑体" panose="02010609060101010101" pitchFamily="49" charset="-122"/>
                <a:ea typeface="黑体" panose="02010609060101010101" pitchFamily="49" charset="-122"/>
              </a:rPr>
              <a:t>    坎坎伐轮兮，置之河之漘兮。河水清且沦猗。不稼不穑，胡取禾三百囷兮？不狩不猎，胡瞻尔庭有县鹑兮？彼君子兮，不素飧兮！</a:t>
            </a:r>
          </a:p>
          <a:p>
            <a:pPr defTabSz="914400" fontAlgn="base">
              <a:spcBef>
                <a:spcPct val="50000"/>
              </a:spcBef>
              <a:spcAft>
                <a:spcPct val="0"/>
              </a:spcAft>
              <a:buFontTx/>
              <a:buNone/>
            </a:pPr>
            <a:endParaRPr lang="en-US" altLang="zh-CN" sz="2400" b="1" dirty="0" smtClean="0">
              <a:solidFill>
                <a:srgbClr val="0033CC"/>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761087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1787813" y="1027907"/>
            <a:ext cx="5664456" cy="4763293"/>
          </a:xfrm>
          <a:prstGeom prst="rect">
            <a:avLst/>
          </a:prstGeom>
        </p:spPr>
      </p:pic>
      <p:sp>
        <p:nvSpPr>
          <p:cNvPr id="3" name="矩形 2"/>
          <p:cNvSpPr/>
          <p:nvPr/>
        </p:nvSpPr>
        <p:spPr>
          <a:xfrm>
            <a:off x="4053268" y="6084649"/>
            <a:ext cx="1294587" cy="523220"/>
          </a:xfrm>
          <a:prstGeom prst="rect">
            <a:avLst/>
          </a:prstGeom>
        </p:spPr>
        <p:txBody>
          <a:bodyPr wrap="square">
            <a:spAutoFit/>
          </a:bodyPr>
          <a:lstStyle/>
          <a:p>
            <a:r>
              <a:rPr lang="zh-CN" altLang="en-US" sz="2800" b="1" dirty="0">
                <a:solidFill>
                  <a:srgbClr val="0033CC"/>
                </a:solidFill>
                <a:latin typeface="黑体" panose="02010609060101010101" pitchFamily="49" charset="-122"/>
                <a:ea typeface="黑体" panose="02010609060101010101" pitchFamily="49" charset="-122"/>
              </a:rPr>
              <a:t>县貆</a:t>
            </a:r>
            <a:endParaRPr lang="zh-CN" altLang="en-US" sz="2800" dirty="0"/>
          </a:p>
        </p:txBody>
      </p:sp>
    </p:spTree>
    <p:extLst>
      <p:ext uri="{BB962C8B-B14F-4D97-AF65-F5344CB8AC3E}">
        <p14:creationId xmlns:p14="http://schemas.microsoft.com/office/powerpoint/2010/main" val="5989543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2485014" y="542854"/>
            <a:ext cx="4035858" cy="5655342"/>
          </a:xfrm>
          <a:prstGeom prst="rect">
            <a:avLst/>
          </a:prstGeom>
        </p:spPr>
      </p:pic>
      <p:sp>
        <p:nvSpPr>
          <p:cNvPr id="3" name="矩形 2"/>
          <p:cNvSpPr/>
          <p:nvPr/>
        </p:nvSpPr>
        <p:spPr>
          <a:xfrm flipH="1">
            <a:off x="490536" y="3167390"/>
            <a:ext cx="3808793" cy="769441"/>
          </a:xfrm>
          <a:prstGeom prst="rect">
            <a:avLst/>
          </a:prstGeom>
        </p:spPr>
        <p:txBody>
          <a:bodyPr wrap="square">
            <a:spAutoFit/>
          </a:bodyPr>
          <a:lstStyle/>
          <a:p>
            <a:r>
              <a:rPr lang="zh-CN" altLang="en-US" sz="4400" b="1" dirty="0">
                <a:solidFill>
                  <a:srgbClr val="0033CC"/>
                </a:solidFill>
                <a:latin typeface="黑体" panose="02010609060101010101" pitchFamily="49" charset="-122"/>
                <a:ea typeface="黑体" panose="02010609060101010101" pitchFamily="49" charset="-122"/>
              </a:rPr>
              <a:t>囷</a:t>
            </a:r>
            <a:endParaRPr lang="zh-CN" altLang="en-US" sz="3200" dirty="0"/>
          </a:p>
        </p:txBody>
      </p:sp>
    </p:spTree>
    <p:extLst>
      <p:ext uri="{BB962C8B-B14F-4D97-AF65-F5344CB8AC3E}">
        <p14:creationId xmlns:p14="http://schemas.microsoft.com/office/powerpoint/2010/main" val="13699227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0291" y="341745"/>
            <a:ext cx="8090477" cy="4976236"/>
          </a:xfrm>
        </p:spPr>
        <p:txBody>
          <a:bodyPr>
            <a:normAutofit/>
          </a:bodyPr>
          <a:lstStyle/>
          <a:p>
            <a:pPr marL="0" indent="0">
              <a:buNone/>
            </a:pPr>
            <a:r>
              <a:rPr lang="zh-CN" altLang="en-US" sz="3600" dirty="0" smtClean="0">
                <a:solidFill>
                  <a:srgbClr val="FF0000"/>
                </a:solidFill>
              </a:rPr>
              <a:t>                   </a:t>
            </a:r>
            <a:r>
              <a:rPr lang="zh-CN" altLang="en-US" sz="4000" dirty="0" smtClean="0">
                <a:solidFill>
                  <a:srgbClr val="FF0000"/>
                </a:solidFill>
                <a:latin typeface="华文新魏" panose="02010800040101010101" pitchFamily="2" charset="-122"/>
                <a:ea typeface="华文新魏" panose="02010800040101010101" pitchFamily="2" charset="-122"/>
              </a:rPr>
              <a:t> </a:t>
            </a:r>
            <a:r>
              <a:rPr lang="zh-CN" altLang="en-US" sz="4000" dirty="0" smtClean="0">
                <a:solidFill>
                  <a:srgbClr val="FF0000"/>
                </a:solidFill>
                <a:latin typeface="华文新魏" panose="02010800040101010101" pitchFamily="2" charset="-122"/>
                <a:ea typeface="华文新魏" panose="02010800040101010101" pitchFamily="2" charset="-122"/>
              </a:rPr>
              <a:t>国</a:t>
            </a:r>
            <a:r>
              <a:rPr lang="zh-CN" altLang="en-US" sz="4000" dirty="0">
                <a:solidFill>
                  <a:srgbClr val="FF0000"/>
                </a:solidFill>
                <a:latin typeface="华文新魏" panose="02010800040101010101" pitchFamily="2" charset="-122"/>
                <a:ea typeface="华文新魏" panose="02010800040101010101" pitchFamily="2" charset="-122"/>
              </a:rPr>
              <a:t>风</a:t>
            </a:r>
            <a:r>
              <a:rPr lang="en-US" altLang="zh-CN" sz="4000" dirty="0">
                <a:solidFill>
                  <a:srgbClr val="FF0000"/>
                </a:solidFill>
                <a:latin typeface="华文新魏" panose="02010800040101010101" pitchFamily="2" charset="-122"/>
                <a:ea typeface="华文新魏" panose="02010800040101010101" pitchFamily="2" charset="-122"/>
              </a:rPr>
              <a:t>·</a:t>
            </a:r>
            <a:r>
              <a:rPr lang="zh-CN" altLang="en-US" sz="4000" dirty="0">
                <a:solidFill>
                  <a:srgbClr val="FF0000"/>
                </a:solidFill>
                <a:latin typeface="华文新魏" panose="02010800040101010101" pitchFamily="2" charset="-122"/>
                <a:ea typeface="华文新魏" panose="02010800040101010101" pitchFamily="2" charset="-122"/>
              </a:rPr>
              <a:t>魏风</a:t>
            </a:r>
            <a:r>
              <a:rPr lang="en-US" altLang="zh-CN" sz="4000" dirty="0">
                <a:solidFill>
                  <a:srgbClr val="FF0000"/>
                </a:solidFill>
                <a:latin typeface="华文新魏" panose="02010800040101010101" pitchFamily="2" charset="-122"/>
                <a:ea typeface="华文新魏" panose="02010800040101010101" pitchFamily="2" charset="-122"/>
              </a:rPr>
              <a:t>·</a:t>
            </a:r>
            <a:r>
              <a:rPr lang="zh-CN" altLang="en-US" sz="4000" dirty="0">
                <a:solidFill>
                  <a:srgbClr val="FF0000"/>
                </a:solidFill>
                <a:latin typeface="华文新魏" panose="02010800040101010101" pitchFamily="2" charset="-122"/>
                <a:ea typeface="华文新魏" panose="02010800040101010101" pitchFamily="2" charset="-122"/>
              </a:rPr>
              <a:t>硕</a:t>
            </a:r>
            <a:r>
              <a:rPr lang="zh-CN" altLang="en-US" sz="4000" dirty="0" smtClean="0">
                <a:solidFill>
                  <a:srgbClr val="FF0000"/>
                </a:solidFill>
                <a:latin typeface="华文新魏" panose="02010800040101010101" pitchFamily="2" charset="-122"/>
                <a:ea typeface="华文新魏" panose="02010800040101010101" pitchFamily="2" charset="-122"/>
              </a:rPr>
              <a:t>鼠</a:t>
            </a:r>
            <a:endParaRPr lang="en-US" altLang="zh-CN" sz="4000" dirty="0" smtClean="0">
              <a:solidFill>
                <a:srgbClr val="FF0000"/>
              </a:solidFill>
              <a:latin typeface="华文新魏" panose="02010800040101010101" pitchFamily="2" charset="-122"/>
              <a:ea typeface="华文新魏" panose="02010800040101010101" pitchFamily="2" charset="-122"/>
            </a:endParaRPr>
          </a:p>
          <a:p>
            <a:pPr marL="0" indent="0">
              <a:buNone/>
            </a:pPr>
            <a:endParaRPr lang="en-US" altLang="zh-CN" sz="3200" dirty="0">
              <a:latin typeface="华文新魏" panose="02010800040101010101" pitchFamily="2" charset="-122"/>
              <a:ea typeface="华文新魏" panose="02010800040101010101" pitchFamily="2" charset="-122"/>
            </a:endParaRPr>
          </a:p>
          <a:p>
            <a:r>
              <a:rPr lang="zh-CN" altLang="en-US" dirty="0" smtClean="0">
                <a:latin typeface="华文楷体" panose="02010600040101010101" pitchFamily="2" charset="-122"/>
                <a:ea typeface="华文楷体" panose="02010600040101010101" pitchFamily="2" charset="-122"/>
              </a:rPr>
              <a:t>硕</a:t>
            </a:r>
            <a:r>
              <a:rPr lang="zh-CN" altLang="en-US" dirty="0">
                <a:latin typeface="华文楷体" panose="02010600040101010101" pitchFamily="2" charset="-122"/>
                <a:ea typeface="华文楷体" panose="02010600040101010101" pitchFamily="2" charset="-122"/>
              </a:rPr>
              <a:t>鼠硕鼠，无食我黍</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三岁贯</a:t>
            </a:r>
            <a:r>
              <a:rPr lang="zh-CN" altLang="en-US" dirty="0" smtClean="0">
                <a:latin typeface="华文楷体" panose="02010600040101010101" pitchFamily="2" charset="-122"/>
                <a:ea typeface="华文楷体" panose="02010600040101010101" pitchFamily="2" charset="-122"/>
              </a:rPr>
              <a:t>女，</a:t>
            </a:r>
            <a:r>
              <a:rPr lang="zh-CN" altLang="en-US" dirty="0">
                <a:latin typeface="华文楷体" panose="02010600040101010101" pitchFamily="2" charset="-122"/>
                <a:ea typeface="华文楷体" panose="02010600040101010101" pitchFamily="2" charset="-122"/>
              </a:rPr>
              <a:t>莫我肯顾</a:t>
            </a:r>
            <a:r>
              <a:rPr lang="zh-CN" altLang="en-US" dirty="0" smtClean="0">
                <a:latin typeface="华文楷体" panose="02010600040101010101" pitchFamily="2" charset="-122"/>
                <a:ea typeface="华文楷体" panose="02010600040101010101" pitchFamily="2" charset="-122"/>
              </a:rPr>
              <a:t>。逝</a:t>
            </a:r>
            <a:r>
              <a:rPr lang="zh-CN" altLang="en-US" dirty="0">
                <a:latin typeface="华文楷体" panose="02010600040101010101" pitchFamily="2" charset="-122"/>
                <a:ea typeface="华文楷体" panose="02010600040101010101" pitchFamily="2" charset="-122"/>
              </a:rPr>
              <a:t>将去女，适彼乐土。乐土乐土，爰得我所。</a:t>
            </a:r>
          </a:p>
          <a:p>
            <a:endParaRPr lang="zh-CN" altLang="en-US"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硕鼠硕鼠，无食我麦</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三岁贯女，莫我肯德</a:t>
            </a:r>
            <a:r>
              <a:rPr lang="zh-CN" altLang="en-US" dirty="0" smtClean="0">
                <a:latin typeface="华文楷体" panose="02010600040101010101" pitchFamily="2" charset="-122"/>
                <a:ea typeface="华文楷体" panose="02010600040101010101" pitchFamily="2" charset="-122"/>
              </a:rPr>
              <a:t>。逝</a:t>
            </a:r>
            <a:r>
              <a:rPr lang="zh-CN" altLang="en-US" dirty="0">
                <a:latin typeface="华文楷体" panose="02010600040101010101" pitchFamily="2" charset="-122"/>
                <a:ea typeface="华文楷体" panose="02010600040101010101" pitchFamily="2" charset="-122"/>
              </a:rPr>
              <a:t>将去女，适彼乐国。乐国乐国，爰得我直</a:t>
            </a:r>
            <a:r>
              <a:rPr lang="en-US" altLang="zh-CN" dirty="0">
                <a:latin typeface="华文楷体" panose="02010600040101010101" pitchFamily="2" charset="-122"/>
                <a:ea typeface="华文楷体" panose="02010600040101010101" pitchFamily="2" charset="-122"/>
              </a:rPr>
              <a:t>?</a:t>
            </a:r>
          </a:p>
          <a:p>
            <a:endParaRPr lang="en-US" altLang="zh-CN"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硕鼠硕鼠，无食我苗</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三岁贯女，莫我肯劳</a:t>
            </a:r>
            <a:r>
              <a:rPr lang="zh-CN" altLang="en-US" dirty="0" smtClean="0">
                <a:latin typeface="华文楷体" panose="02010600040101010101" pitchFamily="2" charset="-122"/>
                <a:ea typeface="华文楷体" panose="02010600040101010101" pitchFamily="2" charset="-122"/>
              </a:rPr>
              <a:t>。逝</a:t>
            </a:r>
            <a:r>
              <a:rPr lang="zh-CN" altLang="en-US" dirty="0">
                <a:latin typeface="华文楷体" panose="02010600040101010101" pitchFamily="2" charset="-122"/>
                <a:ea typeface="华文楷体" panose="02010600040101010101" pitchFamily="2" charset="-122"/>
              </a:rPr>
              <a:t>将去女，适彼乐郊。乐郊乐郊，谁之永号。</a:t>
            </a:r>
          </a:p>
        </p:txBody>
      </p:sp>
      <p:pic>
        <p:nvPicPr>
          <p:cNvPr id="2" name="图片 1"/>
          <p:cNvPicPr>
            <a:picLocks noChangeAspect="1"/>
          </p:cNvPicPr>
          <p:nvPr/>
        </p:nvPicPr>
        <p:blipFill>
          <a:blip r:embed="rId2"/>
          <a:stretch>
            <a:fillRect/>
          </a:stretch>
        </p:blipFill>
        <p:spPr>
          <a:xfrm>
            <a:off x="6012872" y="5180562"/>
            <a:ext cx="2992293" cy="1589981"/>
          </a:xfrm>
          <a:prstGeom prst="rect">
            <a:avLst/>
          </a:prstGeom>
        </p:spPr>
      </p:pic>
    </p:spTree>
    <p:extLst>
      <p:ext uri="{BB962C8B-B14F-4D97-AF65-F5344CB8AC3E}">
        <p14:creationId xmlns:p14="http://schemas.microsoft.com/office/powerpoint/2010/main" val="17573434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6253" y="249382"/>
            <a:ext cx="8820727" cy="5705908"/>
          </a:xfrm>
        </p:spPr>
        <p:txBody>
          <a:bodyPr>
            <a:noAutofit/>
          </a:bodyPr>
          <a:lstStyle/>
          <a:p>
            <a:r>
              <a:rPr lang="zh-CN" altLang="en-US" dirty="0"/>
              <a:t>⑴</a:t>
            </a:r>
            <a:r>
              <a:rPr lang="zh-CN" altLang="en-US" dirty="0">
                <a:solidFill>
                  <a:srgbClr val="3333FF"/>
                </a:solidFill>
              </a:rPr>
              <a:t>硕鼠</a:t>
            </a:r>
            <a:r>
              <a:rPr lang="en-US" altLang="zh-CN" dirty="0">
                <a:solidFill>
                  <a:srgbClr val="3333FF"/>
                </a:solidFill>
              </a:rPr>
              <a:t>:</a:t>
            </a:r>
            <a:r>
              <a:rPr lang="zh-CN" altLang="en-US" dirty="0"/>
              <a:t>大老鼠。一说田鼠。这里用来比喻贪得无厌的剥削</a:t>
            </a:r>
            <a:r>
              <a:rPr lang="zh-CN" altLang="en-US" dirty="0" smtClean="0"/>
              <a:t>统治者</a:t>
            </a:r>
            <a:endParaRPr lang="zh-CN" altLang="en-US" dirty="0"/>
          </a:p>
          <a:p>
            <a:r>
              <a:rPr lang="zh-CN" altLang="en-US" dirty="0"/>
              <a:t>⑵</a:t>
            </a:r>
            <a:r>
              <a:rPr lang="zh-CN" altLang="en-US" dirty="0">
                <a:solidFill>
                  <a:srgbClr val="3333FF"/>
                </a:solidFill>
              </a:rPr>
              <a:t>无</a:t>
            </a:r>
            <a:r>
              <a:rPr lang="en-US" altLang="zh-CN" dirty="0"/>
              <a:t>:</a:t>
            </a:r>
            <a:r>
              <a:rPr lang="zh-CN" altLang="en-US" dirty="0"/>
              <a:t>毋，不要。</a:t>
            </a:r>
            <a:r>
              <a:rPr lang="zh-CN" altLang="en-US" dirty="0">
                <a:solidFill>
                  <a:srgbClr val="3333FF"/>
                </a:solidFill>
              </a:rPr>
              <a:t>黍</a:t>
            </a:r>
            <a:r>
              <a:rPr lang="en-US" altLang="zh-CN" dirty="0"/>
              <a:t>:</a:t>
            </a:r>
            <a:r>
              <a:rPr lang="zh-CN" altLang="en-US" dirty="0"/>
              <a:t>黍子，也叫黄米，谷类，是重要粮食作物之一。</a:t>
            </a:r>
          </a:p>
          <a:p>
            <a:r>
              <a:rPr lang="zh-CN" altLang="en-US" dirty="0" smtClean="0"/>
              <a:t>⑶</a:t>
            </a:r>
            <a:r>
              <a:rPr lang="zh-CN" altLang="en-US" dirty="0">
                <a:solidFill>
                  <a:srgbClr val="3333FF"/>
                </a:solidFill>
              </a:rPr>
              <a:t>三岁贯女</a:t>
            </a:r>
            <a:r>
              <a:rPr lang="en-US" altLang="zh-CN" dirty="0"/>
              <a:t>:</a:t>
            </a:r>
            <a:r>
              <a:rPr lang="zh-CN" altLang="en-US" dirty="0"/>
              <a:t>侍奉你多年。三岁，多年，说明时间久。三，非实数。</a:t>
            </a:r>
            <a:r>
              <a:rPr lang="zh-CN" altLang="en-US" dirty="0">
                <a:solidFill>
                  <a:srgbClr val="3333FF"/>
                </a:solidFill>
              </a:rPr>
              <a:t>贯</a:t>
            </a:r>
            <a:r>
              <a:rPr lang="zh-CN" altLang="en-US" dirty="0"/>
              <a:t>，借作</a:t>
            </a:r>
            <a:r>
              <a:rPr lang="en-US" altLang="zh-CN" dirty="0"/>
              <a:t>"</a:t>
            </a:r>
            <a:r>
              <a:rPr lang="zh-CN" altLang="en-US" dirty="0"/>
              <a:t>宦</a:t>
            </a:r>
            <a:r>
              <a:rPr lang="en-US" altLang="zh-CN" dirty="0"/>
              <a:t>"</a:t>
            </a:r>
            <a:r>
              <a:rPr lang="zh-CN" altLang="en-US" dirty="0"/>
              <a:t>，侍奉。</a:t>
            </a:r>
            <a:r>
              <a:rPr lang="zh-CN" altLang="en-US" dirty="0">
                <a:solidFill>
                  <a:srgbClr val="3333FF"/>
                </a:solidFill>
              </a:rPr>
              <a:t>女</a:t>
            </a:r>
            <a:r>
              <a:rPr lang="zh-CN" altLang="en-US" dirty="0"/>
              <a:t>，一作</a:t>
            </a:r>
            <a:r>
              <a:rPr lang="en-US" altLang="zh-CN" dirty="0"/>
              <a:t>"</a:t>
            </a:r>
            <a:r>
              <a:rPr lang="zh-CN" altLang="en-US" dirty="0"/>
              <a:t>汝</a:t>
            </a:r>
            <a:r>
              <a:rPr lang="en-US" altLang="zh-CN" dirty="0"/>
              <a:t>"</a:t>
            </a:r>
            <a:r>
              <a:rPr lang="zh-CN" altLang="en-US" dirty="0"/>
              <a:t>，你，指统治者</a:t>
            </a:r>
            <a:r>
              <a:rPr lang="zh-CN" altLang="en-US" dirty="0" smtClean="0"/>
              <a:t>。</a:t>
            </a:r>
            <a:endParaRPr lang="zh-CN" altLang="en-US" dirty="0"/>
          </a:p>
          <a:p>
            <a:r>
              <a:rPr lang="zh-CN" altLang="en-US" dirty="0"/>
              <a:t>⑷</a:t>
            </a:r>
            <a:r>
              <a:rPr lang="zh-CN" altLang="en-US" dirty="0">
                <a:solidFill>
                  <a:srgbClr val="3333FF"/>
                </a:solidFill>
              </a:rPr>
              <a:t>逝</a:t>
            </a:r>
            <a:r>
              <a:rPr lang="en-US" altLang="zh-CN" dirty="0"/>
              <a:t>:</a:t>
            </a:r>
            <a:r>
              <a:rPr lang="zh-CN" altLang="en-US" dirty="0"/>
              <a:t>通</a:t>
            </a:r>
            <a:r>
              <a:rPr lang="en-US" altLang="zh-CN" dirty="0"/>
              <a:t>"</a:t>
            </a:r>
            <a:r>
              <a:rPr lang="zh-CN" altLang="en-US" dirty="0"/>
              <a:t>誓</a:t>
            </a:r>
            <a:r>
              <a:rPr lang="en-US" altLang="zh-CN" dirty="0"/>
              <a:t>"</a:t>
            </a:r>
            <a:r>
              <a:rPr lang="zh-CN" altLang="en-US" dirty="0"/>
              <a:t>。</a:t>
            </a:r>
            <a:r>
              <a:rPr lang="zh-CN" altLang="en-US" dirty="0">
                <a:solidFill>
                  <a:srgbClr val="3333FF"/>
                </a:solidFill>
              </a:rPr>
              <a:t>去</a:t>
            </a:r>
            <a:r>
              <a:rPr lang="en-US" altLang="zh-CN" dirty="0"/>
              <a:t>:</a:t>
            </a:r>
            <a:r>
              <a:rPr lang="zh-CN" altLang="en-US" dirty="0"/>
              <a:t>离开。女</a:t>
            </a:r>
            <a:r>
              <a:rPr lang="en-US" altLang="zh-CN" dirty="0"/>
              <a:t>:</a:t>
            </a:r>
            <a:r>
              <a:rPr lang="zh-CN" altLang="en-US" dirty="0"/>
              <a:t>一作</a:t>
            </a:r>
            <a:r>
              <a:rPr lang="en-US" altLang="zh-CN" dirty="0"/>
              <a:t>"</a:t>
            </a:r>
            <a:r>
              <a:rPr lang="zh-CN" altLang="en-US" dirty="0"/>
              <a:t>汝</a:t>
            </a:r>
            <a:r>
              <a:rPr lang="en-US" altLang="zh-CN" dirty="0"/>
              <a:t>"</a:t>
            </a:r>
            <a:r>
              <a:rPr lang="zh-CN" altLang="en-US" dirty="0" smtClean="0"/>
              <a:t>。</a:t>
            </a:r>
            <a:endParaRPr lang="zh-CN" altLang="en-US" dirty="0"/>
          </a:p>
          <a:p>
            <a:r>
              <a:rPr lang="zh-CN" altLang="en-US" dirty="0"/>
              <a:t>⑸</a:t>
            </a:r>
            <a:r>
              <a:rPr lang="zh-CN" altLang="en-US" dirty="0">
                <a:solidFill>
                  <a:srgbClr val="3333FF"/>
                </a:solidFill>
              </a:rPr>
              <a:t>爰</a:t>
            </a:r>
            <a:r>
              <a:rPr lang="en-US" altLang="zh-CN" dirty="0"/>
              <a:t>:</a:t>
            </a:r>
            <a:r>
              <a:rPr lang="zh-CN" altLang="en-US" dirty="0"/>
              <a:t>乃，于是。</a:t>
            </a:r>
            <a:r>
              <a:rPr lang="zh-CN" altLang="en-US" dirty="0">
                <a:solidFill>
                  <a:srgbClr val="3333FF"/>
                </a:solidFill>
              </a:rPr>
              <a:t>所</a:t>
            </a:r>
            <a:r>
              <a:rPr lang="en-US" altLang="zh-CN" dirty="0"/>
              <a:t>:</a:t>
            </a:r>
            <a:r>
              <a:rPr lang="zh-CN" altLang="en-US" dirty="0"/>
              <a:t>处所</a:t>
            </a:r>
            <a:r>
              <a:rPr lang="zh-CN" altLang="en-US" dirty="0" smtClean="0"/>
              <a:t>。</a:t>
            </a:r>
            <a:endParaRPr lang="zh-CN" altLang="en-US" dirty="0"/>
          </a:p>
          <a:p>
            <a:r>
              <a:rPr lang="zh-CN" altLang="en-US" dirty="0"/>
              <a:t>⑹</a:t>
            </a:r>
            <a:r>
              <a:rPr lang="zh-CN" altLang="en-US" dirty="0">
                <a:solidFill>
                  <a:srgbClr val="3333FF"/>
                </a:solidFill>
              </a:rPr>
              <a:t>德</a:t>
            </a:r>
            <a:r>
              <a:rPr lang="en-US" altLang="zh-CN" dirty="0"/>
              <a:t>:</a:t>
            </a:r>
            <a:r>
              <a:rPr lang="zh-CN" altLang="en-US" dirty="0"/>
              <a:t>加恩，施惠</a:t>
            </a:r>
            <a:r>
              <a:rPr lang="zh-CN" altLang="en-US" dirty="0" smtClean="0"/>
              <a:t>。⑺</a:t>
            </a:r>
            <a:r>
              <a:rPr lang="zh-CN" altLang="en-US" dirty="0">
                <a:solidFill>
                  <a:srgbClr val="3333FF"/>
                </a:solidFill>
              </a:rPr>
              <a:t>国</a:t>
            </a:r>
            <a:r>
              <a:rPr lang="en-US" altLang="zh-CN" dirty="0"/>
              <a:t>:</a:t>
            </a:r>
            <a:r>
              <a:rPr lang="zh-CN" altLang="en-US" dirty="0"/>
              <a:t>域，即地方</a:t>
            </a:r>
            <a:r>
              <a:rPr lang="zh-CN" altLang="en-US" dirty="0" smtClean="0"/>
              <a:t>。</a:t>
            </a:r>
            <a:endParaRPr lang="zh-CN" altLang="en-US" dirty="0"/>
          </a:p>
          <a:p>
            <a:r>
              <a:rPr lang="zh-CN" altLang="en-US" dirty="0"/>
              <a:t>⑻</a:t>
            </a:r>
            <a:r>
              <a:rPr lang="zh-CN" altLang="en-US" dirty="0">
                <a:solidFill>
                  <a:srgbClr val="3333FF"/>
                </a:solidFill>
              </a:rPr>
              <a:t>直</a:t>
            </a:r>
            <a:r>
              <a:rPr lang="en-US" altLang="zh-CN" dirty="0"/>
              <a:t>:</a:t>
            </a:r>
            <a:r>
              <a:rPr lang="zh-CN" altLang="en-US" dirty="0"/>
              <a:t>王引之</a:t>
            </a:r>
            <a:r>
              <a:rPr lang="en-US" altLang="zh-CN" dirty="0"/>
              <a:t>《</a:t>
            </a:r>
            <a:r>
              <a:rPr lang="zh-CN" altLang="en-US" dirty="0"/>
              <a:t>经义述闻</a:t>
            </a:r>
            <a:r>
              <a:rPr lang="en-US" altLang="zh-CN" dirty="0"/>
              <a:t>》</a:t>
            </a:r>
            <a:r>
              <a:rPr lang="zh-CN" altLang="en-US" dirty="0"/>
              <a:t>说</a:t>
            </a:r>
            <a:r>
              <a:rPr lang="en-US" altLang="zh-CN" dirty="0" smtClean="0"/>
              <a:t>:“</a:t>
            </a:r>
            <a:r>
              <a:rPr lang="zh-CN" altLang="en-US" dirty="0" smtClean="0"/>
              <a:t>当</a:t>
            </a:r>
            <a:r>
              <a:rPr lang="zh-CN" altLang="en-US" dirty="0"/>
              <a:t>读为职，职亦所也</a:t>
            </a:r>
            <a:r>
              <a:rPr lang="zh-CN" altLang="en-US" dirty="0" smtClean="0"/>
              <a:t>。</a:t>
            </a:r>
            <a:r>
              <a:rPr lang="en-US" altLang="zh-CN" dirty="0" smtClean="0"/>
              <a:t>”</a:t>
            </a:r>
            <a:r>
              <a:rPr lang="zh-CN" altLang="en-US" dirty="0" smtClean="0"/>
              <a:t>一</a:t>
            </a:r>
            <a:r>
              <a:rPr lang="zh-CN" altLang="en-US" dirty="0"/>
              <a:t>说</a:t>
            </a:r>
            <a:r>
              <a:rPr lang="zh-CN" altLang="en-US" dirty="0" smtClean="0"/>
              <a:t>同</a:t>
            </a:r>
            <a:r>
              <a:rPr lang="en-US" altLang="zh-CN" dirty="0" smtClean="0"/>
              <a:t>“</a:t>
            </a:r>
            <a:r>
              <a:rPr lang="zh-CN" altLang="en-US" dirty="0" smtClean="0"/>
              <a:t>值</a:t>
            </a:r>
            <a:r>
              <a:rPr lang="en-US" altLang="zh-CN" dirty="0" smtClean="0"/>
              <a:t>”</a:t>
            </a:r>
            <a:r>
              <a:rPr lang="zh-CN" altLang="en-US" dirty="0" smtClean="0"/>
              <a:t>。</a:t>
            </a:r>
            <a:endParaRPr lang="zh-CN" altLang="en-US" dirty="0"/>
          </a:p>
          <a:p>
            <a:r>
              <a:rPr lang="zh-CN" altLang="en-US" dirty="0"/>
              <a:t>⑼劳</a:t>
            </a:r>
            <a:r>
              <a:rPr lang="en-US" altLang="zh-CN" dirty="0"/>
              <a:t>:</a:t>
            </a:r>
            <a:r>
              <a:rPr lang="zh-CN" altLang="en-US" dirty="0"/>
              <a:t>慰劳</a:t>
            </a:r>
            <a:r>
              <a:rPr lang="zh-CN" altLang="en-US" dirty="0" smtClean="0"/>
              <a:t>。⑽</a:t>
            </a:r>
            <a:r>
              <a:rPr lang="zh-CN" altLang="en-US" dirty="0"/>
              <a:t>之</a:t>
            </a:r>
            <a:r>
              <a:rPr lang="en-US" altLang="zh-CN" dirty="0"/>
              <a:t>:</a:t>
            </a:r>
            <a:r>
              <a:rPr lang="zh-CN" altLang="en-US" dirty="0"/>
              <a:t>其，表示诘问语气。永号</a:t>
            </a:r>
            <a:r>
              <a:rPr lang="en-US" altLang="zh-CN" dirty="0"/>
              <a:t>:</a:t>
            </a:r>
            <a:r>
              <a:rPr lang="zh-CN" altLang="en-US" dirty="0"/>
              <a:t>长叹。号，呼喊。</a:t>
            </a:r>
          </a:p>
        </p:txBody>
      </p:sp>
    </p:spTree>
    <p:extLst>
      <p:ext uri="{BB962C8B-B14F-4D97-AF65-F5344CB8AC3E}">
        <p14:creationId xmlns:p14="http://schemas.microsoft.com/office/powerpoint/2010/main" val="11261663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1449" y="2046145"/>
            <a:ext cx="8210550" cy="1325563"/>
          </a:xfrm>
        </p:spPr>
        <p:txBody>
          <a:bodyPr/>
          <a:lstStyle/>
          <a:p>
            <a:r>
              <a:rPr lang="en-US" altLang="zh-CN" b="1" dirty="0" smtClean="0">
                <a:latin typeface="隶书" panose="02010509060101010101" pitchFamily="49" charset="-122"/>
                <a:ea typeface="隶书" panose="02010509060101010101" pitchFamily="49" charset="-122"/>
              </a:rPr>
              <a:t>《</a:t>
            </a:r>
            <a:r>
              <a:rPr lang="zh-CN" altLang="en-US" b="1" dirty="0" smtClean="0">
                <a:latin typeface="隶书" panose="02010509060101010101" pitchFamily="49" charset="-122"/>
                <a:ea typeface="隶书" panose="02010509060101010101" pitchFamily="49" charset="-122"/>
              </a:rPr>
              <a:t>诗经</a:t>
            </a:r>
            <a:r>
              <a:rPr lang="en-US" altLang="zh-CN" b="1" dirty="0" smtClean="0">
                <a:latin typeface="隶书" panose="02010509060101010101" pitchFamily="49" charset="-122"/>
                <a:ea typeface="隶书" panose="02010509060101010101" pitchFamily="49" charset="-122"/>
              </a:rPr>
              <a:t>》</a:t>
            </a:r>
            <a:r>
              <a:rPr lang="zh-CN" altLang="en-US" b="1" dirty="0" smtClean="0">
                <a:latin typeface="隶书" panose="02010509060101010101" pitchFamily="49" charset="-122"/>
                <a:ea typeface="隶书" panose="02010509060101010101" pitchFamily="49" charset="-122"/>
              </a:rPr>
              <a:t>中其他的诗篇举例</a:t>
            </a:r>
            <a:endParaRPr lang="zh-CN" altLang="en-US" b="1"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095956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84796" y="291235"/>
            <a:ext cx="4722091" cy="1325563"/>
          </a:xfrm>
        </p:spPr>
        <p:txBody>
          <a:bodyPr/>
          <a:lstStyle/>
          <a:p>
            <a:r>
              <a:rPr lang="zh-CN" altLang="en-US" dirty="0" smtClean="0"/>
              <a:t>诗经</a:t>
            </a:r>
            <a:r>
              <a:rPr lang="en-US" altLang="zh-CN" dirty="0"/>
              <a:t>·</a:t>
            </a:r>
            <a:r>
              <a:rPr lang="zh-CN" altLang="en-US" dirty="0"/>
              <a:t>周</a:t>
            </a:r>
            <a:r>
              <a:rPr lang="zh-CN" altLang="en-US" dirty="0" smtClean="0"/>
              <a:t>南</a:t>
            </a:r>
            <a:r>
              <a:rPr lang="en-US" altLang="zh-CN" dirty="0" smtClean="0"/>
              <a:t>-</a:t>
            </a:r>
            <a:r>
              <a:rPr lang="zh-CN" altLang="en-US" dirty="0" smtClean="0"/>
              <a:t>芣苢</a:t>
            </a:r>
            <a:endParaRPr lang="zh-CN" altLang="en-US" dirty="0"/>
          </a:p>
        </p:txBody>
      </p:sp>
      <p:sp>
        <p:nvSpPr>
          <p:cNvPr id="5" name="矩形 4"/>
          <p:cNvSpPr/>
          <p:nvPr/>
        </p:nvSpPr>
        <p:spPr>
          <a:xfrm>
            <a:off x="689840" y="1829233"/>
            <a:ext cx="3768437" cy="3539430"/>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      芣苢</a:t>
            </a:r>
            <a:endParaRPr lang="en-US" altLang="zh-TW" sz="3200" dirty="0" smtClean="0">
              <a:latin typeface="楷体" panose="02010609060101010101" pitchFamily="49" charset="-122"/>
              <a:ea typeface="楷体" panose="02010609060101010101" pitchFamily="49" charset="-122"/>
            </a:endParaRPr>
          </a:p>
          <a:p>
            <a:r>
              <a:rPr lang="zh-TW" altLang="en-US" sz="3200" dirty="0" smtClean="0">
                <a:latin typeface="楷体" panose="02010609060101010101" pitchFamily="49" charset="-122"/>
                <a:ea typeface="楷体" panose="02010609060101010101" pitchFamily="49" charset="-122"/>
              </a:rPr>
              <a:t>采采</a:t>
            </a:r>
            <a:r>
              <a:rPr lang="zh-TW" altLang="en-US" sz="3200" dirty="0">
                <a:latin typeface="楷体" panose="02010609060101010101" pitchFamily="49" charset="-122"/>
                <a:ea typeface="楷体" panose="02010609060101010101" pitchFamily="49" charset="-122"/>
              </a:rPr>
              <a:t>芣苢</a:t>
            </a:r>
            <a:r>
              <a:rPr lang="en-US" altLang="zh-TW" sz="3200" dirty="0">
                <a:latin typeface="楷体" panose="02010609060101010101" pitchFamily="49" charset="-122"/>
                <a:ea typeface="楷体" panose="02010609060101010101" pitchFamily="49" charset="-122"/>
              </a:rPr>
              <a:t>,</a:t>
            </a:r>
            <a:r>
              <a:rPr lang="zh-TW" altLang="en-US" sz="3200" dirty="0">
                <a:latin typeface="楷体" panose="02010609060101010101" pitchFamily="49" charset="-122"/>
                <a:ea typeface="楷体" panose="02010609060101010101" pitchFamily="49" charset="-122"/>
              </a:rPr>
              <a:t>薄言采之。采采芣苢</a:t>
            </a:r>
            <a:r>
              <a:rPr lang="en-US" altLang="zh-TW" sz="3200" dirty="0">
                <a:latin typeface="楷体" panose="02010609060101010101" pitchFamily="49" charset="-122"/>
                <a:ea typeface="楷体" panose="02010609060101010101" pitchFamily="49" charset="-122"/>
              </a:rPr>
              <a:t>,</a:t>
            </a:r>
            <a:r>
              <a:rPr lang="zh-TW" altLang="en-US" sz="3200" dirty="0">
                <a:latin typeface="楷体" panose="02010609060101010101" pitchFamily="49" charset="-122"/>
                <a:ea typeface="楷体" panose="02010609060101010101" pitchFamily="49" charset="-122"/>
              </a:rPr>
              <a:t>薄言有之。采采芣苢</a:t>
            </a:r>
            <a:r>
              <a:rPr lang="en-US" altLang="zh-TW" sz="3200" dirty="0">
                <a:latin typeface="楷体" panose="02010609060101010101" pitchFamily="49" charset="-122"/>
                <a:ea typeface="楷体" panose="02010609060101010101" pitchFamily="49" charset="-122"/>
              </a:rPr>
              <a:t>,</a:t>
            </a:r>
            <a:r>
              <a:rPr lang="zh-TW" altLang="en-US" sz="3200" dirty="0">
                <a:latin typeface="楷体" panose="02010609060101010101" pitchFamily="49" charset="-122"/>
                <a:ea typeface="楷体" panose="02010609060101010101" pitchFamily="49" charset="-122"/>
              </a:rPr>
              <a:t>薄言掇之。采采芣苢</a:t>
            </a:r>
            <a:r>
              <a:rPr lang="en-US" altLang="zh-TW" sz="3200" dirty="0">
                <a:latin typeface="楷体" panose="02010609060101010101" pitchFamily="49" charset="-122"/>
                <a:ea typeface="楷体" panose="02010609060101010101" pitchFamily="49" charset="-122"/>
              </a:rPr>
              <a:t>,</a:t>
            </a:r>
            <a:r>
              <a:rPr lang="zh-TW" altLang="en-US" sz="3200" dirty="0">
                <a:latin typeface="楷体" panose="02010609060101010101" pitchFamily="49" charset="-122"/>
                <a:ea typeface="楷体" panose="02010609060101010101" pitchFamily="49" charset="-122"/>
              </a:rPr>
              <a:t>薄言捋之。采采芣苢</a:t>
            </a:r>
            <a:r>
              <a:rPr lang="en-US" altLang="zh-TW" sz="3200" dirty="0">
                <a:latin typeface="楷体" panose="02010609060101010101" pitchFamily="49" charset="-122"/>
                <a:ea typeface="楷体" panose="02010609060101010101" pitchFamily="49" charset="-122"/>
              </a:rPr>
              <a:t>,</a:t>
            </a:r>
            <a:r>
              <a:rPr lang="zh-TW" altLang="en-US" sz="3200" dirty="0">
                <a:latin typeface="楷体" panose="02010609060101010101" pitchFamily="49" charset="-122"/>
                <a:ea typeface="楷体" panose="02010609060101010101" pitchFamily="49" charset="-122"/>
              </a:rPr>
              <a:t>薄言袺之。采采芣苢</a:t>
            </a:r>
            <a:r>
              <a:rPr lang="en-US" altLang="zh-TW" sz="3200" dirty="0">
                <a:latin typeface="楷体" panose="02010609060101010101" pitchFamily="49" charset="-122"/>
                <a:ea typeface="楷体" panose="02010609060101010101" pitchFamily="49" charset="-122"/>
              </a:rPr>
              <a:t>,</a:t>
            </a:r>
            <a:r>
              <a:rPr lang="zh-TW" altLang="en-US" sz="3200" dirty="0">
                <a:latin typeface="楷体" panose="02010609060101010101" pitchFamily="49" charset="-122"/>
                <a:ea typeface="楷体" panose="02010609060101010101" pitchFamily="49" charset="-122"/>
              </a:rPr>
              <a:t>薄言襭之。</a:t>
            </a:r>
            <a:endParaRPr lang="zh-CN" altLang="en-US" sz="3200" dirty="0">
              <a:latin typeface="楷体" panose="02010609060101010101" pitchFamily="49" charset="-122"/>
              <a:ea typeface="楷体" panose="02010609060101010101" pitchFamily="49" charset="-122"/>
            </a:endParaRPr>
          </a:p>
        </p:txBody>
      </p:sp>
      <p:pic>
        <p:nvPicPr>
          <p:cNvPr id="7" name="内容占位符 6"/>
          <p:cNvPicPr>
            <a:picLocks noGrp="1" noChangeAspect="1"/>
          </p:cNvPicPr>
          <p:nvPr>
            <p:ph idx="1"/>
          </p:nvPr>
        </p:nvPicPr>
        <p:blipFill>
          <a:blip r:embed="rId2"/>
          <a:stretch>
            <a:fillRect/>
          </a:stretch>
        </p:blipFill>
        <p:spPr>
          <a:xfrm>
            <a:off x="4907047" y="1695752"/>
            <a:ext cx="4155015" cy="3806393"/>
          </a:xfrm>
          <a:prstGeom prst="rect">
            <a:avLst/>
          </a:prstGeom>
        </p:spPr>
      </p:pic>
    </p:spTree>
    <p:extLst>
      <p:ext uri="{BB962C8B-B14F-4D97-AF65-F5344CB8AC3E}">
        <p14:creationId xmlns:p14="http://schemas.microsoft.com/office/powerpoint/2010/main" val="110901477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84796" y="291235"/>
            <a:ext cx="4722091" cy="1325563"/>
          </a:xfrm>
        </p:spPr>
        <p:txBody>
          <a:bodyPr/>
          <a:lstStyle/>
          <a:p>
            <a:r>
              <a:rPr lang="zh-CN" altLang="en-US" dirty="0" smtClean="0"/>
              <a:t>诗经</a:t>
            </a:r>
            <a:r>
              <a:rPr lang="en-US" altLang="zh-CN" dirty="0"/>
              <a:t>·</a:t>
            </a:r>
            <a:r>
              <a:rPr lang="zh-CN" altLang="en-US" dirty="0"/>
              <a:t>周</a:t>
            </a:r>
            <a:r>
              <a:rPr lang="zh-CN" altLang="en-US" dirty="0" smtClean="0"/>
              <a:t>南</a:t>
            </a:r>
            <a:r>
              <a:rPr lang="en-US" altLang="zh-CN" dirty="0" smtClean="0"/>
              <a:t>-</a:t>
            </a:r>
            <a:r>
              <a:rPr lang="zh-CN" altLang="en-US" dirty="0"/>
              <a:t>桃</a:t>
            </a:r>
            <a:r>
              <a:rPr lang="zh-CN" altLang="en-US" dirty="0" smtClean="0"/>
              <a:t>夭</a:t>
            </a:r>
            <a:endParaRPr lang="zh-CN" altLang="en-US" dirty="0"/>
          </a:p>
        </p:txBody>
      </p:sp>
      <p:pic>
        <p:nvPicPr>
          <p:cNvPr id="4" name="内容占位符 3"/>
          <p:cNvPicPr>
            <a:picLocks noGrp="1" noChangeAspect="1"/>
          </p:cNvPicPr>
          <p:nvPr>
            <p:ph idx="1"/>
          </p:nvPr>
        </p:nvPicPr>
        <p:blipFill>
          <a:blip r:embed="rId2"/>
          <a:stretch>
            <a:fillRect/>
          </a:stretch>
        </p:blipFill>
        <p:spPr>
          <a:xfrm>
            <a:off x="5350741" y="1281615"/>
            <a:ext cx="3793259" cy="5133544"/>
          </a:xfrm>
          <a:prstGeom prst="rect">
            <a:avLst/>
          </a:prstGeom>
        </p:spPr>
      </p:pic>
      <p:sp>
        <p:nvSpPr>
          <p:cNvPr id="5" name="矩形 4"/>
          <p:cNvSpPr/>
          <p:nvPr/>
        </p:nvSpPr>
        <p:spPr>
          <a:xfrm>
            <a:off x="1394690" y="2161743"/>
            <a:ext cx="3768437" cy="3108543"/>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                 桃夭</a:t>
            </a:r>
            <a:endParaRPr kumimoji="0" lang="en-US" altLang="zh-CN"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桃之夭夭</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，灼灼其华</a:t>
            </a: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a:t>
            </a:r>
            <a:endParaRPr kumimoji="0" lang="en-US" altLang="zh-CN"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之</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子于</a:t>
            </a: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归，</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宜其室家。</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桃之夭夭，有</a:t>
            </a: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蕡其实。</a:t>
            </a:r>
            <a:endParaRPr kumimoji="0" lang="en-US" altLang="zh-CN"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之</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子于归，宜其家室。</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桃之夭夭，其叶</a:t>
            </a: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蓁蓁。</a:t>
            </a:r>
            <a:endParaRPr kumimoji="0" lang="en-US" altLang="zh-CN"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panose="020F0502020204030204"/>
                <a:ea typeface="等线" panose="02010600030101010101" pitchFamily="2" charset="-122"/>
                <a:cs typeface="+mn-cs"/>
              </a:rPr>
              <a:t>之</a:t>
            </a:r>
            <a:r>
              <a:rPr kumimoji="0" lang="zh-CN" altLang="en-US"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子于归，宜其家人。</a:t>
            </a:r>
          </a:p>
        </p:txBody>
      </p:sp>
    </p:spTree>
    <p:extLst>
      <p:ext uri="{BB962C8B-B14F-4D97-AF65-F5344CB8AC3E}">
        <p14:creationId xmlns:p14="http://schemas.microsoft.com/office/powerpoint/2010/main" val="13565592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5491" y="286326"/>
            <a:ext cx="9088582" cy="6571673"/>
          </a:xfrm>
        </p:spPr>
        <p:txBody>
          <a:bodyPr>
            <a:normAutofit/>
          </a:bodyPr>
          <a:lstStyle/>
          <a:p>
            <a:r>
              <a:rPr lang="zh-CN" altLang="en-US" dirty="0" smtClean="0">
                <a:solidFill>
                  <a:srgbClr val="FF0000"/>
                </a:solidFill>
                <a:latin typeface="黑体" panose="02010609060101010101" pitchFamily="49" charset="-122"/>
                <a:ea typeface="黑体" panose="02010609060101010101" pitchFamily="49" charset="-122"/>
              </a:rPr>
              <a:t>（</a:t>
            </a:r>
            <a:r>
              <a:rPr lang="en-US" altLang="zh-CN" dirty="0" smtClean="0">
                <a:solidFill>
                  <a:srgbClr val="FF0000"/>
                </a:solidFill>
                <a:latin typeface="黑体" panose="02010609060101010101" pitchFamily="49" charset="-122"/>
                <a:ea typeface="黑体" panose="02010609060101010101" pitchFamily="49" charset="-122"/>
              </a:rPr>
              <a:t>14</a:t>
            </a:r>
            <a:r>
              <a:rPr lang="zh-CN" altLang="en-US" dirty="0" smtClean="0">
                <a:solidFill>
                  <a:srgbClr val="FF0000"/>
                </a:solidFill>
                <a:latin typeface="黑体" panose="02010609060101010101" pitchFamily="49" charset="-122"/>
                <a:ea typeface="黑体" panose="02010609060101010101" pitchFamily="49" charset="-122"/>
              </a:rPr>
              <a:t>年湖南高考）</a:t>
            </a:r>
            <a:r>
              <a:rPr lang="zh-CN" altLang="en-US" dirty="0">
                <a:latin typeface="黑体" panose="02010609060101010101" pitchFamily="49" charset="-122"/>
                <a:ea typeface="黑体" panose="02010609060101010101" pitchFamily="49" charset="-122"/>
              </a:rPr>
              <a:t>阅读下面的古诗，完成题目。（</a:t>
            </a:r>
            <a:r>
              <a:rPr lang="en-US" altLang="zh-CN" dirty="0">
                <a:latin typeface="黑体" panose="02010609060101010101" pitchFamily="49" charset="-122"/>
                <a:ea typeface="黑体" panose="02010609060101010101" pitchFamily="49" charset="-122"/>
              </a:rPr>
              <a:t>8</a:t>
            </a:r>
            <a:r>
              <a:rPr lang="zh-CN" altLang="en-US" dirty="0">
                <a:latin typeface="黑体" panose="02010609060101010101" pitchFamily="49" charset="-122"/>
                <a:ea typeface="黑体" panose="02010609060101010101" pitchFamily="49" charset="-122"/>
              </a:rPr>
              <a:t>分）</a:t>
            </a:r>
          </a:p>
          <a:p>
            <a:pPr algn="ctr"/>
            <a:endParaRPr lang="zh-CN" altLang="en-US" sz="4000" dirty="0"/>
          </a:p>
          <a:p>
            <a:pPr marL="0" indent="0" algn="ctr">
              <a:buNone/>
            </a:pPr>
            <a:r>
              <a:rPr lang="zh-CN" altLang="en-US" sz="3200" b="1" dirty="0">
                <a:latin typeface="黑体" panose="02010609060101010101" pitchFamily="49" charset="-122"/>
                <a:ea typeface="黑体" panose="02010609060101010101" pitchFamily="49" charset="-122"/>
              </a:rPr>
              <a:t>桃夭（</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诗经</a:t>
            </a:r>
            <a:r>
              <a:rPr lang="en-US" altLang="zh-CN" sz="3200" b="1" dirty="0">
                <a:latin typeface="黑体" panose="02010609060101010101" pitchFamily="49" charset="-122"/>
                <a:ea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a:p>
            <a:pPr marL="0" indent="0" algn="ctr">
              <a:buNone/>
            </a:pPr>
            <a:r>
              <a:rPr lang="zh-CN" altLang="en-US" sz="3200" b="1" dirty="0">
                <a:latin typeface="黑体" panose="02010609060101010101" pitchFamily="49" charset="-122"/>
                <a:ea typeface="黑体" panose="02010609060101010101" pitchFamily="49" charset="-122"/>
              </a:rPr>
              <a:t>桃之夭夭，灼灼其华。之子于归①，宜其室家。</a:t>
            </a:r>
          </a:p>
          <a:p>
            <a:pPr marL="0" indent="0" algn="ctr">
              <a:buNone/>
            </a:pPr>
            <a:r>
              <a:rPr lang="zh-CN" altLang="en-US" sz="3200" b="1" dirty="0" smtClean="0">
                <a:latin typeface="黑体" panose="02010609060101010101" pitchFamily="49" charset="-122"/>
                <a:ea typeface="黑体" panose="02010609060101010101" pitchFamily="49" charset="-122"/>
              </a:rPr>
              <a:t>桃之夭夭</a:t>
            </a:r>
            <a:r>
              <a:rPr lang="zh-CN" altLang="en-US" sz="3200" b="1" dirty="0">
                <a:latin typeface="黑体" panose="02010609060101010101" pitchFamily="49" charset="-122"/>
                <a:ea typeface="黑体" panose="02010609060101010101" pitchFamily="49" charset="-122"/>
              </a:rPr>
              <a:t>，有蕡②其实。之子于归，宜其家室</a:t>
            </a:r>
            <a:r>
              <a:rPr lang="zh-CN" altLang="en-US" sz="3200" b="1" dirty="0" smtClean="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a:p>
            <a:pPr marL="0" indent="0" algn="ctr">
              <a:buNone/>
            </a:pPr>
            <a:r>
              <a:rPr lang="zh-CN" altLang="en-US" sz="3200" b="1" dirty="0">
                <a:latin typeface="黑体" panose="02010609060101010101" pitchFamily="49" charset="-122"/>
                <a:ea typeface="黑体" panose="02010609060101010101" pitchFamily="49" charset="-122"/>
              </a:rPr>
              <a:t>桃之夭夭，其叶蓁蓁③。之子于归，宜其家人</a:t>
            </a:r>
            <a:r>
              <a:rPr lang="zh-CN" altLang="en-US" sz="3200" b="1" dirty="0" smtClean="0">
                <a:latin typeface="黑体" panose="02010609060101010101" pitchFamily="49" charset="-122"/>
                <a:ea typeface="黑体" panose="02010609060101010101" pitchFamily="49" charset="-122"/>
              </a:rPr>
              <a:t>。</a:t>
            </a:r>
            <a:endParaRPr lang="zh-CN" altLang="en-US" sz="3200" b="1" dirty="0"/>
          </a:p>
          <a:p>
            <a:pPr>
              <a:lnSpc>
                <a:spcPct val="170000"/>
              </a:lnSpc>
            </a:pP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注</a:t>
            </a:r>
            <a:r>
              <a:rPr lang="en-US" altLang="zh-CN" dirty="0">
                <a:latin typeface="黑体" panose="02010609060101010101" pitchFamily="49" charset="-122"/>
                <a:ea typeface="黑体" panose="02010609060101010101" pitchFamily="49" charset="-122"/>
              </a:rPr>
              <a:t>]①</a:t>
            </a:r>
            <a:r>
              <a:rPr lang="zh-CN" altLang="en-US" dirty="0">
                <a:latin typeface="黑体" panose="02010609060101010101" pitchFamily="49" charset="-122"/>
                <a:ea typeface="黑体" panose="02010609060101010101" pitchFamily="49" charset="-122"/>
              </a:rPr>
              <a:t>归：出嫁</a:t>
            </a:r>
            <a:r>
              <a:rPr lang="zh-CN" altLang="en-US" dirty="0" smtClean="0">
                <a:latin typeface="黑体" panose="02010609060101010101" pitchFamily="49" charset="-122"/>
                <a:ea typeface="黑体" panose="02010609060101010101" pitchFamily="49" charset="-122"/>
              </a:rPr>
              <a:t>。②</a:t>
            </a:r>
            <a:r>
              <a:rPr lang="zh-CN" altLang="en-US" dirty="0">
                <a:latin typeface="黑体" panose="02010609060101010101" pitchFamily="49" charset="-122"/>
                <a:ea typeface="黑体" panose="02010609060101010101" pitchFamily="49" charset="-122"/>
              </a:rPr>
              <a:t>蕡</a:t>
            </a:r>
            <a:r>
              <a:rPr lang="en-US" altLang="zh-CN" dirty="0">
                <a:latin typeface="黑体" panose="02010609060101010101" pitchFamily="49" charset="-122"/>
                <a:ea typeface="黑体" panose="02010609060101010101" pitchFamily="49" charset="-122"/>
              </a:rPr>
              <a:t>(</a:t>
            </a:r>
            <a:r>
              <a:rPr lang="en-US" altLang="zh-CN" dirty="0" err="1">
                <a:latin typeface="黑体" panose="02010609060101010101" pitchFamily="49" charset="-122"/>
                <a:ea typeface="黑体" panose="02010609060101010101" pitchFamily="49" charset="-122"/>
              </a:rPr>
              <a:t>fén</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：草木果实繁盛硕大的样子。 ③蓁蓁</a:t>
            </a:r>
            <a:r>
              <a:rPr lang="en-US" altLang="zh-CN" dirty="0">
                <a:latin typeface="黑体" panose="02010609060101010101" pitchFamily="49" charset="-122"/>
                <a:ea typeface="黑体" panose="02010609060101010101" pitchFamily="49" charset="-122"/>
              </a:rPr>
              <a:t>(</a:t>
            </a:r>
            <a:r>
              <a:rPr lang="en-US" altLang="zh-CN" dirty="0" err="1">
                <a:latin typeface="黑体" panose="02010609060101010101" pitchFamily="49" charset="-122"/>
                <a:ea typeface="黑体" panose="02010609060101010101" pitchFamily="49" charset="-122"/>
              </a:rPr>
              <a:t>zhēn</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草木茂盛的样子。</a:t>
            </a:r>
          </a:p>
          <a:p>
            <a:pPr marL="0" indent="0">
              <a:buNone/>
            </a:pPr>
            <a:r>
              <a:rPr lang="zh-CN" altLang="en-US" sz="3000" dirty="0" smtClean="0">
                <a:solidFill>
                  <a:srgbClr val="3333FF"/>
                </a:solidFill>
                <a:latin typeface="黑体" panose="02010609060101010101" pitchFamily="49" charset="-122"/>
                <a:ea typeface="黑体" panose="02010609060101010101" pitchFamily="49" charset="-122"/>
              </a:rPr>
              <a:t>（</a:t>
            </a:r>
            <a:r>
              <a:rPr lang="en-US" altLang="zh-CN" sz="3000" dirty="0">
                <a:solidFill>
                  <a:srgbClr val="3333FF"/>
                </a:solidFill>
                <a:latin typeface="黑体" panose="02010609060101010101" pitchFamily="49" charset="-122"/>
                <a:ea typeface="黑体" panose="02010609060101010101" pitchFamily="49" charset="-122"/>
              </a:rPr>
              <a:t>1</a:t>
            </a:r>
            <a:r>
              <a:rPr lang="zh-CN" altLang="en-US" sz="3000" dirty="0">
                <a:solidFill>
                  <a:srgbClr val="3333FF"/>
                </a:solidFill>
                <a:latin typeface="黑体" panose="02010609060101010101" pitchFamily="49" charset="-122"/>
                <a:ea typeface="黑体" panose="02010609060101010101" pitchFamily="49" charset="-122"/>
              </a:rPr>
              <a:t>）本诗在章法结构上采用了</a:t>
            </a:r>
            <a:r>
              <a:rPr lang="zh-CN" altLang="en-US" sz="3000" u="sng" dirty="0">
                <a:solidFill>
                  <a:srgbClr val="3333FF"/>
                </a:solidFill>
                <a:latin typeface="黑体" panose="02010609060101010101" pitchFamily="49" charset="-122"/>
                <a:ea typeface="黑体" panose="02010609060101010101" pitchFamily="49" charset="-122"/>
              </a:rPr>
              <a:t>      </a:t>
            </a:r>
            <a:r>
              <a:rPr lang="zh-CN" altLang="en-US" sz="3000" dirty="0" smtClean="0">
                <a:solidFill>
                  <a:srgbClr val="3333FF"/>
                </a:solidFill>
                <a:latin typeface="黑体" panose="02010609060101010101" pitchFamily="49" charset="-122"/>
                <a:ea typeface="黑体" panose="02010609060101010101" pitchFamily="49" charset="-122"/>
              </a:rPr>
              <a:t>的</a:t>
            </a:r>
            <a:r>
              <a:rPr lang="zh-CN" altLang="en-US" sz="3000" dirty="0">
                <a:solidFill>
                  <a:srgbClr val="3333FF"/>
                </a:solidFill>
                <a:latin typeface="黑体" panose="02010609060101010101" pitchFamily="49" charset="-122"/>
                <a:ea typeface="黑体" panose="02010609060101010101" pitchFamily="49" charset="-122"/>
              </a:rPr>
              <a:t>形式。（</a:t>
            </a:r>
            <a:r>
              <a:rPr lang="en-US" altLang="zh-CN" sz="3000" dirty="0">
                <a:solidFill>
                  <a:srgbClr val="3333FF"/>
                </a:solidFill>
                <a:latin typeface="黑体" panose="02010609060101010101" pitchFamily="49" charset="-122"/>
                <a:ea typeface="黑体" panose="02010609060101010101" pitchFamily="49" charset="-122"/>
              </a:rPr>
              <a:t>2</a:t>
            </a:r>
            <a:r>
              <a:rPr lang="zh-CN" altLang="en-US" sz="3000" dirty="0">
                <a:solidFill>
                  <a:srgbClr val="3333FF"/>
                </a:solidFill>
                <a:latin typeface="黑体" panose="02010609060101010101" pitchFamily="49" charset="-122"/>
                <a:ea typeface="黑体" panose="02010609060101010101" pitchFamily="49" charset="-122"/>
              </a:rPr>
              <a:t>分）</a:t>
            </a:r>
          </a:p>
          <a:p>
            <a:pPr marL="0" indent="0">
              <a:buNone/>
            </a:pPr>
            <a:r>
              <a:rPr lang="en-US" altLang="zh-CN" sz="3000" dirty="0" smtClean="0">
                <a:solidFill>
                  <a:srgbClr val="FF0000"/>
                </a:solidFill>
                <a:latin typeface="黑体" panose="02010609060101010101" pitchFamily="49" charset="-122"/>
                <a:ea typeface="黑体" panose="02010609060101010101" pitchFamily="49" charset="-122"/>
              </a:rPr>
              <a:t>【</a:t>
            </a:r>
            <a:r>
              <a:rPr lang="zh-CN" altLang="en-US" sz="3000" dirty="0">
                <a:solidFill>
                  <a:srgbClr val="FF0000"/>
                </a:solidFill>
                <a:latin typeface="黑体" panose="02010609060101010101" pitchFamily="49" charset="-122"/>
                <a:ea typeface="黑体" panose="02010609060101010101" pitchFamily="49" charset="-122"/>
              </a:rPr>
              <a:t>答案</a:t>
            </a:r>
            <a:r>
              <a:rPr lang="en-US" altLang="zh-CN" sz="3000" dirty="0" smtClean="0">
                <a:solidFill>
                  <a:srgbClr val="FF0000"/>
                </a:solidFill>
                <a:latin typeface="黑体" panose="02010609060101010101" pitchFamily="49" charset="-122"/>
                <a:ea typeface="黑体" panose="02010609060101010101" pitchFamily="49" charset="-122"/>
              </a:rPr>
              <a:t>】</a:t>
            </a:r>
            <a:r>
              <a:rPr lang="zh-CN" altLang="en-US" sz="3000" dirty="0" smtClean="0">
                <a:solidFill>
                  <a:srgbClr val="FF0000"/>
                </a:solidFill>
                <a:latin typeface="黑体" panose="02010609060101010101" pitchFamily="49" charset="-122"/>
                <a:ea typeface="黑体" panose="02010609060101010101" pitchFamily="49" charset="-122"/>
              </a:rPr>
              <a:t>重</a:t>
            </a:r>
            <a:r>
              <a:rPr lang="zh-CN" altLang="en-US" sz="3000" dirty="0">
                <a:solidFill>
                  <a:srgbClr val="FF0000"/>
                </a:solidFill>
                <a:latin typeface="黑体" panose="02010609060101010101" pitchFamily="49" charset="-122"/>
                <a:ea typeface="黑体" panose="02010609060101010101" pitchFamily="49" charset="-122"/>
              </a:rPr>
              <a:t>章叠</a:t>
            </a:r>
            <a:r>
              <a:rPr lang="zh-CN" altLang="en-US" sz="3000" dirty="0" smtClean="0">
                <a:solidFill>
                  <a:srgbClr val="FF0000"/>
                </a:solidFill>
                <a:latin typeface="黑体" panose="02010609060101010101" pitchFamily="49" charset="-122"/>
                <a:ea typeface="黑体" panose="02010609060101010101" pitchFamily="49" charset="-122"/>
              </a:rPr>
              <a:t>句</a:t>
            </a:r>
            <a:endParaRPr lang="zh-CN" altLang="en-US" sz="3000" dirty="0">
              <a:solidFill>
                <a:srgbClr val="FF0000"/>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a:stretch>
            <a:fillRect/>
          </a:stretch>
        </p:blipFill>
        <p:spPr>
          <a:xfrm>
            <a:off x="0" y="996907"/>
            <a:ext cx="1043709" cy="1021813"/>
          </a:xfrm>
          <a:prstGeom prst="rect">
            <a:avLst/>
          </a:prstGeom>
        </p:spPr>
      </p:pic>
    </p:spTree>
    <p:extLst>
      <p:ext uri="{BB962C8B-B14F-4D97-AF65-F5344CB8AC3E}">
        <p14:creationId xmlns:p14="http://schemas.microsoft.com/office/powerpoint/2010/main" val="4169957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fade">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8546" y="157019"/>
            <a:ext cx="8986982" cy="6659418"/>
          </a:xfrm>
        </p:spPr>
        <p:txBody>
          <a:bodyPr>
            <a:normAutofit fontScale="77500" lnSpcReduction="20000"/>
          </a:bodyPr>
          <a:lstStyle/>
          <a:p>
            <a:r>
              <a:rPr lang="zh-CN" altLang="en-US" sz="3600" dirty="0" smtClean="0">
                <a:solidFill>
                  <a:srgbClr val="FF0000"/>
                </a:solidFill>
                <a:latin typeface="黑体" panose="02010609060101010101" pitchFamily="49" charset="-122"/>
                <a:ea typeface="黑体" panose="02010609060101010101" pitchFamily="49" charset="-122"/>
              </a:rPr>
              <a:t>（</a:t>
            </a:r>
            <a:r>
              <a:rPr lang="en-US" altLang="zh-CN" sz="3600" dirty="0" smtClean="0">
                <a:solidFill>
                  <a:srgbClr val="FF0000"/>
                </a:solidFill>
                <a:latin typeface="黑体" panose="02010609060101010101" pitchFamily="49" charset="-122"/>
                <a:ea typeface="黑体" panose="02010609060101010101" pitchFamily="49" charset="-122"/>
              </a:rPr>
              <a:t>14</a:t>
            </a:r>
            <a:r>
              <a:rPr lang="zh-CN" altLang="en-US" sz="3600" dirty="0" smtClean="0">
                <a:solidFill>
                  <a:srgbClr val="FF0000"/>
                </a:solidFill>
                <a:latin typeface="黑体" panose="02010609060101010101" pitchFamily="49" charset="-122"/>
                <a:ea typeface="黑体" panose="02010609060101010101" pitchFamily="49" charset="-122"/>
              </a:rPr>
              <a:t>年湖南高考）</a:t>
            </a:r>
            <a:r>
              <a:rPr lang="zh-CN" altLang="en-US" sz="3600" dirty="0">
                <a:latin typeface="黑体" panose="02010609060101010101" pitchFamily="49" charset="-122"/>
                <a:ea typeface="黑体" panose="02010609060101010101" pitchFamily="49" charset="-122"/>
              </a:rPr>
              <a:t>阅读下面的古诗，完成题目。（</a:t>
            </a:r>
            <a:r>
              <a:rPr lang="en-US" altLang="zh-CN" sz="3600" dirty="0">
                <a:latin typeface="黑体" panose="02010609060101010101" pitchFamily="49" charset="-122"/>
                <a:ea typeface="黑体" panose="02010609060101010101" pitchFamily="49" charset="-122"/>
              </a:rPr>
              <a:t>8</a:t>
            </a:r>
            <a:r>
              <a:rPr lang="zh-CN" altLang="en-US" sz="3600" dirty="0">
                <a:latin typeface="黑体" panose="02010609060101010101" pitchFamily="49" charset="-122"/>
                <a:ea typeface="黑体" panose="02010609060101010101" pitchFamily="49" charset="-122"/>
              </a:rPr>
              <a:t>分）</a:t>
            </a:r>
          </a:p>
          <a:p>
            <a:pPr algn="ctr"/>
            <a:endParaRPr lang="zh-CN" altLang="en-US" sz="4100" dirty="0"/>
          </a:p>
          <a:p>
            <a:pPr marL="0" indent="0" algn="ctr">
              <a:buNone/>
            </a:pPr>
            <a:r>
              <a:rPr lang="zh-CN" altLang="en-US" sz="4100" dirty="0">
                <a:latin typeface="黑体" panose="02010609060101010101" pitchFamily="49" charset="-122"/>
                <a:ea typeface="黑体" panose="02010609060101010101" pitchFamily="49" charset="-122"/>
              </a:rPr>
              <a:t>桃夭（</a:t>
            </a:r>
            <a:r>
              <a:rPr lang="en-US" altLang="zh-CN" sz="4100" dirty="0">
                <a:latin typeface="黑体" panose="02010609060101010101" pitchFamily="49" charset="-122"/>
                <a:ea typeface="黑体" panose="02010609060101010101" pitchFamily="49" charset="-122"/>
              </a:rPr>
              <a:t>《</a:t>
            </a:r>
            <a:r>
              <a:rPr lang="zh-CN" altLang="en-US" sz="4100" dirty="0">
                <a:latin typeface="黑体" panose="02010609060101010101" pitchFamily="49" charset="-122"/>
                <a:ea typeface="黑体" panose="02010609060101010101" pitchFamily="49" charset="-122"/>
              </a:rPr>
              <a:t>诗经</a:t>
            </a:r>
            <a:r>
              <a:rPr lang="en-US" altLang="zh-CN" sz="4100" dirty="0">
                <a:latin typeface="黑体" panose="02010609060101010101" pitchFamily="49" charset="-122"/>
                <a:ea typeface="黑体" panose="02010609060101010101" pitchFamily="49" charset="-122"/>
              </a:rPr>
              <a:t>》</a:t>
            </a:r>
            <a:r>
              <a:rPr lang="zh-CN" altLang="en-US" sz="4100" dirty="0" smtClean="0">
                <a:latin typeface="黑体" panose="02010609060101010101" pitchFamily="49" charset="-122"/>
                <a:ea typeface="黑体" panose="02010609060101010101" pitchFamily="49" charset="-122"/>
              </a:rPr>
              <a:t>）</a:t>
            </a:r>
            <a:endParaRPr lang="zh-CN" altLang="en-US" sz="4100" dirty="0">
              <a:latin typeface="黑体" panose="02010609060101010101" pitchFamily="49" charset="-122"/>
              <a:ea typeface="黑体" panose="02010609060101010101" pitchFamily="49" charset="-122"/>
            </a:endParaRPr>
          </a:p>
          <a:p>
            <a:pPr marL="0" indent="0" algn="ctr">
              <a:buNone/>
            </a:pPr>
            <a:r>
              <a:rPr lang="zh-CN" altLang="en-US" sz="4100" dirty="0">
                <a:latin typeface="黑体" panose="02010609060101010101" pitchFamily="49" charset="-122"/>
                <a:ea typeface="黑体" panose="02010609060101010101" pitchFamily="49" charset="-122"/>
              </a:rPr>
              <a:t>桃之夭夭，灼灼其华。之子于归①，宜其室家。</a:t>
            </a:r>
          </a:p>
          <a:p>
            <a:pPr marL="0" indent="0" algn="ctr">
              <a:buNone/>
            </a:pPr>
            <a:r>
              <a:rPr lang="zh-CN" altLang="en-US" sz="4100" dirty="0" smtClean="0">
                <a:latin typeface="黑体" panose="02010609060101010101" pitchFamily="49" charset="-122"/>
                <a:ea typeface="黑体" panose="02010609060101010101" pitchFamily="49" charset="-122"/>
              </a:rPr>
              <a:t>桃之夭夭</a:t>
            </a:r>
            <a:r>
              <a:rPr lang="zh-CN" altLang="en-US" sz="4100" dirty="0">
                <a:latin typeface="黑体" panose="02010609060101010101" pitchFamily="49" charset="-122"/>
                <a:ea typeface="黑体" panose="02010609060101010101" pitchFamily="49" charset="-122"/>
              </a:rPr>
              <a:t>，有蕡②其实。之子于归，宜其家室</a:t>
            </a:r>
            <a:r>
              <a:rPr lang="zh-CN" altLang="en-US" sz="4100" dirty="0" smtClean="0">
                <a:latin typeface="黑体" panose="02010609060101010101" pitchFamily="49" charset="-122"/>
                <a:ea typeface="黑体" panose="02010609060101010101" pitchFamily="49" charset="-122"/>
              </a:rPr>
              <a:t>。</a:t>
            </a:r>
            <a:endParaRPr lang="zh-CN" altLang="en-US" sz="4100" dirty="0">
              <a:latin typeface="黑体" panose="02010609060101010101" pitchFamily="49" charset="-122"/>
              <a:ea typeface="黑体" panose="02010609060101010101" pitchFamily="49" charset="-122"/>
            </a:endParaRPr>
          </a:p>
          <a:p>
            <a:pPr marL="0" indent="0" algn="ctr">
              <a:buNone/>
            </a:pPr>
            <a:r>
              <a:rPr lang="zh-CN" altLang="en-US" sz="4100" dirty="0">
                <a:latin typeface="黑体" panose="02010609060101010101" pitchFamily="49" charset="-122"/>
                <a:ea typeface="黑体" panose="02010609060101010101" pitchFamily="49" charset="-122"/>
              </a:rPr>
              <a:t>桃之夭夭，其叶蓁蓁③。之子于归，宜其家人</a:t>
            </a:r>
            <a:r>
              <a:rPr lang="zh-CN" altLang="en-US" sz="4100" dirty="0" smtClean="0">
                <a:latin typeface="黑体" panose="02010609060101010101" pitchFamily="49" charset="-122"/>
                <a:ea typeface="黑体" panose="02010609060101010101" pitchFamily="49" charset="-122"/>
              </a:rPr>
              <a:t>。</a:t>
            </a:r>
            <a:endParaRPr lang="zh-CN" altLang="en-US" sz="4100" dirty="0"/>
          </a:p>
          <a:p>
            <a:pPr>
              <a:lnSpc>
                <a:spcPct val="170000"/>
              </a:lnSpc>
            </a:pPr>
            <a:r>
              <a:rPr lang="en-US" altLang="zh-CN" sz="3100" dirty="0">
                <a:latin typeface="黑体" panose="02010609060101010101" pitchFamily="49" charset="-122"/>
                <a:ea typeface="黑体" panose="02010609060101010101" pitchFamily="49" charset="-122"/>
              </a:rPr>
              <a:t>[</a:t>
            </a:r>
            <a:r>
              <a:rPr lang="zh-CN" altLang="en-US" sz="3100" dirty="0">
                <a:latin typeface="黑体" panose="02010609060101010101" pitchFamily="49" charset="-122"/>
                <a:ea typeface="黑体" panose="02010609060101010101" pitchFamily="49" charset="-122"/>
              </a:rPr>
              <a:t>注</a:t>
            </a:r>
            <a:r>
              <a:rPr lang="en-US" altLang="zh-CN" sz="3100" dirty="0">
                <a:latin typeface="黑体" panose="02010609060101010101" pitchFamily="49" charset="-122"/>
                <a:ea typeface="黑体" panose="02010609060101010101" pitchFamily="49" charset="-122"/>
              </a:rPr>
              <a:t>]①</a:t>
            </a:r>
            <a:r>
              <a:rPr lang="zh-CN" altLang="en-US" sz="3100" dirty="0">
                <a:latin typeface="黑体" panose="02010609060101010101" pitchFamily="49" charset="-122"/>
                <a:ea typeface="黑体" panose="02010609060101010101" pitchFamily="49" charset="-122"/>
              </a:rPr>
              <a:t>归：出嫁</a:t>
            </a:r>
            <a:r>
              <a:rPr lang="zh-CN" altLang="en-US" sz="3100" dirty="0" smtClean="0">
                <a:latin typeface="黑体" panose="02010609060101010101" pitchFamily="49" charset="-122"/>
                <a:ea typeface="黑体" panose="02010609060101010101" pitchFamily="49" charset="-122"/>
              </a:rPr>
              <a:t>。②</a:t>
            </a:r>
            <a:r>
              <a:rPr lang="zh-CN" altLang="en-US" sz="3100" dirty="0">
                <a:latin typeface="黑体" panose="02010609060101010101" pitchFamily="49" charset="-122"/>
                <a:ea typeface="黑体" panose="02010609060101010101" pitchFamily="49" charset="-122"/>
              </a:rPr>
              <a:t>蕡</a:t>
            </a:r>
            <a:r>
              <a:rPr lang="en-US" altLang="zh-CN" sz="3100" dirty="0">
                <a:latin typeface="黑体" panose="02010609060101010101" pitchFamily="49" charset="-122"/>
                <a:ea typeface="黑体" panose="02010609060101010101" pitchFamily="49" charset="-122"/>
              </a:rPr>
              <a:t>(</a:t>
            </a:r>
            <a:r>
              <a:rPr lang="en-US" altLang="zh-CN" sz="3100" dirty="0" err="1">
                <a:latin typeface="黑体" panose="02010609060101010101" pitchFamily="49" charset="-122"/>
                <a:ea typeface="黑体" panose="02010609060101010101" pitchFamily="49" charset="-122"/>
              </a:rPr>
              <a:t>fén</a:t>
            </a:r>
            <a:r>
              <a:rPr lang="en-US" altLang="zh-CN" sz="3100" dirty="0">
                <a:latin typeface="黑体" panose="02010609060101010101" pitchFamily="49" charset="-122"/>
                <a:ea typeface="黑体" panose="02010609060101010101" pitchFamily="49" charset="-122"/>
              </a:rPr>
              <a:t>)</a:t>
            </a:r>
            <a:r>
              <a:rPr lang="zh-CN" altLang="en-US" sz="3100" dirty="0">
                <a:latin typeface="黑体" panose="02010609060101010101" pitchFamily="49" charset="-122"/>
                <a:ea typeface="黑体" panose="02010609060101010101" pitchFamily="49" charset="-122"/>
              </a:rPr>
              <a:t>：草木果实繁盛硕大的样子。 ③蓁蓁</a:t>
            </a:r>
            <a:r>
              <a:rPr lang="en-US" altLang="zh-CN" sz="3100" dirty="0">
                <a:latin typeface="黑体" panose="02010609060101010101" pitchFamily="49" charset="-122"/>
                <a:ea typeface="黑体" panose="02010609060101010101" pitchFamily="49" charset="-122"/>
              </a:rPr>
              <a:t>(</a:t>
            </a:r>
            <a:r>
              <a:rPr lang="en-US" altLang="zh-CN" sz="3100" dirty="0" err="1">
                <a:latin typeface="黑体" panose="02010609060101010101" pitchFamily="49" charset="-122"/>
                <a:ea typeface="黑体" panose="02010609060101010101" pitchFamily="49" charset="-122"/>
              </a:rPr>
              <a:t>zhēn</a:t>
            </a:r>
            <a:r>
              <a:rPr lang="en-US" altLang="zh-CN" sz="3100" dirty="0">
                <a:latin typeface="黑体" panose="02010609060101010101" pitchFamily="49" charset="-122"/>
                <a:ea typeface="黑体" panose="02010609060101010101" pitchFamily="49" charset="-122"/>
              </a:rPr>
              <a:t>):</a:t>
            </a:r>
            <a:r>
              <a:rPr lang="zh-CN" altLang="en-US" sz="3100" dirty="0">
                <a:latin typeface="黑体" panose="02010609060101010101" pitchFamily="49" charset="-122"/>
                <a:ea typeface="黑体" panose="02010609060101010101" pitchFamily="49" charset="-122"/>
              </a:rPr>
              <a:t>草木茂盛的样子。</a:t>
            </a:r>
          </a:p>
          <a:p>
            <a:pPr marL="0" indent="0">
              <a:buNone/>
            </a:pPr>
            <a:r>
              <a:rPr lang="zh-CN" altLang="en-US" sz="3600" dirty="0">
                <a:solidFill>
                  <a:srgbClr val="3333FF"/>
                </a:solidFill>
                <a:latin typeface="黑体" panose="02010609060101010101" pitchFamily="49" charset="-122"/>
                <a:ea typeface="黑体" panose="02010609060101010101" pitchFamily="49" charset="-122"/>
              </a:rPr>
              <a:t>（</a:t>
            </a:r>
            <a:r>
              <a:rPr lang="en-US" altLang="zh-CN" sz="3600" dirty="0">
                <a:solidFill>
                  <a:srgbClr val="3333FF"/>
                </a:solidFill>
                <a:latin typeface="黑体" panose="02010609060101010101" pitchFamily="49" charset="-122"/>
                <a:ea typeface="黑体" panose="02010609060101010101" pitchFamily="49" charset="-122"/>
              </a:rPr>
              <a:t>2</a:t>
            </a:r>
            <a:r>
              <a:rPr lang="zh-CN" altLang="en-US" sz="3600" dirty="0">
                <a:solidFill>
                  <a:srgbClr val="3333FF"/>
                </a:solidFill>
                <a:latin typeface="黑体" panose="02010609060101010101" pitchFamily="49" charset="-122"/>
                <a:ea typeface="黑体" panose="02010609060101010101" pitchFamily="49" charset="-122"/>
              </a:rPr>
              <a:t>）请从</a:t>
            </a:r>
            <a:r>
              <a:rPr lang="zh-CN" altLang="en-US" sz="3600" dirty="0">
                <a:solidFill>
                  <a:srgbClr val="FF0000"/>
                </a:solidFill>
                <a:latin typeface="黑体" panose="02010609060101010101" pitchFamily="49" charset="-122"/>
                <a:ea typeface="黑体" panose="02010609060101010101" pitchFamily="49" charset="-122"/>
              </a:rPr>
              <a:t>比兴手法运用</a:t>
            </a:r>
            <a:r>
              <a:rPr lang="zh-CN" altLang="en-US" sz="3600" dirty="0">
                <a:solidFill>
                  <a:srgbClr val="3333FF"/>
                </a:solidFill>
                <a:latin typeface="黑体" panose="02010609060101010101" pitchFamily="49" charset="-122"/>
                <a:ea typeface="黑体" panose="02010609060101010101" pitchFamily="49" charset="-122"/>
              </a:rPr>
              <a:t>的角度赏析全诗。（</a:t>
            </a:r>
            <a:r>
              <a:rPr lang="en-US" altLang="zh-CN" sz="3600" dirty="0">
                <a:solidFill>
                  <a:srgbClr val="3333FF"/>
                </a:solidFill>
                <a:latin typeface="黑体" panose="02010609060101010101" pitchFamily="49" charset="-122"/>
                <a:ea typeface="黑体" panose="02010609060101010101" pitchFamily="49" charset="-122"/>
              </a:rPr>
              <a:t>6</a:t>
            </a:r>
            <a:r>
              <a:rPr lang="zh-CN" altLang="en-US" sz="3600" dirty="0">
                <a:solidFill>
                  <a:srgbClr val="3333FF"/>
                </a:solidFill>
                <a:latin typeface="黑体" panose="02010609060101010101" pitchFamily="49" charset="-122"/>
                <a:ea typeface="黑体" panose="02010609060101010101" pitchFamily="49" charset="-122"/>
              </a:rPr>
              <a:t>分）</a:t>
            </a:r>
          </a:p>
          <a:p>
            <a:pPr marL="0" indent="0">
              <a:lnSpc>
                <a:spcPct val="120000"/>
              </a:lnSpc>
              <a:buNone/>
            </a:pP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答案</a:t>
            </a:r>
            <a:r>
              <a:rPr lang="en-US" altLang="zh-CN" sz="3600" dirty="0">
                <a:latin typeface="黑体" panose="02010609060101010101" pitchFamily="49" charset="-122"/>
                <a:ea typeface="黑体" panose="02010609060101010101" pitchFamily="49" charset="-122"/>
              </a:rPr>
              <a:t>】</a:t>
            </a:r>
            <a:r>
              <a:rPr lang="zh-CN" altLang="en-US" sz="3600" dirty="0">
                <a:latin typeface="黑体" panose="02010609060101010101" pitchFamily="49" charset="-122"/>
                <a:ea typeface="黑体" panose="02010609060101010101" pitchFamily="49" charset="-122"/>
              </a:rPr>
              <a:t>以“桃之夭夭”起</a:t>
            </a:r>
            <a:r>
              <a:rPr lang="zh-CN" altLang="en-US" sz="3600" dirty="0">
                <a:solidFill>
                  <a:srgbClr val="FF0000"/>
                </a:solidFill>
                <a:latin typeface="黑体" panose="02010609060101010101" pitchFamily="49" charset="-122"/>
                <a:ea typeface="黑体" panose="02010609060101010101" pitchFamily="49" charset="-122"/>
              </a:rPr>
              <a:t>兴</a:t>
            </a:r>
            <a:r>
              <a:rPr lang="zh-CN" altLang="en-US" sz="3600" dirty="0">
                <a:latin typeface="黑体" panose="02010609060101010101" pitchFamily="49" charset="-122"/>
                <a:ea typeface="黑体" panose="02010609060101010101" pitchFamily="49" charset="-122"/>
              </a:rPr>
              <a:t>，通过铺垫和渲染，</a:t>
            </a:r>
            <a:r>
              <a:rPr lang="zh-CN" altLang="en-US" sz="3600" dirty="0">
                <a:solidFill>
                  <a:srgbClr val="3333FF"/>
                </a:solidFill>
                <a:latin typeface="黑体" panose="02010609060101010101" pitchFamily="49" charset="-122"/>
                <a:ea typeface="黑体" panose="02010609060101010101" pitchFamily="49" charset="-122"/>
              </a:rPr>
              <a:t>热烈真挚地表达了对新娘的赞美和</a:t>
            </a:r>
            <a:r>
              <a:rPr lang="zh-CN" altLang="en-US" sz="3600" dirty="0" smtClean="0">
                <a:solidFill>
                  <a:srgbClr val="3333FF"/>
                </a:solidFill>
                <a:latin typeface="黑体" panose="02010609060101010101" pitchFamily="49" charset="-122"/>
                <a:ea typeface="黑体" panose="02010609060101010101" pitchFamily="49" charset="-122"/>
              </a:rPr>
              <a:t>祝福</a:t>
            </a:r>
            <a:r>
              <a:rPr lang="zh-CN" altLang="en-US" sz="3600" dirty="0" smtClean="0">
                <a:latin typeface="黑体" panose="02010609060101010101" pitchFamily="49" charset="-122"/>
                <a:ea typeface="黑体" panose="02010609060101010101" pitchFamily="49" charset="-122"/>
              </a:rPr>
              <a:t>；以</a:t>
            </a:r>
            <a:r>
              <a:rPr lang="zh-CN" altLang="en-US" sz="3600" dirty="0">
                <a:latin typeface="黑体" panose="02010609060101010101" pitchFamily="49" charset="-122"/>
                <a:ea typeface="黑体" panose="02010609060101010101" pitchFamily="49" charset="-122"/>
              </a:rPr>
              <a:t>桃设</a:t>
            </a:r>
            <a:r>
              <a:rPr lang="zh-CN" altLang="en-US" sz="3600" dirty="0">
                <a:solidFill>
                  <a:srgbClr val="FF0000"/>
                </a:solidFill>
                <a:latin typeface="黑体" panose="02010609060101010101" pitchFamily="49" charset="-122"/>
                <a:ea typeface="黑体" panose="02010609060101010101" pitchFamily="49" charset="-122"/>
              </a:rPr>
              <a:t>比</a:t>
            </a:r>
            <a:r>
              <a:rPr lang="zh-CN" altLang="en-US" sz="3600" dirty="0">
                <a:latin typeface="黑体" panose="02010609060101010101" pitchFamily="49" charset="-122"/>
                <a:ea typeface="黑体" panose="02010609060101010101" pitchFamily="49" charset="-122"/>
              </a:rPr>
              <a:t>，通过对桃花、桃实、桃叶的描写，</a:t>
            </a:r>
            <a:r>
              <a:rPr lang="zh-CN" altLang="en-US" sz="3600" dirty="0">
                <a:solidFill>
                  <a:srgbClr val="3333FF"/>
                </a:solidFill>
                <a:latin typeface="黑体" panose="02010609060101010101" pitchFamily="49" charset="-122"/>
                <a:ea typeface="黑体" panose="02010609060101010101" pitchFamily="49" charset="-122"/>
              </a:rPr>
              <a:t>在赞美新娘美丽贤淑的同时，从不同的角度祝福新娘婚后夫妻和睦、家族兴旺</a:t>
            </a:r>
            <a:r>
              <a:rPr lang="zh-CN" altLang="en-US" sz="3600" dirty="0">
                <a:latin typeface="黑体" panose="02010609060101010101" pitchFamily="49" charset="-122"/>
                <a:ea typeface="黑体" panose="02010609060101010101" pitchFamily="49" charset="-122"/>
              </a:rPr>
              <a:t>；</a:t>
            </a:r>
            <a:r>
              <a:rPr lang="zh-CN" altLang="en-US" sz="3600" dirty="0">
                <a:solidFill>
                  <a:srgbClr val="FF0000"/>
                </a:solidFill>
                <a:latin typeface="黑体" panose="02010609060101010101" pitchFamily="49" charset="-122"/>
                <a:ea typeface="黑体" panose="02010609060101010101" pitchFamily="49" charset="-122"/>
              </a:rPr>
              <a:t>联想巧妙，形象鲜明，意趣盎然</a:t>
            </a:r>
            <a:r>
              <a:rPr lang="zh-CN" altLang="en-US" sz="3600" dirty="0">
                <a:latin typeface="黑体" panose="02010609060101010101" pitchFamily="49" charset="-122"/>
                <a:ea typeface="黑体" panose="02010609060101010101" pitchFamily="49" charset="-122"/>
              </a:rPr>
              <a:t>。</a:t>
            </a:r>
          </a:p>
          <a:p>
            <a:endParaRPr lang="zh-CN" altLang="en-US" sz="3000" dirty="0">
              <a:latin typeface="黑体" panose="02010609060101010101" pitchFamily="49" charset="-122"/>
              <a:ea typeface="黑体" panose="02010609060101010101" pitchFamily="49" charset="-122"/>
            </a:endParaRPr>
          </a:p>
          <a:p>
            <a:endParaRPr lang="zh-CN" altLang="en-US" sz="3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765484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fade">
                                      <p:cBhvr>
                                        <p:cTn id="1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6327" y="212436"/>
            <a:ext cx="8062768" cy="6241617"/>
          </a:xfrm>
        </p:spPr>
        <p:txBody>
          <a:bodyPr/>
          <a:lstStyle/>
          <a:p>
            <a:pPr marL="0" indent="0">
              <a:buNone/>
            </a:pPr>
            <a:r>
              <a:rPr lang="zh-CN" altLang="en-US" dirty="0" smtClean="0">
                <a:latin typeface="黑体" panose="02010609060101010101" pitchFamily="49" charset="-122"/>
                <a:ea typeface="黑体" panose="02010609060101010101" pitchFamily="49" charset="-122"/>
              </a:rPr>
              <a:t>              </a:t>
            </a:r>
            <a:r>
              <a:rPr lang="zh-CN" altLang="en-US" sz="3200" dirty="0" smtClean="0">
                <a:solidFill>
                  <a:srgbClr val="3333FF"/>
                </a:solidFill>
                <a:latin typeface="黑体" panose="02010609060101010101" pitchFamily="49" charset="-122"/>
                <a:ea typeface="黑体" panose="02010609060101010101" pitchFamily="49" charset="-122"/>
              </a:rPr>
              <a:t>诗经</a:t>
            </a:r>
            <a:r>
              <a:rPr lang="en-US" altLang="zh-CN" sz="3200" dirty="0" smtClean="0">
                <a:solidFill>
                  <a:srgbClr val="3333FF"/>
                </a:solidFill>
                <a:latin typeface="黑体" panose="02010609060101010101" pitchFamily="49" charset="-122"/>
                <a:ea typeface="黑体" panose="02010609060101010101" pitchFamily="49" charset="-122"/>
              </a:rPr>
              <a:t>-</a:t>
            </a:r>
            <a:r>
              <a:rPr lang="zh-CN" altLang="en-US" sz="3200" dirty="0" smtClean="0">
                <a:solidFill>
                  <a:srgbClr val="3333FF"/>
                </a:solidFill>
                <a:latin typeface="黑体" panose="02010609060101010101" pitchFamily="49" charset="-122"/>
                <a:ea typeface="黑体" panose="02010609060101010101" pitchFamily="49" charset="-122"/>
              </a:rPr>
              <a:t>小雅</a:t>
            </a:r>
            <a:r>
              <a:rPr lang="en-US" altLang="zh-CN" sz="3200" dirty="0" smtClean="0">
                <a:solidFill>
                  <a:srgbClr val="3333FF"/>
                </a:solidFill>
                <a:latin typeface="黑体" panose="02010609060101010101" pitchFamily="49" charset="-122"/>
                <a:ea typeface="黑体" panose="02010609060101010101" pitchFamily="49" charset="-122"/>
              </a:rPr>
              <a:t>-</a:t>
            </a:r>
            <a:r>
              <a:rPr lang="zh-CN" altLang="en-US" sz="3200" dirty="0" smtClean="0">
                <a:solidFill>
                  <a:srgbClr val="3333FF"/>
                </a:solidFill>
                <a:latin typeface="黑体" panose="02010609060101010101" pitchFamily="49" charset="-122"/>
                <a:ea typeface="黑体" panose="02010609060101010101" pitchFamily="49" charset="-122"/>
              </a:rPr>
              <a:t>鹿鸣</a:t>
            </a:r>
            <a:endParaRPr lang="en-US" altLang="zh-CN" dirty="0" smtClean="0">
              <a:latin typeface="黑体" panose="02010609060101010101" pitchFamily="49" charset="-122"/>
              <a:ea typeface="黑体" panose="02010609060101010101" pitchFamily="49" charset="-122"/>
            </a:endParaRPr>
          </a:p>
          <a:p>
            <a:r>
              <a:rPr lang="zh-CN" altLang="en-US" dirty="0" smtClean="0">
                <a:latin typeface="黑体" panose="02010609060101010101" pitchFamily="49" charset="-122"/>
                <a:ea typeface="黑体" panose="02010609060101010101" pitchFamily="49" charset="-122"/>
              </a:rPr>
              <a:t>呦呦</a:t>
            </a:r>
            <a:r>
              <a:rPr lang="zh-CN" altLang="en-US" dirty="0">
                <a:latin typeface="黑体" panose="02010609060101010101" pitchFamily="49" charset="-122"/>
                <a:ea typeface="黑体" panose="02010609060101010101" pitchFamily="49" charset="-122"/>
              </a:rPr>
              <a:t>鹿鸣，食野之</a:t>
            </a:r>
            <a:r>
              <a:rPr lang="zh-CN" altLang="en-US" dirty="0">
                <a:solidFill>
                  <a:srgbClr val="FF0000"/>
                </a:solidFill>
                <a:latin typeface="黑体" panose="02010609060101010101" pitchFamily="49" charset="-122"/>
                <a:ea typeface="黑体" panose="02010609060101010101" pitchFamily="49" charset="-122"/>
              </a:rPr>
              <a:t>苹</a:t>
            </a:r>
            <a:r>
              <a:rPr lang="zh-CN" altLang="en-US" dirty="0">
                <a:latin typeface="黑体" panose="02010609060101010101" pitchFamily="49" charset="-122"/>
                <a:ea typeface="黑体" panose="02010609060101010101" pitchFamily="49" charset="-122"/>
              </a:rPr>
              <a:t>。我有嘉宾，</a:t>
            </a:r>
            <a:r>
              <a:rPr lang="zh-CN" altLang="en-US" dirty="0">
                <a:solidFill>
                  <a:srgbClr val="FF0000"/>
                </a:solidFill>
                <a:latin typeface="黑体" panose="02010609060101010101" pitchFamily="49" charset="-122"/>
                <a:ea typeface="黑体" panose="02010609060101010101" pitchFamily="49" charset="-122"/>
              </a:rPr>
              <a:t>鼓瑟吹笙</a:t>
            </a:r>
            <a:r>
              <a:rPr lang="zh-CN" altLang="en-US" dirty="0">
                <a:latin typeface="黑体" panose="02010609060101010101" pitchFamily="49" charset="-122"/>
                <a:ea typeface="黑体" panose="02010609060101010101" pitchFamily="49" charset="-122"/>
              </a:rPr>
              <a:t>。吹笙鼓簧，承筐是将。人之好我，示我周行</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呦呦鹿鸣，食野之</a:t>
            </a:r>
            <a:r>
              <a:rPr lang="zh-CN" altLang="en-US" dirty="0">
                <a:solidFill>
                  <a:srgbClr val="FF0000"/>
                </a:solidFill>
                <a:latin typeface="黑体" panose="02010609060101010101" pitchFamily="49" charset="-122"/>
                <a:ea typeface="黑体" panose="02010609060101010101" pitchFamily="49" charset="-122"/>
              </a:rPr>
              <a:t>蒿</a:t>
            </a:r>
            <a:r>
              <a:rPr lang="zh-CN" altLang="en-US" dirty="0">
                <a:latin typeface="黑体" panose="02010609060101010101" pitchFamily="49" charset="-122"/>
                <a:ea typeface="黑体" panose="02010609060101010101" pitchFamily="49" charset="-122"/>
              </a:rPr>
              <a:t>。我有嘉宾，</a:t>
            </a:r>
            <a:r>
              <a:rPr lang="zh-CN" altLang="en-US" dirty="0">
                <a:solidFill>
                  <a:srgbClr val="FF0000"/>
                </a:solidFill>
                <a:latin typeface="黑体" panose="02010609060101010101" pitchFamily="49" charset="-122"/>
                <a:ea typeface="黑体" panose="02010609060101010101" pitchFamily="49" charset="-122"/>
              </a:rPr>
              <a:t>德音孔昭</a:t>
            </a:r>
            <a:r>
              <a:rPr lang="zh-CN" altLang="en-US" dirty="0">
                <a:latin typeface="黑体" panose="02010609060101010101" pitchFamily="49" charset="-122"/>
                <a:ea typeface="黑体" panose="02010609060101010101" pitchFamily="49" charset="-122"/>
              </a:rPr>
              <a:t>。视民不恌，君子是则是效。我有旨酒，嘉宾式燕以敖</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呦呦鹿鸣，食野之</a:t>
            </a:r>
            <a:r>
              <a:rPr lang="zh-CN" altLang="en-US" dirty="0">
                <a:solidFill>
                  <a:srgbClr val="FF0000"/>
                </a:solidFill>
                <a:latin typeface="黑体" panose="02010609060101010101" pitchFamily="49" charset="-122"/>
                <a:ea typeface="黑体" panose="02010609060101010101" pitchFamily="49" charset="-122"/>
              </a:rPr>
              <a:t>芩</a:t>
            </a:r>
            <a:r>
              <a:rPr lang="zh-CN" altLang="en-US" dirty="0">
                <a:latin typeface="黑体" panose="02010609060101010101" pitchFamily="49" charset="-122"/>
                <a:ea typeface="黑体" panose="02010609060101010101" pitchFamily="49" charset="-122"/>
              </a:rPr>
              <a:t>。我有嘉宾，</a:t>
            </a:r>
            <a:r>
              <a:rPr lang="zh-CN" altLang="en-US" dirty="0">
                <a:solidFill>
                  <a:srgbClr val="FF0000"/>
                </a:solidFill>
                <a:latin typeface="黑体" panose="02010609060101010101" pitchFamily="49" charset="-122"/>
                <a:ea typeface="黑体" panose="02010609060101010101" pitchFamily="49" charset="-122"/>
              </a:rPr>
              <a:t>鼓瑟鼓琴</a:t>
            </a:r>
            <a:r>
              <a:rPr lang="zh-CN" altLang="en-US" dirty="0">
                <a:latin typeface="黑体" panose="02010609060101010101" pitchFamily="49" charset="-122"/>
                <a:ea typeface="黑体" panose="02010609060101010101" pitchFamily="49" charset="-122"/>
              </a:rPr>
              <a:t>。鼓瑟鼓琴，和乐且湛。我有旨酒，以燕乐嘉宾之心。</a:t>
            </a:r>
          </a:p>
        </p:txBody>
      </p:sp>
      <p:pic>
        <p:nvPicPr>
          <p:cNvPr id="2" name="图片 1"/>
          <p:cNvPicPr>
            <a:picLocks noChangeAspect="1"/>
          </p:cNvPicPr>
          <p:nvPr/>
        </p:nvPicPr>
        <p:blipFill>
          <a:blip r:embed="rId2"/>
          <a:stretch>
            <a:fillRect/>
          </a:stretch>
        </p:blipFill>
        <p:spPr>
          <a:xfrm>
            <a:off x="732325" y="4064214"/>
            <a:ext cx="7857493" cy="2389839"/>
          </a:xfrm>
          <a:prstGeom prst="rect">
            <a:avLst/>
          </a:prstGeom>
        </p:spPr>
      </p:pic>
    </p:spTree>
    <p:extLst>
      <p:ext uri="{BB962C8B-B14F-4D97-AF65-F5344CB8AC3E}">
        <p14:creationId xmlns:p14="http://schemas.microsoft.com/office/powerpoint/2010/main" val="19504641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835" y="120074"/>
            <a:ext cx="8857673" cy="6594762"/>
          </a:xfrm>
        </p:spPr>
        <p:txBody>
          <a:bodyPr>
            <a:normAutofit lnSpcReduction="10000"/>
          </a:bodyPr>
          <a:lstStyle/>
          <a:p>
            <a:r>
              <a:rPr lang="zh-CN" altLang="en-US" dirty="0">
                <a:solidFill>
                  <a:srgbClr val="FF0000"/>
                </a:solidFill>
                <a:latin typeface="黑体" panose="02010609060101010101" pitchFamily="49" charset="-122"/>
                <a:ea typeface="黑体" panose="02010609060101010101" pitchFamily="49" charset="-122"/>
              </a:rPr>
              <a:t>呦呦</a:t>
            </a:r>
            <a:r>
              <a:rPr lang="zh-CN" altLang="en-US" dirty="0">
                <a:latin typeface="黑体" panose="02010609060101010101" pitchFamily="49" charset="-122"/>
                <a:ea typeface="黑体" panose="02010609060101010101" pitchFamily="49" charset="-122"/>
              </a:rPr>
              <a:t>：鹿鸣叫声。   </a:t>
            </a:r>
          </a:p>
          <a:p>
            <a:r>
              <a:rPr lang="zh-CN" altLang="en-US" dirty="0">
                <a:solidFill>
                  <a:srgbClr val="FF0000"/>
                </a:solidFill>
                <a:latin typeface="黑体" panose="02010609060101010101" pitchFamily="49" charset="-122"/>
                <a:ea typeface="黑体" panose="02010609060101010101" pitchFamily="49" charset="-122"/>
              </a:rPr>
              <a:t>苹</a:t>
            </a:r>
            <a:r>
              <a:rPr lang="zh-CN" altLang="en-US" dirty="0" smtClean="0">
                <a:latin typeface="黑体" panose="02010609060101010101" pitchFamily="49" charset="-122"/>
                <a:ea typeface="黑体" panose="02010609060101010101" pitchFamily="49" charset="-122"/>
              </a:rPr>
              <a:t>：一</a:t>
            </a:r>
            <a:r>
              <a:rPr lang="zh-CN" altLang="en-US" dirty="0">
                <a:latin typeface="黑体" panose="02010609060101010101" pitchFamily="49" charset="-122"/>
                <a:ea typeface="黑体" panose="02010609060101010101" pitchFamily="49" charset="-122"/>
              </a:rPr>
              <a:t>种生在陆地上的野生</a:t>
            </a:r>
            <a:r>
              <a:rPr lang="zh-CN" altLang="en-US" dirty="0" smtClean="0">
                <a:latin typeface="黑体" panose="02010609060101010101" pitchFamily="49" charset="-122"/>
                <a:ea typeface="黑体" panose="02010609060101010101" pitchFamily="49" charset="-122"/>
              </a:rPr>
              <a:t>植物，是</a:t>
            </a:r>
            <a:r>
              <a:rPr lang="zh-CN" altLang="en-US" dirty="0">
                <a:latin typeface="黑体" panose="02010609060101010101" pitchFamily="49" charset="-122"/>
                <a:ea typeface="黑体" panose="02010609060101010101" pitchFamily="49" charset="-122"/>
              </a:rPr>
              <a:t>鹿喜欢吃的植物。 </a:t>
            </a:r>
            <a:endParaRPr lang="en-US" altLang="zh-CN" dirty="0" smtClean="0">
              <a:latin typeface="黑体" panose="02010609060101010101" pitchFamily="49" charset="-122"/>
              <a:ea typeface="黑体" panose="02010609060101010101" pitchFamily="49" charset="-122"/>
            </a:endParaRPr>
          </a:p>
          <a:p>
            <a:r>
              <a:rPr lang="zh-CN" altLang="en-US" dirty="0" smtClean="0">
                <a:solidFill>
                  <a:srgbClr val="FF0000"/>
                </a:solidFill>
                <a:latin typeface="黑体" panose="02010609060101010101" pitchFamily="49" charset="-122"/>
                <a:ea typeface="黑体" panose="02010609060101010101" pitchFamily="49" charset="-122"/>
              </a:rPr>
              <a:t>承</a:t>
            </a:r>
            <a:r>
              <a:rPr lang="zh-CN" altLang="en-US" dirty="0">
                <a:latin typeface="黑体" panose="02010609060101010101" pitchFamily="49" charset="-122"/>
                <a:ea typeface="黑体" panose="02010609060101010101" pitchFamily="49" charset="-122"/>
              </a:rPr>
              <a:t>：奉送。</a:t>
            </a:r>
            <a:r>
              <a:rPr lang="zh-CN" altLang="en-US" dirty="0">
                <a:solidFill>
                  <a:srgbClr val="FF0000"/>
                </a:solidFill>
                <a:latin typeface="黑体" panose="02010609060101010101" pitchFamily="49" charset="-122"/>
                <a:ea typeface="黑体" panose="02010609060101010101" pitchFamily="49" charset="-122"/>
              </a:rPr>
              <a:t>筐</a:t>
            </a:r>
            <a:r>
              <a:rPr lang="zh-CN" altLang="en-US" dirty="0">
                <a:latin typeface="黑体" panose="02010609060101010101" pitchFamily="49" charset="-122"/>
                <a:ea typeface="黑体" panose="02010609060101010101" pitchFamily="49" charset="-122"/>
              </a:rPr>
              <a:t>：盛币帛的竹木编织容器。  </a:t>
            </a:r>
          </a:p>
          <a:p>
            <a:r>
              <a:rPr lang="zh-CN" altLang="en-US" dirty="0">
                <a:solidFill>
                  <a:srgbClr val="FF0000"/>
                </a:solidFill>
                <a:latin typeface="黑体" panose="02010609060101010101" pitchFamily="49" charset="-122"/>
                <a:ea typeface="黑体" panose="02010609060101010101" pitchFamily="49" charset="-122"/>
              </a:rPr>
              <a:t>将</a:t>
            </a:r>
            <a:r>
              <a:rPr lang="zh-CN" altLang="en-US" dirty="0">
                <a:latin typeface="黑体" panose="02010609060101010101" pitchFamily="49" charset="-122"/>
                <a:ea typeface="黑体" panose="02010609060101010101" pitchFamily="49" charset="-122"/>
              </a:rPr>
              <a:t>：进献</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r>
              <a:rPr lang="zh-CN" altLang="en-US" dirty="0" smtClean="0">
                <a:solidFill>
                  <a:srgbClr val="FF0000"/>
                </a:solidFill>
                <a:latin typeface="黑体" panose="02010609060101010101" pitchFamily="49" charset="-122"/>
                <a:ea typeface="黑体" panose="02010609060101010101" pitchFamily="49" charset="-122"/>
              </a:rPr>
              <a:t>周</a:t>
            </a:r>
            <a:r>
              <a:rPr lang="zh-CN" altLang="en-US" dirty="0">
                <a:solidFill>
                  <a:srgbClr val="FF0000"/>
                </a:solidFill>
                <a:latin typeface="黑体" panose="02010609060101010101" pitchFamily="49" charset="-122"/>
                <a:ea typeface="黑体" panose="02010609060101010101" pitchFamily="49" charset="-122"/>
              </a:rPr>
              <a:t>行</a:t>
            </a:r>
            <a:r>
              <a:rPr lang="zh-CN" altLang="en-US" dirty="0">
                <a:latin typeface="黑体" panose="02010609060101010101" pitchFamily="49" charset="-122"/>
                <a:ea typeface="黑体" panose="02010609060101010101" pitchFamily="49" charset="-122"/>
              </a:rPr>
              <a:t>：从西周之地通向各地的大道，引申为大道、正道；此处用引申义。 </a:t>
            </a:r>
          </a:p>
          <a:p>
            <a:r>
              <a:rPr lang="zh-CN" altLang="en-US" dirty="0">
                <a:solidFill>
                  <a:srgbClr val="FF0000"/>
                </a:solidFill>
                <a:latin typeface="黑体" panose="02010609060101010101" pitchFamily="49" charset="-122"/>
                <a:ea typeface="黑体" panose="02010609060101010101" pitchFamily="49" charset="-122"/>
              </a:rPr>
              <a:t>蒿</a:t>
            </a:r>
            <a:r>
              <a:rPr lang="zh-CN" altLang="en-US" dirty="0">
                <a:latin typeface="黑体" panose="02010609060101010101" pitchFamily="49" charset="-122"/>
                <a:ea typeface="黑体" panose="02010609060101010101" pitchFamily="49" charset="-122"/>
              </a:rPr>
              <a:t>：青蒿、黄花蒿，菊科，鹿喜食之，味香，也可以入药。 </a:t>
            </a:r>
          </a:p>
          <a:p>
            <a:r>
              <a:rPr lang="zh-CN" altLang="en-US" dirty="0">
                <a:solidFill>
                  <a:srgbClr val="FF0000"/>
                </a:solidFill>
                <a:latin typeface="黑体" panose="02010609060101010101" pitchFamily="49" charset="-122"/>
                <a:ea typeface="黑体" panose="02010609060101010101" pitchFamily="49" charset="-122"/>
              </a:rPr>
              <a:t>视</a:t>
            </a:r>
            <a:r>
              <a:rPr lang="zh-CN" altLang="en-US" dirty="0">
                <a:latin typeface="黑体" panose="02010609060101010101" pitchFamily="49" charset="-122"/>
                <a:ea typeface="黑体" panose="02010609060101010101" pitchFamily="49" charset="-122"/>
              </a:rPr>
              <a:t>：示，显示。 </a:t>
            </a:r>
            <a:r>
              <a:rPr lang="zh-CN" altLang="en-US" dirty="0">
                <a:solidFill>
                  <a:srgbClr val="FF0000"/>
                </a:solidFill>
                <a:latin typeface="黑体" panose="02010609060101010101" pitchFamily="49" charset="-122"/>
                <a:ea typeface="黑体" panose="02010609060101010101" pitchFamily="49" charset="-122"/>
              </a:rPr>
              <a:t>恌</a:t>
            </a:r>
            <a:r>
              <a:rPr lang="zh-CN" altLang="en-US" dirty="0">
                <a:latin typeface="黑体" panose="02010609060101010101" pitchFamily="49" charset="-122"/>
                <a:ea typeface="黑体" panose="02010609060101010101" pitchFamily="49" charset="-122"/>
              </a:rPr>
              <a:t>（</a:t>
            </a:r>
            <a:r>
              <a:rPr lang="en-US" altLang="zh-CN" dirty="0" err="1">
                <a:latin typeface="黑体" panose="02010609060101010101" pitchFamily="49" charset="-122"/>
                <a:ea typeface="黑体" panose="02010609060101010101" pitchFamily="49" charset="-122"/>
              </a:rPr>
              <a:t>tiāo</a:t>
            </a:r>
            <a:r>
              <a:rPr lang="zh-CN" altLang="en-US" dirty="0">
                <a:latin typeface="黑体" panose="02010609060101010101" pitchFamily="49" charset="-122"/>
                <a:ea typeface="黑体" panose="02010609060101010101" pitchFamily="49" charset="-122"/>
              </a:rPr>
              <a:t>）：同佻，轻薄。   </a:t>
            </a:r>
          </a:p>
          <a:p>
            <a:r>
              <a:rPr lang="zh-CN" altLang="en-US" dirty="0">
                <a:solidFill>
                  <a:srgbClr val="FF0000"/>
                </a:solidFill>
                <a:latin typeface="黑体" panose="02010609060101010101" pitchFamily="49" charset="-122"/>
                <a:ea typeface="黑体" panose="02010609060101010101" pitchFamily="49" charset="-122"/>
              </a:rPr>
              <a:t>则</a:t>
            </a:r>
            <a:r>
              <a:rPr lang="zh-CN" altLang="en-US" dirty="0">
                <a:latin typeface="黑体" panose="02010609060101010101" pitchFamily="49" charset="-122"/>
                <a:ea typeface="黑体" panose="02010609060101010101" pitchFamily="49" charset="-122"/>
              </a:rPr>
              <a:t>：效法。  </a:t>
            </a:r>
            <a:r>
              <a:rPr lang="zh-CN" altLang="en-US" dirty="0">
                <a:solidFill>
                  <a:srgbClr val="FF0000"/>
                </a:solidFill>
                <a:latin typeface="黑体" panose="02010609060101010101" pitchFamily="49" charset="-122"/>
                <a:ea typeface="黑体" panose="02010609060101010101" pitchFamily="49" charset="-122"/>
              </a:rPr>
              <a:t>傚</a:t>
            </a:r>
            <a:r>
              <a:rPr lang="zh-CN" altLang="en-US" dirty="0">
                <a:latin typeface="黑体" panose="02010609060101010101" pitchFamily="49" charset="-122"/>
                <a:ea typeface="黑体" panose="02010609060101010101" pitchFamily="49" charset="-122"/>
              </a:rPr>
              <a:t>：效法；字同“效”。 </a:t>
            </a:r>
          </a:p>
          <a:p>
            <a:r>
              <a:rPr lang="zh-CN" altLang="en-US" dirty="0">
                <a:solidFill>
                  <a:srgbClr val="FF0000"/>
                </a:solidFill>
                <a:latin typeface="黑体" panose="02010609060101010101" pitchFamily="49" charset="-122"/>
                <a:ea typeface="黑体" panose="02010609060101010101" pitchFamily="49" charset="-122"/>
              </a:rPr>
              <a:t>燕</a:t>
            </a:r>
            <a:r>
              <a:rPr lang="zh-CN" altLang="en-US" dirty="0">
                <a:latin typeface="黑体" panose="02010609060101010101" pitchFamily="49" charset="-122"/>
                <a:ea typeface="黑体" panose="02010609060101010101" pitchFamily="49" charset="-122"/>
              </a:rPr>
              <a:t>：宴乐。  </a:t>
            </a:r>
            <a:r>
              <a:rPr lang="zh-CN" altLang="en-US" dirty="0">
                <a:solidFill>
                  <a:srgbClr val="FF0000"/>
                </a:solidFill>
                <a:latin typeface="黑体" panose="02010609060101010101" pitchFamily="49" charset="-122"/>
                <a:ea typeface="黑体" panose="02010609060101010101" pitchFamily="49" charset="-122"/>
              </a:rPr>
              <a:t>敖</a:t>
            </a:r>
            <a:r>
              <a:rPr lang="zh-CN" altLang="en-US" dirty="0">
                <a:latin typeface="黑体" panose="02010609060101010101" pitchFamily="49" charset="-122"/>
                <a:ea typeface="黑体" panose="02010609060101010101" pitchFamily="49" charset="-122"/>
              </a:rPr>
              <a:t>：遨游，自由自在。 </a:t>
            </a:r>
          </a:p>
          <a:p>
            <a:r>
              <a:rPr lang="zh-CN" altLang="en-US" dirty="0">
                <a:solidFill>
                  <a:srgbClr val="FF0000"/>
                </a:solidFill>
                <a:latin typeface="黑体" panose="02010609060101010101" pitchFamily="49" charset="-122"/>
                <a:ea typeface="黑体" panose="02010609060101010101" pitchFamily="49" charset="-122"/>
              </a:rPr>
              <a:t>芩</a:t>
            </a:r>
            <a:r>
              <a:rPr lang="zh-CN" altLang="en-US" dirty="0">
                <a:latin typeface="黑体" panose="02010609060101010101" pitchFamily="49" charset="-122"/>
                <a:ea typeface="黑体" panose="02010609060101010101" pitchFamily="49" charset="-122"/>
              </a:rPr>
              <a:t>（</a:t>
            </a:r>
            <a:r>
              <a:rPr lang="en-US" altLang="zh-CN" dirty="0" err="1">
                <a:latin typeface="黑体" panose="02010609060101010101" pitchFamily="49" charset="-122"/>
                <a:ea typeface="黑体" panose="02010609060101010101" pitchFamily="49" charset="-122"/>
              </a:rPr>
              <a:t>qín</a:t>
            </a:r>
            <a:r>
              <a:rPr lang="zh-CN" altLang="en-US" dirty="0">
                <a:latin typeface="黑体" panose="02010609060101010101" pitchFamily="49" charset="-122"/>
                <a:ea typeface="黑体" panose="02010609060101010101" pitchFamily="49" charset="-122"/>
              </a:rPr>
              <a:t>）：蔓苇，与芦苇同属。一说是一种与苹、蒿类似的菊科蒿类植物。 </a:t>
            </a:r>
          </a:p>
          <a:p>
            <a:r>
              <a:rPr lang="zh-CN" altLang="en-US" dirty="0">
                <a:solidFill>
                  <a:srgbClr val="FF0000"/>
                </a:solidFill>
                <a:latin typeface="黑体" panose="02010609060101010101" pitchFamily="49" charset="-122"/>
                <a:ea typeface="黑体" panose="02010609060101010101" pitchFamily="49" charset="-122"/>
              </a:rPr>
              <a:t>湛</a:t>
            </a:r>
            <a:r>
              <a:rPr lang="zh-CN" altLang="en-US" dirty="0">
                <a:latin typeface="黑体" panose="02010609060101010101" pitchFamily="49" charset="-122"/>
                <a:ea typeface="黑体" panose="02010609060101010101" pitchFamily="49" charset="-122"/>
              </a:rPr>
              <a:t>（</a:t>
            </a:r>
            <a:r>
              <a:rPr lang="en-US" altLang="zh-CN" dirty="0" err="1">
                <a:latin typeface="黑体" panose="02010609060101010101" pitchFamily="49" charset="-122"/>
                <a:ea typeface="黑体" panose="02010609060101010101" pitchFamily="49" charset="-122"/>
              </a:rPr>
              <a:t>dān</a:t>
            </a:r>
            <a:r>
              <a:rPr lang="zh-CN" altLang="en-US" dirty="0">
                <a:latin typeface="黑体" panose="02010609060101010101" pitchFamily="49" charset="-122"/>
                <a:ea typeface="黑体" panose="02010609060101010101" pitchFamily="49" charset="-122"/>
              </a:rPr>
              <a:t>）：深厚。 </a:t>
            </a:r>
          </a:p>
        </p:txBody>
      </p:sp>
    </p:spTree>
    <p:extLst>
      <p:ext uri="{BB962C8B-B14F-4D97-AF65-F5344CB8AC3E}">
        <p14:creationId xmlns:p14="http://schemas.microsoft.com/office/powerpoint/2010/main" val="27726957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7781" y="822037"/>
            <a:ext cx="8709891" cy="4516581"/>
          </a:xfrm>
        </p:spPr>
        <p:txBody>
          <a:bodyPr>
            <a:normAutofit/>
          </a:bodyPr>
          <a:lstStyle/>
          <a:p>
            <a:pPr>
              <a:lnSpc>
                <a:spcPct val="150000"/>
              </a:lnSpc>
            </a:pP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鹿鸣</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，是</a:t>
            </a:r>
            <a:r>
              <a:rPr lang="zh-CN" altLang="en-US" sz="3200" dirty="0">
                <a:solidFill>
                  <a:srgbClr val="3333FF"/>
                </a:solidFill>
                <a:latin typeface="黑体" panose="02010609060101010101" pitchFamily="49" charset="-122"/>
                <a:ea typeface="黑体" panose="02010609060101010101" pitchFamily="49" charset="-122"/>
              </a:rPr>
              <a:t>款待嘉宾的宴会乐歌</a:t>
            </a:r>
            <a:r>
              <a:rPr lang="zh-CN" altLang="en-US"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pPr>
              <a:lnSpc>
                <a:spcPct val="150000"/>
              </a:lnSpc>
            </a:pPr>
            <a:endParaRPr lang="zh-CN" altLang="en-US" sz="3200" dirty="0">
              <a:latin typeface="黑体" panose="02010609060101010101" pitchFamily="49" charset="-122"/>
              <a:ea typeface="黑体" panose="02010609060101010101" pitchFamily="49" charset="-122"/>
            </a:endParaRPr>
          </a:p>
          <a:p>
            <a:pPr>
              <a:lnSpc>
                <a:spcPct val="150000"/>
              </a:lnSpc>
            </a:pP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毛序</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中说：“</a:t>
            </a:r>
            <a:r>
              <a:rPr lang="en-US" altLang="zh-CN" sz="3200" dirty="0">
                <a:solidFill>
                  <a:srgbClr val="3333FF"/>
                </a:solidFill>
                <a:latin typeface="黑体" panose="02010609060101010101" pitchFamily="49" charset="-122"/>
                <a:ea typeface="黑体" panose="02010609060101010101" pitchFamily="49" charset="-122"/>
              </a:rPr>
              <a:t>《</a:t>
            </a:r>
            <a:r>
              <a:rPr lang="zh-CN" altLang="en-US" sz="3200" dirty="0">
                <a:solidFill>
                  <a:srgbClr val="3333FF"/>
                </a:solidFill>
                <a:latin typeface="黑体" panose="02010609060101010101" pitchFamily="49" charset="-122"/>
                <a:ea typeface="黑体" panose="02010609060101010101" pitchFamily="49" charset="-122"/>
              </a:rPr>
              <a:t>鹿鸣</a:t>
            </a:r>
            <a:r>
              <a:rPr lang="en-US" altLang="zh-CN" sz="3200" dirty="0">
                <a:solidFill>
                  <a:srgbClr val="3333FF"/>
                </a:solidFill>
                <a:latin typeface="黑体" panose="02010609060101010101" pitchFamily="49" charset="-122"/>
                <a:ea typeface="黑体" panose="02010609060101010101" pitchFamily="49" charset="-122"/>
              </a:rPr>
              <a:t>》</a:t>
            </a:r>
            <a:r>
              <a:rPr lang="zh-CN" altLang="en-US" sz="3200" dirty="0">
                <a:solidFill>
                  <a:srgbClr val="3333FF"/>
                </a:solidFill>
                <a:latin typeface="黑体" panose="02010609060101010101" pitchFamily="49" charset="-122"/>
                <a:ea typeface="黑体" panose="02010609060101010101" pitchFamily="49" charset="-122"/>
              </a:rPr>
              <a:t>，燕群臣嘉宾也。既饮食之，又实币帛筐篚以将其厚意，然后忠臣嘉宾得尽其心矣。</a:t>
            </a:r>
            <a:r>
              <a:rPr lang="zh-CN" altLang="en-US" sz="3200" dirty="0">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38271930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7018" y="230909"/>
            <a:ext cx="8774546" cy="6502400"/>
          </a:xfrm>
        </p:spPr>
        <p:txBody>
          <a:bodyPr>
            <a:normAutofit lnSpcReduction="10000"/>
          </a:bodyPr>
          <a:lstStyle/>
          <a:p>
            <a:pPr>
              <a:lnSpc>
                <a:spcPct val="124000"/>
              </a:lnSpc>
            </a:pPr>
            <a:r>
              <a:rPr lang="zh-CN" altLang="en-US" dirty="0">
                <a:latin typeface="黑体" panose="02010609060101010101" pitchFamily="49" charset="-122"/>
                <a:ea typeface="黑体" panose="02010609060101010101" pitchFamily="49" charset="-122"/>
              </a:rPr>
              <a:t>“呦呦鹿鸣，食野之苹”、“呦呦鹿鸣，食野之蒿”、“呦呦鹿鸣，食野之芩”，</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鹿鸣</a:t>
            </a:r>
            <a:r>
              <a:rPr lang="en-US" altLang="zh-CN" dirty="0">
                <a:latin typeface="黑体" panose="02010609060101010101" pitchFamily="49" charset="-122"/>
                <a:ea typeface="黑体" panose="02010609060101010101" pitchFamily="49" charset="-122"/>
              </a:rPr>
              <a:t>》</a:t>
            </a:r>
            <a:r>
              <a:rPr lang="zh-CN" altLang="en-US" dirty="0">
                <a:solidFill>
                  <a:srgbClr val="FF0000"/>
                </a:solidFill>
                <a:latin typeface="黑体" panose="02010609060101010101" pitchFamily="49" charset="-122"/>
                <a:ea typeface="黑体" panose="02010609060101010101" pitchFamily="49" charset="-122"/>
              </a:rPr>
              <a:t>用鹿的安然进食，作为三段诗篇的</a:t>
            </a:r>
            <a:r>
              <a:rPr lang="zh-CN" altLang="en-US" dirty="0">
                <a:solidFill>
                  <a:srgbClr val="3333FF"/>
                </a:solidFill>
                <a:latin typeface="黑体" panose="02010609060101010101" pitchFamily="49" charset="-122"/>
                <a:ea typeface="黑体" panose="02010609060101010101" pitchFamily="49" charset="-122"/>
              </a:rPr>
              <a:t>起兴</a:t>
            </a:r>
            <a:r>
              <a:rPr lang="zh-CN" altLang="en-US" dirty="0">
                <a:latin typeface="黑体" panose="02010609060101010101" pitchFamily="49" charset="-122"/>
                <a:ea typeface="黑体" panose="02010609060101010101" pitchFamily="49" charset="-122"/>
              </a:rPr>
              <a:t>，这既有宾主宴请的比拟之态，也有祥和气氛的烘托之意。</a:t>
            </a:r>
          </a:p>
          <a:p>
            <a:pPr>
              <a:lnSpc>
                <a:spcPct val="124000"/>
              </a:lnSpc>
            </a:pPr>
            <a:r>
              <a:rPr lang="zh-CN" altLang="en-US" dirty="0">
                <a:solidFill>
                  <a:srgbClr val="0000FF"/>
                </a:solidFill>
                <a:latin typeface="黑体" panose="02010609060101010101" pitchFamily="49" charset="-122"/>
                <a:ea typeface="黑体" panose="02010609060101010101" pitchFamily="49" charset="-122"/>
              </a:rPr>
              <a:t>鹿</a:t>
            </a:r>
            <a:r>
              <a:rPr lang="zh-CN" altLang="en-US" dirty="0">
                <a:latin typeface="黑体" panose="02010609060101010101" pitchFamily="49" charset="-122"/>
                <a:ea typeface="黑体" panose="02010609060101010101" pitchFamily="49" charset="-122"/>
              </a:rPr>
              <a:t>，作为一种充满灵性、与人亲近的食草类动物，它代表的形象，是温顺、亲切、友善、祥和。灵鹿食野，诗里这番起兴的描写，就是一种和平友好气氛的烘托；鹿鸣呦呦，开篇唱出这种祥和的声音，就是一种和乐清平盛况的衬托。</a:t>
            </a:r>
          </a:p>
          <a:p>
            <a:pPr>
              <a:lnSpc>
                <a:spcPct val="124000"/>
              </a:lnSpc>
            </a:pPr>
            <a:r>
              <a:rPr lang="zh-CN" altLang="en-US" dirty="0">
                <a:latin typeface="黑体" panose="02010609060101010101" pitchFamily="49" charset="-122"/>
                <a:ea typeface="黑体" panose="02010609060101010101" pitchFamily="49" charset="-122"/>
              </a:rPr>
              <a:t>这是筵席客观大环境的隐喻，而宴请的主观情感传达，也符合鹿的形象。</a:t>
            </a:r>
            <a:r>
              <a:rPr lang="zh-CN" altLang="en-US" dirty="0">
                <a:solidFill>
                  <a:srgbClr val="0000FF"/>
                </a:solidFill>
                <a:latin typeface="黑体" panose="02010609060101010101" pitchFamily="49" charset="-122"/>
                <a:ea typeface="黑体" panose="02010609060101010101" pitchFamily="49" charset="-122"/>
              </a:rPr>
              <a:t>以不与人争、天然和顺的鹿为起兴，这是传达着主人礼贤来宾、与人为善的意思</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971299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1" y="434109"/>
            <a:ext cx="4008582" cy="5752090"/>
          </a:xfrm>
          <a:solidFill>
            <a:schemeClr val="accent4">
              <a:lumMod val="20000"/>
              <a:lumOff val="80000"/>
            </a:schemeClr>
          </a:solidFill>
        </p:spPr>
        <p:txBody>
          <a:bodyPr>
            <a:noAutofit/>
          </a:bodyPr>
          <a:lstStyle/>
          <a:p>
            <a:pPr marL="0" indent="0">
              <a:buNone/>
            </a:pPr>
            <a:r>
              <a:rPr lang="zh-CN" altLang="en-US" sz="3000" dirty="0" smtClean="0">
                <a:latin typeface="黑体" panose="02010609060101010101" pitchFamily="49" charset="-122"/>
                <a:ea typeface="黑体" panose="02010609060101010101" pitchFamily="49" charset="-122"/>
              </a:rPr>
              <a:t>诗经</a:t>
            </a:r>
            <a:r>
              <a:rPr lang="en-US" altLang="zh-CN" sz="3000" dirty="0">
                <a:latin typeface="黑体" panose="02010609060101010101" pitchFamily="49" charset="-122"/>
                <a:ea typeface="黑体" panose="02010609060101010101" pitchFamily="49" charset="-122"/>
              </a:rPr>
              <a:t>·</a:t>
            </a:r>
            <a:r>
              <a:rPr lang="zh-CN" altLang="en-US" sz="3000" dirty="0" smtClean="0">
                <a:latin typeface="黑体" panose="02010609060101010101" pitchFamily="49" charset="-122"/>
                <a:ea typeface="黑体" panose="02010609060101010101" pitchFamily="49" charset="-122"/>
              </a:rPr>
              <a:t>秦</a:t>
            </a:r>
            <a:r>
              <a:rPr lang="zh-CN" altLang="en-US" sz="3000" dirty="0">
                <a:latin typeface="黑体" panose="02010609060101010101" pitchFamily="49" charset="-122"/>
                <a:ea typeface="黑体" panose="02010609060101010101" pitchFamily="49" charset="-122"/>
              </a:rPr>
              <a:t>风</a:t>
            </a:r>
            <a:r>
              <a:rPr lang="en-US" altLang="zh-CN" sz="3000" dirty="0">
                <a:latin typeface="黑体" panose="02010609060101010101" pitchFamily="49" charset="-122"/>
                <a:ea typeface="黑体" panose="02010609060101010101" pitchFamily="49" charset="-122"/>
              </a:rPr>
              <a:t>·</a:t>
            </a:r>
            <a:r>
              <a:rPr lang="zh-CN" altLang="en-US" sz="3000" dirty="0">
                <a:latin typeface="黑体" panose="02010609060101010101" pitchFamily="49" charset="-122"/>
                <a:ea typeface="黑体" panose="02010609060101010101" pitchFamily="49" charset="-122"/>
              </a:rPr>
              <a:t>无</a:t>
            </a:r>
            <a:r>
              <a:rPr lang="zh-CN" altLang="en-US" sz="3000" dirty="0" smtClean="0">
                <a:latin typeface="黑体" panose="02010609060101010101" pitchFamily="49" charset="-122"/>
                <a:ea typeface="黑体" panose="02010609060101010101" pitchFamily="49" charset="-122"/>
              </a:rPr>
              <a:t>衣</a:t>
            </a:r>
            <a:endParaRPr lang="en-US" altLang="zh-CN" sz="3000" dirty="0">
              <a:latin typeface="黑体" panose="02010609060101010101" pitchFamily="49" charset="-122"/>
              <a:ea typeface="黑体" panose="02010609060101010101" pitchFamily="49" charset="-122"/>
            </a:endParaRPr>
          </a:p>
          <a:p>
            <a:endParaRPr lang="zh-CN" altLang="en-US" sz="3000" dirty="0">
              <a:latin typeface="黑体" panose="02010609060101010101" pitchFamily="49" charset="-122"/>
              <a:ea typeface="黑体" panose="02010609060101010101" pitchFamily="49" charset="-122"/>
            </a:endParaRPr>
          </a:p>
          <a:p>
            <a:pPr marL="0" indent="0">
              <a:buNone/>
            </a:pPr>
            <a:r>
              <a:rPr lang="zh-CN" altLang="en-US" sz="3000" dirty="0">
                <a:latin typeface="黑体" panose="02010609060101010101" pitchFamily="49" charset="-122"/>
                <a:ea typeface="黑体" panose="02010609060101010101" pitchFamily="49" charset="-122"/>
              </a:rPr>
              <a:t>岂曰无衣？与子同袍。王于兴师，修我戈矛。与子同仇！　　</a:t>
            </a:r>
          </a:p>
          <a:p>
            <a:pPr marL="0" indent="0">
              <a:buNone/>
            </a:pPr>
            <a:r>
              <a:rPr lang="zh-CN" altLang="en-US" sz="3000" dirty="0">
                <a:latin typeface="黑体" panose="02010609060101010101" pitchFamily="49" charset="-122"/>
                <a:ea typeface="黑体" panose="02010609060101010101" pitchFamily="49" charset="-122"/>
              </a:rPr>
              <a:t>岂曰无衣？与子同泽。王于兴师，修我矛戟。与子偕作</a:t>
            </a:r>
            <a:r>
              <a:rPr lang="zh-CN" altLang="en-US" sz="3000" dirty="0" smtClean="0">
                <a:latin typeface="黑体" panose="02010609060101010101" pitchFamily="49" charset="-122"/>
                <a:ea typeface="黑体" panose="02010609060101010101" pitchFamily="49" charset="-122"/>
              </a:rPr>
              <a:t>！</a:t>
            </a:r>
            <a:endParaRPr lang="zh-CN" altLang="en-US" sz="3000" dirty="0">
              <a:latin typeface="黑体" panose="02010609060101010101" pitchFamily="49" charset="-122"/>
              <a:ea typeface="黑体" panose="02010609060101010101" pitchFamily="49" charset="-122"/>
            </a:endParaRPr>
          </a:p>
          <a:p>
            <a:pPr marL="0" indent="0">
              <a:buNone/>
            </a:pPr>
            <a:r>
              <a:rPr lang="zh-CN" altLang="en-US" sz="3000" dirty="0">
                <a:latin typeface="黑体" panose="02010609060101010101" pitchFamily="49" charset="-122"/>
                <a:ea typeface="黑体" panose="02010609060101010101" pitchFamily="49" charset="-122"/>
              </a:rPr>
              <a:t>岂曰无衣？与子同裳。王于兴师，修我甲兵。与子偕行！</a:t>
            </a:r>
          </a:p>
        </p:txBody>
      </p:sp>
      <p:sp>
        <p:nvSpPr>
          <p:cNvPr id="4" name="矩形 3"/>
          <p:cNvSpPr/>
          <p:nvPr/>
        </p:nvSpPr>
        <p:spPr>
          <a:xfrm>
            <a:off x="4313383" y="678664"/>
            <a:ext cx="4830617" cy="5262979"/>
          </a:xfrm>
          <a:prstGeom prst="rect">
            <a:avLst/>
          </a:prstGeom>
        </p:spPr>
        <p:txBody>
          <a:bodyPr wrap="square">
            <a:spAutoFit/>
          </a:bodyPr>
          <a:lstStyle/>
          <a:p>
            <a:r>
              <a:rPr lang="zh-CN" altLang="en-US" sz="2800" dirty="0" smtClean="0">
                <a:solidFill>
                  <a:srgbClr val="3333FF"/>
                </a:solidFill>
                <a:latin typeface="黑体" panose="02010609060101010101" pitchFamily="49" charset="-122"/>
                <a:ea typeface="黑体" panose="02010609060101010101" pitchFamily="49" charset="-122"/>
              </a:rPr>
              <a:t>同</a:t>
            </a:r>
            <a:r>
              <a:rPr lang="zh-CN" altLang="en-US" sz="2800" dirty="0">
                <a:solidFill>
                  <a:srgbClr val="3333FF"/>
                </a:solidFill>
                <a:latin typeface="黑体" panose="02010609060101010101" pitchFamily="49" charset="-122"/>
                <a:ea typeface="黑体" panose="02010609060101010101" pitchFamily="49" charset="-122"/>
              </a:rPr>
              <a:t>袍</a:t>
            </a:r>
            <a:r>
              <a:rPr lang="zh-CN" altLang="en-US" sz="2800" dirty="0">
                <a:latin typeface="黑体" panose="02010609060101010101" pitchFamily="49" charset="-122"/>
                <a:ea typeface="黑体" panose="02010609060101010101" pitchFamily="49" charset="-122"/>
              </a:rPr>
              <a:t>：同穿一件战袍。</a:t>
            </a:r>
          </a:p>
          <a:p>
            <a:r>
              <a:rPr lang="zh-CN" altLang="en-US" sz="2800" dirty="0">
                <a:solidFill>
                  <a:srgbClr val="3333FF"/>
                </a:solidFill>
                <a:latin typeface="黑体" panose="02010609060101010101" pitchFamily="49" charset="-122"/>
                <a:ea typeface="黑体" panose="02010609060101010101" pitchFamily="49" charset="-122"/>
              </a:rPr>
              <a:t>于</a:t>
            </a:r>
            <a:r>
              <a:rPr lang="zh-CN" altLang="en-US" sz="2800" dirty="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语气词。</a:t>
            </a:r>
            <a:endParaRPr lang="zh-CN" altLang="en-US" sz="2800" dirty="0">
              <a:latin typeface="黑体" panose="02010609060101010101" pitchFamily="49" charset="-122"/>
              <a:ea typeface="黑体" panose="02010609060101010101" pitchFamily="49" charset="-122"/>
            </a:endParaRPr>
          </a:p>
          <a:p>
            <a:r>
              <a:rPr lang="zh-CN" altLang="en-US" sz="2800" dirty="0" smtClean="0">
                <a:solidFill>
                  <a:srgbClr val="3333FF"/>
                </a:solidFill>
                <a:latin typeface="黑体" panose="02010609060101010101" pitchFamily="49" charset="-122"/>
                <a:ea typeface="黑体" panose="02010609060101010101" pitchFamily="49" charset="-122"/>
              </a:rPr>
              <a:t>兴师</a:t>
            </a:r>
            <a:r>
              <a:rPr lang="zh-CN" altLang="en-US" sz="2800" dirty="0">
                <a:latin typeface="黑体" panose="02010609060101010101" pitchFamily="49" charset="-122"/>
                <a:ea typeface="黑体" panose="02010609060101010101" pitchFamily="49" charset="-122"/>
              </a:rPr>
              <a:t>：起兵。兴，就是起的意思。</a:t>
            </a:r>
          </a:p>
          <a:p>
            <a:r>
              <a:rPr lang="zh-CN" altLang="en-US" sz="2800" dirty="0" smtClean="0">
                <a:solidFill>
                  <a:srgbClr val="3333FF"/>
                </a:solidFill>
                <a:latin typeface="黑体" panose="02010609060101010101" pitchFamily="49" charset="-122"/>
                <a:ea typeface="黑体" panose="02010609060101010101" pitchFamily="49" charset="-122"/>
              </a:rPr>
              <a:t>泽</a:t>
            </a:r>
            <a:r>
              <a:rPr lang="zh-CN" altLang="en-US" sz="2800" dirty="0">
                <a:latin typeface="黑体" panose="02010609060101010101" pitchFamily="49" charset="-122"/>
                <a:ea typeface="黑体" panose="02010609060101010101" pitchFamily="49" charset="-122"/>
              </a:rPr>
              <a:t>：贴身内衣。后来人们说战友之情为“</a:t>
            </a:r>
            <a:r>
              <a:rPr lang="zh-CN" altLang="en-US" sz="2800" dirty="0">
                <a:solidFill>
                  <a:srgbClr val="FF0000"/>
                </a:solidFill>
                <a:latin typeface="黑体" panose="02010609060101010101" pitchFamily="49" charset="-122"/>
                <a:ea typeface="黑体" panose="02010609060101010101" pitchFamily="49" charset="-122"/>
              </a:rPr>
              <a:t>袍泽之情</a:t>
            </a:r>
            <a:r>
              <a:rPr lang="zh-CN" altLang="en-US" sz="2800" dirty="0">
                <a:latin typeface="黑体" panose="02010609060101010101" pitchFamily="49" charset="-122"/>
                <a:ea typeface="黑体" panose="02010609060101010101" pitchFamily="49" charset="-122"/>
              </a:rPr>
              <a:t>”，就是从这首诗来的</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r>
              <a:rPr lang="zh-CN" altLang="en-US" sz="2800" dirty="0" smtClean="0">
                <a:solidFill>
                  <a:srgbClr val="3333FF"/>
                </a:solidFill>
                <a:latin typeface="黑体" panose="02010609060101010101" pitchFamily="49" charset="-122"/>
                <a:ea typeface="黑体" panose="02010609060101010101" pitchFamily="49" charset="-122"/>
              </a:rPr>
              <a:t>戟</a:t>
            </a:r>
            <a:r>
              <a:rPr lang="zh-CN" altLang="en-US" sz="2800" dirty="0">
                <a:latin typeface="黑体" panose="02010609060101010101" pitchFamily="49" charset="-122"/>
                <a:ea typeface="黑体" panose="02010609060101010101" pitchFamily="49" charset="-122"/>
              </a:rPr>
              <a:t>：合戈、矛为一体的长柄兵器。比戈、矛出现稍晚。</a:t>
            </a:r>
          </a:p>
          <a:p>
            <a:r>
              <a:rPr lang="zh-CN" altLang="en-US" sz="2800" dirty="0">
                <a:solidFill>
                  <a:srgbClr val="3333FF"/>
                </a:solidFill>
                <a:latin typeface="黑体" panose="02010609060101010101" pitchFamily="49" charset="-122"/>
                <a:ea typeface="黑体" panose="02010609060101010101" pitchFamily="49" charset="-122"/>
              </a:rPr>
              <a:t>裳</a:t>
            </a:r>
            <a:r>
              <a:rPr lang="zh-CN" altLang="en-US" sz="2800" dirty="0">
                <a:latin typeface="黑体" panose="02010609060101010101" pitchFamily="49" charset="-122"/>
                <a:ea typeface="黑体" panose="02010609060101010101" pitchFamily="49" charset="-122"/>
              </a:rPr>
              <a:t>（</a:t>
            </a:r>
            <a:r>
              <a:rPr lang="en-US" altLang="zh-CN" sz="2800" dirty="0" err="1">
                <a:latin typeface="黑体" panose="02010609060101010101" pitchFamily="49" charset="-122"/>
                <a:ea typeface="黑体" panose="02010609060101010101" pitchFamily="49" charset="-122"/>
              </a:rPr>
              <a:t>cháng</a:t>
            </a:r>
            <a:r>
              <a:rPr lang="zh-CN" altLang="en-US" sz="2800" dirty="0">
                <a:latin typeface="黑体" panose="02010609060101010101" pitchFamily="49" charset="-122"/>
                <a:ea typeface="黑体" panose="02010609060101010101" pitchFamily="49" charset="-122"/>
              </a:rPr>
              <a:t>）：下身衣服。古代上衣下</a:t>
            </a:r>
            <a:r>
              <a:rPr lang="zh-CN" altLang="en-US" sz="2800" dirty="0" smtClean="0">
                <a:latin typeface="黑体" panose="02010609060101010101" pitchFamily="49" charset="-122"/>
                <a:ea typeface="黑体" panose="02010609060101010101" pitchFamily="49" charset="-122"/>
              </a:rPr>
              <a:t>裳。</a:t>
            </a:r>
            <a:endParaRPr lang="zh-CN" altLang="en-US" sz="2800" dirty="0">
              <a:latin typeface="黑体" panose="02010609060101010101" pitchFamily="49" charset="-122"/>
              <a:ea typeface="黑体" panose="02010609060101010101" pitchFamily="49" charset="-122"/>
            </a:endParaRPr>
          </a:p>
          <a:p>
            <a:r>
              <a:rPr lang="zh-CN" altLang="en-US" sz="2800" dirty="0">
                <a:solidFill>
                  <a:srgbClr val="3333FF"/>
                </a:solidFill>
                <a:latin typeface="黑体" panose="02010609060101010101" pitchFamily="49" charset="-122"/>
                <a:ea typeface="黑体" panose="02010609060101010101" pitchFamily="49" charset="-122"/>
              </a:rPr>
              <a:t>甲兵</a:t>
            </a:r>
            <a:r>
              <a:rPr lang="zh-CN" altLang="en-US" sz="2800" dirty="0">
                <a:latin typeface="黑体" panose="02010609060101010101" pitchFamily="49" charset="-122"/>
                <a:ea typeface="黑体" panose="02010609060101010101" pitchFamily="49" charset="-122"/>
              </a:rPr>
              <a:t>：甲</a:t>
            </a:r>
            <a:r>
              <a:rPr lang="zh-CN" altLang="en-US" sz="2800" dirty="0" smtClean="0">
                <a:latin typeface="黑体" panose="02010609060101010101" pitchFamily="49" charset="-122"/>
                <a:ea typeface="黑体" panose="02010609060101010101" pitchFamily="49" charset="-122"/>
              </a:rPr>
              <a:t>，军服。</a:t>
            </a:r>
            <a:r>
              <a:rPr lang="zh-CN" altLang="en-US" sz="2800" dirty="0">
                <a:latin typeface="黑体" panose="02010609060101010101" pitchFamily="49" charset="-122"/>
                <a:ea typeface="黑体" panose="02010609060101010101" pitchFamily="49" charset="-122"/>
              </a:rPr>
              <a:t>兵</a:t>
            </a:r>
            <a:r>
              <a:rPr lang="zh-CN" altLang="en-US" sz="2800" dirty="0" smtClean="0">
                <a:latin typeface="黑体" panose="02010609060101010101" pitchFamily="49" charset="-122"/>
                <a:ea typeface="黑体" panose="02010609060101010101" pitchFamily="49" charset="-122"/>
              </a:rPr>
              <a:t>，兵器。</a:t>
            </a:r>
            <a:endParaRPr lang="zh-CN" altLang="en-US" sz="28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9925048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50256"/>
            <a:ext cx="4419600" cy="2872740"/>
          </a:xfr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96280"/>
            <a:ext cx="4572000" cy="323850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3796883"/>
            <a:ext cx="4876800" cy="2811780"/>
          </a:xfrm>
          <a:prstGeom prst="rect">
            <a:avLst/>
          </a:prstGeom>
        </p:spPr>
      </p:pic>
      <p:pic>
        <p:nvPicPr>
          <p:cNvPr id="3" name="图片 2"/>
          <p:cNvPicPr>
            <a:picLocks noChangeAspect="1"/>
          </p:cNvPicPr>
          <p:nvPr/>
        </p:nvPicPr>
        <p:blipFill>
          <a:blip r:embed="rId5"/>
          <a:stretch>
            <a:fillRect/>
          </a:stretch>
        </p:blipFill>
        <p:spPr>
          <a:xfrm>
            <a:off x="0" y="3699947"/>
            <a:ext cx="4223032" cy="3005652"/>
          </a:xfrm>
          <a:prstGeom prst="rect">
            <a:avLst/>
          </a:prstGeom>
        </p:spPr>
      </p:pic>
    </p:spTree>
    <p:extLst>
      <p:ext uri="{BB962C8B-B14F-4D97-AF65-F5344CB8AC3E}">
        <p14:creationId xmlns:p14="http://schemas.microsoft.com/office/powerpoint/2010/main" val="34996696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1" y="434109"/>
            <a:ext cx="4008582" cy="5752090"/>
          </a:xfrm>
          <a:solidFill>
            <a:schemeClr val="accent4">
              <a:lumMod val="20000"/>
              <a:lumOff val="80000"/>
            </a:schemeClr>
          </a:solidFill>
        </p:spPr>
        <p:txBody>
          <a:bodyPr>
            <a:noAutofit/>
          </a:bodyPr>
          <a:lstStyle/>
          <a:p>
            <a:pPr marL="0" indent="0">
              <a:buNone/>
            </a:pPr>
            <a:r>
              <a:rPr lang="zh-CN" altLang="en-US" sz="3000" dirty="0" smtClean="0">
                <a:latin typeface="黑体" panose="02010609060101010101" pitchFamily="49" charset="-122"/>
                <a:ea typeface="黑体" panose="02010609060101010101" pitchFamily="49" charset="-122"/>
              </a:rPr>
              <a:t>诗经</a:t>
            </a:r>
            <a:r>
              <a:rPr lang="en-US" altLang="zh-CN" sz="3000" dirty="0">
                <a:latin typeface="黑体" panose="02010609060101010101" pitchFamily="49" charset="-122"/>
                <a:ea typeface="黑体" panose="02010609060101010101" pitchFamily="49" charset="-122"/>
              </a:rPr>
              <a:t>·</a:t>
            </a:r>
            <a:r>
              <a:rPr lang="zh-CN" altLang="en-US" sz="3000" dirty="0" smtClean="0">
                <a:latin typeface="黑体" panose="02010609060101010101" pitchFamily="49" charset="-122"/>
                <a:ea typeface="黑体" panose="02010609060101010101" pitchFamily="49" charset="-122"/>
              </a:rPr>
              <a:t>秦</a:t>
            </a:r>
            <a:r>
              <a:rPr lang="zh-CN" altLang="en-US" sz="3000" dirty="0">
                <a:latin typeface="黑体" panose="02010609060101010101" pitchFamily="49" charset="-122"/>
                <a:ea typeface="黑体" panose="02010609060101010101" pitchFamily="49" charset="-122"/>
              </a:rPr>
              <a:t>风</a:t>
            </a:r>
            <a:r>
              <a:rPr lang="en-US" altLang="zh-CN" sz="3000" dirty="0">
                <a:latin typeface="黑体" panose="02010609060101010101" pitchFamily="49" charset="-122"/>
                <a:ea typeface="黑体" panose="02010609060101010101" pitchFamily="49" charset="-122"/>
              </a:rPr>
              <a:t>·</a:t>
            </a:r>
            <a:r>
              <a:rPr lang="zh-CN" altLang="en-US" sz="3000" dirty="0">
                <a:latin typeface="黑体" panose="02010609060101010101" pitchFamily="49" charset="-122"/>
                <a:ea typeface="黑体" panose="02010609060101010101" pitchFamily="49" charset="-122"/>
              </a:rPr>
              <a:t>无</a:t>
            </a:r>
            <a:r>
              <a:rPr lang="zh-CN" altLang="en-US" sz="3000" dirty="0" smtClean="0">
                <a:latin typeface="黑体" panose="02010609060101010101" pitchFamily="49" charset="-122"/>
                <a:ea typeface="黑体" panose="02010609060101010101" pitchFamily="49" charset="-122"/>
              </a:rPr>
              <a:t>衣</a:t>
            </a:r>
            <a:endParaRPr lang="en-US" altLang="zh-CN" sz="3000" dirty="0">
              <a:latin typeface="黑体" panose="02010609060101010101" pitchFamily="49" charset="-122"/>
              <a:ea typeface="黑体" panose="02010609060101010101" pitchFamily="49" charset="-122"/>
            </a:endParaRPr>
          </a:p>
          <a:p>
            <a:endParaRPr lang="zh-CN" altLang="en-US" sz="3000" dirty="0">
              <a:latin typeface="黑体" panose="02010609060101010101" pitchFamily="49" charset="-122"/>
              <a:ea typeface="黑体" panose="02010609060101010101" pitchFamily="49" charset="-122"/>
            </a:endParaRPr>
          </a:p>
          <a:p>
            <a:pPr marL="0" indent="0">
              <a:buNone/>
            </a:pPr>
            <a:r>
              <a:rPr lang="zh-CN" altLang="en-US" sz="3000" dirty="0">
                <a:latin typeface="黑体" panose="02010609060101010101" pitchFamily="49" charset="-122"/>
                <a:ea typeface="黑体" panose="02010609060101010101" pitchFamily="49" charset="-122"/>
              </a:rPr>
              <a:t>岂曰无衣？与子同袍。王于兴师，修我戈矛。与子同仇！　　</a:t>
            </a:r>
          </a:p>
          <a:p>
            <a:pPr marL="0" indent="0">
              <a:buNone/>
            </a:pPr>
            <a:r>
              <a:rPr lang="zh-CN" altLang="en-US" sz="3000" dirty="0">
                <a:latin typeface="黑体" panose="02010609060101010101" pitchFamily="49" charset="-122"/>
                <a:ea typeface="黑体" panose="02010609060101010101" pitchFamily="49" charset="-122"/>
              </a:rPr>
              <a:t>岂曰无衣？与子同泽。王于兴师，修我矛戟。与子偕作</a:t>
            </a:r>
            <a:r>
              <a:rPr lang="zh-CN" altLang="en-US" sz="3000" dirty="0" smtClean="0">
                <a:latin typeface="黑体" panose="02010609060101010101" pitchFamily="49" charset="-122"/>
                <a:ea typeface="黑体" panose="02010609060101010101" pitchFamily="49" charset="-122"/>
              </a:rPr>
              <a:t>！</a:t>
            </a:r>
            <a:endParaRPr lang="zh-CN" altLang="en-US" sz="3000" dirty="0">
              <a:latin typeface="黑体" panose="02010609060101010101" pitchFamily="49" charset="-122"/>
              <a:ea typeface="黑体" panose="02010609060101010101" pitchFamily="49" charset="-122"/>
            </a:endParaRPr>
          </a:p>
          <a:p>
            <a:pPr marL="0" indent="0">
              <a:buNone/>
            </a:pPr>
            <a:r>
              <a:rPr lang="zh-CN" altLang="en-US" sz="3000" dirty="0">
                <a:latin typeface="黑体" panose="02010609060101010101" pitchFamily="49" charset="-122"/>
                <a:ea typeface="黑体" panose="02010609060101010101" pitchFamily="49" charset="-122"/>
              </a:rPr>
              <a:t>岂曰无衣？与子同裳。王于兴师，修我甲兵。与子偕行！</a:t>
            </a:r>
          </a:p>
        </p:txBody>
      </p:sp>
      <p:sp>
        <p:nvSpPr>
          <p:cNvPr id="4" name="矩形 3"/>
          <p:cNvSpPr/>
          <p:nvPr/>
        </p:nvSpPr>
        <p:spPr>
          <a:xfrm>
            <a:off x="4211783" y="1006763"/>
            <a:ext cx="4830617" cy="4832092"/>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谁</a:t>
            </a:r>
            <a:r>
              <a:rPr lang="zh-CN" altLang="en-US" sz="2800" dirty="0">
                <a:latin typeface="黑体" panose="02010609060101010101" pitchFamily="49" charset="-122"/>
                <a:ea typeface="黑体" panose="02010609060101010101" pitchFamily="49" charset="-122"/>
              </a:rPr>
              <a:t>说我们没衣穿？与你同穿那长袍</a:t>
            </a:r>
            <a:r>
              <a:rPr lang="zh-CN" altLang="en-US" sz="2800" dirty="0" smtClean="0">
                <a:latin typeface="黑体" panose="02010609060101010101" pitchFamily="49" charset="-122"/>
                <a:ea typeface="黑体" panose="02010609060101010101" pitchFamily="49" charset="-122"/>
              </a:rPr>
              <a:t>。君王</a:t>
            </a:r>
            <a:r>
              <a:rPr lang="zh-CN" altLang="en-US" sz="2800" dirty="0">
                <a:latin typeface="黑体" panose="02010609060101010101" pitchFamily="49" charset="-122"/>
                <a:ea typeface="黑体" panose="02010609060101010101" pitchFamily="49" charset="-122"/>
              </a:rPr>
              <a:t>发兵去交战，修整我那戈与矛，杀敌与你同目标</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endParaRPr lang="zh-CN" altLang="en-US" sz="2800" dirty="0">
              <a:latin typeface="黑体" panose="02010609060101010101" pitchFamily="49" charset="-122"/>
              <a:ea typeface="黑体" panose="02010609060101010101" pitchFamily="49" charset="-122"/>
            </a:endParaRPr>
          </a:p>
          <a:p>
            <a:r>
              <a:rPr lang="zh-CN" altLang="en-US" sz="2800" dirty="0">
                <a:latin typeface="黑体" panose="02010609060101010101" pitchFamily="49" charset="-122"/>
                <a:ea typeface="黑体" panose="02010609060101010101" pitchFamily="49" charset="-122"/>
              </a:rPr>
              <a:t>谁说我们没衣穿？与你同穿那内衣</a:t>
            </a:r>
            <a:r>
              <a:rPr lang="zh-CN" altLang="en-US" sz="2800" dirty="0" smtClean="0">
                <a:latin typeface="黑体" panose="02010609060101010101" pitchFamily="49" charset="-122"/>
                <a:ea typeface="黑体" panose="02010609060101010101" pitchFamily="49" charset="-122"/>
              </a:rPr>
              <a:t>。君王</a:t>
            </a:r>
            <a:r>
              <a:rPr lang="zh-CN" altLang="en-US" sz="2800" dirty="0">
                <a:latin typeface="黑体" panose="02010609060101010101" pitchFamily="49" charset="-122"/>
                <a:ea typeface="黑体" panose="02010609060101010101" pitchFamily="49" charset="-122"/>
              </a:rPr>
              <a:t>发兵去交战，修整我那矛与戟，出发与你在一起</a:t>
            </a:r>
            <a:r>
              <a:rPr lang="zh-CN" altLang="en-US" sz="2800" dirty="0" smtClean="0">
                <a:latin typeface="黑体" panose="02010609060101010101" pitchFamily="49" charset="-122"/>
                <a:ea typeface="黑体" panose="02010609060101010101" pitchFamily="49" charset="-122"/>
              </a:rPr>
              <a:t>。</a:t>
            </a:r>
            <a:endParaRPr lang="en-US" altLang="zh-CN" sz="2800" dirty="0" smtClean="0">
              <a:latin typeface="黑体" panose="02010609060101010101" pitchFamily="49" charset="-122"/>
              <a:ea typeface="黑体" panose="02010609060101010101" pitchFamily="49" charset="-122"/>
            </a:endParaRPr>
          </a:p>
          <a:p>
            <a:endParaRPr lang="zh-CN" altLang="en-US" sz="2800" dirty="0">
              <a:latin typeface="黑体" panose="02010609060101010101" pitchFamily="49" charset="-122"/>
              <a:ea typeface="黑体" panose="02010609060101010101" pitchFamily="49" charset="-122"/>
            </a:endParaRPr>
          </a:p>
          <a:p>
            <a:r>
              <a:rPr lang="zh-CN" altLang="en-US" sz="2800" dirty="0">
                <a:latin typeface="黑体" panose="02010609060101010101" pitchFamily="49" charset="-122"/>
                <a:ea typeface="黑体" panose="02010609060101010101" pitchFamily="49" charset="-122"/>
              </a:rPr>
              <a:t>谁说我们没衣穿？与你同穿那战裙</a:t>
            </a:r>
            <a:r>
              <a:rPr lang="zh-CN" altLang="en-US" sz="2800" dirty="0" smtClean="0">
                <a:latin typeface="黑体" panose="02010609060101010101" pitchFamily="49" charset="-122"/>
                <a:ea typeface="黑体" panose="02010609060101010101" pitchFamily="49" charset="-122"/>
              </a:rPr>
              <a:t>。君王</a:t>
            </a:r>
            <a:r>
              <a:rPr lang="zh-CN" altLang="en-US" sz="2800" dirty="0">
                <a:latin typeface="黑体" panose="02010609060101010101" pitchFamily="49" charset="-122"/>
                <a:ea typeface="黑体" panose="02010609060101010101" pitchFamily="49" charset="-122"/>
              </a:rPr>
              <a:t>发兵去交战，修整甲胄与刀兵，杀敌与你共前进。</a:t>
            </a:r>
          </a:p>
        </p:txBody>
      </p:sp>
    </p:spTree>
    <p:extLst>
      <p:ext uri="{BB962C8B-B14F-4D97-AF65-F5344CB8AC3E}">
        <p14:creationId xmlns:p14="http://schemas.microsoft.com/office/powerpoint/2010/main" val="2349301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285673" y="258620"/>
            <a:ext cx="4950692" cy="5798272"/>
          </a:xfrm>
        </p:spPr>
        <p:txBody>
          <a:bodyPr>
            <a:noAutofit/>
          </a:bodyPr>
          <a:lstStyle/>
          <a:p>
            <a:pPr>
              <a:lnSpc>
                <a:spcPct val="114000"/>
              </a:lnSpc>
            </a:pPr>
            <a:r>
              <a:rPr lang="zh-CN" altLang="en-US" dirty="0">
                <a:latin typeface="黑体" panose="02010609060101010101" pitchFamily="49" charset="-122"/>
                <a:ea typeface="黑体" panose="02010609060101010101" pitchFamily="49" charset="-122"/>
              </a:rPr>
              <a:t>采呀采呀采芣苢，采呀采呀采起来</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a:lnSpc>
                <a:spcPct val="114000"/>
              </a:lnSpc>
            </a:pPr>
            <a:r>
              <a:rPr lang="zh-CN" altLang="en-US" dirty="0" smtClean="0">
                <a:latin typeface="黑体" panose="02010609060101010101" pitchFamily="49" charset="-122"/>
                <a:ea typeface="黑体" panose="02010609060101010101" pitchFamily="49" charset="-122"/>
              </a:rPr>
              <a:t>采</a:t>
            </a:r>
            <a:r>
              <a:rPr lang="zh-CN" altLang="en-US" dirty="0">
                <a:latin typeface="黑体" panose="02010609060101010101" pitchFamily="49" charset="-122"/>
                <a:ea typeface="黑体" panose="02010609060101010101" pitchFamily="49" charset="-122"/>
              </a:rPr>
              <a:t>呀采呀采芣苢，采呀采呀采得来。</a:t>
            </a:r>
          </a:p>
          <a:p>
            <a:pPr>
              <a:lnSpc>
                <a:spcPct val="114000"/>
              </a:lnSpc>
            </a:pPr>
            <a:r>
              <a:rPr lang="zh-CN" altLang="en-US" dirty="0">
                <a:latin typeface="黑体" panose="02010609060101010101" pitchFamily="49" charset="-122"/>
                <a:ea typeface="黑体" panose="02010609060101010101" pitchFamily="49" charset="-122"/>
              </a:rPr>
              <a:t>采呀采呀采芣苢，一片一片摘下来</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a:lnSpc>
                <a:spcPct val="114000"/>
              </a:lnSpc>
            </a:pPr>
            <a:r>
              <a:rPr lang="zh-CN" altLang="en-US" dirty="0" smtClean="0">
                <a:latin typeface="黑体" panose="02010609060101010101" pitchFamily="49" charset="-122"/>
                <a:ea typeface="黑体" panose="02010609060101010101" pitchFamily="49" charset="-122"/>
              </a:rPr>
              <a:t>采</a:t>
            </a:r>
            <a:r>
              <a:rPr lang="zh-CN" altLang="en-US" dirty="0">
                <a:latin typeface="黑体" panose="02010609060101010101" pitchFamily="49" charset="-122"/>
                <a:ea typeface="黑体" panose="02010609060101010101" pitchFamily="49" charset="-122"/>
              </a:rPr>
              <a:t>呀采呀采芣苢，一把一把捋下来。</a:t>
            </a:r>
          </a:p>
          <a:p>
            <a:pPr>
              <a:lnSpc>
                <a:spcPct val="114000"/>
              </a:lnSpc>
            </a:pPr>
            <a:r>
              <a:rPr lang="zh-CN" altLang="en-US" dirty="0">
                <a:latin typeface="黑体" panose="02010609060101010101" pitchFamily="49" charset="-122"/>
                <a:ea typeface="黑体" panose="02010609060101010101" pitchFamily="49" charset="-122"/>
              </a:rPr>
              <a:t>采呀采呀采芣苢，提起表襟兜起来</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pPr>
              <a:lnSpc>
                <a:spcPct val="114000"/>
              </a:lnSpc>
            </a:pPr>
            <a:r>
              <a:rPr lang="zh-CN" altLang="en-US" dirty="0" smtClean="0">
                <a:latin typeface="黑体" panose="02010609060101010101" pitchFamily="49" charset="-122"/>
                <a:ea typeface="黑体" panose="02010609060101010101" pitchFamily="49" charset="-122"/>
              </a:rPr>
              <a:t>采</a:t>
            </a:r>
            <a:r>
              <a:rPr lang="zh-CN" altLang="en-US" dirty="0">
                <a:latin typeface="黑体" panose="02010609060101010101" pitchFamily="49" charset="-122"/>
                <a:ea typeface="黑体" panose="02010609060101010101" pitchFamily="49" charset="-122"/>
              </a:rPr>
              <a:t>呀采呀采芣苢，掖起衣襟兜回来。</a:t>
            </a:r>
          </a:p>
        </p:txBody>
      </p:sp>
      <p:sp>
        <p:nvSpPr>
          <p:cNvPr id="9" name="内容占位符 8"/>
          <p:cNvSpPr>
            <a:spLocks noGrp="1"/>
          </p:cNvSpPr>
          <p:nvPr>
            <p:ph sz="half" idx="2"/>
          </p:nvPr>
        </p:nvSpPr>
        <p:spPr>
          <a:xfrm>
            <a:off x="101601" y="169792"/>
            <a:ext cx="4091708" cy="6289963"/>
          </a:xfrm>
        </p:spPr>
        <p:txBody>
          <a:bodyPr>
            <a:normAutofit lnSpcReduction="10000"/>
          </a:bodyPr>
          <a:lstStyle/>
          <a:p>
            <a:pPr>
              <a:lnSpc>
                <a:spcPct val="200000"/>
              </a:lnSpc>
            </a:pPr>
            <a:r>
              <a:rPr lang="zh-TW" altLang="en-US" sz="3200" dirty="0">
                <a:solidFill>
                  <a:srgbClr val="3333FF"/>
                </a:solidFill>
                <a:latin typeface="黑体" panose="02010609060101010101" pitchFamily="49" charset="-122"/>
                <a:ea typeface="黑体" panose="02010609060101010101" pitchFamily="49" charset="-122"/>
              </a:rPr>
              <a:t>采采芣苢，薄言</a:t>
            </a:r>
            <a:r>
              <a:rPr lang="zh-TW" altLang="en-US" sz="3200" dirty="0">
                <a:solidFill>
                  <a:srgbClr val="FF0000"/>
                </a:solidFill>
                <a:latin typeface="黑体" panose="02010609060101010101" pitchFamily="49" charset="-122"/>
                <a:ea typeface="黑体" panose="02010609060101010101" pitchFamily="49" charset="-122"/>
              </a:rPr>
              <a:t>采</a:t>
            </a:r>
            <a:r>
              <a:rPr lang="zh-TW" altLang="en-US" sz="3200" dirty="0">
                <a:solidFill>
                  <a:srgbClr val="3333FF"/>
                </a:solidFill>
                <a:latin typeface="黑体" panose="02010609060101010101" pitchFamily="49" charset="-122"/>
                <a:ea typeface="黑体" panose="02010609060101010101" pitchFamily="49" charset="-122"/>
              </a:rPr>
              <a:t>之</a:t>
            </a:r>
            <a:r>
              <a:rPr lang="zh-TW" altLang="en-US" sz="3200" dirty="0" smtClean="0">
                <a:solidFill>
                  <a:srgbClr val="3333FF"/>
                </a:solidFill>
                <a:latin typeface="黑体" panose="02010609060101010101" pitchFamily="49" charset="-122"/>
                <a:ea typeface="黑体" panose="02010609060101010101" pitchFamily="49" charset="-122"/>
              </a:rPr>
              <a:t>。</a:t>
            </a:r>
            <a:endParaRPr lang="en-US" altLang="zh-TW" sz="3200" dirty="0" smtClean="0">
              <a:solidFill>
                <a:srgbClr val="3333FF"/>
              </a:solidFill>
              <a:latin typeface="黑体" panose="02010609060101010101" pitchFamily="49" charset="-122"/>
              <a:ea typeface="黑体" panose="02010609060101010101" pitchFamily="49" charset="-122"/>
            </a:endParaRPr>
          </a:p>
          <a:p>
            <a:pPr>
              <a:lnSpc>
                <a:spcPct val="200000"/>
              </a:lnSpc>
            </a:pPr>
            <a:r>
              <a:rPr lang="zh-TW" altLang="en-US" sz="3200" dirty="0" smtClean="0">
                <a:solidFill>
                  <a:srgbClr val="3333FF"/>
                </a:solidFill>
                <a:latin typeface="黑体" panose="02010609060101010101" pitchFamily="49" charset="-122"/>
                <a:ea typeface="黑体" panose="02010609060101010101" pitchFamily="49" charset="-122"/>
              </a:rPr>
              <a:t>采采</a:t>
            </a:r>
            <a:r>
              <a:rPr lang="zh-TW" altLang="en-US" sz="3200" dirty="0">
                <a:solidFill>
                  <a:srgbClr val="3333FF"/>
                </a:solidFill>
                <a:latin typeface="黑体" panose="02010609060101010101" pitchFamily="49" charset="-122"/>
                <a:ea typeface="黑体" panose="02010609060101010101" pitchFamily="49" charset="-122"/>
              </a:rPr>
              <a:t>芣苢，薄言</a:t>
            </a:r>
            <a:r>
              <a:rPr lang="zh-TW" altLang="en-US" sz="3200" dirty="0">
                <a:solidFill>
                  <a:srgbClr val="FF0000"/>
                </a:solidFill>
                <a:latin typeface="黑体" panose="02010609060101010101" pitchFamily="49" charset="-122"/>
                <a:ea typeface="黑体" panose="02010609060101010101" pitchFamily="49" charset="-122"/>
              </a:rPr>
              <a:t>有</a:t>
            </a:r>
            <a:r>
              <a:rPr lang="zh-TW" altLang="en-US" sz="3200" dirty="0">
                <a:solidFill>
                  <a:srgbClr val="3333FF"/>
                </a:solidFill>
                <a:latin typeface="黑体" panose="02010609060101010101" pitchFamily="49" charset="-122"/>
                <a:ea typeface="黑体" panose="02010609060101010101" pitchFamily="49" charset="-122"/>
              </a:rPr>
              <a:t>之。 </a:t>
            </a:r>
          </a:p>
          <a:p>
            <a:pPr>
              <a:lnSpc>
                <a:spcPct val="200000"/>
              </a:lnSpc>
            </a:pPr>
            <a:r>
              <a:rPr lang="zh-TW" altLang="en-US" sz="3200" dirty="0" smtClean="0">
                <a:solidFill>
                  <a:srgbClr val="3333FF"/>
                </a:solidFill>
                <a:latin typeface="黑体" panose="02010609060101010101" pitchFamily="49" charset="-122"/>
                <a:ea typeface="黑体" panose="02010609060101010101" pitchFamily="49" charset="-122"/>
              </a:rPr>
              <a:t>采采</a:t>
            </a:r>
            <a:r>
              <a:rPr lang="zh-TW" altLang="en-US" sz="3200" dirty="0">
                <a:solidFill>
                  <a:srgbClr val="3333FF"/>
                </a:solidFill>
                <a:latin typeface="黑体" panose="02010609060101010101" pitchFamily="49" charset="-122"/>
                <a:ea typeface="黑体" panose="02010609060101010101" pitchFamily="49" charset="-122"/>
              </a:rPr>
              <a:t>芣苢，薄言</a:t>
            </a:r>
            <a:r>
              <a:rPr lang="zh-TW" altLang="en-US" sz="3200" dirty="0">
                <a:solidFill>
                  <a:srgbClr val="FF0000"/>
                </a:solidFill>
                <a:latin typeface="黑体" panose="02010609060101010101" pitchFamily="49" charset="-122"/>
                <a:ea typeface="黑体" panose="02010609060101010101" pitchFamily="49" charset="-122"/>
              </a:rPr>
              <a:t>掇</a:t>
            </a:r>
            <a:r>
              <a:rPr lang="zh-TW" altLang="en-US" sz="3200" dirty="0">
                <a:solidFill>
                  <a:srgbClr val="3333FF"/>
                </a:solidFill>
                <a:latin typeface="黑体" panose="02010609060101010101" pitchFamily="49" charset="-122"/>
                <a:ea typeface="黑体" panose="02010609060101010101" pitchFamily="49" charset="-122"/>
              </a:rPr>
              <a:t>之</a:t>
            </a:r>
            <a:r>
              <a:rPr lang="zh-TW" altLang="en-US" sz="3200" dirty="0" smtClean="0">
                <a:solidFill>
                  <a:srgbClr val="3333FF"/>
                </a:solidFill>
                <a:latin typeface="黑体" panose="02010609060101010101" pitchFamily="49" charset="-122"/>
                <a:ea typeface="黑体" panose="02010609060101010101" pitchFamily="49" charset="-122"/>
              </a:rPr>
              <a:t>。</a:t>
            </a:r>
            <a:endParaRPr lang="en-US" altLang="zh-TW" sz="3200" dirty="0" smtClean="0">
              <a:solidFill>
                <a:srgbClr val="3333FF"/>
              </a:solidFill>
              <a:latin typeface="黑体" panose="02010609060101010101" pitchFamily="49" charset="-122"/>
              <a:ea typeface="黑体" panose="02010609060101010101" pitchFamily="49" charset="-122"/>
            </a:endParaRPr>
          </a:p>
          <a:p>
            <a:pPr>
              <a:lnSpc>
                <a:spcPct val="200000"/>
              </a:lnSpc>
            </a:pPr>
            <a:r>
              <a:rPr lang="zh-TW" altLang="en-US" sz="3200" dirty="0" smtClean="0">
                <a:solidFill>
                  <a:srgbClr val="3333FF"/>
                </a:solidFill>
                <a:latin typeface="黑体" panose="02010609060101010101" pitchFamily="49" charset="-122"/>
                <a:ea typeface="黑体" panose="02010609060101010101" pitchFamily="49" charset="-122"/>
              </a:rPr>
              <a:t>采采</a:t>
            </a:r>
            <a:r>
              <a:rPr lang="zh-TW" altLang="en-US" sz="3200" dirty="0">
                <a:solidFill>
                  <a:srgbClr val="3333FF"/>
                </a:solidFill>
                <a:latin typeface="黑体" panose="02010609060101010101" pitchFamily="49" charset="-122"/>
                <a:ea typeface="黑体" panose="02010609060101010101" pitchFamily="49" charset="-122"/>
              </a:rPr>
              <a:t>芣苢，薄言</a:t>
            </a:r>
            <a:r>
              <a:rPr lang="zh-TW" altLang="en-US" sz="3200" dirty="0">
                <a:solidFill>
                  <a:srgbClr val="FF0000"/>
                </a:solidFill>
                <a:latin typeface="黑体" panose="02010609060101010101" pitchFamily="49" charset="-122"/>
                <a:ea typeface="黑体" panose="02010609060101010101" pitchFamily="49" charset="-122"/>
              </a:rPr>
              <a:t>捋</a:t>
            </a:r>
            <a:r>
              <a:rPr lang="zh-TW" altLang="en-US" sz="3200" dirty="0">
                <a:solidFill>
                  <a:srgbClr val="3333FF"/>
                </a:solidFill>
                <a:latin typeface="黑体" panose="02010609060101010101" pitchFamily="49" charset="-122"/>
                <a:ea typeface="黑体" panose="02010609060101010101" pitchFamily="49" charset="-122"/>
              </a:rPr>
              <a:t>之。 </a:t>
            </a:r>
          </a:p>
          <a:p>
            <a:pPr>
              <a:lnSpc>
                <a:spcPct val="200000"/>
              </a:lnSpc>
            </a:pPr>
            <a:r>
              <a:rPr lang="zh-TW" altLang="en-US" sz="3200" dirty="0" smtClean="0">
                <a:solidFill>
                  <a:srgbClr val="3333FF"/>
                </a:solidFill>
                <a:latin typeface="黑体" panose="02010609060101010101" pitchFamily="49" charset="-122"/>
                <a:ea typeface="黑体" panose="02010609060101010101" pitchFamily="49" charset="-122"/>
              </a:rPr>
              <a:t>采采</a:t>
            </a:r>
            <a:r>
              <a:rPr lang="zh-TW" altLang="en-US" sz="3200" dirty="0">
                <a:solidFill>
                  <a:srgbClr val="3333FF"/>
                </a:solidFill>
                <a:latin typeface="黑体" panose="02010609060101010101" pitchFamily="49" charset="-122"/>
                <a:ea typeface="黑体" panose="02010609060101010101" pitchFamily="49" charset="-122"/>
              </a:rPr>
              <a:t>芣苢，薄言</a:t>
            </a:r>
            <a:r>
              <a:rPr lang="zh-TW" altLang="en-US" sz="3200" dirty="0">
                <a:solidFill>
                  <a:srgbClr val="FF0000"/>
                </a:solidFill>
                <a:latin typeface="黑体" panose="02010609060101010101" pitchFamily="49" charset="-122"/>
                <a:ea typeface="黑体" panose="02010609060101010101" pitchFamily="49" charset="-122"/>
              </a:rPr>
              <a:t>袺</a:t>
            </a:r>
            <a:r>
              <a:rPr lang="zh-TW" altLang="en-US" sz="3200" dirty="0">
                <a:solidFill>
                  <a:srgbClr val="3333FF"/>
                </a:solidFill>
                <a:latin typeface="黑体" panose="02010609060101010101" pitchFamily="49" charset="-122"/>
                <a:ea typeface="黑体" panose="02010609060101010101" pitchFamily="49" charset="-122"/>
              </a:rPr>
              <a:t>之</a:t>
            </a:r>
            <a:r>
              <a:rPr lang="zh-TW" altLang="en-US" sz="3200" dirty="0" smtClean="0">
                <a:solidFill>
                  <a:srgbClr val="3333FF"/>
                </a:solidFill>
                <a:latin typeface="黑体" panose="02010609060101010101" pitchFamily="49" charset="-122"/>
                <a:ea typeface="黑体" panose="02010609060101010101" pitchFamily="49" charset="-122"/>
              </a:rPr>
              <a:t>。</a:t>
            </a:r>
            <a:endParaRPr lang="en-US" altLang="zh-TW" sz="3200" dirty="0" smtClean="0">
              <a:solidFill>
                <a:srgbClr val="3333FF"/>
              </a:solidFill>
              <a:latin typeface="黑体" panose="02010609060101010101" pitchFamily="49" charset="-122"/>
              <a:ea typeface="黑体" panose="02010609060101010101" pitchFamily="49" charset="-122"/>
            </a:endParaRPr>
          </a:p>
          <a:p>
            <a:pPr>
              <a:lnSpc>
                <a:spcPct val="200000"/>
              </a:lnSpc>
            </a:pPr>
            <a:r>
              <a:rPr lang="zh-TW" altLang="en-US" sz="3200" dirty="0" smtClean="0">
                <a:solidFill>
                  <a:srgbClr val="3333FF"/>
                </a:solidFill>
                <a:latin typeface="黑体" panose="02010609060101010101" pitchFamily="49" charset="-122"/>
                <a:ea typeface="黑体" panose="02010609060101010101" pitchFamily="49" charset="-122"/>
              </a:rPr>
              <a:t>采采</a:t>
            </a:r>
            <a:r>
              <a:rPr lang="zh-TW" altLang="en-US" sz="3200" dirty="0">
                <a:solidFill>
                  <a:srgbClr val="3333FF"/>
                </a:solidFill>
                <a:latin typeface="黑体" panose="02010609060101010101" pitchFamily="49" charset="-122"/>
                <a:ea typeface="黑体" panose="02010609060101010101" pitchFamily="49" charset="-122"/>
              </a:rPr>
              <a:t>芣苢，薄言</a:t>
            </a:r>
            <a:r>
              <a:rPr lang="zh-TW" altLang="en-US" sz="3200" dirty="0">
                <a:solidFill>
                  <a:srgbClr val="FF0000"/>
                </a:solidFill>
                <a:latin typeface="黑体" panose="02010609060101010101" pitchFamily="49" charset="-122"/>
                <a:ea typeface="黑体" panose="02010609060101010101" pitchFamily="49" charset="-122"/>
              </a:rPr>
              <a:t>襭</a:t>
            </a:r>
            <a:r>
              <a:rPr lang="zh-TW" altLang="en-US" sz="3200" dirty="0">
                <a:solidFill>
                  <a:srgbClr val="3333FF"/>
                </a:solidFill>
                <a:latin typeface="黑体" panose="02010609060101010101" pitchFamily="49" charset="-122"/>
                <a:ea typeface="黑体" panose="02010609060101010101" pitchFamily="49" charset="-122"/>
              </a:rPr>
              <a:t>之</a:t>
            </a:r>
            <a:r>
              <a:rPr lang="zh-TW" altLang="en-US" dirty="0">
                <a:solidFill>
                  <a:srgbClr val="3333FF"/>
                </a:solidFill>
                <a:latin typeface="黑体" panose="02010609060101010101" pitchFamily="49" charset="-122"/>
                <a:ea typeface="黑体" panose="02010609060101010101" pitchFamily="49" charset="-122"/>
              </a:rPr>
              <a:t>。</a:t>
            </a:r>
            <a:endParaRPr lang="zh-CN" altLang="en-US" dirty="0">
              <a:solidFill>
                <a:srgbClr val="3333FF"/>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5540058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9309" y="184726"/>
            <a:ext cx="8894618" cy="6474691"/>
          </a:xfrm>
        </p:spPr>
        <p:txBody>
          <a:bodyPr>
            <a:normAutofit fontScale="92500"/>
          </a:bodyPr>
          <a:lstStyle/>
          <a:p>
            <a:pPr>
              <a:lnSpc>
                <a:spcPct val="114000"/>
              </a:lnSpc>
            </a:pPr>
            <a:r>
              <a:rPr lang="zh-CN" altLang="en-US" b="1" dirty="0">
                <a:latin typeface="华文楷体" panose="02010600040101010101" pitchFamily="2" charset="-122"/>
                <a:ea typeface="华文楷体" panose="02010600040101010101" pitchFamily="2" charset="-122"/>
              </a:rPr>
              <a:t>中国历史上第一首真正意义上的军歌乃秦军所制。</a:t>
            </a:r>
          </a:p>
          <a:p>
            <a:pPr>
              <a:lnSpc>
                <a:spcPct val="114000"/>
              </a:lnSpc>
            </a:pPr>
            <a:r>
              <a:rPr lang="zh-CN" altLang="en-US" b="1" dirty="0">
                <a:latin typeface="华文楷体" panose="02010600040101010101" pitchFamily="2" charset="-122"/>
                <a:ea typeface="华文楷体" panose="02010600040101010101" pitchFamily="2" charset="-122"/>
              </a:rPr>
              <a:t>周幽王十一年（公元前</a:t>
            </a:r>
            <a:r>
              <a:rPr lang="en-US" altLang="zh-CN" b="1" dirty="0">
                <a:latin typeface="华文楷体" panose="02010600040101010101" pitchFamily="2" charset="-122"/>
                <a:ea typeface="华文楷体" panose="02010600040101010101" pitchFamily="2" charset="-122"/>
              </a:rPr>
              <a:t>771</a:t>
            </a:r>
            <a:r>
              <a:rPr lang="zh-CN" altLang="en-US" b="1" dirty="0">
                <a:latin typeface="华文楷体" panose="02010600040101010101" pitchFamily="2" charset="-122"/>
                <a:ea typeface="华文楷体" panose="02010600040101010101" pitchFamily="2" charset="-122"/>
              </a:rPr>
              <a:t>年），西周内讧，申侯联合缯国、犬戎攻打都城镐京，“烽火戏诸候”的周幽王自吞苦果，因无援军而兵败被杀，西周灭亡。秦国距离镐京极近，其国君秦襄公主动出兵救援，并派兵护送周平王东迁。次年，他被周平王封为诸侯，赐以岐山以西之地，并受命驱逐犬戎。从此，秦国频频与戎人交战。在抗戎斗争中，秦国军民不仅表现出了英勇无畏的尚武精神，而且还创造出了充满爱国主义激情的慷慨战歌，这就是</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诗经</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秦风</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中最著名的</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无衣</a:t>
            </a:r>
            <a:r>
              <a:rPr lang="en-US" altLang="zh-CN" b="1" dirty="0">
                <a:latin typeface="华文楷体" panose="02010600040101010101" pitchFamily="2" charset="-122"/>
                <a:ea typeface="华文楷体" panose="02010600040101010101" pitchFamily="2" charset="-122"/>
              </a:rPr>
              <a:t>》</a:t>
            </a:r>
            <a:r>
              <a:rPr lang="zh-CN" altLang="en-US" b="1" dirty="0" smtClean="0">
                <a:latin typeface="华文楷体" panose="02010600040101010101" pitchFamily="2" charset="-122"/>
                <a:ea typeface="华文楷体" panose="02010600040101010101" pitchFamily="2" charset="-122"/>
              </a:rPr>
              <a:t>。</a:t>
            </a:r>
            <a:endParaRPr lang="en-US" altLang="zh-CN" b="1" dirty="0" smtClean="0">
              <a:latin typeface="华文楷体" panose="02010600040101010101" pitchFamily="2" charset="-122"/>
              <a:ea typeface="华文楷体" panose="02010600040101010101" pitchFamily="2" charset="-122"/>
            </a:endParaRPr>
          </a:p>
          <a:p>
            <a:pPr>
              <a:lnSpc>
                <a:spcPct val="114000"/>
              </a:lnSpc>
            </a:pPr>
            <a:r>
              <a:rPr lang="zh-CN" altLang="en-US" b="1" dirty="0" smtClean="0">
                <a:latin typeface="华文楷体" panose="02010600040101010101" pitchFamily="2" charset="-122"/>
                <a:ea typeface="华文楷体" panose="02010600040101010101" pitchFamily="2" charset="-122"/>
              </a:rPr>
              <a:t>这首诗表达</a:t>
            </a:r>
            <a:r>
              <a:rPr lang="zh-CN" altLang="en-US" b="1" dirty="0">
                <a:latin typeface="华文楷体" panose="02010600040101010101" pitchFamily="2" charset="-122"/>
                <a:ea typeface="华文楷体" panose="02010600040101010101" pitchFamily="2" charset="-122"/>
              </a:rPr>
              <a:t>了当时秦人上下一心，同仇敌忾，团结对敌之意。依据其诗的风格和激昂的气势，也极有可能是秦人奔赴战场时所唱的军歌。</a:t>
            </a:r>
          </a:p>
        </p:txBody>
      </p:sp>
    </p:spTree>
    <p:extLst>
      <p:ext uri="{BB962C8B-B14F-4D97-AF65-F5344CB8AC3E}">
        <p14:creationId xmlns:p14="http://schemas.microsoft.com/office/powerpoint/2010/main" val="30699035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4036" y="443344"/>
            <a:ext cx="8617528" cy="6271491"/>
          </a:xfrm>
        </p:spPr>
        <p:txBody>
          <a:bodyPr>
            <a:normAutofit/>
          </a:bodyPr>
          <a:lstStyle/>
          <a:p>
            <a:r>
              <a:rPr lang="zh-CN" altLang="en-US" b="1" dirty="0">
                <a:latin typeface="华文楷体" panose="02010600040101010101" pitchFamily="2" charset="-122"/>
                <a:ea typeface="华文楷体" panose="02010600040101010101" pitchFamily="2" charset="-122"/>
              </a:rPr>
              <a:t>第一章，</a:t>
            </a:r>
            <a:r>
              <a:rPr lang="zh-CN" altLang="en-US" b="1" dirty="0">
                <a:solidFill>
                  <a:srgbClr val="FF0000"/>
                </a:solidFill>
                <a:latin typeface="华文楷体" panose="02010600040101010101" pitchFamily="2" charset="-122"/>
                <a:ea typeface="华文楷体" panose="02010600040101010101" pitchFamily="2" charset="-122"/>
              </a:rPr>
              <a:t>统一思想</a:t>
            </a:r>
            <a:r>
              <a:rPr lang="zh-CN" altLang="en-US" b="1" dirty="0">
                <a:latin typeface="华文楷体" panose="02010600040101010101" pitchFamily="2" charset="-122"/>
                <a:ea typeface="华文楷体" panose="02010600040101010101" pitchFamily="2" charset="-122"/>
              </a:rPr>
              <a:t>。当时，军情紧急，一时难以备全征衣。“无衣”既是实写，同时也可理解为夸张手法，表现战士们为国征战，不计衣物不全的困难，“与子同袍”，与战友共用一件战袍。之所以“王于兴师，修我戈矛”，是因为大家都认识到，必须共同抗击共同的敌人</a:t>
            </a:r>
            <a:r>
              <a:rPr lang="zh-CN" altLang="en-US" b="1" dirty="0" smtClean="0">
                <a:latin typeface="华文楷体" panose="02010600040101010101" pitchFamily="2" charset="-122"/>
                <a:ea typeface="华文楷体" panose="02010600040101010101" pitchFamily="2" charset="-122"/>
              </a:rPr>
              <a:t>。</a:t>
            </a:r>
            <a:endParaRPr lang="en-US" altLang="zh-CN" b="1" dirty="0" smtClean="0">
              <a:latin typeface="华文楷体" panose="02010600040101010101" pitchFamily="2" charset="-122"/>
              <a:ea typeface="华文楷体" panose="02010600040101010101" pitchFamily="2" charset="-122"/>
            </a:endParaRPr>
          </a:p>
          <a:p>
            <a:r>
              <a:rPr lang="zh-CN" altLang="en-US" b="1" dirty="0" smtClean="0">
                <a:latin typeface="华文楷体" panose="02010600040101010101" pitchFamily="2" charset="-122"/>
                <a:ea typeface="华文楷体" panose="02010600040101010101" pitchFamily="2" charset="-122"/>
              </a:rPr>
              <a:t>第二</a:t>
            </a:r>
            <a:r>
              <a:rPr lang="zh-CN" altLang="en-US" b="1" dirty="0">
                <a:latin typeface="华文楷体" panose="02010600040101010101" pitchFamily="2" charset="-122"/>
                <a:ea typeface="华文楷体" panose="02010600040101010101" pitchFamily="2" charset="-122"/>
              </a:rPr>
              <a:t>章，</a:t>
            </a:r>
            <a:r>
              <a:rPr lang="zh-CN" altLang="en-US" b="1" dirty="0">
                <a:solidFill>
                  <a:srgbClr val="FF0000"/>
                </a:solidFill>
                <a:latin typeface="华文楷体" panose="02010600040101010101" pitchFamily="2" charset="-122"/>
                <a:ea typeface="华文楷体" panose="02010600040101010101" pitchFamily="2" charset="-122"/>
              </a:rPr>
              <a:t>统一行动</a:t>
            </a:r>
            <a:r>
              <a:rPr lang="zh-CN" altLang="en-US" b="1" dirty="0">
                <a:latin typeface="华文楷体" panose="02010600040101010101" pitchFamily="2" charset="-122"/>
                <a:ea typeface="华文楷体" panose="02010600040101010101" pitchFamily="2" charset="-122"/>
              </a:rPr>
              <a:t>。“泽”通“襗”，指内衣，相当于今之汗衫。周天子要对戎人用兵，大家积极响应号召，克服一切物质困难，休整矛、戟等兵器，并相互勉励说，我愿与你并肩作战</a:t>
            </a:r>
            <a:r>
              <a:rPr lang="zh-CN" altLang="en-US" b="1" dirty="0" smtClean="0">
                <a:latin typeface="华文楷体" panose="02010600040101010101" pitchFamily="2" charset="-122"/>
                <a:ea typeface="华文楷体" panose="02010600040101010101" pitchFamily="2" charset="-122"/>
              </a:rPr>
              <a:t>。</a:t>
            </a:r>
            <a:endParaRPr lang="en-US" altLang="zh-CN" b="1" dirty="0" smtClean="0">
              <a:latin typeface="华文楷体" panose="02010600040101010101" pitchFamily="2" charset="-122"/>
              <a:ea typeface="华文楷体" panose="02010600040101010101" pitchFamily="2" charset="-122"/>
            </a:endParaRPr>
          </a:p>
          <a:p>
            <a:r>
              <a:rPr lang="zh-CN" altLang="en-US" b="1" dirty="0" smtClean="0">
                <a:latin typeface="华文楷体" panose="02010600040101010101" pitchFamily="2" charset="-122"/>
                <a:ea typeface="华文楷体" panose="02010600040101010101" pitchFamily="2" charset="-122"/>
              </a:rPr>
              <a:t>第三</a:t>
            </a:r>
            <a:r>
              <a:rPr lang="zh-CN" altLang="en-US" b="1" dirty="0">
                <a:latin typeface="华文楷体" panose="02010600040101010101" pitchFamily="2" charset="-122"/>
                <a:ea typeface="华文楷体" panose="02010600040101010101" pitchFamily="2" charset="-122"/>
              </a:rPr>
              <a:t>章，</a:t>
            </a:r>
            <a:r>
              <a:rPr lang="zh-CN" altLang="en-US" b="1" dirty="0">
                <a:solidFill>
                  <a:srgbClr val="FF0000"/>
                </a:solidFill>
                <a:latin typeface="华文楷体" panose="02010600040101010101" pitchFamily="2" charset="-122"/>
                <a:ea typeface="华文楷体" panose="02010600040101010101" pitchFamily="2" charset="-122"/>
              </a:rPr>
              <a:t>一起上战场</a:t>
            </a:r>
            <a:r>
              <a:rPr lang="zh-CN" altLang="en-US" b="1" dirty="0">
                <a:latin typeface="华文楷体" panose="02010600040101010101" pitchFamily="2" charset="-122"/>
                <a:ea typeface="华文楷体" panose="02010600040101010101" pitchFamily="2" charset="-122"/>
              </a:rPr>
              <a:t>。裳，即战裙。怎能说没有衣裳？我愿和你穿同样的下裳。国君让我们出兵作战，且修整我们的盔甲兵器。我与你一同前进！</a:t>
            </a:r>
          </a:p>
        </p:txBody>
      </p:sp>
    </p:spTree>
    <p:extLst>
      <p:ext uri="{BB962C8B-B14F-4D97-AF65-F5344CB8AC3E}">
        <p14:creationId xmlns:p14="http://schemas.microsoft.com/office/powerpoint/2010/main" val="15305965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2435" y="378691"/>
            <a:ext cx="8756073" cy="6299200"/>
          </a:xfrm>
        </p:spPr>
        <p:txBody>
          <a:bodyPr>
            <a:normAutofit fontScale="92500"/>
          </a:bodyPr>
          <a:lstStyle/>
          <a:p>
            <a:pPr>
              <a:lnSpc>
                <a:spcPct val="150000"/>
              </a:lnSpc>
            </a:pPr>
            <a:r>
              <a:rPr lang="zh-CN" altLang="en-US" b="1" dirty="0">
                <a:latin typeface="华文楷体" panose="02010600040101010101" pitchFamily="2" charset="-122"/>
                <a:ea typeface="华文楷体" panose="02010600040101010101" pitchFamily="2" charset="-122"/>
              </a:rPr>
              <a:t>从诗中，不仅可以看到战士们之间的友爱，互相召唤，互相鼓励，而且也可以看到他们</a:t>
            </a:r>
            <a:r>
              <a:rPr lang="zh-CN" altLang="en-US" b="1" dirty="0">
                <a:solidFill>
                  <a:srgbClr val="FF0000"/>
                </a:solidFill>
                <a:latin typeface="华文楷体" panose="02010600040101010101" pitchFamily="2" charset="-122"/>
                <a:ea typeface="华文楷体" panose="02010600040101010101" pitchFamily="2" charset="-122"/>
              </a:rPr>
              <a:t>在国难当头之际，同仇敌忾，慷慨激昂，舍生赴死的大无畏气概。</a:t>
            </a:r>
            <a:r>
              <a:rPr lang="zh-CN" altLang="en-US" b="1" dirty="0">
                <a:latin typeface="华文楷体" panose="02010600040101010101" pitchFamily="2" charset="-122"/>
                <a:ea typeface="华文楷体" panose="02010600040101010101" pitchFamily="2" charset="-122"/>
              </a:rPr>
              <a:t>秦军将士一边行军，一边歌唱，一往无前，所向披靡。此后，</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无衣</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便成为秦军的军歌</a:t>
            </a:r>
            <a:r>
              <a:rPr lang="zh-CN" altLang="en-US" b="1" dirty="0" smtClean="0">
                <a:latin typeface="华文楷体" panose="02010600040101010101" pitchFamily="2" charset="-122"/>
                <a:ea typeface="华文楷体" panose="02010600040101010101" pitchFamily="2" charset="-122"/>
              </a:rPr>
              <a:t>。</a:t>
            </a:r>
            <a:endParaRPr lang="en-US" altLang="zh-CN" b="1" dirty="0" smtClean="0">
              <a:latin typeface="华文楷体" panose="02010600040101010101" pitchFamily="2" charset="-122"/>
              <a:ea typeface="华文楷体" panose="02010600040101010101" pitchFamily="2" charset="-122"/>
            </a:endParaRPr>
          </a:p>
          <a:p>
            <a:pPr>
              <a:lnSpc>
                <a:spcPct val="150000"/>
              </a:lnSpc>
            </a:pPr>
            <a:r>
              <a:rPr lang="zh-CN" altLang="en-US" b="1" dirty="0" smtClean="0">
                <a:latin typeface="华文楷体" panose="02010600040101010101" pitchFamily="2" charset="-122"/>
                <a:ea typeface="华文楷体" panose="02010600040101010101" pitchFamily="2" charset="-122"/>
              </a:rPr>
              <a:t>据</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左传</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记载，鲁定公四年（公元前</a:t>
            </a:r>
            <a:r>
              <a:rPr lang="en-US" altLang="zh-CN" b="1" dirty="0">
                <a:latin typeface="华文楷体" panose="02010600040101010101" pitchFamily="2" charset="-122"/>
                <a:ea typeface="华文楷体" panose="02010600040101010101" pitchFamily="2" charset="-122"/>
              </a:rPr>
              <a:t>506</a:t>
            </a:r>
            <a:r>
              <a:rPr lang="zh-CN" altLang="en-US" b="1" dirty="0">
                <a:latin typeface="华文楷体" panose="02010600040101010101" pitchFamily="2" charset="-122"/>
                <a:ea typeface="华文楷体" panose="02010600040101010101" pitchFamily="2" charset="-122"/>
              </a:rPr>
              <a:t>年），吴国军队攻陷楚国的郢都。楚臣申包胥到秦国求援，“立依于庭墙而哭，日夜不绝声，勺饮不入口”，达七日之久。</a:t>
            </a:r>
            <a:r>
              <a:rPr lang="zh-CN" altLang="en-US" b="1" dirty="0">
                <a:solidFill>
                  <a:srgbClr val="0000FF"/>
                </a:solidFill>
                <a:latin typeface="华文楷体" panose="02010600040101010101" pitchFamily="2" charset="-122"/>
                <a:ea typeface="华文楷体" panose="02010600040101010101" pitchFamily="2" charset="-122"/>
              </a:rPr>
              <a:t>秦哀公本不想得罪吴国，但却为申包胥的爱国情怀所感动，特意向申包胥吟诵了这首</a:t>
            </a:r>
            <a:r>
              <a:rPr lang="en-US" altLang="zh-CN" b="1" dirty="0">
                <a:solidFill>
                  <a:srgbClr val="0000FF"/>
                </a:solidFill>
                <a:latin typeface="华文楷体" panose="02010600040101010101" pitchFamily="2" charset="-122"/>
                <a:ea typeface="华文楷体" panose="02010600040101010101" pitchFamily="2" charset="-122"/>
              </a:rPr>
              <a:t>《</a:t>
            </a:r>
            <a:r>
              <a:rPr lang="zh-CN" altLang="en-US" b="1" dirty="0">
                <a:solidFill>
                  <a:srgbClr val="0000FF"/>
                </a:solidFill>
                <a:latin typeface="华文楷体" panose="02010600040101010101" pitchFamily="2" charset="-122"/>
                <a:ea typeface="华文楷体" panose="02010600040101010101" pitchFamily="2" charset="-122"/>
              </a:rPr>
              <a:t>无衣</a:t>
            </a:r>
            <a:r>
              <a:rPr lang="en-US" altLang="zh-CN" b="1" dirty="0">
                <a:solidFill>
                  <a:srgbClr val="0000FF"/>
                </a:solidFill>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。不久后，“秦师乃出”。</a:t>
            </a:r>
          </a:p>
        </p:txBody>
      </p:sp>
    </p:spTree>
    <p:extLst>
      <p:ext uri="{BB962C8B-B14F-4D97-AF65-F5344CB8AC3E}">
        <p14:creationId xmlns:p14="http://schemas.microsoft.com/office/powerpoint/2010/main" val="18721350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273" y="249382"/>
            <a:ext cx="8599054" cy="6391563"/>
          </a:xfrm>
        </p:spPr>
        <p:txBody>
          <a:bodyPr>
            <a:normAutofit/>
          </a:bodyPr>
          <a:lstStyle/>
          <a:p>
            <a:r>
              <a:rPr lang="zh-CN" altLang="en-US" b="1" dirty="0" smtClean="0">
                <a:solidFill>
                  <a:srgbClr val="0000FF"/>
                </a:solidFill>
                <a:latin typeface="华文楷体" panose="02010600040101010101" pitchFamily="2" charset="-122"/>
                <a:ea typeface="华文楷体" panose="02010600040101010101" pitchFamily="2" charset="-122"/>
              </a:rPr>
              <a:t>秦人</a:t>
            </a:r>
            <a:r>
              <a:rPr lang="zh-CN" altLang="en-US" b="1" dirty="0">
                <a:solidFill>
                  <a:srgbClr val="0000FF"/>
                </a:solidFill>
                <a:latin typeface="华文楷体" panose="02010600040101010101" pitchFamily="2" charset="-122"/>
                <a:ea typeface="华文楷体" panose="02010600040101010101" pitchFamily="2" charset="-122"/>
              </a:rPr>
              <a:t>与戎狄杂居久矣，故其民风彪悍，好战、喜战</a:t>
            </a:r>
            <a:r>
              <a:rPr lang="zh-CN" altLang="en-US" b="1" dirty="0" smtClean="0">
                <a:latin typeface="华文楷体" panose="02010600040101010101" pitchFamily="2" charset="-122"/>
                <a:ea typeface="华文楷体" panose="02010600040101010101" pitchFamily="2" charset="-122"/>
              </a:rPr>
              <a:t>。</a:t>
            </a:r>
            <a:endParaRPr lang="en-US" altLang="zh-CN" b="1" dirty="0" smtClean="0">
              <a:latin typeface="华文楷体" panose="02010600040101010101" pitchFamily="2" charset="-122"/>
              <a:ea typeface="华文楷体" panose="02010600040101010101" pitchFamily="2" charset="-122"/>
            </a:endParaRPr>
          </a:p>
          <a:p>
            <a:r>
              <a:rPr lang="en-US" altLang="zh-CN" b="1" dirty="0" smtClean="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诗集传</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有云“</a:t>
            </a:r>
            <a:r>
              <a:rPr lang="zh-CN" altLang="en-US" b="1" dirty="0">
                <a:solidFill>
                  <a:srgbClr val="FF0000"/>
                </a:solidFill>
                <a:latin typeface="华文楷体" panose="02010600040101010101" pitchFamily="2" charset="-122"/>
                <a:ea typeface="华文楷体" panose="02010600040101010101" pitchFamily="2" charset="-122"/>
              </a:rPr>
              <a:t>秦人之俗，大抵尚气概，先勇力，忘生轻死，故其见于诗如此。</a:t>
            </a:r>
            <a:r>
              <a:rPr lang="zh-CN" altLang="en-US" b="1" dirty="0">
                <a:latin typeface="华文楷体" panose="02010600040101010101" pitchFamily="2" charset="-122"/>
                <a:ea typeface="华文楷体" panose="02010600040101010101" pitchFamily="2" charset="-122"/>
              </a:rPr>
              <a:t>”秦地本身水土厚重，其民质直</a:t>
            </a:r>
            <a:r>
              <a:rPr lang="zh-CN" altLang="en-US" b="1" dirty="0" smtClean="0">
                <a:latin typeface="华文楷体" panose="02010600040101010101" pitchFamily="2" charset="-122"/>
                <a:ea typeface="华文楷体" panose="02010600040101010101" pitchFamily="2" charset="-122"/>
              </a:rPr>
              <a:t>。</a:t>
            </a:r>
            <a:endParaRPr lang="en-US" altLang="zh-CN" b="1" dirty="0" smtClean="0">
              <a:latin typeface="华文楷体" panose="02010600040101010101" pitchFamily="2" charset="-122"/>
              <a:ea typeface="华文楷体" panose="02010600040101010101" pitchFamily="2" charset="-122"/>
            </a:endParaRPr>
          </a:p>
          <a:p>
            <a:r>
              <a:rPr lang="zh-CN" altLang="en-US" b="1" dirty="0" smtClean="0">
                <a:latin typeface="华文楷体" panose="02010600040101010101" pitchFamily="2" charset="-122"/>
                <a:ea typeface="华文楷体" panose="02010600040101010101" pitchFamily="2" charset="-122"/>
              </a:rPr>
              <a:t>班</a:t>
            </a:r>
            <a:r>
              <a:rPr lang="zh-CN" altLang="en-US" b="1" dirty="0">
                <a:latin typeface="华文楷体" panose="02010600040101010101" pitchFamily="2" charset="-122"/>
                <a:ea typeface="华文楷体" panose="02010600040101010101" pitchFamily="2" charset="-122"/>
              </a:rPr>
              <a:t>固在</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汉书</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赵充国辛庆忌传赞</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中说秦地“</a:t>
            </a:r>
            <a:r>
              <a:rPr lang="zh-CN" altLang="en-US" b="1" dirty="0">
                <a:solidFill>
                  <a:srgbClr val="FF0000"/>
                </a:solidFill>
                <a:latin typeface="华文楷体" panose="02010600040101010101" pitchFamily="2" charset="-122"/>
                <a:ea typeface="华文楷体" panose="02010600040101010101" pitchFamily="2" charset="-122"/>
              </a:rPr>
              <a:t>民俗修习战备，高上勇力，鞍马骑射。</a:t>
            </a:r>
            <a:r>
              <a:rPr lang="zh-CN" altLang="en-US" b="1" dirty="0">
                <a:latin typeface="华文楷体" panose="02010600040101010101" pitchFamily="2" charset="-122"/>
                <a:ea typeface="华文楷体" panose="02010600040101010101" pitchFamily="2" charset="-122"/>
              </a:rPr>
              <a:t>故秦诗曰：‘王于兴诗，修我甲兵，与子偕行。’其风声气俗自古而然，今之歌谣慷慨风流犹存焉。</a:t>
            </a:r>
            <a:r>
              <a:rPr lang="zh-CN" altLang="en-US" b="1" dirty="0" smtClean="0">
                <a:latin typeface="华文楷体" panose="02010600040101010101" pitchFamily="2" charset="-122"/>
                <a:ea typeface="华文楷体" panose="02010600040101010101" pitchFamily="2" charset="-122"/>
              </a:rPr>
              <a:t>”</a:t>
            </a:r>
            <a:endParaRPr lang="en-US" altLang="zh-CN" b="1" dirty="0" smtClean="0">
              <a:latin typeface="华文楷体" panose="02010600040101010101" pitchFamily="2" charset="-122"/>
              <a:ea typeface="华文楷体" panose="02010600040101010101" pitchFamily="2" charset="-122"/>
            </a:endParaRPr>
          </a:p>
          <a:p>
            <a:r>
              <a:rPr lang="en-US" altLang="zh-CN" b="1" dirty="0" smtClean="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汉书</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地理志</a:t>
            </a:r>
            <a:r>
              <a:rPr lang="en-US" altLang="zh-CN" b="1" dirty="0">
                <a:latin typeface="华文楷体" panose="02010600040101010101" pitchFamily="2" charset="-122"/>
                <a:ea typeface="华文楷体" panose="02010600040101010101" pitchFamily="2" charset="-122"/>
              </a:rPr>
              <a:t>》</a:t>
            </a:r>
            <a:r>
              <a:rPr lang="zh-CN" altLang="en-US" b="1" dirty="0">
                <a:latin typeface="华文楷体" panose="02010600040101010101" pitchFamily="2" charset="-122"/>
                <a:ea typeface="华文楷体" panose="02010600040101010101" pitchFamily="2" charset="-122"/>
              </a:rPr>
              <a:t>有云：“</a:t>
            </a:r>
            <a:r>
              <a:rPr lang="zh-CN" altLang="en-US" b="1" dirty="0">
                <a:solidFill>
                  <a:srgbClr val="FF0000"/>
                </a:solidFill>
                <a:latin typeface="华文楷体" panose="02010600040101010101" pitchFamily="2" charset="-122"/>
                <a:ea typeface="华文楷体" panose="02010600040101010101" pitchFamily="2" charset="-122"/>
              </a:rPr>
              <a:t>安定北地，上郡西河，皆迫近戎狄，修习战备，高尚力气，以射猎为先</a:t>
            </a:r>
            <a:r>
              <a:rPr lang="zh-CN" altLang="en-US" b="1" dirty="0">
                <a:latin typeface="华文楷体" panose="02010600040101010101" pitchFamily="2" charset="-122"/>
                <a:ea typeface="华文楷体" panose="02010600040101010101" pitchFamily="2" charset="-122"/>
              </a:rPr>
              <a:t>，故秦诗曰：‘王于兴师，修我甲兵，与子偕行。”由此可知，</a:t>
            </a:r>
            <a:r>
              <a:rPr lang="zh-CN" altLang="en-US" b="1" dirty="0">
                <a:solidFill>
                  <a:srgbClr val="3333FF"/>
                </a:solidFill>
                <a:latin typeface="华文楷体" panose="02010600040101010101" pitchFamily="2" charset="-122"/>
                <a:ea typeface="华文楷体" panose="02010600040101010101" pitchFamily="2" charset="-122"/>
              </a:rPr>
              <a:t>秦人尚武之风浓烈</a:t>
            </a:r>
            <a:r>
              <a:rPr lang="zh-CN" altLang="en-US" b="1" dirty="0">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38987486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434489" y="5431806"/>
            <a:ext cx="1524783" cy="1217551"/>
          </a:xfrm>
          <a:prstGeom prst="rect">
            <a:avLst/>
          </a:prstGeom>
        </p:spPr>
      </p:pic>
      <p:sp>
        <p:nvSpPr>
          <p:cNvPr id="3" name="内容占位符 2"/>
          <p:cNvSpPr>
            <a:spLocks noGrp="1"/>
          </p:cNvSpPr>
          <p:nvPr>
            <p:ph idx="1"/>
          </p:nvPr>
        </p:nvSpPr>
        <p:spPr>
          <a:xfrm>
            <a:off x="240144" y="157018"/>
            <a:ext cx="8719128" cy="5883564"/>
          </a:xfrm>
        </p:spPr>
        <p:txBody>
          <a:bodyPr>
            <a:normAutofit lnSpcReduction="10000"/>
          </a:bodyPr>
          <a:lstStyle/>
          <a:p>
            <a:pPr marL="0" indent="0" algn="ctr">
              <a:buNone/>
            </a:pPr>
            <a:r>
              <a:rPr lang="zh-CN" altLang="en-US" dirty="0">
                <a:latin typeface="华文新魏" panose="02010800040101010101" pitchFamily="2" charset="-122"/>
                <a:ea typeface="华文新魏" panose="02010800040101010101" pitchFamily="2" charset="-122"/>
              </a:rPr>
              <a:t>诗经</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豳</a:t>
            </a:r>
            <a:r>
              <a:rPr lang="zh-CN" altLang="en-US" dirty="0" smtClean="0">
                <a:latin typeface="华文新魏" panose="02010800040101010101" pitchFamily="2" charset="-122"/>
                <a:ea typeface="华文新魏" panose="02010800040101010101" pitchFamily="2" charset="-122"/>
              </a:rPr>
              <a:t>风</a:t>
            </a:r>
            <a:r>
              <a:rPr lang="en-US" altLang="zh-CN" dirty="0" smtClean="0">
                <a:latin typeface="华文新魏" panose="02010800040101010101" pitchFamily="2" charset="-122"/>
                <a:ea typeface="华文新魏" panose="02010800040101010101" pitchFamily="2" charset="-122"/>
              </a:rPr>
              <a:t>·</a:t>
            </a:r>
            <a:r>
              <a:rPr lang="zh-CN" altLang="en-US" dirty="0" smtClean="0">
                <a:latin typeface="华文新魏" panose="02010800040101010101" pitchFamily="2" charset="-122"/>
                <a:ea typeface="华文新魏" panose="02010800040101010101" pitchFamily="2" charset="-122"/>
              </a:rPr>
              <a:t>东山</a:t>
            </a:r>
            <a:endParaRPr lang="en-US" altLang="zh-CN" dirty="0" smtClean="0">
              <a:latin typeface="华文新魏" panose="02010800040101010101" pitchFamily="2" charset="-122"/>
              <a:ea typeface="华文新魏" panose="02010800040101010101" pitchFamily="2" charset="-122"/>
            </a:endParaRPr>
          </a:p>
          <a:p>
            <a:pPr marL="0" indent="0">
              <a:buNone/>
            </a:pPr>
            <a:r>
              <a:rPr lang="zh-CN" altLang="en-US" dirty="0" smtClean="0">
                <a:latin typeface="华文楷体" panose="02010600040101010101" pitchFamily="2" charset="-122"/>
                <a:ea typeface="华文楷体" panose="02010600040101010101" pitchFamily="2" charset="-122"/>
              </a:rPr>
              <a:t>        我</a:t>
            </a:r>
            <a:r>
              <a:rPr lang="zh-CN" altLang="en-US" dirty="0">
                <a:latin typeface="华文楷体" panose="02010600040101010101" pitchFamily="2" charset="-122"/>
                <a:ea typeface="华文楷体" panose="02010600040101010101" pitchFamily="2" charset="-122"/>
              </a:rPr>
              <a:t>徂东</a:t>
            </a:r>
            <a:r>
              <a:rPr lang="zh-CN" altLang="en-US" dirty="0" smtClean="0">
                <a:latin typeface="华文楷体" panose="02010600040101010101" pitchFamily="2" charset="-122"/>
                <a:ea typeface="华文楷体" panose="02010600040101010101" pitchFamily="2" charset="-122"/>
              </a:rPr>
              <a:t>山</a:t>
            </a:r>
            <a:r>
              <a:rPr lang="zh-CN" altLang="en-US" dirty="0">
                <a:latin typeface="华文楷体" panose="02010600040101010101" pitchFamily="2" charset="-122"/>
                <a:ea typeface="华文楷体" panose="02010600040101010101" pitchFamily="2" charset="-122"/>
              </a:rPr>
              <a:t>，</a:t>
            </a:r>
            <a:r>
              <a:rPr lang="zh-CN" altLang="en-US" dirty="0" smtClean="0">
                <a:latin typeface="华文楷体" panose="02010600040101010101" pitchFamily="2" charset="-122"/>
                <a:ea typeface="华文楷体" panose="02010600040101010101" pitchFamily="2" charset="-122"/>
              </a:rPr>
              <a:t>慆</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tāo</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慆不归；我来自东，零雨其蒙</a:t>
            </a:r>
            <a:r>
              <a:rPr lang="zh-CN" altLang="en-US" dirty="0" smtClean="0">
                <a:latin typeface="华文楷体" panose="02010600040101010101" pitchFamily="2" charset="-122"/>
                <a:ea typeface="华文楷体" panose="02010600040101010101" pitchFamily="2" charset="-122"/>
              </a:rPr>
              <a:t>。我</a:t>
            </a:r>
            <a:r>
              <a:rPr lang="zh-CN" altLang="en-US" dirty="0">
                <a:latin typeface="华文楷体" panose="02010600040101010101" pitchFamily="2" charset="-122"/>
                <a:ea typeface="华文楷体" panose="02010600040101010101" pitchFamily="2" charset="-122"/>
              </a:rPr>
              <a:t>东曰归，我心西悲。制彼裳衣，勿士行</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heng</a:t>
            </a:r>
            <a:r>
              <a:rPr lang="zh-CN" altLang="en-US" dirty="0">
                <a:latin typeface="华文楷体" panose="02010600040101010101" pitchFamily="2" charset="-122"/>
                <a:ea typeface="华文楷体" panose="02010600040101010101" pitchFamily="2" charset="-122"/>
              </a:rPr>
              <a:t>二声</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枚。蜎</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yuān</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蜎者蠋，烝</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zhēng</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在桑野；敦彼独宿，亦在车下</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a:p>
            <a:pPr marL="0" indent="0">
              <a:buNone/>
            </a:pPr>
            <a:r>
              <a:rPr lang="zh-CN" altLang="en-US" dirty="0" smtClean="0">
                <a:latin typeface="华文楷体" panose="02010600040101010101" pitchFamily="2" charset="-122"/>
                <a:ea typeface="华文楷体" panose="02010600040101010101" pitchFamily="2" charset="-122"/>
              </a:rPr>
              <a:t>       我</a:t>
            </a:r>
            <a:r>
              <a:rPr lang="zh-CN" altLang="en-US" dirty="0">
                <a:latin typeface="华文楷体" panose="02010600040101010101" pitchFamily="2" charset="-122"/>
                <a:ea typeface="华文楷体" panose="02010600040101010101" pitchFamily="2" charset="-122"/>
              </a:rPr>
              <a:t>徂东山，慆慆不归；我来自东，零雨其蒙。果臝</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luǒ</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之实，亦施于宇；伊威在室，蠨蛸（</a:t>
            </a:r>
            <a:r>
              <a:rPr lang="en-US" altLang="zh-CN" dirty="0" err="1">
                <a:latin typeface="华文楷体" panose="02010600040101010101" pitchFamily="2" charset="-122"/>
                <a:ea typeface="华文楷体" panose="02010600040101010101" pitchFamily="2" charset="-122"/>
              </a:rPr>
              <a:t>xiāo</a:t>
            </a:r>
            <a:r>
              <a:rPr lang="en-US" altLang="zh-CN" dirty="0">
                <a:latin typeface="华文楷体" panose="02010600040101010101" pitchFamily="2" charset="-122"/>
                <a:ea typeface="华文楷体" panose="02010600040101010101" pitchFamily="2" charset="-122"/>
              </a:rPr>
              <a:t> </a:t>
            </a:r>
            <a:r>
              <a:rPr lang="en-US" altLang="zh-CN" dirty="0" err="1">
                <a:latin typeface="华文楷体" panose="02010600040101010101" pitchFamily="2" charset="-122"/>
                <a:ea typeface="华文楷体" panose="02010600040101010101" pitchFamily="2" charset="-122"/>
              </a:rPr>
              <a:t>shāo</a:t>
            </a:r>
            <a:r>
              <a:rPr lang="zh-CN" altLang="en-US" dirty="0">
                <a:latin typeface="华文楷体" panose="02010600040101010101" pitchFamily="2" charset="-122"/>
                <a:ea typeface="华文楷体" panose="02010600040101010101" pitchFamily="2" charset="-122"/>
              </a:rPr>
              <a:t>）在户；町疃鹿场，熠燿</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yìyào</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宵行。不可畏也，伊可怀也</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a:p>
            <a:pPr marL="0" indent="0">
              <a:buNone/>
            </a:pPr>
            <a:r>
              <a:rPr lang="zh-CN" altLang="en-US" dirty="0" smtClean="0">
                <a:latin typeface="华文楷体" panose="02010600040101010101" pitchFamily="2" charset="-122"/>
                <a:ea typeface="华文楷体" panose="02010600040101010101" pitchFamily="2" charset="-122"/>
              </a:rPr>
              <a:t>      我</a:t>
            </a:r>
            <a:r>
              <a:rPr lang="zh-CN" altLang="en-US" dirty="0">
                <a:latin typeface="华文楷体" panose="02010600040101010101" pitchFamily="2" charset="-122"/>
                <a:ea typeface="华文楷体" panose="02010600040101010101" pitchFamily="2" charset="-122"/>
              </a:rPr>
              <a:t>徂东山，慆慆不归；我来自东，零雨其蒙。鹳鸣于垤（</a:t>
            </a:r>
            <a:r>
              <a:rPr lang="en-US" altLang="zh-CN" dirty="0" err="1">
                <a:latin typeface="华文楷体" panose="02010600040101010101" pitchFamily="2" charset="-122"/>
                <a:ea typeface="华文楷体" panose="02010600040101010101" pitchFamily="2" charset="-122"/>
              </a:rPr>
              <a:t>dié</a:t>
            </a:r>
            <a:r>
              <a:rPr lang="zh-CN" altLang="en-US" dirty="0">
                <a:latin typeface="华文楷体" panose="02010600040101010101" pitchFamily="2" charset="-122"/>
                <a:ea typeface="华文楷体" panose="02010600040101010101" pitchFamily="2" charset="-122"/>
              </a:rPr>
              <a:t>），妇叹于室。洒扫穹窒，我征聿</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yù</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至。有敦瓜苦，烝在栗薪。自我不见，于今三年</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a:p>
            <a:pPr marL="0" indent="0">
              <a:buNone/>
            </a:pPr>
            <a:r>
              <a:rPr lang="zh-CN" altLang="en-US" dirty="0" smtClean="0">
                <a:latin typeface="华文楷体" panose="02010600040101010101" pitchFamily="2" charset="-122"/>
                <a:ea typeface="华文楷体" panose="02010600040101010101" pitchFamily="2" charset="-122"/>
              </a:rPr>
              <a:t>       我</a:t>
            </a:r>
            <a:r>
              <a:rPr lang="zh-CN" altLang="en-US" dirty="0">
                <a:latin typeface="华文楷体" panose="02010600040101010101" pitchFamily="2" charset="-122"/>
                <a:ea typeface="华文楷体" panose="02010600040101010101" pitchFamily="2" charset="-122"/>
              </a:rPr>
              <a:t>徂东山，慆慆不归；我来自东，零雨其蒙。仓庚于飞，熠燿其羽；之子于归，皇驳其马。亲结其缡</a:t>
            </a:r>
            <a:r>
              <a:rPr lang="en-US" altLang="zh-CN"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lí</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，九十其仪。其新孔嘉，其旧如之何？</a:t>
            </a:r>
          </a:p>
        </p:txBody>
      </p:sp>
    </p:spTree>
    <p:extLst>
      <p:ext uri="{BB962C8B-B14F-4D97-AF65-F5344CB8AC3E}">
        <p14:creationId xmlns:p14="http://schemas.microsoft.com/office/powerpoint/2010/main" val="31976072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0145" y="314036"/>
            <a:ext cx="8663710" cy="6197600"/>
          </a:xfrm>
        </p:spPr>
        <p:txBody>
          <a:bodyPr>
            <a:normAutofit fontScale="92500" lnSpcReduction="20000"/>
          </a:bodyPr>
          <a:lstStyle/>
          <a:p>
            <a:r>
              <a:rPr lang="en-US" altLang="zh-CN" dirty="0" smtClean="0"/>
              <a:t>【</a:t>
            </a:r>
            <a:r>
              <a:rPr lang="zh-CN" altLang="en-US" dirty="0" smtClean="0"/>
              <a:t>译文</a:t>
            </a:r>
            <a:r>
              <a:rPr lang="en-US" altLang="zh-CN" dirty="0" smtClean="0"/>
              <a:t>】</a:t>
            </a:r>
          </a:p>
          <a:p>
            <a:r>
              <a:rPr lang="zh-CN" altLang="en-US" dirty="0" smtClean="0">
                <a:latin typeface="华文楷体" panose="02010600040101010101" pitchFamily="2" charset="-122"/>
                <a:ea typeface="华文楷体" panose="02010600040101010101" pitchFamily="2" charset="-122"/>
              </a:rPr>
              <a:t>我</a:t>
            </a:r>
            <a:r>
              <a:rPr lang="zh-CN" altLang="en-US" dirty="0">
                <a:latin typeface="华文楷体" panose="02010600040101010101" pitchFamily="2" charset="-122"/>
                <a:ea typeface="华文楷体" panose="02010600040101010101" pitchFamily="2" charset="-122"/>
              </a:rPr>
              <a:t>从征去东山，很久未回家。现在我从东方返回，细雨弥漫。我在东方说要回，我的心向往西方好伤悲。缝制一身新衣，不用再衔木棒。蠕动的毛虫，长期在桑林野外。卷缩成团独自睡，钻在兵车下</a:t>
            </a:r>
            <a:r>
              <a:rPr lang="zh-CN" altLang="en-US" dirty="0" smtClean="0">
                <a:latin typeface="华文楷体" panose="02010600040101010101" pitchFamily="2" charset="-122"/>
                <a:ea typeface="华文楷体" panose="02010600040101010101" pitchFamily="2" charset="-122"/>
              </a:rPr>
              <a:t>。</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我</a:t>
            </a:r>
            <a:r>
              <a:rPr lang="zh-CN" altLang="en-US" dirty="0">
                <a:latin typeface="华文楷体" panose="02010600040101010101" pitchFamily="2" charset="-122"/>
                <a:ea typeface="华文楷体" panose="02010600040101010101" pitchFamily="2" charset="-122"/>
              </a:rPr>
              <a:t>从征去东山，很久未回家。现在我从东方返回，细雨弥漫。瓜蒌的果实，挂在房檐上。土憋虫在屋裏跑，喜蛛在门上结网。田舍旁的空地变成野鹿的活动场所，还有闪闪发光的萤火虫。这并不可怕呀，倒使人更加思念呀</a:t>
            </a:r>
            <a:r>
              <a:rPr lang="zh-CN" altLang="en-US" dirty="0" smtClean="0">
                <a:latin typeface="华文楷体" panose="02010600040101010101" pitchFamily="2" charset="-122"/>
                <a:ea typeface="华文楷体" panose="02010600040101010101" pitchFamily="2" charset="-122"/>
              </a:rPr>
              <a:t>！</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我</a:t>
            </a:r>
            <a:r>
              <a:rPr lang="zh-CN" altLang="en-US" dirty="0">
                <a:latin typeface="华文楷体" panose="02010600040101010101" pitchFamily="2" charset="-122"/>
                <a:ea typeface="华文楷体" panose="02010600040101010101" pitchFamily="2" charset="-122"/>
              </a:rPr>
              <a:t>从征去东山，很久未回家。现在我从东方返回，细雨弥漫。鹳鸟鸣叫在小土堆上，妻子唉叹在屋裏。清除走障碍物，我家征人要到了。圆圆的苦瓜，长久放在柴堆上。自从我们不相见，到今天已经三年</a:t>
            </a:r>
            <a:r>
              <a:rPr lang="zh-CN" altLang="en-US" dirty="0" smtClean="0">
                <a:latin typeface="华文楷体" panose="02010600040101010101" pitchFamily="2" charset="-122"/>
                <a:ea typeface="华文楷体" panose="02010600040101010101" pitchFamily="2" charset="-122"/>
              </a:rPr>
              <a:t>。</a:t>
            </a:r>
            <a:endParaRPr lang="en-US" altLang="zh-CN" dirty="0" smtClean="0">
              <a:latin typeface="华文楷体" panose="02010600040101010101" pitchFamily="2" charset="-122"/>
              <a:ea typeface="华文楷体" panose="02010600040101010101" pitchFamily="2" charset="-122"/>
            </a:endParaRPr>
          </a:p>
          <a:p>
            <a:r>
              <a:rPr lang="zh-CN" altLang="en-US" dirty="0" smtClean="0">
                <a:latin typeface="华文楷体" panose="02010600040101010101" pitchFamily="2" charset="-122"/>
                <a:ea typeface="华文楷体" panose="02010600040101010101" pitchFamily="2" charset="-122"/>
              </a:rPr>
              <a:t>我</a:t>
            </a:r>
            <a:r>
              <a:rPr lang="zh-CN" altLang="en-US" dirty="0">
                <a:latin typeface="华文楷体" panose="02010600040101010101" pitchFamily="2" charset="-122"/>
                <a:ea typeface="华文楷体" panose="02010600040101010101" pitchFamily="2" charset="-122"/>
              </a:rPr>
              <a:t>从征去东山，很久未回家。现在我从东方返回，细雨弥漫。黄莺正在飞翔，闪闪发光的羽毛。这人女子出嫁时，黄白色花马去迎娶。她的母亲为她系佩巾，繁多的仪式一个个。她新婚时非常美好，现在时间久了会怎样呢？</a:t>
            </a:r>
          </a:p>
        </p:txBody>
      </p:sp>
    </p:spTree>
    <p:extLst>
      <p:ext uri="{BB962C8B-B14F-4D97-AF65-F5344CB8AC3E}">
        <p14:creationId xmlns:p14="http://schemas.microsoft.com/office/powerpoint/2010/main" val="6523284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9382" y="323273"/>
            <a:ext cx="8265968" cy="5853690"/>
          </a:xfrm>
        </p:spPr>
        <p:txBody>
          <a:bodyPr>
            <a:normAutofit lnSpcReduction="10000"/>
          </a:bodyPr>
          <a:lstStyle/>
          <a:p>
            <a:r>
              <a:rPr lang="en-US" altLang="zh-CN" dirty="0" smtClean="0"/>
              <a:t>【</a:t>
            </a:r>
            <a:r>
              <a:rPr lang="zh-CN" altLang="en-US" dirty="0" smtClean="0"/>
              <a:t>赏析</a:t>
            </a:r>
            <a:r>
              <a:rPr lang="en-US" altLang="zh-CN" dirty="0" smtClean="0"/>
              <a:t>】</a:t>
            </a:r>
          </a:p>
          <a:p>
            <a:endParaRPr lang="en-US" altLang="zh-CN" dirty="0"/>
          </a:p>
          <a:p>
            <a:pPr>
              <a:lnSpc>
                <a:spcPct val="150000"/>
              </a:lnSpc>
            </a:pPr>
            <a:r>
              <a:rPr lang="zh-CN" altLang="en-US" dirty="0" smtClean="0"/>
              <a:t>每</a:t>
            </a:r>
            <a:r>
              <a:rPr lang="zh-CN" altLang="en-US" dirty="0"/>
              <a:t>章的开头，都是“我徂东山”等四句。这虽是音乐叠章的惯例，但就本篇各章的意义看，这种写法，却不是简单的重复，而是层层推进</a:t>
            </a:r>
            <a:r>
              <a:rPr lang="zh-CN" altLang="en-US" dirty="0" smtClean="0"/>
              <a:t>。</a:t>
            </a:r>
            <a:endParaRPr lang="en-US" altLang="zh-CN" dirty="0" smtClean="0"/>
          </a:p>
          <a:p>
            <a:pPr>
              <a:lnSpc>
                <a:spcPct val="150000"/>
              </a:lnSpc>
            </a:pPr>
            <a:r>
              <a:rPr lang="zh-CN" altLang="en-US" dirty="0" smtClean="0"/>
              <a:t>一</a:t>
            </a:r>
            <a:r>
              <a:rPr lang="zh-CN" altLang="en-US" dirty="0"/>
              <a:t>章写</a:t>
            </a:r>
            <a:r>
              <a:rPr lang="zh-CN" altLang="en-US" dirty="0">
                <a:solidFill>
                  <a:srgbClr val="FF0000"/>
                </a:solidFill>
              </a:rPr>
              <a:t>将</a:t>
            </a:r>
            <a:r>
              <a:rPr lang="zh-CN" altLang="en-US" dirty="0" smtClean="0">
                <a:solidFill>
                  <a:srgbClr val="FF0000"/>
                </a:solidFill>
              </a:rPr>
              <a:t>归</a:t>
            </a:r>
            <a:r>
              <a:rPr lang="zh-CN" altLang="en-US" dirty="0" smtClean="0"/>
              <a:t>；</a:t>
            </a:r>
            <a:endParaRPr lang="en-US" altLang="zh-CN" dirty="0" smtClean="0"/>
          </a:p>
          <a:p>
            <a:pPr>
              <a:lnSpc>
                <a:spcPct val="150000"/>
              </a:lnSpc>
            </a:pPr>
            <a:r>
              <a:rPr lang="zh-CN" altLang="en-US" dirty="0" smtClean="0"/>
              <a:t>二</a:t>
            </a:r>
            <a:r>
              <a:rPr lang="zh-CN" altLang="en-US" dirty="0"/>
              <a:t>章写</a:t>
            </a:r>
            <a:r>
              <a:rPr lang="zh-CN" altLang="en-US" dirty="0" smtClean="0">
                <a:solidFill>
                  <a:srgbClr val="FF0000"/>
                </a:solidFill>
              </a:rPr>
              <a:t>归途</a:t>
            </a:r>
            <a:r>
              <a:rPr lang="zh-CN" altLang="en-US" dirty="0" smtClean="0"/>
              <a:t>；</a:t>
            </a:r>
            <a:endParaRPr lang="en-US" altLang="zh-CN" dirty="0" smtClean="0"/>
          </a:p>
          <a:p>
            <a:pPr>
              <a:lnSpc>
                <a:spcPct val="150000"/>
              </a:lnSpc>
            </a:pPr>
            <a:r>
              <a:rPr lang="zh-CN" altLang="en-US" dirty="0" smtClean="0"/>
              <a:t>三</a:t>
            </a:r>
            <a:r>
              <a:rPr lang="zh-CN" altLang="en-US" dirty="0"/>
              <a:t>章写</a:t>
            </a:r>
            <a:r>
              <a:rPr lang="zh-CN" altLang="en-US" dirty="0">
                <a:solidFill>
                  <a:srgbClr val="FF0000"/>
                </a:solidFill>
              </a:rPr>
              <a:t>归至</a:t>
            </a:r>
            <a:r>
              <a:rPr lang="zh-CN" altLang="en-US" dirty="0"/>
              <a:t>（到家</a:t>
            </a:r>
            <a:r>
              <a:rPr lang="zh-CN" altLang="en-US" dirty="0" smtClean="0"/>
              <a:t>）；</a:t>
            </a:r>
            <a:endParaRPr lang="en-US" altLang="zh-CN" dirty="0" smtClean="0"/>
          </a:p>
          <a:p>
            <a:pPr>
              <a:lnSpc>
                <a:spcPct val="150000"/>
              </a:lnSpc>
            </a:pPr>
            <a:r>
              <a:rPr lang="zh-CN" altLang="en-US" dirty="0" smtClean="0"/>
              <a:t>四</a:t>
            </a:r>
            <a:r>
              <a:rPr lang="zh-CN" altLang="en-US" dirty="0"/>
              <a:t>章写</a:t>
            </a:r>
            <a:r>
              <a:rPr lang="zh-CN" altLang="en-US" dirty="0">
                <a:solidFill>
                  <a:srgbClr val="FF0000"/>
                </a:solidFill>
              </a:rPr>
              <a:t>归后</a:t>
            </a:r>
            <a:r>
              <a:rPr lang="zh-CN" altLang="en-US" dirty="0"/>
              <a:t>，而以重叠的前四句为</a:t>
            </a:r>
            <a:r>
              <a:rPr lang="zh-CN" altLang="en-US" dirty="0" smtClean="0"/>
              <a:t>总纲。</a:t>
            </a:r>
            <a:endParaRPr lang="zh-CN" altLang="en-US" dirty="0"/>
          </a:p>
        </p:txBody>
      </p:sp>
    </p:spTree>
    <p:extLst>
      <p:ext uri="{BB962C8B-B14F-4D97-AF65-F5344CB8AC3E}">
        <p14:creationId xmlns:p14="http://schemas.microsoft.com/office/powerpoint/2010/main" val="118164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3964" y="157018"/>
            <a:ext cx="8636000" cy="6594764"/>
          </a:xfrm>
        </p:spPr>
        <p:txBody>
          <a:bodyPr>
            <a:normAutofit lnSpcReduction="10000"/>
          </a:bodyPr>
          <a:lstStyle/>
          <a:p>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东山</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以周公东征为历史背景，以一位普通战士的视角，叙述东征后归家前的复杂真致的内心感受，来发出对战争的思考和对人民的同情</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诗的开篇，以开门见山，直赋其事的手法，简明直接地表明故事的背景和缘由。“慆慆不归”，既是对离家久战的直接表述，也是离人思乡的间接流露。“我来自东，零雨其蒙”，在叙事之中，插入景物描写，这是这首诗的一个创举。这种情景交融的写作手法，为后世文人所祖并发扬光大。“零雨其蒙”，既点出了当时的天气，属细节描写。使人更能如临其境，感受故事，又为全诗定下一个凄美感人的基调。更能够表现主人公的心理活动。接着直抒胸臆“我心西悲”。为什么思乡的愁絮会在此刻表现得如此强烈呢？因为作为一名拼杀疆场的军人，每天是过着“晓战随金鼓，霄眠抱玉鞍”的生活，无时无刻不为性命担忧时，思乡情绪会被时刻绷紧的神经暂时压制。但到了战争结束，归家指日可待时，思乡之情就会一涌而起，萦绕心头，挥之不去</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7551387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3964" y="157018"/>
            <a:ext cx="8636000" cy="6594764"/>
          </a:xfrm>
        </p:spPr>
        <p:txBody>
          <a:bodyPr>
            <a:normAutofit/>
          </a:bodyPr>
          <a:lstStyle/>
          <a:p>
            <a:r>
              <a:rPr lang="zh-CN" altLang="en-US" dirty="0" smtClean="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制彼衣裳，勿士行枚”，战士能够结束战争生活，都赶紧解开军装，匆匆穿上平时的衣裳。通过这样一个细节描写，战士喜形于色、昐望早日和平的情绪，表达得淋漓尽致。同时，以“行枚”这样典型的行为，代指军旅生活，是用了一种借代的写作手法。</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诗经</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的艺术手法之成就可见一斑</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下面就是主人公对三年军旅生活的回忆。首先用“比、兴”的手法，“蜎蜎者蠋，烝在桑野”通过桑虫的生活不堪，来比喻军旅生活的艰辛。使人还得还对战士产生同情。“敦彼独宿，亦在车下”就是军人风餐露宿，枕戈待旦的生活的真实写照。“独”字又是主人公内心孤独的体现，叙事与抒情融为一体，天衣无缝。</a:t>
            </a:r>
          </a:p>
        </p:txBody>
      </p:sp>
    </p:spTree>
    <p:extLst>
      <p:ext uri="{BB962C8B-B14F-4D97-AF65-F5344CB8AC3E}">
        <p14:creationId xmlns:p14="http://schemas.microsoft.com/office/powerpoint/2010/main" val="20695578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74687" y="2240108"/>
            <a:ext cx="4423640" cy="1325563"/>
          </a:xfrm>
        </p:spPr>
        <p:txBody>
          <a:bodyPr/>
          <a:lstStyle/>
          <a:p>
            <a:r>
              <a:rPr lang="zh-CN" altLang="en-US" dirty="0" smtClean="0"/>
              <a:t>谢谢观看！</a:t>
            </a:r>
            <a:endParaRPr lang="zh-CN" altLang="en-US" dirty="0"/>
          </a:p>
        </p:txBody>
      </p:sp>
      <p:pic>
        <p:nvPicPr>
          <p:cNvPr id="4" name="图片 3"/>
          <p:cNvPicPr>
            <a:picLocks noChangeAspect="1"/>
          </p:cNvPicPr>
          <p:nvPr/>
        </p:nvPicPr>
        <p:blipFill>
          <a:blip r:embed="rId2"/>
          <a:stretch>
            <a:fillRect/>
          </a:stretch>
        </p:blipFill>
        <p:spPr>
          <a:xfrm>
            <a:off x="123680" y="3972648"/>
            <a:ext cx="2505075" cy="2876550"/>
          </a:xfrm>
          <a:prstGeom prst="rect">
            <a:avLst/>
          </a:prstGeom>
        </p:spPr>
      </p:pic>
    </p:spTree>
    <p:extLst>
      <p:ext uri="{BB962C8B-B14F-4D97-AF65-F5344CB8AC3E}">
        <p14:creationId xmlns:p14="http://schemas.microsoft.com/office/powerpoint/2010/main" val="1857730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655" y="249382"/>
            <a:ext cx="9079345" cy="5816745"/>
          </a:xfrm>
        </p:spPr>
        <p:txBody>
          <a:bodyPr>
            <a:normAutofit fontScale="92500" lnSpcReduction="10000"/>
          </a:bodyPr>
          <a:lstStyle/>
          <a:p>
            <a:r>
              <a:rPr lang="en-US" altLang="zh-CN" dirty="0" smtClean="0">
                <a:latin typeface="黑体" panose="02010609060101010101" pitchFamily="49" charset="-122"/>
                <a:ea typeface="黑体" panose="02010609060101010101" pitchFamily="49" charset="-122"/>
              </a:rPr>
              <a:t>(</a:t>
            </a:r>
            <a:r>
              <a:rPr lang="en-US" altLang="zh-CN" dirty="0" smtClean="0">
                <a:solidFill>
                  <a:srgbClr val="FF0000"/>
                </a:solidFill>
                <a:latin typeface="黑体" panose="02010609060101010101" pitchFamily="49" charset="-122"/>
                <a:ea typeface="黑体" panose="02010609060101010101" pitchFamily="49" charset="-122"/>
              </a:rPr>
              <a:t>07</a:t>
            </a:r>
            <a:r>
              <a:rPr lang="zh-CN" altLang="en-US" dirty="0" smtClean="0">
                <a:solidFill>
                  <a:srgbClr val="FF0000"/>
                </a:solidFill>
                <a:latin typeface="黑体" panose="02010609060101010101" pitchFamily="49" charset="-122"/>
                <a:ea typeface="黑体" panose="02010609060101010101" pitchFamily="49" charset="-122"/>
              </a:rPr>
              <a:t>年北京高考</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阅读</a:t>
            </a:r>
            <a:r>
              <a:rPr lang="zh-CN" altLang="en-US" dirty="0">
                <a:latin typeface="黑体" panose="02010609060101010101" pitchFamily="49" charset="-122"/>
                <a:ea typeface="黑体" panose="02010609060101010101" pitchFamily="49" charset="-122"/>
              </a:rPr>
              <a:t>下面的诗歌，</a:t>
            </a:r>
            <a:r>
              <a:rPr lang="zh-CN" altLang="en-US" dirty="0" smtClean="0">
                <a:latin typeface="黑体" panose="02010609060101010101" pitchFamily="49" charset="-122"/>
                <a:ea typeface="黑体" panose="02010609060101010101" pitchFamily="49" charset="-122"/>
              </a:rPr>
              <a:t>回答问题（</a:t>
            </a:r>
            <a:r>
              <a:rPr lang="en-US" altLang="zh-CN" dirty="0" smtClean="0">
                <a:latin typeface="黑体" panose="02010609060101010101" pitchFamily="49" charset="-122"/>
                <a:ea typeface="黑体" panose="02010609060101010101" pitchFamily="49" charset="-122"/>
              </a:rPr>
              <a:t>8</a:t>
            </a:r>
            <a:r>
              <a:rPr lang="zh-CN" altLang="en-US" dirty="0" smtClean="0">
                <a:latin typeface="黑体" panose="02010609060101010101" pitchFamily="49" charset="-122"/>
                <a:ea typeface="黑体" panose="02010609060101010101" pitchFamily="49" charset="-122"/>
              </a:rPr>
              <a:t>分）。</a:t>
            </a:r>
            <a:endParaRPr lang="en-US" altLang="zh-CN" dirty="0" smtClean="0">
              <a:latin typeface="黑体" panose="02010609060101010101" pitchFamily="49" charset="-122"/>
              <a:ea typeface="黑体" panose="02010609060101010101" pitchFamily="49" charset="-122"/>
            </a:endParaRPr>
          </a:p>
          <a:p>
            <a:pPr marL="0" indent="0">
              <a:buNone/>
            </a:pPr>
            <a:r>
              <a:rPr lang="en-US" altLang="zh-CN" dirty="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                  </a:t>
            </a:r>
            <a:r>
              <a:rPr lang="zh-CN" altLang="en-US" sz="3200" dirty="0" smtClean="0">
                <a:latin typeface="黑体" panose="02010609060101010101" pitchFamily="49" charset="-122"/>
                <a:ea typeface="黑体" panose="02010609060101010101" pitchFamily="49" charset="-122"/>
              </a:rPr>
              <a:t>芣  </a:t>
            </a:r>
            <a:r>
              <a:rPr lang="zh-CN" altLang="en-US" sz="3200" dirty="0">
                <a:latin typeface="黑体" panose="02010609060101010101" pitchFamily="49" charset="-122"/>
                <a:ea typeface="黑体" panose="02010609060101010101" pitchFamily="49" charset="-122"/>
              </a:rPr>
              <a:t>苢</a:t>
            </a:r>
            <a:r>
              <a:rPr lang="zh-CN" altLang="en-US" sz="3200" dirty="0" smtClean="0">
                <a:latin typeface="黑体" panose="02010609060101010101" pitchFamily="49" charset="-122"/>
                <a:ea typeface="黑体" panose="02010609060101010101" pitchFamily="49" charset="-122"/>
              </a:rPr>
              <a:t>①</a:t>
            </a:r>
            <a:endParaRPr lang="zh-CN" altLang="en-US" sz="3200" dirty="0">
              <a:latin typeface="黑体" panose="02010609060101010101" pitchFamily="49" charset="-122"/>
              <a:ea typeface="黑体" panose="02010609060101010101" pitchFamily="49" charset="-122"/>
            </a:endParaRPr>
          </a:p>
          <a:p>
            <a:pPr marL="0" indent="0" algn="ctr">
              <a:buNone/>
            </a:pPr>
            <a:r>
              <a:rPr lang="zh-CN" altLang="en-US" sz="3200" dirty="0" smtClean="0">
                <a:latin typeface="黑体" panose="02010609060101010101" pitchFamily="49" charset="-122"/>
                <a:ea typeface="黑体" panose="02010609060101010101" pitchFamily="49" charset="-122"/>
              </a:rPr>
              <a:t>  采采</a:t>
            </a:r>
            <a:r>
              <a:rPr lang="zh-CN" altLang="en-US" sz="3200" dirty="0">
                <a:latin typeface="黑体" panose="02010609060101010101" pitchFamily="49" charset="-122"/>
                <a:ea typeface="黑体" panose="02010609060101010101" pitchFamily="49" charset="-122"/>
              </a:rPr>
              <a:t>芣苢，薄言②采之。采采芣苢，薄言有③之</a:t>
            </a:r>
            <a:r>
              <a:rPr lang="zh-CN" altLang="en-US" sz="3200" dirty="0" smtClean="0">
                <a:latin typeface="黑体" panose="02010609060101010101" pitchFamily="49" charset="-122"/>
                <a:ea typeface="黑体" panose="02010609060101010101" pitchFamily="49" charset="-122"/>
              </a:rPr>
              <a:t>。</a:t>
            </a:r>
            <a:endParaRPr lang="zh-CN" altLang="en-US" sz="3200" dirty="0">
              <a:latin typeface="黑体" panose="02010609060101010101" pitchFamily="49" charset="-122"/>
              <a:ea typeface="黑体" panose="02010609060101010101" pitchFamily="49" charset="-122"/>
            </a:endParaRPr>
          </a:p>
          <a:p>
            <a:pPr marL="0" indent="0" algn="ctr">
              <a:buNone/>
            </a:pPr>
            <a:r>
              <a:rPr lang="zh-CN" altLang="en-US" sz="3200" dirty="0" smtClean="0">
                <a:latin typeface="黑体" panose="02010609060101010101" pitchFamily="49" charset="-122"/>
                <a:ea typeface="黑体" panose="02010609060101010101" pitchFamily="49" charset="-122"/>
              </a:rPr>
              <a:t>  采采</a:t>
            </a:r>
            <a:r>
              <a:rPr lang="zh-CN" altLang="en-US" sz="3200" dirty="0">
                <a:latin typeface="黑体" panose="02010609060101010101" pitchFamily="49" charset="-122"/>
                <a:ea typeface="黑体" panose="02010609060101010101" pitchFamily="49" charset="-122"/>
              </a:rPr>
              <a:t>芣苢，薄言掇④之。采采芣苢，薄言捋⑤之</a:t>
            </a:r>
            <a:r>
              <a:rPr lang="zh-CN" altLang="en-US"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pPr marL="0" indent="0" algn="ctr">
              <a:buNone/>
            </a:pPr>
            <a:r>
              <a:rPr lang="zh-CN" altLang="en-US" sz="3200" dirty="0" smtClean="0">
                <a:latin typeface="黑体" panose="02010609060101010101" pitchFamily="49" charset="-122"/>
                <a:ea typeface="黑体" panose="02010609060101010101" pitchFamily="49" charset="-122"/>
              </a:rPr>
              <a:t> 采采</a:t>
            </a:r>
            <a:r>
              <a:rPr lang="zh-CN" altLang="en-US" sz="3200" dirty="0">
                <a:latin typeface="黑体" panose="02010609060101010101" pitchFamily="49" charset="-122"/>
                <a:ea typeface="黑体" panose="02010609060101010101" pitchFamily="49" charset="-122"/>
              </a:rPr>
              <a:t>芣苢，薄言袺⑥之。采采芣苢，薄言襭⑦之。</a:t>
            </a:r>
          </a:p>
          <a:p>
            <a:endParaRPr lang="en-US" altLang="zh-CN" dirty="0" smtClean="0">
              <a:latin typeface="黑体" panose="02010609060101010101" pitchFamily="49" charset="-122"/>
              <a:ea typeface="黑体" panose="02010609060101010101" pitchFamily="49" charset="-122"/>
            </a:endParaRPr>
          </a:p>
          <a:p>
            <a:pPr marL="0" indent="0">
              <a:buNone/>
            </a:pPr>
            <a:r>
              <a:rPr lang="zh-CN" altLang="en-US" sz="3000" dirty="0" smtClean="0">
                <a:latin typeface="黑体" panose="02010609060101010101" pitchFamily="49" charset="-122"/>
                <a:ea typeface="黑体" panose="02010609060101010101" pitchFamily="49" charset="-122"/>
              </a:rPr>
              <a:t>（</a:t>
            </a:r>
            <a:r>
              <a:rPr lang="en-US" altLang="zh-CN" sz="3000" dirty="0">
                <a:latin typeface="黑体" panose="02010609060101010101" pitchFamily="49" charset="-122"/>
                <a:ea typeface="黑体" panose="02010609060101010101" pitchFamily="49" charset="-122"/>
              </a:rPr>
              <a:t>1</a:t>
            </a:r>
            <a:r>
              <a:rPr lang="zh-CN" altLang="en-US" sz="3000" dirty="0">
                <a:latin typeface="黑体" panose="02010609060101010101" pitchFamily="49" charset="-122"/>
                <a:ea typeface="黑体" panose="02010609060101010101" pitchFamily="49" charset="-122"/>
              </a:rPr>
              <a:t>）</a:t>
            </a:r>
            <a:r>
              <a:rPr lang="en-US" altLang="zh-CN" sz="3000" dirty="0">
                <a:latin typeface="黑体" panose="02010609060101010101" pitchFamily="49" charset="-122"/>
                <a:ea typeface="黑体" panose="02010609060101010101" pitchFamily="49" charset="-122"/>
              </a:rPr>
              <a:t>《</a:t>
            </a:r>
            <a:r>
              <a:rPr lang="zh-CN" altLang="en-US" sz="3000" dirty="0">
                <a:latin typeface="黑体" panose="02010609060101010101" pitchFamily="49" charset="-122"/>
                <a:ea typeface="黑体" panose="02010609060101010101" pitchFamily="49" charset="-122"/>
              </a:rPr>
              <a:t>诗经</a:t>
            </a:r>
            <a:r>
              <a:rPr lang="en-US" altLang="zh-CN" sz="3000" dirty="0">
                <a:latin typeface="黑体" panose="02010609060101010101" pitchFamily="49" charset="-122"/>
                <a:ea typeface="黑体" panose="02010609060101010101" pitchFamily="49" charset="-122"/>
              </a:rPr>
              <a:t>》</a:t>
            </a:r>
            <a:r>
              <a:rPr lang="zh-CN" altLang="en-US" sz="3000" dirty="0">
                <a:latin typeface="黑体" panose="02010609060101010101" pitchFamily="49" charset="-122"/>
                <a:ea typeface="黑体" panose="02010609060101010101" pitchFamily="49" charset="-122"/>
              </a:rPr>
              <a:t>使用赋、比、兴手法，本诗使用的手法是</a:t>
            </a:r>
            <a:r>
              <a:rPr lang="en-US" altLang="zh-CN" sz="3000" dirty="0" smtClean="0">
                <a:latin typeface="黑体" panose="02010609060101010101" pitchFamily="49" charset="-122"/>
                <a:ea typeface="黑体" panose="02010609060101010101" pitchFamily="49" charset="-122"/>
              </a:rPr>
              <a:t>_____</a:t>
            </a:r>
            <a:r>
              <a:rPr lang="zh-CN" altLang="en-US" sz="3000" dirty="0">
                <a:latin typeface="黑体" panose="02010609060101010101" pitchFamily="49" charset="-122"/>
                <a:ea typeface="黑体" panose="02010609060101010101" pitchFamily="49" charset="-122"/>
              </a:rPr>
              <a:t>。 </a:t>
            </a:r>
          </a:p>
          <a:p>
            <a:pPr marL="0" indent="0">
              <a:buNone/>
            </a:pPr>
            <a:r>
              <a:rPr lang="zh-CN" altLang="en-US" sz="3000" dirty="0">
                <a:latin typeface="黑体" panose="02010609060101010101" pitchFamily="49" charset="-122"/>
                <a:ea typeface="黑体" panose="02010609060101010101" pitchFamily="49" charset="-122"/>
              </a:rPr>
              <a:t>（</a:t>
            </a:r>
            <a:r>
              <a:rPr lang="en-US" altLang="zh-CN" sz="3000" dirty="0">
                <a:latin typeface="黑体" panose="02010609060101010101" pitchFamily="49" charset="-122"/>
                <a:ea typeface="黑体" panose="02010609060101010101" pitchFamily="49" charset="-122"/>
              </a:rPr>
              <a:t>2</a:t>
            </a:r>
            <a:r>
              <a:rPr lang="zh-CN" altLang="en-US" sz="3000" dirty="0">
                <a:latin typeface="黑体" panose="02010609060101010101" pitchFamily="49" charset="-122"/>
                <a:ea typeface="黑体" panose="02010609060101010101" pitchFamily="49" charset="-122"/>
              </a:rPr>
              <a:t>）这首诗生动地表现了采集野菜的劳作过程。这种过程在诗中是怎样具体表现出来的？ </a:t>
            </a:r>
          </a:p>
          <a:p>
            <a:pPr marL="0" indent="0">
              <a:buNone/>
            </a:pPr>
            <a:r>
              <a:rPr lang="zh-CN" altLang="en-US" sz="3000" dirty="0" smtClean="0">
                <a:latin typeface="黑体" panose="02010609060101010101" pitchFamily="49" charset="-122"/>
                <a:ea typeface="黑体" panose="02010609060101010101" pitchFamily="49" charset="-122"/>
              </a:rPr>
              <a:t>                                                                                                                                                </a:t>
            </a:r>
            <a:endParaRPr lang="zh-CN" altLang="en-US" sz="3000" dirty="0">
              <a:latin typeface="黑体" panose="02010609060101010101" pitchFamily="49" charset="-122"/>
              <a:ea typeface="黑体" panose="02010609060101010101" pitchFamily="49" charset="-122"/>
            </a:endParaRPr>
          </a:p>
          <a:p>
            <a:pPr marL="0" indent="0">
              <a:buNone/>
            </a:pPr>
            <a:r>
              <a:rPr lang="zh-CN" altLang="en-US" sz="3000" dirty="0">
                <a:latin typeface="黑体" panose="02010609060101010101" pitchFamily="49" charset="-122"/>
                <a:ea typeface="黑体" panose="02010609060101010101" pitchFamily="49" charset="-122"/>
              </a:rPr>
              <a:t>（</a:t>
            </a:r>
            <a:r>
              <a:rPr lang="en-US" altLang="zh-CN" sz="3000" dirty="0">
                <a:latin typeface="黑体" panose="02010609060101010101" pitchFamily="49" charset="-122"/>
                <a:ea typeface="黑体" panose="02010609060101010101" pitchFamily="49" charset="-122"/>
              </a:rPr>
              <a:t>3</a:t>
            </a:r>
            <a:r>
              <a:rPr lang="zh-CN" altLang="en-US" sz="3000" dirty="0">
                <a:latin typeface="黑体" panose="02010609060101010101" pitchFamily="49" charset="-122"/>
                <a:ea typeface="黑体" panose="02010609060101010101" pitchFamily="49" charset="-122"/>
              </a:rPr>
              <a:t>）前人读这首诗说：反复讽咏，“自然生其气象”。你读这首诗，眼前出现了什么样的景象？请概括描述。 </a:t>
            </a:r>
          </a:p>
          <a:p>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482168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66982" y="822036"/>
            <a:ext cx="7592290" cy="6035964"/>
          </a:xfrm>
        </p:spPr>
        <p:txBody>
          <a:bodyPr>
            <a:normAutofit/>
          </a:bodyPr>
          <a:lstStyle/>
          <a:p>
            <a:pPr marL="0" indent="0">
              <a:lnSpc>
                <a:spcPct val="150000"/>
              </a:lnSpc>
              <a:buNone/>
            </a:pP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参考答案</a:t>
            </a:r>
            <a:r>
              <a:rPr lang="en-US" altLang="zh-CN" dirty="0" smtClean="0">
                <a:latin typeface="黑体" panose="02010609060101010101" pitchFamily="49" charset="-122"/>
                <a:ea typeface="黑体" panose="02010609060101010101" pitchFamily="49" charset="-122"/>
              </a:rPr>
              <a:t>]</a:t>
            </a:r>
          </a:p>
          <a:p>
            <a:pPr>
              <a:lnSpc>
                <a:spcPct val="150000"/>
              </a:lnSpc>
            </a:pPr>
            <a:r>
              <a:rPr lang="zh-CN" altLang="en-US" sz="3200" dirty="0" smtClean="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1</a:t>
            </a:r>
            <a:r>
              <a:rPr lang="zh-CN" altLang="en-US" sz="3200" dirty="0">
                <a:latin typeface="黑体" panose="02010609060101010101" pitchFamily="49" charset="-122"/>
                <a:ea typeface="黑体" panose="02010609060101010101" pitchFamily="49" charset="-122"/>
              </a:rPr>
              <a:t>）</a:t>
            </a:r>
            <a:r>
              <a:rPr lang="zh-CN" altLang="en-US" sz="3200" dirty="0">
                <a:solidFill>
                  <a:srgbClr val="FF0000"/>
                </a:solidFill>
                <a:latin typeface="黑体" panose="02010609060101010101" pitchFamily="49" charset="-122"/>
                <a:ea typeface="黑体" panose="02010609060101010101" pitchFamily="49" charset="-122"/>
              </a:rPr>
              <a:t>赋。</a:t>
            </a:r>
            <a:r>
              <a:rPr lang="zh-CN" altLang="en-US" sz="3200" dirty="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1</a:t>
            </a:r>
            <a:r>
              <a:rPr lang="zh-CN" altLang="en-US" sz="3200" dirty="0">
                <a:latin typeface="黑体" panose="02010609060101010101" pitchFamily="49" charset="-122"/>
                <a:ea typeface="黑体" panose="02010609060101010101" pitchFamily="49" charset="-122"/>
              </a:rPr>
              <a:t>分</a:t>
            </a:r>
            <a:r>
              <a:rPr lang="zh-CN" altLang="en-US"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pPr marL="0" indent="0">
              <a:lnSpc>
                <a:spcPct val="150000"/>
              </a:lnSpc>
              <a:buNone/>
            </a:pPr>
            <a:r>
              <a:rPr lang="en-US" altLang="zh-CN" sz="3200" dirty="0" smtClean="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评分参考</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本题答案具有唯一性</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凡不答</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赋</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者皆不得分</a:t>
            </a:r>
            <a:r>
              <a:rPr lang="zh-CN" altLang="en-US" sz="3200" dirty="0" smtClean="0">
                <a:latin typeface="黑体" panose="02010609060101010101" pitchFamily="49" charset="-122"/>
                <a:ea typeface="黑体" panose="02010609060101010101" pitchFamily="49" charset="-122"/>
              </a:rPr>
              <a:t>。</a:t>
            </a:r>
            <a:endParaRPr lang="zh-CN" altLang="en-US" sz="3200" dirty="0">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a:stretch>
            <a:fillRect/>
          </a:stretch>
        </p:blipFill>
        <p:spPr>
          <a:xfrm>
            <a:off x="123680" y="3972648"/>
            <a:ext cx="2505075" cy="2876550"/>
          </a:xfrm>
          <a:prstGeom prst="rect">
            <a:avLst/>
          </a:prstGeom>
        </p:spPr>
      </p:pic>
    </p:spTree>
    <p:extLst>
      <p:ext uri="{BB962C8B-B14F-4D97-AF65-F5344CB8AC3E}">
        <p14:creationId xmlns:p14="http://schemas.microsoft.com/office/powerpoint/2010/main" val="7651722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3199" y="249382"/>
            <a:ext cx="8756073" cy="6608618"/>
          </a:xfrm>
        </p:spPr>
        <p:txBody>
          <a:bodyPr>
            <a:normAutofit/>
          </a:bodyPr>
          <a:lstStyle/>
          <a:p>
            <a:pPr marL="0" indent="0">
              <a:lnSpc>
                <a:spcPct val="150000"/>
              </a:lnSpc>
              <a:buNone/>
            </a:pP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参考答案</a:t>
            </a:r>
            <a:r>
              <a:rPr lang="en-US" altLang="zh-CN" dirty="0" smtClean="0">
                <a:latin typeface="黑体" panose="02010609060101010101" pitchFamily="49" charset="-122"/>
                <a:ea typeface="黑体" panose="02010609060101010101" pitchFamily="49" charset="-122"/>
              </a:rPr>
              <a:t>]</a:t>
            </a:r>
          </a:p>
          <a:p>
            <a:pPr>
              <a:lnSpc>
                <a:spcPct val="150000"/>
              </a:lnSpc>
            </a:pPr>
            <a:r>
              <a:rPr lang="zh-CN" altLang="en-US" sz="3200" dirty="0" smtClean="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2</a:t>
            </a:r>
            <a:r>
              <a:rPr lang="zh-CN" altLang="en-US" sz="3200" dirty="0">
                <a:latin typeface="黑体" panose="02010609060101010101" pitchFamily="49" charset="-122"/>
                <a:ea typeface="黑体" panose="02010609060101010101" pitchFamily="49" charset="-122"/>
              </a:rPr>
              <a:t>）</a:t>
            </a:r>
            <a:r>
              <a:rPr lang="zh-CN" altLang="en-US" sz="3200" dirty="0">
                <a:solidFill>
                  <a:srgbClr val="FF0000"/>
                </a:solidFill>
                <a:latin typeface="黑体" panose="02010609060101010101" pitchFamily="49" charset="-122"/>
                <a:ea typeface="黑体" panose="02010609060101010101" pitchFamily="49" charset="-122"/>
              </a:rPr>
              <a:t>通过动词的变换表现出来的。</a:t>
            </a:r>
            <a:r>
              <a:rPr lang="zh-CN" altLang="en-US" sz="3200" dirty="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1</a:t>
            </a:r>
            <a:r>
              <a:rPr lang="zh-CN" altLang="en-US" sz="3200" dirty="0">
                <a:latin typeface="黑体" panose="02010609060101010101" pitchFamily="49" charset="-122"/>
                <a:ea typeface="黑体" panose="02010609060101010101" pitchFamily="49" charset="-122"/>
              </a:rPr>
              <a:t>分）</a:t>
            </a:r>
            <a:r>
              <a:rPr lang="zh-CN" altLang="en-US" sz="3200" dirty="0">
                <a:solidFill>
                  <a:srgbClr val="3333FF"/>
                </a:solidFill>
                <a:latin typeface="黑体" panose="02010609060101010101" pitchFamily="49" charset="-122"/>
                <a:ea typeface="黑体" panose="02010609060101010101" pitchFamily="49" charset="-122"/>
              </a:rPr>
              <a:t>全诗通过“采”“有”“掇”“捋”</a:t>
            </a:r>
            <a:r>
              <a:rPr lang="zh-CN" altLang="en-US" sz="3200" dirty="0" smtClean="0">
                <a:solidFill>
                  <a:srgbClr val="3333FF"/>
                </a:solidFill>
                <a:latin typeface="黑体" panose="02010609060101010101" pitchFamily="49" charset="-122"/>
                <a:ea typeface="黑体" panose="02010609060101010101" pitchFamily="49" charset="-122"/>
              </a:rPr>
              <a:t>“袺”“襭”</a:t>
            </a:r>
            <a:r>
              <a:rPr lang="zh-CN" altLang="en-US" sz="3200" dirty="0">
                <a:solidFill>
                  <a:srgbClr val="3333FF"/>
                </a:solidFill>
                <a:latin typeface="黑体" panose="02010609060101010101" pitchFamily="49" charset="-122"/>
                <a:ea typeface="黑体" panose="02010609060101010101" pitchFamily="49" charset="-122"/>
              </a:rPr>
              <a:t>六个动词的变换运用，在重章复沓中展现出劳动妇女从采摘到收获的全过程以及愉悦欢快的心情。</a:t>
            </a:r>
            <a:r>
              <a:rPr lang="zh-CN" altLang="en-US" sz="3200" dirty="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2</a:t>
            </a:r>
            <a:r>
              <a:rPr lang="zh-CN" altLang="en-US" sz="3200" dirty="0">
                <a:latin typeface="黑体" panose="02010609060101010101" pitchFamily="49" charset="-122"/>
                <a:ea typeface="黑体" panose="02010609060101010101" pitchFamily="49" charset="-122"/>
              </a:rPr>
              <a:t>分</a:t>
            </a:r>
            <a:r>
              <a:rPr lang="zh-CN" altLang="en-US"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pPr marL="0" indent="0">
              <a:lnSpc>
                <a:spcPct val="150000"/>
              </a:lnSpc>
              <a:buNone/>
            </a:pPr>
            <a:r>
              <a:rPr lang="en-US" altLang="zh-CN"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评分参考</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只要涉及动词或动作的变换即可得分。仅答其他内容不得分</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77429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23680" y="3972648"/>
            <a:ext cx="2505075" cy="2876550"/>
          </a:xfrm>
          <a:prstGeom prst="rect">
            <a:avLst/>
          </a:prstGeom>
        </p:spPr>
      </p:pic>
      <p:sp>
        <p:nvSpPr>
          <p:cNvPr id="3" name="内容占位符 2"/>
          <p:cNvSpPr>
            <a:spLocks noGrp="1"/>
          </p:cNvSpPr>
          <p:nvPr>
            <p:ph idx="1"/>
          </p:nvPr>
        </p:nvSpPr>
        <p:spPr>
          <a:xfrm>
            <a:off x="203199" y="249382"/>
            <a:ext cx="8756073" cy="6608618"/>
          </a:xfrm>
        </p:spPr>
        <p:txBody>
          <a:bodyPr>
            <a:normAutofit/>
          </a:bodyPr>
          <a:lstStyle/>
          <a:p>
            <a:pPr marL="0" indent="0">
              <a:lnSpc>
                <a:spcPct val="150000"/>
              </a:lnSpc>
              <a:buNone/>
            </a:pP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参考答案</a:t>
            </a:r>
            <a:r>
              <a:rPr lang="en-US" altLang="zh-CN" dirty="0" smtClean="0">
                <a:latin typeface="黑体" panose="02010609060101010101" pitchFamily="49" charset="-122"/>
                <a:ea typeface="黑体" panose="02010609060101010101" pitchFamily="49" charset="-122"/>
              </a:rPr>
              <a:t>]</a:t>
            </a:r>
          </a:p>
          <a:p>
            <a:pPr>
              <a:lnSpc>
                <a:spcPct val="150000"/>
              </a:lnSpc>
            </a:pPr>
            <a:r>
              <a:rPr lang="zh-CN" altLang="en-US" sz="3200" dirty="0" smtClean="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3</a:t>
            </a:r>
            <a:r>
              <a:rPr lang="zh-CN" altLang="en-US" sz="3200" dirty="0">
                <a:latin typeface="黑体" panose="02010609060101010101" pitchFamily="49" charset="-122"/>
                <a:ea typeface="黑体" panose="02010609060101010101" pitchFamily="49" charset="-122"/>
              </a:rPr>
              <a:t>）</a:t>
            </a:r>
            <a:r>
              <a:rPr lang="zh-CN" altLang="en-US" sz="3200" dirty="0">
                <a:solidFill>
                  <a:srgbClr val="3333FF"/>
                </a:solidFill>
                <a:latin typeface="黑体" panose="02010609060101010101" pitchFamily="49" charset="-122"/>
                <a:ea typeface="黑体" panose="02010609060101010101" pitchFamily="49" charset="-122"/>
              </a:rPr>
              <a:t>妇女们在田野上边采野菜边</a:t>
            </a:r>
            <a:r>
              <a:rPr lang="zh-CN" altLang="en-US" sz="3200" dirty="0">
                <a:solidFill>
                  <a:srgbClr val="FF0000"/>
                </a:solidFill>
                <a:latin typeface="黑体" panose="02010609060101010101" pitchFamily="49" charset="-122"/>
                <a:ea typeface="黑体" panose="02010609060101010101" pitchFamily="49" charset="-122"/>
              </a:rPr>
              <a:t>唱歌</a:t>
            </a:r>
            <a:r>
              <a:rPr lang="zh-CN" altLang="en-US" sz="3200" dirty="0">
                <a:solidFill>
                  <a:srgbClr val="3333FF"/>
                </a:solidFill>
                <a:latin typeface="黑体" panose="02010609060101010101" pitchFamily="49" charset="-122"/>
                <a:ea typeface="黑体" panose="02010609060101010101" pitchFamily="49" charset="-122"/>
              </a:rPr>
              <a:t>，（</a:t>
            </a:r>
            <a:r>
              <a:rPr lang="en-US" altLang="zh-CN" sz="3200" dirty="0">
                <a:solidFill>
                  <a:srgbClr val="3333FF"/>
                </a:solidFill>
                <a:latin typeface="黑体" panose="02010609060101010101" pitchFamily="49" charset="-122"/>
                <a:ea typeface="黑体" panose="02010609060101010101" pitchFamily="49" charset="-122"/>
              </a:rPr>
              <a:t>2</a:t>
            </a:r>
            <a:r>
              <a:rPr lang="zh-CN" altLang="en-US" sz="3200" dirty="0">
                <a:solidFill>
                  <a:srgbClr val="3333FF"/>
                </a:solidFill>
                <a:latin typeface="黑体" panose="02010609060101010101" pitchFamily="49" charset="-122"/>
                <a:ea typeface="黑体" panose="02010609060101010101" pitchFamily="49" charset="-122"/>
              </a:rPr>
              <a:t>分</a:t>
            </a:r>
            <a:r>
              <a:rPr lang="zh-CN" altLang="en-US" sz="3200" dirty="0" smtClean="0">
                <a:solidFill>
                  <a:srgbClr val="3333FF"/>
                </a:solidFill>
                <a:latin typeface="黑体" panose="02010609060101010101" pitchFamily="49" charset="-122"/>
                <a:ea typeface="黑体" panose="02010609060101010101" pitchFamily="49" charset="-122"/>
              </a:rPr>
              <a:t>）一派</a:t>
            </a:r>
            <a:r>
              <a:rPr lang="zh-CN" altLang="en-US" sz="3200" dirty="0">
                <a:solidFill>
                  <a:srgbClr val="FF0000"/>
                </a:solidFill>
                <a:latin typeface="黑体" panose="02010609060101010101" pitchFamily="49" charset="-122"/>
                <a:ea typeface="黑体" panose="02010609060101010101" pitchFamily="49" charset="-122"/>
              </a:rPr>
              <a:t>欢快</a:t>
            </a:r>
            <a:r>
              <a:rPr lang="zh-CN" altLang="en-US" sz="3200" dirty="0">
                <a:solidFill>
                  <a:srgbClr val="3333FF"/>
                </a:solidFill>
                <a:latin typeface="黑体" panose="02010609060101010101" pitchFamily="49" charset="-122"/>
                <a:ea typeface="黑体" panose="02010609060101010101" pitchFamily="49" charset="-122"/>
              </a:rPr>
              <a:t>的</a:t>
            </a:r>
            <a:r>
              <a:rPr lang="zh-CN" altLang="en-US" sz="3200" dirty="0">
                <a:solidFill>
                  <a:srgbClr val="FF0000"/>
                </a:solidFill>
                <a:latin typeface="黑体" panose="02010609060101010101" pitchFamily="49" charset="-122"/>
                <a:ea typeface="黑体" panose="02010609060101010101" pitchFamily="49" charset="-122"/>
              </a:rPr>
              <a:t>劳动</a:t>
            </a:r>
            <a:r>
              <a:rPr lang="zh-CN" altLang="en-US" sz="3200" dirty="0">
                <a:solidFill>
                  <a:srgbClr val="3333FF"/>
                </a:solidFill>
                <a:latin typeface="黑体" panose="02010609060101010101" pitchFamily="49" charset="-122"/>
                <a:ea typeface="黑体" panose="02010609060101010101" pitchFamily="49" charset="-122"/>
              </a:rPr>
              <a:t>景象。</a:t>
            </a:r>
            <a:r>
              <a:rPr lang="zh-CN" altLang="en-US" sz="3200" dirty="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2</a:t>
            </a:r>
            <a:r>
              <a:rPr lang="zh-CN" altLang="en-US" sz="3200" dirty="0">
                <a:latin typeface="黑体" panose="02010609060101010101" pitchFamily="49" charset="-122"/>
                <a:ea typeface="黑体" panose="02010609060101010101" pitchFamily="49" charset="-122"/>
              </a:rPr>
              <a:t>分</a:t>
            </a:r>
            <a:r>
              <a:rPr lang="zh-CN" altLang="en-US" sz="3200" dirty="0" smtClean="0">
                <a:latin typeface="黑体" panose="02010609060101010101" pitchFamily="49" charset="-122"/>
                <a:ea typeface="黑体" panose="02010609060101010101" pitchFamily="49" charset="-122"/>
              </a:rPr>
              <a:t>）</a:t>
            </a:r>
            <a:endParaRPr lang="en-US" altLang="zh-CN" sz="3200" dirty="0" smtClean="0">
              <a:latin typeface="黑体" panose="02010609060101010101" pitchFamily="49" charset="-122"/>
              <a:ea typeface="黑体" panose="02010609060101010101" pitchFamily="49" charset="-122"/>
            </a:endParaRPr>
          </a:p>
          <a:p>
            <a:pPr marL="0" indent="0">
              <a:lnSpc>
                <a:spcPct val="150000"/>
              </a:lnSpc>
              <a:buNone/>
            </a:pPr>
            <a:r>
              <a:rPr lang="en-US" altLang="zh-CN" dirty="0" smtClean="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评分参考</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劳动、唱歌、欢快是答案的三个要点</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只要答出这三个要点的意思即给满分</a:t>
            </a:r>
            <a:r>
              <a:rPr lang="en-US" altLang="zh-CN" dirty="0">
                <a:solidFill>
                  <a:srgbClr val="333333"/>
                </a:solidFill>
                <a:latin typeface="Microsoft Yahei" panose="020B0503020204020204" pitchFamily="34" charset="-122"/>
                <a:ea typeface="Microsoft Yahei" panose="020B0503020204020204" pitchFamily="34" charset="-122"/>
              </a:rPr>
              <a:t>, </a:t>
            </a:r>
            <a:r>
              <a:rPr lang="zh-CN" altLang="en-US" dirty="0">
                <a:solidFill>
                  <a:srgbClr val="333333"/>
                </a:solidFill>
                <a:latin typeface="Microsoft Yahei" panose="020B0503020204020204" pitchFamily="34" charset="-122"/>
                <a:ea typeface="Microsoft Yahei" panose="020B0503020204020204" pitchFamily="34" charset="-122"/>
              </a:rPr>
              <a:t>要点不全者酌减</a:t>
            </a:r>
            <a:r>
              <a:rPr lang="en-US" altLang="zh-CN" dirty="0">
                <a:solidFill>
                  <a:srgbClr val="333333"/>
                </a:solidFill>
                <a:latin typeface="Microsoft Yahei" panose="020B0503020204020204" pitchFamily="34" charset="-122"/>
                <a:ea typeface="Microsoft Yahei" panose="020B0503020204020204" pitchFamily="34" charset="-122"/>
              </a:rPr>
              <a:t>1-2</a:t>
            </a:r>
            <a:r>
              <a:rPr lang="zh-CN" altLang="en-US" dirty="0">
                <a:solidFill>
                  <a:srgbClr val="333333"/>
                </a:solidFill>
                <a:latin typeface="Microsoft Yahei" panose="020B0503020204020204" pitchFamily="34" charset="-122"/>
                <a:ea typeface="Microsoft Yahei" panose="020B0503020204020204" pitchFamily="34" charset="-122"/>
              </a:rPr>
              <a:t>分</a:t>
            </a:r>
            <a:r>
              <a:rPr lang="en-US" altLang="zh-CN" dirty="0">
                <a:solidFill>
                  <a:srgbClr val="333333"/>
                </a:solidFill>
                <a:latin typeface="Microsoft Yahei" panose="020B0503020204020204" pitchFamily="34" charset="-122"/>
                <a:ea typeface="Microsoft Yahei" panose="020B0503020204020204" pitchFamily="34" charset="-122"/>
              </a:rPr>
              <a:t>,</a:t>
            </a:r>
            <a:r>
              <a:rPr lang="zh-CN" altLang="en-US" dirty="0">
                <a:solidFill>
                  <a:srgbClr val="333333"/>
                </a:solidFill>
                <a:latin typeface="Microsoft Yahei" panose="020B0503020204020204" pitchFamily="34" charset="-122"/>
                <a:ea typeface="Microsoft Yahei" panose="020B0503020204020204" pitchFamily="34" charset="-122"/>
              </a:rPr>
              <a:t>与这三个要点无关的回答不得分。</a:t>
            </a:r>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965508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29232" y="1861632"/>
            <a:ext cx="5190259" cy="1325563"/>
          </a:xfrm>
        </p:spPr>
        <p:txBody>
          <a:bodyPr/>
          <a:lstStyle/>
          <a:p>
            <a:r>
              <a:rPr lang="en-US" altLang="zh-CN" b="1" dirty="0" smtClean="0"/>
              <a:t>《</a:t>
            </a:r>
            <a:r>
              <a:rPr lang="zh-CN" altLang="en-US" b="1" dirty="0" smtClean="0"/>
              <a:t>诗经</a:t>
            </a:r>
            <a:r>
              <a:rPr lang="en-US" altLang="zh-CN" b="1" dirty="0" smtClean="0"/>
              <a:t>》</a:t>
            </a:r>
            <a:r>
              <a:rPr lang="zh-CN" altLang="en-US" b="1" dirty="0" smtClean="0"/>
              <a:t>拓展</a:t>
            </a:r>
            <a:endParaRPr lang="zh-CN" altLang="en-US" b="1" dirty="0"/>
          </a:p>
        </p:txBody>
      </p:sp>
      <p:pic>
        <p:nvPicPr>
          <p:cNvPr id="2050" name="Picture 2" descr="https://timgsa.baidu.com/timg?image&amp;quality=80&amp;size=b9999_10000&amp;sec=1569158939208&amp;di=d85492177b00b1a3df127fb21719f7b4&amp;imgtype=0&amp;src=http%3A%2F%2Fa1.att.hudong.com%2F11%2F33%2F013005424943891398313372876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284" y="1128713"/>
            <a:ext cx="3867150" cy="4638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7897633"/>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351</TotalTime>
  <Words>5417</Words>
  <Application>Microsoft Office PowerPoint</Application>
  <PresentationFormat>全屏显示(4:3)</PresentationFormat>
  <Paragraphs>256</Paragraphs>
  <Slides>49</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49</vt:i4>
      </vt:variant>
    </vt:vector>
  </HeadingPairs>
  <TitlesOfParts>
    <vt:vector size="62" baseType="lpstr">
      <vt:lpstr>Microsoft Yahei</vt:lpstr>
      <vt:lpstr>等线</vt:lpstr>
      <vt:lpstr>等线 Light</vt:lpstr>
      <vt:lpstr>黑体</vt:lpstr>
      <vt:lpstr>华文楷体</vt:lpstr>
      <vt:lpstr>华文新魏</vt:lpstr>
      <vt:lpstr>楷体</vt:lpstr>
      <vt:lpstr>隶书</vt:lpstr>
      <vt:lpstr>Arial</vt:lpstr>
      <vt:lpstr>Calibri</vt:lpstr>
      <vt:lpstr>Calibri Light</vt:lpstr>
      <vt:lpstr>Times New Roman</vt:lpstr>
      <vt:lpstr>Office 主题​​</vt:lpstr>
      <vt:lpstr>《芣苢》</vt:lpstr>
      <vt:lpstr>PowerPoint 演示文稿</vt:lpstr>
      <vt:lpstr>诗经·周南-芣苢</vt:lpstr>
      <vt:lpstr>PowerPoint 演示文稿</vt:lpstr>
      <vt:lpstr>PowerPoint 演示文稿</vt:lpstr>
      <vt:lpstr>PowerPoint 演示文稿</vt:lpstr>
      <vt:lpstr>PowerPoint 演示文稿</vt:lpstr>
      <vt:lpstr>PowerPoint 演示文稿</vt:lpstr>
      <vt:lpstr>《诗经》拓展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《诗经》中有关“劳动”的诗篇</vt:lpstr>
      <vt:lpstr>PowerPoint 演示文稿</vt:lpstr>
      <vt:lpstr>PowerPoint 演示文稿</vt:lpstr>
      <vt:lpstr>PowerPoint 演示文稿</vt:lpstr>
      <vt:lpstr>PowerPoint 演示文稿</vt:lpstr>
      <vt:lpstr>PowerPoint 演示文稿</vt:lpstr>
      <vt:lpstr>《诗经》中其他的诗篇举例</vt:lpstr>
      <vt:lpstr>诗经·周南-桃夭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Dell</cp:lastModifiedBy>
  <cp:revision>36</cp:revision>
  <dcterms:created xsi:type="dcterms:W3CDTF">2017-02-26T14:36:55Z</dcterms:created>
  <dcterms:modified xsi:type="dcterms:W3CDTF">2019-09-22T10:54:32Z</dcterms:modified>
</cp:coreProperties>
</file>