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631" r:id="rId3"/>
    <p:sldId id="570" r:id="rId4"/>
    <p:sldId id="625" r:id="rId5"/>
    <p:sldId id="681" r:id="rId6"/>
    <p:sldId id="624" r:id="rId7"/>
    <p:sldId id="736" r:id="rId8"/>
    <p:sldId id="709" r:id="rId10"/>
    <p:sldId id="737" r:id="rId11"/>
    <p:sldId id="740" r:id="rId12"/>
    <p:sldId id="626" r:id="rId13"/>
    <p:sldId id="684" r:id="rId14"/>
    <p:sldId id="741" r:id="rId15"/>
    <p:sldId id="710" r:id="rId16"/>
    <p:sldId id="742" r:id="rId17"/>
    <p:sldId id="743" r:id="rId18"/>
    <p:sldId id="746" r:id="rId19"/>
    <p:sldId id="745" r:id="rId20"/>
    <p:sldId id="712" r:id="rId21"/>
    <p:sldId id="747" r:id="rId22"/>
    <p:sldId id="748" r:id="rId23"/>
    <p:sldId id="749" r:id="rId24"/>
    <p:sldId id="716" r:id="rId25"/>
    <p:sldId id="750" r:id="rId26"/>
    <p:sldId id="724" r:id="rId27"/>
    <p:sldId id="691" r:id="rId28"/>
    <p:sldId id="754" r:id="rId29"/>
    <p:sldId id="753" r:id="rId30"/>
    <p:sldId id="755" r:id="rId31"/>
    <p:sldId id="280" r:id="rId32"/>
    <p:sldId id="278" r:id="rId33"/>
    <p:sldId id="27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537"/>
        <p:guide pos="38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CF155-1DF9-4B76-83D9-2FBB125485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44F5B1-4820-4393-B26E-197FCDA5E92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>
              <a:buFont typeface="Arial" panose="020B0604020202020204" pitchFamily="34" charset="0"/>
              <a:buNone/>
            </a:pPr>
            <a:fld id="{07C407A1-8F46-4ACD-AD1B-28A2AF6FB35F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>
              <a:buFont typeface="Arial" panose="020B0604020202020204" pitchFamily="34" charset="0"/>
              <a:buNone/>
            </a:pPr>
            <a:fld id="{03E5B67C-632B-4A24-A166-D9B9785FA444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9DAFC-0E77-43CA-AB18-48ABBCA319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579DD-E6C1-43CB-A275-F3BF1ED866B0}" type="slidenum">
              <a:rPr lang="zh-CN" altLang="en-US" smtClean="0"/>
            </a:fld>
            <a:endParaRPr lang="zh-CN" altLang="en-US"/>
          </a:p>
        </p:txBody>
      </p:sp>
      <p:sp>
        <p:nvSpPr>
          <p:cNvPr id="8" name="AutoShape 5"/>
          <p:cNvSpPr>
            <a:spLocks noChangeArrowheads="1"/>
          </p:cNvSpPr>
          <p:nvPr userDrawn="1"/>
        </p:nvSpPr>
        <p:spPr bwMode="auto">
          <a:xfrm>
            <a:off x="1242484" y="1773238"/>
            <a:ext cx="438149" cy="336550"/>
          </a:xfrm>
          <a:prstGeom prst="flowChartConnector">
            <a:avLst/>
          </a:prstGeom>
          <a:solidFill>
            <a:srgbClr val="339966"/>
          </a:solidFill>
          <a:ln w="9525">
            <a:noFill/>
            <a:round/>
          </a:ln>
          <a:effectLst/>
        </p:spPr>
        <p:txBody>
          <a:bodyPr anchor="ctr"/>
          <a:lstStyle/>
          <a:p>
            <a:pPr>
              <a:defRPr/>
            </a:pPr>
            <a:endParaRPr lang="zh-CN" altLang="en-US" sz="2400"/>
          </a:p>
        </p:txBody>
      </p:sp>
      <p:sp>
        <p:nvSpPr>
          <p:cNvPr id="9" name="AutoShape 6"/>
          <p:cNvSpPr>
            <a:spLocks noChangeArrowheads="1"/>
          </p:cNvSpPr>
          <p:nvPr userDrawn="1"/>
        </p:nvSpPr>
        <p:spPr bwMode="auto">
          <a:xfrm>
            <a:off x="2159000" y="682625"/>
            <a:ext cx="768351" cy="588963"/>
          </a:xfrm>
          <a:prstGeom prst="flowChartConnector">
            <a:avLst/>
          </a:prstGeom>
          <a:solidFill>
            <a:srgbClr val="FFFF00"/>
          </a:solidFill>
          <a:ln w="9525">
            <a:noFill/>
            <a:round/>
          </a:ln>
          <a:effectLst/>
        </p:spPr>
        <p:txBody>
          <a:bodyPr anchor="ctr"/>
          <a:lstStyle/>
          <a:p>
            <a:pPr>
              <a:defRPr/>
            </a:pPr>
            <a:endParaRPr lang="zh-CN" altLang="en-US" sz="2400"/>
          </a:p>
        </p:txBody>
      </p:sp>
      <p:sp>
        <p:nvSpPr>
          <p:cNvPr id="10" name="Oval 7"/>
          <p:cNvSpPr>
            <a:spLocks noChangeArrowheads="1"/>
          </p:cNvSpPr>
          <p:nvPr userDrawn="1"/>
        </p:nvSpPr>
        <p:spPr bwMode="auto">
          <a:xfrm>
            <a:off x="431800" y="476250"/>
            <a:ext cx="1631951" cy="1223963"/>
          </a:xfrm>
          <a:prstGeom prst="ellipse">
            <a:avLst/>
          </a:prstGeom>
          <a:solidFill>
            <a:srgbClr val="99CC00"/>
          </a:solidFill>
          <a:ln w="9525">
            <a:noFill/>
            <a:round/>
          </a:ln>
          <a:effectLst/>
        </p:spPr>
        <p:txBody>
          <a:bodyPr anchor="ctr"/>
          <a:lstStyle/>
          <a:p>
            <a:pPr>
              <a:defRPr/>
            </a:pPr>
            <a:endParaRPr lang="zh-CN" altLang="en-US" sz="2400"/>
          </a:p>
        </p:txBody>
      </p:sp>
      <p:sp>
        <p:nvSpPr>
          <p:cNvPr id="25" name="内容占位符 12"/>
          <p:cNvSpPr>
            <a:spLocks noGrp="1"/>
          </p:cNvSpPr>
          <p:nvPr>
            <p:ph sz="quarter" idx="13" hasCustomPrompt="1"/>
          </p:nvPr>
        </p:nvSpPr>
        <p:spPr>
          <a:xfrm>
            <a:off x="239184" y="693068"/>
            <a:ext cx="2112433" cy="647700"/>
          </a:xfrm>
        </p:spPr>
        <p:txBody>
          <a:bodyPr anchor="ctr" anchorCtr="0"/>
          <a:lstStyle>
            <a:lvl1pPr algn="ctr">
              <a:buNone/>
              <a:defRPr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思考</a:t>
            </a:r>
            <a:endParaRPr lang="zh-CN" altLang="en-US" dirty="0"/>
          </a:p>
        </p:txBody>
      </p:sp>
      <p:sp>
        <p:nvSpPr>
          <p:cNvPr id="26" name="内容占位符 2"/>
          <p:cNvSpPr>
            <a:spLocks noGrp="1"/>
          </p:cNvSpPr>
          <p:nvPr>
            <p:ph idx="14"/>
          </p:nvPr>
        </p:nvSpPr>
        <p:spPr>
          <a:xfrm>
            <a:off x="1967541" y="4143379"/>
            <a:ext cx="8605240" cy="18554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1224" y="2143116"/>
            <a:ext cx="7872875" cy="164378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CC41B-D877-4451-A212-847E058DC90E}" type="datetime1">
              <a:rPr lang="zh-CN" altLang="en-US"/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0CD6-5068-422B-9729-849E73A65512}" type="slidenum">
              <a:rPr lang="zh-CN" altLang="en-US"/>
            </a:fld>
            <a:endParaRPr lang="zh-CN" altLang="en-US" sz="18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1602F-BF1F-4A3A-8D91-3B3AE2F3D5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87910-6BBD-4888-891E-A2EFF276666D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1" descr="C:\Users\Administrator\Desktop\素材图片\logo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744812" y="6258194"/>
            <a:ext cx="1147756" cy="31303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 bwMode="auto">
          <a:xfrm>
            <a:off x="143510" y="291465"/>
            <a:ext cx="1657351" cy="548217"/>
            <a:chOff x="2338613" y="2751895"/>
            <a:chExt cx="7054169" cy="1441159"/>
          </a:xfrm>
        </p:grpSpPr>
        <p:sp>
          <p:nvSpPr>
            <p:cNvPr id="10" name="MH_Other_1"/>
            <p:cNvSpPr/>
            <p:nvPr>
              <p:custDataLst>
                <p:tags r:id="rId1"/>
              </p:custDataLst>
            </p:nvPr>
          </p:nvSpPr>
          <p:spPr>
            <a:xfrm rot="287716">
              <a:off x="2338613" y="2751895"/>
              <a:ext cx="7054169" cy="1441159"/>
            </a:xfrm>
            <a:custGeom>
              <a:avLst/>
              <a:gdLst>
                <a:gd name="connsiteX0" fmla="*/ 0 w 3302000"/>
                <a:gd name="connsiteY0" fmla="*/ 304800 h 990600"/>
                <a:gd name="connsiteX1" fmla="*/ 397933 w 3302000"/>
                <a:gd name="connsiteY1" fmla="*/ 922867 h 990600"/>
                <a:gd name="connsiteX2" fmla="*/ 3090333 w 3302000"/>
                <a:gd name="connsiteY2" fmla="*/ 990600 h 990600"/>
                <a:gd name="connsiteX3" fmla="*/ 3302000 w 3302000"/>
                <a:gd name="connsiteY3" fmla="*/ 0 h 990600"/>
                <a:gd name="connsiteX4" fmla="*/ 0 w 3302000"/>
                <a:gd name="connsiteY4" fmla="*/ 3048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0" h="990600">
                  <a:moveTo>
                    <a:pt x="0" y="304800"/>
                  </a:moveTo>
                  <a:lnTo>
                    <a:pt x="397933" y="922867"/>
                  </a:lnTo>
                  <a:lnTo>
                    <a:pt x="3090333" y="990600"/>
                  </a:lnTo>
                  <a:lnTo>
                    <a:pt x="3302000" y="0"/>
                  </a:lnTo>
                  <a:lnTo>
                    <a:pt x="0" y="30480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431800" dist="38100" dir="18900000" sx="60000" sy="6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1" name="MH_Other_2"/>
            <p:cNvSpPr/>
            <p:nvPr>
              <p:custDataLst>
                <p:tags r:id="rId2"/>
              </p:custDataLst>
            </p:nvPr>
          </p:nvSpPr>
          <p:spPr>
            <a:xfrm rot="19856384">
              <a:off x="4446755" y="3085754"/>
              <a:ext cx="2036068" cy="1007143"/>
            </a:xfrm>
            <a:custGeom>
              <a:avLst/>
              <a:gdLst>
                <a:gd name="connsiteX0" fmla="*/ 0 w 2836333"/>
                <a:gd name="connsiteY0" fmla="*/ 0 h 965200"/>
                <a:gd name="connsiteX1" fmla="*/ 245533 w 2836333"/>
                <a:gd name="connsiteY1" fmla="*/ 685800 h 965200"/>
                <a:gd name="connsiteX2" fmla="*/ 2658533 w 2836333"/>
                <a:gd name="connsiteY2" fmla="*/ 965200 h 965200"/>
                <a:gd name="connsiteX3" fmla="*/ 2836333 w 2836333"/>
                <a:gd name="connsiteY3" fmla="*/ 101600 h 965200"/>
                <a:gd name="connsiteX4" fmla="*/ 0 w 2836333"/>
                <a:gd name="connsiteY4" fmla="*/ 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6333" h="965200">
                  <a:moveTo>
                    <a:pt x="0" y="0"/>
                  </a:moveTo>
                  <a:lnTo>
                    <a:pt x="245533" y="685800"/>
                  </a:lnTo>
                  <a:lnTo>
                    <a:pt x="2658533" y="965200"/>
                  </a:lnTo>
                  <a:lnTo>
                    <a:pt x="2836333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sp>
        <p:nvSpPr>
          <p:cNvPr id="12" name="任意多边形 11"/>
          <p:cNvSpPr/>
          <p:nvPr>
            <p:custDataLst>
              <p:tags r:id="rId3"/>
            </p:custDataLst>
          </p:nvPr>
        </p:nvSpPr>
        <p:spPr>
          <a:xfrm>
            <a:off x="1420495" y="326178"/>
            <a:ext cx="400051" cy="211667"/>
          </a:xfrm>
          <a:custGeom>
            <a:avLst/>
            <a:gdLst>
              <a:gd name="connsiteX0" fmla="*/ 0 w 400050"/>
              <a:gd name="connsiteY0" fmla="*/ 152400 h 158750"/>
              <a:gd name="connsiteX1" fmla="*/ 374650 w 400050"/>
              <a:gd name="connsiteY1" fmla="*/ 0 h 158750"/>
              <a:gd name="connsiteX2" fmla="*/ 400050 w 400050"/>
              <a:gd name="connsiteY2" fmla="*/ 158750 h 158750"/>
              <a:gd name="connsiteX3" fmla="*/ 0 w 400050"/>
              <a:gd name="connsiteY3" fmla="*/ 152400 h 15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158750">
                <a:moveTo>
                  <a:pt x="0" y="152400"/>
                </a:moveTo>
                <a:lnTo>
                  <a:pt x="374650" y="0"/>
                </a:lnTo>
                <a:lnTo>
                  <a:pt x="400050" y="158750"/>
                </a:lnTo>
                <a:lnTo>
                  <a:pt x="0" y="152400"/>
                </a:lnTo>
                <a:close/>
              </a:path>
            </a:pathLst>
          </a:custGeom>
          <a:solidFill>
            <a:srgbClr val="34B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3" name="任意多边形 12"/>
          <p:cNvSpPr/>
          <p:nvPr>
            <p:custDataLst>
              <p:tags r:id="rId4"/>
            </p:custDataLst>
          </p:nvPr>
        </p:nvSpPr>
        <p:spPr>
          <a:xfrm>
            <a:off x="1180677" y="80857"/>
            <a:ext cx="368300" cy="457200"/>
          </a:xfrm>
          <a:custGeom>
            <a:avLst/>
            <a:gdLst>
              <a:gd name="connsiteX0" fmla="*/ 0 w 368300"/>
              <a:gd name="connsiteY0" fmla="*/ 342900 h 342900"/>
              <a:gd name="connsiteX1" fmla="*/ 254000 w 368300"/>
              <a:gd name="connsiteY1" fmla="*/ 0 h 342900"/>
              <a:gd name="connsiteX2" fmla="*/ 368300 w 368300"/>
              <a:gd name="connsiteY2" fmla="*/ 139700 h 342900"/>
              <a:gd name="connsiteX3" fmla="*/ 0 w 368300"/>
              <a:gd name="connsiteY3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" h="342900">
                <a:moveTo>
                  <a:pt x="0" y="342900"/>
                </a:moveTo>
                <a:lnTo>
                  <a:pt x="254000" y="0"/>
                </a:lnTo>
                <a:lnTo>
                  <a:pt x="368300" y="139700"/>
                </a:lnTo>
                <a:lnTo>
                  <a:pt x="0" y="342900"/>
                </a:lnTo>
                <a:close/>
              </a:path>
            </a:pathLst>
          </a:custGeom>
          <a:solidFill>
            <a:srgbClr val="34B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888740" y="2257425"/>
            <a:ext cx="7799705" cy="10972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r>
              <a:rPr kumimoji="1" lang="zh-CN" altLang="en-US" sz="6600" dirty="0">
                <a:latin typeface="华文新魏" pitchFamily="2" charset="-122"/>
                <a:ea typeface="华文新魏" pitchFamily="2" charset="-122"/>
              </a:rPr>
              <a:t>宇宙的边疆  </a:t>
            </a:r>
            <a:endParaRPr kumimoji="1" lang="zh-CN" altLang="en-US" sz="6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" name="TextBox 21"/>
          <p:cNvSpPr>
            <a:spLocks noChangeArrowheads="1"/>
          </p:cNvSpPr>
          <p:nvPr/>
        </p:nvSpPr>
        <p:spPr bwMode="auto">
          <a:xfrm>
            <a:off x="7080761" y="3576831"/>
            <a:ext cx="24688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卡尔·萨根</a:t>
            </a:r>
            <a:endParaRPr lang="zh-CN" altLang="en-US" sz="3600" dirty="0" smtClean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079875" y="3357245"/>
            <a:ext cx="4032250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-21590" y="1955165"/>
            <a:ext cx="12192000" cy="2785110"/>
            <a:chOff x="0" y="2728686"/>
            <a:chExt cx="12192000" cy="2685143"/>
          </a:xfrm>
          <a:solidFill>
            <a:srgbClr val="92D050"/>
          </a:solidFill>
        </p:grpSpPr>
        <p:sp>
          <p:nvSpPr>
            <p:cNvPr id="7" name="矩形 6"/>
            <p:cNvSpPr/>
            <p:nvPr/>
          </p:nvSpPr>
          <p:spPr>
            <a:xfrm>
              <a:off x="0" y="2743200"/>
              <a:ext cx="12192000" cy="2670629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3" name="组合 8"/>
            <p:cNvGrpSpPr/>
            <p:nvPr/>
          </p:nvGrpSpPr>
          <p:grpSpPr>
            <a:xfrm>
              <a:off x="5705493" y="2728686"/>
              <a:ext cx="781015" cy="2685142"/>
              <a:chOff x="5123543" y="2728686"/>
              <a:chExt cx="781015" cy="2685142"/>
            </a:xfrm>
            <a:grpFill/>
            <a:effectLst/>
          </p:grpSpPr>
          <p:sp>
            <p:nvSpPr>
              <p:cNvPr id="12" name="等腰三角形 11"/>
              <p:cNvSpPr/>
              <p:nvPr/>
            </p:nvSpPr>
            <p:spPr>
              <a:xfrm flipV="1">
                <a:off x="5123543" y="2728686"/>
                <a:ext cx="781015" cy="580571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5123543" y="4833258"/>
                <a:ext cx="781015" cy="580570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0" name="文本框 6"/>
            <p:cNvSpPr txBox="1"/>
            <p:nvPr/>
          </p:nvSpPr>
          <p:spPr>
            <a:xfrm>
              <a:off x="4310741" y="3550476"/>
              <a:ext cx="4357027" cy="75975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42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整体感知</a:t>
              </a:r>
              <a:endParaRPr lang="zh-CN" altLang="en-US" sz="42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4142468" y="3550476"/>
              <a:ext cx="1001487" cy="75975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 165"/>
          <p:cNvSpPr/>
          <p:nvPr/>
        </p:nvSpPr>
        <p:spPr>
          <a:xfrm>
            <a:off x="4959350" y="1255395"/>
            <a:ext cx="2322830" cy="7346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本文的说明顺序</a:t>
            </a:r>
            <a:r>
              <a:rPr lang="zh-CN" altLang="en-US" sz="2000" b="1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 b="1" i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i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i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554730" y="4913630"/>
            <a:ext cx="1971040" cy="13246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31070" y="4904105"/>
            <a:ext cx="1273175" cy="1240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图片 16" descr="tim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2650" y="4918710"/>
            <a:ext cx="1319530" cy="1319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图片 17" descr="timg-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43825" y="4913630"/>
            <a:ext cx="1731645" cy="1224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图片 18" descr="tim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8380" y="4913630"/>
            <a:ext cx="2221865" cy="1230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 165"/>
          <p:cNvSpPr/>
          <p:nvPr/>
        </p:nvSpPr>
        <p:spPr>
          <a:xfrm>
            <a:off x="3554730" y="2493010"/>
            <a:ext cx="1778635" cy="6597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宇宙（1-6）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 165"/>
          <p:cNvSpPr/>
          <p:nvPr/>
        </p:nvSpPr>
        <p:spPr>
          <a:xfrm>
            <a:off x="6834505" y="2493010"/>
            <a:ext cx="1778635" cy="6597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星系（7-9）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" name=" 165"/>
          <p:cNvSpPr/>
          <p:nvPr/>
        </p:nvSpPr>
        <p:spPr>
          <a:xfrm>
            <a:off x="5038725" y="3583940"/>
            <a:ext cx="2082800" cy="6597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太阳系（15-16）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 165"/>
          <p:cNvSpPr/>
          <p:nvPr/>
        </p:nvSpPr>
        <p:spPr>
          <a:xfrm>
            <a:off x="2295525" y="3583940"/>
            <a:ext cx="1778635" cy="6597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恒星（12-14）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 165"/>
          <p:cNvSpPr/>
          <p:nvPr/>
        </p:nvSpPr>
        <p:spPr>
          <a:xfrm>
            <a:off x="8007985" y="3583940"/>
            <a:ext cx="2038350" cy="6597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地球（17、18）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 165"/>
          <p:cNvSpPr/>
          <p:nvPr/>
        </p:nvSpPr>
        <p:spPr>
          <a:xfrm>
            <a:off x="4959350" y="1255395"/>
            <a:ext cx="2322830" cy="7346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本文的说明顺序</a:t>
            </a:r>
            <a:r>
              <a:rPr lang="zh-CN" altLang="en-US" sz="2000" b="1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 b="1" i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i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i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 165"/>
          <p:cNvSpPr/>
          <p:nvPr/>
        </p:nvSpPr>
        <p:spPr>
          <a:xfrm>
            <a:off x="3808095" y="2802890"/>
            <a:ext cx="1778635" cy="6597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由大到小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 165"/>
          <p:cNvSpPr/>
          <p:nvPr/>
        </p:nvSpPr>
        <p:spPr>
          <a:xfrm>
            <a:off x="6608445" y="2802890"/>
            <a:ext cx="1778635" cy="6597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先整体后局部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13300" y="3969385"/>
            <a:ext cx="2615565" cy="2202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 165"/>
          <p:cNvSpPr/>
          <p:nvPr/>
        </p:nvSpPr>
        <p:spPr>
          <a:xfrm>
            <a:off x="3825240" y="1255395"/>
            <a:ext cx="4514215" cy="7346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这样的说明顺序，有什么样的好处？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 165"/>
          <p:cNvSpPr/>
          <p:nvPr/>
        </p:nvSpPr>
        <p:spPr>
          <a:xfrm>
            <a:off x="3602355" y="2908935"/>
            <a:ext cx="4959985" cy="17773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空间尺度由大到小，让读者从整体上有所了解之后，再深入局部了解细微，这样顺序清楚，层次分明，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符合读者的思维习惯</a:t>
            </a: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 165"/>
          <p:cNvSpPr/>
          <p:nvPr/>
        </p:nvSpPr>
        <p:spPr>
          <a:xfrm>
            <a:off x="3825240" y="1255395"/>
            <a:ext cx="4514215" cy="7346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这样的说明顺序，有什么样的好处？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 165"/>
          <p:cNvSpPr/>
          <p:nvPr/>
        </p:nvSpPr>
        <p:spPr>
          <a:xfrm>
            <a:off x="3636010" y="2502535"/>
            <a:ext cx="4805680" cy="13938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先有宇宙，次有星系，再有恒星，再有行星，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符合宇宙演化规律</a:t>
            </a: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 165"/>
          <p:cNvSpPr/>
          <p:nvPr/>
        </p:nvSpPr>
        <p:spPr>
          <a:xfrm>
            <a:off x="3429635" y="4401185"/>
            <a:ext cx="5302250" cy="14712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这是电视解说词，解说随着摄影镜头缓缓推进，解说与画面同步协调，表述清晰。跳出宇宙之外，能够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更清晰、直观</a:t>
            </a: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地介绍。</a:t>
            </a:r>
            <a:endParaRPr lang="zh-CN" altLang="en-US" sz="2000"/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-22225" y="1977390"/>
            <a:ext cx="12192000" cy="2785110"/>
            <a:chOff x="0" y="2728686"/>
            <a:chExt cx="12192000" cy="2685143"/>
          </a:xfrm>
          <a:solidFill>
            <a:srgbClr val="92D050"/>
          </a:solidFill>
        </p:grpSpPr>
        <p:sp>
          <p:nvSpPr>
            <p:cNvPr id="7" name="矩形 6"/>
            <p:cNvSpPr/>
            <p:nvPr/>
          </p:nvSpPr>
          <p:spPr>
            <a:xfrm>
              <a:off x="0" y="2743200"/>
              <a:ext cx="12192000" cy="2670629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3" name="组合 8"/>
            <p:cNvGrpSpPr/>
            <p:nvPr/>
          </p:nvGrpSpPr>
          <p:grpSpPr>
            <a:xfrm>
              <a:off x="5705493" y="2728686"/>
              <a:ext cx="781015" cy="2685142"/>
              <a:chOff x="5123543" y="2728686"/>
              <a:chExt cx="781015" cy="2685142"/>
            </a:xfrm>
            <a:grpFill/>
            <a:effectLst/>
          </p:grpSpPr>
          <p:sp>
            <p:nvSpPr>
              <p:cNvPr id="12" name="等腰三角形 11"/>
              <p:cNvSpPr/>
              <p:nvPr/>
            </p:nvSpPr>
            <p:spPr>
              <a:xfrm flipV="1">
                <a:off x="5123543" y="2728686"/>
                <a:ext cx="781015" cy="580571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5123543" y="4833258"/>
                <a:ext cx="781015" cy="580570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0" name="文本框 6"/>
            <p:cNvSpPr txBox="1"/>
            <p:nvPr/>
          </p:nvSpPr>
          <p:spPr>
            <a:xfrm>
              <a:off x="4310741" y="3550476"/>
              <a:ext cx="4357027" cy="75975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426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深入探究</a:t>
              </a:r>
              <a:endParaRPr lang="zh-CN" altLang="en-US" sz="42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4142468" y="3550476"/>
              <a:ext cx="1001487" cy="75975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4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 165"/>
          <p:cNvSpPr/>
          <p:nvPr/>
        </p:nvSpPr>
        <p:spPr>
          <a:xfrm>
            <a:off x="3982720" y="1255395"/>
            <a:ext cx="4220845" cy="7346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探索宇宙时，应该具有什么精神?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 165"/>
          <p:cNvSpPr/>
          <p:nvPr/>
        </p:nvSpPr>
        <p:spPr>
          <a:xfrm>
            <a:off x="4664075" y="2687955"/>
            <a:ext cx="2681605" cy="6026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勇于怀疑    富于想象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44035" y="3733800"/>
            <a:ext cx="3497580" cy="22142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 165"/>
          <p:cNvSpPr/>
          <p:nvPr/>
        </p:nvSpPr>
        <p:spPr>
          <a:xfrm>
            <a:off x="2388870" y="2626995"/>
            <a:ext cx="7414895" cy="20250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们探索宇宙的时候，既要勇于怀疑，又要富于想象。想象经常能够把我们带领到崭新的境界，没有想象，我们就到处碰壁。怀疑可以使我们摆脱幻想，还可以检验我们的推测。宇宙神奥非凡，它有典雅的事实，错综的关系，微妙的机制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 165"/>
          <p:cNvSpPr/>
          <p:nvPr/>
        </p:nvSpPr>
        <p:spPr>
          <a:xfrm>
            <a:off x="3486150" y="1255395"/>
            <a:ext cx="5220335" cy="7346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文中的哪些段落体现着作者的怀疑和想象?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 165"/>
          <p:cNvSpPr/>
          <p:nvPr/>
        </p:nvSpPr>
        <p:spPr>
          <a:xfrm>
            <a:off x="4364990" y="1255395"/>
            <a:ext cx="3405505" cy="7124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作者对宇宙有怎样的认识？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 165"/>
          <p:cNvSpPr/>
          <p:nvPr/>
        </p:nvSpPr>
        <p:spPr>
          <a:xfrm>
            <a:off x="3088005" y="2629535"/>
            <a:ext cx="6102985" cy="2341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宇宙辽阔无垠，神秘莫测。</a:t>
            </a: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而人类生活的地球，只是宇宙中的沧海一粟，“它的存在可能仅仅对我们有意义”。宇宙不因为地球及生活在地球上的人类而存在，而人类的未来，却取决于对宇宙的了解程度。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 165"/>
          <p:cNvSpPr/>
          <p:nvPr/>
        </p:nvSpPr>
        <p:spPr>
          <a:xfrm>
            <a:off x="4364990" y="1255395"/>
            <a:ext cx="3405505" cy="7124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作者对人类有怎样的认识?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 165"/>
          <p:cNvSpPr/>
          <p:nvPr/>
        </p:nvSpPr>
        <p:spPr>
          <a:xfrm>
            <a:off x="3088005" y="2486025"/>
            <a:ext cx="6102985" cy="27597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人类在宇宙中是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渺小</a:t>
            </a: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的，“只不过是晨窗中飞扬的一粒尘埃”；人类关心的大多数问题，对宇宙来说更是微不足道、毫无意义；但是人类又是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勇敢</a:t>
            </a: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光荣</a:t>
            </a: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的，他们以渺小的身躯，来探索广阔的宇宙，人类在渺小之中进发出宇宙般的伟大。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38555" y="969010"/>
            <a:ext cx="948880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endParaRPr lang="zh-CN" altLang="en-US" sz="2400" b="1" dirty="0" smtClean="0"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1、熟读课文，理清文章的说明层次与说明顺序</a:t>
            </a:r>
            <a:endParaRPr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2、合作探究掌握解说词的特点，明确其中议论与抒情的作用</a:t>
            </a:r>
            <a:endParaRPr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3、了解作者对宇宙和人类的认识，培养勇于探索、发现真理的精神</a:t>
            </a:r>
            <a:endParaRPr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endParaRPr sz="20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1230" y="1517015"/>
            <a:ext cx="1402080" cy="483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 smtClean="0">
                <a:solidFill>
                  <a:srgbClr val="00B0F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教学目标</a:t>
            </a:r>
            <a:endParaRPr lang="zh-CN" altLang="en-US" sz="2400" b="1" dirty="0" smtClean="0">
              <a:solidFill>
                <a:srgbClr val="00B0F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1230" y="4068445"/>
            <a:ext cx="1757680" cy="48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00B0F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教学重难点</a:t>
            </a:r>
            <a:endParaRPr lang="zh-CN" altLang="en-US" sz="2400" b="1" dirty="0" smtClean="0">
              <a:solidFill>
                <a:srgbClr val="00B0F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89281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1486324" y="89281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659890" y="4509770"/>
            <a:ext cx="9262745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>
              <a:lnSpc>
                <a:spcPct val="150000"/>
              </a:lnSpc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1、联系实际，了解解说词的特点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2、学习课文，了解作者对宇宙和人类的思考，培养勇于探索、发现的精神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 165"/>
          <p:cNvSpPr/>
          <p:nvPr/>
        </p:nvSpPr>
        <p:spPr>
          <a:xfrm>
            <a:off x="3596005" y="1255395"/>
            <a:ext cx="5156200" cy="1117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课文题目《宇宙的边疆》，宇宙是无穷的，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文题是否矛盾？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 165"/>
          <p:cNvSpPr/>
          <p:nvPr/>
        </p:nvSpPr>
        <p:spPr>
          <a:xfrm>
            <a:off x="2900045" y="2844800"/>
            <a:ext cx="6430010" cy="27597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前所探测到的最远的世界是总星系，总星系的半径为１００亿光年，也是目前我们心中宇宙的大小，但１００亿光年以外还可能有数不清的星系和星系团，它的边缘在哪里，至今仍是天文之迷，因此，文题的以宇宙的边疆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仅指目前所探索到的宇宙的范围</a:t>
            </a: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，文题不矛盾。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 180"/>
          <p:cNvSpPr/>
          <p:nvPr/>
        </p:nvSpPr>
        <p:spPr>
          <a:xfrm>
            <a:off x="4107180" y="2790190"/>
            <a:ext cx="4043680" cy="1227455"/>
          </a:xfrm>
          <a:prstGeom prst="snip2DiagRect">
            <a:avLst>
              <a:gd name="adj1" fmla="val 0"/>
              <a:gd name="adj2" fmla="val 23229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讨论：宇宙有边疆吗?宇宙有中心吗?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 180"/>
          <p:cNvSpPr/>
          <p:nvPr/>
        </p:nvSpPr>
        <p:spPr>
          <a:xfrm>
            <a:off x="5070475" y="1255395"/>
            <a:ext cx="1705610" cy="753110"/>
          </a:xfrm>
          <a:prstGeom prst="snip2DiagRect">
            <a:avLst>
              <a:gd name="adj1" fmla="val 0"/>
              <a:gd name="adj2" fmla="val 23229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品读语言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 165"/>
          <p:cNvSpPr/>
          <p:nvPr/>
        </p:nvSpPr>
        <p:spPr>
          <a:xfrm>
            <a:off x="2184400" y="2465070"/>
            <a:ext cx="7853045" cy="15633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“充其量也只不过溅湿我们的踝节”，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形象生动</a:t>
            </a: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地说明了海洋做为可利用资源还有许多仍待人类的开发、利用，并且阐述了人与海洋的密切关系：海洋是生命的诞生之地。</a:t>
            </a:r>
            <a:endParaRPr lang="zh-CN" altLang="en-US" sz="2000"/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 165"/>
          <p:cNvSpPr/>
          <p:nvPr/>
        </p:nvSpPr>
        <p:spPr>
          <a:xfrm>
            <a:off x="2724785" y="4532630"/>
            <a:ext cx="6742430" cy="14935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海水才刚刚淹没我们的脚趾，充其量也只不过溅湿我们的踝节。海水是迷人的，大海在向我们召唤。本能告诉我们，我们是在这个大海里诞生的。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 180"/>
          <p:cNvSpPr/>
          <p:nvPr/>
        </p:nvSpPr>
        <p:spPr>
          <a:xfrm>
            <a:off x="5070475" y="1255395"/>
            <a:ext cx="1705610" cy="753110"/>
          </a:xfrm>
          <a:prstGeom prst="snip2DiagRect">
            <a:avLst>
              <a:gd name="adj1" fmla="val 0"/>
              <a:gd name="adj2" fmla="val 23229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品读语言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 165"/>
          <p:cNvSpPr/>
          <p:nvPr/>
        </p:nvSpPr>
        <p:spPr>
          <a:xfrm>
            <a:off x="2428875" y="2668905"/>
            <a:ext cx="7334250" cy="13150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作者语言严谨，“可能”表达很有分寸感，“只是”，“而已”“才”“刚刚”用词准确，足见人类宇宙探索之长路漫漫。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 165"/>
          <p:cNvSpPr/>
          <p:nvPr/>
        </p:nvSpPr>
        <p:spPr>
          <a:xfrm>
            <a:off x="2724785" y="4607560"/>
            <a:ext cx="6742430" cy="1256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我认为宇宙里很可能到处都充满着生命，只是我们人类尚未发现而已。我们的探索才刚刚开始。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-22225" y="1977390"/>
            <a:ext cx="12192000" cy="2785110"/>
            <a:chOff x="0" y="2728686"/>
            <a:chExt cx="12192000" cy="2685143"/>
          </a:xfrm>
          <a:solidFill>
            <a:srgbClr val="92D050"/>
          </a:solidFill>
        </p:grpSpPr>
        <p:sp>
          <p:nvSpPr>
            <p:cNvPr id="7" name="矩形 6"/>
            <p:cNvSpPr/>
            <p:nvPr/>
          </p:nvSpPr>
          <p:spPr>
            <a:xfrm>
              <a:off x="0" y="2743200"/>
              <a:ext cx="12192000" cy="2670629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3" name="组合 8"/>
            <p:cNvGrpSpPr/>
            <p:nvPr/>
          </p:nvGrpSpPr>
          <p:grpSpPr>
            <a:xfrm>
              <a:off x="5705493" y="2728686"/>
              <a:ext cx="781015" cy="2685142"/>
              <a:chOff x="5123543" y="2728686"/>
              <a:chExt cx="781015" cy="2685142"/>
            </a:xfrm>
            <a:grpFill/>
            <a:effectLst/>
          </p:grpSpPr>
          <p:sp>
            <p:nvSpPr>
              <p:cNvPr id="12" name="等腰三角形 11"/>
              <p:cNvSpPr/>
              <p:nvPr/>
            </p:nvSpPr>
            <p:spPr>
              <a:xfrm flipV="1">
                <a:off x="5123543" y="2728686"/>
                <a:ext cx="781015" cy="580571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5123543" y="4833258"/>
                <a:ext cx="781015" cy="580570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0" name="文本框 6"/>
            <p:cNvSpPr txBox="1"/>
            <p:nvPr/>
          </p:nvSpPr>
          <p:spPr>
            <a:xfrm>
              <a:off x="4310741" y="3550476"/>
              <a:ext cx="4357027" cy="75975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42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艺术鉴赏</a:t>
              </a:r>
              <a:endParaRPr lang="zh-CN" altLang="en-US" sz="42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4142468" y="3550476"/>
              <a:ext cx="1001487" cy="75975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4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 180"/>
          <p:cNvSpPr/>
          <p:nvPr/>
        </p:nvSpPr>
        <p:spPr>
          <a:xfrm>
            <a:off x="5182235" y="1255395"/>
            <a:ext cx="1875155" cy="753110"/>
          </a:xfrm>
          <a:prstGeom prst="snip2DiagRect">
            <a:avLst>
              <a:gd name="adj1" fmla="val 0"/>
              <a:gd name="adj2" fmla="val 23229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善用比喻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 165"/>
          <p:cNvSpPr/>
          <p:nvPr/>
        </p:nvSpPr>
        <p:spPr>
          <a:xfrm>
            <a:off x="3470910" y="2855595"/>
            <a:ext cx="5297170" cy="20961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把整个宇宙比作大海，把地球的表面比作“宇宙汪洋之滨”，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形象生动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，也更能体现出宇宙的无边无际。把我们对宇宙的探索，比作向大海“涉足”。把地球上的人比作尘埃等等。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 180"/>
          <p:cNvSpPr/>
          <p:nvPr/>
        </p:nvSpPr>
        <p:spPr>
          <a:xfrm>
            <a:off x="5158740" y="1255395"/>
            <a:ext cx="1875155" cy="753110"/>
          </a:xfrm>
          <a:prstGeom prst="snip2DiagRect">
            <a:avLst>
              <a:gd name="adj1" fmla="val 0"/>
              <a:gd name="adj2" fmla="val 23229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巧用拟人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 165"/>
          <p:cNvSpPr/>
          <p:nvPr/>
        </p:nvSpPr>
        <p:spPr>
          <a:xfrm>
            <a:off x="3442970" y="2862580"/>
            <a:ext cx="5297170" cy="2004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“海水是迷人的，大海在向我们召唤”，用了召唤一词，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形象贴切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的表达了我们对宇宙的向往之情，大海如同母亲一样在呼唤她的子女去更加的深入了解她。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 180"/>
          <p:cNvSpPr/>
          <p:nvPr/>
        </p:nvSpPr>
        <p:spPr>
          <a:xfrm>
            <a:off x="5151120" y="1255395"/>
            <a:ext cx="1875155" cy="753110"/>
          </a:xfrm>
          <a:prstGeom prst="snip2DiagRect">
            <a:avLst>
              <a:gd name="adj1" fmla="val 0"/>
              <a:gd name="adj2" fmla="val 23229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语含哲理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 165"/>
          <p:cNvSpPr/>
          <p:nvPr/>
        </p:nvSpPr>
        <p:spPr>
          <a:xfrm>
            <a:off x="3477260" y="2715895"/>
            <a:ext cx="5297170" cy="24339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作者应用了一些经典性的语言，具有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哲理性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。如“好奇是人类的天性，理解是一种乐趣，知识是生存的先决条件”。优美生动形象的语言，把深刻抽象的科学知识解说的浅显易懂、具体可感而又充满趣味。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 180"/>
          <p:cNvSpPr/>
          <p:nvPr/>
        </p:nvSpPr>
        <p:spPr>
          <a:xfrm>
            <a:off x="5158740" y="1255395"/>
            <a:ext cx="1875155" cy="753110"/>
          </a:xfrm>
          <a:prstGeom prst="snip2DiagRect">
            <a:avLst>
              <a:gd name="adj1" fmla="val 0"/>
              <a:gd name="adj2" fmla="val 23229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笔带激情</a:t>
            </a:r>
            <a:endParaRPr lang="zh-CN" altLang="en-US" sz="2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 165"/>
          <p:cNvSpPr/>
          <p:nvPr/>
        </p:nvSpPr>
        <p:spPr>
          <a:xfrm>
            <a:off x="3448050" y="2889250"/>
            <a:ext cx="5297170" cy="22993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文章的语言是充满感情的，是有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文学色彩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的。如“只要一想起宇宙……如同回忆起许久以前的一次悬崖失足那样令人晕眩战栗”，用“晕眩战栗”来形容人们面对宇宙众多奥秘时那种激动的心情。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30" y="87630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1441239" y="87630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" name="TextBox 10"/>
          <p:cNvSpPr txBox="1"/>
          <p:nvPr/>
        </p:nvSpPr>
        <p:spPr>
          <a:xfrm>
            <a:off x="4000500" y="2571751"/>
            <a:ext cx="4381500" cy="1255032"/>
          </a:xfrm>
          <a:prstGeom prst="round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6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随堂作业</a:t>
            </a:r>
            <a:endParaRPr lang="zh-CN" altLang="en-US" sz="6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0" y="1943100"/>
            <a:ext cx="12192000" cy="2819400"/>
            <a:chOff x="0" y="2728686"/>
            <a:chExt cx="12192000" cy="2685143"/>
          </a:xfrm>
          <a:solidFill>
            <a:srgbClr val="92D050"/>
          </a:solidFill>
        </p:grpSpPr>
        <p:sp>
          <p:nvSpPr>
            <p:cNvPr id="7" name="矩形 6"/>
            <p:cNvSpPr/>
            <p:nvPr/>
          </p:nvSpPr>
          <p:spPr>
            <a:xfrm>
              <a:off x="0" y="2743200"/>
              <a:ext cx="12192000" cy="2670629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3" name="组合 8"/>
            <p:cNvGrpSpPr/>
            <p:nvPr/>
          </p:nvGrpSpPr>
          <p:grpSpPr>
            <a:xfrm>
              <a:off x="5705493" y="2728686"/>
              <a:ext cx="781015" cy="2685142"/>
              <a:chOff x="5123543" y="2728686"/>
              <a:chExt cx="781015" cy="2685142"/>
            </a:xfrm>
            <a:grpFill/>
            <a:effectLst/>
          </p:grpSpPr>
          <p:sp>
            <p:nvSpPr>
              <p:cNvPr id="12" name="等腰三角形 11"/>
              <p:cNvSpPr/>
              <p:nvPr/>
            </p:nvSpPr>
            <p:spPr>
              <a:xfrm flipV="1">
                <a:off x="5123543" y="2728686"/>
                <a:ext cx="781015" cy="580571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5123543" y="4833258"/>
                <a:ext cx="781015" cy="580570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0" name="文本框 6"/>
            <p:cNvSpPr txBox="1"/>
            <p:nvPr/>
          </p:nvSpPr>
          <p:spPr>
            <a:xfrm>
              <a:off x="4439646" y="3550476"/>
              <a:ext cx="4357027" cy="7505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42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作者</a:t>
              </a:r>
              <a:r>
                <a:rPr lang="zh-CN" altLang="en-US" sz="42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及文体</a:t>
              </a:r>
              <a:r>
                <a:rPr lang="zh-CN" altLang="en-US" sz="42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简介</a:t>
              </a:r>
              <a:endParaRPr lang="zh-CN" altLang="en-US" sz="42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3599543" y="3550476"/>
              <a:ext cx="1001487" cy="7505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任意多边形 7"/>
          <p:cNvSpPr/>
          <p:nvPr/>
        </p:nvSpPr>
        <p:spPr bwMode="auto">
          <a:xfrm rot="-9823332">
            <a:off x="8970433" y="1615017"/>
            <a:ext cx="1646767" cy="2664883"/>
          </a:xfrm>
          <a:custGeom>
            <a:avLst/>
            <a:gdLst>
              <a:gd name="T0" fmla="*/ 947572 w 1203960"/>
              <a:gd name="T1" fmla="*/ 0 h 2948940"/>
              <a:gd name="T2" fmla="*/ 1266994 w 1203960"/>
              <a:gd name="T3" fmla="*/ 1354605 h 2948940"/>
              <a:gd name="T4" fmla="*/ 0 w 1203960"/>
              <a:gd name="T5" fmla="*/ 952074 h 2948940"/>
              <a:gd name="T6" fmla="*/ 32076 w 1203960"/>
              <a:gd name="T7" fmla="*/ 521541 h 2948940"/>
              <a:gd name="T8" fmla="*/ 947572 w 1203960"/>
              <a:gd name="T9" fmla="*/ 0 h 29489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3960"/>
              <a:gd name="T16" fmla="*/ 0 h 2948940"/>
              <a:gd name="T17" fmla="*/ 1203960 w 1203960"/>
              <a:gd name="T18" fmla="*/ 2948940 h 29489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3960" h="2948940">
                <a:moveTo>
                  <a:pt x="900430" y="0"/>
                </a:moveTo>
                <a:lnTo>
                  <a:pt x="1203960" y="2948940"/>
                </a:lnTo>
                <a:lnTo>
                  <a:pt x="0" y="2072640"/>
                </a:lnTo>
                <a:lnTo>
                  <a:pt x="30480" y="1135380"/>
                </a:lnTo>
                <a:lnTo>
                  <a:pt x="900430" y="0"/>
                </a:lnTo>
                <a:close/>
              </a:path>
            </a:pathLst>
          </a:custGeom>
          <a:solidFill>
            <a:srgbClr val="CBCBCB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0" y="2095500"/>
            <a:ext cx="12192000" cy="151976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sym typeface="Calibri" panose="020F0502020204030204" charset="0"/>
            </a:endParaRPr>
          </a:p>
        </p:txBody>
      </p:sp>
      <p:sp>
        <p:nvSpPr>
          <p:cNvPr id="56324" name="任意多边形 6"/>
          <p:cNvSpPr>
            <a:spLocks noChangeArrowheads="1"/>
          </p:cNvSpPr>
          <p:nvPr/>
        </p:nvSpPr>
        <p:spPr bwMode="auto">
          <a:xfrm>
            <a:off x="4830233" y="1443567"/>
            <a:ext cx="4561417" cy="2667000"/>
          </a:xfrm>
          <a:custGeom>
            <a:avLst/>
            <a:gdLst>
              <a:gd name="T0" fmla="*/ 0 w 4482786"/>
              <a:gd name="T1" fmla="*/ 8319 h 2942465"/>
              <a:gd name="T2" fmla="*/ 123368 w 4482786"/>
              <a:gd name="T3" fmla="*/ 771752 h 2942465"/>
              <a:gd name="T4" fmla="*/ 1840747 w 4482786"/>
              <a:gd name="T5" fmla="*/ 772282 h 2942465"/>
              <a:gd name="T6" fmla="*/ 1992302 w 4482786"/>
              <a:gd name="T7" fmla="*/ 0 h 2942465"/>
              <a:gd name="T8" fmla="*/ 0 w 4482786"/>
              <a:gd name="T9" fmla="*/ 8319 h 29424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82786"/>
              <a:gd name="T16" fmla="*/ 0 h 2942465"/>
              <a:gd name="T17" fmla="*/ 4482786 w 4482786"/>
              <a:gd name="T18" fmla="*/ 2942465 h 29424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82786" h="2942465">
                <a:moveTo>
                  <a:pt x="0" y="31697"/>
                </a:moveTo>
                <a:lnTo>
                  <a:pt x="277584" y="2940446"/>
                </a:lnTo>
                <a:lnTo>
                  <a:pt x="4141780" y="2942465"/>
                </a:lnTo>
                <a:lnTo>
                  <a:pt x="4482786" y="0"/>
                </a:lnTo>
                <a:lnTo>
                  <a:pt x="0" y="31697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8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再见</a:t>
            </a:r>
            <a:endParaRPr lang="en-US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sp>
        <p:nvSpPr>
          <p:cNvPr id="6" name="任意多边形 3"/>
          <p:cNvSpPr/>
          <p:nvPr/>
        </p:nvSpPr>
        <p:spPr bwMode="auto">
          <a:xfrm>
            <a:off x="8467" y="3814233"/>
            <a:ext cx="1460500" cy="791633"/>
          </a:xfrm>
          <a:custGeom>
            <a:avLst/>
            <a:gdLst/>
            <a:ahLst/>
            <a:cxnLst>
              <a:cxn ang="0">
                <a:pos x="1095375" y="593725"/>
              </a:cxn>
              <a:cxn ang="0">
                <a:pos x="0" y="593725"/>
              </a:cxn>
              <a:cxn ang="0">
                <a:pos x="200025" y="0"/>
              </a:cxn>
              <a:cxn ang="0">
                <a:pos x="1095375" y="593725"/>
              </a:cxn>
            </a:cxnLst>
            <a:rect l="0" t="0" r="r" b="b"/>
            <a:pathLst>
              <a:path w="1095375" h="593725">
                <a:moveTo>
                  <a:pt x="1095375" y="593725"/>
                </a:moveTo>
                <a:lnTo>
                  <a:pt x="0" y="593725"/>
                </a:lnTo>
                <a:lnTo>
                  <a:pt x="200025" y="0"/>
                </a:lnTo>
                <a:lnTo>
                  <a:pt x="1095375" y="5937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 cmpd="sng">
            <a:solidFill>
              <a:schemeClr val="accent3">
                <a:lumMod val="40000"/>
                <a:lumOff val="60000"/>
              </a:schemeClr>
            </a:solidFill>
            <a:beve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4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6326" name="文本框 4"/>
          <p:cNvSpPr txBox="1">
            <a:spLocks noChangeArrowheads="1"/>
          </p:cNvSpPr>
          <p:nvPr/>
        </p:nvSpPr>
        <p:spPr bwMode="auto">
          <a:xfrm>
            <a:off x="1399117" y="2476500"/>
            <a:ext cx="2894330" cy="788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谢谢大家！</a:t>
            </a:r>
            <a:endParaRPr lang="zh-CN" altLang="en-US" sz="4265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7" name="任意多边形 2"/>
          <p:cNvSpPr/>
          <p:nvPr/>
        </p:nvSpPr>
        <p:spPr bwMode="auto">
          <a:xfrm>
            <a:off x="0" y="3619500"/>
            <a:ext cx="1473200" cy="973667"/>
          </a:xfrm>
          <a:custGeom>
            <a:avLst/>
            <a:gdLst>
              <a:gd name="T0" fmla="*/ 0 w 1104900"/>
              <a:gd name="T1" fmla="*/ 0 h 730250"/>
              <a:gd name="T2" fmla="*/ 977900 w 1104900"/>
              <a:gd name="T3" fmla="*/ 0 h 730250"/>
              <a:gd name="T4" fmla="*/ 1104900 w 1104900"/>
              <a:gd name="T5" fmla="*/ 730250 h 730250"/>
              <a:gd name="T6" fmla="*/ 0 w 1104900"/>
              <a:gd name="T7" fmla="*/ 0 h 730250"/>
              <a:gd name="T8" fmla="*/ 0 60000 65536"/>
              <a:gd name="T9" fmla="*/ 0 60000 65536"/>
              <a:gd name="T10" fmla="*/ 0 60000 65536"/>
              <a:gd name="T11" fmla="*/ 0 60000 65536"/>
              <a:gd name="T12" fmla="*/ 0 w 1104900"/>
              <a:gd name="T13" fmla="*/ 0 h 730250"/>
              <a:gd name="T14" fmla="*/ 1104900 w 1104900"/>
              <a:gd name="T15" fmla="*/ 730250 h 7302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04900" h="730250">
                <a:moveTo>
                  <a:pt x="0" y="0"/>
                </a:moveTo>
                <a:lnTo>
                  <a:pt x="977900" y="0"/>
                </a:lnTo>
                <a:lnTo>
                  <a:pt x="1104900" y="73025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rgbClr val="92D050"/>
            </a:solidFill>
            <a:bevel/>
          </a:ln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3"/>
          <p:cNvSpPr>
            <a:spLocks noChangeArrowheads="1"/>
          </p:cNvSpPr>
          <p:nvPr/>
        </p:nvSpPr>
        <p:spPr bwMode="auto">
          <a:xfrm>
            <a:off x="1524000" y="1905000"/>
            <a:ext cx="9215967" cy="1554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     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PPT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中所使用的部分图片、音视频等资源来源于网络，若所用资源涉及版权问题，请与我们联系。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3251" name="TextBox 1"/>
          <p:cNvSpPr>
            <a:spLocks noChangeArrowheads="1"/>
          </p:cNvSpPr>
          <p:nvPr/>
        </p:nvSpPr>
        <p:spPr bwMode="auto">
          <a:xfrm>
            <a:off x="4857751" y="571500"/>
            <a:ext cx="2400300" cy="788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26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声    明</a:t>
            </a:r>
            <a:endParaRPr lang="zh-CN" altLang="en-US" sz="4265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2225" y="86487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1475529" y="86487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" name=" 165"/>
          <p:cNvSpPr/>
          <p:nvPr/>
        </p:nvSpPr>
        <p:spPr>
          <a:xfrm>
            <a:off x="3274060" y="1769745"/>
            <a:ext cx="5643245" cy="13563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只要我看到涌来的星空，我总是能被深深地震撼。                               　　　　　　　　　　　　　　　　　                                                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爱因斯坦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 165"/>
          <p:cNvSpPr/>
          <p:nvPr/>
        </p:nvSpPr>
        <p:spPr>
          <a:xfrm>
            <a:off x="3314700" y="3822700"/>
            <a:ext cx="5643245" cy="13563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理论是从注视天空开始的，最早的哲学家是天文学家。                                      　　　　　　　　　　　　　　　　　                                                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费尔巴哈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2225" y="86487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1475529" y="86487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030980" y="2121535"/>
            <a:ext cx="4130675" cy="2614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 165"/>
          <p:cNvSpPr/>
          <p:nvPr/>
        </p:nvSpPr>
        <p:spPr>
          <a:xfrm>
            <a:off x="5838825" y="1283335"/>
            <a:ext cx="4478655" cy="17062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卡尔•萨根，美国人，曾任美国康奈尔大学行星研究中心主任，被称为“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大众天文学家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”和“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公众科学家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”。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53565" y="2146300"/>
            <a:ext cx="3101340" cy="2564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文本框 2"/>
          <p:cNvSpPr txBox="1"/>
          <p:nvPr/>
        </p:nvSpPr>
        <p:spPr>
          <a:xfrm>
            <a:off x="2578735" y="4854575"/>
            <a:ext cx="1651000" cy="4178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1934—1996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 165"/>
          <p:cNvSpPr/>
          <p:nvPr/>
        </p:nvSpPr>
        <p:spPr>
          <a:xfrm>
            <a:off x="5838825" y="3310255"/>
            <a:ext cx="4478020" cy="27559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以对科学的热忱和个人巨大的影响力，引导几代年轻人走上探索科学之路。他对人类将无人航天器发送到太空起过重要的作用，在行星科学、生命的起源、外星智能的探索方面也有诸多成就。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 165"/>
          <p:cNvSpPr/>
          <p:nvPr/>
        </p:nvSpPr>
        <p:spPr>
          <a:xfrm>
            <a:off x="5830570" y="2202180"/>
            <a:ext cx="4478655" cy="271399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他主持过电视科学节目，出版了大量科普文章和书籍，其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《伊甸园的飞龙》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曾获得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普里策奖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，电视系列节目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《宇宙》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在全世界取得热烈反响。主要作品还有《宇宙联结》《宇宙》等。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38985" y="1772920"/>
            <a:ext cx="2487295" cy="3572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 165"/>
          <p:cNvSpPr/>
          <p:nvPr/>
        </p:nvSpPr>
        <p:spPr>
          <a:xfrm>
            <a:off x="4292600" y="2308225"/>
            <a:ext cx="3606800" cy="5784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课文是一部电视片的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42125" y="2460625"/>
            <a:ext cx="944880" cy="417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解说词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 165"/>
          <p:cNvSpPr/>
          <p:nvPr/>
        </p:nvSpPr>
        <p:spPr>
          <a:xfrm>
            <a:off x="3982085" y="3620770"/>
            <a:ext cx="4227830" cy="14928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明确的主题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说明重点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，要突出事物的主要方面，抓住事物的关键。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1430" y="857251"/>
            <a:ext cx="1291167" cy="3979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3944" y="857251"/>
            <a:ext cx="173567" cy="3979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 165"/>
          <p:cNvSpPr/>
          <p:nvPr/>
        </p:nvSpPr>
        <p:spPr>
          <a:xfrm>
            <a:off x="3462655" y="4051300"/>
            <a:ext cx="5256530" cy="14928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解说词是一个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有机的整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体，但各个部分又有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相对的独立性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 165"/>
          <p:cNvSpPr/>
          <p:nvPr/>
        </p:nvSpPr>
        <p:spPr>
          <a:xfrm>
            <a:off x="3462655" y="1538605"/>
            <a:ext cx="5255895" cy="18999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解说词补充和增加解说对象的相关信息，主要是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知识和情理的扩展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，使读者接受到画面和实物本身无法传递和难以表达的涵义。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MH" val="20151108193144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51108193144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51108141239"/>
  <p:tag name="MH_LIBRARY" val="GRAPHIC"/>
  <p:tag name="MH_ORDER" val="Freeform 3"/>
</p:tagLst>
</file>

<file path=ppt/tags/tag4.xml><?xml version="1.0" encoding="utf-8"?>
<p:tagLst xmlns:p="http://schemas.openxmlformats.org/presentationml/2006/main">
  <p:tag name="MH" val="20151108141239"/>
  <p:tag name="MH_LIBRARY" val="GRAPHIC"/>
  <p:tag name="MH_ORDER" val="Freeform 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2559</Words>
  <Application>WPS 演示</Application>
  <PresentationFormat>全屏显示(4:3)</PresentationFormat>
  <Paragraphs>250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</vt:lpstr>
      <vt:lpstr>宋体</vt:lpstr>
      <vt:lpstr>Wingdings</vt:lpstr>
      <vt:lpstr>黑体</vt:lpstr>
      <vt:lpstr>华文新魏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jiaoyan</dc:creator>
  <cp:lastModifiedBy>Administrator</cp:lastModifiedBy>
  <cp:revision>2917</cp:revision>
  <dcterms:created xsi:type="dcterms:W3CDTF">2016-07-26T07:46:00Z</dcterms:created>
  <dcterms:modified xsi:type="dcterms:W3CDTF">2017-03-15T03:04:42Z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