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369" r:id="rId3"/>
    <p:sldId id="288" r:id="rId4"/>
    <p:sldId id="349" r:id="rId5"/>
    <p:sldId id="543" r:id="rId6"/>
    <p:sldId id="526" r:id="rId7"/>
    <p:sldId id="498" r:id="rId8"/>
    <p:sldId id="521" r:id="rId9"/>
    <p:sldId id="495" r:id="rId10"/>
    <p:sldId id="499" r:id="rId11"/>
    <p:sldId id="486" r:id="rId12"/>
    <p:sldId id="496" r:id="rId13"/>
    <p:sldId id="485" r:id="rId14"/>
    <p:sldId id="397" r:id="rId15"/>
    <p:sldId id="398" r:id="rId16"/>
    <p:sldId id="466" r:id="rId17"/>
    <p:sldId id="399" r:id="rId18"/>
    <p:sldId id="332" r:id="rId19"/>
    <p:sldId id="406" r:id="rId20"/>
    <p:sldId id="407" r:id="rId21"/>
    <p:sldId id="408" r:id="rId22"/>
    <p:sldId id="409" r:id="rId23"/>
    <p:sldId id="410" r:id="rId24"/>
    <p:sldId id="411" r:id="rId25"/>
    <p:sldId id="412" r:id="rId26"/>
    <p:sldId id="413" r:id="rId27"/>
    <p:sldId id="414" r:id="rId28"/>
    <p:sldId id="415" r:id="rId29"/>
    <p:sldId id="416" r:id="rId30"/>
    <p:sldId id="417" r:id="rId31"/>
    <p:sldId id="418" r:id="rId32"/>
    <p:sldId id="419" r:id="rId33"/>
    <p:sldId id="420" r:id="rId34"/>
    <p:sldId id="421" r:id="rId35"/>
    <p:sldId id="422" r:id="rId36"/>
    <p:sldId id="423" r:id="rId37"/>
    <p:sldId id="424" r:id="rId38"/>
    <p:sldId id="425" r:id="rId39"/>
    <p:sldId id="426" r:id="rId40"/>
    <p:sldId id="427" r:id="rId41"/>
    <p:sldId id="428" r:id="rId42"/>
    <p:sldId id="429" r:id="rId43"/>
    <p:sldId id="430" r:id="rId44"/>
    <p:sldId id="431" r:id="rId45"/>
    <p:sldId id="432" r:id="rId46"/>
    <p:sldId id="433" r:id="rId47"/>
    <p:sldId id="434" r:id="rId48"/>
    <p:sldId id="435" r:id="rId49"/>
    <p:sldId id="392" r:id="rId50"/>
    <p:sldId id="528" r:id="rId51"/>
    <p:sldId id="544" r:id="rId52"/>
    <p:sldId id="529" r:id="rId53"/>
    <p:sldId id="545" r:id="rId54"/>
    <p:sldId id="530" r:id="rId55"/>
    <p:sldId id="546" r:id="rId56"/>
    <p:sldId id="531" r:id="rId57"/>
    <p:sldId id="547" r:id="rId58"/>
    <p:sldId id="532" r:id="rId59"/>
    <p:sldId id="548" r:id="rId60"/>
    <p:sldId id="533" r:id="rId61"/>
    <p:sldId id="549" r:id="rId62"/>
    <p:sldId id="534" r:id="rId63"/>
    <p:sldId id="550" r:id="rId64"/>
    <p:sldId id="535" r:id="rId65"/>
    <p:sldId id="551" r:id="rId66"/>
    <p:sldId id="536" r:id="rId67"/>
    <p:sldId id="552" r:id="rId68"/>
    <p:sldId id="537" r:id="rId69"/>
    <p:sldId id="553" r:id="rId70"/>
    <p:sldId id="538" r:id="rId71"/>
    <p:sldId id="539" r:id="rId72"/>
    <p:sldId id="554" r:id="rId73"/>
    <p:sldId id="540" r:id="rId74"/>
    <p:sldId id="555" r:id="rId75"/>
    <p:sldId id="541" r:id="rId76"/>
    <p:sldId id="556" r:id="rId77"/>
    <p:sldId id="527" r:id="rId78"/>
    <p:sldId id="542" r:id="rId79"/>
    <p:sldId id="500" r:id="rId80"/>
    <p:sldId id="501" r:id="rId81"/>
    <p:sldId id="502" r:id="rId82"/>
    <p:sldId id="522" r:id="rId83"/>
    <p:sldId id="503" r:id="rId84"/>
    <p:sldId id="504" r:id="rId85"/>
    <p:sldId id="505" r:id="rId86"/>
    <p:sldId id="506" r:id="rId87"/>
    <p:sldId id="507" r:id="rId88"/>
    <p:sldId id="508" r:id="rId89"/>
    <p:sldId id="509" r:id="rId90"/>
    <p:sldId id="510" r:id="rId91"/>
    <p:sldId id="511" r:id="rId92"/>
    <p:sldId id="512" r:id="rId93"/>
    <p:sldId id="513" r:id="rId94"/>
    <p:sldId id="514" r:id="rId95"/>
    <p:sldId id="523" r:id="rId96"/>
    <p:sldId id="515" r:id="rId97"/>
    <p:sldId id="524" r:id="rId98"/>
    <p:sldId id="516" r:id="rId99"/>
    <p:sldId id="525" r:id="rId100"/>
    <p:sldId id="517" r:id="rId101"/>
    <p:sldId id="518" r:id="rId102"/>
    <p:sldId id="519" r:id="rId103"/>
  </p:sldIdLst>
  <p:sldSz cx="9144000" cy="6858000" type="screen4x3"/>
  <p:notesSz cx="6858000" cy="9144000"/>
  <p:custDataLst>
    <p:tags r:id="rId10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18" userDrawn="1">
          <p15:clr>
            <a:srgbClr val="A4A3A4"/>
          </p15:clr>
        </p15:guide>
        <p15:guide id="2" pos="57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50" autoAdjust="0"/>
  </p:normalViewPr>
  <p:slideViewPr>
    <p:cSldViewPr>
      <p:cViewPr varScale="1">
        <p:scale>
          <a:sx n="92" d="100"/>
          <a:sy n="92" d="100"/>
        </p:scale>
        <p:origin x="786" y="84"/>
      </p:cViewPr>
      <p:guideLst>
        <p:guide orient="horz" pos="618"/>
        <p:guide pos="5738"/>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00" Type="http://schemas.openxmlformats.org/officeDocument/2006/relationships/slide" Target="slides/slide98.xml" /><Relationship Id="rId101" Type="http://schemas.openxmlformats.org/officeDocument/2006/relationships/slide" Target="slides/slide99.xml" /><Relationship Id="rId102" Type="http://schemas.openxmlformats.org/officeDocument/2006/relationships/slide" Target="slides/slide100.xml" /><Relationship Id="rId103" Type="http://schemas.openxmlformats.org/officeDocument/2006/relationships/slide" Target="slides/slide101.xml" /><Relationship Id="rId104" Type="http://schemas.openxmlformats.org/officeDocument/2006/relationships/tags" Target="tags/tag1.xml" /><Relationship Id="rId105" Type="http://schemas.openxmlformats.org/officeDocument/2006/relationships/presProps" Target="presProps.xml" /><Relationship Id="rId106" Type="http://schemas.openxmlformats.org/officeDocument/2006/relationships/viewProps" Target="viewProps.xml" /><Relationship Id="rId107" Type="http://schemas.openxmlformats.org/officeDocument/2006/relationships/theme" Target="theme/theme1.xml" /><Relationship Id="rId108" Type="http://schemas.openxmlformats.org/officeDocument/2006/relationships/tableStyles" Target="tableStyles.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slide" Target="slides/slide84.xml" /><Relationship Id="rId87" Type="http://schemas.openxmlformats.org/officeDocument/2006/relationships/slide" Target="slides/slide85.xml" /><Relationship Id="rId88" Type="http://schemas.openxmlformats.org/officeDocument/2006/relationships/slide" Target="slides/slide86.xml" /><Relationship Id="rId89" Type="http://schemas.openxmlformats.org/officeDocument/2006/relationships/slide" Target="slides/slide87.xml" /><Relationship Id="rId9" Type="http://schemas.openxmlformats.org/officeDocument/2006/relationships/slide" Target="slides/slide7.xml" /><Relationship Id="rId90" Type="http://schemas.openxmlformats.org/officeDocument/2006/relationships/slide" Target="slides/slide88.xml" /><Relationship Id="rId91" Type="http://schemas.openxmlformats.org/officeDocument/2006/relationships/slide" Target="slides/slide89.xml" /><Relationship Id="rId92" Type="http://schemas.openxmlformats.org/officeDocument/2006/relationships/slide" Target="slides/slide90.xml" /><Relationship Id="rId93" Type="http://schemas.openxmlformats.org/officeDocument/2006/relationships/slide" Target="slides/slide91.xml" /><Relationship Id="rId94" Type="http://schemas.openxmlformats.org/officeDocument/2006/relationships/slide" Target="slides/slide92.xml" /><Relationship Id="rId95" Type="http://schemas.openxmlformats.org/officeDocument/2006/relationships/slide" Target="slides/slide93.xml" /><Relationship Id="rId96" Type="http://schemas.openxmlformats.org/officeDocument/2006/relationships/slide" Target="slides/slide94.xml" /><Relationship Id="rId97" Type="http://schemas.openxmlformats.org/officeDocument/2006/relationships/slide" Target="slides/slide95.xml" /><Relationship Id="rId98" Type="http://schemas.openxmlformats.org/officeDocument/2006/relationships/slide" Target="slides/slide96.xml" /><Relationship Id="rId99" Type="http://schemas.openxmlformats.org/officeDocument/2006/relationships/slide" Target="slides/slide9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emf" /></Relationships>
</file>

<file path=ppt/drawings/_rels/vmlDrawing10.vml.rels>&#65279;<?xml version="1.0" encoding="utf-8" standalone="yes"?><Relationships xmlns="http://schemas.openxmlformats.org/package/2006/relationships"><Relationship Id="rId1" Type="http://schemas.openxmlformats.org/officeDocument/2006/relationships/image" Target="../media/image10.emf" /></Relationships>
</file>

<file path=ppt/drawings/_rels/vmlDrawing11.vml.rels>&#65279;<?xml version="1.0" encoding="utf-8" standalone="yes"?><Relationships xmlns="http://schemas.openxmlformats.org/package/2006/relationships"><Relationship Id="rId1" Type="http://schemas.openxmlformats.org/officeDocument/2006/relationships/image" Target="../media/image11.emf" /></Relationships>
</file>

<file path=ppt/drawings/_rels/vmlDrawing12.vml.rels>&#65279;<?xml version="1.0" encoding="utf-8" standalone="yes"?><Relationships xmlns="http://schemas.openxmlformats.org/package/2006/relationships"><Relationship Id="rId1" Type="http://schemas.openxmlformats.org/officeDocument/2006/relationships/image" Target="../media/image12.emf" /></Relationships>
</file>

<file path=ppt/drawings/_rels/vmlDrawing13.vml.rels>&#65279;<?xml version="1.0" encoding="utf-8" standalone="yes"?><Relationships xmlns="http://schemas.openxmlformats.org/package/2006/relationships"><Relationship Id="rId1" Type="http://schemas.openxmlformats.org/officeDocument/2006/relationships/image" Target="../media/image13.emf" /></Relationships>
</file>

<file path=ppt/drawings/_rels/vmlDrawing14.vml.rels>&#65279;<?xml version="1.0" encoding="utf-8" standalone="yes"?><Relationships xmlns="http://schemas.openxmlformats.org/package/2006/relationships"><Relationship Id="rId1" Type="http://schemas.openxmlformats.org/officeDocument/2006/relationships/image" Target="../media/image14.emf" /></Relationships>
</file>

<file path=ppt/drawings/_rels/vmlDrawing15.vml.rels>&#65279;<?xml version="1.0" encoding="utf-8" standalone="yes"?><Relationships xmlns="http://schemas.openxmlformats.org/package/2006/relationships"><Relationship Id="rId1" Type="http://schemas.openxmlformats.org/officeDocument/2006/relationships/image" Target="../media/image15.emf" /></Relationships>
</file>

<file path=ppt/drawings/_rels/vmlDrawing16.vml.rels>&#65279;<?xml version="1.0" encoding="utf-8" standalone="yes"?><Relationships xmlns="http://schemas.openxmlformats.org/package/2006/relationships"><Relationship Id="rId1" Type="http://schemas.openxmlformats.org/officeDocument/2006/relationships/image" Target="../media/image16.emf" /></Relationships>
</file>

<file path=ppt/drawings/_rels/vmlDrawing17.vml.rels>&#65279;<?xml version="1.0" encoding="utf-8" standalone="yes"?><Relationships xmlns="http://schemas.openxmlformats.org/package/2006/relationships"><Relationship Id="rId1" Type="http://schemas.openxmlformats.org/officeDocument/2006/relationships/image" Target="../media/image17.emf" /></Relationships>
</file>

<file path=ppt/drawings/_rels/vmlDrawing18.vml.rels>&#65279;<?xml version="1.0" encoding="utf-8" standalone="yes"?><Relationships xmlns="http://schemas.openxmlformats.org/package/2006/relationships"><Relationship Id="rId1" Type="http://schemas.openxmlformats.org/officeDocument/2006/relationships/image" Target="../media/image18.emf" /></Relationships>
</file>

<file path=ppt/drawings/_rels/vmlDrawing19.vml.rels>&#65279;<?xml version="1.0" encoding="utf-8" standalone="yes"?><Relationships xmlns="http://schemas.openxmlformats.org/package/2006/relationships"><Relationship Id="rId1" Type="http://schemas.openxmlformats.org/officeDocument/2006/relationships/image" Target="../media/image19.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2.emf" /></Relationships>
</file>

<file path=ppt/drawings/_rels/vmlDrawing20.vml.rels>&#65279;<?xml version="1.0" encoding="utf-8" standalone="yes"?><Relationships xmlns="http://schemas.openxmlformats.org/package/2006/relationships"><Relationship Id="rId1" Type="http://schemas.openxmlformats.org/officeDocument/2006/relationships/image" Target="../media/image20.emf" /></Relationships>
</file>

<file path=ppt/drawings/_rels/vmlDrawing21.vml.rels>&#65279;<?xml version="1.0" encoding="utf-8" standalone="yes"?><Relationships xmlns="http://schemas.openxmlformats.org/package/2006/relationships"><Relationship Id="rId1" Type="http://schemas.openxmlformats.org/officeDocument/2006/relationships/image" Target="../media/image21.emf" /></Relationships>
</file>

<file path=ppt/drawings/_rels/vmlDrawing22.vml.rels>&#65279;<?xml version="1.0" encoding="utf-8" standalone="yes"?><Relationships xmlns="http://schemas.openxmlformats.org/package/2006/relationships"><Relationship Id="rId1" Type="http://schemas.openxmlformats.org/officeDocument/2006/relationships/image" Target="../media/image22.emf" /></Relationships>
</file>

<file path=ppt/drawings/_rels/vmlDrawing23.vml.rels>&#65279;<?xml version="1.0" encoding="utf-8" standalone="yes"?><Relationships xmlns="http://schemas.openxmlformats.org/package/2006/relationships"><Relationship Id="rId1" Type="http://schemas.openxmlformats.org/officeDocument/2006/relationships/image" Target="../media/image23.emf" /></Relationships>
</file>

<file path=ppt/drawings/_rels/vmlDrawing24.vml.rels>&#65279;<?xml version="1.0" encoding="utf-8" standalone="yes"?><Relationships xmlns="http://schemas.openxmlformats.org/package/2006/relationships"><Relationship Id="rId1" Type="http://schemas.openxmlformats.org/officeDocument/2006/relationships/image" Target="../media/image24.emf" /></Relationships>
</file>

<file path=ppt/drawings/_rels/vmlDrawing25.vml.rels>&#65279;<?xml version="1.0" encoding="utf-8" standalone="yes"?><Relationships xmlns="http://schemas.openxmlformats.org/package/2006/relationships"><Relationship Id="rId1" Type="http://schemas.openxmlformats.org/officeDocument/2006/relationships/image" Target="../media/image25.emf" /></Relationships>
</file>

<file path=ppt/drawings/_rels/vmlDrawing26.vml.rels>&#65279;<?xml version="1.0" encoding="utf-8" standalone="yes"?><Relationships xmlns="http://schemas.openxmlformats.org/package/2006/relationships"><Relationship Id="rId1" Type="http://schemas.openxmlformats.org/officeDocument/2006/relationships/image" Target="../media/image26.emf" /></Relationships>
</file>

<file path=ppt/drawings/_rels/vmlDrawing27.vml.rels>&#65279;<?xml version="1.0" encoding="utf-8" standalone="yes"?><Relationships xmlns="http://schemas.openxmlformats.org/package/2006/relationships"><Relationship Id="rId1" Type="http://schemas.openxmlformats.org/officeDocument/2006/relationships/image" Target="../media/image27.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9.vml.rels>&#65279;<?xml version="1.0" encoding="utf-8" standalone="yes"?><Relationships xmlns="http://schemas.openxmlformats.org/package/2006/relationships"><Relationship Id="rId1" Type="http://schemas.openxmlformats.org/officeDocument/2006/relationships/image" Target="../media/image9.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2020-04-01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3511372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28067927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1979736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158820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14281223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3696237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174625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2324139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587536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28869964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22128723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6285372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3110539632"/>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两栏内容">
    <p:spTree>
      <p:nvGrpSpPr>
        <p:cNvPr id="1" name=""/>
        <p:cNvGrpSpPr/>
        <p:nvPr/>
      </p:nvGrpSpPr>
      <p:grpSpPr>
        <a:xfrm>
          <a:off x="0" y="0"/>
          <a: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2736924252"/>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创新模拟">
    <p:spTree>
      <p:nvGrpSpPr>
        <p:cNvPr id="1" name=""/>
        <p:cNvGrpSpPr/>
        <p:nvPr/>
      </p:nvGrpSpPr>
      <p:grpSpPr>
        <a:xfrm>
          <a:off x="0" y="0"/>
          <a: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3538993896"/>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nvGrpSpPr>
      <p:grpSpPr>
        <a:xfrm>
          <a:off x="0" y="0"/>
          <a:ext cx="0" cy="0"/>
        </a:xfrm>
      </p:grpSpPr>
      <p:sp>
        <p:nvSpPr>
          <p:cNvPr id="10" name="灯片编号占位符 3"/>
          <p:cNvSpPr txBox="1"/>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4205714988"/>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标题和竖排文字">
    <p:spTree>
      <p:nvGrpSpPr>
        <p:cNvPr id="1" name=""/>
        <p:cNvGrpSpPr/>
        <p:nvPr/>
      </p:nvGrpSpPr>
      <p:grpSpPr>
        <a:xfrm>
          <a:off x="0" y="0"/>
          <a:ext cx="0" cy="0"/>
        </a:xfrm>
      </p:grpSpPr>
      <p:sp>
        <p:nvSpPr>
          <p:cNvPr id="9" name="灯片编号占位符 3"/>
          <p:cNvSpPr txBox="1"/>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635590529"/>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垂直排列标题与文本">
    <p:spTree>
      <p:nvGrpSpPr>
        <p:cNvPr id="1" name=""/>
        <p:cNvGrpSpPr/>
        <p:nvPr/>
      </p:nvGrpSpPr>
      <p:grpSpPr>
        <a:xfrm>
          <a:off x="0" y="0"/>
          <a:ext cx="0" cy="0"/>
        </a:xfrm>
      </p:grpSpPr>
      <p:sp>
        <p:nvSpPr>
          <p:cNvPr id="9" name="灯片编号占位符 3"/>
          <p:cNvSpPr txBox="1"/>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071033341"/>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userDrawn="1">
  <p:cSld name="章节">
    <p:spTree>
      <p:nvGrpSpPr>
        <p:cNvPr id="1" name=""/>
        <p:cNvGrpSpPr/>
        <p:nvPr/>
      </p:nvGrpSpPr>
      <p:grpSpPr>
        <a:xfrm>
          <a:off x="0" y="0"/>
          <a:ext cx="0" cy="0"/>
        </a:xfrm>
      </p:grpSpPr>
      <p:sp>
        <p:nvSpPr>
          <p:cNvPr id="2" name="矩形 1"/>
          <p:cNvSpPr/>
          <p:nvPr userDrawn="1"/>
        </p:nvSpPr>
        <p:spPr>
          <a:xfrm>
            <a:off x="0" y="2387600"/>
            <a:ext cx="9144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标题 1"/>
          <p:cNvSpPr>
            <a:spLocks noGrp="1"/>
          </p:cNvSpPr>
          <p:nvPr>
            <p:ph type="ctrTitle"/>
          </p:nvPr>
        </p:nvSpPr>
        <p:spPr>
          <a:xfrm>
            <a:off x="0" y="2387600"/>
            <a:ext cx="9144000" cy="1841500"/>
          </a:xfrm>
          <a:prstGeom prst="rect">
            <a:avLst/>
          </a:prstGeom>
        </p:spPr>
        <p:txBody>
          <a:bodyPr anchor="ctr"/>
          <a:lstStyle>
            <a:lvl1pPr algn="ctr">
              <a:defRPr sz="3300">
                <a:solidFill>
                  <a:schemeClr val="bg1"/>
                </a:solidFill>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4123582509"/>
      </p:ext>
    </p:extLst>
  </p:cSld>
  <p:clrMapOvr>
    <a:masterClrMapping/>
  </p:clrMapOvr>
  <p:transition spd="slow">
    <p:wipe/>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
        <p:nvSpPr>
          <p:cNvPr id="4" name="同侧圆角矩形 3"/>
          <p:cNvSpPr/>
          <p:nvPr userDrawn="1"/>
        </p:nvSpPr>
        <p:spPr>
          <a:xfrm>
            <a:off x="1822996" y="508001"/>
            <a:ext cx="1452860" cy="401028"/>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rgbClr val="00B0F0"/>
                </a:solidFill>
                <a:latin typeface="微软雅黑" panose="020b0503020204020204" pitchFamily="34" charset="-122"/>
                <a:ea typeface="微软雅黑" panose="020b0503020204020204" pitchFamily="34" charset="-122"/>
              </a:rPr>
              <a:t>考试说明</a:t>
            </a:r>
            <a:endParaRPr lang="zh-CN" altLang="en-US" sz="160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6614398"/>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
        <p:nvSpPr>
          <p:cNvPr id="4" name="同侧圆角矩形 3"/>
          <p:cNvSpPr/>
          <p:nvPr userDrawn="1"/>
        </p:nvSpPr>
        <p:spPr>
          <a:xfrm>
            <a:off x="3347864"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smtClean="0">
                <a:solidFill>
                  <a:srgbClr val="00B0F0"/>
                </a:solidFill>
                <a:latin typeface="微软雅黑" panose="020b0503020204020204" pitchFamily="34" charset="-122"/>
                <a:ea typeface="微软雅黑" panose="020b0503020204020204" pitchFamily="34" charset="-122"/>
              </a:rPr>
              <a:t>实战预练</a:t>
            </a:r>
          </a:p>
        </p:txBody>
      </p:sp>
    </p:spTree>
    <p:extLst>
      <p:ext uri="{BB962C8B-B14F-4D97-AF65-F5344CB8AC3E}">
        <p14:creationId xmlns:p14="http://schemas.microsoft.com/office/powerpoint/2010/main" val="2391484586"/>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
        <p:nvSpPr>
          <p:cNvPr id="4" name="同侧圆角矩形 3"/>
          <p:cNvSpPr/>
          <p:nvPr userDrawn="1"/>
        </p:nvSpPr>
        <p:spPr>
          <a:xfrm>
            <a:off x="495258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smtClean="0">
                <a:solidFill>
                  <a:srgbClr val="00B0F0"/>
                </a:solidFill>
                <a:latin typeface="微软雅黑" panose="020b0503020204020204" pitchFamily="34" charset="-122"/>
                <a:ea typeface="微软雅黑" panose="020b0503020204020204" pitchFamily="34" charset="-122"/>
              </a:rPr>
              <a:t>方法指导</a:t>
            </a:r>
          </a:p>
        </p:txBody>
      </p:sp>
    </p:spTree>
    <p:extLst>
      <p:ext uri="{BB962C8B-B14F-4D97-AF65-F5344CB8AC3E}">
        <p14:creationId xmlns:p14="http://schemas.microsoft.com/office/powerpoint/2010/main" val="2391484586"/>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
        <p:nvSpPr>
          <p:cNvPr id="3" name="同侧圆角矩形 2"/>
          <p:cNvSpPr/>
          <p:nvPr userDrawn="1"/>
        </p:nvSpPr>
        <p:spPr>
          <a:xfrm>
            <a:off x="654703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smtClean="0">
                <a:solidFill>
                  <a:srgbClr val="00B0F0"/>
                </a:solidFill>
                <a:latin typeface="微软雅黑" panose="020b0503020204020204" pitchFamily="34" charset="-122"/>
                <a:ea typeface="微软雅黑" panose="020b0503020204020204" pitchFamily="34" charset="-122"/>
              </a:rPr>
              <a:t>模拟训练</a:t>
            </a:r>
          </a:p>
        </p:txBody>
      </p:sp>
    </p:spTree>
    <p:extLst>
      <p:ext uri="{BB962C8B-B14F-4D97-AF65-F5344CB8AC3E}">
        <p14:creationId xmlns:p14="http://schemas.microsoft.com/office/powerpoint/2010/main" val="2391484586"/>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2391484586"/>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775765436"/>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热点聚焦">
    <p:spTree>
      <p:nvGrpSpPr>
        <p:cNvPr id="1" name=""/>
        <p:cNvGrpSpPr/>
        <p:nvPr/>
      </p:nvGrpSpPr>
      <p:grpSpPr>
        <a:xfrm>
          <a:off x="0" y="0"/>
          <a: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737820126"/>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典题试做">
    <p:spTree>
      <p:nvGrpSpPr>
        <p:cNvPr id="1" name=""/>
        <p:cNvGrpSpPr/>
        <p:nvPr/>
      </p:nvGrpSpPr>
      <p:grpSpPr>
        <a:xfrm>
          <a:off x="0" y="0"/>
          <a: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999759404"/>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 Target="../slides/slide2.xml" TargetMode="Internal" /><Relationship Id="rId16" Type="http://schemas.openxmlformats.org/officeDocument/2006/relationships/slide" Target="../slides/slide3.xml" TargetMode="Internal" /><Relationship Id="rId17" Type="http://schemas.openxmlformats.org/officeDocument/2006/relationships/slide" Target="../slides/slide17.xml" TargetMode="Internal" /><Relationship Id="rId18" Type="http://schemas.openxmlformats.org/officeDocument/2006/relationships/slide" Target="../slides/slide48.xml" TargetMode="Interna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sp>
        <p:nvSpPr>
          <p:cNvPr id="13" name="矩形 12"/>
          <p:cNvSpPr/>
          <p:nvPr/>
        </p:nvSpPr>
        <p:spPr>
          <a:xfrm>
            <a:off x="1748108" y="467380"/>
            <a:ext cx="6392331"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8172400" y="467380"/>
            <a:ext cx="971600"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604" y="0"/>
            <a:ext cx="1711621" cy="90872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mtClean="0">
                <a:latin typeface="黑体" panose="02010600030101010101" pitchFamily="2" charset="-122"/>
                <a:ea typeface="黑体" panose="02010600030101010101" pitchFamily="2" charset="-122"/>
              </a:rPr>
              <a:t>专题二</a:t>
            </a:r>
            <a:endParaRPr lang="zh-CN" altLang="en-US" b="1">
              <a:latin typeface="黑体" panose="02010600030101010101" pitchFamily="2" charset="-122"/>
              <a:ea typeface="黑体" panose="02010600030101010101" pitchFamily="2" charset="-122"/>
            </a:endParaRPr>
          </a:p>
        </p:txBody>
      </p:sp>
      <p:sp>
        <p:nvSpPr>
          <p:cNvPr id="26" name="矩形 25"/>
          <p:cNvSpPr/>
          <p:nvPr userDrawn="1"/>
        </p:nvSpPr>
        <p:spPr>
          <a:xfrm>
            <a:off x="-1" y="937527"/>
            <a:ext cx="9144000" cy="3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799591" y="75617"/>
            <a:ext cx="7357444" cy="369332"/>
          </a:xfrm>
          <a:prstGeom prst="rect">
            <a:avLst/>
          </a:prstGeom>
          <a:noFill/>
        </p:spPr>
        <p:txBody>
          <a:bodyPr wrap="square" rtlCol="0">
            <a:spAutoFit/>
          </a:bodyPr>
          <a:lstStyle/>
          <a:p>
            <a:r>
              <a:rPr lang="zh-CN" altLang="zh-CN" b="1" smtClean="0"/>
              <a:t>理解并使用常见的词语</a:t>
            </a:r>
            <a:r>
              <a:rPr lang="en-US" altLang="zh-CN" b="1" smtClean="0"/>
              <a:t>(</a:t>
            </a:r>
            <a:r>
              <a:rPr lang="zh-CN" altLang="zh-CN" b="1" smtClean="0"/>
              <a:t>包括成语</a:t>
            </a:r>
            <a:r>
              <a:rPr lang="en-US" altLang="zh-CN" b="1" smtClean="0"/>
              <a:t>)</a:t>
            </a:r>
            <a:endParaRPr lang="zh-CN" altLang="zh-CN" sz="1800" b="1" kern="1200">
              <a:solidFill>
                <a:schemeClr val="tx1"/>
              </a:solidFill>
              <a:effectLst/>
              <a:latin typeface="+mn-lt"/>
              <a:ea typeface="+mn-ea"/>
              <a:cs typeface="+mn-cs"/>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t>‹#›</a:t>
            </a:fld>
            <a:endParaRPr lang="zh-CN" altLang="en-US"/>
          </a:p>
        </p:txBody>
      </p:sp>
      <p:sp>
        <p:nvSpPr>
          <p:cNvPr id="12" name="同侧圆角矩形 11">
            <a:hlinkClick r:id="rId15" action="ppaction://hlinksldjump" tooltip="点击进入"/>
          </p:cNvPr>
          <p:cNvSpPr/>
          <p:nvPr userDrawn="1"/>
        </p:nvSpPr>
        <p:spPr>
          <a:xfrm>
            <a:off x="1804874" y="520414"/>
            <a:ext cx="1475281"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微软雅黑" panose="020b0503020204020204" pitchFamily="34" charset="-122"/>
                <a:ea typeface="微软雅黑" panose="020b0503020204020204" pitchFamily="34" charset="-122"/>
              </a:rPr>
              <a:t>考试说明</a:t>
            </a: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4" name="同侧圆角矩形 13">
            <a:hlinkClick r:id="rId16" action="ppaction://hlinksldjump" tooltip="点击进入"/>
          </p:cNvPr>
          <p:cNvSpPr/>
          <p:nvPr userDrawn="1"/>
        </p:nvSpPr>
        <p:spPr>
          <a:xfrm>
            <a:off x="33369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微软雅黑" panose="020b0503020204020204" pitchFamily="34" charset="-122"/>
                <a:ea typeface="微软雅黑" panose="020b0503020204020204" pitchFamily="34" charset="-122"/>
              </a:rPr>
              <a:t>实战预练</a:t>
            </a: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8" name="同侧圆角矩形 17">
            <a:hlinkClick r:id="rId17" action="ppaction://hlinksldjump" tooltip="点击进入"/>
          </p:cNvPr>
          <p:cNvSpPr/>
          <p:nvPr userDrawn="1"/>
        </p:nvSpPr>
        <p:spPr>
          <a:xfrm>
            <a:off x="493507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微软雅黑" panose="020b0503020204020204" pitchFamily="34" charset="-122"/>
                <a:ea typeface="微软雅黑" panose="020b0503020204020204" pitchFamily="34" charset="-122"/>
              </a:rPr>
              <a:t>方法指导</a:t>
            </a: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9" name="同侧圆角矩形 18">
            <a:hlinkClick r:id="rId18" action="ppaction://hlinksldjump" tooltip="点击进入"/>
          </p:cNvPr>
          <p:cNvSpPr/>
          <p:nvPr userDrawn="1"/>
        </p:nvSpPr>
        <p:spPr>
          <a:xfrm>
            <a:off x="65332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微软雅黑" panose="020b0503020204020204" pitchFamily="34" charset="-122"/>
                <a:ea typeface="微软雅黑" panose="020b0503020204020204" pitchFamily="34" charset="-122"/>
              </a:rPr>
              <a:t>模拟训练</a:t>
            </a:r>
            <a:endParaRPr lang="zh-CN" altLang="en-US" sz="160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63" r:id="rId3"/>
    <p:sldLayoutId id="2147483664" r:id="rId4"/>
    <p:sldLayoutId id="2147483665" r:id="rId5"/>
    <p:sldLayoutId id="2147483666" r:id="rId6"/>
    <p:sldLayoutId id="2147483667" r:id="rId7"/>
    <p:sldLayoutId id="2147483654" r:id="rId8"/>
    <p:sldLayoutId id="2147483655" r:id="rId9"/>
    <p:sldLayoutId id="2147483656" r:id="rId10"/>
    <p:sldLayoutId id="2147483657" r:id="rId11"/>
    <p:sldLayoutId id="2147483658" r:id="rId12"/>
    <p:sldLayoutId id="2147483659" r:id="rId13"/>
    <p:sldLayoutId id="2147483668" r:id="rId14"/>
  </p:sldLayoutIdLst>
  <p:transition/>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9.xml" /><Relationship Id="rId3" Type="http://schemas.openxmlformats.org/officeDocument/2006/relationships/package" Target="../embeddings/Microsoft_Word___4.docx" TargetMode="Internal" /><Relationship Id="rId4" Type="http://schemas.openxmlformats.org/officeDocument/2006/relationships/image" Target="../media/image4.emf" /><Relationship Id="rId5" Type="http://schemas.openxmlformats.org/officeDocument/2006/relationships/vmlDrawing" Target="../drawings/vmlDrawing4.vml" /></Relationships>
</file>

<file path=ppt/slides/_rels/slide10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26.docx" TargetMode="Internal" /><Relationship Id="rId3" Type="http://schemas.openxmlformats.org/officeDocument/2006/relationships/image" Target="../media/image26.emf" /><Relationship Id="rId4" Type="http://schemas.openxmlformats.org/officeDocument/2006/relationships/vmlDrawing" Target="../drawings/vmlDrawing26.vml" /></Relationships>
</file>

<file path=ppt/slides/_rels/slide10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27.docx" TargetMode="Internal" /><Relationship Id="rId3" Type="http://schemas.openxmlformats.org/officeDocument/2006/relationships/image" Target="../media/image27.emf" /><Relationship Id="rId4" Type="http://schemas.openxmlformats.org/officeDocument/2006/relationships/image" Target="../media/image28.png" /><Relationship Id="rId5" Type="http://schemas.openxmlformats.org/officeDocument/2006/relationships/vmlDrawing" Target="../drawings/vmlDrawing27.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2.xml" /><Relationship Id="rId3" Type="http://schemas.openxmlformats.org/officeDocument/2006/relationships/package" Target="../embeddings/Microsoft_Word___5.docx" TargetMode="Internal" /><Relationship Id="rId4" Type="http://schemas.openxmlformats.org/officeDocument/2006/relationships/image" Target="../media/image5.emf" /><Relationship Id="rId5" Type="http://schemas.openxmlformats.org/officeDocument/2006/relationships/vmlDrawing" Target="../drawings/vmlDrawing5.v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5.xml" /><Relationship Id="rId3" Type="http://schemas.openxmlformats.org/officeDocument/2006/relationships/package" Target="../embeddings/Microsoft_Word___6.docx" TargetMode="Internal" /><Relationship Id="rId4" Type="http://schemas.openxmlformats.org/officeDocument/2006/relationships/image" Target="../media/image6.emf" /><Relationship Id="rId5" Type="http://schemas.openxmlformats.org/officeDocument/2006/relationships/vmlDrawing" Target="../drawings/vmlDrawing6.v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package" Target="../embeddings/Microsoft_Word___1.docx" TargetMode="Internal" /><Relationship Id="rId4" Type="http://schemas.openxmlformats.org/officeDocument/2006/relationships/image" Target="../media/image1.emf" /><Relationship Id="rId5" Type="http://schemas.openxmlformats.org/officeDocument/2006/relationships/vmlDrawing" Target="../drawings/vmlDrawing1.v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xml" /><Relationship Id="rId3" Type="http://schemas.openxmlformats.org/officeDocument/2006/relationships/package" Target="../embeddings/Microsoft_Word___2.docx" TargetMode="Internal" /><Relationship Id="rId4" Type="http://schemas.openxmlformats.org/officeDocument/2006/relationships/image" Target="../media/image2.emf" /><Relationship Id="rId5" Type="http://schemas.openxmlformats.org/officeDocument/2006/relationships/vmlDrawing" Target="../drawings/vmlDrawing2.v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 Id="rId3" Type="http://schemas.openxmlformats.org/officeDocument/2006/relationships/package" Target="../embeddings/Microsoft_Word___3.docx" TargetMode="Internal" /><Relationship Id="rId4" Type="http://schemas.openxmlformats.org/officeDocument/2006/relationships/image" Target="../media/image3.emf" /><Relationship Id="rId5" Type="http://schemas.openxmlformats.org/officeDocument/2006/relationships/vmlDrawing" Target="../drawings/vmlDrawing3.v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7.docx" TargetMode="Internal" /><Relationship Id="rId3" Type="http://schemas.openxmlformats.org/officeDocument/2006/relationships/image" Target="../media/image7.emf" /><Relationship Id="rId4" Type="http://schemas.openxmlformats.org/officeDocument/2006/relationships/vmlDrawing" Target="../drawings/vmlDrawing7.v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8.docx" TargetMode="Internal" /><Relationship Id="rId3" Type="http://schemas.openxmlformats.org/officeDocument/2006/relationships/image" Target="../media/image8.emf" /><Relationship Id="rId4" Type="http://schemas.openxmlformats.org/officeDocument/2006/relationships/vmlDrawing" Target="../drawings/vmlDrawing8.v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9.docx" TargetMode="Internal" /><Relationship Id="rId3" Type="http://schemas.openxmlformats.org/officeDocument/2006/relationships/image" Target="../media/image9.emf" /><Relationship Id="rId4" Type="http://schemas.openxmlformats.org/officeDocument/2006/relationships/vmlDrawing" Target="../drawings/vmlDrawing9.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10.docx" TargetMode="Internal" /><Relationship Id="rId3" Type="http://schemas.openxmlformats.org/officeDocument/2006/relationships/image" Target="../media/image10.emf" /><Relationship Id="rId4" Type="http://schemas.openxmlformats.org/officeDocument/2006/relationships/vmlDrawing" Target="../drawings/vmlDrawing10.v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11.docx" TargetMode="Internal" /><Relationship Id="rId3" Type="http://schemas.openxmlformats.org/officeDocument/2006/relationships/image" Target="../media/image11.emf" /><Relationship Id="rId4" Type="http://schemas.openxmlformats.org/officeDocument/2006/relationships/vmlDrawing" Target="../drawings/vmlDrawing11.v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12.docx" TargetMode="Internal" /><Relationship Id="rId3" Type="http://schemas.openxmlformats.org/officeDocument/2006/relationships/image" Target="../media/image12.emf" /><Relationship Id="rId4" Type="http://schemas.openxmlformats.org/officeDocument/2006/relationships/vmlDrawing" Target="../drawings/vmlDrawing12.v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13.docx" TargetMode="Internal" /><Relationship Id="rId3" Type="http://schemas.openxmlformats.org/officeDocument/2006/relationships/image" Target="../media/image13.emf" /><Relationship Id="rId4" Type="http://schemas.openxmlformats.org/officeDocument/2006/relationships/vmlDrawing" Target="../drawings/vmlDrawing13.v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14.docx" TargetMode="Internal" /><Relationship Id="rId3" Type="http://schemas.openxmlformats.org/officeDocument/2006/relationships/image" Target="../media/image14.emf" /><Relationship Id="rId4" Type="http://schemas.openxmlformats.org/officeDocument/2006/relationships/vmlDrawing" Target="../drawings/vmlDrawing14.v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15.docx" TargetMode="Internal" /><Relationship Id="rId3" Type="http://schemas.openxmlformats.org/officeDocument/2006/relationships/image" Target="../media/image15.emf" /><Relationship Id="rId4" Type="http://schemas.openxmlformats.org/officeDocument/2006/relationships/vmlDrawing" Target="../drawings/vmlDrawing15.v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16.docx" TargetMode="Internal" /><Relationship Id="rId3" Type="http://schemas.openxmlformats.org/officeDocument/2006/relationships/image" Target="../media/image16.emf" /><Relationship Id="rId4" Type="http://schemas.openxmlformats.org/officeDocument/2006/relationships/vmlDrawing" Target="../drawings/vmlDrawing16.v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17.docx" TargetMode="Internal" /><Relationship Id="rId3" Type="http://schemas.openxmlformats.org/officeDocument/2006/relationships/image" Target="../media/image17.emf" /><Relationship Id="rId4" Type="http://schemas.openxmlformats.org/officeDocument/2006/relationships/vmlDrawing" Target="../drawings/vmlDrawing17.v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18.docx" TargetMode="Internal" /><Relationship Id="rId3" Type="http://schemas.openxmlformats.org/officeDocument/2006/relationships/image" Target="../media/image18.emf" /><Relationship Id="rId4" Type="http://schemas.openxmlformats.org/officeDocument/2006/relationships/vmlDrawing" Target="../drawings/vmlDrawing18.v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19.docx" TargetMode="Internal" /><Relationship Id="rId3" Type="http://schemas.openxmlformats.org/officeDocument/2006/relationships/image" Target="../media/image19.emf" /><Relationship Id="rId4" Type="http://schemas.openxmlformats.org/officeDocument/2006/relationships/vmlDrawing" Target="../drawings/vmlDrawing19.vm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20.docx" TargetMode="Internal" /><Relationship Id="rId3" Type="http://schemas.openxmlformats.org/officeDocument/2006/relationships/image" Target="../media/image20.emf" /><Relationship Id="rId4" Type="http://schemas.openxmlformats.org/officeDocument/2006/relationships/vmlDrawing" Target="../drawings/vmlDrawing20.vml"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21.docx" TargetMode="Internal" /><Relationship Id="rId3" Type="http://schemas.openxmlformats.org/officeDocument/2006/relationships/image" Target="../media/image21.emf" /><Relationship Id="rId4" Type="http://schemas.openxmlformats.org/officeDocument/2006/relationships/vmlDrawing" Target="../drawings/vmlDrawing21.vml"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22.docx" TargetMode="Internal" /><Relationship Id="rId3" Type="http://schemas.openxmlformats.org/officeDocument/2006/relationships/image" Target="../media/image22.emf" /><Relationship Id="rId4" Type="http://schemas.openxmlformats.org/officeDocument/2006/relationships/vmlDrawing" Target="../drawings/vmlDrawing22.vml"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23.docx" TargetMode="Internal" /><Relationship Id="rId3" Type="http://schemas.openxmlformats.org/officeDocument/2006/relationships/image" Target="../media/image23.emf" /><Relationship Id="rId4" Type="http://schemas.openxmlformats.org/officeDocument/2006/relationships/vmlDrawing" Target="../drawings/vmlDrawing23.vml"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24.docx" TargetMode="Internal" /><Relationship Id="rId3" Type="http://schemas.openxmlformats.org/officeDocument/2006/relationships/image" Target="../media/image24.emf" /><Relationship Id="rId4" Type="http://schemas.openxmlformats.org/officeDocument/2006/relationships/vmlDrawing" Target="../drawings/vmlDrawing24.vml"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25.docx" TargetMode="Internal" /><Relationship Id="rId3" Type="http://schemas.openxmlformats.org/officeDocument/2006/relationships/image" Target="../media/image25.emf" /><Relationship Id="rId4" Type="http://schemas.openxmlformats.org/officeDocument/2006/relationships/vmlDrawing" Target="../drawings/vmlDrawing25.v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r>
              <a:rPr lang="zh-CN" altLang="zh-CN"/>
              <a:t>专题二　理解并使用常见的词语</a:t>
            </a:r>
            <a:r>
              <a:rPr lang="en-US" altLang="zh-CN"/>
              <a:t>(</a:t>
            </a:r>
            <a:r>
              <a:rPr lang="zh-CN" altLang="zh-CN"/>
              <a:t>包括成语</a:t>
            </a:r>
            <a:r>
              <a:rPr lang="en-US" altLang="zh-CN"/>
              <a:t>)</a:t>
            </a:r>
            <a:endParaRPr lang="zh-CN" altLang="zh-CN"/>
          </a:p>
        </p:txBody>
      </p:sp>
    </p:spTree>
    <p:extLst>
      <p:ext uri="{BB962C8B-B14F-4D97-AF65-F5344CB8AC3E}">
        <p14:creationId xmlns:p14="http://schemas.microsoft.com/office/powerpoint/2010/main" val="1477825910"/>
      </p:ext>
    </p:extLst>
  </p:cSld>
  <p:clrMapOvr>
    <a:masterClrMapping/>
  </p:clrMapOvr>
  <p:transition spd="slow">
    <p:wipe/>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10</a:t>
            </a:fld>
            <a:r>
              <a:rPr lang="en-US" altLang="zh-CN" smtClean="0"/>
              <a:t>-</a:t>
            </a:r>
            <a:endParaRPr lang="zh-CN" altLang="en-US"/>
          </a:p>
        </p:txBody>
      </p:sp>
      <p:sp>
        <p:nvSpPr>
          <p:cNvPr id="2" name="矩形 1"/>
          <p:cNvSpPr>
            <a:spLocks noChangeAspect="1"/>
          </p:cNvSpPr>
          <p:nvPr/>
        </p:nvSpPr>
        <p:spPr>
          <a:xfrm>
            <a:off x="508000" y="2225646"/>
            <a:ext cx="8128000" cy="90486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5</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下面句子中加点的成语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使用不恰当的一项是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245881043"/>
              </p:ext>
            </p:extLst>
          </p:nvPr>
        </p:nvGraphicFramePr>
        <p:xfrm>
          <a:off x="599682" y="3130730"/>
          <a:ext cx="8128000" cy="1831992"/>
        </p:xfrm>
        <a:graphic>
          <a:graphicData uri="http://schemas.openxmlformats.org/presentationml/2006/ole">
            <mc:AlternateContent xmlns:mc="http://schemas.openxmlformats.org/markup-compatibility/2006">
              <mc:Choice xmlns:v="urn:schemas-microsoft-com:vml" Requires="v">
                <p:oleObj spid="_x0000_s1041"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99682" y="3130730"/>
                        <a:ext cx="8128000" cy="1831992"/>
                      </a:xfrm>
                      <a:prstGeom prst="rect">
                        <a:avLst/>
                      </a:prstGeom>
                    </p:spPr>
                  </p:pic>
                </p:oleObj>
              </mc:Fallback>
            </mc:AlternateContent>
          </a:graphicData>
        </a:graphic>
      </p:graphicFrame>
      <p:sp>
        <p:nvSpPr>
          <p:cNvPr id="7" name="矩形 6"/>
          <p:cNvSpPr>
            <a:spLocks noChangeAspect="1"/>
          </p:cNvSpPr>
          <p:nvPr/>
        </p:nvSpPr>
        <p:spPr>
          <a:xfrm>
            <a:off x="776358" y="2646743"/>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143885734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100</a:t>
            </a:fld>
            <a:r>
              <a:rPr lang="en-US" altLang="zh-CN" smtClean="0"/>
              <a:t>-</a:t>
            </a:r>
            <a:endParaRPr lang="zh-CN" altLang="en-US"/>
          </a:p>
        </p:txBody>
      </p:sp>
      <p:sp>
        <p:nvSpPr>
          <p:cNvPr id="3" name="矩形 2"/>
          <p:cNvSpPr>
            <a:spLocks noChangeAspect="1"/>
          </p:cNvSpPr>
          <p:nvPr/>
        </p:nvSpPr>
        <p:spPr>
          <a:xfrm>
            <a:off x="508000" y="991119"/>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35</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a:t>
            </a:r>
            <a:r>
              <a:rPr lang="zh-CN" altLang="zh-CN" sz="2200" smtClean="0">
                <a:solidFill>
                  <a:srgbClr val="000000"/>
                </a:solidFill>
                <a:latin typeface="Times New Roman" panose="02020603050405020304" pitchFamily="18" charset="0"/>
                <a:cs typeface="Times New Roman" panose="02020603050405020304" pitchFamily="18" charset="0"/>
              </a:rPr>
              <a:t>列句</a:t>
            </a:r>
            <a:r>
              <a:rPr lang="zh-CN" altLang="en-US" sz="2200" smtClean="0">
                <a:solidFill>
                  <a:srgbClr val="000000"/>
                </a:solidFill>
                <a:latin typeface="Times New Roman" panose="02020603050405020304" pitchFamily="18" charset="0"/>
                <a:cs typeface="Times New Roman" panose="02020603050405020304" pitchFamily="18" charset="0"/>
              </a:rPr>
              <a:t>子</a:t>
            </a:r>
            <a:r>
              <a:rPr lang="zh-CN" altLang="zh-CN" sz="2200" smtClean="0">
                <a:solidFill>
                  <a:srgbClr val="000000"/>
                </a:solidFill>
                <a:latin typeface="Times New Roman" panose="02020603050405020304" pitchFamily="18" charset="0"/>
                <a:cs typeface="Times New Roman" panose="02020603050405020304" pitchFamily="18" charset="0"/>
              </a:rPr>
              <a:t>中</a:t>
            </a:r>
            <a:r>
              <a:rPr lang="zh-CN" altLang="zh-CN" sz="2200">
                <a:solidFill>
                  <a:srgbClr val="000000"/>
                </a:solidFill>
                <a:latin typeface="Times New Roman" panose="02020603050405020304" pitchFamily="18" charset="0"/>
                <a:cs typeface="Times New Roman" panose="02020603050405020304" pitchFamily="18" charset="0"/>
              </a:rPr>
              <a:t>加点词语、俗语运用不正确的一项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719125823"/>
              </p:ext>
            </p:extLst>
          </p:nvPr>
        </p:nvGraphicFramePr>
        <p:xfrm>
          <a:off x="594706" y="1479787"/>
          <a:ext cx="8128000" cy="2655550"/>
        </p:xfrm>
        <a:graphic>
          <a:graphicData uri="http://schemas.openxmlformats.org/presentationml/2006/ole">
            <mc:AlternateContent xmlns:mc="http://schemas.openxmlformats.org/markup-compatibility/2006">
              <mc:Choice xmlns:v="urn:schemas-microsoft-com:vml" Requires="v">
                <p:oleObj spid="_x0000_s1063"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4706" y="1479787"/>
                        <a:ext cx="8128000" cy="2655550"/>
                      </a:xfrm>
                      <a:prstGeom prst="rect">
                        <a:avLst/>
                      </a:prstGeom>
                    </p:spPr>
                  </p:pic>
                </p:oleObj>
              </mc:Fallback>
            </mc:AlternateContent>
          </a:graphicData>
        </a:graphic>
      </p:graphicFrame>
      <p:sp>
        <p:nvSpPr>
          <p:cNvPr id="5" name="矩形 4"/>
          <p:cNvSpPr>
            <a:spLocks noChangeAspect="1"/>
          </p:cNvSpPr>
          <p:nvPr/>
        </p:nvSpPr>
        <p:spPr>
          <a:xfrm>
            <a:off x="7030663" y="999323"/>
            <a:ext cx="37221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a:t>
            </a:r>
            <a:endParaRPr lang="zh-CN" altLang="en-US" sz="2200"/>
          </a:p>
        </p:txBody>
      </p:sp>
      <p:sp>
        <p:nvSpPr>
          <p:cNvPr id="6" name="矩形 5"/>
          <p:cNvSpPr>
            <a:spLocks noChangeAspect="1"/>
          </p:cNvSpPr>
          <p:nvPr/>
        </p:nvSpPr>
        <p:spPr>
          <a:xfrm>
            <a:off x="508000" y="4145728"/>
            <a:ext cx="8128000" cy="2491067"/>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袖手旁观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把手笼在袖子里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在一旁观看。比喻置身事外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既不过问</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也不协助别人。</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目眩神迷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眼花缭乱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心神摇荡。</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前车之鉴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镜子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为教训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前面车子翻倒的教训。比喻先前的失败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可以作为以后的教训。句中指的是科研成果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不是教训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所以该成语使用有误。</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麻雀虽小五脏俱全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比喻事物体积或规模虽小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具备的内容却很齐全。</a:t>
            </a:r>
            <a:endParaRPr lang="zh-CN" altLang="en-US" sz="2200"/>
          </a:p>
        </p:txBody>
      </p:sp>
    </p:spTree>
    <p:extLst>
      <p:ext uri="{BB962C8B-B14F-4D97-AF65-F5344CB8AC3E}">
        <p14:creationId xmlns:p14="http://schemas.microsoft.com/office/powerpoint/2010/main" val="231308518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0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101</a:t>
            </a:fld>
            <a:r>
              <a:rPr lang="en-US" altLang="zh-CN" smtClean="0"/>
              <a:t>-</a:t>
            </a:r>
            <a:endParaRPr lang="zh-CN" altLang="en-US"/>
          </a:p>
        </p:txBody>
      </p:sp>
      <p:sp>
        <p:nvSpPr>
          <p:cNvPr id="5" name="矩形 4"/>
          <p:cNvSpPr>
            <a:spLocks noChangeAspect="1"/>
          </p:cNvSpPr>
          <p:nvPr/>
        </p:nvSpPr>
        <p:spPr>
          <a:xfrm>
            <a:off x="508000" y="1210606"/>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36</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下列句子中加点成语使用错误的一项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912133803"/>
              </p:ext>
            </p:extLst>
          </p:nvPr>
        </p:nvGraphicFramePr>
        <p:xfrm>
          <a:off x="594706" y="1715726"/>
          <a:ext cx="8128000" cy="1831992"/>
        </p:xfrm>
        <a:graphic>
          <a:graphicData uri="http://schemas.openxmlformats.org/presentationml/2006/ole">
            <mc:AlternateContent xmlns:mc="http://schemas.openxmlformats.org/markup-compatibility/2006">
              <mc:Choice xmlns:v="urn:schemas-microsoft-com:vml" Requires="v">
                <p:oleObj spid="_x0000_s1064"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4706" y="1715726"/>
                        <a:ext cx="8128000" cy="1831992"/>
                      </a:xfrm>
                      <a:prstGeom prst="rect">
                        <a:avLst/>
                      </a:prstGeom>
                    </p:spPr>
                  </p:pic>
                </p:oleObj>
              </mc:Fallback>
            </mc:AlternateContent>
          </a:graphicData>
        </a:graphic>
      </p:graphicFrame>
      <p:sp>
        <p:nvSpPr>
          <p:cNvPr id="7" name="矩形 6"/>
          <p:cNvSpPr>
            <a:spLocks noChangeAspect="1"/>
          </p:cNvSpPr>
          <p:nvPr/>
        </p:nvSpPr>
        <p:spPr>
          <a:xfrm>
            <a:off x="5919370" y="1217534"/>
            <a:ext cx="37221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a:t>
            </a:r>
            <a:endParaRPr lang="zh-CN" altLang="en-US" sz="2200"/>
          </a:p>
        </p:txBody>
      </p:sp>
      <p:sp>
        <p:nvSpPr>
          <p:cNvPr id="3" name="矩形 2"/>
          <p:cNvSpPr>
            <a:spLocks noChangeAspect="1"/>
          </p:cNvSpPr>
          <p:nvPr/>
        </p:nvSpPr>
        <p:spPr>
          <a:xfrm>
            <a:off x="508000" y="3537327"/>
            <a:ext cx="8128000" cy="2491067"/>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人声鼎沸</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古代煮食器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沸</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沸腾。形容人群的声音吵吵嚷嚷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就像煮开了锅一样。</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骇人听闻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震惊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使人听了非常吃惊、害怕。</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无可救药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治疗。病已重到无法用药医治的程度。比喻已经到了无法挽救的地步。句中的意思是无法医治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所以该成语使用有误。</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随声附和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声音相应。自己没有主见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别人怎么说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就跟着怎么说。</a:t>
            </a:r>
            <a:endParaRPr lang="zh-CN" altLang="en-US" sz="2200"/>
          </a:p>
        </p:txBody>
      </p:sp>
      <p:pic>
        <p:nvPicPr>
          <p:cNvPr id="8" name="New picture"/>
          <p:cNvPicPr/>
          <p:nvPr/>
        </p:nvPicPr>
        <p:blipFill>
          <a:blip r:embed="rId4"/>
          <a:stretch>
            <a:fillRect/>
          </a:stretch>
        </p:blipFill>
        <p:spPr>
          <a:xfrm>
            <a:off x="11518900" y="12573000"/>
            <a:ext cx="317500" cy="241300"/>
          </a:xfrm>
          <a:prstGeom prst="cube">
            <a:avLst/>
          </a:prstGeom>
        </p:spPr>
      </p:pic>
    </p:spTree>
    <p:extLst>
      <p:ext uri="{BB962C8B-B14F-4D97-AF65-F5344CB8AC3E}">
        <p14:creationId xmlns:p14="http://schemas.microsoft.com/office/powerpoint/2010/main" val="375653770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1"/>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11</a:t>
            </a:fld>
            <a:r>
              <a:rPr lang="en-US" altLang="zh-CN" smtClean="0"/>
              <a:t>-</a:t>
            </a:r>
            <a:endParaRPr lang="zh-CN" altLang="en-US"/>
          </a:p>
        </p:txBody>
      </p:sp>
      <p:sp>
        <p:nvSpPr>
          <p:cNvPr id="4" name="矩形 3"/>
          <p:cNvSpPr>
            <a:spLocks noChangeAspect="1"/>
          </p:cNvSpPr>
          <p:nvPr/>
        </p:nvSpPr>
        <p:spPr>
          <a:xfrm>
            <a:off x="508000" y="2310467"/>
            <a:ext cx="8128000" cy="2491067"/>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耳熟能详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指听得多了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能够说得很清楚、很详细。美轮美奂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原本多形容建筑物雄伟壮观、富丽堂皇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现在也用来形容雕刻或建筑艺术的精美效果。入木三分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相传王羲之在木板上写字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木工刻字时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发现字迹透入木板三分</a:t>
            </a:r>
            <a:r>
              <a:rPr lang="en-US" altLang="zh-CN" sz="2200">
                <a:solidFill>
                  <a:srgbClr val="FF0000"/>
                </a:solidFill>
                <a:latin typeface="Times New Roman" panose="02020603050405020304" pitchFamily="18" charset="0"/>
              </a:rPr>
              <a:t>(1</a:t>
            </a:r>
            <a:r>
              <a:rPr lang="zh-CN" altLang="zh-CN" sz="2200">
                <a:solidFill>
                  <a:srgbClr val="FF0000"/>
                </a:solidFill>
                <a:latin typeface="Times New Roman" panose="02020603050405020304" pitchFamily="18" charset="0"/>
                <a:cs typeface="Times New Roman" panose="02020603050405020304" pitchFamily="18" charset="0"/>
              </a:rPr>
              <a:t>厘米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深。形容书法笔力刚劲有力</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也比喻文章或见解深刻、透彻。一气呵成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一口气做成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形容文章结构紧凑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文气连贯。也比喻做一件事情安排紧凑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迅速不间断地完成。</a:t>
            </a:r>
            <a:endParaRPr lang="zh-CN" altLang="en-US" sz="2200"/>
          </a:p>
        </p:txBody>
      </p:sp>
    </p:spTree>
    <p:extLst>
      <p:ext uri="{BB962C8B-B14F-4D97-AF65-F5344CB8AC3E}">
        <p14:creationId xmlns:p14="http://schemas.microsoft.com/office/powerpoint/2010/main" val="401293658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12</a:t>
            </a:fld>
            <a:r>
              <a:rPr lang="en-US" altLang="zh-CN" smtClean="0"/>
              <a:t>-</a:t>
            </a:r>
            <a:endParaRPr lang="zh-CN" altLang="en-US"/>
          </a:p>
        </p:txBody>
      </p:sp>
      <p:sp>
        <p:nvSpPr>
          <p:cNvPr id="2" name="矩形 1"/>
          <p:cNvSpPr>
            <a:spLocks noChangeAspect="1"/>
          </p:cNvSpPr>
          <p:nvPr/>
        </p:nvSpPr>
        <p:spPr>
          <a:xfrm>
            <a:off x="508000" y="1155917"/>
            <a:ext cx="8128000" cy="4154984"/>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在下列横线处依次填入的词语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作为世界级课题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城市蔓延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的问题一直是规划师挥之不去的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痛点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无论何种设计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都不能阻止快速城市化的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粗暴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城市对耕地的占用将使世界在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多年后不能供给全部人口的粮食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而城市的无序化又使这一矛盾</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smtClean="0">
                <a:solidFill>
                  <a:srgbClr val="000000"/>
                </a:solidFill>
                <a:latin typeface="Times New Roman" panose="02020603050405020304" pitchFamily="18" charset="0"/>
                <a:cs typeface="Times New Roman" panose="02020603050405020304" pitchFamily="18" charset="0"/>
              </a:rPr>
              <a:t>规避</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扩张</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加剧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回避</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扩张</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加速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规避</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扩大</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加速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回避</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扩大</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加剧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776358" y="1568627"/>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8" name="矩形 7"/>
          <p:cNvSpPr>
            <a:spLocks noChangeAspect="1"/>
          </p:cNvSpPr>
          <p:nvPr/>
        </p:nvSpPr>
        <p:spPr>
          <a:xfrm>
            <a:off x="508000" y="5310901"/>
            <a:ext cx="8128000" cy="866006"/>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规避</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设法避开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躲避。扩张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扩大范围、势力。加剧</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表示使程度变得更为严重。</a:t>
            </a:r>
            <a:endParaRPr lang="zh-CN" altLang="en-US" sz="2200"/>
          </a:p>
        </p:txBody>
      </p:sp>
    </p:spTree>
    <p:extLst>
      <p:ext uri="{BB962C8B-B14F-4D97-AF65-F5344CB8AC3E}">
        <p14:creationId xmlns:p14="http://schemas.microsoft.com/office/powerpoint/2010/main" val="53148772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1"/>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13</a:t>
            </a:fld>
            <a:r>
              <a:rPr lang="en-US" altLang="zh-CN" smtClean="0"/>
              <a:t>-</a:t>
            </a:r>
            <a:endParaRPr lang="zh-CN" altLang="en-US"/>
          </a:p>
        </p:txBody>
      </p:sp>
      <p:sp>
        <p:nvSpPr>
          <p:cNvPr id="3" name="矩形 2"/>
          <p:cNvSpPr>
            <a:spLocks noChangeAspect="1"/>
          </p:cNvSpPr>
          <p:nvPr/>
        </p:nvSpPr>
        <p:spPr>
          <a:xfrm>
            <a:off x="508000" y="1247978"/>
            <a:ext cx="8128000" cy="90486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7</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下面语段中加点的成语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使用不恰当的一项是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656447031"/>
              </p:ext>
            </p:extLst>
          </p:nvPr>
        </p:nvGraphicFramePr>
        <p:xfrm>
          <a:off x="593168" y="2134387"/>
          <a:ext cx="8128000" cy="2470671"/>
        </p:xfrm>
        <a:graphic>
          <a:graphicData uri="http://schemas.openxmlformats.org/presentationml/2006/ole">
            <mc:AlternateContent xmlns:mc="http://schemas.openxmlformats.org/markup-compatibility/2006">
              <mc:Choice xmlns:v="urn:schemas-microsoft-com:vml" Requires="v">
                <p:oleObj spid="_x0000_s1042"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93168" y="2134387"/>
                        <a:ext cx="8128000" cy="2470671"/>
                      </a:xfrm>
                      <a:prstGeom prst="rect">
                        <a:avLst/>
                      </a:prstGeom>
                    </p:spPr>
                  </p:pic>
                </p:oleObj>
              </mc:Fallback>
            </mc:AlternateContent>
          </a:graphicData>
        </a:graphic>
      </p:graphicFrame>
      <p:sp>
        <p:nvSpPr>
          <p:cNvPr id="5" name="矩形 4"/>
          <p:cNvSpPr>
            <a:spLocks noChangeAspect="1"/>
          </p:cNvSpPr>
          <p:nvPr/>
        </p:nvSpPr>
        <p:spPr>
          <a:xfrm>
            <a:off x="508000" y="4605058"/>
            <a:ext cx="8128000" cy="866006"/>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焕然一新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精益求精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脚踏实地</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粗制滥造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765967" y="1650285"/>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2" name="矩形 1"/>
          <p:cNvSpPr>
            <a:spLocks noChangeAspect="1"/>
          </p:cNvSpPr>
          <p:nvPr/>
        </p:nvSpPr>
        <p:spPr>
          <a:xfrm>
            <a:off x="508000" y="5471064"/>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cs typeface="Times New Roman" panose="02020603050405020304" pitchFamily="18" charset="0"/>
              </a:rPr>
              <a:t>焕然一新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改变旧面貌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出现崭新的气象。这里应该用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耳目一新</a:t>
            </a:r>
            <a:r>
              <a:rPr lang="en-US" altLang="zh-CN" sz="2200" smtClean="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2944967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1"/>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14</a:t>
            </a:fld>
            <a:r>
              <a:rPr lang="en-US" altLang="zh-CN" smtClean="0"/>
              <a:t>-</a:t>
            </a:r>
            <a:endParaRPr lang="zh-CN" altLang="en-US"/>
          </a:p>
        </p:txBody>
      </p:sp>
      <p:sp>
        <p:nvSpPr>
          <p:cNvPr id="2" name="矩形 1"/>
          <p:cNvSpPr>
            <a:spLocks noChangeAspect="1"/>
          </p:cNvSpPr>
          <p:nvPr/>
        </p:nvSpPr>
        <p:spPr>
          <a:xfrm>
            <a:off x="508000" y="1175970"/>
            <a:ext cx="8128000" cy="492865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8</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依次填入下列各句横线处的成语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这位抗战老兵面对一件破军衣、一面旧党旗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以解说员的身份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给在场的党员干部上了一节</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的党课。</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他的创作不同于其他散文作家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他以画家的眼光和独特的笔法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创作出当前文学园地中</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的散文作品。</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这家餐厅的拱形门低调中带着奢华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实木地板纯朴中显得大气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整体设计充满地中海风情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之感。</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独树一帜　　别具一格　　别开生面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别开生面　　独树一帜　　别具一格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独树一帜　　别开生面　　别具一格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别开生面　　别具一格　　独树一帜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1136398" y="1583267"/>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243425880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15</a:t>
            </a:fld>
            <a:r>
              <a:rPr lang="en-US" altLang="zh-CN" smtClean="0"/>
              <a:t>-</a:t>
            </a:r>
            <a:endParaRPr lang="zh-CN" altLang="en-US"/>
          </a:p>
        </p:txBody>
      </p:sp>
      <p:sp>
        <p:nvSpPr>
          <p:cNvPr id="3" name="矩形 2"/>
          <p:cNvSpPr>
            <a:spLocks noChangeAspect="1"/>
          </p:cNvSpPr>
          <p:nvPr/>
        </p:nvSpPr>
        <p:spPr>
          <a:xfrm>
            <a:off x="508000" y="2513599"/>
            <a:ext cx="8128000" cy="212365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别开生面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的意思是另外开展新的局面或创造性的形式</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侧重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生面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表示新的局面或形式。</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独树一帜</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的意思是单独树立起一面旗帜</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指自成一家</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偏重在创造出独特风格或另外开创局面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多含褒义。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别具一格</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的意思是另有一种风格</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偏重风格、样子与众不同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一般用于文艺创作和某些</a:t>
            </a:r>
            <a:r>
              <a:rPr lang="zh-CN" altLang="zh-CN" sz="2200" smtClean="0">
                <a:solidFill>
                  <a:srgbClr val="FF0000"/>
                </a:solidFill>
                <a:latin typeface="Times New Roman" panose="02020603050405020304" pitchFamily="18" charset="0"/>
                <a:cs typeface="Times New Roman" panose="02020603050405020304" pitchFamily="18" charset="0"/>
              </a:rPr>
              <a:t>事物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3828807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16</a:t>
            </a:fld>
            <a:r>
              <a:rPr lang="en-US" altLang="zh-CN" smtClean="0"/>
              <a:t>-</a:t>
            </a:r>
            <a:endParaRPr lang="zh-CN" altLang="en-US"/>
          </a:p>
        </p:txBody>
      </p:sp>
      <p:sp>
        <p:nvSpPr>
          <p:cNvPr id="2" name="矩形 1"/>
          <p:cNvSpPr>
            <a:spLocks noChangeAspect="1"/>
          </p:cNvSpPr>
          <p:nvPr/>
        </p:nvSpPr>
        <p:spPr>
          <a:xfrm>
            <a:off x="508000" y="1103962"/>
            <a:ext cx="8128000" cy="90486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9</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加点的词语使用错误的一项是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929638663"/>
              </p:ext>
            </p:extLst>
          </p:nvPr>
        </p:nvGraphicFramePr>
        <p:xfrm>
          <a:off x="593168" y="1994481"/>
          <a:ext cx="8128000" cy="3388347"/>
        </p:xfrm>
        <a:graphic>
          <a:graphicData uri="http://schemas.openxmlformats.org/presentationml/2006/ole">
            <mc:AlternateContent xmlns:mc="http://schemas.openxmlformats.org/markup-compatibility/2006">
              <mc:Choice xmlns:v="urn:schemas-microsoft-com:vml" Requires="v">
                <p:oleObj spid="_x0000_s1043"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93168" y="1994481"/>
                        <a:ext cx="8128000" cy="3388347"/>
                      </a:xfrm>
                      <a:prstGeom prst="rect">
                        <a:avLst/>
                      </a:prstGeom>
                    </p:spPr>
                  </p:pic>
                </p:oleObj>
              </mc:Fallback>
            </mc:AlternateContent>
          </a:graphicData>
        </a:graphic>
      </p:graphicFrame>
      <p:sp>
        <p:nvSpPr>
          <p:cNvPr id="7" name="矩形 6"/>
          <p:cNvSpPr>
            <a:spLocks noChangeAspect="1"/>
          </p:cNvSpPr>
          <p:nvPr/>
        </p:nvSpPr>
        <p:spPr>
          <a:xfrm>
            <a:off x="786749" y="1520980"/>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4" name="矩形 3"/>
          <p:cNvSpPr>
            <a:spLocks noChangeAspect="1"/>
          </p:cNvSpPr>
          <p:nvPr/>
        </p:nvSpPr>
        <p:spPr>
          <a:xfrm>
            <a:off x="508000" y="5387325"/>
            <a:ext cx="8128000" cy="866006"/>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cs typeface="Times New Roman" panose="02020603050405020304" pitchFamily="18" charset="0"/>
              </a:rPr>
              <a:t>不绝如缕</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像细线一样连着</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差点就断了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多形容局势危急或声音细微悠长。用在此处不符合语境</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络绎不绝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2939564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1"/>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广东学业水平测试对本专题的考查基本以成语为主。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成语是语言经过长期使用、锤炼而形成的固定短语。成语大多出自古代典籍诗文和历史故事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形式上以四字语为主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意义上多是字面意义的引申义和比喻义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言简意赅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最能体现熟语结构上的稳固性和意义上的整体性的基本特点。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045156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a:p>
        </p:txBody>
      </p:sp>
      <p:sp>
        <p:nvSpPr>
          <p:cNvPr id="4" name="矩形 3"/>
          <p:cNvSpPr>
            <a:spLocks noChangeAspect="1"/>
          </p:cNvSpPr>
          <p:nvPr/>
        </p:nvSpPr>
        <p:spPr>
          <a:xfrm>
            <a:off x="508000" y="1708603"/>
            <a:ext cx="8128000" cy="3694794"/>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方法指导</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注重积累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语文学习天生需要积累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成语的学习也是如此。我们要像学习外语背单词那样落实成语的积累。因此必须端正态度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狠下苦功。积累可以通过以下途径。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在课内外阅读中积累。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平时要在阅读中注意积累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注意词语使用的语境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体会词语的含义、用法及表达作用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掌握规范用法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有时即使是名家的作品也可能会有词语使用不规范的问题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这就要求我们不要盲从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要有分辨能力。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1882487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a:p>
        </p:txBody>
      </p:sp>
      <p:sp>
        <p:nvSpPr>
          <p:cNvPr id="3" name="矩形 2"/>
          <p:cNvSpPr>
            <a:spLocks noChangeAspect="1"/>
          </p:cNvSpPr>
          <p:nvPr/>
        </p:nvSpPr>
        <p:spPr>
          <a:xfrm>
            <a:off x="508000" y="986533"/>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集中突击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归类复习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重质重量。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复习阶段应用一定的时间对成语作集中复习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强化记忆。应当借助一些资料突击复习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易误成语例析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近义成语辨析等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仔细分辨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保证效果。归类复习可以是按成语、谚语、歇后语、惯用语等归类复习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还可以按成语使用中的误因归类复习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比如按望文生义、两用成语、色彩不清、对象不分、范围不当、特定对象等方面归类积累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各个击破。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准备错题本。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对使用中高频出错的成语要作记录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经常翻看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细加揣摩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增强积累的自觉性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养成积累的好习惯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使积累归于准确明晰。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手中应有成语词典一类的工具书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随时翻查记诵。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如要求自己每天记三条成语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考试时就可掌握一千多条成语了。成语的积累有些枯燥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要能持之以恒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要善于苦中作乐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只要是有心人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自然会收益多多。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91192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2</a:t>
            </a:fld>
            <a:r>
              <a:rPr lang="en-US" altLang="zh-CN" smtClean="0"/>
              <a:t>-</a:t>
            </a:r>
            <a:endParaRPr lang="zh-CN" altLang="en-US"/>
          </a:p>
        </p:txBody>
      </p:sp>
      <p:graphicFrame>
        <p:nvGraphicFramePr>
          <p:cNvPr id="2" name="对象 1"/>
          <p:cNvGraphicFramePr>
            <a:graphicFrameLocks noChangeAspect="1"/>
          </p:cNvGraphicFramePr>
          <p:nvPr>
            <p:extLst>
              <p:ext uri="{D42A27DB-BD31-4B8C-83A1-F6EECF244321}">
                <p14:modId xmlns:p14="http://schemas.microsoft.com/office/powerpoint/2010/main" val="1345428761"/>
              </p:ext>
            </p:extLst>
          </p:nvPr>
        </p:nvGraphicFramePr>
        <p:xfrm>
          <a:off x="508000" y="1089502"/>
          <a:ext cx="8128000" cy="5703092"/>
        </p:xfrm>
        <a:graphic>
          <a:graphicData uri="http://schemas.openxmlformats.org/presentationml/2006/ole">
            <mc:AlternateContent xmlns:mc="http://schemas.openxmlformats.org/markup-compatibility/2006">
              <mc:Choice xmlns:v="urn:schemas-microsoft-com:vml" Requires="v">
                <p:oleObj spid="_x0000_s103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089502"/>
                        <a:ext cx="8128000" cy="5703092"/>
                      </a:xfrm>
                      <a:prstGeom prst="rect">
                        <a:avLst/>
                      </a:prstGeom>
                    </p:spPr>
                  </p:pic>
                </p:oleObj>
              </mc:Fallback>
            </mc:AlternateContent>
          </a:graphicData>
        </a:graphic>
      </p:graphicFrame>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a:p>
        </p:txBody>
      </p:sp>
      <p:sp>
        <p:nvSpPr>
          <p:cNvPr id="3" name="矩形 2"/>
          <p:cNvSpPr>
            <a:spLocks noChangeAspect="1"/>
          </p:cNvSpPr>
          <p:nvPr/>
        </p:nvSpPr>
        <p:spPr>
          <a:xfrm>
            <a:off x="508000" y="1236647"/>
            <a:ext cx="8128000" cy="4928657"/>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方法指导</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注意辨别分类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望文生义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主观臆断。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成语具有结构的稳定性和意义的整体性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其含义是约定俗成的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它不是构成它的单个语素义的简单叠加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而是在其构成成分提供的事件的基础上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在丰富的人文背景下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通过引申、比喻等方式抽象概括出来的。因此我们在掌握或运用成语时一定要注意把握成语字面意义之外的整体意义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同时必须准确理解成语中一些含有生僻义的关键语素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切忌粗枝大叶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一瞥而过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主观臆断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望文生义。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这篇文章不仅结构混乱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而且文不加点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令人费解。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发展生产力是当前首当其冲的大事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是一切工作的重中之重。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　三人成虎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人多为王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这似乎成了宗派主义者们的信条。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10" name="组合 9"/>
          <p:cNvGrpSpPr/>
          <p:nvPr/>
        </p:nvGrpSpPr>
        <p:grpSpPr>
          <a:xfrm>
            <a:off x="4900867" y="4653136"/>
            <a:ext cx="1304708" cy="466090"/>
            <a:chOff x="4900867" y="4653136"/>
            <a:chExt cx="1304708" cy="466090"/>
          </a:xfrm>
        </p:grpSpPr>
        <p:sp>
          <p:nvSpPr>
            <p:cNvPr id="4" name="矩形 3"/>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5" name="矩形 4"/>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6" name="矩形 5"/>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7" name="矩形 6"/>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11" name="组合 10"/>
          <p:cNvGrpSpPr/>
          <p:nvPr/>
        </p:nvGrpSpPr>
        <p:grpSpPr>
          <a:xfrm>
            <a:off x="3707904" y="5064402"/>
            <a:ext cx="1304708" cy="466090"/>
            <a:chOff x="4900867" y="4653136"/>
            <a:chExt cx="1304708" cy="466090"/>
          </a:xfrm>
        </p:grpSpPr>
        <p:sp>
          <p:nvSpPr>
            <p:cNvPr id="12" name="矩形 11"/>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3" name="矩形 12"/>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4" name="矩形 13"/>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5" name="矩形 14"/>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16" name="组合 15"/>
          <p:cNvGrpSpPr/>
          <p:nvPr/>
        </p:nvGrpSpPr>
        <p:grpSpPr>
          <a:xfrm>
            <a:off x="1465265" y="5880304"/>
            <a:ext cx="1304708" cy="466090"/>
            <a:chOff x="4900867" y="4653136"/>
            <a:chExt cx="1304708" cy="466090"/>
          </a:xfrm>
        </p:grpSpPr>
        <p:sp>
          <p:nvSpPr>
            <p:cNvPr id="17" name="矩形 16"/>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8" name="矩形 17"/>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9" name="矩形 18"/>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20" name="矩形 19"/>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spTree>
    <p:extLst>
      <p:ext uri="{BB962C8B-B14F-4D97-AF65-F5344CB8AC3E}">
        <p14:creationId xmlns:p14="http://schemas.microsoft.com/office/powerpoint/2010/main" val="186963325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a:p>
        </p:txBody>
      </p:sp>
      <p:sp>
        <p:nvSpPr>
          <p:cNvPr id="3" name="矩形 2"/>
          <p:cNvSpPr>
            <a:spLocks noChangeAspect="1"/>
          </p:cNvSpPr>
          <p:nvPr/>
        </p:nvSpPr>
        <p:spPr>
          <a:xfrm>
            <a:off x="508000" y="1098432"/>
            <a:ext cx="8128000" cy="531985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文不加点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中的关键语素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删改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如果我们不理解它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就可能把意思理解成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写文章不加标点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。而实际上整个成语是指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写文章很快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不用涂改就写成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首当其冲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交通要道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它比喻最先受到冲击、压力、攻击或首先蒙受灾难。例</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三人成虎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人多为王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它比喻谣言或谣传一再反复就会使人信以为真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多误作团结力量大。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类似成语还有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风十雨、对簿公堂、大快人心、屡试不爽、久假不归、差强人意、万人空巷、光怪陆离、不刊之论、涣然冰释、空穴来风、空谷足音、善刀而藏、暴虎冯河、酒囊饭袋、有口皆碑、不足为训、不以为然、人面桃花、奇文共赏、城下之盟、穿云裂石、身无长物、细大不捐、间不容发、罪不容诛、大方之家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7221619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不明语源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不知本义。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许多成语都有一定的典故来历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或出于古代寓言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或出于历史故事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或出于古代诗文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都有着特定的含义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我们在掌握或运用成语时一定要注意追本溯源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不能随意解释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更不能不分场合地乱用。还有的成语在现代大都使用其引申义或比喻义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但偶尔还会使用其本义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故当成语运用回到其本义时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我们不能视其为错。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随着双边关系的改善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中俄两国终于结为秦晋之好。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平均主义的思想已成为明日黄花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逐渐在人们的头脑中消失了。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　让梨推枣是广为传颂的谦让美德的表现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假如只有一个梨子的时候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孩子们难道不应该让给妈妈吗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　节日的秦淮河畔充满了喜庆气氛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灯红酒绿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十分热闹。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4" name="组合 3"/>
          <p:cNvGrpSpPr/>
          <p:nvPr/>
        </p:nvGrpSpPr>
        <p:grpSpPr>
          <a:xfrm>
            <a:off x="6300192" y="3696250"/>
            <a:ext cx="1304708" cy="466090"/>
            <a:chOff x="4900867" y="4653136"/>
            <a:chExt cx="1304708" cy="466090"/>
          </a:xfrm>
        </p:grpSpPr>
        <p:sp>
          <p:nvSpPr>
            <p:cNvPr id="5" name="矩形 4"/>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6" name="矩形 5"/>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7" name="矩形 6"/>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8" name="矩形 7"/>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9" name="组合 8"/>
          <p:cNvGrpSpPr/>
          <p:nvPr/>
        </p:nvGrpSpPr>
        <p:grpSpPr>
          <a:xfrm>
            <a:off x="4273577" y="4108245"/>
            <a:ext cx="1304708" cy="466090"/>
            <a:chOff x="4900867" y="4653136"/>
            <a:chExt cx="1304708" cy="466090"/>
          </a:xfrm>
        </p:grpSpPr>
        <p:sp>
          <p:nvSpPr>
            <p:cNvPr id="10" name="矩形 9"/>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1" name="矩形 10"/>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2" name="矩形 11"/>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3" name="矩形 12"/>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14" name="组合 13"/>
          <p:cNvGrpSpPr/>
          <p:nvPr/>
        </p:nvGrpSpPr>
        <p:grpSpPr>
          <a:xfrm>
            <a:off x="1475656" y="4900333"/>
            <a:ext cx="1304708" cy="466090"/>
            <a:chOff x="4900867" y="4653136"/>
            <a:chExt cx="1304708" cy="466090"/>
          </a:xfrm>
        </p:grpSpPr>
        <p:sp>
          <p:nvSpPr>
            <p:cNvPr id="15" name="矩形 14"/>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6" name="矩形 15"/>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7" name="矩形 16"/>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8" name="矩形 17"/>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19" name="组合 18"/>
          <p:cNvGrpSpPr/>
          <p:nvPr/>
        </p:nvGrpSpPr>
        <p:grpSpPr>
          <a:xfrm>
            <a:off x="5451995" y="5713203"/>
            <a:ext cx="1304708" cy="466090"/>
            <a:chOff x="4900867" y="4653136"/>
            <a:chExt cx="1304708" cy="466090"/>
          </a:xfrm>
        </p:grpSpPr>
        <p:sp>
          <p:nvSpPr>
            <p:cNvPr id="20" name="矩形 19"/>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21" name="矩形 20"/>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22" name="矩形 21"/>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23" name="矩形 22"/>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spTree>
    <p:extLst>
      <p:ext uri="{BB962C8B-B14F-4D97-AF65-F5344CB8AC3E}">
        <p14:creationId xmlns:p14="http://schemas.microsoft.com/office/powerpoint/2010/main" val="409635930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a:p>
        </p:txBody>
      </p:sp>
      <p:sp>
        <p:nvSpPr>
          <p:cNvPr id="4" name="矩形 3"/>
          <p:cNvSpPr>
            <a:spLocks noChangeAspect="1"/>
          </p:cNvSpPr>
          <p:nvPr/>
        </p:nvSpPr>
        <p:spPr>
          <a:xfrm>
            <a:off x="508000" y="1497936"/>
            <a:ext cx="8128000" cy="411612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对例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秦晋之好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指春秋时秦晋两国世代联姻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后专指两姓联姻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不能泛指友好关系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此处用来说两国关系友好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故用错。例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明日黄花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一词出自古典诗歌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在诗中指重阳节。原意是说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重阳节一过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菊花就枯萎了。后比喻过了时的无应时作用的东西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或失去新闻价值的报道。此处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平均主义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本就无价值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更不是外物或报道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故用错。另外这个词常误作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昨日黄花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让梨推枣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用于兄弟关系友好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不用于谦虚。例</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灯红酒绿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兼有两种词义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既指娱乐场所的繁华景象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也比喻统治者骄奢淫逸的腐朽生活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此处是用了本义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故对。像这类两用成语在汉语里很多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辨析时要多加留心。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639393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类似成语还有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无全牛、守株待兔、庆父不死、鲁难未已、四面楚歌、卧薪尝胆、巧言令色、倚马可待、破镜重圆、不可救药、望洋兴叹、胸有成竹、乐不思蜀、弹冠相庆、祸起萧墙、邯郸学步、风声鹤唳、水落石出、按部就班、苦心孤诣、高谈阔论、不绝如缕、想入非非、短小精悍、淋漓尽致、左右逢源、信笔涂鸦、玲珑剔透、标新立异、登峰造极、如虎添翼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5148767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色彩不分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褒贬失当。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成语从感情色彩上可分为褒义、中性、贬义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不同的成语常带有不同的感情色彩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并随着语言环境的不同而变化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我们在使用时必须辨明褒贬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否则就容易造成褒词贬用或贬词褒用的失误。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在澳门回归的日子里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许多单位的干部都倾巢而出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参加清洁马路的活动。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《三国演义》中《火烧赤壁》一回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活画了蒋干这个不学无术、胸无城府的形象。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　小错误也不能放过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须知集腋成裘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小错集多了也会对工作造成大的损害。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4" name="组合 3"/>
          <p:cNvGrpSpPr/>
          <p:nvPr/>
        </p:nvGrpSpPr>
        <p:grpSpPr>
          <a:xfrm>
            <a:off x="6290530" y="3322955"/>
            <a:ext cx="1304708" cy="466090"/>
            <a:chOff x="4900867" y="4653136"/>
            <a:chExt cx="1304708" cy="466090"/>
          </a:xfrm>
        </p:grpSpPr>
        <p:sp>
          <p:nvSpPr>
            <p:cNvPr id="5" name="矩形 4"/>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6" name="矩形 5"/>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7" name="矩形 6"/>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8" name="矩形 7"/>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9" name="组合 8"/>
          <p:cNvGrpSpPr/>
          <p:nvPr/>
        </p:nvGrpSpPr>
        <p:grpSpPr>
          <a:xfrm>
            <a:off x="1352422" y="4519511"/>
            <a:ext cx="1304708" cy="466090"/>
            <a:chOff x="4900867" y="4653136"/>
            <a:chExt cx="1304708" cy="466090"/>
          </a:xfrm>
        </p:grpSpPr>
        <p:sp>
          <p:nvSpPr>
            <p:cNvPr id="10" name="矩形 9"/>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1" name="矩形 10"/>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2" name="矩形 11"/>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3" name="矩形 12"/>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14" name="组合 13"/>
          <p:cNvGrpSpPr/>
          <p:nvPr/>
        </p:nvGrpSpPr>
        <p:grpSpPr>
          <a:xfrm>
            <a:off x="4335194" y="4920386"/>
            <a:ext cx="1304708" cy="466090"/>
            <a:chOff x="4900867" y="4653136"/>
            <a:chExt cx="1304708" cy="466090"/>
          </a:xfrm>
        </p:grpSpPr>
        <p:sp>
          <p:nvSpPr>
            <p:cNvPr id="15" name="矩形 14"/>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6" name="矩形 15"/>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7" name="矩形 16"/>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8" name="矩形 17"/>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spTree>
    <p:extLst>
      <p:ext uri="{BB962C8B-B14F-4D97-AF65-F5344CB8AC3E}">
        <p14:creationId xmlns:p14="http://schemas.microsoft.com/office/powerpoint/2010/main" val="107468941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a:p>
        </p:txBody>
      </p:sp>
      <p:sp>
        <p:nvSpPr>
          <p:cNvPr id="4" name="矩形 3"/>
          <p:cNvSpPr>
            <a:spLocks noChangeAspect="1"/>
          </p:cNvSpPr>
          <p:nvPr/>
        </p:nvSpPr>
        <p:spPr>
          <a:xfrm>
            <a:off x="508000" y="1099206"/>
            <a:ext cx="8128000" cy="491358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倾巢而出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整窝的鸟儿全出来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比喻敌人出动全部的兵力进行侵扰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只用于贬义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此处用在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单位的干部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犯了贬词褒用的错误。例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胸无城府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比喻为人坦率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不用心计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是褒义词。把此词加于无能的腐儒蒋干身上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明显犯了褒词贬用之误。例</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集腋成裘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比喻好东西积少成多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是褒义词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此例用以指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积少成多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褒词贬用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另外有时为了收到特殊的修辞效果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有意将贬词褒用或褒词贬用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这不应视为错误。比如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咸与维新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的时候了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所以他们便谈得很投机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立刻成了情投意合的同志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也相约去革命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艾奇逊是不拿薪水的教员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他是如此诲人不倦地毫无隐晦地说出了全篇真理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这两句中的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情投意合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诲人不倦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都是修辞上的褒词贬用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起到了很好的讽刺作用。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5" name="组合 4"/>
          <p:cNvGrpSpPr/>
          <p:nvPr/>
        </p:nvGrpSpPr>
        <p:grpSpPr>
          <a:xfrm>
            <a:off x="2823026" y="4519511"/>
            <a:ext cx="1304708" cy="466090"/>
            <a:chOff x="4900867" y="4653136"/>
            <a:chExt cx="1304708" cy="466090"/>
          </a:xfrm>
        </p:grpSpPr>
        <p:sp>
          <p:nvSpPr>
            <p:cNvPr id="6" name="矩形 5"/>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7" name="矩形 6"/>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8" name="矩形 7"/>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9" name="矩形 8"/>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10" name="组合 9"/>
          <p:cNvGrpSpPr/>
          <p:nvPr/>
        </p:nvGrpSpPr>
        <p:grpSpPr>
          <a:xfrm>
            <a:off x="3090276" y="4909995"/>
            <a:ext cx="1304708" cy="466090"/>
            <a:chOff x="4900867" y="4653136"/>
            <a:chExt cx="1304708" cy="466090"/>
          </a:xfrm>
        </p:grpSpPr>
        <p:sp>
          <p:nvSpPr>
            <p:cNvPr id="11" name="矩形 10"/>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2" name="矩形 11"/>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3" name="矩形 12"/>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4" name="矩形 13"/>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spTree>
    <p:extLst>
      <p:ext uri="{BB962C8B-B14F-4D97-AF65-F5344CB8AC3E}">
        <p14:creationId xmlns:p14="http://schemas.microsoft.com/office/powerpoint/2010/main" val="57501425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类似成语还有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洗心革面、无所不为、无所不至、始作俑者、粉墨登场、无独有偶、处心积虑、倾巢而出、弹冠相庆、官样文章、昼伏夜出、连篇累牍、师心自用、评头品足、一团和气、闪烁其词、叹为观止、目无全牛、耳提面命、雨后春笋、危言危行、有口皆碑、殚精竭虑、蠢蠢欲动、凤毛麟角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6486625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对象不当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张冠李戴。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有些成语有特定的适用对象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词义有所侧重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适用的对象也就不同。有的指个体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有的指群体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有的指物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有的专用于男女或夫妻之间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有的专用于写文章或文学艺术等。如果对这些成语所表达的习惯对象缺乏了解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就会使陈述与被陈述对象之间出现张冠李戴的现象。比如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炙手可热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只用于指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气焰很盛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权势很大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而时下多误指题材之类。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各种花卉竞相开放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若用国色天香来形容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实不为过。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民谣云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贾不假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白玉为堂金作马。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足见贾府金玉之多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简直达到了汗牛充栋的地步。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　桂林的山水黄山的松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真是巧夺天工。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4" name="组合 3"/>
          <p:cNvGrpSpPr/>
          <p:nvPr/>
        </p:nvGrpSpPr>
        <p:grpSpPr>
          <a:xfrm>
            <a:off x="4337021" y="4303487"/>
            <a:ext cx="1304708" cy="466090"/>
            <a:chOff x="4900867" y="4653136"/>
            <a:chExt cx="1304708" cy="466090"/>
          </a:xfrm>
        </p:grpSpPr>
        <p:sp>
          <p:nvSpPr>
            <p:cNvPr id="5" name="矩形 4"/>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6" name="矩形 5"/>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7" name="矩形 6"/>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8" name="矩形 7"/>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9" name="组合 8"/>
          <p:cNvGrpSpPr/>
          <p:nvPr/>
        </p:nvGrpSpPr>
        <p:grpSpPr>
          <a:xfrm>
            <a:off x="1619672" y="5105966"/>
            <a:ext cx="1304708" cy="466090"/>
            <a:chOff x="4900867" y="4653136"/>
            <a:chExt cx="1304708" cy="466090"/>
          </a:xfrm>
        </p:grpSpPr>
        <p:sp>
          <p:nvSpPr>
            <p:cNvPr id="10" name="矩形 9"/>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1" name="矩形 10"/>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2" name="矩形 11"/>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3" name="矩形 12"/>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14" name="组合 13"/>
          <p:cNvGrpSpPr/>
          <p:nvPr/>
        </p:nvGrpSpPr>
        <p:grpSpPr>
          <a:xfrm>
            <a:off x="4604271" y="5527623"/>
            <a:ext cx="1304708" cy="466090"/>
            <a:chOff x="4900867" y="4653136"/>
            <a:chExt cx="1304708" cy="466090"/>
          </a:xfrm>
        </p:grpSpPr>
        <p:sp>
          <p:nvSpPr>
            <p:cNvPr id="15" name="矩形 14"/>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6" name="矩形 15"/>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7" name="矩形 16"/>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8" name="矩形 17"/>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spTree>
    <p:extLst>
      <p:ext uri="{BB962C8B-B14F-4D97-AF65-F5344CB8AC3E}">
        <p14:creationId xmlns:p14="http://schemas.microsoft.com/office/powerpoint/2010/main" val="39806027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a:p>
        </p:txBody>
      </p:sp>
      <p:sp>
        <p:nvSpPr>
          <p:cNvPr id="3" name="矩形 2"/>
          <p:cNvSpPr>
            <a:spLocks noChangeAspect="1"/>
          </p:cNvSpPr>
          <p:nvPr/>
        </p:nvSpPr>
        <p:spPr>
          <a:xfrm>
            <a:off x="508000" y="1251715"/>
            <a:ext cx="8128000" cy="491358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国色天香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原指色香俱备的牡丹花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各种花卉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汗牛充栋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只用来形容图书多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不能指金玉之类。例</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巧夺天工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精巧的人工胜过天然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形容技艺巧妙、高超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所修饰的对象必须是人工制作的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而不能是天然的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桂林的山水黄山的松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本身就是天然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类似的成语还有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萍水相逢、明日黄花、罄竹难书、擢发难数、豆蔻年华、行云流水、炙手可热、多事之秋、一挥而就、青梅竹马、脍炙人口、两小无猜、乱点鸳鸯、举案齐眉、比翼双飞、耳鬓厮磨、相敬如宾、夫唱妇随、江郎才尽、挥洒自如、倚马可待、呼之欲出、信手拈来、鸿篇巨制、勾画了了、烘云托月、韦编三绝、相濡以沫、纵横捭阖、含英咀华、破镜重圆、洛阳纸贵、日理万机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8533529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3</a:t>
            </a:fld>
            <a:r>
              <a:rPr lang="en-US" altLang="zh-CN" smtClean="0"/>
              <a:t>-</a:t>
            </a:r>
            <a:endParaRPr lang="zh-CN" altLang="en-US"/>
          </a:p>
        </p:txBody>
      </p:sp>
      <p:sp>
        <p:nvSpPr>
          <p:cNvPr id="3" name="矩形 2"/>
          <p:cNvSpPr>
            <a:spLocks noChangeAspect="1"/>
          </p:cNvSpPr>
          <p:nvPr/>
        </p:nvSpPr>
        <p:spPr>
          <a:xfrm>
            <a:off x="508000" y="1361550"/>
            <a:ext cx="8128000" cy="866006"/>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下列句子加点的成语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使用不恰当的一项是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764228407"/>
              </p:ext>
            </p:extLst>
          </p:nvPr>
        </p:nvGraphicFramePr>
        <p:xfrm>
          <a:off x="599682" y="2280335"/>
          <a:ext cx="8128000" cy="3504147"/>
        </p:xfrm>
        <a:graphic>
          <a:graphicData uri="http://schemas.openxmlformats.org/presentationml/2006/ole">
            <mc:AlternateContent xmlns:mc="http://schemas.openxmlformats.org/markup-compatibility/2006">
              <mc:Choice xmlns:v="urn:schemas-microsoft-com:vml" Requires="v">
                <p:oleObj spid="_x0000_s103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99682" y="2280335"/>
                        <a:ext cx="8128000" cy="3504147"/>
                      </a:xfrm>
                      <a:prstGeom prst="rect">
                        <a:avLst/>
                      </a:prstGeom>
                    </p:spPr>
                  </p:pic>
                </p:oleObj>
              </mc:Fallback>
            </mc:AlternateContent>
          </a:graphicData>
        </a:graphic>
      </p:graphicFrame>
      <p:sp>
        <p:nvSpPr>
          <p:cNvPr id="5" name="矩形 4"/>
          <p:cNvSpPr>
            <a:spLocks noChangeAspect="1"/>
          </p:cNvSpPr>
          <p:nvPr/>
        </p:nvSpPr>
        <p:spPr>
          <a:xfrm>
            <a:off x="786020" y="1769960"/>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198726227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a:p>
        </p:txBody>
      </p:sp>
      <p:sp>
        <p:nvSpPr>
          <p:cNvPr id="4" name="矩形 3"/>
          <p:cNvSpPr>
            <a:spLocks noChangeAspect="1"/>
          </p:cNvSpPr>
          <p:nvPr/>
        </p:nvSpPr>
        <p:spPr>
          <a:xfrm>
            <a:off x="508000" y="1497936"/>
            <a:ext cx="8128000" cy="411612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人称或角度失当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敬谦错位。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某些从古代沿用下来的成语已烙下了古代文化的印记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有的用于自称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谦称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有的则用于对方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敬称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如将其混淆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就可能造成误用。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厂长的发言确实起到了抛砖引玉的作用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引出了许多抓好产品质量的好建议。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在家里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爸爸做事总是先斩后奏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什么事情总是做了以后才让我们知道。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　同学们经常向老师请教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这种不耻下问的精神值得提倡。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　正值老教授八十寿辰之际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晚辈们集体送去了一块匾额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上面写着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恭祝您老长命富贵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5" name="组合 4"/>
          <p:cNvGrpSpPr/>
          <p:nvPr/>
        </p:nvGrpSpPr>
        <p:grpSpPr>
          <a:xfrm>
            <a:off x="4263186" y="2914553"/>
            <a:ext cx="1304708" cy="466090"/>
            <a:chOff x="4900867" y="4653136"/>
            <a:chExt cx="1304708" cy="466090"/>
          </a:xfrm>
        </p:grpSpPr>
        <p:sp>
          <p:nvSpPr>
            <p:cNvPr id="6" name="矩形 5"/>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7" name="矩形 6"/>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8" name="矩形 7"/>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9" name="矩形 8"/>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10" name="组合 9"/>
          <p:cNvGrpSpPr/>
          <p:nvPr/>
        </p:nvGrpSpPr>
        <p:grpSpPr>
          <a:xfrm>
            <a:off x="4067944" y="3717032"/>
            <a:ext cx="1304708" cy="466090"/>
            <a:chOff x="4900867" y="4653136"/>
            <a:chExt cx="1304708" cy="466090"/>
          </a:xfrm>
        </p:grpSpPr>
        <p:sp>
          <p:nvSpPr>
            <p:cNvPr id="11" name="矩形 10"/>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2" name="矩形 11"/>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3" name="矩形 12"/>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4" name="矩形 13"/>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15" name="组合 14"/>
          <p:cNvGrpSpPr/>
          <p:nvPr/>
        </p:nvGrpSpPr>
        <p:grpSpPr>
          <a:xfrm>
            <a:off x="4894758" y="4509120"/>
            <a:ext cx="1304708" cy="466090"/>
            <a:chOff x="4900867" y="4653136"/>
            <a:chExt cx="1304708" cy="466090"/>
          </a:xfrm>
        </p:grpSpPr>
        <p:sp>
          <p:nvSpPr>
            <p:cNvPr id="16" name="矩形 15"/>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7" name="矩形 16"/>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8" name="矩形 17"/>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9" name="矩形 18"/>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20" name="组合 19"/>
          <p:cNvGrpSpPr/>
          <p:nvPr/>
        </p:nvGrpSpPr>
        <p:grpSpPr>
          <a:xfrm>
            <a:off x="2588047" y="5321990"/>
            <a:ext cx="1304708" cy="466090"/>
            <a:chOff x="4900867" y="4653136"/>
            <a:chExt cx="1304708" cy="466090"/>
          </a:xfrm>
        </p:grpSpPr>
        <p:sp>
          <p:nvSpPr>
            <p:cNvPr id="21" name="矩形 20"/>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22" name="矩形 21"/>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23" name="矩形 22"/>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24" name="矩形 23"/>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spTree>
    <p:extLst>
      <p:ext uri="{BB962C8B-B14F-4D97-AF65-F5344CB8AC3E}">
        <p14:creationId xmlns:p14="http://schemas.microsoft.com/office/powerpoint/2010/main" val="98109811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抛砖引玉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比喻自己先发表很粗浅的意见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目的是引出别人更好、更成熟的意见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是用于第一人称的谦让之辞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不适用于第三人称叙述。例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先斩后奏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用于下级把事情处理完后再向上级报告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不适用于平辈关系或上对下。例</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不耻下问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不以向地位比自己低、学问比自己差的人请教为耻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此处用反了。例</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长命富贵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旧时用于对小孩的祝福。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类似的成语还有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雕虫小技、东涂西抹、贻笑大方、千虑一得、绵薄之力、汗马功劳、敝帚自珍、鼎力相助、如坐春风、蓬荜生辉、门墙桃李、敬谢不敏、不情之请、身临其境、设身处地、信笔涂鸦、班门弄斧等。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2805382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范围不清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轻重失当。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有的成语适用范围有大小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词义有轻重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这就要求我们要善于根据特定的语言环境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选用范围大小或词义轻重适度的成语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以避免大词小用或小词大用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重词轻用或轻词重用的弊病。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菊花盛开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姹紫嫣红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煞是好看。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考前每个考生都应充分做好复习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上了考场万一有个三长两短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就会影响正常水平的发挥。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　劳动光荣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坐享其成可耻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是我们新社会的特点。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4" name="组合 3"/>
          <p:cNvGrpSpPr/>
          <p:nvPr/>
        </p:nvGrpSpPr>
        <p:grpSpPr>
          <a:xfrm>
            <a:off x="2658957" y="3696250"/>
            <a:ext cx="1304708" cy="466090"/>
            <a:chOff x="4900867" y="4653136"/>
            <a:chExt cx="1304708" cy="466090"/>
          </a:xfrm>
        </p:grpSpPr>
        <p:sp>
          <p:nvSpPr>
            <p:cNvPr id="5" name="矩形 4"/>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6" name="矩形 5"/>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7" name="矩形 6"/>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8" name="矩形 7"/>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9" name="组合 8"/>
          <p:cNvGrpSpPr/>
          <p:nvPr/>
        </p:nvGrpSpPr>
        <p:grpSpPr>
          <a:xfrm>
            <a:off x="495958" y="4505522"/>
            <a:ext cx="1304708" cy="466090"/>
            <a:chOff x="4900867" y="4653136"/>
            <a:chExt cx="1304708" cy="466090"/>
          </a:xfrm>
        </p:grpSpPr>
        <p:sp>
          <p:nvSpPr>
            <p:cNvPr id="10" name="矩形 9"/>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1" name="矩形 10"/>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2" name="矩形 11"/>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3" name="矩形 12"/>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14" name="组合 13"/>
          <p:cNvGrpSpPr/>
          <p:nvPr/>
        </p:nvGrpSpPr>
        <p:grpSpPr>
          <a:xfrm>
            <a:off x="2658957" y="4933189"/>
            <a:ext cx="1304708" cy="466090"/>
            <a:chOff x="4900867" y="4653136"/>
            <a:chExt cx="1304708" cy="466090"/>
          </a:xfrm>
        </p:grpSpPr>
        <p:sp>
          <p:nvSpPr>
            <p:cNvPr id="15" name="矩形 14"/>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6" name="矩形 15"/>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7" name="矩形 16"/>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8" name="矩形 17"/>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spTree>
    <p:extLst>
      <p:ext uri="{BB962C8B-B14F-4D97-AF65-F5344CB8AC3E}">
        <p14:creationId xmlns:p14="http://schemas.microsoft.com/office/powerpoint/2010/main" val="50985257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a:p>
        </p:txBody>
      </p:sp>
      <p:sp>
        <p:nvSpPr>
          <p:cNvPr id="4" name="矩形 3"/>
          <p:cNvSpPr>
            <a:spLocks noChangeAspect="1"/>
          </p:cNvSpPr>
          <p:nvPr/>
        </p:nvSpPr>
        <p:spPr>
          <a:xfrm>
            <a:off x="508000" y="1505471"/>
            <a:ext cx="8128000" cy="410105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姹紫嫣红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形容各种花卉鲜艳娇美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而菊花虽美却不能代表各种花卉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大词小用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的毛病。例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三长两短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指意外的灾祸或事故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也特指死亡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词义很重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身上是犯了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重词轻用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的毛病。例</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坐享其成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的人其思想行为是可以通过劝导加以改正的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用在该句显得语意很轻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不劳而获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不劳而获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用于剥削阶级思想严重的人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语意重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其思想和行为是应该被批判的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和该句的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相照应。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类似成语还有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莘莘学子、济济一堂、七手八脚、多事之秋、纵横捭阖、日理万机、义无反顾、丰功伟绩、从谏如流、无可非议、真知灼见、有口皆碑等。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463233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功能混乱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搭配不当。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每个成语由于自身词义和词性的不同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在句子中的语法功能也会不同。如果对句子的语法功能把握不准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就容易造成搭配不当、功能混乱的错误。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他往四周一看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发现漫山遍野都是这种怪石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这时他心中就有了出奇制胜叛军的妙计。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包围圈越缩越小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这群罪大恶极的歹徒已成了瓮中捉鳖。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　各级党组织要进一步发挥组织领导作用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发扬光大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五讲四美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活动的成果。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　折扇和信封上面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龙飞凤舞着文艺界几十名委员风采各异的签名。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4" name="组合 3"/>
          <p:cNvGrpSpPr/>
          <p:nvPr/>
        </p:nvGrpSpPr>
        <p:grpSpPr>
          <a:xfrm>
            <a:off x="1074781" y="3501008"/>
            <a:ext cx="1304708" cy="466090"/>
            <a:chOff x="4900867" y="4653136"/>
            <a:chExt cx="1304708" cy="466090"/>
          </a:xfrm>
        </p:grpSpPr>
        <p:sp>
          <p:nvSpPr>
            <p:cNvPr id="5" name="矩形 4"/>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6" name="矩形 5"/>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7" name="矩形 6"/>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8" name="矩形 7"/>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9" name="组合 8"/>
          <p:cNvGrpSpPr/>
          <p:nvPr/>
        </p:nvGrpSpPr>
        <p:grpSpPr>
          <a:xfrm>
            <a:off x="6857301" y="3901883"/>
            <a:ext cx="1304708" cy="466090"/>
            <a:chOff x="4900867" y="4653136"/>
            <a:chExt cx="1304708" cy="466090"/>
          </a:xfrm>
        </p:grpSpPr>
        <p:sp>
          <p:nvSpPr>
            <p:cNvPr id="10" name="矩形 9"/>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1" name="矩形 10"/>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2" name="矩形 11"/>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3" name="矩形 12"/>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14" name="组合 13"/>
          <p:cNvGrpSpPr/>
          <p:nvPr/>
        </p:nvGrpSpPr>
        <p:grpSpPr>
          <a:xfrm>
            <a:off x="6310583" y="4323540"/>
            <a:ext cx="1304708" cy="466090"/>
            <a:chOff x="4900867" y="4653136"/>
            <a:chExt cx="1304708" cy="466090"/>
          </a:xfrm>
        </p:grpSpPr>
        <p:sp>
          <p:nvSpPr>
            <p:cNvPr id="15" name="矩形 14"/>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6" name="矩形 15"/>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7" name="矩形 16"/>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8" name="矩形 17"/>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19" name="组合 18"/>
          <p:cNvGrpSpPr/>
          <p:nvPr/>
        </p:nvGrpSpPr>
        <p:grpSpPr>
          <a:xfrm>
            <a:off x="3512662" y="5126019"/>
            <a:ext cx="1304708" cy="466090"/>
            <a:chOff x="4900867" y="4653136"/>
            <a:chExt cx="1304708" cy="466090"/>
          </a:xfrm>
        </p:grpSpPr>
        <p:sp>
          <p:nvSpPr>
            <p:cNvPr id="20" name="矩形 19"/>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21" name="矩形 20"/>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22" name="矩形 21"/>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23" name="矩形 22"/>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spTree>
    <p:extLst>
      <p:ext uri="{BB962C8B-B14F-4D97-AF65-F5344CB8AC3E}">
        <p14:creationId xmlns:p14="http://schemas.microsoft.com/office/powerpoint/2010/main" val="415981000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出奇制胜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可作谓语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但不能带宾语。例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瓮中捉鳖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是一个动词性成语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在句中应充当谓语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而该句由于对它的语法功能把握不准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误当作名词性成语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用来充当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瓮中捉鳖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瓮中之鳖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都是把不及物动词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发扬光大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龙飞凤舞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误作及物动词使用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使之带上宾语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造成了错误。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再比如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妄自菲薄自己的成绩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信手拈来前人的成果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漠不关心百姓的疾苦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耳濡目染了先生的高超技艺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司空见惯了腐败现象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逼得穷途末路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当仁不让的责任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同心同德地建设四化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深思熟虑的建议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850181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画蛇添足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前后重复。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成语一般都比较简练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使用得当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可以收到言简意赅之效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但如果不注意有些成语和句中其他词语的语意相同或相近的比照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就容易造成成语隐含义与句子语意的重复。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一项社会调查显示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如果丈夫的收入低于妻子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一部分男性难免会感到自惭形秽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甚至无端地对自己进行心理折磨。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时下的店名和商品在吸收外来词时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追求时髦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哗众取宠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令人费解。这些叫人看不懂的名称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只能让人贻笑大方。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4" name="组合 3"/>
          <p:cNvGrpSpPr/>
          <p:nvPr/>
        </p:nvGrpSpPr>
        <p:grpSpPr>
          <a:xfrm>
            <a:off x="1907704" y="4108245"/>
            <a:ext cx="1304708" cy="466090"/>
            <a:chOff x="4900867" y="4653136"/>
            <a:chExt cx="1304708" cy="466090"/>
          </a:xfrm>
        </p:grpSpPr>
        <p:sp>
          <p:nvSpPr>
            <p:cNvPr id="5" name="矩形 4"/>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6" name="矩形 5"/>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7" name="矩形 6"/>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8" name="矩形 7"/>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9" name="组合 8"/>
          <p:cNvGrpSpPr/>
          <p:nvPr/>
        </p:nvGrpSpPr>
        <p:grpSpPr>
          <a:xfrm>
            <a:off x="5611285" y="4917517"/>
            <a:ext cx="1304708" cy="466090"/>
            <a:chOff x="4900867" y="4653136"/>
            <a:chExt cx="1304708" cy="466090"/>
          </a:xfrm>
        </p:grpSpPr>
        <p:sp>
          <p:nvSpPr>
            <p:cNvPr id="10" name="矩形 9"/>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1" name="矩形 10"/>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2" name="矩形 11"/>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3" name="矩形 12"/>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spTree>
    <p:extLst>
      <p:ext uri="{BB962C8B-B14F-4D97-AF65-F5344CB8AC3E}">
        <p14:creationId xmlns:p14="http://schemas.microsoft.com/office/powerpoint/2010/main" val="78156607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a:p>
        </p:txBody>
      </p:sp>
      <p:sp>
        <p:nvSpPr>
          <p:cNvPr id="3" name="矩形 2"/>
          <p:cNvSpPr>
            <a:spLocks noChangeAspect="1"/>
          </p:cNvSpPr>
          <p:nvPr/>
        </p:nvSpPr>
        <p:spPr>
          <a:xfrm>
            <a:off x="508000" y="2087906"/>
            <a:ext cx="8128000" cy="2936188"/>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自惭形秽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指因为自己不如别人而感到惭愧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成语里已隐含有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故该句在语意上显得重复赘余。例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贻笑大方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是被内行人笑话之意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已含有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与前面的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又如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忍俊不禁地笑了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难言之隐的苦衷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一场南柯一梦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显得相形见绌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好像如芒在背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浑身被打得遍体鳞伤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目前的当务之急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接踵而至地闯进来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津津乐道地说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海内外闻名遐迩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责无旁贷的责任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使我国人民生灵涂炭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人民的生活安居乐业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9324410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不合习惯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违背常规。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有些成语常用在否定句中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很少或不能用于其他句式里。如果不注意这些成语的习惯用法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就很容易出错。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成都五牛队俱乐部一二三线球队请的主教练及外援都是清一色的德国人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其雄厚财力令其他甲</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球队望其项背。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望其项背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意思是能够望见别人的颈项和脊背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表示赶得上或比得上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多用于否定句中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此句意为其他甲</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球队都无法赶得上五牛队的雄厚财力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该成语使用违背常规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再如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善罢甘休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同日而语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一概而论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无时无刻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等闲视之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等量齐观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等都只能用于否定句中。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4" name="组合 3"/>
          <p:cNvGrpSpPr/>
          <p:nvPr/>
        </p:nvGrpSpPr>
        <p:grpSpPr>
          <a:xfrm>
            <a:off x="5230463" y="3291781"/>
            <a:ext cx="1304708" cy="466090"/>
            <a:chOff x="4900867" y="4653136"/>
            <a:chExt cx="1304708" cy="466090"/>
          </a:xfrm>
        </p:grpSpPr>
        <p:sp>
          <p:nvSpPr>
            <p:cNvPr id="5" name="矩形 4"/>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6" name="矩形 5"/>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7" name="矩形 6"/>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8" name="矩形 7"/>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spTree>
    <p:extLst>
      <p:ext uri="{BB962C8B-B14F-4D97-AF65-F5344CB8AC3E}">
        <p14:creationId xmlns:p14="http://schemas.microsoft.com/office/powerpoint/2010/main" val="26597160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a:p>
        </p:txBody>
      </p:sp>
      <p:sp>
        <p:nvSpPr>
          <p:cNvPr id="3" name="矩形 2"/>
          <p:cNvSpPr>
            <a:spLocks noChangeAspect="1"/>
          </p:cNvSpPr>
          <p:nvPr/>
        </p:nvSpPr>
        <p:spPr>
          <a:xfrm>
            <a:off x="508000" y="1911735"/>
            <a:ext cx="8128000" cy="3342453"/>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不合逻辑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事理不通。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不合逻辑是指所使用的成语与整个句子的意思不符甚至矛盾。有时从意义</a:t>
            </a:r>
            <a:r>
              <a:rPr lang="zh-CN" altLang="zh-CN" sz="2200" smtClean="0">
                <a:solidFill>
                  <a:srgbClr val="000000"/>
                </a:solidFill>
                <a:latin typeface="Times New Roman" panose="02020603050405020304" pitchFamily="18" charset="0"/>
                <a:cs typeface="Times New Roman" panose="02020603050405020304" pitchFamily="18" charset="0"/>
              </a:rPr>
              <a:t>上</a:t>
            </a:r>
            <a:r>
              <a:rPr lang="zh-CN" altLang="en-US" sz="2200" smtClean="0">
                <a:solidFill>
                  <a:srgbClr val="000000"/>
                </a:solidFill>
                <a:latin typeface="Times New Roman" panose="02020603050405020304" pitchFamily="18" charset="0"/>
                <a:cs typeface="Times New Roman" panose="02020603050405020304" pitchFamily="18" charset="0"/>
              </a:rPr>
              <a:t>乍一</a:t>
            </a:r>
            <a:r>
              <a:rPr lang="zh-CN" altLang="zh-CN" sz="2200" smtClean="0">
                <a:solidFill>
                  <a:srgbClr val="000000"/>
                </a:solidFill>
                <a:latin typeface="Times New Roman" panose="02020603050405020304" pitchFamily="18" charset="0"/>
                <a:cs typeface="Times New Roman" panose="02020603050405020304" pitchFamily="18" charset="0"/>
              </a:rPr>
              <a:t>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似乎没有错误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但从逻辑角度考虑则可能于事理不通。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领导者应该在</a:t>
            </a:r>
            <a:r>
              <a:rPr lang="zh-CN" altLang="zh-CN" sz="2200" smtClean="0">
                <a:solidFill>
                  <a:srgbClr val="000000"/>
                </a:solidFill>
                <a:latin typeface="Times New Roman" panose="02020603050405020304" pitchFamily="18" charset="0"/>
                <a:cs typeface="Times New Roman" panose="02020603050405020304" pitchFamily="18" charset="0"/>
              </a:rPr>
              <a:t>问题出现</a:t>
            </a:r>
            <a:r>
              <a:rPr lang="zh-CN" altLang="zh-CN" sz="2200">
                <a:solidFill>
                  <a:srgbClr val="000000"/>
                </a:solidFill>
                <a:latin typeface="Times New Roman" panose="02020603050405020304" pitchFamily="18" charset="0"/>
                <a:cs typeface="Times New Roman" panose="02020603050405020304" pitchFamily="18" charset="0"/>
              </a:rPr>
              <a:t>之时就未雨绸缪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而不应在问题出现之后惊慌失措。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王大妈爱干净是这一带出了名的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家中的各种物件总是摆设得有条不紊。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4" name="组合 3"/>
          <p:cNvGrpSpPr/>
          <p:nvPr/>
        </p:nvGrpSpPr>
        <p:grpSpPr>
          <a:xfrm>
            <a:off x="5116891" y="3706641"/>
            <a:ext cx="1304708" cy="466090"/>
            <a:chOff x="4900867" y="4653136"/>
            <a:chExt cx="1304708" cy="466090"/>
          </a:xfrm>
        </p:grpSpPr>
        <p:sp>
          <p:nvSpPr>
            <p:cNvPr id="5" name="矩形 4"/>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6" name="矩形 5"/>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7" name="矩形 6"/>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8" name="矩形 7"/>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9" name="组合 8"/>
          <p:cNvGrpSpPr/>
          <p:nvPr/>
        </p:nvGrpSpPr>
        <p:grpSpPr>
          <a:xfrm>
            <a:off x="1064390" y="4920386"/>
            <a:ext cx="1304708" cy="466090"/>
            <a:chOff x="4900867" y="4653136"/>
            <a:chExt cx="1304708" cy="466090"/>
          </a:xfrm>
        </p:grpSpPr>
        <p:sp>
          <p:nvSpPr>
            <p:cNvPr id="10" name="矩形 9"/>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1" name="矩形 10"/>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2" name="矩形 11"/>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3" name="矩形 12"/>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spTree>
    <p:extLst>
      <p:ext uri="{BB962C8B-B14F-4D97-AF65-F5344CB8AC3E}">
        <p14:creationId xmlns:p14="http://schemas.microsoft.com/office/powerpoint/2010/main" val="52824444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4</a:t>
            </a:fld>
            <a:r>
              <a:rPr lang="en-US" altLang="zh-CN" smtClean="0"/>
              <a:t>-</a:t>
            </a:r>
            <a:endParaRPr lang="zh-CN" altLang="en-US"/>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门可罗雀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门外可以张网捕雀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形容门庭冷落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没有什么人来往。</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侃侃而谈</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理直气壮、从容不迫地说话。</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锦上添花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在锦上面再绣上花。比喻使美好的事物更加美好。</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刮目相看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意思是指别人已有进步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不能再用老眼光去看他。</a:t>
            </a:r>
            <a:endParaRPr lang="zh-CN" altLang="en-US" sz="2200"/>
          </a:p>
        </p:txBody>
      </p:sp>
    </p:spTree>
    <p:extLst>
      <p:ext uri="{BB962C8B-B14F-4D97-AF65-F5344CB8AC3E}">
        <p14:creationId xmlns:p14="http://schemas.microsoft.com/office/powerpoint/2010/main" val="40838575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未雨绸缪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比喻事先做好准备工作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显然与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矛盾。例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有条不紊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的意思是做事或写文章条理清晰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一点不乱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侧重于条理性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而该句中陈述的话题却是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王大妈爱干净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有条理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爱干净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两者之间缺乏语意逻辑上的联系。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类似的还有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受贿之初就心有余悸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曾几何时将大展宏图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问题未发现前就应防微杜渐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长此以往就出现了成绩下滑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把中国人民的抗议置若罔闻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2832023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a:p>
        </p:txBody>
      </p:sp>
      <p:sp>
        <p:nvSpPr>
          <p:cNvPr id="3" name="矩形 2"/>
          <p:cNvSpPr>
            <a:spLocks noChangeAspect="1"/>
          </p:cNvSpPr>
          <p:nvPr/>
        </p:nvSpPr>
        <p:spPr>
          <a:xfrm>
            <a:off x="508000" y="1302338"/>
            <a:ext cx="8128000" cy="4561249"/>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形近易误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音近易误。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有的成语与其他成语由于读音、字形相近或具有某些共同的语素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在使用时极易混淆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有的成语与其他成语尽管意义相近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但由于语境不同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其意义及用法有细微差别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或者其适用范围有别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必须细加区别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才能准确判断。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在球迷的呼吁下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教练使用了巴乔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他在世界杯上果然不孚众望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多次挽救了意大利队。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计算机是一种工具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尽管是高科技工具</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smtClean="0">
                <a:solidFill>
                  <a:srgbClr val="000000"/>
                </a:solidFill>
                <a:latin typeface="Times New Roman" panose="02020603050405020304" pitchFamily="18" charset="0"/>
                <a:cs typeface="Times New Roman" panose="02020603050405020304" pitchFamily="18" charset="0"/>
              </a:rPr>
              <a:t>但是</a:t>
            </a:r>
            <a:r>
              <a:rPr lang="zh-CN" altLang="zh-CN" sz="2200" smtClean="0">
                <a:solidFill>
                  <a:srgbClr val="000000"/>
                </a:solidFill>
                <a:latin typeface="Times New Roman" panose="02020603050405020304" pitchFamily="18" charset="0"/>
                <a:cs typeface="Times New Roman" panose="02020603050405020304" pitchFamily="18" charset="0"/>
              </a:rPr>
              <a:t>拥有</a:t>
            </a:r>
            <a:r>
              <a:rPr lang="zh-CN" altLang="zh-CN" sz="2200">
                <a:solidFill>
                  <a:srgbClr val="000000"/>
                </a:solidFill>
                <a:latin typeface="Times New Roman" panose="02020603050405020304" pitchFamily="18" charset="0"/>
                <a:cs typeface="Times New Roman" panose="02020603050405020304" pitchFamily="18" charset="0"/>
              </a:rPr>
              <a:t>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并不意味着一切工作都可以事倍功半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一蹴而就。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　汽车向神农架山区奔驰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只见奇峰异岭扑面而来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令人目不暇接。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4" name="组合 3"/>
          <p:cNvGrpSpPr/>
          <p:nvPr/>
        </p:nvGrpSpPr>
        <p:grpSpPr>
          <a:xfrm>
            <a:off x="7761134" y="3538974"/>
            <a:ext cx="744435" cy="466090"/>
            <a:chOff x="4900867" y="4653136"/>
            <a:chExt cx="744435" cy="466090"/>
          </a:xfrm>
        </p:grpSpPr>
        <p:sp>
          <p:nvSpPr>
            <p:cNvPr id="5" name="矩形 4"/>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6" name="矩形 5"/>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14" name="组合 13"/>
          <p:cNvGrpSpPr/>
          <p:nvPr/>
        </p:nvGrpSpPr>
        <p:grpSpPr>
          <a:xfrm>
            <a:off x="497609" y="3901883"/>
            <a:ext cx="744435" cy="466090"/>
            <a:chOff x="4900867" y="4653136"/>
            <a:chExt cx="744435" cy="466090"/>
          </a:xfrm>
        </p:grpSpPr>
        <p:sp>
          <p:nvSpPr>
            <p:cNvPr id="15" name="矩形 14"/>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6" name="矩形 15"/>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17" name="组合 16"/>
          <p:cNvGrpSpPr/>
          <p:nvPr/>
        </p:nvGrpSpPr>
        <p:grpSpPr>
          <a:xfrm>
            <a:off x="3028659" y="4711884"/>
            <a:ext cx="1304708" cy="466090"/>
            <a:chOff x="4900867" y="4653136"/>
            <a:chExt cx="1304708" cy="466090"/>
          </a:xfrm>
        </p:grpSpPr>
        <p:sp>
          <p:nvSpPr>
            <p:cNvPr id="18" name="矩形 17"/>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9" name="矩形 18"/>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20" name="矩形 19"/>
            <p:cNvSpPr>
              <a:spLocks noChangeAspect="1"/>
            </p:cNvSpPr>
            <p:nvPr/>
          </p:nvSpPr>
          <p:spPr>
            <a:xfrm>
              <a:off x="5466540"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21" name="矩形 20"/>
            <p:cNvSpPr>
              <a:spLocks noChangeAspect="1"/>
            </p:cNvSpPr>
            <p:nvPr/>
          </p:nvSpPr>
          <p:spPr>
            <a:xfrm>
              <a:off x="5738781"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27" name="组合 26"/>
          <p:cNvGrpSpPr/>
          <p:nvPr/>
        </p:nvGrpSpPr>
        <p:grpSpPr>
          <a:xfrm>
            <a:off x="7769009" y="5136410"/>
            <a:ext cx="744435" cy="466090"/>
            <a:chOff x="4900867" y="4653136"/>
            <a:chExt cx="744435" cy="466090"/>
          </a:xfrm>
        </p:grpSpPr>
        <p:sp>
          <p:nvSpPr>
            <p:cNvPr id="28" name="矩形 27"/>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29" name="矩形 28"/>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grpSp>
        <p:nvGrpSpPr>
          <p:cNvPr id="30" name="组合 29"/>
          <p:cNvGrpSpPr/>
          <p:nvPr/>
        </p:nvGrpSpPr>
        <p:grpSpPr>
          <a:xfrm>
            <a:off x="518391" y="5547414"/>
            <a:ext cx="744435" cy="466090"/>
            <a:chOff x="4900867" y="4653136"/>
            <a:chExt cx="744435" cy="466090"/>
          </a:xfrm>
        </p:grpSpPr>
        <p:sp>
          <p:nvSpPr>
            <p:cNvPr id="31" name="矩形 30"/>
            <p:cNvSpPr>
              <a:spLocks noChangeAspect="1"/>
            </p:cNvSpPr>
            <p:nvPr/>
          </p:nvSpPr>
          <p:spPr>
            <a:xfrm>
              <a:off x="4900867"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32" name="矩形 31"/>
            <p:cNvSpPr>
              <a:spLocks noChangeAspect="1"/>
            </p:cNvSpPr>
            <p:nvPr/>
          </p:nvSpPr>
          <p:spPr>
            <a:xfrm>
              <a:off x="5178508" y="4653136"/>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grpSp>
    </p:spTree>
    <p:extLst>
      <p:ext uri="{BB962C8B-B14F-4D97-AF65-F5344CB8AC3E}">
        <p14:creationId xmlns:p14="http://schemas.microsoft.com/office/powerpoint/2010/main" val="419940757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不负众望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不孚众望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不负众望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只一字之别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意思却大相径庭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前者是不能使众人信服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后者是不辜负众人的希望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这是把两个字形及读音均相近的成语弄混淆了。例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事倍功半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形容花费的劳力大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收到的成效小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此句把它与其语素完全相同、而语素位置不同且语意完全相反的成语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事半功倍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混淆了。例</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中应用成语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应接不暇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目不暇接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意思是东西太多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眼睛看不过来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应接不暇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则指来人或事情太多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接待应付不过来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两个成语意义相近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但细细推敲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会发现前者偏向主动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后者偏向被动。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921456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类似成语还有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骇人听闻与耸人听闻、无微不至与无所不至、不以为然与不以为意、目光如豆与鼠目寸光、不足为训与不足为戒、不胫而走与不翼而飞、不可理喻与不可思议、无可厚非与无可非议、处心积虑与殚精竭虑、故步自封与墨守成规、侧目而视与刮目相看、义不容辞与责无旁贷、谈笑风生与谈笑自若、狼狈为奸与朋比为奸、不落窠臼与别出心裁、独树一帜与匠心独运、耳闻目睹与耳濡目染、含糊其词与闪烁其词、鱼龙混杂与鱼目混珠、穿凿附会与牵强附会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119099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a:p>
        </p:txBody>
      </p:sp>
      <p:sp>
        <p:nvSpPr>
          <p:cNvPr id="3" name="矩形 2"/>
          <p:cNvSpPr>
            <a:spLocks noChangeAspect="1"/>
          </p:cNvSpPr>
          <p:nvPr/>
        </p:nvSpPr>
        <p:spPr>
          <a:xfrm>
            <a:off x="508000" y="1236647"/>
            <a:ext cx="8128000" cy="4928657"/>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方法指导</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具体解题技巧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辨析语意。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对成语尤其是成语的一些关键语素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必须准确理解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防止望文生义。许多成语都有特定含义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不能随意解释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更不能不分场合地乱用。比如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文不加点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中的关键语素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删改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如果我们不理解它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就可能把意思理解成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写文章不加标点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。而实际上整个成语是指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写文章很快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不用涂改就写成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辨别感情色彩。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不同的成语常带有不同的感情色彩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辨析时应注意在感情色彩上使用是否得当。比如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处心积虑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蓄谋已久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属贬义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用在为工厂费尽心血的厂领导身上显然不行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应用褒义的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殚精竭虑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360887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a:p>
        </p:txBody>
      </p:sp>
      <p:sp>
        <p:nvSpPr>
          <p:cNvPr id="4" name="矩形 3"/>
          <p:cNvSpPr>
            <a:spLocks noChangeAspect="1"/>
          </p:cNvSpPr>
          <p:nvPr/>
        </p:nvSpPr>
        <p:spPr>
          <a:xfrm>
            <a:off x="508000" y="1118414"/>
            <a:ext cx="8128000" cy="5334922"/>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分析使用对象。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有些成语有特定的对象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成语词义有所侧重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适用的对象也就不同。有的指个体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有的指群体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有的指物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有的专用于男女或夫妻之间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有的专用于写文章或文学艺术等。如果对成语所表达的习惯对象或范围缺乏了解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就会使陈述与被陈述对象之间出现张冠李戴的现象。比如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炙手可热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只用于指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气焰很盛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权势很大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而时下多误指题材之类。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分析细微差别。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有些成语由于读音、词形相近或具有某些共同的语素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在使用时极容易混淆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要注意辨别成语的细微差别。比如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骇人听闻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耸人听闻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两个成语一字之差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且均有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听了使人震惊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但细微差别在于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耸人听闻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指故意说夸大的话或惊奇的话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使人震惊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骇人听闻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指已经发生的坏事令人吃惊。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2261633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a:p>
        </p:txBody>
      </p:sp>
      <p:sp>
        <p:nvSpPr>
          <p:cNvPr id="3" name="矩形 2"/>
          <p:cNvSpPr>
            <a:spLocks noChangeAspect="1"/>
          </p:cNvSpPr>
          <p:nvPr/>
        </p:nvSpPr>
        <p:spPr>
          <a:xfrm>
            <a:off x="508000" y="2310467"/>
            <a:ext cx="8128000" cy="2529923"/>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5</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辨别语境。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有些成语有两用现象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或同时兼有两个不相同的意义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或褒贬色彩因意义有别而分别具备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若做题时凭习惯和感觉去评判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往往会令人大跌眼镜。如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左右逢源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既可指做事得心应手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非常顺利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又可指处世圆滑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善于投机。再如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灯红酒绿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娱乐场所的繁华景象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统治者骄奢淫逸的腐朽生活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663148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a:p>
        </p:txBody>
      </p:sp>
      <p:sp>
        <p:nvSpPr>
          <p:cNvPr id="3" name="矩形 2"/>
          <p:cNvSpPr>
            <a:spLocks noChangeAspect="1"/>
          </p:cNvSpPr>
          <p:nvPr/>
        </p:nvSpPr>
        <p:spPr>
          <a:xfrm>
            <a:off x="508000" y="1236647"/>
            <a:ext cx="8128000" cy="492865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辨语法功能。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成语的使用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还应注意成语的语法功能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习惯用法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否则会造成搭配不当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或者重复累赘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或者否定失当等。比如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妄自菲薄自己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漠不关心百姓疾苦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出奇制胜敌人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司空见惯了腐败现象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逼得穷途末路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当仁不让的责任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其中的成语充当的句子成分就不当。又如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忍俊不禁地笑了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难言之隐的苦衷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一场南柯一梦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显得相形见绌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好像如芒在背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浑身被打得遍体鳞伤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目前的当务之急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接踵而至地闯进来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津津乐道地说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海内外闻名遐迩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责无旁贷的责任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我国人民生灵涂炭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人民的生活安居乐业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只能让人贻笑大方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等之中的成语隐含义就与句子语意重复了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望其项背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善罢甘休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同日而语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一概而论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无时无刻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等闲视之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等量齐观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等成语常用在否定句中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很少或不能用于其他句式里。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6883890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a:p>
        </p:txBody>
      </p:sp>
      <p:sp>
        <p:nvSpPr>
          <p:cNvPr id="6" name="矩形 5"/>
          <p:cNvSpPr>
            <a:spLocks noChangeAspect="1"/>
          </p:cNvSpPr>
          <p:nvPr/>
        </p:nvSpPr>
        <p:spPr>
          <a:xfrm>
            <a:off x="508000" y="1165496"/>
            <a:ext cx="8128000" cy="330359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下面语段中画线词语使用有误的一项是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在我国源远流长、丰富多彩的文学史上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诗歌与散文是重要的文学样式。它们绝无定格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贵在鲜活。李白的诗歌想象奇诡瑰丽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意境雄浑壮阔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陆游的诗在平易晓畅中</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呈现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出恢宏踔厉之气。韩愈散文闳中肆外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戛戛独创。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动辙得咎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佶屈聱牙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伏首帖耳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摇尾乞怜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等精练词语都是韩愈的创造。绝少</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陈词滥调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描写山水</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栩栩如生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使他成为文学史上至今为人所</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传诵</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的语言巨匠。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呈现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陈词滥调　</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栩栩如生　</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传诵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744910" y="1175887"/>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3" name="矩形 2"/>
          <p:cNvSpPr>
            <a:spLocks noChangeAspect="1"/>
          </p:cNvSpPr>
          <p:nvPr/>
        </p:nvSpPr>
        <p:spPr>
          <a:xfrm>
            <a:off x="508000" y="4465986"/>
            <a:ext cx="8128000" cy="1678536"/>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呈现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显现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展示出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呈现了多姿的风彩</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。使用正确。陈词滥调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指陈腐、空泛的论调。使用正确。栩栩如生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指艺术形象非常逼真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如同活的一样。句中对象指山水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不合语境。传诵</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传扬称颂。使用正确。</a:t>
            </a:r>
            <a:endParaRPr lang="zh-CN" altLang="en-US" sz="2200"/>
          </a:p>
        </p:txBody>
      </p:sp>
    </p:spTree>
    <p:extLst>
      <p:ext uri="{BB962C8B-B14F-4D97-AF65-F5344CB8AC3E}">
        <p14:creationId xmlns:p14="http://schemas.microsoft.com/office/powerpoint/2010/main" val="163284354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p:bldLst>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在下面一段话的横线处依次填入词语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演奏家菲利斯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克立泽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没有双臂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不能演奏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他就</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用脚、用嘴、用唇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你看他纤细的左脚趾随着旋律在那法国号的键上飞快地跳跃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就像春燕快乐的翅膀在云中飞舞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他演奏的乐音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似乎能将我的心灵从</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和冗杂之中带出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带到一片净土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让我平静下来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让我</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面临此景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我惊叹无言</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另起炉灶　　喧闹　　心旷神怡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独辟蹊径　　喧闹　　心悦诚服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另起炉灶　　喧嚣　　心悦诚服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独辟蹊径　　喧嚣　　心旷神怡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493155" y="1498277"/>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extLst>
      <p:ext uri="{BB962C8B-B14F-4D97-AF65-F5344CB8AC3E}">
        <p14:creationId xmlns:p14="http://schemas.microsoft.com/office/powerpoint/2010/main" val="129091908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5</a:t>
            </a:fld>
            <a:r>
              <a:rPr lang="en-US" altLang="zh-CN" smtClean="0"/>
              <a:t>-</a:t>
            </a:r>
            <a:endParaRPr lang="zh-CN" altLang="en-US"/>
          </a:p>
        </p:txBody>
      </p:sp>
      <p:sp>
        <p:nvSpPr>
          <p:cNvPr id="2" name="矩形 1"/>
          <p:cNvSpPr>
            <a:spLocks noChangeAspect="1"/>
          </p:cNvSpPr>
          <p:nvPr/>
        </p:nvSpPr>
        <p:spPr>
          <a:xfrm>
            <a:off x="508000" y="1093571"/>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在下列横线处依次填入的词语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把事情搞糟的不是别人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就是你自己。</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好书也不必本本都买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一人买一种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大家</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看。</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你这样删改我的作品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完全</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了我的原意。</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恰好　　　交换　　　篡改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恰好　　　交流　　　窜改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恰恰　　　交流　　　篡改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恰恰　　　交换　　　窜改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1342031" y="1493560"/>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a:t>
            </a:r>
            <a:endParaRPr lang="zh-CN" altLang="en-US" sz="2200"/>
          </a:p>
        </p:txBody>
      </p:sp>
      <p:sp>
        <p:nvSpPr>
          <p:cNvPr id="8" name="矩形 7"/>
          <p:cNvSpPr>
            <a:spLocks noChangeAspect="1"/>
          </p:cNvSpPr>
          <p:nvPr/>
        </p:nvSpPr>
        <p:spPr>
          <a:xfrm>
            <a:off x="508000" y="4791043"/>
            <a:ext cx="8128000" cy="1678536"/>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恰好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正好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刚刚好。恰恰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指正好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正。交换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是指人们相互交换活动和劳动产品的过程。交流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彼此间把自己有的提供给对方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相互沟通。篡改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用作伪的手段对经典、理论、政策等进行改动或曲解。窜改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指改动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删改。</a:t>
            </a:r>
            <a:endParaRPr lang="zh-CN" altLang="en-US" sz="2200"/>
          </a:p>
        </p:txBody>
      </p:sp>
    </p:spTree>
    <p:extLst>
      <p:ext uri="{BB962C8B-B14F-4D97-AF65-F5344CB8AC3E}">
        <p14:creationId xmlns:p14="http://schemas.microsoft.com/office/powerpoint/2010/main" val="230533086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1"/>
    </p:bldLst>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a:p>
        </p:txBody>
      </p:sp>
      <p:sp>
        <p:nvSpPr>
          <p:cNvPr id="5" name="矩形 4"/>
          <p:cNvSpPr>
            <a:spLocks noChangeAspect="1"/>
          </p:cNvSpPr>
          <p:nvPr/>
        </p:nvSpPr>
        <p:spPr>
          <a:xfrm>
            <a:off x="508000" y="1701069"/>
            <a:ext cx="8128000" cy="3709862"/>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另起炉灶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意思是另外重支炉灶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比喻放弃原来的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另外从头做起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或独立另作。独辟蹊径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意思是自己开辟一条路。比喻独创一种新风格或者新方法、体裁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含褒义。根据后文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用脚、用嘴、用唇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前面意思是他寻找另一种方法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独辟蹊径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合适。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喧闹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声音大而热闹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多用于市场、会场、戏院等公众场合或节日。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喧嚣</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叫嚣</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可指人的嚣张。本句中修饰的是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心灵</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喧嚣</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合适。心旷神怡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心情愉快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精神舒畅。心悦诚服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意思是指真心地服气或服从。根据前文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带到一片净土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让我平静下来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后文应该说心情舒畅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心旷神怡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合适。</a:t>
            </a:r>
            <a:endParaRPr lang="zh-CN" altLang="en-US" sz="2200"/>
          </a:p>
        </p:txBody>
      </p:sp>
    </p:spTree>
    <p:extLst>
      <p:ext uri="{BB962C8B-B14F-4D97-AF65-F5344CB8AC3E}">
        <p14:creationId xmlns:p14="http://schemas.microsoft.com/office/powerpoint/2010/main" val="363050138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在下面一段话的横线处依次填入词语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人生的聚散总是拨动诗人的心弦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目送朋友远去的帆影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想到不知何时才能相见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离情化作悠悠不尽的流水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的情义凝聚成深沉的诗篇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岁月的风雨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直到今天。于是有了柳宗元对朋友患难中的生死至交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有了顾贞观对朋友被贬时的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披肝沥胆　穿过　呕心沥血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肝胆相照　穿过　椎心泣血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肝胆相照　透过　呕心沥血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披肝沥胆　透过　椎心泣血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493884" y="1701069"/>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118682593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a:p>
        </p:txBody>
      </p:sp>
      <p:sp>
        <p:nvSpPr>
          <p:cNvPr id="5" name="矩形 4"/>
          <p:cNvSpPr>
            <a:spLocks noChangeAspect="1"/>
          </p:cNvSpPr>
          <p:nvPr/>
        </p:nvSpPr>
        <p:spPr>
          <a:xfrm>
            <a:off x="508000" y="1904201"/>
            <a:ext cx="8128000" cy="3303597"/>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披肝沥胆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比喻真心相见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倾吐心里话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也形容非常忠诚。</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肝胆相照</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肝与胆互相照应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借以比喻互相坦诚交往共事。语境是双方的情意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朋友间关系密切坦诚</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所以选用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肝胆相照</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穿过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指从一个地方经过另一个地方到达第三个地方。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透过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经由、通过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穿透。语境是从过去经过风雨达到今天</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所以选用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穿过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呕心沥血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比喻用尽心思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多形容为事业、工作、文艺创作等用心的艰苦。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椎心泣血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指哭得眼中流血。捶拍胸膛</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哭泣出血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形容非常悲痛。语境是对朋友被贬感到内心悲痛</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所以选用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椎心泣血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420516321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依次填入下列各句横线处的词语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在两代独生子女家庭中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作为父母辈的四个人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几乎把全部心血都</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在孩子的身上。</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由于全球化的现实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如今美国新的对华大战略既不能以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为基础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也不能突然丢弃长期以来让中国融入国际体系的做法。</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对于什么时候去银河广场参加公益活动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班长、团支书、劳动委员说法不一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令全班同学</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灌注　　　　遏制　　　　无所适从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贯注　　　　遏制　　　　莫衷一是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灌注　　　　遏止　　　　莫衷一是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贯注　　　　遏止　　　　无所适从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927482" y="1294804"/>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Tree>
    <p:extLst>
      <p:ext uri="{BB962C8B-B14F-4D97-AF65-F5344CB8AC3E}">
        <p14:creationId xmlns:p14="http://schemas.microsoft.com/office/powerpoint/2010/main" val="355184891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a:p>
        </p:txBody>
      </p:sp>
      <p:sp>
        <p:nvSpPr>
          <p:cNvPr id="5" name="矩形 4"/>
          <p:cNvSpPr>
            <a:spLocks noChangeAspect="1"/>
          </p:cNvSpPr>
          <p:nvPr/>
        </p:nvSpPr>
        <p:spPr>
          <a:xfrm>
            <a:off x="508000" y="1497936"/>
            <a:ext cx="8128000" cy="4116127"/>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灌注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有浇进、注入的意思。句中说的是倾注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在孩子的身上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使用正确。而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贯注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指集中注意力。</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遏制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着重于压制住、控制住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不使发作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或不使随便活动。对象常是自己的某种情绪</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喜怒哀乐等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有时是敌人或某种力量。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遏止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着重于使停止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不再进行。对象常是来势凶猛而突然的重大事物</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如战争、进攻、暴动、潮流等。对应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美国新的对华大战略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也不能突然丢弃长期以来让中国融入国际体系的做法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此处应为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遏制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无所适从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意思是指不知听从哪一个好或不知怎么办才好。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莫衷一是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意思是指不能决定哪个是对的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形容意见分歧</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没有一致的看法。而原文前半句是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令全班同学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强调让人不知怎么办才好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此处应为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无所适从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103568108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依次填入下列各句横线处的词语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阳春三月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我们更愿意看春草吐绿。铺点青石板给大家深踩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虽不会看到草坪被践踏的样子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但这样做就</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过于简单化了。</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(2)2012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由于国家对房价持续调控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楼市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价格战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已初见端倪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但房价是否会在上半年见底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还是让人难以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有人认为传统就像文物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文物惟古是尚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应该保护其</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的面貌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切忌刮垢磨光。</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未免　</a:t>
            </a:r>
            <a:r>
              <a:rPr lang="zh-CN" altLang="en-US"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琢磨</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琳琅满目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不免　</a:t>
            </a:r>
            <a:r>
              <a:rPr lang="zh-CN" altLang="en-US"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捉摸</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琳琅满目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未免　</a:t>
            </a:r>
            <a:r>
              <a:rPr lang="zh-CN" altLang="en-US"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捉摸</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斑驳陆离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不免　</a:t>
            </a:r>
            <a:r>
              <a:rPr lang="zh-CN" altLang="en-US"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琢磨</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斑驳陆离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927482" y="1305195"/>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Tree>
    <p:extLst>
      <p:ext uri="{BB962C8B-B14F-4D97-AF65-F5344CB8AC3E}">
        <p14:creationId xmlns:p14="http://schemas.microsoft.com/office/powerpoint/2010/main" val="218978371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a:p>
        </p:txBody>
      </p:sp>
      <p:sp>
        <p:nvSpPr>
          <p:cNvPr id="5" name="矩形 4"/>
          <p:cNvSpPr>
            <a:spLocks noChangeAspect="1"/>
          </p:cNvSpPr>
          <p:nvPr/>
        </p:nvSpPr>
        <p:spPr>
          <a:xfrm>
            <a:off x="508000" y="2310467"/>
            <a:ext cx="8128000" cy="2491067"/>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不免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避免不了。未免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不以为然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有委婉批评的意味。句</a:t>
            </a:r>
            <a:r>
              <a:rPr lang="en-US" altLang="zh-CN" sz="2200">
                <a:solidFill>
                  <a:srgbClr val="FF0000"/>
                </a:solidFill>
                <a:latin typeface="Times New Roman" panose="02020603050405020304" pitchFamily="18" charset="0"/>
              </a:rPr>
              <a:t>(1)</a:t>
            </a:r>
            <a:r>
              <a:rPr lang="zh-CN" altLang="zh-CN" sz="2200">
                <a:solidFill>
                  <a:srgbClr val="FF0000"/>
                </a:solidFill>
                <a:latin typeface="Times New Roman" panose="02020603050405020304" pitchFamily="18" charset="0"/>
                <a:cs typeface="Times New Roman" panose="02020603050405020304" pitchFamily="18" charset="0"/>
              </a:rPr>
              <a:t>表达的是对践踏草坪的人委婉批评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应该用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未免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。捉摸</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侧重猜测、预料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多用于否定。琢磨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反复思考、仔细考虑。句</a:t>
            </a:r>
            <a:r>
              <a:rPr lang="en-US" altLang="zh-CN" sz="2200">
                <a:solidFill>
                  <a:srgbClr val="FF0000"/>
                </a:solidFill>
                <a:latin typeface="Times New Roman" panose="02020603050405020304" pitchFamily="18" charset="0"/>
              </a:rPr>
              <a:t>(2)</a:t>
            </a:r>
            <a:r>
              <a:rPr lang="zh-CN" altLang="zh-CN" sz="2200">
                <a:solidFill>
                  <a:srgbClr val="FF0000"/>
                </a:solidFill>
                <a:latin typeface="Times New Roman" panose="02020603050405020304" pitchFamily="18" charset="0"/>
                <a:cs typeface="Times New Roman" panose="02020603050405020304" pitchFamily="18" charset="0"/>
              </a:rPr>
              <a:t>前面是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难以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表否定</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应该用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捉摸</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。斑驳陆离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形容色彩错杂纷繁。琳琅满目</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形容美好的事物很多。句</a:t>
            </a:r>
            <a:r>
              <a:rPr lang="en-US" altLang="zh-CN" sz="2200">
                <a:solidFill>
                  <a:srgbClr val="FF0000"/>
                </a:solidFill>
                <a:latin typeface="Times New Roman" panose="02020603050405020304" pitchFamily="18" charset="0"/>
              </a:rPr>
              <a:t>(3)</a:t>
            </a:r>
            <a:r>
              <a:rPr lang="zh-CN" altLang="zh-CN" sz="2200">
                <a:solidFill>
                  <a:srgbClr val="FF0000"/>
                </a:solidFill>
                <a:latin typeface="Times New Roman" panose="02020603050405020304" pitchFamily="18" charset="0"/>
                <a:cs typeface="Times New Roman" panose="02020603050405020304" pitchFamily="18" charset="0"/>
              </a:rPr>
              <a:t>是说保护文物原有面貌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侧重其原有的颜色</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应该用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斑驳陆离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275328078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在下面一段话横线处依次填入词语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面对社会悲剧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理想、信念、正义感、崇高感支撑着我们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我们相信自己在精神上无比地</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于那迫害乃至毁灭我们的恶势力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因此我们可以含笑受难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慷慨赴死。我们是舞台上的英雄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哪怕眼前这个剧场里的观众全都</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是非颠倒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我们仍有勇气把戏演下去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演给我们心目中绝对</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公正的观众看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我们称这观众为历史、上帝或良心。</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优裕　　浑浑噩噩　　清晰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优越　　浑浑噩噩　　清醒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优裕　　马马虎虎　　清醒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优越　　马马虎虎　　清晰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205123" y="1294804"/>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407957206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a:p>
        </p:txBody>
      </p:sp>
      <p:sp>
        <p:nvSpPr>
          <p:cNvPr id="5" name="矩形 4"/>
          <p:cNvSpPr>
            <a:spLocks noChangeAspect="1"/>
          </p:cNvSpPr>
          <p:nvPr/>
        </p:nvSpPr>
        <p:spPr>
          <a:xfrm>
            <a:off x="508000" y="2513599"/>
            <a:ext cx="8128000" cy="208480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优裕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富裕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充足。优越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优胜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优良。用于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精神上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的比较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优越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更恰当。浑浑噩噩</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形容糊里糊涂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愚昧无知。马马虎虎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形容做事马虎、随便。结合</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是非颠倒</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可知空二应选择</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浑浑噩噩</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。清晰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清楚明晰。清醒</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头脑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清楚</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明白。用于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观众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清醒</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更恰当。所以选</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262702005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a:p>
        </p:txBody>
      </p:sp>
      <p:sp>
        <p:nvSpPr>
          <p:cNvPr id="3" name="矩形 2"/>
          <p:cNvSpPr>
            <a:spLocks noChangeAspect="1"/>
          </p:cNvSpPr>
          <p:nvPr/>
        </p:nvSpPr>
        <p:spPr>
          <a:xfrm>
            <a:off x="508000" y="1067188"/>
            <a:ext cx="8128000" cy="533492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依次填入下列各句横线处的词语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如果耐心地</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和思索可能与这个问题有任何关联的各种事实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也许能够对这个问题有一些了解。</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匍匐在地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很容易被人们的平视习惯所</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蛇悄无声息地接近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而它的攻击目标毫无察觉。</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人类基因组计划完成之日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就是人类自己灭亡之时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这种说法虽然太极端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但绝不是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园艺之美、几何之美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作为设计师对这些美的追求也都</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。而本设计所要表现的美是野草之美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平常之美。</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收集　　忽略　　骇人听闻　　无可厚非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搜集　　忽略　　耸人听闻　　无可厚非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搜集　　忽视　　耸人听闻　　无可争议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收集　　忽视　　骇人听闻　　无可争议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937873" y="1077919"/>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424467191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6</a:t>
            </a:fld>
            <a:r>
              <a:rPr lang="en-US" altLang="zh-CN" smtClean="0"/>
              <a:t>-</a:t>
            </a:r>
            <a:endParaRPr lang="zh-CN" altLang="en-US"/>
          </a:p>
        </p:txBody>
      </p:sp>
      <p:sp>
        <p:nvSpPr>
          <p:cNvPr id="2" name="矩形 1"/>
          <p:cNvSpPr>
            <a:spLocks noChangeAspect="1"/>
          </p:cNvSpPr>
          <p:nvPr/>
        </p:nvSpPr>
        <p:spPr>
          <a:xfrm>
            <a:off x="508000" y="1711199"/>
            <a:ext cx="8128000" cy="866006"/>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.(2019·1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下列各句中加点的成语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使用不恰当的一项是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1053688" y="2124392"/>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graphicFrame>
        <p:nvGraphicFramePr>
          <p:cNvPr id="5" name="对象 4"/>
          <p:cNvGraphicFramePr>
            <a:graphicFrameLocks noChangeAspect="1"/>
          </p:cNvGraphicFramePr>
          <p:nvPr>
            <p:extLst>
              <p:ext uri="{D42A27DB-BD31-4B8C-83A1-F6EECF244321}">
                <p14:modId xmlns:p14="http://schemas.microsoft.com/office/powerpoint/2010/main" val="3114240960"/>
              </p:ext>
            </p:extLst>
          </p:nvPr>
        </p:nvGraphicFramePr>
        <p:xfrm>
          <a:off x="599682" y="2631469"/>
          <a:ext cx="8128000" cy="2566558"/>
        </p:xfrm>
        <a:graphic>
          <a:graphicData uri="http://schemas.openxmlformats.org/presentationml/2006/ole">
            <mc:AlternateContent xmlns:mc="http://schemas.openxmlformats.org/markup-compatibility/2006">
              <mc:Choice xmlns:v="urn:schemas-microsoft-com:vml" Requires="v">
                <p:oleObj spid="_x0000_s1040"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99682" y="2631469"/>
                        <a:ext cx="8128000" cy="2566558"/>
                      </a:xfrm>
                      <a:prstGeom prst="rect">
                        <a:avLst/>
                      </a:prstGeom>
                    </p:spPr>
                  </p:pic>
                </p:oleObj>
              </mc:Fallback>
            </mc:AlternateContent>
          </a:graphicData>
        </a:graphic>
      </p:graphicFrame>
    </p:spTree>
    <p:extLst>
      <p:ext uri="{BB962C8B-B14F-4D97-AF65-F5344CB8AC3E}">
        <p14:creationId xmlns:p14="http://schemas.microsoft.com/office/powerpoint/2010/main" val="51286256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a:p>
        </p:txBody>
      </p:sp>
      <p:sp>
        <p:nvSpPr>
          <p:cNvPr id="5" name="矩形 4"/>
          <p:cNvSpPr>
            <a:spLocks noChangeAspect="1"/>
          </p:cNvSpPr>
          <p:nvPr/>
        </p:nvSpPr>
        <p:spPr>
          <a:xfrm>
            <a:off x="508000" y="1294804"/>
            <a:ext cx="8128000" cy="4522392"/>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搜集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指的是搜寻汇集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先仔细寻找再收集。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收集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指的是收拢聚集。根据</a:t>
            </a:r>
            <a:r>
              <a:rPr lang="en-US" altLang="zh-CN" sz="2200">
                <a:solidFill>
                  <a:srgbClr val="FF0000"/>
                </a:solidFill>
                <a:latin typeface="Times New Roman" panose="02020603050405020304" pitchFamily="18" charset="0"/>
              </a:rPr>
              <a:t>(1)</a:t>
            </a:r>
            <a:r>
              <a:rPr lang="zh-CN" altLang="zh-CN" sz="2200">
                <a:solidFill>
                  <a:srgbClr val="FF0000"/>
                </a:solidFill>
                <a:latin typeface="Times New Roman" panose="02020603050405020304" pitchFamily="18" charset="0"/>
                <a:cs typeface="Times New Roman" panose="02020603050405020304" pitchFamily="18" charset="0"/>
              </a:rPr>
              <a:t>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思索可能与这个问题有任何关联的各种事实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可知此处填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搜集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更为恰当。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忽略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一般是指无意的疏忽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忽视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多指有意的漠视。</a:t>
            </a:r>
            <a:r>
              <a:rPr lang="en-US" altLang="zh-CN" sz="2200">
                <a:solidFill>
                  <a:srgbClr val="FF0000"/>
                </a:solidFill>
                <a:latin typeface="Times New Roman" panose="02020603050405020304" pitchFamily="18" charset="0"/>
              </a:rPr>
              <a:t>(2)</a:t>
            </a:r>
            <a:r>
              <a:rPr lang="zh-CN" altLang="zh-CN" sz="2200">
                <a:solidFill>
                  <a:srgbClr val="FF0000"/>
                </a:solidFill>
                <a:latin typeface="Times New Roman" panose="02020603050405020304" pitchFamily="18" charset="0"/>
                <a:cs typeface="Times New Roman" panose="02020603050405020304" pitchFamily="18" charset="0"/>
              </a:rPr>
              <a:t>中描写蛇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悄无声息地接近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而它的攻击目标毫无察觉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可知此处填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忽略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更为恰当。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耸人听闻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指的是故意夸大事实说离奇的话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使人听了吃惊。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骇人听闻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意为使人听了非常吃惊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多指社会上发生的坏事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(3)</a:t>
            </a:r>
            <a:r>
              <a:rPr lang="zh-CN" altLang="zh-CN" sz="2200">
                <a:solidFill>
                  <a:srgbClr val="FF0000"/>
                </a:solidFill>
                <a:latin typeface="Times New Roman" panose="02020603050405020304" pitchFamily="18" charset="0"/>
                <a:cs typeface="Times New Roman" panose="02020603050405020304" pitchFamily="18" charset="0"/>
              </a:rPr>
              <a:t>句横线处前面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但绝不是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表示否定</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因此填如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耸人听闻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更为恰当。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无可厚非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指的是不可以过分指责</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表示虽有缺点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但是可以原谅。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无可争议</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的意思是答案完美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没有错误可挑。</a:t>
            </a:r>
            <a:r>
              <a:rPr lang="en-US" altLang="zh-CN" sz="2200">
                <a:solidFill>
                  <a:srgbClr val="FF0000"/>
                </a:solidFill>
                <a:latin typeface="Times New Roman" panose="02020603050405020304" pitchFamily="18" charset="0"/>
              </a:rPr>
              <a:t>(4)</a:t>
            </a:r>
            <a:r>
              <a:rPr lang="zh-CN" altLang="zh-CN" sz="2200">
                <a:solidFill>
                  <a:srgbClr val="FF0000"/>
                </a:solidFill>
                <a:latin typeface="Times New Roman" panose="02020603050405020304" pitchFamily="18" charset="0"/>
                <a:cs typeface="Times New Roman" panose="02020603050405020304" pitchFamily="18" charset="0"/>
              </a:rPr>
              <a:t>中横线处后面是关联词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表示转折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所以此处填入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无可厚非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更为恰当。</a:t>
            </a:r>
            <a:endParaRPr lang="zh-CN" altLang="en-US" sz="2200"/>
          </a:p>
        </p:txBody>
      </p:sp>
    </p:spTree>
    <p:extLst>
      <p:ext uri="{BB962C8B-B14F-4D97-AF65-F5344CB8AC3E}">
        <p14:creationId xmlns:p14="http://schemas.microsoft.com/office/powerpoint/2010/main" val="264698506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a:p>
        </p:txBody>
      </p:sp>
      <p:sp>
        <p:nvSpPr>
          <p:cNvPr id="3" name="矩形 2"/>
          <p:cNvSpPr>
            <a:spLocks noChangeAspect="1"/>
          </p:cNvSpPr>
          <p:nvPr/>
        </p:nvSpPr>
        <p:spPr>
          <a:xfrm>
            <a:off x="508000" y="1077579"/>
            <a:ext cx="8128000" cy="533492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下列横线处依次填入的词语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春联是用毛笔书写的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稍为讲究的用上好墨汁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书写出来的春联字体光洁明亮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还散发出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墨香。那时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在一个村的大门或者祠堂所张贴的春联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无论是内容还是书写都颇为讲究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多数由该村具有文化且毛笔字写得好的族人来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因为张贴在村门口或祠堂的春联是代表该村或家族是否有文化的象征。村与村之间书写的春联内容</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地形成一种竞争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串门走亲访友看到那些春联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书写内容和字体都是不拘一格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如同看当今的书法展一样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是一种美的享受。</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清淡　　　操刀　　　心照不宣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清新　　　主笔　　　不约而同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清淡　　　主笔　　　心照不宣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清新　　　操刀　　　不约而同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084168" y="1088311"/>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Tree>
    <p:extLst>
      <p:ext uri="{BB962C8B-B14F-4D97-AF65-F5344CB8AC3E}">
        <p14:creationId xmlns:p14="http://schemas.microsoft.com/office/powerpoint/2010/main" val="291939796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a:p>
        </p:txBody>
      </p:sp>
      <p:sp>
        <p:nvSpPr>
          <p:cNvPr id="5" name="矩形 4"/>
          <p:cNvSpPr>
            <a:spLocks noChangeAspect="1"/>
          </p:cNvSpPr>
          <p:nvPr/>
        </p:nvSpPr>
        <p:spPr>
          <a:xfrm>
            <a:off x="508000" y="2107334"/>
            <a:ext cx="8128000" cy="2897332"/>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清淡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清明恬淡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不热烈不浓郁。清新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清爽而新鲜。操刀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执刀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比喻做官等。主笔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旧时指报刊编辑部中负责撰写评论的人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也指编辑部的负责人。不约而同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事先没有经过商量而彼此的看法或行动却完全一致。心照不宣</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彼此心里明白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而不公开说出来。第一横线处强调的是对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春联墨香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的描写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清淡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更符合语境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故排除</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两项。现在主笔只是一种宽泛的称谓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此处应指写春联的人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故排除</a:t>
            </a: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endParaRPr lang="zh-CN" altLang="en-US" sz="2200"/>
          </a:p>
        </p:txBody>
      </p:sp>
    </p:spTree>
    <p:extLst>
      <p:ext uri="{BB962C8B-B14F-4D97-AF65-F5344CB8AC3E}">
        <p14:creationId xmlns:p14="http://schemas.microsoft.com/office/powerpoint/2010/main" val="179943037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依次填入下列横线处的词语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志之所趋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无远弗届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穷山距海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不能限也。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精神意志</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着改变自我、改造世界的强大力量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把内在求新、求变的精气</a:t>
            </a:r>
            <a:r>
              <a:rPr lang="zh-CN" altLang="zh-CN" sz="2200" smtClean="0">
                <a:solidFill>
                  <a:srgbClr val="000000"/>
                </a:solidFill>
                <a:latin typeface="Times New Roman" panose="02020603050405020304" pitchFamily="18" charset="0"/>
                <a:cs typeface="Times New Roman" panose="02020603050405020304" pitchFamily="18" charset="0"/>
              </a:rPr>
              <a:t>神</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我们的事业发展必将</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蕴含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引发</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势如破竹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蕴藏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引发</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锐不可当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蕴藏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激发</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势如破竹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蕴含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激发</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锐不可当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444208" y="1904201"/>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extLst>
      <p:ext uri="{BB962C8B-B14F-4D97-AF65-F5344CB8AC3E}">
        <p14:creationId xmlns:p14="http://schemas.microsoft.com/office/powerpoint/2010/main" val="132432909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a:p>
        </p:txBody>
      </p:sp>
      <p:sp>
        <p:nvSpPr>
          <p:cNvPr id="5" name="矩形 4"/>
          <p:cNvSpPr>
            <a:spLocks noChangeAspect="1"/>
          </p:cNvSpPr>
          <p:nvPr/>
        </p:nvSpPr>
        <p:spPr>
          <a:xfrm>
            <a:off x="508000" y="2107334"/>
            <a:ext cx="8128000" cy="2897332"/>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蕴含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作名词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指一个事物的内涵</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作动词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指一个词包含了的内容。蕴藏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蓄积深藏未露。引发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引起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触发。激发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刺激引发。势如破竹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形势就像劈竹子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头上几节破开以后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下面各节顺着刀势就分开了。比喻节节胜利</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毫无阻碍。锐不可当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形容勇往直前的气势</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不可抵挡。第一横线处强调的是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精神一直包含的内容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蕴含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更好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第二横线处强调的是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刺激引发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激发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更好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第三横线处强调的是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我们的事业发展必将不可抵挡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锐不可当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更好。</a:t>
            </a:r>
            <a:endParaRPr lang="zh-CN" altLang="en-US" sz="2200"/>
          </a:p>
        </p:txBody>
      </p:sp>
    </p:spTree>
    <p:extLst>
      <p:ext uri="{BB962C8B-B14F-4D97-AF65-F5344CB8AC3E}">
        <p14:creationId xmlns:p14="http://schemas.microsoft.com/office/powerpoint/2010/main" val="351486090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依次填入下列语段横线处的词语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而论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在众多名人自传中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杨绛先生的《我们仨》和王蒙先生的《王蒙自述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我的人生哲学》</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是不可与那些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伪名人自传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平心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泥沙俱下</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相提并论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平心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牛骥同</a:t>
            </a:r>
            <a:r>
              <a:rPr lang="zh-CN" altLang="zh-CN" sz="2200">
                <a:solidFill>
                  <a:srgbClr val="000000"/>
                </a:solidFill>
                <a:latin typeface="Times New Roman" panose="02020603050405020304" pitchFamily="18" charset="0"/>
                <a:cs typeface="Times New Roman" panose="02020603050405020304" pitchFamily="18" charset="0"/>
              </a:rPr>
              <a:t>皂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同日而语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凭心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泥沙俱下</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同日而语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凭心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牛骥同</a:t>
            </a:r>
            <a:r>
              <a:rPr lang="zh-CN" altLang="zh-CN" sz="2200">
                <a:solidFill>
                  <a:srgbClr val="000000"/>
                </a:solidFill>
                <a:latin typeface="Times New Roman" panose="02020603050405020304" pitchFamily="18" charset="0"/>
                <a:cs typeface="Times New Roman" panose="02020603050405020304" pitchFamily="18" charset="0"/>
              </a:rPr>
              <a:t>皂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相提并论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071498" y="1904542"/>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Tree>
    <p:extLst>
      <p:ext uri="{BB962C8B-B14F-4D97-AF65-F5344CB8AC3E}">
        <p14:creationId xmlns:p14="http://schemas.microsoft.com/office/powerpoint/2010/main" val="53154955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a:p>
        </p:txBody>
      </p:sp>
      <p:sp>
        <p:nvSpPr>
          <p:cNvPr id="5" name="矩形 4"/>
          <p:cNvSpPr>
            <a:spLocks noChangeAspect="1"/>
          </p:cNvSpPr>
          <p:nvPr/>
        </p:nvSpPr>
        <p:spPr>
          <a:xfrm>
            <a:off x="508000" y="1904201"/>
            <a:ext cx="8128000" cy="3303597"/>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平心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凭心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。根据语境而论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选用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平心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因为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平心而论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是成语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意为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平心静气地给予客观评价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排除</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两项。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泥沙俱下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牛骥同皂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。泥沙俱下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比喻好坏不同的人或事物混杂在一起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一同显现出来。用于人或事物。牛骥同皂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牛跟马同槽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比喻不好的人与贤人同处。根据语境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自传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属事物</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泥沙俱下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排除</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相提并论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同日而语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同日而语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相提并论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都可以表示把不同的两种事物或两个人放在一起谈论或看待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前者侧重于时间上的差别。根据语境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是指不同的人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选用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相提并论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292877243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依次填入下列各句横线处的成语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读者欣赏作品清新的故事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却忽略了蕴藏的热情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欣赏文字的朴实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却忽略了作品隐伏的悲痛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实际上近于</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中国古代文化是一座巍峨的高峰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不管我们在儒、释、道哪一条路上行走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最终都必然会在山顶上相逢。</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多年前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集团首席执行官就感觉自己</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在集团迅猛发展、国际市场不断拓展的今天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他的危机感丝毫未减。</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南辕北辙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异曲同工</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如临深渊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买椟还珠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殊途同归</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如履薄冰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南辕北辙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殊途同归</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如履薄冰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买椟还珠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异曲同工</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如临深渊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061107" y="1305195"/>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159095642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a:p>
        </p:txBody>
      </p:sp>
      <p:sp>
        <p:nvSpPr>
          <p:cNvPr id="5" name="矩形 4"/>
          <p:cNvSpPr>
            <a:spLocks noChangeAspect="1"/>
          </p:cNvSpPr>
          <p:nvPr/>
        </p:nvSpPr>
        <p:spPr>
          <a:xfrm>
            <a:off x="508000" y="1904201"/>
            <a:ext cx="8128000" cy="3303597"/>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南辕北辙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比喻行动和目的相反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买椟还珠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比喻没有眼光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取舍不当。</a:t>
            </a:r>
            <a:r>
              <a:rPr lang="en-US" altLang="zh-CN" sz="2200">
                <a:solidFill>
                  <a:srgbClr val="FF0000"/>
                </a:solidFill>
                <a:latin typeface="Times New Roman" panose="02020603050405020304" pitchFamily="18" charset="0"/>
              </a:rPr>
              <a:t>(1)</a:t>
            </a:r>
            <a:r>
              <a:rPr lang="zh-CN" altLang="zh-CN" sz="2200">
                <a:solidFill>
                  <a:srgbClr val="FF0000"/>
                </a:solidFill>
                <a:latin typeface="Times New Roman" panose="02020603050405020304" pitchFamily="18" charset="0"/>
                <a:cs typeface="Times New Roman" panose="02020603050405020304" pitchFamily="18" charset="0"/>
              </a:rPr>
              <a:t>句应选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买椟还珠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异曲同工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指不同曲调演得同样美妙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比喻不同人的辞章、言论同样精彩</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或不同的做法收到同样好的效果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殊途同归</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指通过不同的途径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到达同一个目的地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比喻采取不同的方法而得到相同的结果。</a:t>
            </a:r>
            <a:r>
              <a:rPr lang="en-US" altLang="zh-CN" sz="2200">
                <a:solidFill>
                  <a:srgbClr val="FF0000"/>
                </a:solidFill>
                <a:latin typeface="Times New Roman" panose="02020603050405020304" pitchFamily="18" charset="0"/>
              </a:rPr>
              <a:t>(2)</a:t>
            </a:r>
            <a:r>
              <a:rPr lang="zh-CN" altLang="zh-CN" sz="2200">
                <a:solidFill>
                  <a:srgbClr val="FF0000"/>
                </a:solidFill>
                <a:latin typeface="Times New Roman" panose="02020603050405020304" pitchFamily="18" charset="0"/>
                <a:cs typeface="Times New Roman" panose="02020603050405020304" pitchFamily="18" charset="0"/>
              </a:rPr>
              <a:t>句应选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殊途同归</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如临深渊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指如同处于深渊边缘一般</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比喻存有戒心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行事极为谨慎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如履薄冰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指像走在薄冰上一样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比喻行事极为谨慎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存有戒心。</a:t>
            </a:r>
            <a:r>
              <a:rPr lang="en-US" altLang="zh-CN" sz="2200">
                <a:solidFill>
                  <a:srgbClr val="FF0000"/>
                </a:solidFill>
                <a:latin typeface="Times New Roman" panose="02020603050405020304" pitchFamily="18" charset="0"/>
              </a:rPr>
              <a:t>(3)</a:t>
            </a:r>
            <a:r>
              <a:rPr lang="zh-CN" altLang="zh-CN" sz="2200">
                <a:solidFill>
                  <a:srgbClr val="FF0000"/>
                </a:solidFill>
                <a:latin typeface="Times New Roman" panose="02020603050405020304" pitchFamily="18" charset="0"/>
                <a:cs typeface="Times New Roman" panose="02020603050405020304" pitchFamily="18" charset="0"/>
              </a:rPr>
              <a:t>句两个成语都可以选用。</a:t>
            </a:r>
            <a:endParaRPr lang="zh-CN" altLang="en-US" sz="2200"/>
          </a:p>
        </p:txBody>
      </p:sp>
    </p:spTree>
    <p:extLst>
      <p:ext uri="{BB962C8B-B14F-4D97-AF65-F5344CB8AC3E}">
        <p14:creationId xmlns:p14="http://schemas.microsoft.com/office/powerpoint/2010/main" val="36761678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a:p>
        </p:txBody>
      </p:sp>
      <p:sp>
        <p:nvSpPr>
          <p:cNvPr id="3" name="矩形 2"/>
          <p:cNvSpPr>
            <a:spLocks noChangeAspect="1"/>
          </p:cNvSpPr>
          <p:nvPr/>
        </p:nvSpPr>
        <p:spPr>
          <a:xfrm>
            <a:off x="508000" y="1093571"/>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依次填入下列各句横线处的成语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有的人本来准备洗心革面重新做人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可最后只是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他都知道误入歧途了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竟然不知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令人遗憾</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他本来只想拍一部短片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回来发现题材太过庞大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拍了一部长片。</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改头换面　　改弦易辙　　改弦更张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改弦易辙　　改弦更张　　改头换面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改弦更张　　改头换面　　改弦易辙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改弦易辙　　改头换面　　改弦更张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061836" y="1093571"/>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5" name="矩形 4"/>
          <p:cNvSpPr>
            <a:spLocks noChangeAspect="1"/>
          </p:cNvSpPr>
          <p:nvPr/>
        </p:nvSpPr>
        <p:spPr>
          <a:xfrm>
            <a:off x="508000" y="4793662"/>
            <a:ext cx="8128000" cy="1678536"/>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改头换面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比喻只改外表和形式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其内容、实质不变。改弦易辙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比喻改变原来的方向、计划、办法等。改弦更张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比喻改变方针、计划和方法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以纠正偏差或错误。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改弦易辙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语意较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改弦更张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多指方向、道路、路线或其他根本的改变。</a:t>
            </a:r>
            <a:endParaRPr lang="zh-CN" altLang="en-US" sz="2200"/>
          </a:p>
        </p:txBody>
      </p:sp>
    </p:spTree>
    <p:extLst>
      <p:ext uri="{BB962C8B-B14F-4D97-AF65-F5344CB8AC3E}">
        <p14:creationId xmlns:p14="http://schemas.microsoft.com/office/powerpoint/2010/main" val="12532526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7</a:t>
            </a:fld>
            <a:r>
              <a:rPr lang="en-US" altLang="zh-CN" smtClean="0"/>
              <a:t>-</a:t>
            </a:r>
            <a:endParaRPr lang="zh-CN" altLang="en-US"/>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扣人心弦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用来形容事物能深深地牵动人心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或指因感动而引起内心的强烈共鸣</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多指激动人心。</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使用对象错误。敝帚自珍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把自己家里的破扫帚当成宝贝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比喻东西虽然不好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自己却很珍惜。</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越俎代庖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比喻超出自己业务范围去处理别人所管的事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也指多管闲事。</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光明磊落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形容人的行为正直坦白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毫无隐私暧昧不可告人之处。</a:t>
            </a:r>
            <a:endParaRPr lang="zh-CN" altLang="en-US" sz="2200"/>
          </a:p>
        </p:txBody>
      </p:sp>
    </p:spTree>
    <p:extLst>
      <p:ext uri="{BB962C8B-B14F-4D97-AF65-F5344CB8AC3E}">
        <p14:creationId xmlns:p14="http://schemas.microsoft.com/office/powerpoint/2010/main" val="349889818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a:p>
        </p:txBody>
      </p:sp>
      <p:sp>
        <p:nvSpPr>
          <p:cNvPr id="3" name="矩形 2"/>
          <p:cNvSpPr>
            <a:spLocks noChangeAspect="1"/>
          </p:cNvSpPr>
          <p:nvPr/>
        </p:nvSpPr>
        <p:spPr>
          <a:xfrm>
            <a:off x="508000" y="1083909"/>
            <a:ext cx="8128000" cy="533492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依次填入下列各句横线处的成语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都说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三百六十行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行行出状元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这话不假。青年人经过专业化的学习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都会成为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所以不必鄙视职业技术学院的毕业生。</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三人当初合资创办企业的时候投入资金多少差异很大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所以在年终分红之时就有人提出来不能</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要有所区别。</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清华大学偏工程性、技术性、应用性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所以清华大学工程院院士多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北京大学偏理论性、科学性、基础性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所以北大科学院院士多。两所大学都是国内顶尖级的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春兰秋菊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各有千秋</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平分秋色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春兰秋菊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平分秋色</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各有千秋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各有千秋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平分秋色</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春兰秋菊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各有千秋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春兰秋菊</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平分秋色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071498" y="1094300"/>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56840677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a:p>
        </p:txBody>
      </p:sp>
      <p:sp>
        <p:nvSpPr>
          <p:cNvPr id="5" name="矩形 4"/>
          <p:cNvSpPr>
            <a:spLocks noChangeAspect="1"/>
          </p:cNvSpPr>
          <p:nvPr/>
        </p:nvSpPr>
        <p:spPr>
          <a:xfrm>
            <a:off x="508000" y="2919864"/>
            <a:ext cx="8128000" cy="127227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春兰秋菊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比喻各有所长</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各有值得称赞的地方。平分秋色</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比喻双方各得一半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不分上下。各有千秋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各有各的存在价值</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比喻各人有各人的长处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各人有各人的特色。</a:t>
            </a:r>
            <a:endParaRPr lang="zh-CN" altLang="en-US" sz="2200"/>
          </a:p>
        </p:txBody>
      </p:sp>
    </p:spTree>
    <p:extLst>
      <p:ext uri="{BB962C8B-B14F-4D97-AF65-F5344CB8AC3E}">
        <p14:creationId xmlns:p14="http://schemas.microsoft.com/office/powerpoint/2010/main" val="32051163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依次填入下列各句横线处的成语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《红楼梦》是中国古典文学的巅峰之作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与其他作品相比绝对是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。这部不朽的文学巨作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经曹雪芹</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披阅十载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增删五次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才完成了前</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回。我们在拜读时要认真研究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多方探讨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还要多读读红学家的言论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多看看其中的诗词歌赋的解读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多想一想才能明白其中的主旨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对的就接受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不对的就抛弃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是要不得的。</a:t>
            </a:r>
            <a:r>
              <a:rPr lang="en-US" altLang="zh-CN" sz="220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卓尔不群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呕心沥血</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囫囵吞枣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与众不同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积</a:t>
            </a:r>
            <a:r>
              <a:rPr lang="zh-CN" altLang="zh-CN" sz="2200">
                <a:solidFill>
                  <a:srgbClr val="000000"/>
                </a:solidFill>
                <a:latin typeface="Times New Roman" panose="02020603050405020304" pitchFamily="18" charset="0"/>
                <a:cs typeface="Times New Roman" panose="02020603050405020304" pitchFamily="18" charset="0"/>
              </a:rPr>
              <a:t>心积虑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生吞活剥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鹤立鸡群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呕心沥血</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囫囵吞枣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出类拔萃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积</a:t>
            </a:r>
            <a:r>
              <a:rPr lang="zh-CN" altLang="zh-CN" sz="2200">
                <a:solidFill>
                  <a:srgbClr val="000000"/>
                </a:solidFill>
                <a:latin typeface="Times New Roman" panose="02020603050405020304" pitchFamily="18" charset="0"/>
                <a:cs typeface="Times New Roman" panose="02020603050405020304" pitchFamily="18" charset="0"/>
              </a:rPr>
              <a:t>心积虑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生吞活剥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061836" y="1294804"/>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Tree>
    <p:extLst>
      <p:ext uri="{BB962C8B-B14F-4D97-AF65-F5344CB8AC3E}">
        <p14:creationId xmlns:p14="http://schemas.microsoft.com/office/powerpoint/2010/main" val="80101893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a:p>
        </p:txBody>
      </p:sp>
      <p:sp>
        <p:nvSpPr>
          <p:cNvPr id="5" name="矩形 4"/>
          <p:cNvSpPr>
            <a:spLocks noChangeAspect="1"/>
          </p:cNvSpPr>
          <p:nvPr/>
        </p:nvSpPr>
        <p:spPr>
          <a:xfrm>
            <a:off x="508000" y="1904201"/>
            <a:ext cx="8128000" cy="3303597"/>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卓尔不群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卓尔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突出的样子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跟一般人不一样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超出寻常。侧重指人的才华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多用于书面。与众不同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跟大众不一样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多用于口语。出类拔萃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草丛生的样子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引申为聚集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指成群的人或物。</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出类拔萃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谓超出同类之上。鹤立鸡群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比喻人的仪表、才能超群脱凡。呕心沥血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形容费尽心思。处心积虑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处心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存心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积虑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积久考虑。早已千方百计地谋算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多含贬义。生吞活剥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比喻生硬地接受或机械地搬用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别人的理论、经验方法等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。囫囵吞枣</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把枣儿整个儿吞下去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比喻读书等不加分析地笼统接受。</a:t>
            </a:r>
            <a:endParaRPr lang="zh-CN" altLang="en-US" sz="2200"/>
          </a:p>
        </p:txBody>
      </p:sp>
    </p:spTree>
    <p:extLst>
      <p:ext uri="{BB962C8B-B14F-4D97-AF65-F5344CB8AC3E}">
        <p14:creationId xmlns:p14="http://schemas.microsoft.com/office/powerpoint/2010/main" val="281393488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依次填入下列各句横线处的成语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是君子人格的封底阀门。如果这个阀门开漏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君子人格将</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如果这个阀门依然存在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哪怕锈迹斑斑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君子人格还会生生不息。</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一场暴雨过后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田地里的菜苗全都被水冲走了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妈妈的辛苦又</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了。</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小偷溜进谈迁家里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偷走了存放《国榷》的原稿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使谈迁二十多年的心血</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荡然无存　　化为乌有　　付之东流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付之东流　　化为乌有　　荡然无存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化为乌有　　荡然无存　　付之东流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荡然无存　　付之东流　　化为乌有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061107" y="1092013"/>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extLst>
      <p:ext uri="{BB962C8B-B14F-4D97-AF65-F5344CB8AC3E}">
        <p14:creationId xmlns:p14="http://schemas.microsoft.com/office/powerpoint/2010/main" val="312559334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a:p>
        </p:txBody>
      </p:sp>
      <p:sp>
        <p:nvSpPr>
          <p:cNvPr id="5" name="矩形 4"/>
          <p:cNvSpPr>
            <a:spLocks noChangeAspect="1"/>
          </p:cNvSpPr>
          <p:nvPr/>
        </p:nvSpPr>
        <p:spPr>
          <a:xfrm>
            <a:off x="508000" y="2919864"/>
            <a:ext cx="8128000" cy="127227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荡然无存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是指原来有的东西完全失去。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付之东流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强调希望落空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成果丧失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前功尽弃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好像随着流水冲走了一样。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化为乌有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形容一下子丧失或全部落空。</a:t>
            </a:r>
            <a:endParaRPr lang="zh-CN" altLang="en-US" sz="2200"/>
          </a:p>
        </p:txBody>
      </p:sp>
    </p:spTree>
    <p:extLst>
      <p:ext uri="{BB962C8B-B14F-4D97-AF65-F5344CB8AC3E}">
        <p14:creationId xmlns:p14="http://schemas.microsoft.com/office/powerpoint/2010/main" val="309657401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a:p>
        </p:txBody>
      </p:sp>
      <p:sp>
        <p:nvSpPr>
          <p:cNvPr id="4" name="矩形 3"/>
          <p:cNvSpPr>
            <a:spLocks noChangeAspect="1"/>
          </p:cNvSpPr>
          <p:nvPr/>
        </p:nvSpPr>
        <p:spPr>
          <a:xfrm>
            <a:off x="508000" y="1556792"/>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16</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下列句子中加点词语使用错误的一项是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960934" y="1564081"/>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graphicFrame>
        <p:nvGraphicFramePr>
          <p:cNvPr id="6" name="对象 5"/>
          <p:cNvGraphicFramePr>
            <a:graphicFrameLocks noChangeAspect="1"/>
          </p:cNvGraphicFramePr>
          <p:nvPr>
            <p:extLst>
              <p:ext uri="{D42A27DB-BD31-4B8C-83A1-F6EECF244321}">
                <p14:modId xmlns:p14="http://schemas.microsoft.com/office/powerpoint/2010/main" val="2040817167"/>
              </p:ext>
            </p:extLst>
          </p:nvPr>
        </p:nvGraphicFramePr>
        <p:xfrm>
          <a:off x="599682" y="2058492"/>
          <a:ext cx="8128000" cy="3318652"/>
        </p:xfrm>
        <a:graphic>
          <a:graphicData uri="http://schemas.openxmlformats.org/presentationml/2006/ole">
            <mc:AlternateContent xmlns:mc="http://schemas.openxmlformats.org/markup-compatibility/2006">
              <mc:Choice xmlns:v="urn:schemas-microsoft-com:vml" Requires="v">
                <p:oleObj spid="_x0000_s1044"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9682" y="2058492"/>
                        <a:ext cx="8128000" cy="3318652"/>
                      </a:xfrm>
                      <a:prstGeom prst="rect">
                        <a:avLst/>
                      </a:prstGeom>
                    </p:spPr>
                  </p:pic>
                </p:oleObj>
              </mc:Fallback>
            </mc:AlternateContent>
          </a:graphicData>
        </a:graphic>
      </p:graphicFrame>
    </p:spTree>
    <p:extLst>
      <p:ext uri="{BB962C8B-B14F-4D97-AF65-F5344CB8AC3E}">
        <p14:creationId xmlns:p14="http://schemas.microsoft.com/office/powerpoint/2010/main" val="406794661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a:p>
        </p:txBody>
      </p:sp>
      <p:sp>
        <p:nvSpPr>
          <p:cNvPr id="4" name="矩形 3"/>
          <p:cNvSpPr>
            <a:spLocks noChangeAspect="1"/>
          </p:cNvSpPr>
          <p:nvPr/>
        </p:nvSpPr>
        <p:spPr>
          <a:xfrm>
            <a:off x="508000" y="2310467"/>
            <a:ext cx="8128000" cy="2491067"/>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出类拔萃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超出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同类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原为草丛生的样子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引申为聚集。超出同类之上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多指人的品德才能。</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叹为观止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赞赏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观止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看到这里就够了。指赞美所见到的事物好到了极点。</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大彻大悟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明白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领会。形容彻底醒悟。大词小用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不分轻重。可改为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豁然开朗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茅塞顿开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不修边幅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形容不讲究衣饰仪容或不拘形式小节。</a:t>
            </a:r>
            <a:endParaRPr lang="zh-CN" altLang="en-US" sz="2200"/>
          </a:p>
        </p:txBody>
      </p:sp>
    </p:spTree>
    <p:extLst>
      <p:ext uri="{BB962C8B-B14F-4D97-AF65-F5344CB8AC3E}">
        <p14:creationId xmlns:p14="http://schemas.microsoft.com/office/powerpoint/2010/main" val="266393282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78</a:t>
            </a:fld>
            <a:r>
              <a:rPr lang="en-US" altLang="zh-CN" smtClean="0"/>
              <a:t>-</a:t>
            </a:r>
            <a:endParaRPr lang="zh-CN" altLang="en-US"/>
          </a:p>
        </p:txBody>
      </p:sp>
      <p:sp>
        <p:nvSpPr>
          <p:cNvPr id="3" name="矩形 2"/>
          <p:cNvSpPr>
            <a:spLocks noChangeAspect="1"/>
          </p:cNvSpPr>
          <p:nvPr/>
        </p:nvSpPr>
        <p:spPr>
          <a:xfrm>
            <a:off x="508000" y="1196752"/>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17</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下列句子中加点成语使用恰当的一项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520522636"/>
              </p:ext>
            </p:extLst>
          </p:nvPr>
        </p:nvGraphicFramePr>
        <p:xfrm>
          <a:off x="594706" y="1695350"/>
          <a:ext cx="8128000" cy="2655550"/>
        </p:xfrm>
        <a:graphic>
          <a:graphicData uri="http://schemas.openxmlformats.org/presentationml/2006/ole">
            <mc:AlternateContent xmlns:mc="http://schemas.openxmlformats.org/markup-compatibility/2006">
              <mc:Choice xmlns:v="urn:schemas-microsoft-com:vml" Requires="v">
                <p:oleObj spid="_x0000_s1045"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4706" y="1695350"/>
                        <a:ext cx="8128000" cy="2655550"/>
                      </a:xfrm>
                      <a:prstGeom prst="rect">
                        <a:avLst/>
                      </a:prstGeom>
                    </p:spPr>
                  </p:pic>
                </p:oleObj>
              </mc:Fallback>
            </mc:AlternateContent>
          </a:graphicData>
        </a:graphic>
      </p:graphicFrame>
      <p:sp>
        <p:nvSpPr>
          <p:cNvPr id="5" name="矩形 4"/>
          <p:cNvSpPr>
            <a:spLocks noChangeAspect="1"/>
          </p:cNvSpPr>
          <p:nvPr/>
        </p:nvSpPr>
        <p:spPr>
          <a:xfrm>
            <a:off x="5909708" y="1196752"/>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a:t>
            </a:r>
            <a:endParaRPr lang="zh-CN" altLang="en-US" sz="2200"/>
          </a:p>
        </p:txBody>
      </p:sp>
      <p:sp>
        <p:nvSpPr>
          <p:cNvPr id="6" name="矩形 5"/>
          <p:cNvSpPr>
            <a:spLocks noChangeAspect="1"/>
          </p:cNvSpPr>
          <p:nvPr/>
        </p:nvSpPr>
        <p:spPr>
          <a:xfrm>
            <a:off x="508000" y="4371682"/>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绘声绘色</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把人物的声音、神色都描绘出来了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形容叙述或描写生动逼真。属用错对象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是错误的。</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无所不为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没有不干的事情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指什么坏事都干或干尽了坏事。用在这里是色彩不当。</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略胜一筹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比较起来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略微好一些。属于自相矛盾。</a:t>
            </a:r>
            <a:endParaRPr lang="zh-CN" altLang="en-US" sz="2200"/>
          </a:p>
        </p:txBody>
      </p:sp>
    </p:spTree>
    <p:extLst>
      <p:ext uri="{BB962C8B-B14F-4D97-AF65-F5344CB8AC3E}">
        <p14:creationId xmlns:p14="http://schemas.microsoft.com/office/powerpoint/2010/main" val="40479808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7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79</a:t>
            </a:fld>
            <a:r>
              <a:rPr lang="en-US" altLang="zh-CN" smtClean="0"/>
              <a:t>-</a:t>
            </a:r>
            <a:endParaRPr lang="zh-CN" altLang="en-US"/>
          </a:p>
        </p:txBody>
      </p:sp>
      <p:sp>
        <p:nvSpPr>
          <p:cNvPr id="3" name="矩形 2"/>
          <p:cNvSpPr>
            <a:spLocks noChangeAspect="1"/>
          </p:cNvSpPr>
          <p:nvPr/>
        </p:nvSpPr>
        <p:spPr>
          <a:xfrm>
            <a:off x="508000" y="991119"/>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18</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下列句子中加点词语使用不正确的一项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272919598"/>
              </p:ext>
            </p:extLst>
          </p:nvPr>
        </p:nvGraphicFramePr>
        <p:xfrm>
          <a:off x="594706" y="1435735"/>
          <a:ext cx="8128000" cy="3294227"/>
        </p:xfrm>
        <a:graphic>
          <a:graphicData uri="http://schemas.openxmlformats.org/presentationml/2006/ole">
            <mc:AlternateContent xmlns:mc="http://schemas.openxmlformats.org/markup-compatibility/2006">
              <mc:Choice xmlns:v="urn:schemas-microsoft-com:vml" Requires="v">
                <p:oleObj spid="_x0000_s1046"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4706" y="1435735"/>
                        <a:ext cx="8128000" cy="3294227"/>
                      </a:xfrm>
                      <a:prstGeom prst="rect">
                        <a:avLst/>
                      </a:prstGeom>
                    </p:spPr>
                  </p:pic>
                </p:oleObj>
              </mc:Fallback>
            </mc:AlternateContent>
          </a:graphicData>
        </a:graphic>
      </p:graphicFrame>
      <p:sp>
        <p:nvSpPr>
          <p:cNvPr id="5" name="矩形 4"/>
          <p:cNvSpPr>
            <a:spLocks noChangeAspect="1"/>
          </p:cNvSpPr>
          <p:nvPr/>
        </p:nvSpPr>
        <p:spPr>
          <a:xfrm>
            <a:off x="508000" y="4678007"/>
            <a:ext cx="8128000" cy="208480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大彻大悟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明白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领会。形容彻底醒悟。</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天衣无缝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神话传说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仙女的衣服没有衣缝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比喻事物周密完善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找不出什么毛病。</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销声匿迹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通</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消</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消失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匿</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隐藏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踪迹。指隐藏起来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不公开露面。</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戛然而止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形容声音突然终止。句中指的是路灯突然灭了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所以该成语使用有误。</a:t>
            </a:r>
            <a:endParaRPr lang="zh-CN" altLang="en-US" sz="2200"/>
          </a:p>
        </p:txBody>
      </p:sp>
      <p:sp>
        <p:nvSpPr>
          <p:cNvPr id="6" name="矩形 5"/>
          <p:cNvSpPr>
            <a:spLocks noChangeAspect="1"/>
          </p:cNvSpPr>
          <p:nvPr/>
        </p:nvSpPr>
        <p:spPr>
          <a:xfrm>
            <a:off x="6186620" y="998425"/>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extLst>
      <p:ext uri="{BB962C8B-B14F-4D97-AF65-F5344CB8AC3E}">
        <p14:creationId xmlns:p14="http://schemas.microsoft.com/office/powerpoint/2010/main" val="293685903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8</a:t>
            </a:fld>
            <a:r>
              <a:rPr lang="en-US" altLang="zh-CN" smtClean="0"/>
              <a:t>-</a:t>
            </a:r>
            <a:endParaRPr lang="zh-CN" altLang="en-US"/>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在下列横线处依次填入的词语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乡村教育是中国教育的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而优秀乡村教师的缺乏又是影响乡村教育发展的最关键问题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今年教育部</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年秋季开学工作专项督导报告》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提出要</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教师队伍结构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深入实施乡村教师支持计划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加强农村教师队伍的培养培训。</a:t>
            </a:r>
            <a:r>
              <a:rPr lang="en-US" altLang="zh-CN" sz="220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虚弱　　　发布　　　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薄弱　　　颁布　　　强化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虚弱　　　颁布　　　强化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薄弱　　　发布　　　优化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776358" y="1921825"/>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a:t>
            </a:r>
            <a:endParaRPr lang="zh-CN" altLang="en-US" sz="2200"/>
          </a:p>
        </p:txBody>
      </p:sp>
    </p:spTree>
    <p:extLst>
      <p:ext uri="{BB962C8B-B14F-4D97-AF65-F5344CB8AC3E}">
        <p14:creationId xmlns:p14="http://schemas.microsoft.com/office/powerpoint/2010/main" val="139543968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80</a:t>
            </a:fld>
            <a:r>
              <a:rPr lang="en-US" altLang="zh-CN" smtClean="0"/>
              <a:t>-</a:t>
            </a:r>
            <a:endParaRPr lang="zh-CN" altLang="en-US"/>
          </a:p>
        </p:txBody>
      </p:sp>
      <p:sp>
        <p:nvSpPr>
          <p:cNvPr id="3" name="矩形 2"/>
          <p:cNvSpPr>
            <a:spLocks noChangeAspect="1"/>
          </p:cNvSpPr>
          <p:nvPr/>
        </p:nvSpPr>
        <p:spPr>
          <a:xfrm>
            <a:off x="508000" y="1988840"/>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19</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下列句子中加点成语使用正确的一项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17034383"/>
              </p:ext>
            </p:extLst>
          </p:nvPr>
        </p:nvGraphicFramePr>
        <p:xfrm>
          <a:off x="594706" y="2492125"/>
          <a:ext cx="8128000" cy="2564792"/>
        </p:xfrm>
        <a:graphic>
          <a:graphicData uri="http://schemas.openxmlformats.org/presentationml/2006/ole">
            <mc:AlternateContent xmlns:mc="http://schemas.openxmlformats.org/markup-compatibility/2006">
              <mc:Choice xmlns:v="urn:schemas-microsoft-com:vml" Requires="v">
                <p:oleObj spid="_x0000_s1047"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4706" y="2492125"/>
                        <a:ext cx="8128000" cy="2564792"/>
                      </a:xfrm>
                      <a:prstGeom prst="rect">
                        <a:avLst/>
                      </a:prstGeom>
                    </p:spPr>
                  </p:pic>
                </p:oleObj>
              </mc:Fallback>
            </mc:AlternateContent>
          </a:graphicData>
        </a:graphic>
      </p:graphicFrame>
      <p:sp>
        <p:nvSpPr>
          <p:cNvPr id="5" name="矩形 4"/>
          <p:cNvSpPr>
            <a:spLocks noChangeAspect="1"/>
          </p:cNvSpPr>
          <p:nvPr/>
        </p:nvSpPr>
        <p:spPr>
          <a:xfrm>
            <a:off x="5919370" y="1994544"/>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163067432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81</a:t>
            </a:fld>
            <a:r>
              <a:rPr lang="en-US" altLang="zh-CN" smtClean="0"/>
              <a:t>-</a:t>
            </a:r>
            <a:endParaRPr lang="zh-CN" altLang="en-US"/>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抑扬顿挫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降低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扬</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升高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顿</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停顿</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转折。指声音的高低起伏和停顿转折。句中指的是小说情节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所以该成语使用不当。</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潜移默化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暗中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不见形迹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不说话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没有声音。指人的思想或性格不知不觉受到感染、影响而发生了变化。</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迫在眉睫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紧迫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眉毛和眼睫毛。已经逼近眉毛和眼睫毛之间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比喻事情十分紧急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已到眼前。句中指的是学生对该节目的热衷程度高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所以该成语使用不当。</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声名狼藉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狼藉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传说中狼群垫草而卧</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起来时把草踏乱以消灭痕迹。后借以形容散乱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引申为破败得不可收拾。形容声望和名誉败坏。用在此处是搭配不当。</a:t>
            </a:r>
            <a:endParaRPr lang="zh-CN" altLang="en-US" sz="2200"/>
          </a:p>
        </p:txBody>
      </p:sp>
    </p:spTree>
    <p:extLst>
      <p:ext uri="{BB962C8B-B14F-4D97-AF65-F5344CB8AC3E}">
        <p14:creationId xmlns:p14="http://schemas.microsoft.com/office/powerpoint/2010/main" val="314976051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82</a:t>
            </a:fld>
            <a:r>
              <a:rPr lang="en-US" altLang="zh-CN" smtClean="0"/>
              <a:t>-</a:t>
            </a:r>
            <a:endParaRPr lang="zh-CN" altLang="en-US"/>
          </a:p>
        </p:txBody>
      </p:sp>
      <p:sp>
        <p:nvSpPr>
          <p:cNvPr id="3" name="矩形 2"/>
          <p:cNvSpPr>
            <a:spLocks noChangeAspect="1"/>
          </p:cNvSpPr>
          <p:nvPr/>
        </p:nvSpPr>
        <p:spPr>
          <a:xfrm>
            <a:off x="508000" y="982144"/>
            <a:ext cx="5498621" cy="498598"/>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20</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下列句子成语运用有误的一项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685940816"/>
              </p:ext>
            </p:extLst>
          </p:nvPr>
        </p:nvGraphicFramePr>
        <p:xfrm>
          <a:off x="594706" y="1470440"/>
          <a:ext cx="8128000" cy="2655550"/>
        </p:xfrm>
        <a:graphic>
          <a:graphicData uri="http://schemas.openxmlformats.org/presentationml/2006/ole">
            <mc:AlternateContent xmlns:mc="http://schemas.openxmlformats.org/markup-compatibility/2006">
              <mc:Choice xmlns:v="urn:schemas-microsoft-com:vml" Requires="v">
                <p:oleObj spid="_x0000_s1048"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4706" y="1470440"/>
                        <a:ext cx="8128000" cy="2655550"/>
                      </a:xfrm>
                      <a:prstGeom prst="rect">
                        <a:avLst/>
                      </a:prstGeom>
                    </p:spPr>
                  </p:pic>
                </p:oleObj>
              </mc:Fallback>
            </mc:AlternateContent>
          </a:graphicData>
        </a:graphic>
      </p:graphicFrame>
      <p:sp>
        <p:nvSpPr>
          <p:cNvPr id="5" name="矩形 4"/>
          <p:cNvSpPr>
            <a:spLocks noChangeAspect="1"/>
          </p:cNvSpPr>
          <p:nvPr/>
        </p:nvSpPr>
        <p:spPr>
          <a:xfrm>
            <a:off x="508000" y="4071189"/>
            <a:ext cx="8128000" cy="2491067"/>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不可抗拒</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不可以违抗某个人的话或指令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要按照他的意思去做</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指不能避免的自然灾害等。属望文生义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是错误的。</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各得其所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原指各人都得到满足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后指每个人或事物都得到恰当的位置或安排。</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喜出望外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形容遇到意料之外的好事而特别高兴。合乎句意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是正确的。</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咄咄逼人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咄咄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使人惊奇的声音。形容气势汹汹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盛气凌人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使人难堪。也指形势发展迅速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给人压力。</a:t>
            </a:r>
            <a:endParaRPr lang="zh-CN" altLang="en-US" sz="2200"/>
          </a:p>
        </p:txBody>
      </p:sp>
      <p:sp>
        <p:nvSpPr>
          <p:cNvPr id="6" name="矩形 5"/>
          <p:cNvSpPr>
            <a:spLocks noChangeAspect="1"/>
          </p:cNvSpPr>
          <p:nvPr/>
        </p:nvSpPr>
        <p:spPr>
          <a:xfrm>
            <a:off x="5065665" y="971753"/>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a:t>
            </a:r>
            <a:endParaRPr lang="zh-CN" altLang="en-US" sz="2200"/>
          </a:p>
        </p:txBody>
      </p:sp>
    </p:spTree>
    <p:extLst>
      <p:ext uri="{BB962C8B-B14F-4D97-AF65-F5344CB8AC3E}">
        <p14:creationId xmlns:p14="http://schemas.microsoft.com/office/powerpoint/2010/main" val="399806920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8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83</a:t>
            </a:fld>
            <a:r>
              <a:rPr lang="en-US" altLang="zh-CN" smtClean="0"/>
              <a:t>-</a:t>
            </a:r>
            <a:endParaRPr lang="zh-CN" altLang="en-US"/>
          </a:p>
        </p:txBody>
      </p:sp>
      <p:sp>
        <p:nvSpPr>
          <p:cNvPr id="3" name="矩形 2"/>
          <p:cNvSpPr>
            <a:spLocks noChangeAspect="1"/>
          </p:cNvSpPr>
          <p:nvPr/>
        </p:nvSpPr>
        <p:spPr>
          <a:xfrm>
            <a:off x="508000" y="1155917"/>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21</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下列句子中加点词语使用不当的一项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794861939"/>
              </p:ext>
            </p:extLst>
          </p:nvPr>
        </p:nvGraphicFramePr>
        <p:xfrm>
          <a:off x="594706" y="1658716"/>
          <a:ext cx="8128000" cy="3660624"/>
        </p:xfrm>
        <a:graphic>
          <a:graphicData uri="http://schemas.openxmlformats.org/presentationml/2006/ole">
            <mc:AlternateContent xmlns:mc="http://schemas.openxmlformats.org/markup-compatibility/2006">
              <mc:Choice xmlns:v="urn:schemas-microsoft-com:vml" Requires="v">
                <p:oleObj spid="_x0000_s1049"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4706" y="1658716"/>
                        <a:ext cx="8128000" cy="3660624"/>
                      </a:xfrm>
                      <a:prstGeom prst="rect">
                        <a:avLst/>
                      </a:prstGeom>
                    </p:spPr>
                  </p:pic>
                </p:oleObj>
              </mc:Fallback>
            </mc:AlternateContent>
          </a:graphicData>
        </a:graphic>
      </p:graphicFrame>
      <p:sp>
        <p:nvSpPr>
          <p:cNvPr id="5" name="矩形 4"/>
          <p:cNvSpPr>
            <a:spLocks noChangeAspect="1"/>
          </p:cNvSpPr>
          <p:nvPr/>
        </p:nvSpPr>
        <p:spPr>
          <a:xfrm>
            <a:off x="5919370" y="1162107"/>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6" name="矩形 5"/>
          <p:cNvSpPr>
            <a:spLocks noChangeAspect="1"/>
          </p:cNvSpPr>
          <p:nvPr/>
        </p:nvSpPr>
        <p:spPr>
          <a:xfrm>
            <a:off x="508000" y="5308949"/>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三项正确。</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处心积虑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形容蓄谋已久。属褒贬不当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是错误的。</a:t>
            </a:r>
            <a:endParaRPr lang="zh-CN" altLang="en-US" sz="2200"/>
          </a:p>
        </p:txBody>
      </p:sp>
    </p:spTree>
    <p:extLst>
      <p:ext uri="{BB962C8B-B14F-4D97-AF65-F5344CB8AC3E}">
        <p14:creationId xmlns:p14="http://schemas.microsoft.com/office/powerpoint/2010/main" val="395746430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8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84</a:t>
            </a:fld>
            <a:r>
              <a:rPr lang="en-US" altLang="zh-CN" smtClean="0"/>
              <a:t>-</a:t>
            </a:r>
            <a:endParaRPr lang="zh-CN" altLang="en-US"/>
          </a:p>
        </p:txBody>
      </p:sp>
      <p:sp>
        <p:nvSpPr>
          <p:cNvPr id="3" name="矩形 2"/>
          <p:cNvSpPr>
            <a:spLocks noChangeAspect="1"/>
          </p:cNvSpPr>
          <p:nvPr/>
        </p:nvSpPr>
        <p:spPr>
          <a:xfrm>
            <a:off x="508000" y="1556864"/>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22</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下列句子中加点成语运用不当的一项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202573084"/>
              </p:ext>
            </p:extLst>
          </p:nvPr>
        </p:nvGraphicFramePr>
        <p:xfrm>
          <a:off x="595313" y="2060575"/>
          <a:ext cx="8118475" cy="2555875"/>
        </p:xfrm>
        <a:graphic>
          <a:graphicData uri="http://schemas.openxmlformats.org/presentationml/2006/ole">
            <mc:AlternateContent xmlns:mc="http://schemas.openxmlformats.org/markup-compatibility/2006">
              <mc:Choice xmlns:v="urn:schemas-microsoft-com:vml" Requires="v">
                <p:oleObj spid="_x0000_s1050"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5313" y="2060575"/>
                        <a:ext cx="8118475" cy="2555875"/>
                      </a:xfrm>
                      <a:prstGeom prst="rect">
                        <a:avLst/>
                      </a:prstGeom>
                    </p:spPr>
                  </p:pic>
                </p:oleObj>
              </mc:Fallback>
            </mc:AlternateContent>
          </a:graphicData>
        </a:graphic>
      </p:graphicFrame>
      <p:sp>
        <p:nvSpPr>
          <p:cNvPr id="5" name="矩形 4"/>
          <p:cNvSpPr>
            <a:spLocks noChangeAspect="1"/>
          </p:cNvSpPr>
          <p:nvPr/>
        </p:nvSpPr>
        <p:spPr>
          <a:xfrm>
            <a:off x="5908979" y="1557065"/>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6" name="矩形 5"/>
          <p:cNvSpPr>
            <a:spLocks noChangeAspect="1"/>
          </p:cNvSpPr>
          <p:nvPr/>
        </p:nvSpPr>
        <p:spPr>
          <a:xfrm>
            <a:off x="508000" y="4630444"/>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三项正确。</a:t>
            </a: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戛然而止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形容声音突然终止。句中指的是路灯突然灭了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不是声音。</a:t>
            </a:r>
            <a:endParaRPr lang="zh-CN" altLang="en-US" sz="2200"/>
          </a:p>
        </p:txBody>
      </p:sp>
    </p:spTree>
    <p:extLst>
      <p:ext uri="{BB962C8B-B14F-4D97-AF65-F5344CB8AC3E}">
        <p14:creationId xmlns:p14="http://schemas.microsoft.com/office/powerpoint/2010/main" val="145010864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8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85</a:t>
            </a:fld>
            <a:r>
              <a:rPr lang="en-US" altLang="zh-CN" smtClean="0"/>
              <a:t>-</a:t>
            </a:r>
            <a:endParaRPr lang="zh-CN" altLang="en-US"/>
          </a:p>
        </p:txBody>
      </p:sp>
      <p:sp>
        <p:nvSpPr>
          <p:cNvPr id="3" name="矩形 2"/>
          <p:cNvSpPr>
            <a:spLocks noChangeAspect="1"/>
          </p:cNvSpPr>
          <p:nvPr/>
        </p:nvSpPr>
        <p:spPr>
          <a:xfrm>
            <a:off x="508000" y="1525034"/>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23</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下列各句中加点的成语使用不恰当的一项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50870664"/>
              </p:ext>
            </p:extLst>
          </p:nvPr>
        </p:nvGraphicFramePr>
        <p:xfrm>
          <a:off x="594706" y="2036511"/>
          <a:ext cx="8128000" cy="2655550"/>
        </p:xfrm>
        <a:graphic>
          <a:graphicData uri="http://schemas.openxmlformats.org/presentationml/2006/ole">
            <mc:AlternateContent xmlns:mc="http://schemas.openxmlformats.org/markup-compatibility/2006">
              <mc:Choice xmlns:v="urn:schemas-microsoft-com:vml" Requires="v">
                <p:oleObj spid="_x0000_s1051"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4706" y="2036511"/>
                        <a:ext cx="8128000" cy="2655550"/>
                      </a:xfrm>
                      <a:prstGeom prst="rect">
                        <a:avLst/>
                      </a:prstGeom>
                    </p:spPr>
                  </p:pic>
                </p:oleObj>
              </mc:Fallback>
            </mc:AlternateContent>
          </a:graphicData>
        </a:graphic>
      </p:graphicFrame>
      <p:sp>
        <p:nvSpPr>
          <p:cNvPr id="5" name="矩形 4"/>
          <p:cNvSpPr>
            <a:spLocks noChangeAspect="1"/>
          </p:cNvSpPr>
          <p:nvPr/>
        </p:nvSpPr>
        <p:spPr>
          <a:xfrm>
            <a:off x="6474652" y="1522546"/>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6" name="矩形 5"/>
          <p:cNvSpPr>
            <a:spLocks noChangeAspect="1"/>
          </p:cNvSpPr>
          <p:nvPr/>
        </p:nvSpPr>
        <p:spPr>
          <a:xfrm>
            <a:off x="508000" y="4702452"/>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三项正确。</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叹为观止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指赞叹观赏的对象精妙至极、完美之至。褒义词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用来形容不法分子的欺诈手段</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褒贬不当。</a:t>
            </a:r>
            <a:endParaRPr lang="zh-CN" altLang="en-US" sz="2200"/>
          </a:p>
        </p:txBody>
      </p:sp>
    </p:spTree>
    <p:extLst>
      <p:ext uri="{BB962C8B-B14F-4D97-AF65-F5344CB8AC3E}">
        <p14:creationId xmlns:p14="http://schemas.microsoft.com/office/powerpoint/2010/main" val="147128725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8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86</a:t>
            </a:fld>
            <a:r>
              <a:rPr lang="en-US" altLang="zh-CN" smtClean="0"/>
              <a:t>-</a:t>
            </a:r>
            <a:endParaRPr lang="zh-CN" altLang="en-US"/>
          </a:p>
        </p:txBody>
      </p:sp>
      <p:sp>
        <p:nvSpPr>
          <p:cNvPr id="3" name="矩形 2"/>
          <p:cNvSpPr>
            <a:spLocks noChangeAspect="1"/>
          </p:cNvSpPr>
          <p:nvPr/>
        </p:nvSpPr>
        <p:spPr>
          <a:xfrm>
            <a:off x="508000" y="1045878"/>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24</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下列各句中加点成语使用恰当的一句</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993081329"/>
              </p:ext>
            </p:extLst>
          </p:nvPr>
        </p:nvGraphicFramePr>
        <p:xfrm>
          <a:off x="594706" y="1537230"/>
          <a:ext cx="8128000" cy="3388347"/>
        </p:xfrm>
        <a:graphic>
          <a:graphicData uri="http://schemas.openxmlformats.org/presentationml/2006/ole">
            <mc:AlternateContent xmlns:mc="http://schemas.openxmlformats.org/markup-compatibility/2006">
              <mc:Choice xmlns:v="urn:schemas-microsoft-com:vml" Requires="v">
                <p:oleObj spid="_x0000_s1052"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4706" y="1537230"/>
                        <a:ext cx="8128000" cy="3388347"/>
                      </a:xfrm>
                      <a:prstGeom prst="rect">
                        <a:avLst/>
                      </a:prstGeom>
                    </p:spPr>
                  </p:pic>
                </p:oleObj>
              </mc:Fallback>
            </mc:AlternateContent>
          </a:graphicData>
        </a:graphic>
      </p:graphicFrame>
      <p:sp>
        <p:nvSpPr>
          <p:cNvPr id="5" name="矩形 4"/>
          <p:cNvSpPr>
            <a:spLocks noChangeAspect="1"/>
          </p:cNvSpPr>
          <p:nvPr/>
        </p:nvSpPr>
        <p:spPr>
          <a:xfrm>
            <a:off x="5908979" y="1043074"/>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6" name="矩形 5"/>
          <p:cNvSpPr>
            <a:spLocks noChangeAspect="1"/>
          </p:cNvSpPr>
          <p:nvPr/>
        </p:nvSpPr>
        <p:spPr>
          <a:xfrm>
            <a:off x="508000" y="4873132"/>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如坐春风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比喻在不知不觉中受到好的教育。不合语境。</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不期而遇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约定时间。没有约定时间而遇而遇见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指意外碰见。用在此处搭配不当。</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铤而走险</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指无路可走时采取冒险行为。此处指心存侥幸的行为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不合语境。</a:t>
            </a:r>
            <a:endParaRPr lang="zh-CN" altLang="en-US" sz="2200"/>
          </a:p>
        </p:txBody>
      </p:sp>
    </p:spTree>
    <p:extLst>
      <p:ext uri="{BB962C8B-B14F-4D97-AF65-F5344CB8AC3E}">
        <p14:creationId xmlns:p14="http://schemas.microsoft.com/office/powerpoint/2010/main" val="95608719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8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87</a:t>
            </a:fld>
            <a:r>
              <a:rPr lang="en-US" altLang="zh-CN" smtClean="0"/>
              <a:t>-</a:t>
            </a:r>
            <a:endParaRPr lang="zh-CN" altLang="en-US"/>
          </a:p>
        </p:txBody>
      </p:sp>
      <p:sp>
        <p:nvSpPr>
          <p:cNvPr id="3" name="矩形 2"/>
          <p:cNvSpPr>
            <a:spLocks noChangeAspect="1"/>
          </p:cNvSpPr>
          <p:nvPr/>
        </p:nvSpPr>
        <p:spPr>
          <a:xfrm>
            <a:off x="508000" y="1652230"/>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25</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下列句子中加点成语运用不正确的一项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987067274"/>
              </p:ext>
            </p:extLst>
          </p:nvPr>
        </p:nvGraphicFramePr>
        <p:xfrm>
          <a:off x="594706" y="2176496"/>
          <a:ext cx="8128000" cy="2289150"/>
        </p:xfrm>
        <a:graphic>
          <a:graphicData uri="http://schemas.openxmlformats.org/presentationml/2006/ole">
            <mc:AlternateContent xmlns:mc="http://schemas.openxmlformats.org/markup-compatibility/2006">
              <mc:Choice xmlns:v="urn:schemas-microsoft-com:vml" Requires="v">
                <p:oleObj spid="_x0000_s1053"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4706" y="2176496"/>
                        <a:ext cx="8128000" cy="2289150"/>
                      </a:xfrm>
                      <a:prstGeom prst="rect">
                        <a:avLst/>
                      </a:prstGeom>
                    </p:spPr>
                  </p:pic>
                </p:oleObj>
              </mc:Fallback>
            </mc:AlternateContent>
          </a:graphicData>
        </a:graphic>
      </p:graphicFrame>
      <p:sp>
        <p:nvSpPr>
          <p:cNvPr id="5" name="矩形 4"/>
          <p:cNvSpPr>
            <a:spLocks noChangeAspect="1"/>
          </p:cNvSpPr>
          <p:nvPr/>
        </p:nvSpPr>
        <p:spPr>
          <a:xfrm>
            <a:off x="6186620" y="1648767"/>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6" name="矩形 5"/>
          <p:cNvSpPr>
            <a:spLocks noChangeAspect="1"/>
          </p:cNvSpPr>
          <p:nvPr/>
        </p:nvSpPr>
        <p:spPr>
          <a:xfrm>
            <a:off x="508000" y="4465646"/>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三项正确。</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潜心贯注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形容做事用心专注。分析语境可知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潜心贯注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是褒义词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这里应是贬义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感情色彩使用不当。</a:t>
            </a:r>
            <a:endParaRPr lang="zh-CN" altLang="en-US" sz="2200"/>
          </a:p>
        </p:txBody>
      </p:sp>
    </p:spTree>
    <p:extLst>
      <p:ext uri="{BB962C8B-B14F-4D97-AF65-F5344CB8AC3E}">
        <p14:creationId xmlns:p14="http://schemas.microsoft.com/office/powerpoint/2010/main" val="215915711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8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88</a:t>
            </a:fld>
            <a:r>
              <a:rPr lang="en-US" altLang="zh-CN" smtClean="0"/>
              <a:t>-</a:t>
            </a:r>
            <a:endParaRPr lang="zh-CN" altLang="en-US"/>
          </a:p>
        </p:txBody>
      </p:sp>
      <p:sp>
        <p:nvSpPr>
          <p:cNvPr id="3" name="矩形 2"/>
          <p:cNvSpPr>
            <a:spLocks noChangeAspect="1"/>
          </p:cNvSpPr>
          <p:nvPr/>
        </p:nvSpPr>
        <p:spPr>
          <a:xfrm>
            <a:off x="508000" y="1247978"/>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26</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下列句子中加点成语使用不正确的一项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690315202"/>
              </p:ext>
            </p:extLst>
          </p:nvPr>
        </p:nvGraphicFramePr>
        <p:xfrm>
          <a:off x="594706" y="1720598"/>
          <a:ext cx="8128000" cy="3388347"/>
        </p:xfrm>
        <a:graphic>
          <a:graphicData uri="http://schemas.openxmlformats.org/presentationml/2006/ole">
            <mc:AlternateContent xmlns:mc="http://schemas.openxmlformats.org/markup-compatibility/2006">
              <mc:Choice xmlns:v="urn:schemas-microsoft-com:vml" Requires="v">
                <p:oleObj spid="_x0000_s1054"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4706" y="1720598"/>
                        <a:ext cx="8128000" cy="3388347"/>
                      </a:xfrm>
                      <a:prstGeom prst="rect">
                        <a:avLst/>
                      </a:prstGeom>
                    </p:spPr>
                  </p:pic>
                </p:oleObj>
              </mc:Fallback>
            </mc:AlternateContent>
          </a:graphicData>
        </a:graphic>
      </p:graphicFrame>
      <p:sp>
        <p:nvSpPr>
          <p:cNvPr id="5" name="矩形 4"/>
          <p:cNvSpPr>
            <a:spLocks noChangeAspect="1"/>
          </p:cNvSpPr>
          <p:nvPr/>
        </p:nvSpPr>
        <p:spPr>
          <a:xfrm>
            <a:off x="6187349" y="1255881"/>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6" name="矩形 5"/>
          <p:cNvSpPr>
            <a:spLocks noChangeAspect="1"/>
          </p:cNvSpPr>
          <p:nvPr/>
        </p:nvSpPr>
        <p:spPr>
          <a:xfrm>
            <a:off x="508000" y="5129727"/>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三项正确。</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叹为观止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赞美看到的事物好到极点。属褒贬不当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是错误的。</a:t>
            </a:r>
            <a:endParaRPr lang="zh-CN" altLang="en-US" sz="2200"/>
          </a:p>
        </p:txBody>
      </p:sp>
    </p:spTree>
    <p:extLst>
      <p:ext uri="{BB962C8B-B14F-4D97-AF65-F5344CB8AC3E}">
        <p14:creationId xmlns:p14="http://schemas.microsoft.com/office/powerpoint/2010/main" val="176588572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8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89</a:t>
            </a:fld>
            <a:r>
              <a:rPr lang="en-US" altLang="zh-CN" smtClean="0"/>
              <a:t>-</a:t>
            </a:r>
            <a:endParaRPr lang="zh-CN" altLang="en-US"/>
          </a:p>
        </p:txBody>
      </p:sp>
      <p:sp>
        <p:nvSpPr>
          <p:cNvPr id="3" name="矩形 2"/>
          <p:cNvSpPr>
            <a:spLocks noChangeAspect="1"/>
          </p:cNvSpPr>
          <p:nvPr/>
        </p:nvSpPr>
        <p:spPr>
          <a:xfrm>
            <a:off x="508000" y="1369331"/>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27</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下列句中加点成语的使用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有误的一项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079606280"/>
              </p:ext>
            </p:extLst>
          </p:nvPr>
        </p:nvGraphicFramePr>
        <p:xfrm>
          <a:off x="595313" y="1862138"/>
          <a:ext cx="8118475" cy="2754312"/>
        </p:xfrm>
        <a:graphic>
          <a:graphicData uri="http://schemas.openxmlformats.org/presentationml/2006/ole">
            <mc:AlternateContent xmlns:mc="http://schemas.openxmlformats.org/markup-compatibility/2006">
              <mc:Choice xmlns:v="urn:schemas-microsoft-com:vml" Requires="v">
                <p:oleObj spid="_x0000_s1055"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5313" y="1862138"/>
                        <a:ext cx="8118475" cy="2754312"/>
                      </a:xfrm>
                      <a:prstGeom prst="rect">
                        <a:avLst/>
                      </a:prstGeom>
                    </p:spPr>
                  </p:pic>
                </p:oleObj>
              </mc:Fallback>
            </mc:AlternateContent>
          </a:graphicData>
        </a:graphic>
      </p:graphicFrame>
      <p:sp>
        <p:nvSpPr>
          <p:cNvPr id="5" name="矩形 4"/>
          <p:cNvSpPr>
            <a:spLocks noChangeAspect="1"/>
          </p:cNvSpPr>
          <p:nvPr/>
        </p:nvSpPr>
        <p:spPr>
          <a:xfrm>
            <a:off x="5981716" y="1363060"/>
            <a:ext cx="44319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6" name="矩形 5"/>
          <p:cNvSpPr>
            <a:spLocks noChangeAspect="1"/>
          </p:cNvSpPr>
          <p:nvPr/>
        </p:nvSpPr>
        <p:spPr>
          <a:xfrm>
            <a:off x="508000" y="4522602"/>
            <a:ext cx="8128000" cy="127227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念念有词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旧指迷信的人祈祷时不停地念着口语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以通神灵</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现多用来形容人嘟嘟囔囔说个不停。此句用于老师在考试前的叮嘱不合适。</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三项正确。</a:t>
            </a:r>
            <a:endParaRPr lang="zh-CN" altLang="en-US" sz="2200"/>
          </a:p>
        </p:txBody>
      </p:sp>
    </p:spTree>
    <p:extLst>
      <p:ext uri="{BB962C8B-B14F-4D97-AF65-F5344CB8AC3E}">
        <p14:creationId xmlns:p14="http://schemas.microsoft.com/office/powerpoint/2010/main" val="305911785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9</a:t>
            </a:fld>
            <a:r>
              <a:rPr lang="en-US" altLang="zh-CN" smtClean="0"/>
              <a:t>-</a:t>
            </a:r>
            <a:endParaRPr lang="zh-CN" altLang="en-US"/>
          </a:p>
        </p:txBody>
      </p:sp>
      <p:sp>
        <p:nvSpPr>
          <p:cNvPr id="3" name="矩形 2"/>
          <p:cNvSpPr>
            <a:spLocks noChangeAspect="1"/>
          </p:cNvSpPr>
          <p:nvPr/>
        </p:nvSpPr>
        <p:spPr>
          <a:xfrm>
            <a:off x="508000" y="1904201"/>
            <a:ext cx="8128000" cy="3342453"/>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cs typeface="Times New Roman" panose="02020603050405020304" pitchFamily="18" charset="0"/>
              </a:rPr>
              <a:t>虚弱</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身体衰弱</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元气亏损</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不结实。薄弱</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是指单薄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不雄厚</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不坚强。形容事物在外界影响下容易受挫折、被破坏或发生动摇的状况。发布</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表示思想、观点、文章和意见等通过报纸、书刊、网络或者公众演讲等文字和演讲的形式公之于众</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向外界传输消息的一种过程。颁布</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指政府机关或人民团体将其研拟的法令规章、行政措施和所属成员的权利义务有关的诸事宜</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依法公布周知。优化</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采取一定措施使变得优异。强化</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指通过某一事物增强某种行为的过程</a:t>
            </a:r>
            <a:r>
              <a:rPr lang="zh-CN" altLang="zh-CN" sz="2200" smtClean="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912491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90</a:t>
            </a:fld>
            <a:r>
              <a:rPr lang="en-US" altLang="zh-CN" smtClean="0"/>
              <a:t>-</a:t>
            </a:r>
            <a:endParaRPr lang="zh-CN" altLang="en-US"/>
          </a:p>
        </p:txBody>
      </p:sp>
      <p:sp>
        <p:nvSpPr>
          <p:cNvPr id="3" name="矩形 2"/>
          <p:cNvSpPr>
            <a:spLocks noChangeAspect="1"/>
          </p:cNvSpPr>
          <p:nvPr/>
        </p:nvSpPr>
        <p:spPr>
          <a:xfrm>
            <a:off x="508000" y="1508300"/>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28</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下列句子中加点成语使用不正确的一项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295766730"/>
              </p:ext>
            </p:extLst>
          </p:nvPr>
        </p:nvGraphicFramePr>
        <p:xfrm>
          <a:off x="594706" y="2003989"/>
          <a:ext cx="8128000" cy="2564792"/>
        </p:xfrm>
        <a:graphic>
          <a:graphicData uri="http://schemas.openxmlformats.org/presentationml/2006/ole">
            <mc:AlternateContent xmlns:mc="http://schemas.openxmlformats.org/markup-compatibility/2006">
              <mc:Choice xmlns:v="urn:schemas-microsoft-com:vml" Requires="v">
                <p:oleObj spid="_x0000_s1056"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4706" y="2003989"/>
                        <a:ext cx="8128000" cy="2564792"/>
                      </a:xfrm>
                      <a:prstGeom prst="rect">
                        <a:avLst/>
                      </a:prstGeom>
                    </p:spPr>
                  </p:pic>
                </p:oleObj>
              </mc:Fallback>
            </mc:AlternateContent>
          </a:graphicData>
        </a:graphic>
      </p:graphicFrame>
      <p:sp>
        <p:nvSpPr>
          <p:cNvPr id="7" name="矩形 6"/>
          <p:cNvSpPr>
            <a:spLocks noChangeAspect="1"/>
          </p:cNvSpPr>
          <p:nvPr/>
        </p:nvSpPr>
        <p:spPr>
          <a:xfrm>
            <a:off x="6186620" y="1515228"/>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8" name="矩形 7"/>
          <p:cNvSpPr>
            <a:spLocks noChangeAspect="1"/>
          </p:cNvSpPr>
          <p:nvPr/>
        </p:nvSpPr>
        <p:spPr>
          <a:xfrm>
            <a:off x="508000" y="4585527"/>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鹤立鸡群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比喻一个人的才能或仪表在一群人里显得很突出。褒义词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用在贬义的语境中不合适。</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三项正确。</a:t>
            </a:r>
            <a:endParaRPr lang="zh-CN" altLang="en-US" sz="2200"/>
          </a:p>
        </p:txBody>
      </p:sp>
    </p:spTree>
    <p:extLst>
      <p:ext uri="{BB962C8B-B14F-4D97-AF65-F5344CB8AC3E}">
        <p14:creationId xmlns:p14="http://schemas.microsoft.com/office/powerpoint/2010/main" val="207089567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1"/>
    </p:bldLst>
  </p:timing>
</p:sld>
</file>

<file path=ppt/slides/slide9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91</a:t>
            </a:fld>
            <a:r>
              <a:rPr lang="en-US" altLang="zh-CN" smtClean="0"/>
              <a:t>-</a:t>
            </a:r>
            <a:endParaRPr lang="zh-CN" altLang="en-US"/>
          </a:p>
        </p:txBody>
      </p:sp>
      <p:sp>
        <p:nvSpPr>
          <p:cNvPr id="3" name="矩形 2"/>
          <p:cNvSpPr>
            <a:spLocks noChangeAspect="1"/>
          </p:cNvSpPr>
          <p:nvPr/>
        </p:nvSpPr>
        <p:spPr>
          <a:xfrm>
            <a:off x="508000" y="1366175"/>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29</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下列句子中加点的词语使用不当的一项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047332591"/>
              </p:ext>
            </p:extLst>
          </p:nvPr>
        </p:nvGraphicFramePr>
        <p:xfrm>
          <a:off x="594706" y="1864053"/>
          <a:ext cx="8128000" cy="2931189"/>
        </p:xfrm>
        <a:graphic>
          <a:graphicData uri="http://schemas.openxmlformats.org/presentationml/2006/ole">
            <mc:AlternateContent xmlns:mc="http://schemas.openxmlformats.org/markup-compatibility/2006">
              <mc:Choice xmlns:v="urn:schemas-microsoft-com:vml" Requires="v">
                <p:oleObj spid="_x0000_s1057"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4706" y="1864053"/>
                        <a:ext cx="8128000" cy="2931189"/>
                      </a:xfrm>
                      <a:prstGeom prst="rect">
                        <a:avLst/>
                      </a:prstGeom>
                    </p:spPr>
                  </p:pic>
                </p:oleObj>
              </mc:Fallback>
            </mc:AlternateContent>
          </a:graphicData>
        </a:graphic>
      </p:graphicFrame>
      <p:sp>
        <p:nvSpPr>
          <p:cNvPr id="5" name="矩形 4"/>
          <p:cNvSpPr>
            <a:spLocks noChangeAspect="1"/>
          </p:cNvSpPr>
          <p:nvPr/>
        </p:nvSpPr>
        <p:spPr>
          <a:xfrm>
            <a:off x="6187349" y="1360354"/>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a:t>
            </a:r>
            <a:endParaRPr lang="zh-CN" altLang="en-US" sz="2200"/>
          </a:p>
        </p:txBody>
      </p:sp>
      <p:sp>
        <p:nvSpPr>
          <p:cNvPr id="6" name="矩形 5"/>
          <p:cNvSpPr>
            <a:spLocks noChangeAspect="1"/>
          </p:cNvSpPr>
          <p:nvPr/>
        </p:nvSpPr>
        <p:spPr>
          <a:xfrm>
            <a:off x="508000" y="4795242"/>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三项使用恰当。</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众目睽睽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许多人睁着眼睛看着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指在广大群众注视之下。多用于贬义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与语境不符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万人瞩目</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13772685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9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92</a:t>
            </a:fld>
            <a:r>
              <a:rPr lang="en-US" altLang="zh-CN" smtClean="0"/>
              <a:t>-</a:t>
            </a:r>
            <a:endParaRPr lang="zh-CN" altLang="en-US"/>
          </a:p>
        </p:txBody>
      </p:sp>
      <p:sp>
        <p:nvSpPr>
          <p:cNvPr id="3" name="矩形 2"/>
          <p:cNvSpPr>
            <a:spLocks noChangeAspect="1"/>
          </p:cNvSpPr>
          <p:nvPr/>
        </p:nvSpPr>
        <p:spPr>
          <a:xfrm>
            <a:off x="508000" y="990778"/>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30</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下列加点词语运用不正确的一项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718563062"/>
              </p:ext>
            </p:extLst>
          </p:nvPr>
        </p:nvGraphicFramePr>
        <p:xfrm>
          <a:off x="595313" y="1476375"/>
          <a:ext cx="8118475" cy="3017838"/>
        </p:xfrm>
        <a:graphic>
          <a:graphicData uri="http://schemas.openxmlformats.org/presentationml/2006/ole">
            <mc:AlternateContent xmlns:mc="http://schemas.openxmlformats.org/markup-compatibility/2006">
              <mc:Choice xmlns:v="urn:schemas-microsoft-com:vml" Requires="v">
                <p:oleObj spid="_x0000_s1058"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5313" y="1476375"/>
                        <a:ext cx="8118475" cy="3017838"/>
                      </a:xfrm>
                      <a:prstGeom prst="rect">
                        <a:avLst/>
                      </a:prstGeom>
                    </p:spPr>
                  </p:pic>
                </p:oleObj>
              </mc:Fallback>
            </mc:AlternateContent>
          </a:graphicData>
        </a:graphic>
      </p:graphicFrame>
      <p:sp>
        <p:nvSpPr>
          <p:cNvPr id="6" name="矩形 5"/>
          <p:cNvSpPr>
            <a:spLocks noChangeAspect="1"/>
          </p:cNvSpPr>
          <p:nvPr/>
        </p:nvSpPr>
        <p:spPr>
          <a:xfrm>
            <a:off x="5364088" y="1001510"/>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7" name="矩形 6"/>
          <p:cNvSpPr>
            <a:spLocks noChangeAspect="1"/>
          </p:cNvSpPr>
          <p:nvPr/>
        </p:nvSpPr>
        <p:spPr>
          <a:xfrm>
            <a:off x="508000" y="4509891"/>
            <a:ext cx="8128000" cy="208480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栩栩如生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栩栩</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活泼生动的样子。指艺术形象非常逼真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如同活的一样。</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相得益彰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两个人或两件事互相配合</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双方的能力更能显现出来。该成语是褒义词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用于此处不恰当。</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言简意赅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完备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话不多</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但意思都有了。形容说话写文章简明扼要。</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四面楚歌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比喻陷入四面受敌、孤立无援的境地。</a:t>
            </a:r>
            <a:endParaRPr lang="zh-CN" altLang="en-US" sz="2200"/>
          </a:p>
        </p:txBody>
      </p:sp>
    </p:spTree>
    <p:extLst>
      <p:ext uri="{BB962C8B-B14F-4D97-AF65-F5344CB8AC3E}">
        <p14:creationId xmlns:p14="http://schemas.microsoft.com/office/powerpoint/2010/main" val="350632739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Lst>
  </p:timing>
</p:sld>
</file>

<file path=ppt/slides/slide9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93</a:t>
            </a:fld>
            <a:r>
              <a:rPr lang="en-US" altLang="zh-CN" smtClean="0"/>
              <a:t>-</a:t>
            </a:r>
            <a:endParaRPr lang="zh-CN" altLang="en-US"/>
          </a:p>
        </p:txBody>
      </p:sp>
      <p:sp>
        <p:nvSpPr>
          <p:cNvPr id="3" name="矩形 2"/>
          <p:cNvSpPr>
            <a:spLocks noChangeAspect="1"/>
          </p:cNvSpPr>
          <p:nvPr/>
        </p:nvSpPr>
        <p:spPr>
          <a:xfrm>
            <a:off x="508000" y="1387018"/>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31</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下列各句中加点的成语使用恰当的一项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234534857"/>
              </p:ext>
            </p:extLst>
          </p:nvPr>
        </p:nvGraphicFramePr>
        <p:xfrm>
          <a:off x="594706" y="1896498"/>
          <a:ext cx="8128000" cy="4027024"/>
        </p:xfrm>
        <a:graphic>
          <a:graphicData uri="http://schemas.openxmlformats.org/presentationml/2006/ole">
            <mc:AlternateContent xmlns:mc="http://schemas.openxmlformats.org/markup-compatibility/2006">
              <mc:Choice xmlns:v="urn:schemas-microsoft-com:vml" Requires="v">
                <p:oleObj spid="_x0000_s1059"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4706" y="1896498"/>
                        <a:ext cx="8128000" cy="4027024"/>
                      </a:xfrm>
                      <a:prstGeom prst="rect">
                        <a:avLst/>
                      </a:prstGeom>
                    </p:spPr>
                  </p:pic>
                </p:oleObj>
              </mc:Fallback>
            </mc:AlternateContent>
          </a:graphicData>
        </a:graphic>
      </p:graphicFrame>
      <p:sp>
        <p:nvSpPr>
          <p:cNvPr id="5" name="矩形 4"/>
          <p:cNvSpPr>
            <a:spLocks noChangeAspect="1"/>
          </p:cNvSpPr>
          <p:nvPr/>
        </p:nvSpPr>
        <p:spPr>
          <a:xfrm>
            <a:off x="6197740" y="1393946"/>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extLst>
      <p:ext uri="{BB962C8B-B14F-4D97-AF65-F5344CB8AC3E}">
        <p14:creationId xmlns:p14="http://schemas.microsoft.com/office/powerpoint/2010/main" val="220705835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94</a:t>
            </a:fld>
            <a:r>
              <a:rPr lang="en-US" altLang="zh-CN" smtClean="0"/>
              <a:t>-</a:t>
            </a:r>
            <a:endParaRPr lang="zh-CN" altLang="en-US"/>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别有用心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居心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打算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心中另有算计。指言论或行动另有不可告人的企图。该成语是贬义词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用于此处不恰当。</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忘乎所以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指因过分兴奋或得意而忘了应有的举止。该成语不合语境。</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年富力强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年富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未来的年岁多</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形容年纪轻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精力旺盛。老王年纪大了不再年轻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该成语使用不当。</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袖手旁观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把手笼在袖子里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在一旁观看。比喻置身事外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既不过问</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也不协助别人。</a:t>
            </a:r>
            <a:endParaRPr lang="zh-CN" altLang="en-US" sz="2200"/>
          </a:p>
        </p:txBody>
      </p:sp>
    </p:spTree>
    <p:extLst>
      <p:ext uri="{BB962C8B-B14F-4D97-AF65-F5344CB8AC3E}">
        <p14:creationId xmlns:p14="http://schemas.microsoft.com/office/powerpoint/2010/main" val="256248744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95</a:t>
            </a:fld>
            <a:r>
              <a:rPr lang="en-US" altLang="zh-CN" smtClean="0"/>
              <a:t>-</a:t>
            </a:r>
            <a:endParaRPr lang="zh-CN" altLang="en-US"/>
          </a:p>
        </p:txBody>
      </p:sp>
      <p:sp>
        <p:nvSpPr>
          <p:cNvPr id="3" name="矩形 2"/>
          <p:cNvSpPr>
            <a:spLocks noChangeAspect="1"/>
          </p:cNvSpPr>
          <p:nvPr/>
        </p:nvSpPr>
        <p:spPr>
          <a:xfrm>
            <a:off x="508000" y="1491375"/>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32</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下列各句中加点词语运用有误的一项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271873424"/>
              </p:ext>
            </p:extLst>
          </p:nvPr>
        </p:nvGraphicFramePr>
        <p:xfrm>
          <a:off x="595313" y="1993900"/>
          <a:ext cx="8118475" cy="3382963"/>
        </p:xfrm>
        <a:graphic>
          <a:graphicData uri="http://schemas.openxmlformats.org/presentationml/2006/ole">
            <mc:AlternateContent xmlns:mc="http://schemas.openxmlformats.org/markup-compatibility/2006">
              <mc:Choice xmlns:v="urn:schemas-microsoft-com:vml" Requires="v">
                <p:oleObj spid="_x0000_s1060"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5313" y="1993900"/>
                        <a:ext cx="8118475" cy="3382963"/>
                      </a:xfrm>
                      <a:prstGeom prst="rect">
                        <a:avLst/>
                      </a:prstGeom>
                    </p:spPr>
                  </p:pic>
                </p:oleObj>
              </mc:Fallback>
            </mc:AlternateContent>
          </a:graphicData>
        </a:graphic>
      </p:graphicFrame>
      <p:sp>
        <p:nvSpPr>
          <p:cNvPr id="5" name="矩形 4"/>
          <p:cNvSpPr>
            <a:spLocks noChangeAspect="1"/>
          </p:cNvSpPr>
          <p:nvPr/>
        </p:nvSpPr>
        <p:spPr>
          <a:xfrm>
            <a:off x="5920099" y="1495175"/>
            <a:ext cx="37221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a:t>
            </a:r>
            <a:endParaRPr lang="zh-CN" altLang="en-US" sz="2200"/>
          </a:p>
        </p:txBody>
      </p:sp>
    </p:spTree>
    <p:extLst>
      <p:ext uri="{BB962C8B-B14F-4D97-AF65-F5344CB8AC3E}">
        <p14:creationId xmlns:p14="http://schemas.microsoft.com/office/powerpoint/2010/main" val="400298008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96</a:t>
            </a:fld>
            <a:r>
              <a:rPr lang="en-US" altLang="zh-CN" smtClean="0"/>
              <a:t>-</a:t>
            </a:r>
            <a:endParaRPr lang="zh-CN" altLang="en-US"/>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络绎不绝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形容行人车马来来往往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接连不断。</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戛然而止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形容声音突然终止。在句中表示活动的结束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用错对象。</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翻天覆地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翻过来。形容变化巨大而彻底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也指闹得很凶。</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潜移默化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暗中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不见形迹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不说话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没有声音。指人的思想或性格不知不觉受到感染、影响而发生了变化。句中表示节目中表现的精神对人的影响。</a:t>
            </a:r>
            <a:endParaRPr lang="zh-CN" altLang="en-US" sz="2200"/>
          </a:p>
        </p:txBody>
      </p:sp>
    </p:spTree>
    <p:extLst>
      <p:ext uri="{BB962C8B-B14F-4D97-AF65-F5344CB8AC3E}">
        <p14:creationId xmlns:p14="http://schemas.microsoft.com/office/powerpoint/2010/main" val="231976713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97</a:t>
            </a:fld>
            <a:r>
              <a:rPr lang="en-US" altLang="zh-CN" smtClean="0"/>
              <a:t>-</a:t>
            </a:r>
            <a:endParaRPr lang="zh-CN" altLang="en-US"/>
          </a:p>
        </p:txBody>
      </p:sp>
      <p:sp>
        <p:nvSpPr>
          <p:cNvPr id="3" name="矩形 2"/>
          <p:cNvSpPr>
            <a:spLocks noChangeAspect="1"/>
          </p:cNvSpPr>
          <p:nvPr/>
        </p:nvSpPr>
        <p:spPr>
          <a:xfrm>
            <a:off x="508000" y="1705512"/>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33</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下列各句中加点成语使用正确的一项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639043088"/>
              </p:ext>
            </p:extLst>
          </p:nvPr>
        </p:nvGraphicFramePr>
        <p:xfrm>
          <a:off x="594706" y="2229937"/>
          <a:ext cx="8128000" cy="3021950"/>
        </p:xfrm>
        <a:graphic>
          <a:graphicData uri="http://schemas.openxmlformats.org/presentationml/2006/ole">
            <mc:AlternateContent xmlns:mc="http://schemas.openxmlformats.org/markup-compatibility/2006">
              <mc:Choice xmlns:v="urn:schemas-microsoft-com:vml" Requires="v">
                <p:oleObj spid="_x0000_s1061"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4706" y="2229937"/>
                        <a:ext cx="8128000" cy="3021950"/>
                      </a:xfrm>
                      <a:prstGeom prst="rect">
                        <a:avLst/>
                      </a:prstGeom>
                    </p:spPr>
                  </p:pic>
                </p:oleObj>
              </mc:Fallback>
            </mc:AlternateContent>
          </a:graphicData>
        </a:graphic>
      </p:graphicFrame>
      <p:sp>
        <p:nvSpPr>
          <p:cNvPr id="5" name="矩形 4"/>
          <p:cNvSpPr>
            <a:spLocks noChangeAspect="1"/>
          </p:cNvSpPr>
          <p:nvPr/>
        </p:nvSpPr>
        <p:spPr>
          <a:xfrm>
            <a:off x="5929761" y="1721590"/>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336025203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98</a:t>
            </a:fld>
            <a:r>
              <a:rPr lang="en-US" altLang="zh-CN" smtClean="0"/>
              <a:t>-</a:t>
            </a:r>
            <a:endParaRPr lang="zh-CN" altLang="en-US"/>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恃才放旷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倚仗着自己的才能而无拘无束。该成语是贬义词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用于此处不恰当。</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深恶痛绝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厌恶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痛</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痛恨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极。指对某人或某事物极端厌恶痛恨。</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难言之隐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隐藏在内心深处不便说出口的原因或事情。该成语和后面的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苦衷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重复。</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莘莘学子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莘莘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众多的样子。指众多的学生。句中指的是一个学生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所以该成语使用有误。</a:t>
            </a:r>
            <a:endParaRPr lang="zh-CN" altLang="en-US" sz="2200"/>
          </a:p>
        </p:txBody>
      </p:sp>
    </p:spTree>
    <p:extLst>
      <p:ext uri="{BB962C8B-B14F-4D97-AF65-F5344CB8AC3E}">
        <p14:creationId xmlns:p14="http://schemas.microsoft.com/office/powerpoint/2010/main" val="130152600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99</a:t>
            </a:fld>
            <a:r>
              <a:rPr lang="en-US" altLang="zh-CN" smtClean="0"/>
              <a:t>-</a:t>
            </a:r>
            <a:endParaRPr lang="zh-CN" altLang="en-US"/>
          </a:p>
        </p:txBody>
      </p:sp>
      <p:sp>
        <p:nvSpPr>
          <p:cNvPr id="3" name="矩形 2"/>
          <p:cNvSpPr>
            <a:spLocks noChangeAspect="1"/>
          </p:cNvSpPr>
          <p:nvPr/>
        </p:nvSpPr>
        <p:spPr>
          <a:xfrm>
            <a:off x="508000" y="1390105"/>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34</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下列句子中加点成语运用不恰当的一项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512044791"/>
              </p:ext>
            </p:extLst>
          </p:nvPr>
        </p:nvGraphicFramePr>
        <p:xfrm>
          <a:off x="595313" y="1906588"/>
          <a:ext cx="8118475" cy="3017837"/>
        </p:xfrm>
        <a:graphic>
          <a:graphicData uri="http://schemas.openxmlformats.org/presentationml/2006/ole">
            <mc:AlternateContent xmlns:mc="http://schemas.openxmlformats.org/markup-compatibility/2006">
              <mc:Choice xmlns:v="urn:schemas-microsoft-com:vml" Requires="v">
                <p:oleObj spid="_x0000_s1062"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5313" y="1906588"/>
                        <a:ext cx="8118475" cy="3017837"/>
                      </a:xfrm>
                      <a:prstGeom prst="rect">
                        <a:avLst/>
                      </a:prstGeom>
                    </p:spPr>
                  </p:pic>
                </p:oleObj>
              </mc:Fallback>
            </mc:AlternateContent>
          </a:graphicData>
        </a:graphic>
      </p:graphicFrame>
      <p:sp>
        <p:nvSpPr>
          <p:cNvPr id="5" name="矩形 4"/>
          <p:cNvSpPr>
            <a:spLocks noChangeAspect="1"/>
          </p:cNvSpPr>
          <p:nvPr/>
        </p:nvSpPr>
        <p:spPr>
          <a:xfrm>
            <a:off x="6208131" y="1390446"/>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6" name="矩形 5"/>
          <p:cNvSpPr>
            <a:spLocks noChangeAspect="1"/>
          </p:cNvSpPr>
          <p:nvPr/>
        </p:nvSpPr>
        <p:spPr>
          <a:xfrm>
            <a:off x="508000" y="4928867"/>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三项使用恰当。</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抑扬顿挫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指声音的高低起伏和停顿转折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不能用来形容故事情节。</a:t>
            </a:r>
            <a:endParaRPr lang="zh-CN" altLang="en-US" sz="2200"/>
          </a:p>
        </p:txBody>
      </p:sp>
    </p:spTree>
    <p:extLst>
      <p:ext uri="{BB962C8B-B14F-4D97-AF65-F5344CB8AC3E}">
        <p14:creationId xmlns:p14="http://schemas.microsoft.com/office/powerpoint/2010/main" val="191531312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2014高优二轮模板">
  <a:themeElements>
    <a:clrScheme name="自定义 4">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Arial"/>
        <a:cs typeface="Arial"/>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589</Paragraphs>
  <Slides>101</Slides>
  <Notes>15</Notes>
  <TotalTime>0</TotalTime>
  <HiddenSlides>0</HiddenSlides>
  <MMClips>0</MMClips>
  <ScaleCrop>0</ScaleCrop>
  <HeadingPairs>
    <vt:vector baseType="variant" size="4">
      <vt:variant>
        <vt:lpstr>Theme</vt:lpstr>
      </vt:variant>
      <vt:variant>
        <vt:i4>1</vt:i4>
      </vt:variant>
      <vt:variant>
        <vt:lpstr>Slide Titles</vt:lpstr>
      </vt:variant>
      <vt:variant>
        <vt:i4>101</vt:i4>
      </vt:variant>
    </vt:vector>
  </HeadingPairs>
  <TitlesOfParts>
    <vt:vector baseType="lpstr" size="102">
      <vt:lpstr>2014高优二轮模板</vt:lpstr>
      <vt:lpstr>专题二　理解并使用常见的词语(包括成语)</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2020-10-27T18:40:19.820</cp:lastPrinted>
  <dcterms:created xsi:type="dcterms:W3CDTF">2020-10-27T18:40:19Z</dcterms:created>
  <dcterms:modified xsi:type="dcterms:W3CDTF">2020-10-27T10:40:22Z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