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49"/>
  </p:handoutMasterIdLst>
  <p:sldIdLst>
    <p:sldId id="354" r:id="rId3"/>
    <p:sldId id="355" r:id="rId4"/>
    <p:sldId id="356" r:id="rId5"/>
    <p:sldId id="357" r:id="rId6"/>
    <p:sldId id="358" r:id="rId7"/>
    <p:sldId id="363" r:id="rId8"/>
    <p:sldId id="277" r:id="rId9"/>
    <p:sldId id="263" r:id="rId10"/>
    <p:sldId id="265" r:id="rId11"/>
    <p:sldId id="266" r:id="rId12"/>
    <p:sldId id="279" r:id="rId13"/>
    <p:sldId id="278" r:id="rId14"/>
    <p:sldId id="364" r:id="rId15"/>
    <p:sldId id="258" r:id="rId16"/>
    <p:sldId id="403" r:id="rId18"/>
    <p:sldId id="404" r:id="rId19"/>
    <p:sldId id="280" r:id="rId20"/>
    <p:sldId id="287" r:id="rId21"/>
    <p:sldId id="281" r:id="rId22"/>
    <p:sldId id="286" r:id="rId23"/>
    <p:sldId id="288" r:id="rId24"/>
    <p:sldId id="283" r:id="rId25"/>
    <p:sldId id="289" r:id="rId26"/>
    <p:sldId id="359" r:id="rId27"/>
    <p:sldId id="361" r:id="rId28"/>
    <p:sldId id="319" r:id="rId29"/>
    <p:sldId id="308" r:id="rId30"/>
    <p:sldId id="295" r:id="rId31"/>
    <p:sldId id="310" r:id="rId32"/>
    <p:sldId id="334" r:id="rId33"/>
    <p:sldId id="320" r:id="rId34"/>
    <p:sldId id="309" r:id="rId35"/>
    <p:sldId id="317" r:id="rId36"/>
    <p:sldId id="296" r:id="rId37"/>
    <p:sldId id="362" r:id="rId38"/>
    <p:sldId id="312" r:id="rId39"/>
    <p:sldId id="313" r:id="rId40"/>
    <p:sldId id="315" r:id="rId41"/>
    <p:sldId id="335" r:id="rId42"/>
    <p:sldId id="323" r:id="rId43"/>
    <p:sldId id="324" r:id="rId44"/>
    <p:sldId id="325" r:id="rId45"/>
    <p:sldId id="326" r:id="rId46"/>
    <p:sldId id="327" r:id="rId47"/>
    <p:sldId id="339" r:id="rId4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03"/>
        <p:guide pos="2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F1104-1ECF-480B-9614-5050412616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ACA9B-1B31-4059-A2B6-1DA995D916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85E3E-A450-45E2-82C5-B694EEF63F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42D1A-D902-4D76-9F0F-B8CF8C00C7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42D1A-D902-4D76-9F0F-B8CF8C00C7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50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505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2FA42F06-F1A5-448E-B546-8D878A019A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50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505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2FA42F06-F1A5-448E-B546-8D878A019A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ED412-1D7B-4D46-9831-06DB0467775F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35862355-CAB3-48A5-ADE9-D7C256A61F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 bwMode="auto"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1859" y="177703"/>
            <a:ext cx="4201025" cy="39717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91BC6-3184-408F-B26B-8FAB48C9C5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3338A-4A3D-4EF9-A26C-70BDB01A9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516EB-5ADE-41BF-B81F-886B917F9C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5632187AFFAAB318FE4761871C04A1F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279400"/>
            <a:ext cx="3324860" cy="4434205"/>
          </a:xfrm>
          <a:prstGeom prst="rect">
            <a:avLst/>
          </a:prstGeom>
        </p:spPr>
      </p:pic>
      <p:pic>
        <p:nvPicPr>
          <p:cNvPr id="7" name="图片 6" descr="FFE7950EA206231111161851B3B67F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345" y="279400"/>
            <a:ext cx="3325495" cy="44342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2240" y="702310"/>
            <a:ext cx="613410" cy="4011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zh-CN" sz="2800" b="1"/>
              <a:t>我们参与了她们的盛放</a:t>
            </a:r>
            <a:endParaRPr lang="zh-CN" altLang="zh-CN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文本框 58371"/>
          <p:cNvSpPr txBox="1"/>
          <p:nvPr/>
        </p:nvSpPr>
        <p:spPr>
          <a:xfrm>
            <a:off x="467544" y="1275607"/>
            <a:ext cx="1188244" cy="30816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瀑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布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迸溅</a:t>
            </a:r>
            <a:endParaRPr lang="zh-CN" altLang="en-US" sz="2700" b="1" dirty="0">
              <a:solidFill>
                <a:srgbClr val="0000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挑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逗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凝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望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繁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密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笼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罩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8374" name="文本框 58373"/>
          <p:cNvSpPr txBox="1"/>
          <p:nvPr/>
        </p:nvSpPr>
        <p:spPr>
          <a:xfrm>
            <a:off x="1403650" y="3867894"/>
            <a:ext cx="1620441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7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lǒn</a:t>
            </a:r>
            <a:r>
              <a:rPr lang="en-US" altLang="zh-CN" sz="27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g</a:t>
            </a:r>
            <a:endParaRPr lang="en-US" altLang="zh-CN" sz="27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493" name="文本框 63492"/>
          <p:cNvSpPr txBox="1"/>
          <p:nvPr/>
        </p:nvSpPr>
        <p:spPr>
          <a:xfrm>
            <a:off x="6084168" y="1275606"/>
            <a:ext cx="1944290" cy="362022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沉</a:t>
            </a: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淀</a:t>
            </a:r>
            <a:endParaRPr lang="zh-CN" altLang="en-US" sz="2700" b="1" dirty="0">
              <a:solidFill>
                <a:srgbClr val="0000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绽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开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伫</a:t>
            </a:r>
            <a:r>
              <a: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rPr>
              <a:t>立</a:t>
            </a:r>
            <a:endParaRPr lang="zh-CN" altLang="en-US" sz="27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伶仃</a:t>
            </a:r>
            <a:endParaRPr lang="zh-CN" altLang="en-US" sz="2700" b="1" dirty="0">
              <a:solidFill>
                <a:srgbClr val="0000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穗</a:t>
            </a:r>
            <a:endParaRPr lang="zh-CN" altLang="en-US" sz="2700" b="1" dirty="0">
              <a:solidFill>
                <a:srgbClr val="0000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700" b="1" smtClean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璞</a:t>
            </a:r>
            <a:endParaRPr lang="en-US" altLang="zh-CN" sz="2700" b="1" smtClean="0">
              <a:solidFill>
                <a:srgbClr val="0000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25000"/>
              </a:spcBef>
            </a:pPr>
            <a:r>
              <a:rPr lang="zh-CN" altLang="en-US" sz="2800" b="1" smtClean="0">
                <a:solidFill>
                  <a:srgbClr val="1D10CA"/>
                </a:solidFill>
              </a:rPr>
              <a:t>嚷</a:t>
            </a:r>
            <a:endParaRPr lang="zh-CN" altLang="en-US" sz="2700" b="1" dirty="0">
              <a:solidFill>
                <a:srgbClr val="1D10CA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3495" name="文本框 63494"/>
          <p:cNvSpPr txBox="1"/>
          <p:nvPr/>
        </p:nvSpPr>
        <p:spPr>
          <a:xfrm>
            <a:off x="7380312" y="3795886"/>
            <a:ext cx="1999060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7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pú</a:t>
            </a:r>
            <a:endParaRPr lang="en-US" altLang="zh-CN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3059739" y="1203667"/>
            <a:ext cx="2848973" cy="4143641"/>
            <a:chOff x="3438" y="1663"/>
            <a:chExt cx="6854" cy="9011"/>
          </a:xfrm>
        </p:grpSpPr>
        <p:sp>
          <p:nvSpPr>
            <p:cNvPr id="58373" name="文本框 58372"/>
            <p:cNvSpPr txBox="1"/>
            <p:nvPr/>
          </p:nvSpPr>
          <p:spPr>
            <a:xfrm>
              <a:off x="3438" y="1663"/>
              <a:ext cx="4195" cy="90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5000"/>
                </a:spcBef>
              </a:pPr>
              <a:r>
                <a:rPr lang="zh-CN" altLang="en-US" sz="2700" b="1" dirty="0">
                  <a:latin typeface="Arial" panose="020B0604020202020204" pitchFamily="34" charset="0"/>
                  <a:ea typeface="楷体" panose="02010609060101010101" pitchFamily="49" charset="-122"/>
                </a:rPr>
                <a:t>枯</a:t>
              </a:r>
              <a:r>
                <a:rPr lang="zh-CN" altLang="en-US" sz="2700" b="1" dirty="0">
                  <a:solidFill>
                    <a:srgbClr val="000099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槐</a:t>
              </a:r>
              <a:endPara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r>
                <a:rPr lang="zh-CN" altLang="en-US" sz="2700" b="1" dirty="0">
                  <a:latin typeface="Arial" panose="020B0604020202020204" pitchFamily="34" charset="0"/>
                  <a:ea typeface="楷体" panose="02010609060101010101" pitchFamily="49" charset="-122"/>
                </a:rPr>
                <a:t>遗</a:t>
              </a:r>
              <a:r>
                <a:rPr lang="zh-CN" altLang="en-US" sz="2700" b="1" dirty="0">
                  <a:solidFill>
                    <a:srgbClr val="000099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憾</a:t>
              </a:r>
              <a:endPara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r>
                <a:rPr lang="zh-CN" altLang="en-US" sz="2700" b="1" dirty="0">
                  <a:latin typeface="Arial" panose="020B0604020202020204" pitchFamily="34" charset="0"/>
                  <a:ea typeface="楷体" panose="02010609060101010101" pitchFamily="49" charset="-122"/>
                </a:rPr>
                <a:t>忍俊不</a:t>
              </a:r>
              <a:r>
                <a:rPr lang="zh-CN" altLang="en-US" sz="2700" b="1" dirty="0">
                  <a:solidFill>
                    <a:srgbClr val="000099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禁</a:t>
              </a:r>
              <a:endParaRPr lang="zh-CN" altLang="en-US" sz="2700" b="1" dirty="0">
                <a:solidFill>
                  <a:srgbClr val="000099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r>
                <a:rPr lang="zh-CN" altLang="en-US" sz="2700" b="1" dirty="0">
                  <a:latin typeface="Arial" panose="020B0604020202020204" pitchFamily="34" charset="0"/>
                  <a:ea typeface="楷体" panose="02010609060101010101" pitchFamily="49" charset="-122"/>
                </a:rPr>
                <a:t>仙露</a:t>
              </a:r>
              <a:r>
                <a:rPr lang="zh-CN" altLang="en-US" sz="2700" b="1">
                  <a:solidFill>
                    <a:srgbClr val="000099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琼</a:t>
              </a:r>
              <a:r>
                <a:rPr lang="zh-CN" altLang="en-US" sz="2700" b="1" smtClean="0">
                  <a:latin typeface="Arial" panose="020B0604020202020204" pitchFamily="34" charset="0"/>
                  <a:ea typeface="楷体" panose="02010609060101010101" pitchFamily="49" charset="-122"/>
                </a:rPr>
                <a:t>浆</a:t>
              </a:r>
              <a:endParaRPr lang="en-US" altLang="zh-CN" sz="2700" b="1" smtClean="0"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r>
                <a:rPr lang="zh-CN" altLang="en-US" sz="2700" b="1" smtClean="0">
                  <a:latin typeface="Arial" panose="020B0604020202020204" pitchFamily="34" charset="0"/>
                  <a:ea typeface="楷体" panose="02010609060101010101" pitchFamily="49" charset="-122"/>
                </a:rPr>
                <a:t>酒</a:t>
              </a:r>
              <a:r>
                <a:rPr lang="zh-CN" altLang="en-US" sz="2700" b="1" smtClean="0">
                  <a:solidFill>
                    <a:srgbClr val="1D10CA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酿</a:t>
              </a:r>
              <a:endParaRPr lang="zh-CN" altLang="en-US" sz="2700" b="1" smtClean="0">
                <a:solidFill>
                  <a:srgbClr val="1D10CA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r>
                <a:rPr lang="zh-CN" altLang="en-US" sz="2700" b="1" smtClean="0">
                  <a:latin typeface="Arial" panose="020B0604020202020204" pitchFamily="34" charset="0"/>
                  <a:ea typeface="楷体" panose="02010609060101010101" pitchFamily="49" charset="-122"/>
                </a:rPr>
                <a:t>花</a:t>
              </a:r>
              <a:r>
                <a:rPr lang="zh-CN" altLang="en-US" sz="2700" b="1" smtClean="0">
                  <a:solidFill>
                    <a:srgbClr val="1D10CA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苞</a:t>
              </a:r>
              <a:endParaRPr lang="zh-CN" altLang="en-US" sz="2700" b="1" smtClean="0">
                <a:solidFill>
                  <a:srgbClr val="1D10CA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r>
                <a:rPr lang="zh-CN" altLang="en-US" sz="2700" b="1" smtClean="0">
                  <a:latin typeface="Arial" panose="020B0604020202020204" pitchFamily="34" charset="0"/>
                  <a:ea typeface="楷体" panose="02010609060101010101" pitchFamily="49" charset="-122"/>
                </a:rPr>
                <a:t>盘</a:t>
              </a:r>
              <a:r>
                <a:rPr lang="zh-CN" altLang="en-US" sz="2700" b="1" smtClean="0">
                  <a:solidFill>
                    <a:srgbClr val="000099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虬</a:t>
              </a:r>
              <a:r>
                <a:rPr lang="zh-CN" altLang="en-US" sz="2700" b="1" smtClean="0">
                  <a:latin typeface="Arial" panose="020B0604020202020204" pitchFamily="34" charset="0"/>
                  <a:ea typeface="楷体" panose="02010609060101010101" pitchFamily="49" charset="-122"/>
                </a:rPr>
                <a:t>卧龙</a:t>
              </a:r>
              <a:endParaRPr lang="zh-CN" altLang="en-US" sz="2700" b="1" smtClean="0">
                <a:latin typeface="Arial" panose="020B0604020202020204" pitchFamily="34" charset="0"/>
                <a:ea typeface="楷体" panose="02010609060101010101" pitchFamily="49" charset="-122"/>
              </a:endParaRPr>
            </a:p>
            <a:p>
              <a:pPr>
                <a:spcBef>
                  <a:spcPct val="25000"/>
                </a:spcBef>
              </a:pPr>
              <a:endParaRPr lang="zh-CN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3501" name="文本框 63500"/>
            <p:cNvSpPr txBox="1"/>
            <p:nvPr/>
          </p:nvSpPr>
          <p:spPr>
            <a:xfrm>
              <a:off x="6210" y="6361"/>
              <a:ext cx="4082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5000"/>
                </a:spcBef>
              </a:pPr>
              <a:endParaRPr lang="zh-CN" altLang="en-US" sz="27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"/>
          <p:cNvGrpSpPr/>
          <p:nvPr/>
        </p:nvGrpSpPr>
        <p:grpSpPr>
          <a:xfrm>
            <a:off x="6588226" y="3003799"/>
            <a:ext cx="2140261" cy="1083897"/>
            <a:chOff x="3597" y="4092"/>
            <a:chExt cx="5455" cy="2357"/>
          </a:xfrm>
        </p:grpSpPr>
        <p:sp>
          <p:nvSpPr>
            <p:cNvPr id="58375" name="文本框 58374"/>
            <p:cNvSpPr txBox="1"/>
            <p:nvPr/>
          </p:nvSpPr>
          <p:spPr>
            <a:xfrm>
              <a:off x="3597" y="4092"/>
              <a:ext cx="5288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5000"/>
                </a:spcBef>
              </a:pPr>
              <a:endParaRPr lang="en-US" altLang="zh-CN" sz="27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63502" name="矩形 63501"/>
            <p:cNvSpPr/>
            <p:nvPr/>
          </p:nvSpPr>
          <p:spPr>
            <a:xfrm>
              <a:off x="4148" y="5345"/>
              <a:ext cx="4904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25000"/>
                </a:spcBef>
              </a:pPr>
              <a:endParaRPr lang="en-US" altLang="zh-CN" sz="27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339"/>
          <p:cNvSpPr txBox="1">
            <a:spLocks noChangeArrowheads="1"/>
          </p:cNvSpPr>
          <p:nvPr/>
        </p:nvSpPr>
        <p:spPr bwMode="auto">
          <a:xfrm>
            <a:off x="7308305" y="4371951"/>
            <a:ext cx="1368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rāng</a:t>
            </a:r>
            <a:r>
              <a:rPr lang="en-US" altLang="zh-CN" b="1" smtClean="0">
                <a:solidFill>
                  <a:srgbClr val="660066"/>
                </a:solidFill>
              </a:rPr>
              <a:t> </a:t>
            </a:r>
            <a:r>
              <a:rPr lang="en-US" altLang="zh-CN" smtClean="0">
                <a:solidFill>
                  <a:srgbClr val="660066"/>
                </a:solidFill>
              </a:rPr>
              <a:t>  </a:t>
            </a:r>
            <a:endParaRPr lang="en-US" altLang="zh-CN">
              <a:solidFill>
                <a:srgbClr val="66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123477"/>
            <a:ext cx="2736304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656" y="1203598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pù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03648" y="170765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bèngjiàn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1595" y="2283460"/>
            <a:ext cx="165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tiǎodòu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648" y="278777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níng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03648" y="329183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án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008" y="120359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huái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6016" y="163564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hàn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8" y="213970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jīn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6145" y="2643505"/>
            <a:ext cx="1367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qióng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88024" y="321982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niàng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0032" y="3651870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bāo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60032" y="422793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qiú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36296" y="120359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diàn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36296" y="170765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zhàn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08304" y="221171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zhù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36296" y="2715766"/>
            <a:ext cx="169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língdīng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08304" y="321982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suì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83968" y="48351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读读写写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6349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95538" y="937736"/>
            <a:ext cx="8533101" cy="4205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8" tIns="45719" rIns="91438" bIns="45719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迸溅：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向四外溅。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稀落：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稀稀疏疏，出现的少。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伶仃：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孤独；没有依靠。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焦虑：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焦急忧虑。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挑逗：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逗引，招惹。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伫立：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长时间站立。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忍俊不禁：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忍不住笑。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仙露琼浆：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美酒。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盘虬卧龙</a:t>
            </a:r>
            <a:r>
              <a:rPr lang="zh-CN" altLang="en-US" sz="27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像回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旋盘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绕卧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着的龙。形容枝干苍劲有力。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48351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读读写写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870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charRg st="88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870">
                                            <p:txEl>
                                              <p:charRg st="88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04800" y="1131592"/>
            <a:ext cx="8839200" cy="25914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发端：               </a:t>
            </a:r>
            <a:endParaRPr kumimoji="1"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终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极：</a:t>
            </a:r>
            <a:endParaRPr kumimoji="1"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望：               </a:t>
            </a:r>
            <a:endParaRPr kumimoji="1"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繁密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围蝶阵：</a:t>
            </a:r>
            <a:endParaRPr kumimoji="1"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953002" y="4171951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194977" y="1131590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开始，起头。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195230" y="1635646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最终，最后。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195483" y="2139702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目不转睛地看。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2267746" y="3147814"/>
            <a:ext cx="41520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这里形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容蜂蝶数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量的多。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26631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多而密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968" y="48351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读读写写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 autoUpdateAnimBg="0"/>
      <p:bldP spid="17414" grpId="0" bldLvl="0" animBg="1" autoUpdateAnimBg="0"/>
      <p:bldP spid="17419" grpId="0" bldLvl="0" animBg="1" autoUpdateAnimBg="0"/>
      <p:bldP spid="17423" grpId="0" autoUpdateAnimBg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D695F65FB1E8A480D8A2CC1FD621C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" y="128270"/>
            <a:ext cx="6515735" cy="48869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26630" y="1417955"/>
            <a:ext cx="111760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赏花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5841"/>
          <p:cNvSpPr txBox="1">
            <a:spLocks noChangeArrowheads="1"/>
          </p:cNvSpPr>
          <p:nvPr/>
        </p:nvSpPr>
        <p:spPr bwMode="auto">
          <a:xfrm>
            <a:off x="251520" y="1131590"/>
            <a:ext cx="8424936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-6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小节，看看这是一株怎样的紫藤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萝。思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考以下问题：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、作者是从哪几个方面来描写紫藤萝的？（提示：如颜色等）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、作者是按照什么顺序来描写紫藤萝的？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、画出你最喜欢的描写紫藤萝花的句子并品味赏析。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23477"/>
            <a:ext cx="1368152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赏花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占位符 4"/>
          <p:cNvSpPr>
            <a:spLocks noGrp="1" noChangeArrowheads="1"/>
          </p:cNvSpPr>
          <p:nvPr/>
        </p:nvSpPr>
        <p:spPr>
          <a:xfrm>
            <a:off x="2443480" y="0"/>
            <a:ext cx="6700520" cy="10166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用赞美的语调，读出花的可爱、作者的喜悦之情；</a:t>
            </a: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37889"/>
          <p:cNvSpPr>
            <a:spLocks noChangeArrowheads="1"/>
          </p:cNvSpPr>
          <p:nvPr/>
        </p:nvSpPr>
        <p:spPr bwMode="auto">
          <a:xfrm>
            <a:off x="179512" y="195487"/>
            <a:ext cx="882047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者从哪几个方面描写盛开的紫藤萝树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2" name="矩形 37890"/>
          <p:cNvSpPr>
            <a:spLocks noChangeArrowheads="1"/>
          </p:cNvSpPr>
          <p:nvPr/>
        </p:nvSpPr>
        <p:spPr bwMode="auto">
          <a:xfrm>
            <a:off x="539552" y="1131591"/>
            <a:ext cx="157286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37891"/>
          <p:cNvSpPr>
            <a:spLocks noChangeArrowheads="1"/>
          </p:cNvSpPr>
          <p:nvPr/>
        </p:nvSpPr>
        <p:spPr bwMode="auto">
          <a:xfrm>
            <a:off x="611560" y="1995687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矩形 37892"/>
          <p:cNvSpPr>
            <a:spLocks noChangeArrowheads="1"/>
          </p:cNvSpPr>
          <p:nvPr/>
        </p:nvSpPr>
        <p:spPr bwMode="auto">
          <a:xfrm>
            <a:off x="539552" y="2787775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情态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矩形 37893"/>
          <p:cNvSpPr>
            <a:spLocks noChangeArrowheads="1"/>
          </p:cNvSpPr>
          <p:nvPr/>
        </p:nvSpPr>
        <p:spPr bwMode="auto">
          <a:xfrm>
            <a:off x="2051722" y="987575"/>
            <a:ext cx="668163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一片辉煌淡紫色、深深浅浅的紫、紫色的大条幅</a:t>
            </a:r>
            <a:endParaRPr lang="zh-CN" altLang="en-US" sz="24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上，泛着点点银光，就像迸溅的水花。</a:t>
            </a:r>
            <a:endParaRPr lang="zh-CN" altLang="en-US" sz="24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矩形 37894"/>
          <p:cNvSpPr>
            <a:spLocks noChangeArrowheads="1"/>
          </p:cNvSpPr>
          <p:nvPr/>
        </p:nvSpPr>
        <p:spPr bwMode="auto">
          <a:xfrm>
            <a:off x="2123730" y="1923679"/>
            <a:ext cx="668163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像一条瀑布，从空中垂下，不见其发端，也不见</a:t>
            </a:r>
            <a:endParaRPr lang="zh-CN" altLang="en-US" sz="24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其终极</a:t>
            </a:r>
            <a:r>
              <a:rPr lang="zh-CN" altLang="en-US" sz="24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6" name="矩形 37895"/>
          <p:cNvSpPr>
            <a:spLocks noChangeArrowheads="1"/>
          </p:cNvSpPr>
          <p:nvPr/>
        </p:nvSpPr>
        <p:spPr bwMode="auto">
          <a:xfrm>
            <a:off x="2123730" y="2787775"/>
            <a:ext cx="544411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仿佛在流动，在欢笑，在不停地生长。</a:t>
            </a:r>
            <a:endParaRPr lang="zh-CN" altLang="en-US" sz="24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在和阳光互相挑逗，彼此推着挤着。</a:t>
            </a:r>
            <a:endParaRPr lang="zh-CN" altLang="en-US" sz="24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3728" y="3723879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这里除了光彩，还有淡淡的芳香，香气似乎也是浅紫色的，梦幻一般轻轻地笼罩着我”</a:t>
            </a:r>
            <a:endParaRPr lang="zh-CN" altLang="en-US" sz="2400">
              <a:solidFill>
                <a:srgbClr val="1D10C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3651871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香味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37894" grpId="0"/>
      <p:bldP spid="37895" grpId="0"/>
      <p:bldP spid="3789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51520" y="485776"/>
            <a:ext cx="8720614" cy="4657725"/>
          </a:xfrm>
          <a:prstGeom prst="rect">
            <a:avLst/>
          </a:prstGeom>
          <a:solidFill>
            <a:schemeClr val="accent6">
              <a:lumMod val="20000"/>
              <a:lumOff val="8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4757" name="矩形 74756"/>
          <p:cNvSpPr/>
          <p:nvPr/>
        </p:nvSpPr>
        <p:spPr>
          <a:xfrm>
            <a:off x="-7312" y="3175"/>
            <a:ext cx="9151312" cy="483870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ts val="105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700" b="1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课文是按什么顺序来写紫藤萝花的？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9"/>
          <p:cNvGrpSpPr/>
          <p:nvPr/>
        </p:nvGrpSpPr>
        <p:grpSpPr>
          <a:xfrm>
            <a:off x="7272302" y="1815125"/>
            <a:ext cx="1566175" cy="2500127"/>
            <a:chOff x="7031697" y="2095451"/>
            <a:chExt cx="2087593" cy="2500808"/>
          </a:xfrm>
        </p:grpSpPr>
        <p:pic>
          <p:nvPicPr>
            <p:cNvPr id="74765" name="Picture 6" descr="http://img.pconline.com.cn/images/upload/upc/tx/itbbs/1205/05/c1/11497378_1336198554562_1_1024x1024it.jpg"/>
            <p:cNvPicPr>
              <a:picLocks noChangeAspect="1"/>
            </p:cNvPicPr>
            <p:nvPr/>
          </p:nvPicPr>
          <p:blipFill>
            <a:blip r:embed="rId1" cstate="print"/>
            <a:srcRect r="29028"/>
            <a:stretch>
              <a:fillRect/>
            </a:stretch>
          </p:blipFill>
          <p:spPr>
            <a:xfrm>
              <a:off x="7031697" y="2629142"/>
              <a:ext cx="1988527" cy="19671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7103684" y="2095451"/>
              <a:ext cx="2015606" cy="461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square">
              <a:spAutoFit/>
              <a:flatTx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每一朵花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6213835" y="1585076"/>
            <a:ext cx="1112472" cy="43007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1"/>
          <p:cNvCxnSpPr>
            <a:stCxn id="3" idx="3"/>
          </p:cNvCxnSpPr>
          <p:nvPr/>
        </p:nvCxnSpPr>
        <p:spPr>
          <a:xfrm>
            <a:off x="3726009" y="769422"/>
            <a:ext cx="1113847" cy="4527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4"/>
          <p:cNvGrpSpPr/>
          <p:nvPr/>
        </p:nvGrpSpPr>
        <p:grpSpPr>
          <a:xfrm>
            <a:off x="2779087" y="3160357"/>
            <a:ext cx="4299892" cy="838751"/>
            <a:chOff x="2008560" y="3594691"/>
            <a:chExt cx="5733614" cy="837979"/>
          </a:xfrm>
        </p:grpSpPr>
        <p:sp>
          <p:nvSpPr>
            <p:cNvPr id="11" name="右箭头 10"/>
            <p:cNvSpPr/>
            <p:nvPr/>
          </p:nvSpPr>
          <p:spPr>
            <a:xfrm rot="890019">
              <a:off x="2160950" y="3594691"/>
              <a:ext cx="5581224" cy="426827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 w="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dirty="0"/>
            </a:p>
          </p:txBody>
        </p:sp>
        <p:sp>
          <p:nvSpPr>
            <p:cNvPr id="13" name="TextBox 12"/>
            <p:cNvSpPr txBox="1"/>
            <p:nvPr/>
          </p:nvSpPr>
          <p:spPr bwMode="auto">
            <a:xfrm rot="884134">
              <a:off x="2008560" y="3925307"/>
              <a:ext cx="5348441" cy="507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defTabSz="685800"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latin typeface="+mj-ea"/>
                  <a:ea typeface="+mj-ea"/>
                </a:rPr>
                <a:t>从整体到局部，从上到下</a:t>
              </a:r>
              <a:endParaRPr lang="zh-CN" altLang="en-US" sz="27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74773"/>
          <p:cNvGrpSpPr/>
          <p:nvPr/>
        </p:nvGrpSpPr>
        <p:grpSpPr>
          <a:xfrm>
            <a:off x="4768417" y="1175573"/>
            <a:ext cx="1421606" cy="1906191"/>
            <a:chOff x="489" y="1626"/>
            <a:chExt cx="1194" cy="1601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489" y="1626"/>
              <a:ext cx="119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每一穗花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4776" name="图片 74775" descr="timg?image&amp;quality=80&amp;size=b9999_10000&amp;sec=1490676015238&amp;di=db710d4953281161a0a7c89ac0106acc&amp;imgtype=0&amp;src=http%3A%2F%2Fww2"/>
            <p:cNvPicPr>
              <a:picLocks noChangeAspect="1"/>
            </p:cNvPicPr>
            <p:nvPr/>
          </p:nvPicPr>
          <p:blipFill>
            <a:blip r:embed="rId2" cstate="print"/>
            <a:srcRect l="1418" t="10632" r="42520"/>
            <a:stretch>
              <a:fillRect/>
            </a:stretch>
          </p:blipFill>
          <p:spPr>
            <a:xfrm>
              <a:off x="511" y="2024"/>
              <a:ext cx="1132" cy="12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74780"/>
          <p:cNvGrpSpPr/>
          <p:nvPr/>
        </p:nvGrpSpPr>
        <p:grpSpPr>
          <a:xfrm>
            <a:off x="2202622" y="538589"/>
            <a:ext cx="1777603" cy="1943100"/>
            <a:chOff x="255" y="728"/>
            <a:chExt cx="1493" cy="1632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340" y="728"/>
              <a:ext cx="119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一片花瀑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4780" name="图片 74779" descr="timg?image&amp;quality=80&amp;size=b9999_10000&amp;sec=1491271396&amp;di=86c584a77b41821a2fb3f0e98845abd1&amp;imgtype=jpg&amp;er=1&amp;src=http%3A%2F%2Fimg14"/>
            <p:cNvPicPr>
              <a:picLocks noChangeAspect="1"/>
            </p:cNvPicPr>
            <p:nvPr/>
          </p:nvPicPr>
          <p:blipFill>
            <a:blip r:embed="rId3" cstate="print"/>
            <a:srcRect l="1772" t="2835" r="2835" b="17717"/>
            <a:stretch>
              <a:fillRect/>
            </a:stretch>
          </p:blipFill>
          <p:spPr>
            <a:xfrm>
              <a:off x="255" y="1117"/>
              <a:ext cx="1493" cy="124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4783" name="文本框 74782"/>
          <p:cNvSpPr txBox="1"/>
          <p:nvPr/>
        </p:nvSpPr>
        <p:spPr>
          <a:xfrm>
            <a:off x="2699794" y="4299942"/>
            <a:ext cx="3618309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25000"/>
              </a:spcBef>
            </a:pPr>
            <a:r>
              <a:rPr lang="zh-CN" altLang="en-US" sz="2700" b="1" dirty="0">
                <a:solidFill>
                  <a:srgbClr val="0033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由远到近、由面到点</a:t>
            </a:r>
            <a:endParaRPr lang="zh-CN" altLang="en-US" sz="2700" b="1" dirty="0">
              <a:solidFill>
                <a:srgbClr val="0033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1923678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作用：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en-US" b="1" smtClean="0">
                <a:solidFill>
                  <a:srgbClr val="FF0000"/>
                </a:solidFill>
              </a:rPr>
              <a:t>、步步深入，符合人们的认知规律和习惯。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en-US" b="1" smtClean="0">
                <a:solidFill>
                  <a:srgbClr val="FF0000"/>
                </a:solidFill>
              </a:rPr>
              <a:t>、也使文章思路清晰，条理分明。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4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4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83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1520" y="987575"/>
            <a:ext cx="8496944" cy="19205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、从未见过开得这样</a:t>
            </a:r>
            <a:r>
              <a:rPr lang="zh-CN" altLang="en-US" sz="36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盛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的藤萝，只见</a:t>
            </a:r>
            <a:r>
              <a:rPr lang="zh-CN" altLang="en-US" sz="36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一片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辉煌的淡紫色，像一条</a:t>
            </a:r>
            <a:r>
              <a:rPr lang="zh-CN" altLang="en-US" sz="36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瀑布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，从空中垂下，</a:t>
            </a:r>
            <a:r>
              <a:rPr lang="zh-CN" altLang="en-US" sz="36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不见其发端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，</a:t>
            </a:r>
            <a:r>
              <a:rPr lang="zh-CN" altLang="en-US" sz="3600" b="1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也不见其终极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经典细隶书简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39552" y="2859782"/>
            <a:ext cx="80645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这句话运用了比喻，把紫藤萝比作瀑布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，生动形象地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写出紫藤萝生长的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繁盛与气势。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9583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2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、只是深深浅浅的紫，仿佛在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流动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，在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欢笑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，在不停地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生长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39554" y="2499743"/>
            <a:ext cx="770572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这句话运用拟人，把花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的紫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色写成人在欢笑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流动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”、“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生长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化静为动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，生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动形象地写出花盛开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的情态和生机与活力。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987574"/>
            <a:ext cx="777686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3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、紫色的大条幅上，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泛着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点点银光，就像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迸溅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的水花。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经典细隶书简" pitchFamily="49" charset="-122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755578" y="2139702"/>
            <a:ext cx="7777163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句话运用了比喻，把紫藤萝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花瀑比作大条幅，映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照的银光比作迸溅的水花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泛着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”、“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迸溅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化静为动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，生动形象地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写出紫藤萝色彩亮丽的特点。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C19642C02C8B85C750882484F5EB1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93675"/>
            <a:ext cx="6341110" cy="475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059583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4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、仔细看时，才知道那是每一朵紫花中的最浅淡的部分，在和阳光互相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挑逗</a:t>
            </a:r>
            <a:endParaRPr lang="zh-CN" altLang="en-US" sz="3600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39676" y="2369568"/>
            <a:ext cx="82804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这句话运用了拟人，把阳光照耀下花的浅紫色写成人在互相挑逗，生动形象地写出花色的耀眼与生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机和花的俏皮情态。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131591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5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、花朵儿一串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着一串，一朵接着一朵，彼此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着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挤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着，好不活泼热闹。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2571750"/>
            <a:ext cx="80645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这句话运用了拟人，把紫藤萝的繁密写成在推推挤挤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化静为动，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生动地写出花开的繁盛。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31591"/>
            <a:ext cx="8100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 6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、“我在开花！”它们在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笑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。 </a:t>
            </a:r>
            <a:b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</a:b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    “我在开花！”它们嚷</a:t>
            </a:r>
            <a:r>
              <a:rPr lang="zh-CN" altLang="en-US" sz="36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嚷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。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99594" y="2283719"/>
            <a:ext cx="7847905" cy="16712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句话运用了拟人和反复，好像花儿们在笑在叫，生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动形象地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写出花开之热闹，突出花的勃勃生机。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059582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7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、每一朵盛开的花就像一个小小的</a:t>
            </a:r>
            <a:r>
              <a:rPr lang="zh-CN" altLang="en-US" sz="32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张满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了的白帆，帆下带着尖底的舱，船舱鼓鼓的；又像一个</a:t>
            </a:r>
            <a:r>
              <a:rPr lang="zh-CN" altLang="en-US" sz="32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忍俊不禁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的笑容，就要</a:t>
            </a:r>
            <a:r>
              <a:rPr lang="zh-CN" altLang="en-US" sz="32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绽开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似的。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827584" y="2787774"/>
            <a:ext cx="777716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这句话运用了比喻，把每朵盛开的紫藤萝花比作张满的船帆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化静为动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，生动形象写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出盛开的紫藤萝花的形状。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83518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画出作者描写紫藤萝花的句子并品味赏析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3"/>
          <p:cNvSpPr>
            <a:spLocks noGrp="1" noChangeArrowheads="1"/>
          </p:cNvSpPr>
          <p:nvPr>
            <p:ph type="title"/>
          </p:nvPr>
        </p:nvSpPr>
        <p:spPr>
          <a:xfrm>
            <a:off x="0" y="123478"/>
            <a:ext cx="2627784" cy="857250"/>
          </a:xfrm>
        </p:spPr>
        <p:txBody>
          <a:bodyPr>
            <a:no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朗读指导</a:t>
            </a:r>
            <a:endParaRPr lang="zh-CN" altLang="en-US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占位符 4"/>
          <p:cNvSpPr>
            <a:spLocks noGrp="1" noChangeArrowheads="1"/>
          </p:cNvSpPr>
          <p:nvPr>
            <p:ph type="body" sz="half" idx="1"/>
          </p:nvPr>
        </p:nvSpPr>
        <p:spPr>
          <a:xfrm>
            <a:off x="1132205" y="1909445"/>
            <a:ext cx="6700520" cy="1323975"/>
          </a:xfrm>
        </p:spPr>
        <p:txBody>
          <a:bodyPr/>
          <a:lstStyle/>
          <a:p>
            <a:pPr algn="just"/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1-6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用赞美的语调，读出花的可爱、作者的喜悦之情；</a:t>
            </a: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瀑布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7900" y="1563639"/>
            <a:ext cx="4356100" cy="35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475658" y="123479"/>
            <a:ext cx="533832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紫藤萝瀑布</a:t>
            </a:r>
            <a:endParaRPr lang="zh-CN" altLang="en-US" sz="80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308304" y="915567"/>
            <a:ext cx="1295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宗璞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3639"/>
            <a:ext cx="4823520" cy="3579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081"/>
          <p:cNvGrpSpPr/>
          <p:nvPr/>
        </p:nvGrpSpPr>
        <p:grpSpPr bwMode="auto">
          <a:xfrm>
            <a:off x="611560" y="339502"/>
            <a:ext cx="7848600" cy="2376265"/>
            <a:chOff x="0" y="0"/>
            <a:chExt cx="4944" cy="1584"/>
          </a:xfrm>
        </p:grpSpPr>
        <p:sp>
          <p:nvSpPr>
            <p:cNvPr id="47106" name="椭圆 46082"/>
            <p:cNvSpPr>
              <a:spLocks noChangeArrowheads="1"/>
            </p:cNvSpPr>
            <p:nvPr/>
          </p:nvSpPr>
          <p:spPr bwMode="auto">
            <a:xfrm>
              <a:off x="0" y="0"/>
              <a:ext cx="4944" cy="1584"/>
            </a:xfrm>
            <a:prstGeom prst="ellipse">
              <a:avLst/>
            </a:prstGeom>
            <a:solidFill>
              <a:srgbClr val="B5DBF7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07" name="文本框 46083"/>
            <p:cNvSpPr txBox="1">
              <a:spLocks noChangeArrowheads="1"/>
            </p:cNvSpPr>
            <p:nvPr/>
          </p:nvSpPr>
          <p:spPr bwMode="auto">
            <a:xfrm>
              <a:off x="635" y="144"/>
              <a:ext cx="3840" cy="11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i="1" smtClean="0">
                  <a:solidFill>
                    <a:srgbClr val="C725CB"/>
                  </a:solidFill>
                  <a:latin typeface="Times New Roman" panose="02020603050405020304" pitchFamily="18" charset="0"/>
                </a:rPr>
                <a:t>我只是伫立凝望，我觉得这一条紫藤萝瀑布不只在我眼前，也在我心上缓缓流过</a:t>
              </a:r>
              <a:endPara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46084"/>
          <p:cNvGrpSpPr/>
          <p:nvPr/>
        </p:nvGrpSpPr>
        <p:grpSpPr bwMode="auto">
          <a:xfrm>
            <a:off x="899592" y="2787775"/>
            <a:ext cx="7696200" cy="1753791"/>
            <a:chOff x="39" y="-46"/>
            <a:chExt cx="4848" cy="1473"/>
          </a:xfrm>
        </p:grpSpPr>
        <p:sp>
          <p:nvSpPr>
            <p:cNvPr id="47109" name="矩形 46085"/>
            <p:cNvSpPr>
              <a:spLocks noChangeArrowheads="1"/>
            </p:cNvSpPr>
            <p:nvPr/>
          </p:nvSpPr>
          <p:spPr bwMode="auto">
            <a:xfrm>
              <a:off x="39" y="-46"/>
              <a:ext cx="4848" cy="1344"/>
            </a:xfrm>
            <a:prstGeom prst="rect">
              <a:avLst/>
            </a:prstGeom>
            <a:solidFill>
              <a:srgbClr val="B5DBF7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0" name="文本框 46086"/>
            <p:cNvSpPr txBox="1">
              <a:spLocks noChangeArrowheads="1"/>
            </p:cNvSpPr>
            <p:nvPr/>
          </p:nvSpPr>
          <p:spPr bwMode="auto">
            <a:xfrm>
              <a:off x="84" y="-46"/>
              <a:ext cx="4763" cy="14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smtClean="0">
                  <a:solidFill>
                    <a:srgbClr val="E50B35"/>
                  </a:solidFill>
                  <a:latin typeface="Times New Roman" panose="02020603050405020304" pitchFamily="18" charset="0"/>
                </a:rPr>
                <a:t>由景入情，物</a:t>
              </a:r>
              <a:r>
                <a:rPr lang="zh-CN" altLang="en-US" sz="3600" b="1">
                  <a:solidFill>
                    <a:srgbClr val="E50B35"/>
                  </a:solidFill>
                  <a:latin typeface="Times New Roman" panose="02020603050405020304" pitchFamily="18" charset="0"/>
                </a:rPr>
                <a:t>我交融，既写出一树繁花的壮丽，又抒</a:t>
              </a:r>
              <a:r>
                <a:rPr lang="zh-CN" altLang="en-US" sz="3600" b="1" smtClean="0">
                  <a:solidFill>
                    <a:srgbClr val="E50B35"/>
                  </a:solidFill>
                  <a:latin typeface="Times New Roman" panose="02020603050405020304" pitchFamily="18" charset="0"/>
                </a:rPr>
                <a:t>发赏花愉</a:t>
              </a:r>
              <a:r>
                <a:rPr lang="zh-CN" altLang="en-US" sz="3600" b="1">
                  <a:solidFill>
                    <a:srgbClr val="E50B35"/>
                  </a:solidFill>
                  <a:latin typeface="Times New Roman" panose="02020603050405020304" pitchFamily="18" charset="0"/>
                </a:rPr>
                <a:t>快欢畅的心情。</a:t>
              </a:r>
              <a:endParaRPr lang="zh-CN" altLang="en-US" sz="3600" b="1">
                <a:solidFill>
                  <a:srgbClr val="E50B35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419623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紫藤萝一直都是都是这样盛开吗？他有过怎样的变迁？阅读第八段画出描写十年前紫藤罗花的语句。思考这两者有什么不同？</a:t>
            </a:r>
            <a:endParaRPr lang="zh-CN" altLang="en-US" sz="3600" b="1"/>
          </a:p>
        </p:txBody>
      </p:sp>
      <p:sp>
        <p:nvSpPr>
          <p:cNvPr id="6" name="TextBox 5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23477"/>
            <a:ext cx="1368152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忆花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81" name="表格 35880"/>
          <p:cNvGraphicFramePr/>
          <p:nvPr/>
        </p:nvGraphicFramePr>
        <p:xfrm>
          <a:off x="683568" y="1635647"/>
          <a:ext cx="7938288" cy="2128107"/>
        </p:xfrm>
        <a:graphic>
          <a:graphicData uri="http://schemas.openxmlformats.org/drawingml/2006/table">
            <a:tbl>
              <a:tblPr/>
              <a:tblGrid>
                <a:gridCol w="3177230"/>
                <a:gridCol w="1480314"/>
                <a:gridCol w="1666400"/>
                <a:gridCol w="1614344"/>
              </a:tblGrid>
              <a:tr h="6829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latin typeface="宋体" panose="02010600030101010101" pitchFamily="2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50" marR="91450" marT="45712" marB="4571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命运</a:t>
                      </a: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85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6600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solidFill>
                          <a:srgbClr val="FF00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solidFill>
                          <a:srgbClr val="0000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solidFill>
                          <a:srgbClr val="FF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31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6600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solidFill>
                          <a:srgbClr val="FF00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solidFill>
                          <a:srgbClr val="0000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000" b="1" dirty="0">
                        <a:solidFill>
                          <a:srgbClr val="FF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68588" marR="68588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23528" y="339502"/>
            <a:ext cx="9144000" cy="484748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ts val="1050"/>
              </a:spcBef>
            </a:pPr>
            <a:r>
              <a:rPr lang="zh-CN" altLang="en-US" sz="2700" b="1" smtClean="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中插叙十多年前家门外的一大株紫藤萝有什么作用？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283718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1D10CA"/>
                </a:solidFill>
                <a:ea typeface="黑体" panose="02010609060101010101" pitchFamily="49" charset="-122"/>
              </a:rPr>
              <a:t>茂盛</a:t>
            </a:r>
            <a:endParaRPr lang="zh-CN" altLang="en-US" sz="3200" b="1" dirty="0">
              <a:solidFill>
                <a:srgbClr val="1D10CA"/>
              </a:solidFill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80" y="2283718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0000FF"/>
                </a:solidFill>
                <a:ea typeface="黑体" panose="02010609060101010101" pitchFamily="49" charset="-122"/>
              </a:rPr>
              <a:t>繁密</a:t>
            </a:r>
            <a:endParaRPr lang="zh-CN" altLang="en-US" sz="32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3003798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伶仃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3928" y="3003798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稀落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2283718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1D10CA"/>
                </a:solidFill>
                <a:ea typeface="黑体" panose="02010609060101010101" pitchFamily="49" charset="-122"/>
              </a:rPr>
              <a:t>幸运</a:t>
            </a:r>
            <a:endParaRPr lang="zh-CN" altLang="en-US" sz="3200" b="1" dirty="0">
              <a:solidFill>
                <a:srgbClr val="1D10CA"/>
              </a:solidFill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48264" y="2931790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chemeClr val="accent2">
                    <a:lumMod val="75000"/>
                  </a:schemeClr>
                </a:solidFill>
                <a:ea typeface="黑体" panose="02010609060101010101" pitchFamily="49" charset="-122"/>
              </a:rPr>
              <a:t>悲惨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584" y="2283718"/>
            <a:ext cx="265649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b="1" smtClean="0">
                <a:solidFill>
                  <a:srgbClr val="6600FF"/>
                </a:solidFill>
                <a:ea typeface="黑体" panose="02010609060101010101" pitchFamily="49" charset="-122"/>
              </a:rPr>
              <a:t>眼前的紫藤萝</a:t>
            </a:r>
            <a:endParaRPr lang="zh-CN" altLang="en-US" sz="3200" b="1" smtClean="0">
              <a:solidFill>
                <a:srgbClr val="6600FF"/>
              </a:solidFill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55576" y="300379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6600FF"/>
                </a:solidFill>
                <a:ea typeface="黑体" panose="02010609060101010101" pitchFamily="49" charset="-122"/>
              </a:rPr>
              <a:t>记忆中的紫藤萝</a:t>
            </a:r>
            <a:endParaRPr lang="zh-CN" altLang="en-US" sz="3200" b="1" dirty="0">
              <a:solidFill>
                <a:srgbClr val="66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7" grpId="0"/>
      <p:bldP spid="18" grpId="0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23478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ea typeface="黑体" panose="02010609060101010101" pitchFamily="49" charset="-122"/>
              </a:rPr>
              <a:t>写作背景</a:t>
            </a:r>
            <a:endParaRPr lang="zh-CN" altLang="en-US" b="1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266" name="Rectangle 5"/>
          <p:cNvSpPr>
            <a:spLocks noGrp="1" noChangeArrowheads="1"/>
          </p:cNvSpPr>
          <p:nvPr>
            <p:ph idx="1"/>
          </p:nvPr>
        </p:nvSpPr>
        <p:spPr>
          <a:xfrm>
            <a:off x="179514" y="1059582"/>
            <a:ext cx="8582025" cy="3702844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en-US" altLang="zh-CN" smtClean="0"/>
              <a:t>         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宗璞一家，在“文化大革命”中深受迫害，“焦虑和悲痛”一直压在作者的心头。这篇文章写于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1982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月，当时作者的小弟弟身患绝症，作者非常悲痛（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1982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月小弟弟病逝），徘徊于庭院中，见一树盛开的紫藤萝花，睹物释怀，由花儿自衰到盛，转悲为喜，感悟到生活美好和生命的永恒，于是写成此文。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sz="360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CB630B08D72594295733EA874E27135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5950" y="332740"/>
            <a:ext cx="3357880" cy="4478020"/>
          </a:xfrm>
          <a:prstGeom prst="rect">
            <a:avLst/>
          </a:prstGeom>
        </p:spPr>
      </p:pic>
      <p:pic>
        <p:nvPicPr>
          <p:cNvPr id="7" name="图片 6" descr="2DAF1EBB60CD1FB98C5882DBB4610F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0" y="332740"/>
            <a:ext cx="3357880" cy="44780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47685" y="469265"/>
            <a:ext cx="675005" cy="4205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/>
              <a:t>我们错过了她们美丽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3"/>
          <p:cNvSpPr txBox="1"/>
          <p:nvPr/>
        </p:nvSpPr>
        <p:spPr>
          <a:xfrm>
            <a:off x="683315" y="1182133"/>
            <a:ext cx="7776864" cy="37048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1</a:t>
            </a:r>
            <a:r>
              <a:rPr lang="zh-CN" altLang="en-US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、运用了插叙的记叙顺序，描写十年前紫藤萝的稀落、伶仃，悲惨的命运；</a:t>
            </a:r>
            <a:endParaRPr lang="en-US" altLang="zh-CN" sz="2700" b="1" smtClean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、用</a:t>
            </a:r>
            <a:r>
              <a:rPr lang="zh-CN" altLang="en-US" sz="2700" b="1" u="sng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十多年前紫藤萝花的稀落</a:t>
            </a: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与</a:t>
            </a:r>
            <a:r>
              <a:rPr lang="zh-CN" altLang="en-US" sz="2700" b="1" u="sng" dirty="0">
                <a:solidFill>
                  <a:srgbClr val="FF3300"/>
                </a:solidFill>
                <a:ea typeface="楷体" panose="02010609060101010101" pitchFamily="49" charset="-122"/>
              </a:rPr>
              <a:t>现在花的繁盛</a:t>
            </a: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形成</a:t>
            </a:r>
            <a:r>
              <a:rPr lang="zh-CN" altLang="en-US" sz="2700" b="1" u="sng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对</a:t>
            </a:r>
            <a:r>
              <a:rPr lang="zh-CN" altLang="en-US" sz="2700" b="1" u="sng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比</a:t>
            </a:r>
            <a:r>
              <a:rPr lang="zh-CN" altLang="en-US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，突出现在的花的生机勃勃，充满活力。</a:t>
            </a:r>
            <a:endParaRPr lang="en-US" altLang="zh-CN" sz="2700" b="1" smtClean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2700" b="1" smtClean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、用</a:t>
            </a:r>
            <a:r>
              <a:rPr lang="zh-CN" altLang="en-US" sz="2700" b="1" u="sng" dirty="0">
                <a:solidFill>
                  <a:srgbClr val="FF3300"/>
                </a:solidFill>
                <a:ea typeface="楷体" panose="02010609060101010101" pitchFamily="49" charset="-122"/>
              </a:rPr>
              <a:t>十多年前花的不幸遭遇</a:t>
            </a: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，与</a:t>
            </a:r>
            <a:r>
              <a:rPr lang="zh-CN" altLang="en-US" sz="2700" b="1" u="sng" dirty="0">
                <a:solidFill>
                  <a:srgbClr val="FF3300"/>
                </a:solidFill>
                <a:ea typeface="楷体" panose="02010609060101010101" pitchFamily="49" charset="-122"/>
              </a:rPr>
              <a:t>人的不幸遭遇</a:t>
            </a: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形成</a:t>
            </a:r>
            <a:r>
              <a:rPr lang="zh-CN" altLang="en-US" sz="2700" b="1" u="sng" dirty="0">
                <a:solidFill>
                  <a:srgbClr val="FF3300"/>
                </a:solidFill>
                <a:ea typeface="楷体" panose="02010609060101010101" pitchFamily="49" charset="-122"/>
              </a:rPr>
              <a:t>类比</a:t>
            </a:r>
            <a:r>
              <a:rPr lang="zh-CN" altLang="en-US" sz="2700" b="1" dirty="0">
                <a:solidFill>
                  <a:srgbClr val="FF3300"/>
                </a:solidFill>
                <a:ea typeface="楷体" panose="02010609060101010101" pitchFamily="49" charset="-122"/>
              </a:rPr>
              <a:t>。</a:t>
            </a:r>
            <a:r>
              <a:rPr lang="zh-CN" altLang="en-US" sz="2700" b="1" dirty="0">
                <a:solidFill>
                  <a:srgbClr val="003399"/>
                </a:solidFill>
                <a:ea typeface="黑体" panose="02010609060101010101" pitchFamily="49" charset="-122"/>
              </a:rPr>
              <a:t>说明花和人都会遇到各种各样的不幸。</a:t>
            </a:r>
            <a:r>
              <a:rPr lang="zh-CN" altLang="en-US" sz="2700" b="1" u="sng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为下文抒发人生感悟作铺垫。</a:t>
            </a:r>
            <a:endParaRPr lang="zh-CN" altLang="en-US" sz="2700" b="1" u="sng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1151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081"/>
          <p:cNvGrpSpPr/>
          <p:nvPr/>
        </p:nvGrpSpPr>
        <p:grpSpPr bwMode="auto">
          <a:xfrm>
            <a:off x="609600" y="457201"/>
            <a:ext cx="7848600" cy="2353551"/>
            <a:chOff x="0" y="0"/>
            <a:chExt cx="4944" cy="1584"/>
          </a:xfrm>
        </p:grpSpPr>
        <p:sp>
          <p:nvSpPr>
            <p:cNvPr id="47106" name="椭圆 46082"/>
            <p:cNvSpPr>
              <a:spLocks noChangeArrowheads="1"/>
            </p:cNvSpPr>
            <p:nvPr/>
          </p:nvSpPr>
          <p:spPr bwMode="auto">
            <a:xfrm>
              <a:off x="0" y="0"/>
              <a:ext cx="4944" cy="1584"/>
            </a:xfrm>
            <a:prstGeom prst="ellipse">
              <a:avLst/>
            </a:prstGeom>
            <a:solidFill>
              <a:srgbClr val="B5DBF7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07" name="文本框 46083"/>
            <p:cNvSpPr txBox="1">
              <a:spLocks noChangeArrowheads="1"/>
            </p:cNvSpPr>
            <p:nvPr/>
          </p:nvSpPr>
          <p:spPr bwMode="auto">
            <a:xfrm>
              <a:off x="636" y="212"/>
              <a:ext cx="3840" cy="11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i="1" smtClean="0">
                  <a:solidFill>
                    <a:srgbClr val="C725CB"/>
                  </a:solidFill>
                  <a:latin typeface="Times New Roman" panose="02020603050405020304" pitchFamily="18" charset="0"/>
                </a:rPr>
                <a:t>“</a:t>
              </a:r>
              <a:r>
                <a:rPr lang="zh-CN" altLang="en-US" sz="3600" b="1" i="1">
                  <a:solidFill>
                    <a:srgbClr val="C725CB"/>
                  </a:solidFill>
                  <a:latin typeface="Times New Roman" panose="02020603050405020304" pitchFamily="18" charset="0"/>
                </a:rPr>
                <a:t>紫色瀑布遮住了粗壮的盘虬卧龙般的枝干，不断流着，流着，流向人的心底。</a:t>
              </a:r>
              <a:endPara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46084"/>
          <p:cNvGrpSpPr/>
          <p:nvPr/>
        </p:nvGrpSpPr>
        <p:grpSpPr bwMode="auto">
          <a:xfrm>
            <a:off x="838200" y="2914650"/>
            <a:ext cx="7696200" cy="1600200"/>
            <a:chOff x="0" y="0"/>
            <a:chExt cx="4848" cy="1344"/>
          </a:xfrm>
        </p:grpSpPr>
        <p:sp>
          <p:nvSpPr>
            <p:cNvPr id="47109" name="矩形 46085"/>
            <p:cNvSpPr>
              <a:spLocks noChangeArrowheads="1"/>
            </p:cNvSpPr>
            <p:nvPr/>
          </p:nvSpPr>
          <p:spPr bwMode="auto">
            <a:xfrm>
              <a:off x="0" y="0"/>
              <a:ext cx="4848" cy="1344"/>
            </a:xfrm>
            <a:prstGeom prst="rect">
              <a:avLst/>
            </a:prstGeom>
            <a:solidFill>
              <a:srgbClr val="B5DBF7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0" name="文本框 46086"/>
            <p:cNvSpPr txBox="1">
              <a:spLocks noChangeArrowheads="1"/>
            </p:cNvSpPr>
            <p:nvPr/>
          </p:nvSpPr>
          <p:spPr bwMode="auto">
            <a:xfrm>
              <a:off x="39" y="196"/>
              <a:ext cx="4763" cy="10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E50B35"/>
                  </a:solidFill>
                  <a:latin typeface="Times New Roman" panose="02020603050405020304" pitchFamily="18" charset="0"/>
                </a:rPr>
                <a:t>物我交融，既写出一树繁花的壮丽，又抒发愉快欢畅的心</a:t>
              </a:r>
              <a:r>
                <a:rPr lang="zh-CN" altLang="en-US" sz="2400" b="1" smtClean="0">
                  <a:solidFill>
                    <a:srgbClr val="E50B35"/>
                  </a:solidFill>
                  <a:latin typeface="Times New Roman" panose="02020603050405020304" pitchFamily="18" charset="0"/>
                </a:rPr>
                <a:t>情，历经磨难的紫藤萝能重获生机，那么国家和个人家庭也一定能重获生机，为下文抒写感悟做铺垫。</a:t>
              </a:r>
              <a:endParaRPr lang="zh-CN" altLang="en-US" sz="2400" b="1">
                <a:solidFill>
                  <a:srgbClr val="E50B35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7" descr="643374412bc477984b892920b40bb5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-360000">
            <a:off x="7978381" y="-22621"/>
            <a:ext cx="1263253" cy="135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5" name="TextBox 5"/>
          <p:cNvSpPr txBox="1">
            <a:spLocks noChangeArrowheads="1"/>
          </p:cNvSpPr>
          <p:nvPr/>
        </p:nvSpPr>
        <p:spPr bwMode="auto">
          <a:xfrm>
            <a:off x="1691680" y="3795887"/>
            <a:ext cx="5325666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托物言志</a:t>
            </a:r>
            <a:endParaRPr lang="zh-CN" altLang="en-US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66" name="文本框 117765"/>
          <p:cNvSpPr txBox="1">
            <a:spLocks noChangeArrowheads="1"/>
          </p:cNvSpPr>
          <p:nvPr/>
        </p:nvSpPr>
        <p:spPr bwMode="auto">
          <a:xfrm>
            <a:off x="323528" y="1203598"/>
            <a:ext cx="1976438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紫藤萝败落</a:t>
            </a:r>
            <a:endParaRPr lang="zh-CN" altLang="en-US" sz="27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67" name="文本框 117766"/>
          <p:cNvSpPr txBox="1">
            <a:spLocks noChangeArrowheads="1"/>
          </p:cNvSpPr>
          <p:nvPr/>
        </p:nvSpPr>
        <p:spPr bwMode="auto">
          <a:xfrm>
            <a:off x="3203848" y="1203598"/>
            <a:ext cx="3078956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家庭不幸小弟病症</a:t>
            </a:r>
            <a:endParaRPr lang="zh-CN" altLang="en-US" sz="27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68" name="右箭头 117767"/>
          <p:cNvSpPr>
            <a:spLocks noChangeArrowheads="1"/>
          </p:cNvSpPr>
          <p:nvPr/>
        </p:nvSpPr>
        <p:spPr bwMode="auto">
          <a:xfrm>
            <a:off x="2123730" y="1347615"/>
            <a:ext cx="1079897" cy="270272"/>
          </a:xfrm>
          <a:prstGeom prst="rightArrow">
            <a:avLst>
              <a:gd name="adj1" fmla="val 50000"/>
              <a:gd name="adj2" fmla="val 99853"/>
            </a:avLst>
          </a:prstGeom>
          <a:solidFill>
            <a:srgbClr val="F8CBAD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69" name="文本框 117768"/>
          <p:cNvSpPr txBox="1">
            <a:spLocks noChangeArrowheads="1"/>
          </p:cNvSpPr>
          <p:nvPr/>
        </p:nvSpPr>
        <p:spPr bwMode="auto">
          <a:xfrm>
            <a:off x="251520" y="2931791"/>
            <a:ext cx="1976438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紫藤萝盛开</a:t>
            </a:r>
            <a:endParaRPr lang="zh-CN" altLang="en-US" sz="27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70" name="右箭头 117769"/>
          <p:cNvSpPr>
            <a:spLocks noChangeArrowheads="1"/>
          </p:cNvSpPr>
          <p:nvPr/>
        </p:nvSpPr>
        <p:spPr bwMode="auto">
          <a:xfrm>
            <a:off x="2051722" y="3075807"/>
            <a:ext cx="1079897" cy="271463"/>
          </a:xfrm>
          <a:prstGeom prst="rightArrow">
            <a:avLst>
              <a:gd name="adj1" fmla="val 50000"/>
              <a:gd name="adj2" fmla="val 99875"/>
            </a:avLst>
          </a:prstGeom>
          <a:solidFill>
            <a:srgbClr val="F8CBAD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71" name="文本框 117770"/>
          <p:cNvSpPr txBox="1">
            <a:spLocks noChangeArrowheads="1"/>
          </p:cNvSpPr>
          <p:nvPr/>
        </p:nvSpPr>
        <p:spPr bwMode="auto">
          <a:xfrm>
            <a:off x="3275856" y="2931791"/>
            <a:ext cx="297061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生命的顽强和美好</a:t>
            </a:r>
            <a:endParaRPr lang="zh-CN" altLang="en-US" sz="27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73" name="文本框 117772"/>
          <p:cNvSpPr txBox="1">
            <a:spLocks noChangeArrowheads="1"/>
          </p:cNvSpPr>
          <p:nvPr/>
        </p:nvSpPr>
        <p:spPr bwMode="auto">
          <a:xfrm>
            <a:off x="7991872" y="1923678"/>
            <a:ext cx="1152128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感悟哲理</a:t>
            </a:r>
            <a:endParaRPr lang="zh-CN" altLang="en-US" sz="27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774" name="右箭头 117773"/>
          <p:cNvSpPr>
            <a:spLocks noChangeArrowheads="1"/>
          </p:cNvSpPr>
          <p:nvPr/>
        </p:nvSpPr>
        <p:spPr bwMode="auto">
          <a:xfrm>
            <a:off x="7452320" y="2211710"/>
            <a:ext cx="648072" cy="216024"/>
          </a:xfrm>
          <a:prstGeom prst="rightArrow">
            <a:avLst>
              <a:gd name="adj1" fmla="val 50000"/>
              <a:gd name="adj2" fmla="val 120751"/>
            </a:avLst>
          </a:prstGeom>
          <a:solidFill>
            <a:srgbClr val="F8CBAD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23477"/>
            <a:ext cx="1368152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悟花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6156176" y="1347615"/>
            <a:ext cx="216024" cy="1872208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516218" y="206769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类比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" name="右箭头 19"/>
          <p:cNvSpPr>
            <a:spLocks noChangeArrowheads="1"/>
          </p:cNvSpPr>
          <p:nvPr/>
        </p:nvSpPr>
        <p:spPr bwMode="auto">
          <a:xfrm rot="5400000">
            <a:off x="539553" y="2211710"/>
            <a:ext cx="1368152" cy="216024"/>
          </a:xfrm>
          <a:prstGeom prst="rightArrow">
            <a:avLst>
              <a:gd name="adj1" fmla="val 50000"/>
              <a:gd name="adj2" fmla="val 120751"/>
            </a:avLst>
          </a:prstGeom>
          <a:solidFill>
            <a:srgbClr val="F8CBAD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右箭头 20"/>
          <p:cNvSpPr>
            <a:spLocks noChangeArrowheads="1"/>
          </p:cNvSpPr>
          <p:nvPr/>
        </p:nvSpPr>
        <p:spPr bwMode="auto">
          <a:xfrm rot="5400000">
            <a:off x="3748473" y="2171147"/>
            <a:ext cx="1431031" cy="216021"/>
          </a:xfrm>
          <a:prstGeom prst="rightArrow">
            <a:avLst>
              <a:gd name="adj1" fmla="val 50000"/>
              <a:gd name="adj2" fmla="val 120751"/>
            </a:avLst>
          </a:prstGeom>
          <a:solidFill>
            <a:srgbClr val="F8CBAD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21"/>
          <p:cNvSpPr>
            <a:spLocks noChangeArrowheads="1"/>
          </p:cNvSpPr>
          <p:nvPr/>
        </p:nvSpPr>
        <p:spPr bwMode="auto">
          <a:xfrm>
            <a:off x="6876256" y="2859783"/>
            <a:ext cx="288032" cy="72007"/>
          </a:xfrm>
          <a:prstGeom prst="rightArrow">
            <a:avLst>
              <a:gd name="adj1" fmla="val 50000"/>
              <a:gd name="adj2" fmla="val 120751"/>
            </a:avLst>
          </a:prstGeom>
          <a:solidFill>
            <a:srgbClr val="F8CBAD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206769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（无止境）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59632" y="206769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（重获生机）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00192" y="271576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latin typeface="+mn-ea"/>
              </a:rPr>
              <a:t>（</a:t>
            </a:r>
            <a:r>
              <a:rPr lang="zh-CN" altLang="en-US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   </a:t>
            </a:r>
            <a:r>
              <a:rPr lang="zh-CN" altLang="en-US" b="1" smtClean="0">
                <a:latin typeface="+mn-ea"/>
              </a:rPr>
              <a:t>人）</a:t>
            </a:r>
            <a:endParaRPr lang="zh-CN" altLang="en-US" b="1"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/>
      <p:bldP spid="117766" grpId="0" bldLvl="0" animBg="1"/>
      <p:bldP spid="117767" grpId="0" bldLvl="0" animBg="1"/>
      <p:bldP spid="117767" grpId="1"/>
      <p:bldP spid="117769" grpId="0"/>
      <p:bldP spid="117770" grpId="0" animBg="1"/>
      <p:bldP spid="117771" grpId="0"/>
      <p:bldP spid="117773" grpId="0"/>
      <p:bldP spid="117774" grpId="0" animBg="1"/>
      <p:bldP spid="17" grpId="0" animBg="1"/>
      <p:bldP spid="19" grpId="0"/>
      <p:bldP spid="20" grpId="0" animBg="1"/>
      <p:bldP spid="21" grpId="0" animBg="1"/>
      <p:bldP spid="22" grpId="0" animBg="1"/>
      <p:bldP spid="24" grpId="0"/>
      <p:bldP spid="25" grpId="0"/>
      <p:bldP spid="26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0" y="339502"/>
            <a:ext cx="7917656" cy="6093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说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说你对这句话的理解。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4515" name="TextBox 4"/>
          <p:cNvSpPr txBox="1">
            <a:spLocks noChangeArrowheads="1"/>
          </p:cNvSpPr>
          <p:nvPr/>
        </p:nvSpPr>
        <p:spPr bwMode="auto">
          <a:xfrm>
            <a:off x="467918" y="2516982"/>
            <a:ext cx="7941469" cy="23821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23C00"/>
                </a:solidFill>
                <a:latin typeface="宋体" panose="02010600030101010101" pitchFamily="2" charset="-122"/>
                <a:ea typeface="楷体_GB2312" pitchFamily="49" charset="-122"/>
              </a:rPr>
              <a:t>这句话由花及人，点明了文章的主</a:t>
            </a:r>
            <a:r>
              <a:rPr lang="zh-CN" altLang="en-US" sz="2400" b="1" smtClean="0">
                <a:solidFill>
                  <a:srgbClr val="F23C00"/>
                </a:solidFill>
                <a:latin typeface="宋体" panose="02010600030101010101" pitchFamily="2" charset="-122"/>
                <a:ea typeface="楷体_GB2312" pitchFamily="49" charset="-122"/>
              </a:rPr>
              <a:t>旨：个体的生命是有限的，短暂的，但无数个体汇成的群体，是无限的持久的。漫</a:t>
            </a:r>
            <a:r>
              <a:rPr lang="zh-CN" altLang="en-US" sz="2400" b="1">
                <a:solidFill>
                  <a:srgbClr val="F23C00"/>
                </a:solidFill>
                <a:latin typeface="宋体" panose="02010600030101010101" pitchFamily="2" charset="-122"/>
                <a:ea typeface="楷体_GB2312" pitchFamily="49" charset="-122"/>
              </a:rPr>
              <a:t>漫人生长河中，总会有许多困难和挫折，我们要正视困难和挫折，不向命运低头；要保持对美好生命的坚定信念，勇于战胜困难，创造美好的生活。</a:t>
            </a:r>
            <a:endParaRPr lang="zh-CN" altLang="en-US" sz="2400" b="1">
              <a:solidFill>
                <a:srgbClr val="F23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18" name="TextBox 4"/>
          <p:cNvSpPr txBox="1">
            <a:spLocks noChangeArrowheads="1"/>
          </p:cNvSpPr>
          <p:nvPr/>
        </p:nvSpPr>
        <p:spPr bwMode="auto">
          <a:xfrm>
            <a:off x="539552" y="1203598"/>
            <a:ext cx="7917656" cy="1126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花和人都会遇到各种各样的不幸，但是生命的长河是无止境的。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9548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勾画出表示“我”观赏紫藤萝瀑布的行踪的词语，在这个过程中，作者的情感发生了怎样的变化？找出情感变化的句子，读一读。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1923679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我不由得停住了脚步</a:t>
            </a:r>
            <a:endParaRPr lang="zh-CN" altLang="en-US" sz="3200" b="1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27586" y="1923678"/>
            <a:ext cx="2970213" cy="289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solidFill>
                  <a:srgbClr val="F5071E"/>
                </a:solidFill>
                <a:latin typeface="Times New Roman" panose="02020603050405020304" pitchFamily="18" charset="0"/>
              </a:rPr>
              <a:t>赏花前</a:t>
            </a:r>
            <a:r>
              <a:rPr lang="zh-CN" altLang="en-US" sz="3200" b="1" smtClean="0">
                <a:solidFill>
                  <a:srgbClr val="F5071E"/>
                </a:solidFill>
                <a:latin typeface="Times New Roman" panose="02020603050405020304" pitchFamily="18" charset="0"/>
              </a:rPr>
              <a:t>：</a:t>
            </a:r>
            <a:endParaRPr lang="zh-CN" altLang="en-US" sz="3200" b="1">
              <a:solidFill>
                <a:srgbClr val="F5071E"/>
              </a:solidFill>
              <a:latin typeface="Times New Roman" panose="02020603050405020304" pitchFamily="18" charset="0"/>
            </a:endParaRP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solidFill>
                  <a:srgbClr val="F5071E"/>
                </a:solidFill>
                <a:latin typeface="Times New Roman" panose="02020603050405020304" pitchFamily="18" charset="0"/>
              </a:rPr>
              <a:t>赏花时：</a:t>
            </a:r>
            <a:endParaRPr lang="zh-CN" altLang="en-US" sz="3200" b="1">
              <a:solidFill>
                <a:srgbClr val="F5071E"/>
              </a:solidFill>
              <a:latin typeface="Times New Roman" panose="02020603050405020304" pitchFamily="18" charset="0"/>
            </a:endParaRP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solidFill>
                  <a:srgbClr val="F5071E"/>
                </a:solidFill>
                <a:latin typeface="Times New Roman" panose="02020603050405020304" pitchFamily="18" charset="0"/>
              </a:rPr>
              <a:t>赏花后：</a:t>
            </a:r>
            <a:endParaRPr lang="zh-CN" altLang="en-US" sz="3200" b="1">
              <a:solidFill>
                <a:srgbClr val="F5071E"/>
              </a:solidFill>
              <a:latin typeface="Times New Roman" panose="02020603050405020304" pitchFamily="18" charset="0"/>
            </a:endParaRPr>
          </a:p>
          <a:p>
            <a:pPr defTabSz="914400">
              <a:spcBef>
                <a:spcPct val="50000"/>
              </a:spcBef>
            </a:pPr>
            <a:endParaRPr lang="en-US" altLang="zh-CN" sz="3600">
              <a:solidFill>
                <a:srgbClr val="23CDCD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555776" y="1923679"/>
            <a:ext cx="24482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5071E"/>
                </a:solidFill>
                <a:latin typeface="Times New Roman" panose="02020603050405020304" pitchFamily="18" charset="0"/>
              </a:rPr>
              <a:t>疑惑、痛楚</a:t>
            </a:r>
            <a:endParaRPr lang="zh-CN" altLang="en-US" sz="3200" b="1">
              <a:solidFill>
                <a:srgbClr val="F5071E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555776" y="2643759"/>
            <a:ext cx="3657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solidFill>
                  <a:srgbClr val="F5071E"/>
                </a:solidFill>
                <a:latin typeface="Times New Roman" panose="02020603050405020304" pitchFamily="18" charset="0"/>
              </a:rPr>
              <a:t>宁静、喜悦</a:t>
            </a:r>
            <a:endParaRPr lang="zh-CN" altLang="en-US" sz="3200" b="1">
              <a:solidFill>
                <a:srgbClr val="F5071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555776" y="3363839"/>
            <a:ext cx="3657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5071E"/>
                </a:solidFill>
                <a:latin typeface="Times New Roman" panose="02020603050405020304" pitchFamily="18" charset="0"/>
              </a:rPr>
              <a:t>感悟、振作</a:t>
            </a:r>
            <a:endParaRPr lang="zh-CN" altLang="en-US" sz="3200" b="1">
              <a:solidFill>
                <a:srgbClr val="F5071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0072" y="2643759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伫立凝望</a:t>
            </a:r>
            <a:endParaRPr lang="zh-CN" altLang="en-US" sz="3200" b="1"/>
          </a:p>
        </p:txBody>
      </p:sp>
      <p:sp>
        <p:nvSpPr>
          <p:cNvPr id="12" name="TextBox 11"/>
          <p:cNvSpPr txBox="1"/>
          <p:nvPr/>
        </p:nvSpPr>
        <p:spPr>
          <a:xfrm>
            <a:off x="5220072" y="3363839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不觉加快了脚步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3"/>
          <p:cNvSpPr>
            <a:spLocks noGrp="1" noChangeArrowheads="1"/>
          </p:cNvSpPr>
          <p:nvPr>
            <p:ph type="title"/>
          </p:nvPr>
        </p:nvSpPr>
        <p:spPr>
          <a:xfrm>
            <a:off x="0" y="123478"/>
            <a:ext cx="2627784" cy="857250"/>
          </a:xfrm>
        </p:spPr>
        <p:txBody>
          <a:bodyPr>
            <a:no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朗读指导</a:t>
            </a:r>
            <a:endParaRPr lang="zh-CN" altLang="en-US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占位符 4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059583"/>
            <a:ext cx="3886200" cy="372308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1-6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用赞美的语调，读出花的可爱、作者的喜悦之情；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自然段 要用轻缓的语调读出作者由疑惑、悲痛到宁静、喜悦的心情变化过程；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自然段 用低沉的语调，读出回忆时的沉痛与无奈；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5"/>
          <p:cNvSpPr>
            <a:spLocks noGrp="1" noChangeArrowheads="1"/>
          </p:cNvSpPr>
          <p:nvPr>
            <p:ph sz="half" idx="2"/>
          </p:nvPr>
        </p:nvSpPr>
        <p:spPr>
          <a:xfrm>
            <a:off x="4716016" y="1059582"/>
            <a:ext cx="3886200" cy="3657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 语调上扬，读出对藤萝花开的惊叹；</a:t>
            </a:r>
            <a:endParaRPr lang="zh-CN" altLang="en-US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10-11 </a:t>
            </a:r>
            <a:r>
              <a:rPr lang="zh-CN" altLang="en-US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饱含激情，读出对生命永恒的赞颂和投身到伟大事业建设中的豪迈情怀。</a:t>
            </a:r>
            <a:endParaRPr lang="zh-CN" altLang="en-US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60417"/>
          <p:cNvSpPr txBox="1">
            <a:spLocks noChangeArrowheads="1"/>
          </p:cNvSpPr>
          <p:nvPr/>
        </p:nvSpPr>
        <p:spPr bwMode="auto">
          <a:xfrm>
            <a:off x="0" y="400051"/>
            <a:ext cx="91440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latin typeface="Times New Roman" panose="02020603050405020304" pitchFamily="18" charset="0"/>
              </a:rPr>
              <a:t>        </a:t>
            </a:r>
            <a:endParaRPr lang="en-US" altLang="zh-CN" sz="4800" b="1">
              <a:solidFill>
                <a:srgbClr val="008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60419" name="图片 60418" descr="Z14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003948"/>
            <a:ext cx="9144000" cy="2139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文本框 60419"/>
          <p:cNvSpPr txBox="1">
            <a:spLocks noChangeArrowheads="1"/>
          </p:cNvSpPr>
          <p:nvPr/>
        </p:nvSpPr>
        <p:spPr bwMode="auto">
          <a:xfrm>
            <a:off x="539750" y="141686"/>
            <a:ext cx="7994650" cy="3139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 ：</a:t>
            </a:r>
            <a:r>
              <a:rPr lang="zh-CN" altLang="en-US" sz="36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本文是一篇哲理散文，通过富有象征意义的紫藤萝花来表达对人生的感悟。作者由花儿的由衰到盛，联想到人生所遭遇到的</a:t>
            </a:r>
            <a:r>
              <a:rPr lang="zh-CN" altLang="en-US" sz="3600" b="1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各种挫折与</a:t>
            </a:r>
            <a:r>
              <a:rPr lang="zh-CN" altLang="en-US" sz="36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不幸，继而想到</a:t>
            </a:r>
            <a:r>
              <a:rPr lang="zh-CN" altLang="en-US" sz="3600" b="1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生命的美好与</a:t>
            </a:r>
            <a:r>
              <a:rPr lang="zh-CN" altLang="en-US" sz="36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永恒。</a:t>
            </a:r>
            <a:endParaRPr lang="zh-CN" altLang="en-US" sz="3600" b="1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61441"/>
          <p:cNvSpPr txBox="1">
            <a:spLocks noChangeArrowheads="1"/>
          </p:cNvSpPr>
          <p:nvPr/>
        </p:nvSpPr>
        <p:spPr bwMode="auto">
          <a:xfrm>
            <a:off x="179512" y="843558"/>
            <a:ext cx="845820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通过上面内容的学习，大家能谈谈这篇文章的写作方法吗？怎样写好这类文章？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3" name="文本框 61442"/>
          <p:cNvSpPr txBox="1">
            <a:spLocks noChangeArrowheads="1"/>
          </p:cNvSpPr>
          <p:nvPr/>
        </p:nvSpPr>
        <p:spPr bwMode="auto">
          <a:xfrm>
            <a:off x="395536" y="1851671"/>
            <a:ext cx="62801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托物言志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4" name="左大括号 61443"/>
          <p:cNvSpPr/>
          <p:nvPr/>
        </p:nvSpPr>
        <p:spPr bwMode="auto">
          <a:xfrm>
            <a:off x="323850" y="2950370"/>
            <a:ext cx="457200" cy="1403747"/>
          </a:xfrm>
          <a:prstGeom prst="leftBrace">
            <a:avLst>
              <a:gd name="adj1" fmla="val 34096"/>
              <a:gd name="adj2" fmla="val 50000"/>
            </a:avLst>
          </a:prstGeom>
          <a:noFill/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6" name="右箭头 61445"/>
          <p:cNvSpPr>
            <a:spLocks noChangeArrowheads="1"/>
          </p:cNvSpPr>
          <p:nvPr/>
        </p:nvSpPr>
        <p:spPr bwMode="auto">
          <a:xfrm>
            <a:off x="6443663" y="3327797"/>
            <a:ext cx="533400" cy="171450"/>
          </a:xfrm>
          <a:prstGeom prst="rightArrow">
            <a:avLst>
              <a:gd name="adj1" fmla="val 50000"/>
              <a:gd name="adj2" fmla="val 58323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7" name="右箭头 61446"/>
          <p:cNvSpPr>
            <a:spLocks noChangeArrowheads="1"/>
          </p:cNvSpPr>
          <p:nvPr/>
        </p:nvSpPr>
        <p:spPr bwMode="auto">
          <a:xfrm>
            <a:off x="6516688" y="3813572"/>
            <a:ext cx="533400" cy="171450"/>
          </a:xfrm>
          <a:prstGeom prst="rightArrow">
            <a:avLst>
              <a:gd name="adj1" fmla="val 50000"/>
              <a:gd name="adj2" fmla="val 58323"/>
            </a:avLst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23477"/>
            <a:ext cx="2232248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精讲点拨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2427735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运用生动形象的语言写景状物，寄寓自己的情思，抒发对社会人生的感悟。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3219823"/>
            <a:ext cx="8820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物：可以是景物，也可以是具体的某种事物。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志：不仅包括感情，还侧重志向、情操、爱好、愿望、要求等。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/>
      <p:bldP spid="13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62465"/>
          <p:cNvSpPr txBox="1">
            <a:spLocks noChangeArrowheads="1"/>
          </p:cNvSpPr>
          <p:nvPr/>
        </p:nvSpPr>
        <p:spPr bwMode="auto">
          <a:xfrm>
            <a:off x="467544" y="4299942"/>
            <a:ext cx="92890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、要有感悟，要提炼出精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辟的语句，要有点睛之笔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9548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987574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、写景状物是抒情言志的基础，要写好景物。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491631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）、对景物要有感情，认真观察。</a:t>
            </a:r>
            <a:endParaRPr lang="zh-CN" altLang="en-US" sz="24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1923679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）、写景状物用词生动、准确，使用多种修辞手法，多种表达方式等写作方法综合运用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。</a:t>
            </a:r>
            <a:endParaRPr lang="zh-CN" altLang="en-US" sz="2400" b="1">
              <a:solidFill>
                <a:srgbClr val="00206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4" y="2643759"/>
            <a:ext cx="7611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）、按照一定的顺序，多角度描写。（整体、局部</a:t>
            </a:r>
            <a:r>
              <a:rPr lang="en-US" altLang="zh-CN" sz="2400" b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4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003798"/>
            <a:ext cx="763284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抒情、议论的运用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</a:rPr>
              <a:t>  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写景（描写）与抒情、议论之间的关系：</a:t>
            </a:r>
            <a:endParaRPr lang="zh-CN" altLang="en-US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（情从景出、情景交融）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5" grpId="0"/>
      <p:bldP spid="6" grpId="0"/>
      <p:bldP spid="7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95487"/>
            <a:ext cx="2088232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探究交流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059582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陋室铭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爱莲说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或你读过的其他的用“托物言志”手法写成的文章。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85978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陋室</a:t>
            </a:r>
            <a:endParaRPr lang="zh-CN" altLang="en-US" sz="32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59632" y="2211710"/>
            <a:ext cx="360040" cy="20882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19672" y="221171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环境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300379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交往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393990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志趣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2787774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安贫乐道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高洁傲岸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293179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1D10C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</a:t>
            </a:r>
            <a:endParaRPr lang="zh-CN" altLang="en-US" sz="3200" b="1">
              <a:solidFill>
                <a:srgbClr val="1D10C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508104" y="2211710"/>
            <a:ext cx="288032" cy="19945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868144" y="1995686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长环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0152" y="271576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体态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2160" y="329183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香气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393990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风度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08304" y="2787774"/>
            <a:ext cx="1835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洁身自好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不慕荣利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5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334B8A1FFBCE7E43115BEF0A55C0E7CB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6450" y="255905"/>
            <a:ext cx="3360420" cy="4480560"/>
          </a:xfrm>
          <a:prstGeom prst="rect">
            <a:avLst/>
          </a:prstGeom>
        </p:spPr>
      </p:pic>
      <p:pic>
        <p:nvPicPr>
          <p:cNvPr id="7" name="图片 6" descr="5BD3C4E3C8B3ABE75879924A910B5C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435" y="255905"/>
            <a:ext cx="3359785" cy="448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23477"/>
            <a:ext cx="2448272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185167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类文赏读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33950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20074" y="483519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宗璞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87575"/>
            <a:ext cx="8964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mtClean="0"/>
              <a:t>       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今年的丁香花似乎开得格外茂盛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城里城外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都是一样。城里街旁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尘土纷嚣之间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忽然呈出两片雪白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顿使人眼前一亮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再仔细看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才知是两行丁香花。有的宅院里探出半树银妆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星星般的小花缀满枝头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从墙上窥着行人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惹得人走过了还要回头望。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11712"/>
            <a:ext cx="8964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  城外校园里丁香更多。最好的是图书馆北面的丁香三角地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种有十数棵白丁香和紫丁香。月光下白的潇洒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紫的朦胧。还有淡淡的幽雅的甜香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非桂非兰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在夜色中也能让人分辨出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这是丁香。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20450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mtClean="0"/>
              <a:t>        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在我住了断续近三十年的斗室外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有三棵白丁香。每到春来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伏案时抬头便看见檐前积雪。雪白映进窗来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香气直透毫端。人也似乎轻灵得多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不那么浑浊笨拙了。从外面回来时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最先映入眼帘的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也是那一片莹白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白下面透出参差的绿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然后才见那两扇红窗。我经历过的春光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几乎都是和这几树丁香联系在一起的。那十字小白花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那样小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却不显得单薄。许多小花形成一簇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许多簇花开满一树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遮掩着我的窗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照耀着我的文思和梦想。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87575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     古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人词云“芭蕉不展丁香结”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丁香空结雨中愁”。在细雨迷蒙中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着了水滴的丁香格外妩媚。花墙边两株紫色的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如同印象派的画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线条模糊了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直向窗前的莹白渗过来。让人觉得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丁香确实该和微雨连在一起。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995688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  只是赏过这么多年的丁香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却一直不解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何以古人发明了丁香结的说法。今年一次春雨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久立窗前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望着斜伸过来的丁香枝条上一柄花蕾。小小的花苞圆圆的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鼓鼓的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恰如衣襟上的盘花扣。我才恍然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果然是丁香结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147815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  丁香结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这三个字给人许多想象。再联想到那些诗句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真觉得它们负担着解不开的愁怨了。每个人一辈子都有许多不顺心的事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一件完了一件又来。所以丁香结年年都有。结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是解不完的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人生中的问题也是解不完的。不然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岂不太平淡无味了吗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98757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    小文成后一直搁置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转眼春光已逝。要看满城丁香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需待来年了。来年又有新的结待人去解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谁知道是否解得开呢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6018" y="1707654"/>
            <a:ext cx="4160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选自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小作家选刊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》2009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年第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7495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仔细阅读文章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从中找出丁香在形状、颜色、气味方面的特征。（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结合文章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说说作者为什么把丁香花喻为“丁香结”。（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理解下面句子在文中的含义。（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是解不完的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人生的问题也是解不完的。不然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岂不是太平淡无味了吗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著名诗人戴望舒的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雨巷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有这样的诗句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我希望逢着∕一个丁香一样的∕结着愁怨的姑娘。她是有∕丁香一样的颜色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丁香一样的芬芳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丁香一样的忧愁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结合本文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体会“丁香”一词在诗中的含义。（</a:t>
            </a: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99542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星星般的小花</a:t>
            </a:r>
            <a:r>
              <a:rPr lang="en-US" alt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许多小花形成一簇</a:t>
            </a:r>
            <a:r>
              <a:rPr lang="en-US" alt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en-US" alt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花开有紫、红、白等色</a:t>
            </a:r>
            <a:r>
              <a:rPr lang="en-US" alt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en-US" alt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淡淡的幽雅的甜香。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77966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①丁香花的花苞圆圆的</a:t>
            </a:r>
            <a:r>
              <a:rPr lang="en-US" altLang="zh-CN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鼓鼓的</a:t>
            </a:r>
            <a:r>
              <a:rPr lang="en-US" altLang="zh-CN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恰如衣襟上的盘花扣。</a:t>
            </a:r>
            <a:endParaRPr lang="zh-CN" altLang="en-US" sz="2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/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②丁香花负担着解不开的愁怨。</a:t>
            </a:r>
            <a:endParaRPr lang="zh-CN" altLang="en-US" sz="2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075806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每个人一辈子都有许多不顺心的事</a:t>
            </a:r>
            <a:r>
              <a:rPr lang="en-US" altLang="zh-CN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一件完了一件又来</a:t>
            </a:r>
            <a:r>
              <a:rPr lang="en-US" altLang="zh-CN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正因为如此</a:t>
            </a:r>
            <a:r>
              <a:rPr lang="en-US" altLang="zh-CN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人生才多彩多姿。</a:t>
            </a:r>
            <a:endParaRPr lang="en-US" altLang="zh-CN" sz="2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4587974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象征着美丽、高洁、愁怨</a:t>
            </a:r>
            <a:r>
              <a:rPr lang="zh-CN" altLang="en-US" smtClean="0"/>
              <a:t>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23477"/>
            <a:ext cx="1512168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131590"/>
            <a:ext cx="79208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课助学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13-16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题独立完成，红笔纠错。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、预习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一棵小桃树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助学“预习积累” 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“感知探究”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A2F48ED256B7325B6669A2CB2F9423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07010"/>
            <a:ext cx="3547745" cy="47301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00245" y="2310765"/>
            <a:ext cx="4330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还错过了半亩方塘边的</a:t>
            </a:r>
            <a:r>
              <a:rPr lang="en-US" altLang="zh-CN" sz="2800" b="1"/>
              <a:t>“</a:t>
            </a:r>
            <a:r>
              <a:rPr lang="zh-CN" altLang="en-US" sz="2800" b="1"/>
              <a:t>她</a:t>
            </a:r>
            <a:r>
              <a:rPr lang="en-US" altLang="zh-CN" sz="2800" b="1"/>
              <a:t>”</a:t>
            </a:r>
            <a:endParaRPr lang="en-US" altLang="zh-CN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D695F65FB1E8A480D8A2CC1FD621C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128270"/>
            <a:ext cx="6515735" cy="4886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瀑布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7900" y="1563639"/>
            <a:ext cx="4356100" cy="35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475658" y="123479"/>
            <a:ext cx="533832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紫藤萝瀑布</a:t>
            </a:r>
            <a:endParaRPr lang="zh-CN" altLang="en-US" sz="80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308304" y="915567"/>
            <a:ext cx="12954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宗璞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3639"/>
            <a:ext cx="4823520" cy="3579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Box 3"/>
          <p:cNvSpPr/>
          <p:nvPr/>
        </p:nvSpPr>
        <p:spPr>
          <a:xfrm>
            <a:off x="2627784" y="987575"/>
            <a:ext cx="6336704" cy="1546577"/>
          </a:xfrm>
          <a:prstGeom prst="rect">
            <a:avLst/>
          </a:prstGeom>
          <a:solidFill>
            <a:schemeClr val="accent6">
              <a:lumMod val="75000"/>
              <a:alpha val="15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宗璞，1928年生</a:t>
            </a:r>
            <a:r>
              <a:rPr lang="zh-CN" altLang="en-US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原名冯钟璞，笔名有任小哲、丰非等。</a:t>
            </a:r>
            <a:endParaRPr lang="en-US" altLang="zh-CN" sz="2400" b="1" dirty="0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当代女作家。著名哲学家冯友兰之女。自幼生长于清华园，学养深厚</a:t>
            </a:r>
            <a:r>
              <a:rPr lang="en-US" altLang="zh-CN" sz="24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气韵独特</a:t>
            </a:r>
            <a:r>
              <a:rPr lang="zh-CN" altLang="en-US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8" name="Picture 4" descr="http://www.haozuojia.com/upload/writer/1313386310625_300x35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" y="1255871"/>
            <a:ext cx="2114962" cy="2468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3" name="文本框 2"/>
          <p:cNvSpPr txBox="1"/>
          <p:nvPr/>
        </p:nvSpPr>
        <p:spPr>
          <a:xfrm>
            <a:off x="179512" y="123477"/>
            <a:ext cx="2405518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作者名片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3" name="TextBox 3"/>
          <p:cNvSpPr/>
          <p:nvPr/>
        </p:nvSpPr>
        <p:spPr>
          <a:xfrm>
            <a:off x="2627784" y="2571751"/>
            <a:ext cx="6336704" cy="2285241"/>
          </a:xfrm>
          <a:prstGeom prst="rect">
            <a:avLst/>
          </a:prstGeom>
          <a:solidFill>
            <a:schemeClr val="accent6">
              <a:lumMod val="75000"/>
              <a:alpha val="15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00000"/>
              </a:lnSpc>
            </a:pPr>
            <a:r>
              <a:rPr lang="en-US" altLang="zh-CN" sz="24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主要作品</a:t>
            </a:r>
            <a:r>
              <a:rPr lang="zh-CN" altLang="en-US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en-US" altLang="zh-CN" sz="2400" b="1" smtClean="0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《</a:t>
            </a:r>
            <a:r>
              <a:rPr lang="zh-CN" altLang="en-US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东藏记</a:t>
            </a:r>
            <a:r>
              <a:rPr lang="en-US" altLang="zh-CN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2005</a:t>
            </a:r>
            <a:r>
              <a:rPr lang="zh-CN" altLang="en-US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年第六届茅盾文学奖）</a:t>
            </a:r>
            <a:endParaRPr lang="zh-CN" altLang="en-US" sz="2400" b="1" dirty="0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短篇小说《红豆》《弦上的梦》</a:t>
            </a:r>
            <a:r>
              <a:rPr lang="zh-CN" altLang="en-US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2400" b="1" dirty="0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中篇小说《三生石》，</a:t>
            </a:r>
            <a:endParaRPr lang="en-US" altLang="zh-CN" sz="2400" b="1" dirty="0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系列长篇小说《野葫芦引》，</a:t>
            </a:r>
            <a:endParaRPr lang="en-US" altLang="zh-CN" sz="2400" b="1" dirty="0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</a:pPr>
            <a:r>
              <a:rPr lang="en-US" altLang="zh-CN" sz="2400" b="1" dirty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散文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紫藤萝瀑布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en-US" altLang="zh-CN" sz="24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400" b="1" smtClean="0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选自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铁箫人语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ldLvl="0" animBg="1"/>
      <p:bldP spid="614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/>
          </p:nvPr>
        </p:nvSpPr>
        <p:spPr>
          <a:xfrm>
            <a:off x="539552" y="987574"/>
            <a:ext cx="7848872" cy="36576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Tx/>
              <a:buNone/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经典细隶书简" pitchFamily="49" charset="-122"/>
              </a:rPr>
              <a:t>宗璞名字的深层含义：“宗”表示动作，它的意思是效法、学习、师从、崇尚等意思。“璞”是包着玉的石头，又指没有雕琢的玉。玉石不是普通的石头，是品位很高的石头；当然它又不是完美的玉。可以理解为天然的，本真的，不矫揉造作的那样一种高雅、高尚、高贵的品位。连起来讲，“宗璞”的涵义就是崇尚自然、追求本真的高雅境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经典细隶书简" pitchFamily="49" charset="-122"/>
            </a:endParaRPr>
          </a:p>
        </p:txBody>
      </p:sp>
      <p:pic>
        <p:nvPicPr>
          <p:cNvPr id="100357" name="Picture 5" descr="png-022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05600" y="3829050"/>
            <a:ext cx="1219200" cy="914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627534"/>
            <a:ext cx="9577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accent1"/>
                </a:solidFill>
              </a:rPr>
              <a:t>________________________________________________________________________________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4" y="41151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宗璞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5839,&quot;width&quot;:11880}"/>
</p:tagLst>
</file>

<file path=ppt/tags/tag2.xml><?xml version="1.0" encoding="utf-8"?>
<p:tagLst xmlns:p="http://schemas.openxmlformats.org/presentationml/2006/main">
  <p:tag name="KSO_WM_UNIT_PLACING_PICTURE_USER_VIEWPORT" val="{&quot;height&quot;:15839,&quot;width&quot;:11880}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7034</Words>
  <Application>WPS 演示</Application>
  <PresentationFormat>全屏显示(16:9)</PresentationFormat>
  <Paragraphs>503</Paragraphs>
  <Slides>45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Times New Roman</vt:lpstr>
      <vt:lpstr>华文新魏</vt:lpstr>
      <vt:lpstr>华文行楷</vt:lpstr>
      <vt:lpstr>楷体</vt:lpstr>
      <vt:lpstr>黑体</vt:lpstr>
      <vt:lpstr>经典细隶书简</vt:lpstr>
      <vt:lpstr>Calibri</vt:lpstr>
      <vt:lpstr>Arial Unicode MS</vt:lpstr>
      <vt:lpstr>楷体_GB2312</vt:lpstr>
      <vt:lpstr>新宋体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朗读指导</vt:lpstr>
      <vt:lpstr>PowerPoint 演示文稿</vt:lpstr>
      <vt:lpstr>PowerPoint 演示文稿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朗读指导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dreamsummit</dc:creator>
  <cp:lastModifiedBy>嘟嘟小盆友</cp:lastModifiedBy>
  <cp:revision>255</cp:revision>
  <dcterms:created xsi:type="dcterms:W3CDTF">2020-04-15T11:12:00Z</dcterms:created>
  <dcterms:modified xsi:type="dcterms:W3CDTF">2020-06-10T06:44:10Z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