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29" r:id="rId2"/>
    <p:sldId id="430" r:id="rId3"/>
    <p:sldId id="431" r:id="rId4"/>
    <p:sldId id="432" r:id="rId5"/>
    <p:sldId id="433" r:id="rId6"/>
    <p:sldId id="434" r:id="rId7"/>
    <p:sldId id="435" r:id="rId8"/>
    <p:sldId id="436" r:id="rId9"/>
    <p:sldId id="437" r:id="rId10"/>
    <p:sldId id="438" r:id="rId11"/>
    <p:sldId id="439" r:id="rId12"/>
    <p:sldId id="440" r:id="rId13"/>
    <p:sldId id="441" r:id="rId14"/>
    <p:sldId id="442" r:id="rId15"/>
    <p:sldId id="443" r:id="rId16"/>
    <p:sldId id="444" r:id="rId17"/>
    <p:sldId id="445" r:id="rId18"/>
    <p:sldId id="446" r:id="rId19"/>
    <p:sldId id="447" r:id="rId20"/>
    <p:sldId id="448" r:id="rId21"/>
    <p:sldId id="449" r:id="rId22"/>
    <p:sldId id="450" r:id="rId23"/>
    <p:sldId id="451" r:id="rId24"/>
    <p:sldId id="452" r:id="rId25"/>
    <p:sldId id="453" r:id="rId26"/>
    <p:sldId id="454" r:id="rId27"/>
    <p:sldId id="455" r:id="rId28"/>
    <p:sldId id="456" r:id="rId29"/>
    <p:sldId id="457" r:id="rId30"/>
  </p:sldIdLst>
  <p:sldSz cx="12190413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14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35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图片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401" y="3048000"/>
            <a:ext cx="38163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图片5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4234" y="260350"/>
            <a:ext cx="4645025" cy="666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3284984"/>
            <a:ext cx="10971372" cy="114300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FF000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695575"/>
          </a:xfrm>
        </p:spPr>
        <p:txBody>
          <a:bodyPr wrap="square">
            <a:spAutoFit/>
          </a:bodyPr>
          <a:lstStyle>
            <a:lvl1pPr marL="0" indent="719455" algn="just" defTabSz="903605" hangingPunct="0">
              <a:lnSpc>
                <a:spcPct val="140000"/>
              </a:lnSpc>
              <a:spcBef>
                <a:spcPct val="0"/>
              </a:spcBef>
              <a:buFontTx/>
              <a:buNone/>
              <a:tabLst>
                <a:tab pos="5648325" algn="l"/>
                <a:tab pos="10046970" algn="l"/>
              </a:tabLst>
              <a:defRPr sz="2800" b="1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AutoShape 2"/>
          <p:cNvSpPr>
            <a:spLocks noChangeArrowheads="1"/>
          </p:cNvSpPr>
          <p:nvPr userDrawn="1"/>
        </p:nvSpPr>
        <p:spPr bwMode="auto">
          <a:xfrm>
            <a:off x="431800" y="143049"/>
            <a:ext cx="128588" cy="227012"/>
          </a:xfrm>
          <a:prstGeom prst="chevron">
            <a:avLst>
              <a:gd name="adj" fmla="val 49181"/>
            </a:avLst>
          </a:prstGeom>
          <a:solidFill>
            <a:srgbClr val="3E8BCA">
              <a:alpha val="60001"/>
            </a:srgbClr>
          </a:solidFill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AutoShape 3"/>
          <p:cNvSpPr>
            <a:spLocks noChangeArrowheads="1"/>
          </p:cNvSpPr>
          <p:nvPr userDrawn="1"/>
        </p:nvSpPr>
        <p:spPr bwMode="auto">
          <a:xfrm>
            <a:off x="274638" y="143049"/>
            <a:ext cx="130175" cy="227012"/>
          </a:xfrm>
          <a:prstGeom prst="chevron">
            <a:avLst>
              <a:gd name="adj" fmla="val 49181"/>
            </a:avLst>
          </a:prstGeom>
          <a:solidFill>
            <a:srgbClr val="3E8BCA">
              <a:alpha val="80000"/>
            </a:srgbClr>
          </a:solidFill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AutoShape 4"/>
          <p:cNvSpPr>
            <a:spLocks noChangeArrowheads="1"/>
          </p:cNvSpPr>
          <p:nvPr userDrawn="1"/>
        </p:nvSpPr>
        <p:spPr bwMode="auto">
          <a:xfrm>
            <a:off x="119063" y="143049"/>
            <a:ext cx="128587" cy="227012"/>
          </a:xfrm>
          <a:prstGeom prst="chevron">
            <a:avLst>
              <a:gd name="adj" fmla="val 49181"/>
            </a:avLst>
          </a:prstGeom>
          <a:solidFill>
            <a:srgbClr val="3E8BCA"/>
          </a:solidFill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Text Box 6"/>
          <p:cNvSpPr txBox="1">
            <a:spLocks noChangeArrowheads="1"/>
          </p:cNvSpPr>
          <p:nvPr userDrawn="1"/>
        </p:nvSpPr>
        <p:spPr bwMode="auto">
          <a:xfrm>
            <a:off x="603250" y="44624"/>
            <a:ext cx="8999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第五单元　实用性阅读与交流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三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)•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</a:rPr>
              <a:t>抱负与使命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55" name="Picture 7" descr="下一页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64963" y="6516861"/>
            <a:ext cx="280987" cy="28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上一页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31488" y="6516861"/>
            <a:ext cx="280987" cy="28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Line 10"/>
          <p:cNvSpPr>
            <a:spLocks noChangeShapeType="1"/>
          </p:cNvSpPr>
          <p:nvPr userDrawn="1"/>
        </p:nvSpPr>
        <p:spPr bwMode="auto">
          <a:xfrm>
            <a:off x="0" y="471661"/>
            <a:ext cx="12190413" cy="0"/>
          </a:xfrm>
          <a:prstGeom prst="line">
            <a:avLst/>
          </a:prstGeom>
          <a:noFill/>
          <a:ln w="9525">
            <a:solidFill>
              <a:srgbClr val="2B74B8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Text Box 9"/>
          <p:cNvSpPr txBox="1">
            <a:spLocks noChangeArrowheads="1"/>
          </p:cNvSpPr>
          <p:nvPr userDrawn="1"/>
        </p:nvSpPr>
        <p:spPr bwMode="auto">
          <a:xfrm>
            <a:off x="8615486" y="79549"/>
            <a:ext cx="30813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</a:rPr>
              <a:t>语文（必修</a:t>
            </a:r>
            <a:r>
              <a: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</a:rPr>
              <a:t>·</a:t>
            </a:r>
            <a:r>
              <a:rPr kumimoji="0" lang="zh-CN" alt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</a:rPr>
              <a:t>下册 </a:t>
            </a:r>
            <a:r>
              <a:rPr kumimoji="0" lang="en-US" alt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</a:rPr>
              <a:t>RJ</a:t>
            </a:r>
            <a:r>
              <a:rPr kumimoji="0" lang="zh-CN" alt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</a:rPr>
              <a:t>）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图片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467" y="3048000"/>
            <a:ext cx="3071813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图片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92067" y="2274888"/>
            <a:ext cx="3706813" cy="458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61938" y="1341438"/>
            <a:ext cx="10153650" cy="144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第一单元　思辨性阅读与表达</a:t>
            </a:r>
            <a:r>
              <a:rPr kumimoji="0" lang="en-US" altLang="zh-CN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kumimoji="0" lang="zh-CN" altLang="en-US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二</a:t>
            </a:r>
            <a:r>
              <a:rPr kumimoji="0" lang="en-US" altLang="zh-CN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•</a:t>
            </a:r>
            <a:r>
              <a:rPr kumimoji="0" lang="zh-CN" altLang="en-US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中华文明之光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黑体" panose="0201060906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smtClean="0">
                <a:ea typeface="黑体" panose="02010609060101010101" pitchFamily="2" charset="-122"/>
                <a:cs typeface="Courier New" panose="02070309020205020404"/>
              </a:rPr>
              <a:t>4</a:t>
            </a:r>
            <a:r>
              <a:rPr lang="zh-CN" altLang="zh-CN" kern="100">
                <a:ea typeface="仿宋_GB2312"/>
                <a:cs typeface="Times New Roman" panose="02020603050405020304"/>
              </a:rPr>
              <a:t>．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梳理思路，确定结构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把自己的观点变为文章，要有明确的思路，也就是要对全文进行总体设计。这个总体设计的前提，是认真分析和研究文章中所要阐述的观点和材料，弄清观点与材料之间的关系，这个材料与那个材料之间的联系，然后形成一个合乎逻辑的思路，进而合理安排文章的论证结构。如：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886995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疑是思之始，学之端。科学上的重大突破，理论上的重大创造，往往是从疑开始的。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苹果为什么落在地上？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这个疑对于探索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万有引力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的牛顿曾有极大的启示；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挂灯摇摆幅度不论大小，为什么时间都是一个样？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这个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疑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使伽利略发现了等时性的原理。这些自然现象皆是人们生活中惯常所见，然而，寻常人熟视无睹，唯有具有探究精神的人对此产生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疑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，努力探索，以至有所发现，有所发明，有所创造。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 algn="r">
              <a:tabLst>
                <a:tab pos="1943100" algn="l"/>
                <a:tab pos="5600700" algn="l"/>
              </a:tabLst>
            </a:pP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cs typeface="Times New Roman" panose="02020603050405020304"/>
              </a:rPr>
              <a:t>选自高考满分作文《说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疑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》　</a:t>
            </a:r>
            <a:r>
              <a:rPr lang="en-US" altLang="zh-CN" kern="100" smtClean="0">
                <a:cs typeface="Courier New" panose="02070309020205020404"/>
              </a:rPr>
              <a:t>)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310380"/>
          </a:xfrm>
        </p:spPr>
        <p:txBody>
          <a:bodyPr/>
          <a:lstStyle/>
          <a:p>
            <a:endParaRPr lang="en-US" altLang="zh-CN" kern="100" smtClean="0">
              <a:ea typeface="黑体" panose="02010609060101010101" pitchFamily="2" charset="-122"/>
              <a:cs typeface="Times New Roman" panose="02020603050405020304"/>
            </a:endParaRPr>
          </a:p>
          <a:p>
            <a:endParaRPr lang="en-US" altLang="zh-CN" kern="100">
              <a:ea typeface="黑体" panose="02010609060101010101" pitchFamily="2" charset="-122"/>
              <a:cs typeface="Times New Roman" panose="02020603050405020304"/>
            </a:endParaRPr>
          </a:p>
          <a:p>
            <a:r>
              <a:rPr lang="zh-CN" altLang="zh-CN" kern="100" smtClean="0">
                <a:ea typeface="黑体" panose="02010609060101010101" pitchFamily="2" charset="-122"/>
                <a:cs typeface="Times New Roman" panose="02020603050405020304"/>
              </a:rPr>
              <a:t>点评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：</a:t>
            </a:r>
            <a:r>
              <a:rPr lang="zh-CN" altLang="zh-CN" kern="100">
                <a:ea typeface="仿宋_GB2312"/>
                <a:cs typeface="Times New Roman" panose="02020603050405020304"/>
              </a:rPr>
              <a:t>这段文字共有四句，第一句提出论点，第二句为过渡勾连，第三句列举了两个事例，在每个事例之后，均有一句分析，指出其共同点，第四句是对共同点的归纳。文章虽短，但思路明晰，结构合理，大大增强了论证力量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196752"/>
            <a:ext cx="11382863" cy="5515610"/>
          </a:xfrm>
        </p:spPr>
        <p:txBody>
          <a:bodyPr/>
          <a:lstStyle/>
          <a:p>
            <a:pPr indent="0" algn="ctr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中国何必在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舌尖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0" algn="ctr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林少华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我虽不看电视，但也晓得央视纪录片《舌尖上的中国》当下搅得举国谈舌尖</a:t>
            </a:r>
            <a:r>
              <a:rPr lang="en-US" altLang="zh-CN" kern="100">
                <a:ea typeface="楷体_GB2312"/>
                <a:cs typeface="Courier New" panose="02070309020205020404"/>
              </a:rPr>
              <a:t>——</a:t>
            </a:r>
            <a:r>
              <a:rPr lang="zh-CN" altLang="zh-CN" kern="100">
                <a:ea typeface="楷体_GB2312"/>
                <a:cs typeface="Times New Roman" panose="02020603050405020304"/>
              </a:rPr>
              <a:t>我仿佛看见</a:t>
            </a:r>
            <a:r>
              <a:rPr lang="en-US" altLang="zh-CN" kern="100">
                <a:ea typeface="楷体_GB2312"/>
                <a:cs typeface="Courier New" panose="02070309020205020404"/>
              </a:rPr>
              <a:t>13</a:t>
            </a:r>
            <a:r>
              <a:rPr lang="zh-CN" altLang="zh-CN" kern="100">
                <a:ea typeface="楷体_GB2312"/>
                <a:cs typeface="Times New Roman" panose="02020603050405020304"/>
              </a:rPr>
              <a:t>亿人正飞快掀动着</a:t>
            </a:r>
            <a:r>
              <a:rPr lang="en-US" altLang="zh-CN" kern="100">
                <a:ea typeface="楷体_GB2312"/>
                <a:cs typeface="Courier New" panose="02070309020205020404"/>
              </a:rPr>
              <a:t>13</a:t>
            </a:r>
            <a:r>
              <a:rPr lang="zh-CN" altLang="zh-CN" kern="100">
                <a:ea typeface="楷体_GB2312"/>
                <a:cs typeface="Times New Roman" panose="02020603050405020304"/>
              </a:rPr>
              <a:t>亿枚鲜红亮丽的舌尖大谈舌尖。刹那间，我甚至产生一种恐慌感，觉得自己正在被无数舌尖包围和淹没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>
                <a:ea typeface="楷体_GB2312"/>
                <a:cs typeface="Times New Roman" panose="02020603050405020304"/>
              </a:rPr>
              <a:t>常言道：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哪壶不开提哪壶。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还没等我回过神来，忽然接到媒体电话，一位漂亮的女编辑轻摇舌尖，要我以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舌尖上的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……”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为主题写篇文章。我郑重地谢绝：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我是舌尖反对派，写来岂不扫人雅兴？何况所有市民正在兴头尖上</a:t>
            </a: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……”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Picture 2" descr="典范作品.TIF"/>
          <p:cNvPicPr>
            <a:picLocks noChangeAspect="1" noChangeArrowheads="1"/>
          </p:cNvPicPr>
          <p:nvPr/>
        </p:nvPicPr>
        <p:blipFill>
          <a:blip r:embed="rId2" r:link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574" y="651756"/>
            <a:ext cx="19653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370776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楷体_GB231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ea typeface="楷体_GB2312"/>
                <a:cs typeface="Times New Roman" panose="02020603050405020304"/>
              </a:rPr>
              <a:t>是</a:t>
            </a:r>
            <a:r>
              <a:rPr lang="zh-CN" altLang="zh-CN" kern="100">
                <a:ea typeface="楷体_GB2312"/>
                <a:cs typeface="Times New Roman" panose="02020603050405020304"/>
              </a:rPr>
              <a:t>的，我是舌尖反对派。反对，缘于我根深蒂固的美食偏见或饮食观念</a:t>
            </a:r>
            <a:r>
              <a:rPr lang="en-US" altLang="zh-CN" kern="100">
                <a:ea typeface="楷体_GB2312"/>
                <a:cs typeface="Courier New" panose="02070309020205020404"/>
              </a:rPr>
              <a:t>——</a:t>
            </a:r>
            <a:r>
              <a:rPr lang="zh-CN" altLang="zh-CN" kern="100">
                <a:ea typeface="楷体_GB2312"/>
                <a:cs typeface="Times New Roman" panose="02020603050405020304"/>
              </a:rPr>
              <a:t>如果不能称之为信念、理念</a:t>
            </a:r>
            <a:r>
              <a:rPr lang="en-US" altLang="zh-CN" kern="100">
                <a:ea typeface="楷体_GB2312"/>
                <a:cs typeface="Courier New" panose="02070309020205020404"/>
              </a:rPr>
              <a:t>——</a:t>
            </a:r>
            <a:r>
              <a:rPr lang="zh-CN" altLang="zh-CN" kern="100">
                <a:ea typeface="楷体_GB2312"/>
                <a:cs typeface="Times New Roman" panose="02020603050405020304"/>
              </a:rPr>
              <a:t>我认为国人自古以来就对吃太看重了，太执着了。诸如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民以食为天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食不厌精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食色性也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等说法简直数不胜数。总之，在吃字上面投入的精力和时间过多，远远超出维持自身生命的需要。值得么</a:t>
            </a:r>
            <a:r>
              <a:rPr lang="zh-CN" altLang="zh-CN" kern="100" smtClean="0">
                <a:ea typeface="楷体_GB2312"/>
                <a:cs typeface="Times New Roman" panose="02020603050405020304"/>
              </a:rPr>
              <a:t>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endParaRPr lang="en-US" altLang="zh-CN" kern="100" smtClean="0">
              <a:ea typeface="楷体_GB2312"/>
              <a:cs typeface="Times New Roman" panose="02020603050405020304"/>
            </a:endParaRPr>
          </a:p>
          <a:p>
            <a:r>
              <a:rPr lang="zh-CN" altLang="zh-CN" kern="100" smtClean="0">
                <a:ea typeface="楷体_GB2312"/>
                <a:cs typeface="Times New Roman" panose="02020603050405020304"/>
              </a:rPr>
              <a:t>说</a:t>
            </a:r>
            <a:r>
              <a:rPr lang="zh-CN" altLang="zh-CN" kern="100">
                <a:ea typeface="楷体_GB2312"/>
                <a:cs typeface="Times New Roman" panose="02020603050405020304"/>
              </a:rPr>
              <a:t>句未必纯属笑话的话吧，中国人之所以总是眼巴巴看着别人一个又一个捧走诺贝尔奖，原因除了以前我说过的学英语耗掉过多脑细胞之外，此刻我还想加上两个：机心、吃心。国人机心太重，几乎个个老谋深算、老奸巨猾。官场、职场自不用说，甚至学府之人亦城府极深。如果说西方人富于野心，总想称王称霸，日本人富于匠心，多有能工巧匠，那么国人则富于机心，为此活得焦头烂额纠结万分，哪有多少心机干正经事？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908720"/>
            <a:ext cx="11382863" cy="4912995"/>
          </a:xfrm>
        </p:spPr>
        <p:txBody>
          <a:bodyPr/>
          <a:lstStyle/>
          <a:p>
            <a:pPr indent="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此外就是舌尖过于敏感，吃心太重。要么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机心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，要么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吃心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。众所周知，西餐就那么几个菜式，往往一个汉堡包就把肚皮打发了；至于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日本料理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，常规性的也不外乎那么几样，即使是市县长官或企业老总，中午也常常吃完酸梅干盒饭就一抹嘴干活去了。餐馆菜单也足够简单且长年不变。哪里像吾国这边不断花样翻新，一个星期不去就发现已然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莫名其妙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了？说得夸张些，看菜谱活像看学术专著，边看边猜，边猜边看，光点菜就耗掉半个小时，一顿饭吃完不耗掉小半天或小半夜才怪。啧啧！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912995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楷体_GB231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ea typeface="楷体_GB2312"/>
                <a:cs typeface="Times New Roman" panose="02020603050405020304"/>
              </a:rPr>
              <a:t>所谓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舌尖上的中国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，换成鲁迅先生的说法就是：中国不过是一个巨大的厨房。若让我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翻译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一下，中国是个超大的饭局。无论达官贵人还是警察老板抑或学者教授，无不是这个厨房这个大饭局的食客。既是饭局，那么必有局外工夫</a:t>
            </a:r>
            <a:r>
              <a:rPr lang="en-US" altLang="zh-CN" kern="100">
                <a:ea typeface="楷体_GB2312"/>
                <a:cs typeface="Courier New" panose="02070309020205020404"/>
              </a:rPr>
              <a:t>——</a:t>
            </a:r>
            <a:r>
              <a:rPr lang="zh-CN" altLang="zh-CN" kern="100">
                <a:ea typeface="楷体_GB2312"/>
                <a:cs typeface="Times New Roman" panose="02020603050405020304"/>
              </a:rPr>
              <a:t>心尖与舌尖的完美结合，机心与吃心的高度和谐！于是乎，官员忘了公务，警察不抓小偷，学者无暇著书。恕我偏激，当下中国社会种种弊端，恐怕舌尖难辞其咎。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楷体_GB231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ea typeface="楷体_GB2312"/>
                <a:cs typeface="Times New Roman" panose="02020603050405020304"/>
              </a:rPr>
              <a:t>也许</a:t>
            </a:r>
            <a:r>
              <a:rPr lang="zh-CN" altLang="zh-CN" kern="100">
                <a:ea typeface="楷体_GB2312"/>
                <a:cs typeface="Times New Roman" panose="02020603050405020304"/>
              </a:rPr>
              <a:t>你说，文化名人中不是也有看重舌尖感受的吗？梁实秋、汪曾祺、王世襄等人好像都专门写过谈吃的文章。但相比之下，对吃不那么津津乐道的人绝对是大多数。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其实，纵使是对健康来说，舌尖太挑剔也没什么益处。台湾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经营之神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王永庆的养生之道</a:t>
            </a:r>
            <a:r>
              <a:rPr lang="en-US" altLang="zh-CN" kern="100">
                <a:ea typeface="楷体_GB2312"/>
                <a:cs typeface="Courier New" panose="02070309020205020404"/>
              </a:rPr>
              <a:t>——</a:t>
            </a:r>
            <a:r>
              <a:rPr lang="zh-CN" altLang="zh-CN" kern="100">
                <a:ea typeface="楷体_GB2312"/>
                <a:cs typeface="Times New Roman" panose="02020603050405020304"/>
              </a:rPr>
              <a:t>吃得简单，越复杂越活不长。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王永庆从不吃山珍海味，而是以小菜为主，有时候吃一个鱼头，几片藕，一碗稀饭。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结果，同是巨富，王永庆仙风道骨，自有一种清癯、清虚、清高之美，而大陆巨富哪个不油光满面肥头大耳？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当然，我不反对美食本身，更不反对富有人文情趣的美食、民间美食。我只是不赞成过度追求舌尖感受，忧心由此衍生的种种社会弊端。为今之计，敝人斗胆建议，较之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舌尖上的中国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，莫如来个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笔尖上的中国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>
                <a:ea typeface="楷体_GB2312"/>
                <a:cs typeface="Courier New" panose="02070309020205020404"/>
              </a:rPr>
              <a:t>——</a:t>
            </a:r>
            <a:r>
              <a:rPr lang="zh-CN" altLang="zh-CN" kern="100">
                <a:ea typeface="楷体_GB2312"/>
                <a:cs typeface="Times New Roman" panose="02020603050405020304"/>
              </a:rPr>
              <a:t>人人妙笔生花，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指点江山，激扬文字，粪土当年万户侯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；或者来个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脑尖上的中国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>
                <a:ea typeface="楷体_GB2312"/>
                <a:cs typeface="Courier New" panose="02070309020205020404"/>
              </a:rPr>
              <a:t>——</a:t>
            </a:r>
            <a:r>
              <a:rPr lang="zh-CN" altLang="zh-CN" kern="100">
                <a:ea typeface="楷体_GB2312"/>
                <a:cs typeface="Times New Roman" panose="02020603050405020304"/>
              </a:rPr>
              <a:t>削尖脑袋钻进诺贝尔奖获得者行列。果真如此，何其快哉！没准全国人民为之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三月不知肉味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！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一句话，中国何必在舌尖？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 algn="r">
              <a:tabLst>
                <a:tab pos="1943100" algn="l"/>
                <a:tab pos="5600700" algn="l"/>
              </a:tabLst>
            </a:pP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cs typeface="Times New Roman" panose="02020603050405020304"/>
              </a:rPr>
              <a:t>原载《东方早报</a:t>
            </a:r>
            <a:r>
              <a:rPr lang="en-US" altLang="zh-CN" kern="100">
                <a:cs typeface="Courier New" panose="02070309020205020404"/>
              </a:rPr>
              <a:t>·</a:t>
            </a:r>
            <a:r>
              <a:rPr lang="zh-CN" altLang="zh-CN" kern="100">
                <a:cs typeface="Times New Roman" panose="02020603050405020304"/>
              </a:rPr>
              <a:t>文化专栏》，有删节　</a:t>
            </a:r>
            <a:r>
              <a:rPr lang="en-US" altLang="zh-CN" kern="100">
                <a:cs typeface="Courier New" panose="02070309020205020404"/>
              </a:rPr>
              <a:t>)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72008" y="1700808"/>
            <a:ext cx="1207187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 kern="100">
                <a:ea typeface="黑体" panose="02010609060101010101" pitchFamily="2" charset="-122"/>
                <a:cs typeface="Times New Roman" panose="02020603050405020304"/>
              </a:rPr>
              <a:t>如何阐述自己的观点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548680"/>
            <a:ext cx="11382863" cy="6118860"/>
          </a:xfrm>
        </p:spPr>
        <p:txBody>
          <a:bodyPr/>
          <a:lstStyle/>
          <a:p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【赏析】</a:t>
            </a:r>
            <a:r>
              <a:rPr lang="zh-CN" altLang="zh-CN" kern="100">
                <a:ea typeface="仿宋_GB2312"/>
                <a:cs typeface="Times New Roman" panose="02020603050405020304"/>
              </a:rPr>
              <a:t>　首先，作者不人云亦云，而是敢于大胆亮出自己的观点。不是吗？当举国之民都在为《舌尖上的中国》而啧啧称美时，作者不但直言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我是舌尖反对派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，而且大呼自己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感到恐慌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。为了阐明自己的观点，作者又将西餐和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日本料理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的简单与中国人在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吃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上不但用心太重，而且费时太多进行对比，从而揭示出中国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吃文化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的劣根性。此外，本文在用语上的尖刻犀利，也为文章营造了强大的论述气势，比如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当下中国社会种种弊端，恐怕舌尖难辞其咎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一句，直接将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吃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与社会弊端联系起来，这难道还不够引人警觉吗？最后，直言将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舌尖上的中国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变为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笔尖上的中国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脑尖上的中国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，不但十分中肯，而且体现出作者极强的社会责任感与民族自尊心</a:t>
            </a:r>
            <a:r>
              <a:rPr lang="zh-CN" altLang="zh-CN" kern="100" smtClean="0">
                <a:ea typeface="仿宋_GB2312"/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982930"/>
            <a:ext cx="11382863" cy="5688965"/>
          </a:xfrm>
        </p:spPr>
        <p:txBody>
          <a:bodyPr/>
          <a:lstStyle/>
          <a:p>
            <a:pPr indent="0" algn="ctr">
              <a:lnSpc>
                <a:spcPct val="130000"/>
              </a:lnSpc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点滴劳动，共筑盛世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0" algn="ctr">
              <a:lnSpc>
                <a:spcPct val="130000"/>
              </a:lnSpc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一考生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0">
              <a:lnSpc>
                <a:spcPct val="130000"/>
              </a:lnSpc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亲爱的同学们：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lnSpc>
                <a:spcPct val="130000"/>
              </a:lnSpc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大家好！我今天演讲的题目是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点滴劳动，共筑盛世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lnSpc>
                <a:spcPct val="130000"/>
              </a:lnSpc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劳动，是全人类共同遵循的准则，从茹毛饮血的原始社会到如今辉煌的现代文明，是劳动推动历史车轮前进。劳动，也是自古以来中华民族的优良传统。几千年来，中华民族在田地中精耕细作创造了绵亘不绝的文明古国奇迹，开拓了祖国的大好河山，创造了不可胜数的精神财富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耕读传家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的传统绵延了千载，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民生在勤，勤则不匮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的祖训萦绕耳畔，劳动已是中国人血液中流淌着的基因。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074" name="Picture 2" descr="考场佳作.TIF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574" y="548680"/>
            <a:ext cx="19653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31038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楷体_GB231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ea typeface="楷体_GB2312"/>
                <a:cs typeface="Times New Roman" panose="02020603050405020304"/>
              </a:rPr>
              <a:t>节</a:t>
            </a:r>
            <a:r>
              <a:rPr lang="zh-CN" altLang="zh-CN" kern="100">
                <a:ea typeface="楷体_GB2312"/>
                <a:cs typeface="Times New Roman" panose="02020603050405020304"/>
              </a:rPr>
              <a:t>物风光不相待，桑田沧海须臾改。四十年改革开放，无数国人点滴劳动汇聚成时代洪流，使中国国力显著提升。农民的劳动让我们端稳了饭碗，工人的汗水筑就了高楼大厦，科研工作者使大国重器频频惊艳世界！没有劳动，绝不会有今日举世瞩目的成就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反观周围，不理解、不愿意劳动的现象令人忧心忡忡。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494785"/>
            <a:ext cx="11382863" cy="6249035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zh-CN" kern="100">
                <a:ea typeface="楷体_GB2312"/>
                <a:cs typeface="Times New Roman" panose="02020603050405020304"/>
              </a:rPr>
              <a:t>学习忙，劳动占时间？同学们，人的发展是德智体美劳全面发展的过程，缺一不可，学习固然重要，但劳动也不可或缺。在劳动中我们锻炼意志，增强体魄，增长见识，开阔视野，也有助于我们的学习，丰富课余生活，两者相互促进，使我们的素质得以提高。将劳动交给人工智能？诚然，科技进步能够解放我们的双手，但这不意味着我们能够整日无所事事，人工智能也有许多无法完成的任务，体现人类智慧的脑力劳动依然重要，那些流传百世的文学经典，那些沁人心脾的阳春白雪是机器人永难创造的财富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用进废退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，假如人人都不劳动，人类的机能难免逐步退化，未来的世界难以想象。劳动苦，花钱请人干？的确，劳动难免辛苦，可也是我们发展自身的重要手段，劳动成果取得时的快乐也是花钱买不了的啊</a:t>
            </a:r>
            <a:r>
              <a:rPr lang="zh-CN" altLang="zh-CN" kern="100" smtClean="0">
                <a:ea typeface="楷体_GB2312"/>
                <a:cs typeface="Times New Roman" panose="02020603050405020304"/>
              </a:rPr>
              <a:t>！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凡此种种，都是忽视了劳动对国家进步、个人发展的作用，都是贪图享受的错误思想，于人于国，害莫大焉！在此，我诚挚希望大家能够树立劳动光荣的思想。劳动不需要轰轰烈烈，日常生活中我们打扫干净环境，共建美丽校园是劳动，参与社会实践，去孤儿院看望孩子，在家里做些家务活，甚至是捡起地上的纸片，都是劳动。让我们共同营造尊重劳动、参与劳动的风气吧！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时代发展，社会进步，都需要我们每个人用勤劳的双手共筑盛世，让复兴中学肩挑复兴大任！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我的演讲完毕，谢谢大家</a:t>
            </a:r>
            <a:r>
              <a:rPr lang="zh-CN" altLang="zh-CN" kern="100" smtClean="0">
                <a:ea typeface="楷体_GB2312"/>
                <a:cs typeface="Times New Roman" panose="02020603050405020304"/>
              </a:rPr>
              <a:t>！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31038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黑体" panose="02010609060101010101" pitchFamily="2" charset="-12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ea typeface="黑体" panose="02010609060101010101" pitchFamily="2" charset="-122"/>
                <a:cs typeface="Times New Roman" panose="02020603050405020304"/>
              </a:rPr>
              <a:t>点评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：</a:t>
            </a:r>
            <a:r>
              <a:rPr lang="zh-CN" altLang="zh-CN" kern="100">
                <a:ea typeface="仿宋_GB2312"/>
                <a:cs typeface="Times New Roman" panose="02020603050405020304"/>
              </a:rPr>
              <a:t>该文在论述为什么要劳动时，首先对劳动的价值和意义做了深入的思考，然后笔锋一转，直指不理解、不愿意劳动的三种现象，对材料中的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劳动占时间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劳动交给人工智能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花钱请人劳动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三种说法逐一驳斥。全文先立论后</a:t>
            </a:r>
            <a:r>
              <a:rPr lang="zh-CN" altLang="zh-CN" kern="100" smtClean="0">
                <a:ea typeface="仿宋_GB2312"/>
                <a:cs typeface="Times New Roman" panose="02020603050405020304"/>
              </a:rPr>
              <a:t>驳论</a:t>
            </a:r>
            <a:r>
              <a:rPr lang="zh-CN" altLang="zh-CN" kern="100">
                <a:ea typeface="仿宋_GB2312"/>
                <a:cs typeface="Times New Roman" panose="02020603050405020304"/>
              </a:rPr>
              <a:t>，驳得有条有理，令人信服，彰显了议论的针对性和现实感，写作目的十分明确，很好地达成了命题者的命题意图，是当之无愧的优秀作文。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328303"/>
            <a:ext cx="11382863" cy="431038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阅读下面的材料，完成作文。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你若爱，生活哪里都可爱；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你若恨，生活哪里都可恨；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你若感恩，处处可感恩；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你若成长，事事可成长。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不是世界选择了你，是你选择了这个世界。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pic>
        <p:nvPicPr>
          <p:cNvPr id="4098" name="Picture 2" descr="实战演练.TIF"/>
          <p:cNvPicPr>
            <a:picLocks noChangeAspect="1" noChangeArrowheads="1"/>
          </p:cNvPicPr>
          <p:nvPr/>
        </p:nvPicPr>
        <p:blipFill>
          <a:blip r:embed="rId2" r:link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574" y="692696"/>
            <a:ext cx="19653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楷体_GB231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ea typeface="楷体_GB2312"/>
                <a:cs typeface="Times New Roman" panose="02020603050405020304"/>
              </a:rPr>
              <a:t>既然</a:t>
            </a:r>
            <a:r>
              <a:rPr lang="zh-CN" altLang="zh-CN" kern="100">
                <a:ea typeface="楷体_GB2312"/>
                <a:cs typeface="Times New Roman" panose="02020603050405020304"/>
              </a:rPr>
              <a:t>无处可躲，不如傻乐；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既然无处可逃，不如喜悦；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既然没有净土，不如静心；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既然没有如愿，不如释然。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读了这段文字，你有何感想、感悟或思考呢？请就此写一篇文章。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提炼出材料的观点，并介绍你的写作思路。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观点：</a:t>
            </a:r>
            <a:r>
              <a:rPr lang="zh-CN" altLang="zh-CN" kern="100">
                <a:cs typeface="Times New Roman" panose="02020603050405020304"/>
              </a:rPr>
              <a:t>留一个微笑给世界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黑体" panose="02010609060101010101" pitchFamily="2" charset="-12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ea typeface="黑体" panose="02010609060101010101" pitchFamily="2" charset="-122"/>
                <a:cs typeface="Times New Roman" panose="02020603050405020304"/>
              </a:rPr>
              <a:t>写作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思路：</a:t>
            </a:r>
            <a:r>
              <a:rPr lang="zh-CN" altLang="zh-CN" kern="100">
                <a:ea typeface="仿宋_GB2312"/>
                <a:cs typeface="Times New Roman" panose="02020603050405020304"/>
              </a:rPr>
              <a:t>材料选的是著名诗人丰子恺的一首哲理诗《豁然开朗》。这首诗寓意深厚，情感丰富，但总的观点还是在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改变世界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与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改变自己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的关系方面。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仿宋_GB2312"/>
                <a:cs typeface="Times New Roman" panose="02020603050405020304"/>
              </a:rPr>
              <a:t>世界是客观存在的，有时是无法改变的；别人的世界别人做主，由不得我们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>
                <a:ea typeface="仿宋_GB2312"/>
                <a:cs typeface="Times New Roman" panose="02020603050405020304"/>
              </a:rPr>
              <a:t>在这种状况下，我们就要学会改变自己，使自己去适应世界、适应他人。这样才能和世界相容，和他人和谐共处。俗话不是说嘛，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山不过来，我就过去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仿宋_GB2312"/>
                <a:cs typeface="Times New Roman" panose="02020603050405020304"/>
              </a:rPr>
              <a:t>写作这个文题，一定要侧重在写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改变自己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上。可以谈谈，改变自己的什么，为什么要改变自己，怎样改变自己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>
                <a:ea typeface="仿宋_GB2312"/>
                <a:cs typeface="Times New Roman" panose="02020603050405020304"/>
              </a:rPr>
              <a:t>如果主张将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改变自己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与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改变世界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结合起来的话，那就要写足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改变自己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与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改变世界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两个要素。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仿宋_GB2312"/>
                <a:cs typeface="Times New Roman" panose="02020603050405020304"/>
              </a:rPr>
              <a:t>具体写作时，为了防止空洞，必须举一些例子，古今中外的名人皆可。如苏轼不能改变朝廷不重用他的客观现实，就改变自己的心态；林则徐面对无法改变朝廷积弱的局面，他就改变自己，投身于造福百姓的民生中；刘伟不能改变自己残疾的客观现实，就改变自己的生活工作方式；旭日阳刚面对暂时无法改变的地位，以歌声来让自己快乐，等等</a:t>
            </a:r>
            <a:r>
              <a:rPr lang="zh-CN" altLang="zh-CN" kern="100" smtClean="0">
                <a:ea typeface="仿宋_GB2312"/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1611278"/>
            <a:ext cx="11382863" cy="310515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dirty="0">
                <a:cs typeface="Times New Roman" panose="02020603050405020304"/>
              </a:rPr>
              <a:t>文章应亮出自己的观点态度，并力求使他人信服并接受。人都是有独立思想、个人见解的，很难有人会让他人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cs typeface="Times New Roman" panose="02020603050405020304"/>
              </a:rPr>
              <a:t>讲啥是啥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cs typeface="Times New Roman" panose="02020603050405020304"/>
              </a:rPr>
              <a:t>。因此，要想文章中的思想观点让人信服，光是道理站得住脚还远远不够，更重要的是要营造一种逼人的气势，让读者不得不接受。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 dirty="0"/>
          </a:p>
        </p:txBody>
      </p:sp>
      <p:pic>
        <p:nvPicPr>
          <p:cNvPr id="1026" name="Picture 2" descr="指点迷津.TIF"/>
          <p:cNvPicPr>
            <a:picLocks noChangeAspect="1" noChangeArrowheads="1"/>
          </p:cNvPicPr>
          <p:nvPr/>
        </p:nvPicPr>
        <p:blipFill>
          <a:blip r:embed="rId2" r:link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574" y="920321"/>
            <a:ext cx="19653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31038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黑体" panose="0201060906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smtClean="0">
                <a:ea typeface="黑体" panose="02010609060101010101" pitchFamily="2" charset="-122"/>
                <a:cs typeface="Courier New" panose="02070309020205020404"/>
              </a:rPr>
              <a:t>1</a:t>
            </a:r>
            <a:r>
              <a:rPr lang="zh-CN" altLang="zh-CN" kern="100">
                <a:cs typeface="Times New Roman" panose="02020603050405020304"/>
              </a:rPr>
              <a:t>．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针对问题，确立观点。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观点，是一篇文章的统帅和灵魂，观点的正确、恰当与否，直接关系一篇文章的成败。针对某个问题，确立自己的观点，就是要让人了解你的写作意图，知道为什么要提出这一观点，还是要纠正或补充他人的看法，还是要解决什么问题。交代清楚，论点摆出来，文章的主旨也就有了。如：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我们中国人是有骨气的。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战国时代的孟子，有几句很好的话：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富贵不能淫，贫贱不能移，威武不能屈，此之谓大丈夫。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意思是说，高官厚禄收买不了，贫穷困苦折磨不了，强暴武力威胁不了，这就是所谓大丈夫。大丈夫的这种种行为，表现出了英雄气概，我们今天就叫做有骨气</a:t>
            </a:r>
            <a:r>
              <a:rPr lang="zh-CN" altLang="zh-CN" kern="100" smtClean="0">
                <a:ea typeface="楷体_GB2312"/>
                <a:cs typeface="Times New Roman" panose="02020603050405020304"/>
              </a:rPr>
              <a:t>。</a:t>
            </a:r>
            <a:endParaRPr lang="en-US" altLang="zh-CN" kern="100" smtClean="0">
              <a:ea typeface="楷体_GB2312"/>
              <a:cs typeface="Times New Roman" panose="02020603050405020304"/>
            </a:endParaRPr>
          </a:p>
          <a:p>
            <a:pPr indent="713740" algn="r">
              <a:tabLst>
                <a:tab pos="1943100" algn="l"/>
                <a:tab pos="5600700" algn="l"/>
              </a:tabLst>
            </a:pPr>
            <a:r>
              <a:rPr lang="en-US" altLang="zh-CN" kern="100" smtClean="0">
                <a:cs typeface="Courier New" panose="02070309020205020404"/>
              </a:rPr>
              <a:t>(</a:t>
            </a:r>
            <a:r>
              <a:rPr lang="zh-CN" altLang="zh-CN" kern="100">
                <a:cs typeface="Times New Roman" panose="02020603050405020304"/>
              </a:rPr>
              <a:t>选自吴晗《谈骨气》　</a:t>
            </a:r>
            <a:r>
              <a:rPr lang="en-US" altLang="zh-CN" kern="100">
                <a:cs typeface="Courier New" panose="02070309020205020404"/>
              </a:rPr>
              <a:t>)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点评：</a:t>
            </a:r>
            <a:r>
              <a:rPr lang="zh-CN" altLang="zh-CN" kern="100">
                <a:ea typeface="仿宋_GB2312"/>
                <a:cs typeface="Times New Roman" panose="02020603050405020304"/>
              </a:rPr>
              <a:t>本文针对当时新中国历史的一段艰难途程，用一个简明的肯定判断语句，开门见山即提出中心观点：我们中国人是有骨气的。可起到引导读者思路的作用，使读者循路而入，自然而然把握文章的主旨</a:t>
            </a:r>
            <a:r>
              <a:rPr lang="zh-CN" altLang="zh-CN" kern="100" smtClean="0">
                <a:ea typeface="仿宋_GB2312"/>
                <a:cs typeface="Times New Roman" panose="02020603050405020304"/>
              </a:rPr>
              <a:t>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548680"/>
            <a:ext cx="11382863" cy="611886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>
                <a:ea typeface="黑体" panose="02010609060101010101" pitchFamily="2" charset="-122"/>
                <a:cs typeface="Courier New" panose="02070309020205020404"/>
              </a:rPr>
              <a:t>2</a:t>
            </a:r>
            <a:r>
              <a:rPr lang="zh-CN" altLang="zh-CN" kern="100">
                <a:ea typeface="仿宋_GB2312"/>
                <a:cs typeface="Times New Roman" panose="02020603050405020304"/>
              </a:rPr>
              <a:t>．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多面思考，纲举目张。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阐述观点要努力做到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纲举目张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纲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是观点，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目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就是阐述观点的若干依据。所谓纲举目张，就是指议论文在展开论证时，应确立准确、鲜明的中心论点，并能根据论证的角度与重心，将中心论点分解为若干分论点进行论证。如高考满分作文《谈意气》在亮出中心论点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cs typeface="Times New Roman" panose="02020603050405020304"/>
              </a:rPr>
              <a:t>人要有意气有自己的意志和气概，要意气风发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cs typeface="Times New Roman" panose="02020603050405020304"/>
              </a:rPr>
              <a:t>之后，便从三个方面展开了充分的论述：人有意气，才能有豁达的胸襟；人有意气，才能千古留名，流芳百世，才能在国家危难之时挺身而出；人有意气，才能摧不垮，压不倒，追求不泯，意志不衰。这三个分论点共同证明了中心论点，论证充分，结构清晰。</a:t>
            </a:r>
            <a:endParaRPr lang="zh-CN" altLang="zh-CN" sz="1050" kern="10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551561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黑体" panose="0201060906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en-US" altLang="zh-CN" kern="100" smtClean="0">
                <a:ea typeface="黑体" panose="02010609060101010101" pitchFamily="2" charset="-122"/>
                <a:cs typeface="Courier New" panose="02070309020205020404"/>
              </a:rPr>
              <a:t>3</a:t>
            </a:r>
            <a:r>
              <a:rPr lang="zh-CN" altLang="zh-CN" kern="100">
                <a:cs typeface="Times New Roman" panose="02020603050405020304"/>
              </a:rPr>
              <a:t>．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比较探究，突出优势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cs typeface="Times New Roman" panose="02020603050405020304"/>
              </a:rPr>
              <a:t>阐述自己的观点有时需要和其他不同观点比较，说明自己观点的不同之处，以及这种不同是出于什么考虑，采纳自己观点的好处或者优势是什么。如果他人的观点也有某些合理之处，则考虑是否可以吸收部分以丰富自己的观点。观点的不同往往源自看问题的角度有异，阐述自己的观点也要顾忌所选择角度的优劣，说明这个角度是否可以更全面地看问题，据此而提出的观点与办法为何利大于弊，有利于解决问题。如：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611886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中国一向是所谓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闭关主义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，自己不去，别人也不许来。自从给枪炮打破了大门之后，又碰了一串钉子，到现在，成了什么都是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送去主义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了。别的且不说罢，单是学艺上的东西，近来就先送一批古董到巴黎去展览，但终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不知后事如何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；还有几位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大师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们捧着几张古画和新画在欧洲各国一路的挂过去，叫作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发扬国光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”……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>
                <a:ea typeface="楷体_GB2312"/>
                <a:cs typeface="Times New Roman" panose="02020603050405020304"/>
              </a:rPr>
              <a:t>我在这里也并不想对于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送去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再说什么，否则太不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摩登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了。我只想鼓吹我们再吝啬一点，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送去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之外，还得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拿来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，是为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楷体_GB2312"/>
                <a:cs typeface="Times New Roman" panose="02020603050405020304"/>
              </a:rPr>
              <a:t>拿来主义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楷体_GB2312"/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pPr indent="713740" algn="r">
              <a:tabLst>
                <a:tab pos="1943100" algn="l"/>
                <a:tab pos="5600700" algn="l"/>
              </a:tabLst>
            </a:pPr>
            <a:r>
              <a:rPr lang="en-US" altLang="zh-CN" kern="100">
                <a:cs typeface="Courier New" panose="02070309020205020404"/>
              </a:rPr>
              <a:t>(</a:t>
            </a:r>
            <a:r>
              <a:rPr lang="zh-CN" altLang="zh-CN" kern="100">
                <a:cs typeface="Times New Roman" panose="02020603050405020304"/>
              </a:rPr>
              <a:t>选自鲁迅《拿来主义》</a:t>
            </a:r>
            <a:r>
              <a:rPr lang="en-US" altLang="zh-CN" kern="100">
                <a:cs typeface="Courier New" panose="02070309020205020404"/>
              </a:rPr>
              <a:t>)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574" y="692696"/>
            <a:ext cx="11382863" cy="4310380"/>
          </a:xfrm>
        </p:spPr>
        <p:txBody>
          <a:bodyPr/>
          <a:lstStyle/>
          <a:p>
            <a:pPr indent="713740">
              <a:tabLst>
                <a:tab pos="1943100" algn="l"/>
                <a:tab pos="5600700" algn="l"/>
              </a:tabLst>
            </a:pPr>
            <a:endParaRPr lang="en-US" altLang="zh-CN" kern="100" smtClean="0">
              <a:ea typeface="黑体" panose="02010609060101010101" pitchFamily="2" charset="-122"/>
              <a:cs typeface="Times New Roman" panose="02020603050405020304"/>
            </a:endParaRPr>
          </a:p>
          <a:p>
            <a:pPr indent="713740">
              <a:tabLst>
                <a:tab pos="1943100" algn="l"/>
                <a:tab pos="5600700" algn="l"/>
              </a:tabLst>
            </a:pPr>
            <a:r>
              <a:rPr lang="zh-CN" altLang="zh-CN" kern="100" smtClean="0">
                <a:ea typeface="黑体" panose="02010609060101010101" pitchFamily="2" charset="-122"/>
                <a:cs typeface="Times New Roman" panose="02020603050405020304"/>
              </a:rPr>
              <a:t>点评</a:t>
            </a:r>
            <a:r>
              <a:rPr lang="zh-CN" altLang="zh-CN" kern="100">
                <a:ea typeface="黑体" panose="02010609060101010101" pitchFamily="2" charset="-122"/>
                <a:cs typeface="Times New Roman" panose="02020603050405020304"/>
              </a:rPr>
              <a:t>：</a:t>
            </a:r>
            <a:r>
              <a:rPr lang="zh-CN" altLang="zh-CN" kern="100">
                <a:ea typeface="仿宋_GB2312"/>
                <a:cs typeface="Times New Roman" panose="02020603050405020304"/>
              </a:rPr>
              <a:t>一开篇，作者点出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闭关主义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所带来的危害，随后指出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送去主义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的实质就是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卖国主义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。在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送去主义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送来主义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的反复比照之下，引出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拿来主义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。一味地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送去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，则有可能走上卖国之路；一味地接受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送来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，则意味着甘心接受文化的侵略。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送去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与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送来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不行，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>
                <a:ea typeface="仿宋_GB2312"/>
                <a:cs typeface="Times New Roman" panose="02020603050405020304"/>
              </a:rPr>
              <a:t>我们要运用脑髓，放出眼光，自己来拿</a:t>
            </a:r>
            <a:r>
              <a:rPr lang="en-US" altLang="zh-CN" kern="10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>
                <a:ea typeface="仿宋_GB2312"/>
                <a:cs typeface="Times New Roman" panose="02020603050405020304"/>
              </a:rPr>
              <a:t>，突出自己观点的独特性</a:t>
            </a:r>
            <a:r>
              <a:rPr lang="zh-CN" altLang="zh-CN" kern="100" smtClean="0">
                <a:ea typeface="仿宋_GB2312"/>
                <a:cs typeface="Times New Roman" panose="02020603050405020304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 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4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3050</Words>
  <Application>Microsoft Office PowerPoint</Application>
  <PresentationFormat>自定义</PresentationFormat>
  <Paragraphs>79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 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2021-01-22T19:02:44Z</cp:lastPrinted>
  <dcterms:created xsi:type="dcterms:W3CDTF">2021-01-22T19:02:44Z</dcterms:created>
  <dcterms:modified xsi:type="dcterms:W3CDTF">2021-03-07T03:17:13Z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