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5" r:id="rId8"/>
    <p:sldId id="269" r:id="rId9"/>
    <p:sldId id="270" r:id="rId10"/>
    <p:sldId id="263" r:id="rId11"/>
    <p:sldId id="264" r:id="rId12"/>
    <p:sldId id="267" r:id="rId13"/>
    <p:sldId id="268" r:id="rId14"/>
    <p:sldId id="273" r:id="rId15"/>
    <p:sldId id="262" r:id="rId16"/>
    <p:sldId id="271" r:id="rId17"/>
    <p:sldId id="279" r:id="rId18"/>
    <p:sldId id="277" r:id="rId19"/>
    <p:sldId id="278" r:id="rId20"/>
    <p:sldId id="275" r:id="rId21"/>
    <p:sldId id="276" r:id="rId22"/>
    <p:sldId id="287" r:id="rId23"/>
    <p:sldId id="290" r:id="rId24"/>
    <p:sldId id="288" r:id="rId25"/>
    <p:sldId id="281" r:id="rId26"/>
    <p:sldId id="282" r:id="rId27"/>
    <p:sldId id="283" r:id="rId28"/>
    <p:sldId id="289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CC"/>
    <a:srgbClr val="00FFCC"/>
    <a:srgbClr val="E3F4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1" autoAdjust="0"/>
    <p:restoredTop sz="94635" autoAdjust="0"/>
  </p:normalViewPr>
  <p:slideViewPr>
    <p:cSldViewPr>
      <p:cViewPr>
        <p:scale>
          <a:sx n="66" d="100"/>
          <a:sy n="66" d="100"/>
        </p:scale>
        <p:origin x="-1692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B716E-B4E2-4EB2-B039-ECC0F408CBE2}" type="datetimeFigureOut">
              <a:rPr lang="zh-CN" altLang="en-US" smtClean="0"/>
              <a:pPr/>
              <a:t>2020/10/21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4E595-D6D5-4958-9625-2C672C68C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5105;&#24895;&#24847;&#26159;&#24613;&#27969;.mp4.mp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裴多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44" y="2643182"/>
            <a:ext cx="4429156" cy="421481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2976" y="428604"/>
            <a:ext cx="435888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生命诚可贵，</a:t>
            </a:r>
          </a:p>
          <a:p>
            <a:pPr algn="ctr"/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爱情价更高。</a:t>
            </a:r>
          </a:p>
          <a:p>
            <a:pPr algn="ctr"/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若为自由故，</a:t>
            </a:r>
          </a:p>
          <a:p>
            <a:pPr algn="ctr"/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二者皆可抛。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 descr="2007121216847713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4572000" cy="3929066"/>
          </a:xfrm>
          <a:prstGeom prst="rect">
            <a:avLst/>
          </a:prstGeom>
        </p:spPr>
      </p:pic>
      <p:pic>
        <p:nvPicPr>
          <p:cNvPr id="10" name="Picture 3" descr="2006616130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0"/>
            <a:ext cx="4357686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0" y="4303455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9900CC"/>
                </a:solidFill>
                <a:latin typeface="宋体" pitchFamily="2" charset="-122"/>
              </a:rPr>
              <a:t>     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小鱼在水中“游来游去”是悠闲欢快的，而急流、小河在崎岖的小路上跋涉是艰辛痛楚的 。写出了诗人为使爱人快乐，而不畏艰辛，甘愿承受苦痛。</a:t>
            </a:r>
            <a:endParaRPr lang="zh-CN" altLang="en-US" sz="40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21429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“崎岖”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5715008" y="21429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“快乐”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ttps://photo.tuchong.com/106131/f/24032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86380" cy="3929090"/>
          </a:xfrm>
          <a:prstGeom prst="rect">
            <a:avLst/>
          </a:prstGeom>
          <a:noFill/>
        </p:spPr>
      </p:pic>
      <p:pic>
        <p:nvPicPr>
          <p:cNvPr id="4" name="Picture 3" descr="2006807_212074e6a6c8795c08a3b084bd02e4e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0"/>
            <a:ext cx="3571868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85720" y="4000504"/>
            <a:ext cx="86439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“做窠” 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和“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鸣叫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体现</a:t>
            </a:r>
            <a:r>
              <a:rPr lang="zh-CN" altLang="en-US" sz="40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了生活的幸福与平安，而荒林对狂风的作战则充满了危险。但“只要”爱人的幸福平安，诗人甘愿冒着危险挑战狂风 。</a:t>
            </a:r>
            <a:endParaRPr lang="zh-CN" altLang="en-US" sz="40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28572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“勇敢地作战”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5676384" y="214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“做巢”“鸣叫”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650" name="Picture 2" descr="http://photo.tuchong.com/21627/f/42965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6248" cy="4214818"/>
          </a:xfrm>
          <a:prstGeom prst="rect">
            <a:avLst/>
          </a:prstGeom>
          <a:noFill/>
        </p:spPr>
      </p:pic>
      <p:pic>
        <p:nvPicPr>
          <p:cNvPr id="27652" name="Picture 4" descr="https://icweiliimg1.pstatp.com/weili/bl/4603683447418392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"/>
            <a:ext cx="4429123" cy="428625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4214818"/>
            <a:ext cx="9144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FF"/>
                </a:solidFill>
                <a:ea typeface="华文行楷" pitchFamily="2" charset="-122"/>
              </a:rPr>
              <a:t>       </a:t>
            </a:r>
            <a:r>
              <a:rPr lang="zh-CN" altLang="en-US" sz="3600" b="1" dirty="0" smtClean="0">
                <a:solidFill>
                  <a:srgbClr val="FF00FF"/>
                </a:solidFill>
                <a:ea typeface="华文行楷" pitchFamily="2" charset="-122"/>
              </a:rPr>
              <a:t>常春藤“攀援上升”充满了生命的活力，废墟是它上升成长的依靠，而废墟自身却要一步步走向衰亡。这里写出</a:t>
            </a:r>
            <a:r>
              <a:rPr lang="zh-CN" altLang="en-US" sz="3600" b="1" dirty="0" smtClean="0">
                <a:solidFill>
                  <a:srgbClr val="FF00FF"/>
                </a:solidFill>
                <a:ea typeface="华文行楷" pitchFamily="2" charset="-122"/>
              </a:rPr>
              <a:t>了诗人为</a:t>
            </a:r>
            <a:r>
              <a:rPr lang="zh-CN" altLang="en-US" sz="3600" b="1" dirty="0" smtClean="0">
                <a:solidFill>
                  <a:srgbClr val="FF00FF"/>
                </a:solidFill>
                <a:ea typeface="华文行楷" pitchFamily="2" charset="-122"/>
              </a:rPr>
              <a:t>使爱人青春永驻，而甘愿牺牲自己。</a:t>
            </a:r>
            <a:endParaRPr lang="zh-CN" altLang="en-US" sz="3600" b="1" dirty="0">
              <a:solidFill>
                <a:srgbClr val="FF00FF"/>
              </a:solidFill>
              <a:ea typeface="华文行楷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57166"/>
            <a:ext cx="3647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FF"/>
                </a:solidFill>
                <a:ea typeface="华文行楷" pitchFamily="2" charset="-122"/>
              </a:rPr>
              <a:t>“毁灭”“荒凉</a:t>
            </a:r>
            <a:r>
              <a:rPr lang="zh-CN" altLang="en-US" b="1" dirty="0" smtClean="0">
                <a:solidFill>
                  <a:srgbClr val="FF00FF"/>
                </a:solidFill>
                <a:ea typeface="华文行楷" pitchFamily="2" charset="-122"/>
              </a:rPr>
              <a:t>”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285728"/>
            <a:ext cx="4429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行楷" pitchFamily="2" charset="-122"/>
                <a:ea typeface="华文行楷" pitchFamily="2" charset="-122"/>
              </a:rPr>
              <a:t>“青青的”“攀援而上”</a:t>
            </a:r>
            <a:endParaRPr lang="zh-CN" altLang="en-US" sz="3200" b="1" dirty="0">
              <a:solidFill>
                <a:srgbClr val="FF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5" descr="289565406682939412_看图王_看图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0"/>
            <a:ext cx="4500562" cy="45005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282" y="4549676"/>
            <a:ext cx="8929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安身于草屋内火炉里的火焰避开了户外风雨的危险，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“缓缓闪现” </a:t>
            </a:r>
            <a:r>
              <a:rPr lang="zh-CN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这一份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愉快</a:t>
            </a:r>
            <a:r>
              <a:rPr lang="zh-CN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和满足来自于草屋的庇护。</a:t>
            </a: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而草屋自身却要“饱受风雨的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打击”。</a:t>
            </a:r>
            <a:endParaRPr lang="zh-CN" altLang="en-US" sz="36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429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“饱受风雨的打击”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214290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  <a:latin typeface="华文行楷" pitchFamily="2" charset="-122"/>
                <a:ea typeface="华文行楷" pitchFamily="2" charset="-122"/>
              </a:rPr>
              <a:t>“愉快的缓缓闪现</a:t>
            </a:r>
            <a:r>
              <a:rPr lang="zh-CN" altLang="en-US" sz="36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 descr="u=1166911814,2684427164&amp;gp=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7781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u=1967283453,2455534867&amp;gp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-1"/>
            <a:ext cx="4000496" cy="371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414338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    “</a:t>
            </a:r>
            <a:r>
              <a:rPr lang="en-US" sz="3600" dirty="0" err="1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珊瑚似的夕阳”显出了“</a:t>
            </a:r>
            <a:r>
              <a:rPr lang="en-US" sz="3600" dirty="0" err="1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鲜艳的辉煌</a:t>
            </a:r>
            <a:r>
              <a:rPr 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”，</a:t>
            </a:r>
            <a:r>
              <a:rPr lang="en-US" sz="3600" dirty="0" err="1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这是生命的辉煌</a:t>
            </a:r>
            <a:r>
              <a:rPr lang="en-US" sz="3600" dirty="0" err="1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，而云朵、</a:t>
            </a:r>
            <a:r>
              <a:rPr lang="en-US" sz="3600" dirty="0" err="1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破旗在广漠的空中飘来</a:t>
            </a:r>
            <a:r>
              <a:rPr lang="zh-CN" alt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荡</a:t>
            </a:r>
            <a:r>
              <a:rPr lang="en-US" sz="3600" dirty="0" err="1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去却是一种居无定所的漂泊和苍凉</a:t>
            </a:r>
            <a:r>
              <a:rPr lang="zh-CN" alt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。 只要</a:t>
            </a:r>
            <a:r>
              <a:rPr lang="zh-CN" altLang="en-US" sz="36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能衬托出夕阳的辉煌，</a:t>
            </a:r>
            <a:r>
              <a:rPr lang="zh-CN" alt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诗人不怕漂泊</a:t>
            </a:r>
            <a:r>
              <a:rPr lang="zh-CN" altLang="en-US" sz="36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pic>
        <p:nvPicPr>
          <p:cNvPr id="9" name="图片 8" descr="t016f0300fe72932e2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7166"/>
            <a:ext cx="4857752" cy="35704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72132" y="214290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“鲜艳的辉煌”</a:t>
            </a:r>
            <a:endParaRPr lang="zh-CN" altLang="en-US" sz="36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3042" y="64291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“飘来荡去</a:t>
            </a:r>
            <a:r>
              <a:rPr lang="en-US" sz="36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28860" y="214290"/>
            <a:ext cx="5405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、意象的内涵：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43051"/>
            <a:ext cx="62865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★“小河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要穿越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崎岖山路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意味着：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</a:rPr>
              <a:t>★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荒林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要同狂风恶战，表明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: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n-US" altLang="zh-CN" sz="2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</a:rPr>
              <a:t>★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废墟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已被毁灭、遗弃，象征着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:</a:t>
            </a:r>
          </a:p>
          <a:p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</a:rPr>
              <a:t>★山谷底的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草屋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itchFamily="34" charset="0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忍受风吹雨打，表现了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:</a:t>
            </a:r>
          </a:p>
          <a:p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</a:rPr>
              <a:t>★空中飘荡的“云朵” 和“破旗” ，隐示着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</a:t>
            </a:r>
            <a:endParaRPr lang="en-US" altLang="zh-CN" sz="28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1643050"/>
            <a:ext cx="35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C3300"/>
                </a:solidFill>
                <a:ea typeface="华文行楷" pitchFamily="2" charset="-122"/>
              </a:rPr>
              <a:t>爱情历程的艰难曲折</a:t>
            </a:r>
            <a:r>
              <a:rPr lang="zh-CN" altLang="en-US" sz="2400" b="1" dirty="0" smtClean="0">
                <a:solidFill>
                  <a:srgbClr val="CC3300"/>
                </a:solidFill>
                <a:ea typeface="华文行楷" pitchFamily="2" charset="-122"/>
              </a:rPr>
              <a:t>；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2428868"/>
            <a:ext cx="48013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C3300"/>
                </a:solidFill>
                <a:ea typeface="华文行楷" pitchFamily="2" charset="-122"/>
              </a:rPr>
              <a:t>爱情可能遭遇的挫折和打击</a:t>
            </a:r>
            <a:r>
              <a:rPr lang="zh-CN" altLang="en-US" sz="2400" b="1" dirty="0" smtClean="0">
                <a:solidFill>
                  <a:srgbClr val="CC3300"/>
                </a:solidFill>
                <a:ea typeface="华文行楷" pitchFamily="2" charset="-122"/>
              </a:rPr>
              <a:t>；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43504" y="307181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C3300"/>
                </a:solidFill>
                <a:ea typeface="华文行楷" pitchFamily="2" charset="-122"/>
              </a:rPr>
              <a:t>爱将可能付出巨大的代价；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138049" y="3786190"/>
            <a:ext cx="3005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C3300"/>
                </a:solidFill>
                <a:ea typeface="华文行楷" pitchFamily="2" charset="-122"/>
              </a:rPr>
              <a:t>诗人处境的孤寂</a:t>
            </a:r>
            <a:r>
              <a:rPr lang="zh-CN" altLang="en-US" sz="2400" b="1" dirty="0" smtClean="0">
                <a:solidFill>
                  <a:srgbClr val="CC3300"/>
                </a:solidFill>
                <a:ea typeface="华文行楷" pitchFamily="2" charset="-122"/>
              </a:rPr>
              <a:t>；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072166" y="464344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C3300"/>
                </a:solidFill>
                <a:ea typeface="华文行楷" pitchFamily="2" charset="-122"/>
              </a:rPr>
              <a:t>诗人的流浪生涯；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142844" y="5357826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  这一切都含蓄地体现出主人公：</a:t>
            </a:r>
            <a:r>
              <a:rPr lang="zh-CN" altLang="en-US" sz="3600" b="1" dirty="0" smtClean="0">
                <a:solidFill>
                  <a:srgbClr val="CC3300"/>
                </a:solidFill>
                <a:ea typeface="华文行楷" pitchFamily="2" charset="-122"/>
              </a:rPr>
              <a:t>刚毅不屈的性格和对爱情坚贞不渝的追求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348" y="0"/>
            <a:ext cx="8001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  <a:latin typeface="+mn-ea"/>
              </a:rPr>
              <a:t>   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2285992"/>
            <a:ext cx="892971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诗中作为比喻的自然现象包罗万象，丰富多彩。上至广漠的天空，下至河流山谷；大至山崖废墟，小至一鸟一鱼，意境开阔，画面舒展。</a:t>
            </a:r>
            <a:r>
              <a:rPr lang="zh-CN" altLang="en-US" sz="4000" b="1" u="sng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这不仅展现出诗人自由、开朗、奔放的襟怀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，也将诗人的爱情表白推向一个更高的境界。</a:t>
            </a:r>
            <a:endParaRPr lang="zh-CN" altLang="en-US" sz="40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357166"/>
            <a:ext cx="79296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+mn-ea"/>
              </a:rPr>
              <a:t>    5</a:t>
            </a:r>
            <a:r>
              <a:rPr lang="zh-CN" altLang="en-US" sz="3600" b="1" dirty="0" smtClean="0">
                <a:solidFill>
                  <a:schemeClr val="bg1"/>
                </a:solidFill>
                <a:latin typeface="+mn-ea"/>
              </a:rPr>
              <a:t>、一组意象已能表达诗人对爱情的态度，诗人为什么还要选择这么多意象？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20" y="0"/>
            <a:ext cx="864399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  <a:latin typeface="+mj-ea"/>
                <a:ea typeface="+mj-ea"/>
              </a:rPr>
              <a:t>   </a:t>
            </a:r>
            <a:r>
              <a:rPr lang="en-US" altLang="zh-CN" sz="4000" b="1" dirty="0" smtClean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4000" b="1" dirty="0" smtClean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这些意象在顺序安排上有什么特点？对主旨的表达有什么作用？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1428736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递进的方式排序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由“快乐的小鱼” 到“鲜艳的辉煌” 是爱人从青春走向成熟的生命历程。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3000372"/>
            <a:ext cx="8858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/>
              <a:t>    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成长过程中爱人需要保护，诗人挺身而出，与狂风作战，饱受风雨的打击，哪怕毁灭也绝不懊丧；而当爱人的生命步入辉煌时，诗人则又退在一旁，甘做陪衬。</a:t>
            </a:r>
            <a:endParaRPr lang="zh-CN" altLang="en-US" sz="32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535782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</a:rPr>
              <a:t>作用：一步步衬托出诗人高尚的情操，感人至深。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501222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910" y="285728"/>
            <a:ext cx="8286808" cy="638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dirty="0" smtClean="0">
                <a:solidFill>
                  <a:srgbClr val="FFFF00"/>
                </a:solidFill>
                <a:latin typeface="宋体" pitchFamily="2" charset="-122"/>
                <a:ea typeface="黑体" pitchFamily="49" charset="-122"/>
                <a:sym typeface="Arial" pitchFamily="34" charset="0"/>
              </a:rPr>
              <a:t>艺术特色：</a:t>
            </a:r>
            <a:endParaRPr lang="en-US" altLang="zh-CN" sz="3600" dirty="0" smtClean="0">
              <a:solidFill>
                <a:srgbClr val="FFFF00"/>
              </a:solidFill>
              <a:latin typeface="宋体" pitchFamily="2" charset="-122"/>
              <a:ea typeface="黑体" pitchFamily="49" charset="-122"/>
              <a:sym typeface="Arial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3600" dirty="0" smtClean="0">
                <a:solidFill>
                  <a:srgbClr val="FFFF00"/>
                </a:solidFill>
                <a:latin typeface="宋体" pitchFamily="2" charset="-122"/>
                <a:ea typeface="黑体" pitchFamily="49" charset="-122"/>
              </a:rPr>
              <a:t>    意象丰美、意境优美、意蕴淳美</a:t>
            </a:r>
            <a:r>
              <a:rPr lang="zh-CN" altLang="en-US" sz="4000" dirty="0" smtClean="0">
                <a:latin typeface="Arial" pitchFamily="34" charset="0"/>
                <a:cs typeface="Times New Roman" pitchFamily="18" charset="0"/>
              </a:rPr>
              <a:t> </a:t>
            </a:r>
            <a:r>
              <a:rPr lang="zh-CN" altLang="en-US" dirty="0" smtClean="0">
                <a:latin typeface="宋体" pitchFamily="2" charset="-122"/>
                <a:cs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</a:pPr>
            <a:endParaRPr lang="en-US" dirty="0" smtClean="0">
              <a:latin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 smtClean="0">
                <a:latin typeface="宋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CC3300"/>
                </a:solidFill>
                <a:latin typeface="宋体" pitchFamily="2" charset="-122"/>
                <a:cs typeface="Times New Roman" pitchFamily="18" charset="0"/>
              </a:rPr>
              <a:t>1 . </a:t>
            </a:r>
            <a:r>
              <a:rPr lang="zh-CN" altLang="en-US" sz="4000" b="1" dirty="0" smtClean="0">
                <a:solidFill>
                  <a:srgbClr val="CC3300"/>
                </a:solidFill>
                <a:latin typeface="宋体" pitchFamily="2" charset="-122"/>
              </a:rPr>
              <a:t>鲜活的意象，澎湃的感情。</a:t>
            </a:r>
            <a:endParaRPr lang="en-US" sz="4000" b="1" dirty="0" smtClean="0">
              <a:solidFill>
                <a:srgbClr val="CC3300"/>
              </a:solidFill>
              <a:latin typeface="宋体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en-US" sz="4000" dirty="0" smtClean="0">
                <a:latin typeface="宋体" pitchFamily="2" charset="-122"/>
              </a:rPr>
              <a:t>  </a:t>
            </a:r>
            <a:r>
              <a:rPr lang="zh-CN" altLang="en-US" sz="4000" dirty="0" smtClean="0">
                <a:latin typeface="宋体" pitchFamily="2" charset="-122"/>
              </a:rPr>
              <a:t>裴多菲以爱情诗和革命诗著称，而且这两种诗在他笔下都能迸发出熊熊火焰。这首诗没有空泛说教，而是通过一系列鲜活意象的排列递进，营造了一个情感流动的回旋天地。而这也正是裴多菲爱情诗的特点之一</a:t>
            </a:r>
            <a:r>
              <a:rPr lang="zh-CN" altLang="en-US" sz="4000" dirty="0" smtClean="0">
                <a:latin typeface="Arial" pitchFamily="34" charset="0"/>
                <a:cs typeface="Times New Roman" pitchFamily="18" charset="0"/>
              </a:rPr>
              <a:t> </a:t>
            </a:r>
            <a:r>
              <a:rPr lang="zh-CN" altLang="en-US" sz="4000" dirty="0" smtClean="0">
                <a:latin typeface="宋体" pitchFamily="2" charset="-122"/>
              </a:rPr>
              <a:t>。</a:t>
            </a:r>
          </a:p>
          <a:p>
            <a:pPr algn="just">
              <a:lnSpc>
                <a:spcPct val="90000"/>
              </a:lnSpc>
            </a:pPr>
            <a:r>
              <a:rPr lang="zh-CN" altLang="en-US" sz="4000" dirty="0" smtClean="0">
                <a:latin typeface="宋体" pitchFamily="2" charset="-122"/>
                <a:cs typeface="Times New Roman" pitchFamily="18" charset="0"/>
              </a:rPr>
              <a:t>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720" y="714356"/>
            <a:ext cx="85011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CC3300"/>
                </a:solidFill>
                <a:latin typeface="宋体" pitchFamily="2" charset="-122"/>
                <a:cs typeface="Times New Roman" pitchFamily="18" charset="0"/>
              </a:rPr>
              <a:t>2 . </a:t>
            </a:r>
            <a:r>
              <a:rPr lang="zh-CN" altLang="en-US" sz="2800" b="1" dirty="0" smtClean="0">
                <a:solidFill>
                  <a:srgbClr val="CC3300"/>
                </a:solidFill>
                <a:latin typeface="宋体" pitchFamily="2" charset="-122"/>
              </a:rPr>
              <a:t>本诗通篇采用博喻手法。</a:t>
            </a:r>
            <a:endParaRPr lang="zh-CN" altLang="en-US" sz="2800" b="1" dirty="0" smtClean="0">
              <a:solidFill>
                <a:srgbClr val="CC3300"/>
              </a:solidFill>
              <a:latin typeface="宋体" pitchFamily="2" charset="-122"/>
              <a:cs typeface="Times New Roman" pitchFamily="18" charset="0"/>
            </a:endParaRPr>
          </a:p>
          <a:p>
            <a:pPr algn="just"/>
            <a:r>
              <a:rPr lang="zh-CN" altLang="en-US" sz="2800" b="1" dirty="0" smtClean="0">
                <a:latin typeface="宋体" pitchFamily="2" charset="-122"/>
              </a:rPr>
              <a:t>  所谓</a:t>
            </a:r>
            <a:r>
              <a:rPr lang="zh-CN" altLang="en-US" sz="2800" b="1" u="sng" dirty="0" smtClean="0">
                <a:solidFill>
                  <a:schemeClr val="bg1"/>
                </a:solidFill>
                <a:latin typeface="宋体" pitchFamily="2" charset="-122"/>
              </a:rPr>
              <a:t>博喻手法，即用一连串丰富多彩的比喻，来表达同一中心思想</a:t>
            </a:r>
            <a:r>
              <a:rPr lang="zh-CN" altLang="en-US" sz="2800" b="1" u="sng" dirty="0" smtClean="0">
                <a:latin typeface="宋体" pitchFamily="2" charset="-122"/>
              </a:rPr>
              <a:t>。</a:t>
            </a:r>
            <a:r>
              <a:rPr lang="zh-CN" altLang="en-US" sz="2800" b="1" dirty="0" smtClean="0">
                <a:latin typeface="宋体" pitchFamily="2" charset="-122"/>
              </a:rPr>
              <a:t>诗人把每一个比喻都加以展开，并同对比结合运用，从而包含了更丰富的意义，具有更浓郁的民歌风格。</a:t>
            </a:r>
          </a:p>
        </p:txBody>
      </p:sp>
      <p:sp>
        <p:nvSpPr>
          <p:cNvPr id="5" name="矩形 4"/>
          <p:cNvSpPr/>
          <p:nvPr/>
        </p:nvSpPr>
        <p:spPr>
          <a:xfrm>
            <a:off x="285720" y="3214686"/>
            <a:ext cx="8858280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 smtClean="0">
                <a:solidFill>
                  <a:srgbClr val="CC3300"/>
                </a:solidFill>
                <a:latin typeface="宋体" pitchFamily="2" charset="-122"/>
              </a:rPr>
              <a:t>3 . </a:t>
            </a:r>
            <a:r>
              <a:rPr lang="zh-CN" altLang="en-US" sz="2800" b="1" dirty="0" smtClean="0">
                <a:solidFill>
                  <a:srgbClr val="CC3300"/>
                </a:solidFill>
                <a:latin typeface="宋体" pitchFamily="2" charset="-122"/>
              </a:rPr>
              <a:t>这首诗多处运用</a:t>
            </a:r>
            <a:r>
              <a:rPr lang="zh-CN" altLang="en-US" sz="2800" b="1" u="sng" dirty="0" smtClean="0">
                <a:solidFill>
                  <a:srgbClr val="CC3300"/>
                </a:solidFill>
                <a:latin typeface="宋体" pitchFamily="2" charset="-122"/>
              </a:rPr>
              <a:t>对比</a:t>
            </a:r>
            <a:r>
              <a:rPr lang="zh-CN" altLang="en-US" sz="2800" b="1" dirty="0" smtClean="0">
                <a:solidFill>
                  <a:srgbClr val="CC3300"/>
                </a:solidFill>
                <a:latin typeface="宋体" pitchFamily="2" charset="-122"/>
              </a:rPr>
              <a:t>的写法。</a:t>
            </a:r>
            <a:endParaRPr lang="en-US" sz="2800" b="1" dirty="0" smtClean="0">
              <a:solidFill>
                <a:srgbClr val="CC3300"/>
              </a:solidFill>
              <a:latin typeface="宋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第一段中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崎岖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和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快乐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形成第一处对照。</a:t>
            </a:r>
            <a:r>
              <a:rPr lang="zh-CN" altLang="en-US" sz="2400" b="1" dirty="0" smtClean="0">
                <a:latin typeface="ˎ̥" charset="0"/>
              </a:rPr>
              <a:t> </a:t>
            </a:r>
            <a:endParaRPr lang="zh-CN" altLang="en-US" sz="2400" b="1" dirty="0" smtClean="0">
              <a:latin typeface="宋体" pitchFamily="2" charset="-122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第二段中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勇敢地作战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和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做窠</a:t>
            </a:r>
            <a:r>
              <a:rPr lang="zh-CN" altLang="en-US" sz="2400" b="1" dirty="0" smtClean="0">
                <a:latin typeface="Arial" pitchFamily="34" charset="0"/>
              </a:rPr>
              <a:t>”“</a:t>
            </a:r>
            <a:r>
              <a:rPr lang="zh-CN" altLang="en-US" sz="2400" b="1" dirty="0" smtClean="0">
                <a:latin typeface="宋体" pitchFamily="2" charset="-122"/>
              </a:rPr>
              <a:t>鸣叫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形成第二处对照。</a:t>
            </a: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第三段中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毁灭</a:t>
            </a:r>
            <a:r>
              <a:rPr lang="zh-CN" altLang="en-US" sz="2400" b="1" dirty="0" smtClean="0">
                <a:latin typeface="Arial" pitchFamily="34" charset="0"/>
              </a:rPr>
              <a:t>”“</a:t>
            </a:r>
            <a:r>
              <a:rPr lang="zh-CN" altLang="en-US" sz="2400" b="1" dirty="0" smtClean="0">
                <a:latin typeface="宋体" pitchFamily="2" charset="-122"/>
              </a:rPr>
              <a:t>荒凉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和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攀援上升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形成第三处对照。</a:t>
            </a: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第四段中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饱受风雨的打击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和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愉快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形成第四处对照。</a:t>
            </a: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第五段中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飘来飘去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和</a:t>
            </a:r>
            <a:r>
              <a:rPr lang="zh-CN" altLang="en-US" sz="2400" b="1" dirty="0" smtClean="0">
                <a:latin typeface="Arial" pitchFamily="34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</a:rPr>
              <a:t>鲜艳的辉煌</a:t>
            </a:r>
            <a:r>
              <a:rPr lang="zh-CN" altLang="en-US" sz="2400" b="1" dirty="0" smtClean="0">
                <a:latin typeface="Arial" pitchFamily="34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</a:rPr>
              <a:t>形成第五处对照。</a:t>
            </a:r>
            <a:endParaRPr lang="zh-CN" altLang="en-US" sz="2400" b="1" dirty="0" smtClean="0">
              <a:latin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b="1" dirty="0" smtClean="0"/>
              <a:t>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d90a3ee022d648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2857520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zh-CN" altLang="en-US" sz="7300" b="1" dirty="0" smtClean="0">
                <a:solidFill>
                  <a:srgbClr val="FFFF00"/>
                </a:solidFill>
                <a:ea typeface="文鼎中特广告体" pitchFamily="33" charset="-122"/>
              </a:rPr>
              <a:t>我  愿 意 是 急 流</a:t>
            </a:r>
            <a:r>
              <a:rPr lang="zh-CN" altLang="en-US" sz="7300" b="1" dirty="0" smtClean="0">
                <a:solidFill>
                  <a:srgbClr val="FFFF00"/>
                </a:solidFill>
              </a:rPr>
              <a:t>      </a:t>
            </a:r>
            <a:r>
              <a:rPr lang="zh-CN" altLang="en-US" sz="4000" b="1" dirty="0" smtClean="0">
                <a:solidFill>
                  <a:srgbClr val="FF3399"/>
                </a:solidFill>
                <a:ea typeface="隶书" pitchFamily="49" charset="-122"/>
              </a:rPr>
              <a:t/>
            </a:r>
            <a:br>
              <a:rPr lang="zh-CN" altLang="en-US" sz="4000" b="1" dirty="0" smtClean="0">
                <a:solidFill>
                  <a:srgbClr val="FF3399"/>
                </a:solidFill>
                <a:ea typeface="隶书" pitchFamily="49" charset="-122"/>
              </a:rPr>
            </a:br>
            <a:r>
              <a:rPr lang="en-US" altLang="zh-CN" sz="4000" b="1" dirty="0" smtClean="0">
                <a:solidFill>
                  <a:srgbClr val="FF3399"/>
                </a:solidFill>
                <a:ea typeface="隶书" pitchFamily="49" charset="-122"/>
              </a:rPr>
              <a:t/>
            </a:r>
            <a:br>
              <a:rPr lang="en-US" altLang="zh-CN" sz="4000" b="1" dirty="0" smtClean="0">
                <a:solidFill>
                  <a:srgbClr val="FF3399"/>
                </a:solidFill>
                <a:ea typeface="隶书" pitchFamily="49" charset="-122"/>
              </a:rPr>
            </a:br>
            <a:r>
              <a:rPr lang="en-US" altLang="zh-CN" sz="3600" b="1" dirty="0" smtClean="0">
                <a:solidFill>
                  <a:srgbClr val="FFFFFF"/>
                </a:solidFill>
                <a:ea typeface="文鼎荆棘体" pitchFamily="33" charset="-122"/>
              </a:rPr>
              <a:t>——</a:t>
            </a:r>
            <a:r>
              <a:rPr lang="zh-CN" altLang="en-US" sz="3600" b="1" dirty="0" smtClean="0">
                <a:solidFill>
                  <a:srgbClr val="FFFFFF"/>
                </a:solidFill>
                <a:ea typeface="文鼎荆棘体" pitchFamily="33" charset="-122"/>
              </a:rPr>
              <a:t>献给未婚妻森德莱</a:t>
            </a:r>
            <a:r>
              <a:rPr lang="en-US" altLang="zh-CN" sz="3600" b="1" dirty="0" smtClean="0">
                <a:solidFill>
                  <a:srgbClr val="FFFFFF"/>
                </a:solidFill>
                <a:latin typeface="Times New Roman"/>
                <a:ea typeface="文鼎荆棘体" pitchFamily="33" charset="-122"/>
              </a:rPr>
              <a:t>·</a:t>
            </a:r>
            <a:r>
              <a:rPr lang="zh-CN" altLang="en-US" sz="3600" b="1" dirty="0" smtClean="0">
                <a:solidFill>
                  <a:srgbClr val="FFFFFF"/>
                </a:solidFill>
                <a:ea typeface="文鼎荆棘体" pitchFamily="33" charset="-122"/>
              </a:rPr>
              <a:t>尤丽亚</a:t>
            </a:r>
            <a:r>
              <a:rPr lang="en-US" altLang="zh-CN" sz="3600" b="1" dirty="0" smtClean="0">
                <a:solidFill>
                  <a:srgbClr val="FFFFFF"/>
                </a:solidFill>
                <a:ea typeface="文鼎荆棘体" pitchFamily="33" charset="-122"/>
              </a:rPr>
              <a:t/>
            </a:r>
            <a:br>
              <a:rPr lang="en-US" altLang="zh-CN" sz="3600" b="1" dirty="0" smtClean="0">
                <a:solidFill>
                  <a:srgbClr val="FFFFFF"/>
                </a:solidFill>
                <a:ea typeface="文鼎荆棘体" pitchFamily="33" charset="-122"/>
              </a:rPr>
            </a:br>
            <a:r>
              <a:rPr lang="zh-CN" altLang="en-US" sz="3600" b="1" dirty="0" smtClean="0">
                <a:solidFill>
                  <a:srgbClr val="FFFFFF"/>
                </a:solidFill>
                <a:ea typeface="文鼎荆棘体" pitchFamily="33" charset="-122"/>
              </a:rPr>
              <a:t/>
            </a:r>
            <a:br>
              <a:rPr lang="zh-CN" altLang="en-US" sz="3600" b="1" dirty="0" smtClean="0">
                <a:solidFill>
                  <a:srgbClr val="FFFFFF"/>
                </a:solidFill>
                <a:ea typeface="文鼎荆棘体" pitchFamily="33" charset="-122"/>
              </a:rPr>
            </a:br>
            <a:r>
              <a:rPr lang="zh-CN" altLang="en-US" sz="3600" b="1" dirty="0" smtClean="0">
                <a:solidFill>
                  <a:srgbClr val="FF0000"/>
                </a:solidFill>
                <a:ea typeface="文鼎荆棘体" pitchFamily="33" charset="-122"/>
              </a:rPr>
              <a:t>裴多菲（匈牙利）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85729"/>
            <a:ext cx="864393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Times New Roman" pitchFamily="18" charset="0"/>
              </a:rPr>
              <a:t>拓展思考：</a:t>
            </a: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本诗主旨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? </a:t>
            </a:r>
            <a:endParaRPr lang="zh-CN" altLang="en-US" sz="3200" b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3286124"/>
            <a:ext cx="742952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仅仅表达个人的爱情诗篇吗？联系诗人的社会角色回答。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928662" y="4572008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57890"/>
                </a:solidFill>
                <a:latin typeface="Times New Roman" pitchFamily="18" charset="0"/>
              </a:rPr>
              <a:t>      </a:t>
            </a:r>
            <a:r>
              <a:rPr lang="zh-CN" altLang="en-US" sz="3200" b="1" dirty="0" smtClean="0">
                <a:solidFill>
                  <a:srgbClr val="557890"/>
                </a:solidFill>
                <a:latin typeface="Times New Roman" pitchFamily="18" charset="0"/>
              </a:rPr>
              <a:t>政治抒情诗</a:t>
            </a:r>
            <a:r>
              <a:rPr lang="en-US" altLang="zh-CN" sz="3200" b="1" dirty="0" smtClean="0">
                <a:solidFill>
                  <a:srgbClr val="557890"/>
                </a:solidFill>
                <a:latin typeface="Times New Roman" pitchFamily="18" charset="0"/>
              </a:rPr>
              <a:t>:</a:t>
            </a:r>
            <a:r>
              <a:rPr lang="zh-CN" altLang="en-US" sz="3200" b="1" dirty="0" smtClean="0">
                <a:solidFill>
                  <a:srgbClr val="557890"/>
                </a:solidFill>
                <a:latin typeface="Times New Roman" pitchFamily="18" charset="0"/>
              </a:rPr>
              <a:t>表达匈牙利人民的解放斗争事业，歌颂为民族解放事业献身的精神和执著追求理想的革命精神。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500034" y="1857364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557890"/>
                </a:solidFill>
                <a:latin typeface="Times New Roman" pitchFamily="18" charset="0"/>
              </a:rPr>
              <a:t>     爱情诗</a:t>
            </a:r>
            <a:r>
              <a:rPr lang="en-US" altLang="zh-CN" sz="3200" b="1" dirty="0" smtClean="0">
                <a:solidFill>
                  <a:srgbClr val="557890"/>
                </a:solidFill>
                <a:latin typeface="Times New Roman" pitchFamily="18" charset="0"/>
              </a:rPr>
              <a:t>:</a:t>
            </a:r>
            <a:r>
              <a:rPr lang="zh-CN" altLang="en-US" sz="3200" b="1" dirty="0" smtClean="0">
                <a:solidFill>
                  <a:srgbClr val="557890"/>
                </a:solidFill>
                <a:latin typeface="Times New Roman" pitchFamily="18" charset="0"/>
              </a:rPr>
              <a:t>抒发对爱人的深挚感情，歌颂纯洁而高尚的爱情。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20" y="1000108"/>
            <a:ext cx="43524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 2.“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我”指什么人？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928662" y="2000240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557890"/>
                </a:solidFill>
                <a:latin typeface="Times New Roman" pitchFamily="18" charset="0"/>
              </a:rPr>
              <a:t>我：</a:t>
            </a:r>
            <a:r>
              <a:rPr lang="zh-CN" altLang="zh-CN" sz="3600" b="1" dirty="0" smtClean="0">
                <a:solidFill>
                  <a:srgbClr val="557890"/>
                </a:solidFill>
                <a:latin typeface="Times New Roman" pitchFamily="18" charset="0"/>
              </a:rPr>
              <a:t>1.</a:t>
            </a:r>
            <a:r>
              <a:rPr lang="zh-CN" altLang="en-US" sz="3600" b="1" dirty="0" smtClean="0">
                <a:solidFill>
                  <a:srgbClr val="557890"/>
                </a:solidFill>
                <a:latin typeface="Times New Roman" pitchFamily="18" charset="0"/>
              </a:rPr>
              <a:t>诗人自己；</a:t>
            </a:r>
            <a:r>
              <a:rPr lang="zh-CN" altLang="zh-CN" sz="3600" b="1" dirty="0" smtClean="0">
                <a:solidFill>
                  <a:srgbClr val="557890"/>
                </a:solidFill>
                <a:latin typeface="Times New Roman" pitchFamily="18" charset="0"/>
              </a:rPr>
              <a:t>2.</a:t>
            </a:r>
            <a:r>
              <a:rPr lang="zh-CN" altLang="en-US" sz="3600" b="1" dirty="0" smtClean="0">
                <a:solidFill>
                  <a:srgbClr val="557890"/>
                </a:solidFill>
                <a:latin typeface="Times New Roman" pitchFamily="18" charset="0"/>
              </a:rPr>
              <a:t>革命战士。</a:t>
            </a:r>
          </a:p>
          <a:p>
            <a:endParaRPr lang="zh-CN" altLang="zh-CN" sz="3600" b="1" dirty="0" smtClean="0">
              <a:solidFill>
                <a:srgbClr val="557890"/>
              </a:solidFill>
              <a:latin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3071810"/>
            <a:ext cx="485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“爱人”指什么人？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1000100" y="4000504"/>
            <a:ext cx="65008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557890"/>
                </a:solidFill>
                <a:latin typeface="Times New Roman" pitchFamily="18" charset="0"/>
              </a:rPr>
              <a:t>爱人：</a:t>
            </a:r>
            <a:r>
              <a:rPr lang="zh-CN" altLang="zh-CN" sz="4000" b="1" dirty="0" smtClean="0">
                <a:solidFill>
                  <a:srgbClr val="557890"/>
                </a:solidFill>
                <a:latin typeface="Times New Roman" pitchFamily="18" charset="0"/>
              </a:rPr>
              <a:t>1.</a:t>
            </a:r>
            <a:r>
              <a:rPr lang="zh-CN" altLang="en-US" sz="4000" b="1" dirty="0" smtClean="0">
                <a:solidFill>
                  <a:srgbClr val="557890"/>
                </a:solidFill>
                <a:latin typeface="Times New Roman" pitchFamily="18" charset="0"/>
              </a:rPr>
              <a:t>诗人的爱侣</a:t>
            </a:r>
            <a:r>
              <a:rPr lang="en-US" altLang="zh-CN" sz="4000" b="1" dirty="0" smtClean="0">
                <a:solidFill>
                  <a:srgbClr val="557890"/>
                </a:solidFill>
                <a:latin typeface="Times New Roman" pitchFamily="18" charset="0"/>
              </a:rPr>
              <a:t>——</a:t>
            </a:r>
            <a:r>
              <a:rPr lang="zh-CN" altLang="en-US" sz="4000" b="1" dirty="0" smtClean="0">
                <a:solidFill>
                  <a:srgbClr val="557890"/>
                </a:solidFill>
                <a:latin typeface="Times New Roman" pitchFamily="18" charset="0"/>
              </a:rPr>
              <a:t>尤利娅；</a:t>
            </a:r>
          </a:p>
          <a:p>
            <a:r>
              <a:rPr lang="zh-CN" altLang="zh-CN" sz="4000" b="1" dirty="0" smtClean="0">
                <a:solidFill>
                  <a:srgbClr val="557890"/>
                </a:solidFill>
                <a:latin typeface="Times New Roman" pitchFamily="18" charset="0"/>
              </a:rPr>
              <a:t>            2.</a:t>
            </a:r>
            <a:r>
              <a:rPr lang="zh-CN" altLang="en-US" sz="4000" b="1" dirty="0" smtClean="0">
                <a:solidFill>
                  <a:srgbClr val="557890"/>
                </a:solidFill>
                <a:latin typeface="Times New Roman" pitchFamily="18" charset="0"/>
              </a:rPr>
              <a:t>诗人追求的革命理想。</a:t>
            </a:r>
            <a:endParaRPr lang="zh-CN" altLang="en-US" sz="4000" b="1" dirty="0">
              <a:solidFill>
                <a:srgbClr val="55789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8564" y="214290"/>
            <a:ext cx="87154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en-US" altLang="zh-CN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爱一个人是美妙的，被人爱更是幸福的。但是</a:t>
            </a:r>
            <a:r>
              <a:rPr lang="zh-CN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除了爱情，还有哪些值得我们毕生去追求的爱？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285860"/>
            <a:ext cx="91440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071678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        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父母之爱、兄妹之爱、朋友之爱、师长之爱；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</a:rPr>
              <a:t>      对理想、对生活、对社会、对国家和人民的爱。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</a:rPr>
              <a:t>       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一直以来，有多少热血儿女为了国家和民族，放弃了男女之爱、个人之爱，他们无怨无悔的去追求更加高尚的大爱。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285728"/>
            <a:ext cx="9501222" cy="6858000"/>
          </a:xfrm>
          <a:prstGeom prst="rect">
            <a:avLst/>
          </a:prstGeom>
        </p:spPr>
      </p:pic>
      <p:pic>
        <p:nvPicPr>
          <p:cNvPr id="1034" name="Picture 10" descr="http://img03.daxues.cn/41825451011365311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3500438"/>
            <a:ext cx="3643338" cy="3714752"/>
          </a:xfrm>
          <a:prstGeom prst="rect">
            <a:avLst/>
          </a:prstGeom>
          <a:noFill/>
        </p:spPr>
      </p:pic>
      <p:pic>
        <p:nvPicPr>
          <p:cNvPr id="1026" name="Picture 2" descr="http://image2.sina.com.cn/dy/c/p/2006-08-08/U1043P1T1D10659565F1394DT200608080955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0"/>
            <a:ext cx="4071966" cy="4975171"/>
          </a:xfrm>
          <a:prstGeom prst="rect">
            <a:avLst/>
          </a:prstGeom>
          <a:noFill/>
        </p:spPr>
      </p:pic>
      <p:pic>
        <p:nvPicPr>
          <p:cNvPr id="1030" name="Picture 6" descr="http://photocdn.sohu.com/20110912/Img3191107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7616" y="0"/>
            <a:ext cx="5536384" cy="3690923"/>
          </a:xfrm>
          <a:prstGeom prst="rect">
            <a:avLst/>
          </a:prstGeom>
          <a:noFill/>
        </p:spPr>
      </p:pic>
      <p:pic>
        <p:nvPicPr>
          <p:cNvPr id="1032" name="Picture 8" descr="http://dingyue.ws.126.net/2020/0302/f96e1af7j00q6kkjs001tc000jg00el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76500" y="2143116"/>
            <a:ext cx="6667500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472" y="428604"/>
            <a:ext cx="85725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同学们齐背：“生命诚宝贵，</a:t>
            </a:r>
            <a:endParaRPr lang="en-US" altLang="zh-CN" sz="3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爱情价更高。若为自由故，二者皆可抛”。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785926"/>
            <a:ext cx="8072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         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当我们认识到这些，并为之而努力奋斗，我们就会沐浴着爱的阳光、吸收着爱的雨露；我们就会在爱的空气中幸福地呼吸，最终成长为一棵棵枝繁叶茂的参天大树！</a:t>
            </a:r>
            <a:r>
              <a:rPr lang="en-US" sz="3600" b="1" dirty="0" smtClean="0">
                <a:solidFill>
                  <a:schemeClr val="bg1"/>
                </a:solidFill>
              </a:rPr>
              <a:t>     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4929198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40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在你们思想成熟、事业有成的时候，也一定会收获真正的爱情！</a:t>
            </a:r>
            <a:endParaRPr lang="zh-CN" altLang="en-US" sz="40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荒林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0"/>
            <a:ext cx="9296400" cy="694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89297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拓展练习：仿写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以“我愿意是......只要我的爱人是......”的句式写一段话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8" y="1643050"/>
            <a:ext cx="635798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我愿意是</a:t>
            </a:r>
            <a:r>
              <a:rPr lang="zh-CN" altLang="en-US" sz="3200" b="1" dirty="0" smtClean="0">
                <a:solidFill>
                  <a:srgbClr val="FF33CC"/>
                </a:solidFill>
              </a:rPr>
              <a:t>峰岩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，</a:t>
            </a:r>
          </a:p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终年处在遥远的大地边缘，</a:t>
            </a:r>
          </a:p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被冰雪覆盖、冻僵，</a:t>
            </a:r>
          </a:p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柔和的阳光不能把它温暖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……</a:t>
            </a:r>
          </a:p>
          <a:p>
            <a:pPr algn="ctr"/>
            <a:r>
              <a:rPr lang="zh-CN" altLang="en-US" sz="3200" b="1" dirty="0" smtClean="0">
                <a:solidFill>
                  <a:srgbClr val="00FFCC"/>
                </a:solidFill>
              </a:rPr>
              <a:t>只要我的爱人</a:t>
            </a:r>
          </a:p>
          <a:p>
            <a:pPr algn="ctr"/>
            <a:r>
              <a:rPr lang="zh-CN" altLang="en-US" sz="3200" b="1" dirty="0" smtClean="0">
                <a:solidFill>
                  <a:srgbClr val="00FFCC"/>
                </a:solidFill>
              </a:rPr>
              <a:t>是一片绿色的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森林</a:t>
            </a:r>
            <a:r>
              <a:rPr lang="zh-CN" altLang="en-US" sz="3200" b="1" dirty="0" smtClean="0">
                <a:solidFill>
                  <a:srgbClr val="00FFCC"/>
                </a:solidFill>
              </a:rPr>
              <a:t>，</a:t>
            </a:r>
          </a:p>
          <a:p>
            <a:pPr algn="ctr"/>
            <a:r>
              <a:rPr lang="zh-CN" altLang="en-US" sz="3200" b="1" dirty="0" smtClean="0">
                <a:solidFill>
                  <a:srgbClr val="00FFCC"/>
                </a:solidFill>
              </a:rPr>
              <a:t>在静穆的夜间，</a:t>
            </a:r>
          </a:p>
          <a:p>
            <a:pPr algn="ctr"/>
            <a:r>
              <a:rPr lang="zh-CN" altLang="en-US" sz="3200" b="1" dirty="0" smtClean="0">
                <a:solidFill>
                  <a:srgbClr val="00FFCC"/>
                </a:solidFill>
              </a:rPr>
              <a:t>被一泓清冽的山溪拥抱、滋润。</a:t>
            </a:r>
            <a:endParaRPr lang="zh-CN" altLang="en-US" sz="3200" b="1" dirty="0">
              <a:solidFill>
                <a:srgbClr val="00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5b0988e595225.cdn.sohucs.com/images/20190822/c975b4c5502a4385abe2dc1515e6579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357818" cy="6890154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143240" y="642918"/>
            <a:ext cx="66437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我愿意是</a:t>
            </a:r>
            <a:r>
              <a:rPr lang="zh-CN" altLang="en-US" sz="4000" b="1" dirty="0" smtClean="0"/>
              <a:t>笼中鸟，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关在狭小的天地里，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为了冲出铁做的窗，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流尽了自己的鲜血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……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只要我的爱人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是一只</a:t>
            </a:r>
            <a:r>
              <a:rPr lang="zh-CN" altLang="en-US" sz="4000" b="1" dirty="0" smtClean="0"/>
              <a:t>自由的夜莺，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在黎明的号角中唤醒，</a:t>
            </a: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扬起她甜美的歌喉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z3-A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357422" y="714356"/>
            <a:ext cx="55721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我愿意是</a:t>
            </a:r>
            <a:r>
              <a:rPr lang="zh-CN" altLang="en-US" sz="4000" b="1" dirty="0" smtClean="0"/>
              <a:t>小岛</a:t>
            </a:r>
            <a:r>
              <a:rPr lang="zh-CN" altLang="en-US" sz="4000" b="1" dirty="0" smtClean="0">
                <a:solidFill>
                  <a:srgbClr val="FFFF00"/>
                </a:solidFill>
              </a:rPr>
              <a:t>，</a:t>
            </a:r>
          </a:p>
          <a:p>
            <a:r>
              <a:rPr lang="zh-CN" altLang="en-US" sz="4000" b="1" dirty="0" smtClean="0">
                <a:solidFill>
                  <a:srgbClr val="FFFF00"/>
                </a:solidFill>
              </a:rPr>
              <a:t>座落在大海的中央，</a:t>
            </a:r>
          </a:p>
          <a:p>
            <a:r>
              <a:rPr lang="zh-CN" altLang="en-US" sz="4000" b="1" dirty="0" smtClean="0">
                <a:solidFill>
                  <a:srgbClr val="FFFF00"/>
                </a:solidFill>
              </a:rPr>
              <a:t>面对着风浪和寂寞，</a:t>
            </a:r>
          </a:p>
          <a:p>
            <a:r>
              <a:rPr lang="zh-CN" altLang="en-US" sz="4000" b="1" dirty="0" smtClean="0">
                <a:solidFill>
                  <a:srgbClr val="FFFF00"/>
                </a:solidFill>
              </a:rPr>
              <a:t>还有可怕的死亡</a:t>
            </a:r>
            <a:r>
              <a:rPr lang="en-US" altLang="zh-CN" sz="4000" b="1" dirty="0" smtClean="0">
                <a:solidFill>
                  <a:srgbClr val="FFFF00"/>
                </a:solidFill>
              </a:rPr>
              <a:t>……</a:t>
            </a:r>
          </a:p>
          <a:p>
            <a:r>
              <a:rPr lang="zh-CN" altLang="en-US" sz="4000" b="1" dirty="0" smtClean="0">
                <a:solidFill>
                  <a:srgbClr val="FF33CC"/>
                </a:solidFill>
              </a:rPr>
              <a:t>只要我的爱人</a:t>
            </a:r>
          </a:p>
          <a:p>
            <a:r>
              <a:rPr lang="zh-CN" altLang="en-US" sz="4000" b="1" dirty="0" smtClean="0">
                <a:solidFill>
                  <a:srgbClr val="FF33CC"/>
                </a:solidFill>
              </a:rPr>
              <a:t>是一座</a:t>
            </a:r>
            <a:r>
              <a:rPr lang="zh-CN" altLang="en-US" sz="4000" b="1" dirty="0" smtClean="0"/>
              <a:t>花园</a:t>
            </a:r>
            <a:r>
              <a:rPr lang="zh-CN" altLang="en-US" sz="4000" b="1" dirty="0" smtClean="0">
                <a:solidFill>
                  <a:srgbClr val="FF33CC"/>
                </a:solidFill>
              </a:rPr>
              <a:t>，</a:t>
            </a:r>
          </a:p>
          <a:p>
            <a:r>
              <a:rPr lang="zh-CN" altLang="en-US" sz="4000" b="1" dirty="0" smtClean="0">
                <a:solidFill>
                  <a:srgbClr val="FF33CC"/>
                </a:solidFill>
              </a:rPr>
              <a:t>在太阳吻红的繁华的大地上，</a:t>
            </a:r>
          </a:p>
          <a:p>
            <a:r>
              <a:rPr lang="zh-CN" altLang="en-US" sz="4000" b="1" dirty="0" smtClean="0">
                <a:solidFill>
                  <a:srgbClr val="FF33CC"/>
                </a:solidFill>
              </a:rPr>
              <a:t>弥漫着幸福的和平。</a:t>
            </a:r>
            <a:endParaRPr lang="zh-CN" altLang="en-US" sz="4000" b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2357430"/>
            <a:ext cx="628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我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土壤，爱人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禾苗；</a:t>
            </a:r>
            <a:endParaRPr lang="en-US" altLang="zh-CN" sz="4000" b="1" dirty="0" smtClean="0">
              <a:solidFill>
                <a:srgbClr val="00B0F0"/>
              </a:solidFill>
            </a:endParaRPr>
          </a:p>
          <a:p>
            <a:r>
              <a:rPr lang="zh-CN" altLang="en-US" sz="4000" b="1" dirty="0" smtClean="0">
                <a:solidFill>
                  <a:srgbClr val="00B0F0"/>
                </a:solidFill>
              </a:rPr>
              <a:t>我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绿叶，爱人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红花；</a:t>
            </a:r>
            <a:endParaRPr lang="en-US" altLang="zh-CN" sz="4000" b="1" dirty="0" smtClean="0">
              <a:solidFill>
                <a:srgbClr val="00B0F0"/>
              </a:solidFill>
            </a:endParaRPr>
          </a:p>
          <a:p>
            <a:r>
              <a:rPr lang="zh-CN" altLang="en-US" sz="4000" b="1" dirty="0" smtClean="0">
                <a:solidFill>
                  <a:srgbClr val="00B0F0"/>
                </a:solidFill>
              </a:rPr>
              <a:t>我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寒冬，爱人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梅花：</a:t>
            </a:r>
            <a:endParaRPr lang="en-US" altLang="zh-CN" sz="4000" b="1" dirty="0" smtClean="0">
              <a:solidFill>
                <a:srgbClr val="00B0F0"/>
              </a:solidFill>
            </a:endParaRPr>
          </a:p>
          <a:p>
            <a:r>
              <a:rPr lang="zh-CN" altLang="en-US" sz="4000" b="1" dirty="0" smtClean="0">
                <a:solidFill>
                  <a:srgbClr val="00B0F0"/>
                </a:solidFill>
              </a:rPr>
              <a:t>我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礁石，爱人</a:t>
            </a:r>
            <a:r>
              <a:rPr lang="en-US" altLang="zh-CN" sz="4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海鸥。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85784" y="857232"/>
            <a:ext cx="85725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下列意象，任选一组仿写在作业本上：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92241565693_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5012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71802" y="2643182"/>
            <a:ext cx="30572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9600" b="1" cap="none" spc="0" dirty="0" smtClean="0">
                <a:ln/>
                <a:solidFill>
                  <a:schemeClr val="accent3"/>
                </a:solidFill>
                <a:effectLst/>
              </a:rPr>
              <a:t>再见</a:t>
            </a:r>
            <a:r>
              <a:rPr lang="en-US" altLang="zh-CN" sz="9600" b="1" cap="none" spc="0" dirty="0" smtClean="0">
                <a:ln/>
                <a:solidFill>
                  <a:schemeClr val="accent3"/>
                </a:solidFill>
                <a:effectLst/>
              </a:rPr>
              <a:t>!</a:t>
            </a:r>
            <a:endParaRPr lang="zh-CN" altLang="en-US" sz="9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 descr="488408476824633436_看图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32500" lnSpcReduction="20000"/>
          </a:bodyPr>
          <a:lstStyle/>
          <a:p>
            <a:pPr algn="ctr">
              <a:spcBef>
                <a:spcPct val="50000"/>
              </a:spcBef>
              <a:buNone/>
            </a:pPr>
            <a:r>
              <a:rPr lang="zh-CN" altLang="en-US" sz="17600" b="1" dirty="0" smtClean="0">
                <a:solidFill>
                  <a:srgbClr val="FF00FF"/>
                </a:solidFill>
              </a:rPr>
              <a:t>       </a:t>
            </a:r>
            <a:endParaRPr lang="en-US" altLang="zh-CN" sz="17600" b="1" dirty="0" smtClean="0">
              <a:solidFill>
                <a:srgbClr val="FF00FF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17600" b="1" dirty="0" smtClean="0">
                <a:solidFill>
                  <a:srgbClr val="FF00FF"/>
                </a:solidFill>
              </a:rPr>
              <a:t>      </a:t>
            </a:r>
            <a:r>
              <a:rPr lang="en-US" altLang="zh-CN" sz="17600" b="1" dirty="0" smtClean="0">
                <a:solidFill>
                  <a:srgbClr val="FFFF00"/>
                </a:solidFill>
              </a:rPr>
              <a:t> </a:t>
            </a:r>
            <a:r>
              <a:rPr lang="en-US" altLang="zh-CN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、有感情地朗诵诗歌，正确品味诗歌精妙的语言。</a:t>
            </a:r>
            <a:b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endParaRPr lang="en-US" altLang="zh-CN" sz="12800" b="1" dirty="0" smtClean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en-US" altLang="zh-CN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   2 </a:t>
            </a:r>
            <a: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lang="zh-CN" altLang="en-US" sz="123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感悟诗中一组组意象群，把握各自的特点及其间的关系。 </a:t>
            </a:r>
            <a: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endParaRPr lang="en-US" altLang="zh-CN" sz="12800" b="1" dirty="0" smtClean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en-US" altLang="zh-CN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3 </a:t>
            </a:r>
            <a:r>
              <a:rPr lang="zh-CN" altLang="en-US" sz="12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、品味作者真挚的情怀，陶冶高尚的情操</a:t>
            </a:r>
            <a:r>
              <a:rPr lang="zh-CN" altLang="en-US" sz="176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17600" dirty="0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4612" y="0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学习目标</a:t>
            </a:r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04800" y="765175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900113" y="0"/>
            <a:ext cx="3095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3600" b="1">
              <a:solidFill>
                <a:srgbClr val="990033"/>
              </a:solidFill>
            </a:endParaRPr>
          </a:p>
        </p:txBody>
      </p:sp>
      <p:pic>
        <p:nvPicPr>
          <p:cNvPr id="5" name="图片 4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876146"/>
            <a:ext cx="521494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黑体" pitchFamily="2" charset="-122"/>
                <a:ea typeface="楷体_GB2312" pitchFamily="1" charset="-122"/>
              </a:rPr>
              <a:t>     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裴多菲（1823-1849）是匈牙利19世纪最伟大的诗人，资产阶级民主主义革命家。他</a:t>
            </a:r>
            <a:r>
              <a:rPr lang="zh-CN" altLang="en-US" sz="2800" b="1" dirty="0" smtClean="0">
                <a:solidFill>
                  <a:srgbClr val="FFFF00"/>
                </a:solidFill>
                <a:ea typeface="黑体" pitchFamily="2" charset="-122"/>
              </a:rPr>
              <a:t>出生于贫困的屠户家庭。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15岁开始写诗，题材多取自人民生活，一生共写了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八百多首诗和八篇长篇叙事诗，</a:t>
            </a:r>
            <a:r>
              <a:rPr lang="zh-CN" altLang="en-US" sz="2800" b="1" u="sng" dirty="0" smtClean="0">
                <a:solidFill>
                  <a:srgbClr val="FFFF00"/>
                </a:solidFill>
                <a:ea typeface="黑体" pitchFamily="2" charset="-122"/>
              </a:rPr>
              <a:t>被喻为匈牙利的“抒情之王”</a:t>
            </a:r>
            <a:r>
              <a:rPr lang="zh-CN" altLang="en-US" sz="2800" b="1" dirty="0" smtClean="0">
                <a:solidFill>
                  <a:srgbClr val="FFFF00"/>
                </a:solidFill>
                <a:ea typeface="黑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著名长诗有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《使徒》《亚诺什勇士》</a:t>
            </a:r>
            <a:r>
              <a:rPr lang="en-US" altLang="zh-CN" sz="2800" b="1" u="sng" dirty="0" smtClean="0">
                <a:solidFill>
                  <a:srgbClr val="FFFF00"/>
                </a:solidFill>
                <a:ea typeface="黑体" pitchFamily="2" charset="-122"/>
              </a:rPr>
              <a:t>《</a:t>
            </a:r>
            <a:r>
              <a:rPr lang="zh-CN" altLang="en-US" sz="2800" b="1" u="sng" dirty="0" smtClean="0">
                <a:solidFill>
                  <a:srgbClr val="FFFF00"/>
                </a:solidFill>
                <a:ea typeface="黑体" pitchFamily="2" charset="-122"/>
              </a:rPr>
              <a:t>农村的大锤</a:t>
            </a:r>
            <a:r>
              <a:rPr lang="en-US" altLang="zh-CN" sz="2800" b="1" u="sng" dirty="0" smtClean="0">
                <a:solidFill>
                  <a:srgbClr val="FFFF00"/>
                </a:solidFill>
                <a:ea typeface="黑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等。他的诗歌充满革命激情，风格清新，语言通俗，富有民歌味。其作品不仅对匈牙利民族文学发展影响很大，</a:t>
            </a:r>
            <a:r>
              <a:rPr lang="zh-CN" altLang="en-US" sz="2800" b="1" dirty="0" smtClean="0">
                <a:solidFill>
                  <a:srgbClr val="FFFF00"/>
                </a:solidFill>
                <a:ea typeface="黑体" pitchFamily="2" charset="-122"/>
              </a:rPr>
              <a:t>而且在世界文学史上都留下光辉的一页。</a:t>
            </a:r>
            <a:r>
              <a:rPr lang="en-US" altLang="zh-CN" sz="2800" b="1" dirty="0" smtClean="0">
                <a:solidFill>
                  <a:srgbClr val="FFFF00"/>
                </a:solidFill>
                <a:latin typeface="Times New Roman"/>
                <a:ea typeface="黑体" pitchFamily="2" charset="-122"/>
              </a:rPr>
              <a:t>   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pic>
        <p:nvPicPr>
          <p:cNvPr id="7" name="图片 6" descr="1000_看图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525" y="0"/>
            <a:ext cx="3800475" cy="66437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楷体_GB2312" pitchFamily="1" charset="-122"/>
              </a:rPr>
              <a:t>作者简介：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0298" y="68449"/>
            <a:ext cx="6643702" cy="678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1846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月，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23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岁的裴多菲在舞会上结识了伊尔诺茨伯爵的女儿森德莱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/>
                <a:ea typeface="黑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尤丽娅。因为伯爵嫌他穷，并不同意把女儿嫁给他。于是，裴多菲在他们相识的半年里发出了一首首情诗，如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致尤丽娅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我是一个怀有爱情的人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你爱的是春天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一下子给我二十个吻吧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等。结婚不到三年，其间给她写了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120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多首健康、感人的爱情诗。这首是裴多菲献给未婚妻尤丽娅的一首情诗，不久后尤丽娅便嫁给了他。</a:t>
            </a:r>
          </a:p>
          <a:p>
            <a:pPr>
              <a:lnSpc>
                <a:spcPct val="85000"/>
              </a:lnSpc>
            </a:pP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1849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31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日，匈牙利爱国诗人裴多菲在瑟克什堡大血战中同沙俄军队作战时牺牲，年仅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26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岁。身后留下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22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岁的妻子和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岁半的幼子。</a:t>
            </a:r>
            <a:endParaRPr lang="zh-CN" altLang="en-US" sz="32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图片 3" descr="9316339-1_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9066"/>
            <a:ext cx="2357422" cy="2928934"/>
          </a:xfrm>
          <a:prstGeom prst="rect">
            <a:avLst/>
          </a:prstGeom>
        </p:spPr>
      </p:pic>
      <p:pic>
        <p:nvPicPr>
          <p:cNvPr id="5" name="Picture 5" descr="裴多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01877" cy="3020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357298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 smtClean="0"/>
              <a:t>       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1、自由读，同桌谈谈感受：你觉得应该用怎样的情感来朗读这首诗？</a:t>
            </a: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</a:rPr>
              <a:t>       2、听朗读，感悟整首诗的意象是怎样和谐地组合在一起的。用“△”标注“我”这个意象，用“○”标注“爱人”的意象。</a:t>
            </a: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</a:rPr>
              <a:t>      3、集体读，感受诗中那种热烈的深情。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0364" y="214290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初读课文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929198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注意下列字音： </a:t>
            </a:r>
            <a:r>
              <a:rPr lang="en-US" sz="4000" dirty="0" smtClean="0"/>
              <a:t> </a:t>
            </a:r>
          </a:p>
          <a:p>
            <a:r>
              <a:rPr lang="zh-CN" altLang="en-US" sz="4000" dirty="0" smtClean="0"/>
              <a:t>       巢</a:t>
            </a:r>
            <a:r>
              <a:rPr lang="en-US" sz="4000" dirty="0" smtClean="0"/>
              <a:t>[</a:t>
            </a:r>
            <a:r>
              <a:rPr lang="en-US" sz="4000" dirty="0" err="1"/>
              <a:t>cháo</a:t>
            </a:r>
            <a:r>
              <a:rPr lang="en-US" sz="4000" dirty="0" smtClean="0"/>
              <a:t>]  </a:t>
            </a:r>
            <a:r>
              <a:rPr lang="zh-CN" altLang="en-US" sz="4000" dirty="0" smtClean="0"/>
              <a:t>窠</a:t>
            </a:r>
            <a:r>
              <a:rPr lang="en-US" sz="4000" dirty="0"/>
              <a:t>[</a:t>
            </a:r>
            <a:r>
              <a:rPr lang="en-US" sz="4000" dirty="0" err="1"/>
              <a:t>kē</a:t>
            </a:r>
            <a:r>
              <a:rPr lang="en-US" sz="4000" dirty="0" smtClean="0"/>
              <a:t>]    </a:t>
            </a:r>
            <a:r>
              <a:rPr lang="zh-CN" altLang="en-US" sz="4000" dirty="0" smtClean="0"/>
              <a:t>懊</a:t>
            </a:r>
            <a:r>
              <a:rPr lang="en-US" sz="4000" dirty="0"/>
              <a:t>[</a:t>
            </a:r>
            <a:r>
              <a:rPr lang="en-US" sz="4000" dirty="0" err="1"/>
              <a:t>ào</a:t>
            </a:r>
            <a:r>
              <a:rPr lang="en-US" sz="4000" dirty="0" smtClean="0"/>
              <a:t>]</a:t>
            </a:r>
            <a:r>
              <a:rPr lang="zh-CN" altLang="en-US" sz="4000" dirty="0" smtClean="0"/>
              <a:t>   稠</a:t>
            </a:r>
            <a:r>
              <a:rPr lang="en-US" sz="4000" dirty="0" smtClean="0"/>
              <a:t>[</a:t>
            </a:r>
            <a:r>
              <a:rPr lang="en-US" sz="4000" dirty="0" err="1" smtClean="0"/>
              <a:t>chóu</a:t>
            </a:r>
            <a:r>
              <a:rPr lang="en-US" sz="4000" dirty="0" smtClean="0"/>
              <a:t>]</a:t>
            </a:r>
            <a:endParaRPr lang="zh-CN" altLang="en-US" sz="4000" dirty="0" smtClean="0"/>
          </a:p>
          <a:p>
            <a:endParaRPr lang="zh-CN" altLang="en-US" sz="4000" dirty="0"/>
          </a:p>
        </p:txBody>
      </p:sp>
      <p:sp>
        <p:nvSpPr>
          <p:cNvPr id="9" name="右箭头 8">
            <a:hlinkClick r:id="rId3" action="ppaction://hlinkfile"/>
          </p:cNvPr>
          <p:cNvSpPr/>
          <p:nvPr/>
        </p:nvSpPr>
        <p:spPr>
          <a:xfrm>
            <a:off x="7358082" y="85723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4282" y="857232"/>
            <a:ext cx="83295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en-US" altLang="zh-CN" sz="3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zh-CN" altLang="en-US" sz="3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诗中意象可概括为几组、几类？代表什么？</a:t>
            </a:r>
            <a:endParaRPr lang="zh-CN" altLang="en-US" sz="3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1571612"/>
            <a:ext cx="864399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①全诗共五节，每节一组共五组意象；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②这些意象又可分为两大类：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   一类是急流、小河、荒林、废墟、草屋、云朵、破旗</a:t>
            </a:r>
            <a:r>
              <a:rPr lang="zh-CN" altLang="zh-CN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自喻的形象；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（荒瑟冷落、凋敝残败、刚劲、苍凉）</a:t>
            </a:r>
            <a:endParaRPr lang="en-US" altLang="zh-CN" sz="3200" b="1" dirty="0" smtClean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 另一类是小鱼、小鸟、常青藤、火焰、夕阳</a:t>
            </a:r>
            <a:r>
              <a:rPr lang="zh-CN" altLang="zh-CN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——“</a:t>
            </a:r>
            <a:r>
              <a:rPr lang="zh-CN" altLang="en-US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爱人”的形象；</a:t>
            </a:r>
            <a:endParaRPr lang="en-US" altLang="zh-CN" sz="3200" b="1" dirty="0" smtClean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6273225"/>
            <a:ext cx="7188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（美好热情，欢畅明丽、娇媚、温馨）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143240" y="142852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研习课文：</a:t>
            </a:r>
            <a:endParaRPr lang="zh-CN" alt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92880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 Black" pitchFamily="34" charset="0"/>
              </a:rPr>
              <a:t>自喻的意象：</a:t>
            </a:r>
            <a:endParaRPr lang="zh-CN" altLang="en-US" sz="3200" b="1" dirty="0">
              <a:latin typeface="Arial Black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285728"/>
            <a:ext cx="57486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200" b="1" i="1" kern="10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宋体"/>
              </a:rPr>
              <a:t>2.</a:t>
            </a:r>
            <a:r>
              <a:rPr lang="zh-CN" altLang="en-US" sz="3200" b="1" i="1" kern="10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宋体"/>
              </a:rPr>
              <a:t>这几类意象各有什么特征</a:t>
            </a:r>
            <a:r>
              <a:rPr lang="zh-CN" altLang="en-US" sz="4800" b="1" i="1" kern="10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宋体"/>
              </a:rPr>
              <a:t>？</a:t>
            </a:r>
            <a:endParaRPr lang="zh-CN" altLang="en-US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1643050"/>
            <a:ext cx="600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Arial Black" pitchFamily="34" charset="0"/>
              </a:rPr>
              <a:t>阔大、粗犷，富有男性的阳刚之气，给人以壮美之感；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572008"/>
            <a:ext cx="34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 Black" pitchFamily="34" charset="0"/>
              </a:rPr>
              <a:t>比喻爱人的意象：</a:t>
            </a:r>
            <a:endParaRPr lang="zh-CN" altLang="en-US" sz="3200" b="1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4214818"/>
            <a:ext cx="61436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Arial Black" pitchFamily="34" charset="0"/>
              </a:rPr>
              <a:t>娇小、细腻、有着女性的柔媚，给人以秀美之感。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d750ec33e3c16de939a04c0a08801d9dcafb672ca62-Wph39s_fw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596" y="500042"/>
            <a:ext cx="8731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bg1"/>
                </a:solidFill>
                <a:latin typeface="Times New Roman" pitchFamily="18" charset="0"/>
              </a:rPr>
              <a:t>3.</a:t>
            </a:r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诗人用哪些词语将这两类意象联系在一起的？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1285860"/>
            <a:ext cx="67866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 smtClean="0">
                <a:solidFill>
                  <a:srgbClr val="FF0000"/>
                </a:solidFill>
                <a:latin typeface="Times New Roman" pitchFamily="18" charset="0"/>
              </a:rPr>
              <a:t>“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我愿意”            “只要” 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538" y="2143116"/>
            <a:ext cx="7133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+mn-ea"/>
              </a:rPr>
              <a:t>这样写表现诗人什么样的爱情观？</a:t>
            </a:r>
            <a:endParaRPr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959" y="3071810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表现了诗人对爱情</a:t>
            </a:r>
            <a:r>
              <a:rPr lang="zh-CN" altLang="en-US" sz="4000" b="1" dirty="0" smtClean="0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</a:rPr>
              <a:t>无私奉献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的精神。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4572008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   4</a:t>
            </a:r>
            <a:r>
              <a:rPr lang="zh-CN" altLang="en-US" sz="3200" dirty="0" smtClean="0">
                <a:solidFill>
                  <a:schemeClr val="bg1"/>
                </a:solidFill>
              </a:rPr>
              <a:t>、讨论：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这首诗运用了对照的写法，将每组意象的处境都进行了对照，请分析每处对照，揭示其深层含义和作用。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1864</Words>
  <Application>Microsoft Office PowerPoint</Application>
  <PresentationFormat>全屏显示(4:3)</PresentationFormat>
  <Paragraphs>141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我  愿 意 是 急 流        ——献给未婚妻森德莱·尤丽亚  裴多菲（匈牙利）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151</cp:revision>
  <dcterms:created xsi:type="dcterms:W3CDTF">2020-10-19T06:25:29Z</dcterms:created>
  <dcterms:modified xsi:type="dcterms:W3CDTF">2020-10-21T10:43:27Z</dcterms:modified>
</cp:coreProperties>
</file>