
<file path=[Content_Types].xml><?xml version="1.0" encoding="utf-8"?>
<Types xmlns="http://schemas.openxmlformats.org/package/2006/content-types">
  <Default Extension="png" ContentType="image/png"/>
  <Default Extension="jpeg" ContentType="image/jpeg"/>
  <Default Extension="jpg&amp;ehk=i9" ContentType="image/jpeg"/>
  <Default Extension="rels" ContentType="application/vnd.openxmlformats-package.relationships+xml"/>
  <Default Extension="xml" ContentType="application/xml"/>
  <Default Extension="jpg&amp;ehk=YqcpcGbQjcua5RrxmePgSg&amp;r=0&amp;pid=OfficeInsert" ContentType="image/jpeg"/>
  <Default Extension="jpg&amp;ehk=MxqD" ContentType="image/jpeg"/>
  <Default Extension="wdp" ContentType="image/vnd.ms-photo"/>
  <Default Extension="gif&amp;ehk=Egl"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8" r:id="rId2"/>
    <p:sldId id="268" r:id="rId3"/>
    <p:sldId id="259" r:id="rId4"/>
    <p:sldId id="269" r:id="rId5"/>
    <p:sldId id="267" r:id="rId6"/>
    <p:sldId id="265" r:id="rId7"/>
    <p:sldId id="279" r:id="rId8"/>
    <p:sldId id="264" r:id="rId9"/>
    <p:sldId id="271" r:id="rId10"/>
    <p:sldId id="270" r:id="rId11"/>
    <p:sldId id="272" r:id="rId12"/>
    <p:sldId id="273" r:id="rId13"/>
    <p:sldId id="274" r:id="rId14"/>
    <p:sldId id="275" r:id="rId15"/>
    <p:sldId id="276" r:id="rId16"/>
    <p:sldId id="277" r:id="rId17"/>
    <p:sldId id="280" r:id="rId18"/>
    <p:sldId id="281" r:id="rId19"/>
    <p:sldId id="282" r:id="rId20"/>
    <p:sldId id="283" r:id="rId2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0000"/>
    <a:srgbClr val="C0504D"/>
    <a:srgbClr val="0E2D07"/>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3" d="100"/>
          <a:sy n="83" d="100"/>
        </p:scale>
        <p:origin x="402" y="108"/>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360519-FC2F-4811-AC32-F7C705BE7A7A}" type="datetimeFigureOut">
              <a:rPr lang="zh-CN" altLang="en-US" smtClean="0"/>
              <a:t>2017/8/20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5C878A-99D8-4546-9061-67639C094D1E}" type="slidenum">
              <a:rPr lang="zh-CN" altLang="en-US" smtClean="0"/>
              <a:t>‹#›</a:t>
            </a:fld>
            <a:endParaRPr lang="zh-CN" altLang="en-US"/>
          </a:p>
        </p:txBody>
      </p:sp>
    </p:spTree>
    <p:extLst>
      <p:ext uri="{BB962C8B-B14F-4D97-AF65-F5344CB8AC3E}">
        <p14:creationId xmlns:p14="http://schemas.microsoft.com/office/powerpoint/2010/main" val="17029713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45C878A-99D8-4546-9061-67639C094D1E}" type="slidenum">
              <a:rPr lang="zh-CN" altLang="en-US" smtClean="0"/>
              <a:t>12</a:t>
            </a:fld>
            <a:endParaRPr lang="zh-CN" altLang="en-US"/>
          </a:p>
        </p:txBody>
      </p:sp>
    </p:spTree>
    <p:extLst>
      <p:ext uri="{BB962C8B-B14F-4D97-AF65-F5344CB8AC3E}">
        <p14:creationId xmlns:p14="http://schemas.microsoft.com/office/powerpoint/2010/main" val="378918974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grpSp>
        <p:nvGrpSpPr>
          <p:cNvPr id="17" name="组合 16"/>
          <p:cNvGrpSpPr/>
          <p:nvPr userDrawn="1"/>
        </p:nvGrpSpPr>
        <p:grpSpPr>
          <a:xfrm>
            <a:off x="-11499" y="0"/>
            <a:ext cx="9174890" cy="5143500"/>
            <a:chOff x="-11499" y="0"/>
            <a:chExt cx="2891224" cy="1620838"/>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4961" y="7637"/>
              <a:ext cx="2709804" cy="1443102"/>
            </a:xfrm>
            <a:prstGeom prst="rect">
              <a:avLst/>
            </a:prstGeom>
          </p:spPr>
        </p:pic>
        <p:pic>
          <p:nvPicPr>
            <p:cNvPr id="8" name="图片 7" descr="叶子.png"/>
            <p:cNvPicPr>
              <a:picLocks noChangeAspect="1"/>
            </p:cNvPicPr>
            <p:nvPr userDrawn="1"/>
          </p:nvPicPr>
          <p:blipFill>
            <a:blip r:embed="rId3" cstate="print"/>
            <a:srcRect l="54369" b="60821"/>
            <a:stretch>
              <a:fillRect/>
            </a:stretch>
          </p:blipFill>
          <p:spPr>
            <a:xfrm>
              <a:off x="1916090" y="0"/>
              <a:ext cx="963635" cy="538122"/>
            </a:xfrm>
            <a:prstGeom prst="rect">
              <a:avLst/>
            </a:prstGeom>
          </p:spPr>
        </p:pic>
        <p:pic>
          <p:nvPicPr>
            <p:cNvPr id="9" name="图片 8" descr="桌子.png"/>
            <p:cNvPicPr>
              <a:picLocks noChangeAspect="1"/>
            </p:cNvPicPr>
            <p:nvPr userDrawn="1"/>
          </p:nvPicPr>
          <p:blipFill>
            <a:blip r:embed="rId4" cstate="print"/>
            <a:srcRect t="80530" r="40938"/>
            <a:stretch>
              <a:fillRect/>
            </a:stretch>
          </p:blipFill>
          <p:spPr>
            <a:xfrm>
              <a:off x="-11499" y="1353415"/>
              <a:ext cx="1247264" cy="267423"/>
            </a:xfrm>
            <a:prstGeom prst="rect">
              <a:avLst/>
            </a:prstGeom>
          </p:spPr>
        </p:pic>
        <p:pic>
          <p:nvPicPr>
            <p:cNvPr id="10" name="图片 9" descr="粉笔画.png"/>
            <p:cNvPicPr>
              <a:picLocks noChangeAspect="1"/>
            </p:cNvPicPr>
            <p:nvPr userDrawn="1"/>
          </p:nvPicPr>
          <p:blipFill>
            <a:blip r:embed="rId5" cstate="print"/>
            <a:srcRect l="49934" t="39179" b="17915"/>
            <a:stretch>
              <a:fillRect/>
            </a:stretch>
          </p:blipFill>
          <p:spPr>
            <a:xfrm>
              <a:off x="1632621" y="799729"/>
              <a:ext cx="1057298" cy="589321"/>
            </a:xfrm>
            <a:prstGeom prst="rect">
              <a:avLst/>
            </a:prstGeom>
          </p:spPr>
        </p:pic>
        <p:pic>
          <p:nvPicPr>
            <p:cNvPr id="11" name="图片 10" descr="书本.png"/>
            <p:cNvPicPr>
              <a:picLocks noChangeAspect="1"/>
            </p:cNvPicPr>
            <p:nvPr userDrawn="1"/>
          </p:nvPicPr>
          <p:blipFill>
            <a:blip r:embed="rId6" cstate="print"/>
            <a:stretch>
              <a:fillRect/>
            </a:stretch>
          </p:blipFill>
          <p:spPr>
            <a:xfrm>
              <a:off x="135905" y="1264247"/>
              <a:ext cx="331633" cy="283611"/>
            </a:xfrm>
            <a:prstGeom prst="rect">
              <a:avLst/>
            </a:prstGeom>
          </p:spPr>
        </p:pic>
        <p:pic>
          <p:nvPicPr>
            <p:cNvPr id="12" name="图片 11" descr="钟.PNG"/>
            <p:cNvPicPr>
              <a:picLocks noChangeAspect="1"/>
            </p:cNvPicPr>
            <p:nvPr userDrawn="1"/>
          </p:nvPicPr>
          <p:blipFill>
            <a:blip r:embed="rId7" cstate="print"/>
            <a:stretch>
              <a:fillRect/>
            </a:stretch>
          </p:blipFill>
          <p:spPr>
            <a:xfrm>
              <a:off x="586523" y="1346308"/>
              <a:ext cx="168944" cy="161364"/>
            </a:xfrm>
            <a:prstGeom prst="rect">
              <a:avLst/>
            </a:prstGeom>
          </p:spPr>
        </p:pic>
        <p:pic>
          <p:nvPicPr>
            <p:cNvPr id="13" name="图片 12" descr="铅笔筒.PNG"/>
            <p:cNvPicPr>
              <a:picLocks noChangeAspect="1"/>
            </p:cNvPicPr>
            <p:nvPr userDrawn="1"/>
          </p:nvPicPr>
          <p:blipFill>
            <a:blip r:embed="rId8" cstate="print"/>
            <a:stretch>
              <a:fillRect/>
            </a:stretch>
          </p:blipFill>
          <p:spPr>
            <a:xfrm>
              <a:off x="447336" y="1270428"/>
              <a:ext cx="223659" cy="242046"/>
            </a:xfrm>
            <a:prstGeom prst="rect">
              <a:avLst/>
            </a:prstGeom>
          </p:spPr>
        </p:pic>
        <p:pic>
          <p:nvPicPr>
            <p:cNvPr id="14" name="图片 13" descr="眼镜.PNG"/>
            <p:cNvPicPr>
              <a:picLocks noChangeAspect="1"/>
            </p:cNvPicPr>
            <p:nvPr userDrawn="1"/>
          </p:nvPicPr>
          <p:blipFill>
            <a:blip r:embed="rId9" cstate="print"/>
            <a:stretch>
              <a:fillRect/>
            </a:stretch>
          </p:blipFill>
          <p:spPr>
            <a:xfrm>
              <a:off x="818232" y="1467966"/>
              <a:ext cx="172083" cy="79411"/>
            </a:xfrm>
            <a:prstGeom prst="rect">
              <a:avLst/>
            </a:prstGeom>
          </p:spPr>
        </p:pic>
        <p:pic>
          <p:nvPicPr>
            <p:cNvPr id="15" name="图片 14" descr="贴贴子4张（空）.png"/>
            <p:cNvPicPr>
              <a:picLocks noChangeAspect="1"/>
            </p:cNvPicPr>
            <p:nvPr userDrawn="1"/>
          </p:nvPicPr>
          <p:blipFill>
            <a:blip r:embed="rId10" cstate="print"/>
            <a:srcRect t="33018" r="77449" b="52860"/>
            <a:stretch>
              <a:fillRect/>
            </a:stretch>
          </p:blipFill>
          <p:spPr>
            <a:xfrm>
              <a:off x="229424" y="152368"/>
              <a:ext cx="476228" cy="193957"/>
            </a:xfrm>
            <a:prstGeom prst="rect">
              <a:avLst/>
            </a:prstGeom>
          </p:spPr>
        </p:pic>
        <p:pic>
          <p:nvPicPr>
            <p:cNvPr id="16" name="图片 15" descr="贴贴子4张（空）.png"/>
            <p:cNvPicPr>
              <a:picLocks/>
            </p:cNvPicPr>
            <p:nvPr userDrawn="1"/>
          </p:nvPicPr>
          <p:blipFill>
            <a:blip r:embed="rId10" cstate="print"/>
            <a:srcRect l="6702" t="47905" r="86794" b="38897"/>
            <a:stretch>
              <a:fillRect/>
            </a:stretch>
          </p:blipFill>
          <p:spPr>
            <a:xfrm rot="21420000">
              <a:off x="630039" y="230507"/>
              <a:ext cx="136050" cy="186588"/>
            </a:xfrm>
            <a:prstGeom prst="rect">
              <a:avLst/>
            </a:prstGeom>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9" name="组合 8"/>
          <p:cNvGrpSpPr/>
          <p:nvPr userDrawn="1"/>
        </p:nvGrpSpPr>
        <p:grpSpPr>
          <a:xfrm>
            <a:off x="13811" y="-236562"/>
            <a:ext cx="9238709" cy="5353378"/>
            <a:chOff x="-7497" y="-117332"/>
            <a:chExt cx="3007002" cy="1742410"/>
          </a:xfrm>
        </p:grpSpPr>
        <p:pic>
          <p:nvPicPr>
            <p:cNvPr id="7" name="图片 6"/>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7497" y="129677"/>
              <a:ext cx="2808011" cy="1495401"/>
            </a:xfrm>
            <a:prstGeom prst="rect">
              <a:avLst/>
            </a:prstGeom>
          </p:spPr>
        </p:pic>
        <p:pic>
          <p:nvPicPr>
            <p:cNvPr id="8" name="图片 7" descr="照片夹.png"/>
            <p:cNvPicPr>
              <a:picLocks noChangeAspect="1"/>
            </p:cNvPicPr>
            <p:nvPr userDrawn="1"/>
          </p:nvPicPr>
          <p:blipFill>
            <a:blip r:embed="rId3" cstate="print"/>
            <a:srcRect r="66645" b="79232"/>
            <a:stretch>
              <a:fillRect/>
            </a:stretch>
          </p:blipFill>
          <p:spPr>
            <a:xfrm flipH="1">
              <a:off x="1530573" y="-117332"/>
              <a:ext cx="1468932" cy="594851"/>
            </a:xfrm>
            <a:prstGeom prst="rect">
              <a:avLst/>
            </a:prstGeom>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11" name="组合 10"/>
          <p:cNvGrpSpPr/>
          <p:nvPr userDrawn="1"/>
        </p:nvGrpSpPr>
        <p:grpSpPr>
          <a:xfrm>
            <a:off x="59328" y="-7204"/>
            <a:ext cx="9100573" cy="5243250"/>
            <a:chOff x="43427" y="0"/>
            <a:chExt cx="2836298" cy="1634119"/>
          </a:xfrm>
        </p:grpSpPr>
        <p:pic>
          <p:nvPicPr>
            <p:cNvPr id="9" name="图片 8"/>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43427" y="152903"/>
              <a:ext cx="2781373" cy="1481216"/>
            </a:xfrm>
            <a:prstGeom prst="rect">
              <a:avLst/>
            </a:prstGeom>
          </p:spPr>
        </p:pic>
        <p:pic>
          <p:nvPicPr>
            <p:cNvPr id="10" name="图片 9" descr="叶子.png"/>
            <p:cNvPicPr>
              <a:picLocks noChangeAspect="1"/>
            </p:cNvPicPr>
            <p:nvPr userDrawn="1"/>
          </p:nvPicPr>
          <p:blipFill>
            <a:blip r:embed="rId3" cstate="print"/>
            <a:srcRect l="54369" b="60821"/>
            <a:stretch>
              <a:fillRect/>
            </a:stretch>
          </p:blipFill>
          <p:spPr>
            <a:xfrm>
              <a:off x="1916090" y="0"/>
              <a:ext cx="963635" cy="538122"/>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grpSp>
        <p:nvGrpSpPr>
          <p:cNvPr id="12" name="组合 11"/>
          <p:cNvGrpSpPr/>
          <p:nvPr userDrawn="1"/>
        </p:nvGrpSpPr>
        <p:grpSpPr>
          <a:xfrm>
            <a:off x="-11499" y="0"/>
            <a:ext cx="9174890" cy="5143500"/>
            <a:chOff x="-11499" y="0"/>
            <a:chExt cx="2891224" cy="1620838"/>
          </a:xfrm>
        </p:grpSpPr>
        <p:pic>
          <p:nvPicPr>
            <p:cNvPr id="10" name="图片 9"/>
            <p:cNvPicPr>
              <a:picLocks/>
            </p:cNvPicPr>
            <p:nvPr userDrawn="1"/>
          </p:nvPicPr>
          <p:blipFill>
            <a:blip r:embed="rId2" cstate="print">
              <a:extLst>
                <a:ext uri="{28A0092B-C50C-407E-A947-70E740481C1C}">
                  <a14:useLocalDpi xmlns:a14="http://schemas.microsoft.com/office/drawing/2010/main" val="0"/>
                </a:ext>
              </a:extLst>
            </a:blip>
            <a:stretch>
              <a:fillRect/>
            </a:stretch>
          </p:blipFill>
          <p:spPr>
            <a:xfrm>
              <a:off x="-11499" y="0"/>
              <a:ext cx="2890797" cy="1620838"/>
            </a:xfrm>
            <a:prstGeom prst="rect">
              <a:avLst/>
            </a:prstGeom>
          </p:spPr>
        </p:pic>
        <p:pic>
          <p:nvPicPr>
            <p:cNvPr id="11" name="图片 10" descr="叶子.png"/>
            <p:cNvPicPr>
              <a:picLocks noChangeAspect="1"/>
            </p:cNvPicPr>
            <p:nvPr userDrawn="1"/>
          </p:nvPicPr>
          <p:blipFill>
            <a:blip r:embed="rId3" cstate="print"/>
            <a:srcRect l="54369" b="60821"/>
            <a:stretch>
              <a:fillRect/>
            </a:stretch>
          </p:blipFill>
          <p:spPr>
            <a:xfrm>
              <a:off x="1916090" y="0"/>
              <a:ext cx="963635" cy="538122"/>
            </a:xfrm>
            <a:prstGeom prst="rect">
              <a:avLst/>
            </a:prstGeom>
          </p:spPr>
        </p:pic>
      </p:gr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背景.jpg"/>
          <p:cNvPicPr>
            <a:picLocks noChangeAspect="1"/>
          </p:cNvPicPr>
          <p:nvPr userDrawn="1"/>
        </p:nvPicPr>
        <p:blipFill>
          <a:blip r:embed="rId6" cstate="print"/>
          <a:srcRect r="2304" b="7492"/>
          <a:stretch>
            <a:fillRect/>
          </a:stretch>
        </p:blipFill>
        <p:spPr>
          <a:xfrm>
            <a:off x="-11499" y="0"/>
            <a:ext cx="9174890"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zh.wikipedia.org/zh-cn/%E8%AF%BA%E8%B4%9D%E5%B0%94%E5%A5%96" TargetMode="External"/><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zh.wikipedia.org/zh-cn/%E8%AF%BA%E8%B4%9D%E5%B0%94%E5%A5%96" TargetMode="External"/><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image" Target="../media/image20.jpg"/></Relationships>
</file>

<file path=ppt/slides/_rels/slide11.xml.rels><?xml version="1.0" encoding="UTF-8" standalone="yes"?>
<Relationships xmlns="http://schemas.openxmlformats.org/package/2006/relationships"><Relationship Id="rId3" Type="http://schemas.openxmlformats.org/officeDocument/2006/relationships/hyperlink" Target="https://zh.wikipedia.org/zh-cn/%E8%AF%BA%E8%B4%9D%E5%B0%94%E5%A5%96" TargetMode="External"/><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image" Target="../media/image21.jp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23.jpg"/><Relationship Id="rId5" Type="http://schemas.openxmlformats.org/officeDocument/2006/relationships/image" Target="../media/image22.jpg&amp;ehk=i9"/><Relationship Id="rId4" Type="http://schemas.openxmlformats.org/officeDocument/2006/relationships/hyperlink" Target="https://zh.wikipedia.org/zh-cn/%E8%AF%BA%E8%B4%9D%E5%B0%94%E5%A5%96"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zh.wikipedia.org/zh-cn/%E8%AF%BA%E8%B4%9D%E5%B0%94%E5%A5%96" TargetMode="External"/><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zh.wikipedia.org/zh-cn/%E8%AF%BA%E8%B4%9D%E5%B0%94%E5%A5%96" TargetMode="External"/><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zh.wikipedia.org/zh-cn/%E8%AF%BA%E8%B4%9D%E5%B0%94%E5%A5%96" TargetMode="External"/><Relationship Id="rId2" Type="http://schemas.openxmlformats.org/officeDocument/2006/relationships/image" Target="../media/image15.png"/><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hyperlink" Target="https://zh.wikipedia.org/zh-cn/%E8%AF%BA%E8%B4%9D%E5%B0%94%E5%A5%96" TargetMode="External"/><Relationship Id="rId2" Type="http://schemas.openxmlformats.org/officeDocument/2006/relationships/image" Target="../media/image15.png"/><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hyperlink" Target="https://zh.wikipedia.org/zh-cn/%E8%AF%BA%E8%B4%9D%E5%B0%94%E5%A5%96" TargetMode="External"/><Relationship Id="rId2" Type="http://schemas.openxmlformats.org/officeDocument/2006/relationships/image" Target="../media/image15.png"/><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hyperlink" Target="https://zh.wikipedia.org/zh-cn/%E8%AF%BA%E8%B4%9D%E5%B0%94%E5%A5%96" TargetMode="External"/><Relationship Id="rId2" Type="http://schemas.openxmlformats.org/officeDocument/2006/relationships/image" Target="../media/image15.png"/><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hyperlink" Target="https://zh.wikipedia.org/zh-cn/%E8%AF%BA%E8%B4%9D%E5%B0%94%E5%A5%96" TargetMode="External"/><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zh.wikipedia.org/zh-cn/%E8%AF%BA%E8%B4%9D%E5%B0%94%E5%A5%96" TargetMode="External"/><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5.gif&amp;ehk=Egl"/><Relationship Id="rId1" Type="http://schemas.openxmlformats.org/officeDocument/2006/relationships/slideLayout" Target="../slideLayouts/slideLayout3.xml"/><Relationship Id="rId4" Type="http://schemas.openxmlformats.org/officeDocument/2006/relationships/hyperlink" Target="https://zh.wikipedia.org/zh-cn/%E8%AF%BA%E8%B4%9D%E5%B0%94%E5%A5%96"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zh.wikipedia.org/zh-cn/%E8%AF%BA%E8%B4%9D%E5%B0%94%E5%A5%96" TargetMode="External"/><Relationship Id="rId2" Type="http://schemas.openxmlformats.org/officeDocument/2006/relationships/image" Target="../media/image15.png"/><Relationship Id="rId1" Type="http://schemas.openxmlformats.org/officeDocument/2006/relationships/slideLayout" Target="../slideLayouts/slideLayout3.xml"/><Relationship Id="rId6" Type="http://schemas.openxmlformats.org/officeDocument/2006/relationships/hyperlink" Target="https://creativecommons.org/licenses/by-nc-sa/3.0/" TargetMode="External"/><Relationship Id="rId5" Type="http://schemas.openxmlformats.org/officeDocument/2006/relationships/hyperlink" Target="http://www.vaikan.com/types-of-bugs/" TargetMode="External"/><Relationship Id="rId4" Type="http://schemas.openxmlformats.org/officeDocument/2006/relationships/image" Target="../media/image16.jpg&amp;ehk=YqcpcGbQjcua5RrxmePgSg&amp;r=0&amp;pid=OfficeInsert"/></Relationships>
</file>

<file path=ppt/slides/_rels/slide4.xml.rels><?xml version="1.0" encoding="UTF-8" standalone="yes"?>
<Relationships xmlns="http://schemas.openxmlformats.org/package/2006/relationships"><Relationship Id="rId3" Type="http://schemas.openxmlformats.org/officeDocument/2006/relationships/hyperlink" Target="https://zh.wikipedia.org/zh-cn/%E8%AF%BA%E8%B4%9D%E5%B0%94%E5%A5%96" TargetMode="External"/><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image" Target="../media/image17.jpg&amp;ehk=MxqD"/></Relationships>
</file>

<file path=ppt/slides/_rels/slide5.xml.rels><?xml version="1.0" encoding="UTF-8" standalone="yes"?>
<Relationships xmlns="http://schemas.openxmlformats.org/package/2006/relationships"><Relationship Id="rId3" Type="http://schemas.openxmlformats.org/officeDocument/2006/relationships/hyperlink" Target="https://zh.wikipedia.org/zh-cn/%E8%AF%BA%E8%B4%9D%E5%B0%94%E5%A5%96" TargetMode="External"/><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zh.wikipedia.org/zh-cn/%E8%AF%BA%E8%B4%9D%E5%B0%94%E5%A5%96" TargetMode="External"/><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zh.wikipedia.org/zh-cn/%E8%AF%BA%E8%B4%9D%E5%B0%94%E5%A5%96" TargetMode="External"/><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zh.wikipedia.org/zh-cn/%E8%AF%BA%E8%B4%9D%E5%B0%94%E5%A5%96" TargetMode="External"/><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image" Target="../media/image18.jpg"/></Relationships>
</file>

<file path=ppt/slides/_rels/slide9.xml.rels><?xml version="1.0" encoding="UTF-8" standalone="yes"?>
<Relationships xmlns="http://schemas.openxmlformats.org/package/2006/relationships"><Relationship Id="rId3" Type="http://schemas.openxmlformats.org/officeDocument/2006/relationships/hyperlink" Target="https://zh.wikipedia.org/zh-cn/%E8%AF%BA%E8%B4%9D%E5%B0%94%E5%A5%96" TargetMode="External"/><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image" Target="../media/image1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硬币, 物体&#10;&#10;已生成高可信度的说明">
            <a:extLst>
              <a:ext uri="{FF2B5EF4-FFF2-40B4-BE49-F238E27FC236}">
                <a16:creationId xmlns:a16="http://schemas.microsoft.com/office/drawing/2014/main" id="{A3C5789D-FFA0-407E-96FA-343C711B665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55576" y="987574"/>
            <a:ext cx="7344816" cy="3744415"/>
          </a:xfrm>
          <a:prstGeom prst="rect">
            <a:avLst/>
          </a:prstGeom>
          <a:scene3d>
            <a:camera prst="orthographicFront"/>
            <a:lightRig rig="threePt" dir="t"/>
          </a:scene3d>
          <a:sp3d>
            <a:bevelT h="381000"/>
          </a:sp3d>
        </p:spPr>
      </p:pic>
      <p:sp>
        <p:nvSpPr>
          <p:cNvPr id="2" name="文本框 1">
            <a:extLst>
              <a:ext uri="{FF2B5EF4-FFF2-40B4-BE49-F238E27FC236}">
                <a16:creationId xmlns:a16="http://schemas.microsoft.com/office/drawing/2014/main" id="{81602C9E-D032-4F08-9934-C85FB82861C2}"/>
              </a:ext>
            </a:extLst>
          </p:cNvPr>
          <p:cNvSpPr txBox="1"/>
          <p:nvPr/>
        </p:nvSpPr>
        <p:spPr>
          <a:xfrm>
            <a:off x="1547664" y="1131590"/>
            <a:ext cx="5184576" cy="769441"/>
          </a:xfrm>
          <a:prstGeom prst="rect">
            <a:avLst/>
          </a:prstGeom>
          <a:solidFill>
            <a:srgbClr val="C00000">
              <a:alpha val="20000"/>
            </a:srgbClr>
          </a:solidFill>
          <a:scene3d>
            <a:camera prst="orthographicFront"/>
            <a:lightRig rig="threePt" dir="t"/>
          </a:scene3d>
          <a:sp3d>
            <a:bevelT h="152400"/>
          </a:sp3d>
        </p:spPr>
        <p:txBody>
          <a:bodyPr wrap="square" rtlCol="0">
            <a:spAutoFit/>
          </a:bodyPr>
          <a:lstStyle/>
          <a:p>
            <a:r>
              <a:rPr lang="zh-CN" altLang="en-US" sz="4400" b="1" dirty="0">
                <a:solidFill>
                  <a:schemeClr val="bg1"/>
                </a:solidFill>
                <a:effectLst>
                  <a:glow rad="139700">
                    <a:schemeClr val="accent2">
                      <a:satMod val="175000"/>
                      <a:alpha val="40000"/>
                    </a:schemeClr>
                  </a:glow>
                </a:effectLst>
                <a:latin typeface="段宁毛笔行书" panose="03000509000000000000" pitchFamily="65" charset="-122"/>
                <a:ea typeface="段宁毛笔行书" panose="03000509000000000000" pitchFamily="65" charset="-122"/>
              </a:rPr>
              <a:t>诺贝尔奖首次颁发</a:t>
            </a:r>
          </a:p>
        </p:txBody>
      </p:sp>
      <p:cxnSp>
        <p:nvCxnSpPr>
          <p:cNvPr id="4" name="直接连接符 3">
            <a:extLst>
              <a:ext uri="{FF2B5EF4-FFF2-40B4-BE49-F238E27FC236}">
                <a16:creationId xmlns:a16="http://schemas.microsoft.com/office/drawing/2014/main" id="{2B504A37-8393-4F16-8CCC-B791FE11CF14}"/>
              </a:ext>
            </a:extLst>
          </p:cNvPr>
          <p:cNvCxnSpPr>
            <a:cxnSpLocks/>
          </p:cNvCxnSpPr>
          <p:nvPr/>
        </p:nvCxnSpPr>
        <p:spPr>
          <a:xfrm>
            <a:off x="1547664" y="2067694"/>
            <a:ext cx="5184576"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C9FBBB2A-1B8A-4022-B3C8-8C2D77ED465A}"/>
              </a:ext>
            </a:extLst>
          </p:cNvPr>
          <p:cNvSpPr txBox="1"/>
          <p:nvPr/>
        </p:nvSpPr>
        <p:spPr>
          <a:xfrm>
            <a:off x="1547664" y="2423652"/>
            <a:ext cx="5184576" cy="461665"/>
          </a:xfrm>
          <a:prstGeom prst="rect">
            <a:avLst/>
          </a:prstGeom>
          <a:solidFill>
            <a:srgbClr val="C00000">
              <a:alpha val="23922"/>
            </a:srgbClr>
          </a:solidFill>
          <a:scene3d>
            <a:camera prst="orthographicFront"/>
            <a:lightRig rig="threePt" dir="t"/>
          </a:scene3d>
          <a:sp3d>
            <a:bevelT/>
          </a:sp3d>
        </p:spPr>
        <p:txBody>
          <a:bodyPr wrap="square" rtlCol="0">
            <a:spAutoFit/>
          </a:bodyPr>
          <a:lstStyle/>
          <a:p>
            <a:r>
              <a:rPr lang="zh-CN" altLang="en-US" sz="2400" b="1" dirty="0">
                <a:solidFill>
                  <a:schemeClr val="bg1"/>
                </a:solidFill>
                <a:latin typeface="华文行楷" panose="02010800040101010101" pitchFamily="2" charset="-122"/>
                <a:ea typeface="华文行楷" panose="02010800040101010101" pitchFamily="2" charset="-122"/>
              </a:rPr>
              <a:t>本刊记者许瑶                    整理</a:t>
            </a:r>
          </a:p>
        </p:txBody>
      </p:sp>
      <p:sp>
        <p:nvSpPr>
          <p:cNvPr id="6" name="文本框 5">
            <a:extLst>
              <a:ext uri="{FF2B5EF4-FFF2-40B4-BE49-F238E27FC236}">
                <a16:creationId xmlns:a16="http://schemas.microsoft.com/office/drawing/2014/main" id="{D5D17CC5-F4B2-43A0-A666-F85BF590090F}"/>
              </a:ext>
            </a:extLst>
          </p:cNvPr>
          <p:cNvSpPr txBox="1"/>
          <p:nvPr/>
        </p:nvSpPr>
        <p:spPr>
          <a:xfrm>
            <a:off x="1619672" y="4321394"/>
            <a:ext cx="5184576" cy="400110"/>
          </a:xfrm>
          <a:prstGeom prst="rect">
            <a:avLst/>
          </a:prstGeom>
          <a:solidFill>
            <a:srgbClr val="C00000">
              <a:alpha val="23922"/>
            </a:srgbClr>
          </a:solidFill>
          <a:scene3d>
            <a:camera prst="orthographicFront"/>
            <a:lightRig rig="threePt" dir="t"/>
          </a:scene3d>
          <a:sp3d>
            <a:bevelT/>
          </a:sp3d>
        </p:spPr>
        <p:txBody>
          <a:bodyPr wrap="square" rtlCol="0">
            <a:spAutoFit/>
          </a:bodyPr>
          <a:lstStyle/>
          <a:p>
            <a:r>
              <a:rPr lang="zh-CN" altLang="en-US" sz="2000" b="1" dirty="0">
                <a:solidFill>
                  <a:schemeClr val="bg1"/>
                </a:solidFill>
                <a:latin typeface="华文行楷" panose="02010800040101010101" pitchFamily="2" charset="-122"/>
                <a:ea typeface="华文行楷" panose="02010800040101010101" pitchFamily="2" charset="-122"/>
              </a:rPr>
              <a:t>主讲人：安徽省桐城市南演初中 杨志新</a:t>
            </a:r>
          </a:p>
        </p:txBody>
      </p:sp>
    </p:spTree>
    <p:extLst>
      <p:ext uri="{BB962C8B-B14F-4D97-AF65-F5344CB8AC3E}">
        <p14:creationId xmlns:p14="http://schemas.microsoft.com/office/powerpoint/2010/main" val="2957279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2000"/>
                                        <p:tgtEl>
                                          <p:spTgt spid="4"/>
                                        </p:tgtEl>
                                      </p:cBhvr>
                                    </p:animEffect>
                                  </p:childTnLst>
                                </p:cTn>
                              </p:par>
                            </p:childTnLst>
                          </p:cTn>
                        </p:par>
                        <p:par>
                          <p:cTn id="12" fill="hold">
                            <p:stCondLst>
                              <p:cond delay="4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2000"/>
                                        <p:tgtEl>
                                          <p:spTgt spid="5"/>
                                        </p:tgtEl>
                                      </p:cBhvr>
                                    </p:animEffect>
                                  </p:childTnLst>
                                </p:cTn>
                              </p:par>
                            </p:childTnLst>
                          </p:cTn>
                        </p:par>
                        <p:par>
                          <p:cTn id="16" fill="hold">
                            <p:stCondLst>
                              <p:cond delay="6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硬币, 物体&#10;&#10;已生成高可信度的说明">
            <a:extLst>
              <a:ext uri="{FF2B5EF4-FFF2-40B4-BE49-F238E27FC236}">
                <a16:creationId xmlns:a16="http://schemas.microsoft.com/office/drawing/2014/main" id="{EFFDBEFD-8830-4C4A-B1D3-5A9EC8C1833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19823" y="915566"/>
            <a:ext cx="7380569" cy="3840247"/>
          </a:xfrm>
          <a:prstGeom prst="rect">
            <a:avLst/>
          </a:prstGeom>
        </p:spPr>
      </p:pic>
      <p:pic>
        <p:nvPicPr>
          <p:cNvPr id="6" name="图片 5" descr="图片包含 男士, 人员, 领带, 服装&#10;&#10;已生成极高可信度的说明">
            <a:extLst>
              <a:ext uri="{FF2B5EF4-FFF2-40B4-BE49-F238E27FC236}">
                <a16:creationId xmlns:a16="http://schemas.microsoft.com/office/drawing/2014/main" id="{D592728C-4930-4FE1-BA8E-024B11FF8A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5612" y="1489053"/>
            <a:ext cx="4104456" cy="3580076"/>
          </a:xfrm>
          <a:prstGeom prst="rect">
            <a:avLst/>
          </a:prstGeom>
          <a:effectLst>
            <a:softEdge rad="635000"/>
          </a:effectLst>
        </p:spPr>
      </p:pic>
      <p:sp>
        <p:nvSpPr>
          <p:cNvPr id="3" name="TextBox 4">
            <a:extLst>
              <a:ext uri="{FF2B5EF4-FFF2-40B4-BE49-F238E27FC236}">
                <a16:creationId xmlns:a16="http://schemas.microsoft.com/office/drawing/2014/main" id="{E1064ED8-93E4-47B7-A5C7-FB922EE8661B}"/>
              </a:ext>
            </a:extLst>
          </p:cNvPr>
          <p:cNvSpPr txBox="1"/>
          <p:nvPr/>
        </p:nvSpPr>
        <p:spPr>
          <a:xfrm>
            <a:off x="827584" y="1079906"/>
            <a:ext cx="3274640" cy="830997"/>
          </a:xfrm>
          <a:prstGeom prst="rect">
            <a:avLst/>
          </a:prstGeom>
          <a:solidFill>
            <a:srgbClr val="C0504D">
              <a:alpha val="27843"/>
            </a:srgbClr>
          </a:solidFill>
          <a:ln>
            <a:noFill/>
          </a:ln>
          <a:scene3d>
            <a:camera prst="orthographicFront"/>
            <a:lightRig rig="threePt" dir="t"/>
          </a:scene3d>
          <a:sp3d>
            <a:bevelT/>
          </a:sp3d>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800" kern="0" dirty="0">
                <a:solidFill>
                  <a:prstClr val="white"/>
                </a:solidFill>
                <a:latin typeface="段宁毛笔行书" panose="03000509000000000000" pitchFamily="65" charset="-122"/>
                <a:ea typeface="段宁毛笔行书" panose="03000509000000000000" pitchFamily="65" charset="-122"/>
              </a:rPr>
              <a:t>文学奖</a:t>
            </a:r>
            <a:endParaRPr kumimoji="0" lang="zh-CN" altLang="en-US" sz="4800" b="0" i="0" u="none" strike="noStrike" kern="0" cap="none" spc="0" normalizeH="0" baseline="0" noProof="0" dirty="0">
              <a:ln>
                <a:noFill/>
              </a:ln>
              <a:solidFill>
                <a:prstClr val="white"/>
              </a:solidFill>
              <a:effectLst/>
              <a:uLnTx/>
              <a:uFillTx/>
              <a:latin typeface="段宁毛笔行书" panose="03000509000000000000" pitchFamily="65" charset="-122"/>
              <a:ea typeface="段宁毛笔行书" panose="03000509000000000000" pitchFamily="65" charset="-122"/>
              <a:cs typeface="+mn-cs"/>
            </a:endParaRPr>
          </a:p>
        </p:txBody>
      </p:sp>
      <p:sp>
        <p:nvSpPr>
          <p:cNvPr id="4" name="文本框 3">
            <a:extLst>
              <a:ext uri="{FF2B5EF4-FFF2-40B4-BE49-F238E27FC236}">
                <a16:creationId xmlns:a16="http://schemas.microsoft.com/office/drawing/2014/main" id="{5AD76FD1-9D6F-4142-A19A-6785CEA3C589}"/>
              </a:ext>
            </a:extLst>
          </p:cNvPr>
          <p:cNvSpPr txBox="1"/>
          <p:nvPr/>
        </p:nvSpPr>
        <p:spPr>
          <a:xfrm>
            <a:off x="4410107" y="1495404"/>
            <a:ext cx="3528392" cy="3046988"/>
          </a:xfrm>
          <a:prstGeom prst="rect">
            <a:avLst/>
          </a:prstGeom>
          <a:noFill/>
        </p:spPr>
        <p:txBody>
          <a:bodyPr wrap="square" rtlCol="0">
            <a:spAutoFit/>
          </a:bodyPr>
          <a:lstStyle/>
          <a:p>
            <a:r>
              <a:rPr lang="zh-CN" altLang="en-US" sz="2400" b="1" dirty="0">
                <a:solidFill>
                  <a:schemeClr val="bg1"/>
                </a:solidFill>
              </a:rPr>
              <a:t>苏利</a:t>
            </a:r>
            <a:r>
              <a:rPr lang="en-US" altLang="zh-CN" sz="2400" b="1" dirty="0">
                <a:solidFill>
                  <a:schemeClr val="bg1"/>
                </a:solidFill>
              </a:rPr>
              <a:t>·</a:t>
            </a:r>
            <a:r>
              <a:rPr lang="zh-CN" altLang="en-US" sz="2400" b="1" dirty="0">
                <a:solidFill>
                  <a:schemeClr val="bg1"/>
                </a:solidFill>
              </a:rPr>
              <a:t>普吕多姆（</a:t>
            </a:r>
            <a:r>
              <a:rPr lang="en-US" altLang="zh-CN" sz="2400" b="1" dirty="0">
                <a:solidFill>
                  <a:schemeClr val="bg1"/>
                </a:solidFill>
              </a:rPr>
              <a:t>Sully Prudhomme</a:t>
            </a:r>
            <a:r>
              <a:rPr lang="zh-CN" altLang="en-US" sz="2400" b="1" dirty="0">
                <a:solidFill>
                  <a:schemeClr val="bg1"/>
                </a:solidFill>
              </a:rPr>
              <a:t>，</a:t>
            </a:r>
            <a:r>
              <a:rPr lang="en-US" altLang="zh-CN" sz="2400" b="1" dirty="0">
                <a:solidFill>
                  <a:schemeClr val="bg1"/>
                </a:solidFill>
              </a:rPr>
              <a:t>1839</a:t>
            </a:r>
            <a:r>
              <a:rPr lang="zh-CN" altLang="en-US" sz="2400" b="1" dirty="0">
                <a:solidFill>
                  <a:schemeClr val="bg1"/>
                </a:solidFill>
              </a:rPr>
              <a:t>年</a:t>
            </a:r>
            <a:r>
              <a:rPr lang="en-US" altLang="zh-CN" sz="2400" b="1" dirty="0">
                <a:solidFill>
                  <a:schemeClr val="bg1"/>
                </a:solidFill>
              </a:rPr>
              <a:t>—1907</a:t>
            </a:r>
            <a:r>
              <a:rPr lang="zh-CN" altLang="en-US" sz="2400" b="1" dirty="0">
                <a:solidFill>
                  <a:schemeClr val="bg1"/>
                </a:solidFill>
              </a:rPr>
              <a:t>年），法国第一个以诗歌著称的天才作家。原名勒内</a:t>
            </a:r>
            <a:r>
              <a:rPr lang="en-US" altLang="zh-CN" sz="2400" b="1" dirty="0">
                <a:solidFill>
                  <a:schemeClr val="bg1"/>
                </a:solidFill>
              </a:rPr>
              <a:t>·</a:t>
            </a:r>
            <a:r>
              <a:rPr lang="zh-CN" altLang="en-US" sz="2400" b="1" dirty="0">
                <a:solidFill>
                  <a:schemeClr val="bg1"/>
                </a:solidFill>
              </a:rPr>
              <a:t>弗朗索瓦</a:t>
            </a:r>
            <a:r>
              <a:rPr lang="en-US" altLang="zh-CN" sz="2400" b="1" dirty="0">
                <a:solidFill>
                  <a:schemeClr val="bg1"/>
                </a:solidFill>
              </a:rPr>
              <a:t>·</a:t>
            </a:r>
            <a:r>
              <a:rPr lang="zh-CN" altLang="en-US" sz="2400" b="1" dirty="0">
                <a:solidFill>
                  <a:schemeClr val="bg1"/>
                </a:solidFill>
              </a:rPr>
              <a:t>普吕多姆。苏利</a:t>
            </a:r>
            <a:r>
              <a:rPr lang="en-US" altLang="zh-CN" sz="2400" b="1" dirty="0">
                <a:solidFill>
                  <a:schemeClr val="bg1"/>
                </a:solidFill>
              </a:rPr>
              <a:t>·</a:t>
            </a:r>
            <a:r>
              <a:rPr lang="zh-CN" altLang="en-US" sz="2400" b="1" dirty="0">
                <a:solidFill>
                  <a:schemeClr val="bg1"/>
                </a:solidFill>
              </a:rPr>
              <a:t>普吕多姆是第一个获得诺贝尔文学奖的人。</a:t>
            </a:r>
          </a:p>
        </p:txBody>
      </p:sp>
    </p:spTree>
    <p:extLst>
      <p:ext uri="{BB962C8B-B14F-4D97-AF65-F5344CB8AC3E}">
        <p14:creationId xmlns:p14="http://schemas.microsoft.com/office/powerpoint/2010/main" val="1458135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ppt_w"/>
                                          </p:val>
                                        </p:tav>
                                        <p:tav tm="100000">
                                          <p:val>
                                            <p:strVal val="#ppt_w"/>
                                          </p:val>
                                        </p:tav>
                                      </p:tavLst>
                                    </p:anim>
                                    <p:anim calcmode="lin" valueType="num">
                                      <p:cBhvr>
                                        <p:cTn id="8" dur="5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lt">
                                    <p:tmPct val="30000"/>
                                  </p:iterate>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硬币, 物体&#10;&#10;已生成高可信度的说明">
            <a:extLst>
              <a:ext uri="{FF2B5EF4-FFF2-40B4-BE49-F238E27FC236}">
                <a16:creationId xmlns:a16="http://schemas.microsoft.com/office/drawing/2014/main" id="{EFFDBEFD-8830-4C4A-B1D3-5A9EC8C1833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77707" y="982342"/>
            <a:ext cx="7380569" cy="3840247"/>
          </a:xfrm>
          <a:prstGeom prst="rect">
            <a:avLst/>
          </a:prstGeom>
        </p:spPr>
      </p:pic>
      <p:pic>
        <p:nvPicPr>
          <p:cNvPr id="6" name="图片 5" descr="图片包含 人员, 男士, 就坐, 户外&#10;&#10;已生成极高可信度的说明">
            <a:extLst>
              <a:ext uri="{FF2B5EF4-FFF2-40B4-BE49-F238E27FC236}">
                <a16:creationId xmlns:a16="http://schemas.microsoft.com/office/drawing/2014/main" id="{581C357C-E8F8-438A-A918-0371CDA73B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36" y="1301137"/>
            <a:ext cx="3888432" cy="3840246"/>
          </a:xfrm>
          <a:prstGeom prst="rect">
            <a:avLst/>
          </a:prstGeom>
          <a:effectLst>
            <a:softEdge rad="635000"/>
          </a:effectLst>
        </p:spPr>
      </p:pic>
      <p:sp>
        <p:nvSpPr>
          <p:cNvPr id="3" name="TextBox 4">
            <a:extLst>
              <a:ext uri="{FF2B5EF4-FFF2-40B4-BE49-F238E27FC236}">
                <a16:creationId xmlns:a16="http://schemas.microsoft.com/office/drawing/2014/main" id="{20737EC1-A789-48DC-8EEE-870204EF2149}"/>
              </a:ext>
            </a:extLst>
          </p:cNvPr>
          <p:cNvSpPr txBox="1"/>
          <p:nvPr/>
        </p:nvSpPr>
        <p:spPr>
          <a:xfrm>
            <a:off x="827584" y="1079906"/>
            <a:ext cx="3274640" cy="830997"/>
          </a:xfrm>
          <a:prstGeom prst="rect">
            <a:avLst/>
          </a:prstGeom>
          <a:solidFill>
            <a:srgbClr val="C0504D">
              <a:alpha val="27843"/>
            </a:srgbClr>
          </a:solidFill>
          <a:ln>
            <a:noFill/>
          </a:ln>
          <a:scene3d>
            <a:camera prst="orthographicFront"/>
            <a:lightRig rig="threePt" dir="t"/>
          </a:scene3d>
          <a:sp3d>
            <a:bevelT/>
          </a:sp3d>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800" kern="0" dirty="0">
                <a:solidFill>
                  <a:prstClr val="white"/>
                </a:solidFill>
                <a:latin typeface="段宁毛笔行书" panose="03000509000000000000" pitchFamily="65" charset="-122"/>
                <a:ea typeface="段宁毛笔行书" panose="03000509000000000000" pitchFamily="65" charset="-122"/>
              </a:rPr>
              <a:t>生物医学奖</a:t>
            </a:r>
            <a:endParaRPr kumimoji="0" lang="zh-CN" altLang="en-US" sz="4800" b="0" i="0" u="none" strike="noStrike" kern="0" cap="none" spc="0" normalizeH="0" baseline="0" noProof="0" dirty="0">
              <a:ln>
                <a:noFill/>
              </a:ln>
              <a:solidFill>
                <a:prstClr val="white"/>
              </a:solidFill>
              <a:effectLst/>
              <a:uLnTx/>
              <a:uFillTx/>
              <a:latin typeface="段宁毛笔行书" panose="03000509000000000000" pitchFamily="65" charset="-122"/>
              <a:ea typeface="段宁毛笔行书" panose="03000509000000000000" pitchFamily="65" charset="-122"/>
              <a:cs typeface="+mn-cs"/>
            </a:endParaRPr>
          </a:p>
        </p:txBody>
      </p:sp>
      <p:sp>
        <p:nvSpPr>
          <p:cNvPr id="4" name="文本框 3">
            <a:extLst>
              <a:ext uri="{FF2B5EF4-FFF2-40B4-BE49-F238E27FC236}">
                <a16:creationId xmlns:a16="http://schemas.microsoft.com/office/drawing/2014/main" id="{96DD33AD-8316-43A4-AB90-1B3743079202}"/>
              </a:ext>
            </a:extLst>
          </p:cNvPr>
          <p:cNvSpPr txBox="1"/>
          <p:nvPr/>
        </p:nvSpPr>
        <p:spPr>
          <a:xfrm>
            <a:off x="4528934" y="1848440"/>
            <a:ext cx="3384376" cy="2677656"/>
          </a:xfrm>
          <a:prstGeom prst="rect">
            <a:avLst/>
          </a:prstGeom>
          <a:noFill/>
        </p:spPr>
        <p:txBody>
          <a:bodyPr wrap="square" rtlCol="0">
            <a:spAutoFit/>
          </a:bodyPr>
          <a:lstStyle/>
          <a:p>
            <a:r>
              <a:rPr lang="zh-CN" altLang="en-US" sz="2400" b="1" dirty="0">
                <a:solidFill>
                  <a:schemeClr val="bg1"/>
                </a:solidFill>
              </a:rPr>
              <a:t>德国细菌学家，免疫学家。</a:t>
            </a:r>
            <a:r>
              <a:rPr lang="en-US" altLang="zh-CN" sz="2400" b="1" dirty="0">
                <a:solidFill>
                  <a:schemeClr val="bg1"/>
                </a:solidFill>
              </a:rPr>
              <a:t>1854</a:t>
            </a:r>
            <a:r>
              <a:rPr lang="zh-CN" altLang="en-US" sz="2400" b="1" dirty="0">
                <a:solidFill>
                  <a:schemeClr val="bg1"/>
                </a:solidFill>
              </a:rPr>
              <a:t>年</a:t>
            </a:r>
            <a:r>
              <a:rPr lang="en-US" altLang="zh-CN" sz="2400" b="1" dirty="0">
                <a:solidFill>
                  <a:schemeClr val="bg1"/>
                </a:solidFill>
              </a:rPr>
              <a:t>3</a:t>
            </a:r>
            <a:r>
              <a:rPr lang="zh-CN" altLang="en-US" sz="2400" b="1" dirty="0">
                <a:solidFill>
                  <a:schemeClr val="bg1"/>
                </a:solidFill>
              </a:rPr>
              <a:t>月</a:t>
            </a:r>
            <a:r>
              <a:rPr lang="en-US" altLang="zh-CN" sz="2400" b="1" dirty="0">
                <a:solidFill>
                  <a:schemeClr val="bg1"/>
                </a:solidFill>
              </a:rPr>
              <a:t>15</a:t>
            </a:r>
            <a:r>
              <a:rPr lang="zh-CN" altLang="en-US" sz="2400" b="1" dirty="0">
                <a:solidFill>
                  <a:schemeClr val="bg1"/>
                </a:solidFill>
              </a:rPr>
              <a:t>日生于汉斯道夫，</a:t>
            </a:r>
            <a:r>
              <a:rPr lang="en-US" altLang="zh-CN" sz="2400" b="1" dirty="0">
                <a:solidFill>
                  <a:schemeClr val="bg1"/>
                </a:solidFill>
              </a:rPr>
              <a:t>1917</a:t>
            </a:r>
            <a:r>
              <a:rPr lang="zh-CN" altLang="en-US" sz="2400" b="1" dirty="0">
                <a:solidFill>
                  <a:schemeClr val="bg1"/>
                </a:solidFill>
              </a:rPr>
              <a:t>年</a:t>
            </a:r>
            <a:r>
              <a:rPr lang="en-US" altLang="zh-CN" sz="2400" b="1" dirty="0">
                <a:solidFill>
                  <a:schemeClr val="bg1"/>
                </a:solidFill>
              </a:rPr>
              <a:t>3</a:t>
            </a:r>
            <a:r>
              <a:rPr lang="zh-CN" altLang="en-US" sz="2400" b="1" dirty="0">
                <a:solidFill>
                  <a:schemeClr val="bg1"/>
                </a:solidFill>
              </a:rPr>
              <a:t>月</a:t>
            </a:r>
            <a:r>
              <a:rPr lang="en-US" altLang="zh-CN" sz="2400" b="1" dirty="0">
                <a:solidFill>
                  <a:schemeClr val="bg1"/>
                </a:solidFill>
              </a:rPr>
              <a:t>31</a:t>
            </a:r>
            <a:r>
              <a:rPr lang="zh-CN" altLang="en-US" sz="2400" b="1" dirty="0">
                <a:solidFill>
                  <a:schemeClr val="bg1"/>
                </a:solidFill>
              </a:rPr>
              <a:t>日卒于马尔堡因血清疗法防治白喉，破伤风获诺贝尔生理学或医学奖。，</a:t>
            </a:r>
          </a:p>
        </p:txBody>
      </p:sp>
    </p:spTree>
    <p:extLst>
      <p:ext uri="{BB962C8B-B14F-4D97-AF65-F5344CB8AC3E}">
        <p14:creationId xmlns:p14="http://schemas.microsoft.com/office/powerpoint/2010/main" val="702557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ppt_w"/>
                                          </p:val>
                                        </p:tav>
                                        <p:tav tm="100000">
                                          <p:val>
                                            <p:strVal val="#ppt_w"/>
                                          </p:val>
                                        </p:tav>
                                      </p:tavLst>
                                    </p:anim>
                                    <p:anim calcmode="lin" valueType="num">
                                      <p:cBhvr>
                                        <p:cTn id="8" dur="5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lt">
                                    <p:tmPct val="30000"/>
                                  </p:iterate>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硬币, 物体&#10;&#10;已生成高可信度的说明">
            <a:extLst>
              <a:ext uri="{FF2B5EF4-FFF2-40B4-BE49-F238E27FC236}">
                <a16:creationId xmlns:a16="http://schemas.microsoft.com/office/drawing/2014/main" id="{EFFDBEFD-8830-4C4A-B1D3-5A9EC8C1833E}"/>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719823" y="915566"/>
            <a:ext cx="7380569" cy="3840247"/>
          </a:xfrm>
          <a:prstGeom prst="rect">
            <a:avLst/>
          </a:prstGeom>
        </p:spPr>
      </p:pic>
      <p:pic>
        <p:nvPicPr>
          <p:cNvPr id="6" name="图片 5" descr="图片包含 人员, 领带, 服装, 墙壁&#10;&#10;已生成极高可信度的说明">
            <a:extLst>
              <a:ext uri="{FF2B5EF4-FFF2-40B4-BE49-F238E27FC236}">
                <a16:creationId xmlns:a16="http://schemas.microsoft.com/office/drawing/2014/main" id="{57B561CD-DED9-451C-8E6D-0448939874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827" y="1082228"/>
            <a:ext cx="2888902" cy="1657350"/>
          </a:xfrm>
          <a:prstGeom prst="rect">
            <a:avLst/>
          </a:prstGeom>
          <a:effectLst>
            <a:softEdge rad="317500"/>
          </a:effectLst>
        </p:spPr>
      </p:pic>
      <p:pic>
        <p:nvPicPr>
          <p:cNvPr id="8" name="图片 7" descr="图片包含 人员, 男士, 户外, 戴着&#10;&#10;已生成极高可信度的说明">
            <a:extLst>
              <a:ext uri="{FF2B5EF4-FFF2-40B4-BE49-F238E27FC236}">
                <a16:creationId xmlns:a16="http://schemas.microsoft.com/office/drawing/2014/main" id="{E1E1CA58-E855-49B5-97D5-80637B49E12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2071" y="2730311"/>
            <a:ext cx="2884415" cy="2027087"/>
          </a:xfrm>
          <a:prstGeom prst="rect">
            <a:avLst/>
          </a:prstGeom>
          <a:effectLst>
            <a:softEdge rad="317500"/>
          </a:effectLst>
        </p:spPr>
      </p:pic>
      <p:sp>
        <p:nvSpPr>
          <p:cNvPr id="3" name="TextBox 4">
            <a:extLst>
              <a:ext uri="{FF2B5EF4-FFF2-40B4-BE49-F238E27FC236}">
                <a16:creationId xmlns:a16="http://schemas.microsoft.com/office/drawing/2014/main" id="{C68501FF-A86B-4B73-A7A9-07172547B2A6}"/>
              </a:ext>
            </a:extLst>
          </p:cNvPr>
          <p:cNvSpPr txBox="1"/>
          <p:nvPr/>
        </p:nvSpPr>
        <p:spPr>
          <a:xfrm>
            <a:off x="827584" y="1079906"/>
            <a:ext cx="3274640" cy="830997"/>
          </a:xfrm>
          <a:prstGeom prst="rect">
            <a:avLst/>
          </a:prstGeom>
          <a:solidFill>
            <a:srgbClr val="C0504D">
              <a:alpha val="27843"/>
            </a:srgbClr>
          </a:solidFill>
          <a:ln>
            <a:noFill/>
          </a:ln>
          <a:scene3d>
            <a:camera prst="orthographicFront"/>
            <a:lightRig rig="threePt" dir="t"/>
          </a:scene3d>
          <a:sp3d>
            <a:bevelT/>
          </a:sp3d>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0" cap="none" spc="0" normalizeH="0" baseline="0" noProof="0" dirty="0">
                <a:ln>
                  <a:noFill/>
                </a:ln>
                <a:solidFill>
                  <a:prstClr val="white"/>
                </a:solidFill>
                <a:effectLst/>
                <a:uLnTx/>
                <a:uFillTx/>
                <a:latin typeface="段宁毛笔行书" panose="03000509000000000000" pitchFamily="65" charset="-122"/>
                <a:ea typeface="段宁毛笔行书" panose="03000509000000000000" pitchFamily="65" charset="-122"/>
                <a:cs typeface="+mn-cs"/>
              </a:rPr>
              <a:t>和平奖</a:t>
            </a:r>
          </a:p>
        </p:txBody>
      </p:sp>
      <p:sp>
        <p:nvSpPr>
          <p:cNvPr id="4" name="文本框 3">
            <a:extLst>
              <a:ext uri="{FF2B5EF4-FFF2-40B4-BE49-F238E27FC236}">
                <a16:creationId xmlns:a16="http://schemas.microsoft.com/office/drawing/2014/main" id="{E4FEB22A-6643-4E29-B5D3-6BB753C2A505}"/>
              </a:ext>
            </a:extLst>
          </p:cNvPr>
          <p:cNvSpPr txBox="1"/>
          <p:nvPr/>
        </p:nvSpPr>
        <p:spPr>
          <a:xfrm>
            <a:off x="4197822" y="966334"/>
            <a:ext cx="3528392" cy="3785652"/>
          </a:xfrm>
          <a:prstGeom prst="rect">
            <a:avLst/>
          </a:prstGeom>
          <a:noFill/>
        </p:spPr>
        <p:txBody>
          <a:bodyPr wrap="square" rtlCol="0">
            <a:spAutoFit/>
          </a:bodyPr>
          <a:lstStyle/>
          <a:p>
            <a:pPr marL="342900" indent="-342900">
              <a:buFont typeface="Arial" panose="020B0604020202020204" pitchFamily="34" charset="0"/>
              <a:buChar char="•"/>
            </a:pPr>
            <a:r>
              <a:rPr lang="zh-CN" altLang="en-US" sz="2400" b="1" dirty="0">
                <a:solidFill>
                  <a:schemeClr val="bg1"/>
                </a:solidFill>
              </a:rPr>
              <a:t>瑞士人琼</a:t>
            </a:r>
            <a:r>
              <a:rPr lang="en-US" altLang="zh-CN" sz="2400" b="1" dirty="0">
                <a:solidFill>
                  <a:schemeClr val="bg1"/>
                </a:solidFill>
              </a:rPr>
              <a:t>.</a:t>
            </a:r>
            <a:r>
              <a:rPr lang="zh-CN" altLang="en-US" sz="2400" b="1" dirty="0">
                <a:solidFill>
                  <a:schemeClr val="bg1"/>
                </a:solidFill>
              </a:rPr>
              <a:t>亨利</a:t>
            </a:r>
            <a:r>
              <a:rPr lang="en-US" altLang="zh-CN" sz="2400" b="1" dirty="0">
                <a:solidFill>
                  <a:schemeClr val="bg1"/>
                </a:solidFill>
              </a:rPr>
              <a:t>.</a:t>
            </a:r>
            <a:r>
              <a:rPr lang="zh-CN" altLang="en-US" sz="2400" b="1" dirty="0">
                <a:solidFill>
                  <a:schemeClr val="bg1"/>
                </a:solidFill>
              </a:rPr>
              <a:t>杜南</a:t>
            </a:r>
            <a:r>
              <a:rPr lang="en-US" altLang="zh-CN" sz="2400" b="1" dirty="0">
                <a:solidFill>
                  <a:schemeClr val="bg1"/>
                </a:solidFill>
              </a:rPr>
              <a:t>(Jean H. Dunant)</a:t>
            </a:r>
            <a:r>
              <a:rPr lang="zh-CN" altLang="en-US" sz="2400" b="1" dirty="0">
                <a:solidFill>
                  <a:schemeClr val="bg1"/>
                </a:solidFill>
              </a:rPr>
              <a:t>因创立国际红十字会</a:t>
            </a:r>
            <a:r>
              <a:rPr lang="zh-CN" altLang="en-US" sz="2400" b="1" dirty="0">
                <a:solidFill>
                  <a:prstClr val="white"/>
                </a:solidFill>
              </a:rPr>
              <a:t>获诺贝尔和平奖。</a:t>
            </a:r>
            <a:endParaRPr lang="en-US" altLang="zh-CN" sz="2400" b="1" dirty="0">
              <a:solidFill>
                <a:schemeClr val="bg1"/>
              </a:solidFill>
            </a:endParaRPr>
          </a:p>
          <a:p>
            <a:endParaRPr lang="en-US" altLang="zh-CN" sz="2400" b="1" dirty="0">
              <a:solidFill>
                <a:schemeClr val="bg1"/>
              </a:solidFill>
            </a:endParaRPr>
          </a:p>
          <a:p>
            <a:pPr marL="342900" indent="-342900">
              <a:buFont typeface="Arial" panose="020B0604020202020204" pitchFamily="34" charset="0"/>
              <a:buChar char="•"/>
            </a:pPr>
            <a:r>
              <a:rPr lang="zh-CN" altLang="en-US" sz="2400" b="1" dirty="0">
                <a:solidFill>
                  <a:schemeClr val="bg1"/>
                </a:solidFill>
              </a:rPr>
              <a:t>法国人弗雷德里克</a:t>
            </a:r>
            <a:r>
              <a:rPr lang="en-US" altLang="zh-CN" sz="2400" b="1" dirty="0">
                <a:solidFill>
                  <a:schemeClr val="bg1"/>
                </a:solidFill>
              </a:rPr>
              <a:t>.</a:t>
            </a:r>
            <a:r>
              <a:rPr lang="zh-CN" altLang="en-US" sz="2400" b="1" dirty="0">
                <a:solidFill>
                  <a:schemeClr val="bg1"/>
                </a:solidFill>
              </a:rPr>
              <a:t>帕西</a:t>
            </a:r>
            <a:r>
              <a:rPr lang="en-US" altLang="zh-CN" sz="2400" b="1" dirty="0">
                <a:solidFill>
                  <a:schemeClr val="bg1"/>
                </a:solidFill>
              </a:rPr>
              <a:t>(</a:t>
            </a:r>
            <a:r>
              <a:rPr lang="en-US" altLang="zh-CN" sz="2400" b="1" dirty="0" err="1">
                <a:solidFill>
                  <a:schemeClr val="bg1"/>
                </a:solidFill>
              </a:rPr>
              <a:t>Freder</a:t>
            </a:r>
            <a:r>
              <a:rPr lang="en-US" altLang="zh-CN" sz="2400" b="1" dirty="0">
                <a:solidFill>
                  <a:schemeClr val="bg1"/>
                </a:solidFill>
              </a:rPr>
              <a:t> Passy)</a:t>
            </a:r>
            <a:r>
              <a:rPr lang="zh-CN" altLang="en-US" sz="2400" b="1" dirty="0">
                <a:solidFill>
                  <a:schemeClr val="bg1"/>
                </a:solidFill>
              </a:rPr>
              <a:t>因创立国际和平联盟和各国议会联盟而共同获诺贝尔和平奖。</a:t>
            </a:r>
          </a:p>
        </p:txBody>
      </p:sp>
      <p:cxnSp>
        <p:nvCxnSpPr>
          <p:cNvPr id="7" name="直接连接符 6">
            <a:extLst>
              <a:ext uri="{FF2B5EF4-FFF2-40B4-BE49-F238E27FC236}">
                <a16:creationId xmlns:a16="http://schemas.microsoft.com/office/drawing/2014/main" id="{E9634596-20DA-4DEE-8473-1F13610695CE}"/>
              </a:ext>
            </a:extLst>
          </p:cNvPr>
          <p:cNvCxnSpPr>
            <a:cxnSpLocks/>
          </p:cNvCxnSpPr>
          <p:nvPr/>
        </p:nvCxnSpPr>
        <p:spPr>
          <a:xfrm flipV="1">
            <a:off x="3491880" y="2571750"/>
            <a:ext cx="3342872" cy="63539"/>
          </a:xfrm>
          <a:prstGeom prst="line">
            <a:avLst/>
          </a:prstGeom>
          <a:ln w="28575">
            <a:solidFill>
              <a:schemeClr val="bg1"/>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8501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ppt_w"/>
                                          </p:val>
                                        </p:tav>
                                        <p:tav tm="100000">
                                          <p:val>
                                            <p:strVal val="#ppt_w"/>
                                          </p:val>
                                        </p:tav>
                                      </p:tavLst>
                                    </p:anim>
                                    <p:anim calcmode="lin" valueType="num">
                                      <p:cBhvr>
                                        <p:cTn id="8" dur="5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37"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outVertical)">
                                      <p:cBhvr>
                                        <p:cTn id="18" dur="2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iterate type="lt">
                                    <p:tmPct val="30000"/>
                                  </p:iterate>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硬币, 物体&#10;&#10;已生成高可信度的说明">
            <a:extLst>
              <a:ext uri="{FF2B5EF4-FFF2-40B4-BE49-F238E27FC236}">
                <a16:creationId xmlns:a16="http://schemas.microsoft.com/office/drawing/2014/main" id="{EFFDBEFD-8830-4C4A-B1D3-5A9EC8C1833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19823" y="915566"/>
            <a:ext cx="7380569" cy="3840247"/>
          </a:xfrm>
          <a:prstGeom prst="rect">
            <a:avLst/>
          </a:prstGeom>
        </p:spPr>
      </p:pic>
      <p:sp>
        <p:nvSpPr>
          <p:cNvPr id="3" name="TextBox 4">
            <a:extLst>
              <a:ext uri="{FF2B5EF4-FFF2-40B4-BE49-F238E27FC236}">
                <a16:creationId xmlns:a16="http://schemas.microsoft.com/office/drawing/2014/main" id="{8D4A8570-1F7D-4B0F-B3C2-949DA2470BE1}"/>
              </a:ext>
            </a:extLst>
          </p:cNvPr>
          <p:cNvSpPr txBox="1"/>
          <p:nvPr/>
        </p:nvSpPr>
        <p:spPr>
          <a:xfrm>
            <a:off x="827584" y="969661"/>
            <a:ext cx="2877236" cy="830997"/>
          </a:xfrm>
          <a:prstGeom prst="rect">
            <a:avLst/>
          </a:prstGeom>
          <a:solidFill>
            <a:srgbClr val="C0504D">
              <a:alpha val="27843"/>
            </a:srgbClr>
          </a:solidFill>
          <a:ln>
            <a:noFill/>
          </a:ln>
          <a:scene3d>
            <a:camera prst="orthographicFront"/>
            <a:lightRig rig="threePt" dir="t"/>
          </a:scene3d>
          <a:sp3d>
            <a:bevelT/>
          </a:sp3d>
        </p:spPr>
        <p:txBody>
          <a:bodyPr wrap="square" rtlCol="0" anchor="ctr">
            <a:spAutoFit/>
          </a:bodyPr>
          <a:lstStyle/>
          <a:p>
            <a:pPr lvl="0" algn="ctr">
              <a:defRPr/>
            </a:pPr>
            <a:r>
              <a:rPr lang="zh-CN" altLang="en-US" sz="4800" kern="0" dirty="0">
                <a:solidFill>
                  <a:prstClr val="white"/>
                </a:solidFill>
                <a:latin typeface="段宁毛笔行书" panose="03000509000000000000" pitchFamily="65" charset="-122"/>
                <a:ea typeface="段宁毛笔行书" panose="03000509000000000000" pitchFamily="65" charset="-122"/>
              </a:rPr>
              <a:t>品语味言</a:t>
            </a:r>
            <a:endParaRPr kumimoji="0" lang="zh-CN" altLang="en-US" sz="4800" b="0" i="0" u="none" strike="noStrike" kern="0" cap="none" spc="0" normalizeH="0" baseline="0" noProof="0" dirty="0">
              <a:ln>
                <a:noFill/>
              </a:ln>
              <a:solidFill>
                <a:prstClr val="white"/>
              </a:solidFill>
              <a:effectLst/>
              <a:uLnTx/>
              <a:uFillTx/>
              <a:latin typeface="段宁毛笔行书" panose="03000509000000000000" pitchFamily="65" charset="-122"/>
              <a:ea typeface="段宁毛笔行书" panose="03000509000000000000" pitchFamily="65" charset="-122"/>
            </a:endParaRPr>
          </a:p>
        </p:txBody>
      </p:sp>
      <p:sp>
        <p:nvSpPr>
          <p:cNvPr id="4" name="TextBox 4">
            <a:extLst>
              <a:ext uri="{FF2B5EF4-FFF2-40B4-BE49-F238E27FC236}">
                <a16:creationId xmlns:a16="http://schemas.microsoft.com/office/drawing/2014/main" id="{025545D6-C95F-4844-AB17-EB3FE44DFE7D}"/>
              </a:ext>
            </a:extLst>
          </p:cNvPr>
          <p:cNvSpPr txBox="1"/>
          <p:nvPr/>
        </p:nvSpPr>
        <p:spPr>
          <a:xfrm>
            <a:off x="865808" y="2159164"/>
            <a:ext cx="3274640" cy="584775"/>
          </a:xfrm>
          <a:prstGeom prst="rect">
            <a:avLst/>
          </a:prstGeom>
          <a:solidFill>
            <a:srgbClr val="C0504D">
              <a:alpha val="27843"/>
            </a:srgbClr>
          </a:solidFill>
          <a:ln>
            <a:noFill/>
          </a:ln>
          <a:scene3d>
            <a:camera prst="orthographicFront"/>
            <a:lightRig rig="threePt" dir="t"/>
          </a:scene3d>
          <a:sp3d>
            <a:bevelT/>
          </a:sp3d>
        </p:spPr>
        <p:txBody>
          <a:bodyPr wrap="square" rtlCol="0" anchor="ctr">
            <a:spAutoFit/>
          </a:bodyPr>
          <a:lstStyle/>
          <a:p>
            <a:pPr marL="457200" marR="0" lvl="0" indent="-457200" algn="ctr"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3200" b="0" i="0" u="none" strike="noStrike" kern="0" cap="none" spc="0" normalizeH="0" baseline="0" noProof="0" dirty="0">
                <a:ln>
                  <a:noFill/>
                </a:ln>
                <a:solidFill>
                  <a:prstClr val="white"/>
                </a:solidFill>
                <a:effectLst/>
                <a:uLnTx/>
                <a:uFillTx/>
                <a:latin typeface="段宁毛笔行书" panose="03000509000000000000" pitchFamily="65" charset="-122"/>
                <a:ea typeface="段宁毛笔行书" panose="03000509000000000000" pitchFamily="65" charset="-122"/>
              </a:rPr>
              <a:t>“发现”</a:t>
            </a:r>
          </a:p>
        </p:txBody>
      </p:sp>
      <p:sp>
        <p:nvSpPr>
          <p:cNvPr id="5" name="TextBox 4">
            <a:extLst>
              <a:ext uri="{FF2B5EF4-FFF2-40B4-BE49-F238E27FC236}">
                <a16:creationId xmlns:a16="http://schemas.microsoft.com/office/drawing/2014/main" id="{F474A773-9297-4B57-AFCA-C0276545F4D0}"/>
              </a:ext>
            </a:extLst>
          </p:cNvPr>
          <p:cNvSpPr txBox="1"/>
          <p:nvPr/>
        </p:nvSpPr>
        <p:spPr>
          <a:xfrm>
            <a:off x="881454" y="3665729"/>
            <a:ext cx="3274640" cy="584775"/>
          </a:xfrm>
          <a:prstGeom prst="rect">
            <a:avLst/>
          </a:prstGeom>
          <a:solidFill>
            <a:srgbClr val="C0504D">
              <a:alpha val="27843"/>
            </a:srgbClr>
          </a:solidFill>
          <a:ln>
            <a:noFill/>
          </a:ln>
          <a:scene3d>
            <a:camera prst="orthographicFront"/>
            <a:lightRig rig="threePt" dir="t"/>
          </a:scene3d>
          <a:sp3d>
            <a:bevelT/>
          </a:sp3d>
        </p:spPr>
        <p:txBody>
          <a:bodyPr wrap="square" rtlCol="0" anchor="ctr">
            <a:spAutoFit/>
          </a:bodyPr>
          <a:lstStyle/>
          <a:p>
            <a:pPr marL="457200" marR="0" lvl="0" indent="-457200" algn="ctr"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3200" b="0" i="0" u="none" strike="noStrike" kern="0" cap="none" spc="0" normalizeH="0" baseline="0" noProof="0" dirty="0">
                <a:ln>
                  <a:noFill/>
                </a:ln>
                <a:solidFill>
                  <a:prstClr val="white"/>
                </a:solidFill>
                <a:effectLst/>
                <a:uLnTx/>
                <a:uFillTx/>
                <a:latin typeface="段宁毛笔行书" panose="03000509000000000000" pitchFamily="65" charset="-122"/>
                <a:ea typeface="段宁毛笔行书" panose="03000509000000000000" pitchFamily="65" charset="-122"/>
              </a:rPr>
              <a:t>“卓有成就”</a:t>
            </a:r>
          </a:p>
        </p:txBody>
      </p:sp>
      <p:sp>
        <p:nvSpPr>
          <p:cNvPr id="7" name="文本框 6">
            <a:extLst>
              <a:ext uri="{FF2B5EF4-FFF2-40B4-BE49-F238E27FC236}">
                <a16:creationId xmlns:a16="http://schemas.microsoft.com/office/drawing/2014/main" id="{E2414AD9-8EDD-414E-A360-E09F60A51318}"/>
              </a:ext>
            </a:extLst>
          </p:cNvPr>
          <p:cNvSpPr txBox="1"/>
          <p:nvPr/>
        </p:nvSpPr>
        <p:spPr>
          <a:xfrm>
            <a:off x="4121684" y="971718"/>
            <a:ext cx="3856643" cy="2246769"/>
          </a:xfrm>
          <a:prstGeom prst="rect">
            <a:avLst/>
          </a:prstGeom>
          <a:noFill/>
        </p:spPr>
        <p:txBody>
          <a:bodyPr wrap="square" rtlCol="0">
            <a:spAutoFit/>
          </a:bodyPr>
          <a:lstStyle/>
          <a:p>
            <a:pPr marL="285750" indent="-285750" algn="just">
              <a:spcAft>
                <a:spcPts val="0"/>
              </a:spcAft>
              <a:buFont typeface="Arial" panose="020B0604020202020204" pitchFamily="34" charset="0"/>
              <a:buChar char="•"/>
            </a:pPr>
            <a:r>
              <a:rPr lang="zh-CN" altLang="zh-CN" sz="2000" kern="100" dirty="0">
                <a:solidFill>
                  <a:schemeClr val="bg1"/>
                </a:solidFill>
                <a:latin typeface="等线" panose="02010600030101010101" pitchFamily="2" charset="-122"/>
                <a:ea typeface="STXingkai" panose="02010800040101010101" pitchFamily="2" charset="-122"/>
                <a:cs typeface="经典繁毛楷"/>
              </a:rPr>
              <a:t>发现是已有的事物、现象从隐藏不为人知的状态到为众人所知的状态的过程。而</a:t>
            </a:r>
            <a:r>
              <a:rPr lang="en-US" altLang="zh-CN" sz="2000" kern="100" dirty="0">
                <a:solidFill>
                  <a:schemeClr val="bg1"/>
                </a:solidFill>
                <a:latin typeface="等线" panose="02010600030101010101" pitchFamily="2" charset="-122"/>
                <a:ea typeface="STXingkai" panose="02010800040101010101" pitchFamily="2" charset="-122"/>
                <a:cs typeface="经典繁毛楷"/>
              </a:rPr>
              <a:t>X</a:t>
            </a:r>
            <a:r>
              <a:rPr lang="zh-CN" altLang="zh-CN" sz="2000" kern="100" dirty="0">
                <a:solidFill>
                  <a:schemeClr val="bg1"/>
                </a:solidFill>
                <a:latin typeface="等线" panose="02010600030101010101" pitchFamily="2" charset="-122"/>
                <a:ea typeface="STXingkai" panose="02010800040101010101" pitchFamily="2" charset="-122"/>
                <a:cs typeface="经典繁毛楷"/>
              </a:rPr>
              <a:t>线波长是介于紫外线和</a:t>
            </a:r>
            <a:r>
              <a:rPr lang="en-US" altLang="zh-CN" sz="2000" kern="100" dirty="0">
                <a:solidFill>
                  <a:schemeClr val="bg1"/>
                </a:solidFill>
                <a:latin typeface="等线" panose="02010600030101010101" pitchFamily="2" charset="-122"/>
                <a:ea typeface="STXingkai" panose="02010800040101010101" pitchFamily="2" charset="-122"/>
                <a:cs typeface="经典繁毛楷"/>
              </a:rPr>
              <a:t>Y</a:t>
            </a:r>
            <a:r>
              <a:rPr lang="zh-CN" altLang="zh-CN" sz="2000" kern="100" dirty="0">
                <a:solidFill>
                  <a:schemeClr val="bg1"/>
                </a:solidFill>
                <a:latin typeface="等线" panose="02010600030101010101" pitchFamily="2" charset="-122"/>
                <a:ea typeface="STXingkai" panose="02010800040101010101" pitchFamily="2" charset="-122"/>
                <a:cs typeface="经典繁毛楷"/>
              </a:rPr>
              <a:t>射线之间的一种电磁辐射，它 是本来就存在的。所以此处用“发现”，体现了新闻语言的准确性。</a:t>
            </a:r>
            <a:endParaRPr lang="zh-CN" altLang="zh-CN" sz="1200" kern="100" dirty="0">
              <a:solidFill>
                <a:schemeClr val="bg1"/>
              </a:solidFill>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17BF9294-9A6F-4637-8F75-9395F7DC2E57}"/>
              </a:ext>
            </a:extLst>
          </p:cNvPr>
          <p:cNvSpPr txBox="1"/>
          <p:nvPr/>
        </p:nvSpPr>
        <p:spPr>
          <a:xfrm>
            <a:off x="4098776" y="3447687"/>
            <a:ext cx="3944298" cy="1323439"/>
          </a:xfrm>
          <a:prstGeom prst="rect">
            <a:avLst/>
          </a:prstGeom>
          <a:noFill/>
        </p:spPr>
        <p:txBody>
          <a:bodyPr wrap="square" rtlCol="0">
            <a:spAutoFit/>
          </a:bodyPr>
          <a:lstStyle/>
          <a:p>
            <a:pPr marL="285750" indent="-285750">
              <a:buFont typeface="Arial" panose="020B0604020202020204" pitchFamily="34" charset="0"/>
              <a:buChar char="•"/>
            </a:pPr>
            <a:r>
              <a:rPr lang="zh-CN" altLang="zh-CN" sz="2000" kern="100" dirty="0">
                <a:solidFill>
                  <a:schemeClr val="bg1"/>
                </a:solidFill>
                <a:latin typeface="等线" panose="02010600030101010101" pitchFamily="2" charset="-122"/>
                <a:ea typeface="STXingkai" panose="02010800040101010101" pitchFamily="2" charset="-122"/>
              </a:rPr>
              <a:t>卓有成就指贝林在血清疗法方面所取得的成就很突出，用在这里表明对贝林在医学方面取得成就的认可和肯定。</a:t>
            </a:r>
            <a:endParaRPr lang="zh-CN" altLang="en-US" sz="2000" kern="100" dirty="0">
              <a:solidFill>
                <a:schemeClr val="bg1"/>
              </a:solidFill>
              <a:latin typeface="等线" panose="02010600030101010101" pitchFamily="2" charset="-122"/>
              <a:ea typeface="STXingkai" panose="02010800040101010101" pitchFamily="2" charset="-122"/>
            </a:endParaRPr>
          </a:p>
        </p:txBody>
      </p:sp>
      <p:cxnSp>
        <p:nvCxnSpPr>
          <p:cNvPr id="10" name="直接连接符 9">
            <a:extLst>
              <a:ext uri="{FF2B5EF4-FFF2-40B4-BE49-F238E27FC236}">
                <a16:creationId xmlns:a16="http://schemas.microsoft.com/office/drawing/2014/main" id="{D9F04D0B-BC11-493C-B395-2CDC997C1111}"/>
              </a:ext>
            </a:extLst>
          </p:cNvPr>
          <p:cNvCxnSpPr/>
          <p:nvPr/>
        </p:nvCxnSpPr>
        <p:spPr>
          <a:xfrm>
            <a:off x="4156094" y="969661"/>
            <a:ext cx="0" cy="3786152"/>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CCB31558-AED5-4634-AA2D-55CF4858791F}"/>
              </a:ext>
            </a:extLst>
          </p:cNvPr>
          <p:cNvCxnSpPr>
            <a:cxnSpLocks/>
          </p:cNvCxnSpPr>
          <p:nvPr/>
        </p:nvCxnSpPr>
        <p:spPr>
          <a:xfrm>
            <a:off x="2879812" y="3291830"/>
            <a:ext cx="3384376" cy="0"/>
          </a:xfrm>
          <a:prstGeom prst="line">
            <a:avLst/>
          </a:prstGeom>
          <a:ln w="57150">
            <a:solidFill>
              <a:schemeClr val="bg1"/>
            </a:solidFill>
            <a:prstDash val="dashDot"/>
          </a:ln>
        </p:spPr>
        <p:style>
          <a:lnRef idx="1">
            <a:schemeClr val="accent1"/>
          </a:lnRef>
          <a:fillRef idx="0">
            <a:schemeClr val="accent1"/>
          </a:fillRef>
          <a:effectRef idx="0">
            <a:schemeClr val="accent1"/>
          </a:effectRef>
          <a:fontRef idx="minor">
            <a:schemeClr val="tx1"/>
          </a:fontRef>
        </p:style>
      </p:cxnSp>
      <p:grpSp>
        <p:nvGrpSpPr>
          <p:cNvPr id="14" name="组合 13">
            <a:extLst>
              <a:ext uri="{FF2B5EF4-FFF2-40B4-BE49-F238E27FC236}">
                <a16:creationId xmlns:a16="http://schemas.microsoft.com/office/drawing/2014/main" id="{6D2668CA-5F87-496D-A5B1-80D3FF2CA389}"/>
              </a:ext>
            </a:extLst>
          </p:cNvPr>
          <p:cNvGrpSpPr/>
          <p:nvPr/>
        </p:nvGrpSpPr>
        <p:grpSpPr>
          <a:xfrm>
            <a:off x="4171623" y="993495"/>
            <a:ext cx="692067" cy="792088"/>
            <a:chOff x="1556181" y="915566"/>
            <a:chExt cx="692067" cy="792088"/>
          </a:xfrm>
        </p:grpSpPr>
        <p:cxnSp>
          <p:nvCxnSpPr>
            <p:cNvPr id="15" name="直接连接符 14">
              <a:extLst>
                <a:ext uri="{FF2B5EF4-FFF2-40B4-BE49-F238E27FC236}">
                  <a16:creationId xmlns:a16="http://schemas.microsoft.com/office/drawing/2014/main" id="{132BB278-7FC4-47A0-9ACC-DC142CA2F13F}"/>
                </a:ext>
              </a:extLst>
            </p:cNvPr>
            <p:cNvCxnSpPr>
              <a:cxnSpLocks/>
            </p:cNvCxnSpPr>
            <p:nvPr/>
          </p:nvCxnSpPr>
          <p:spPr>
            <a:xfrm>
              <a:off x="1556181"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3AB8935D-2AF6-4F01-9B74-B4E61CF1CF6A}"/>
                </a:ext>
              </a:extLst>
            </p:cNvPr>
            <p:cNvCxnSpPr>
              <a:cxnSpLocks/>
            </p:cNvCxnSpPr>
            <p:nvPr/>
          </p:nvCxnSpPr>
          <p:spPr>
            <a:xfrm>
              <a:off x="1732443"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1E07F688-C67F-44C1-990C-6FD25ACF3DDE}"/>
                </a:ext>
              </a:extLst>
            </p:cNvPr>
            <p:cNvCxnSpPr>
              <a:cxnSpLocks/>
            </p:cNvCxnSpPr>
            <p:nvPr/>
          </p:nvCxnSpPr>
          <p:spPr>
            <a:xfrm flipH="1">
              <a:off x="1567159" y="920756"/>
              <a:ext cx="68108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4CFECF9E-4D5A-45D0-B2DE-F938784AD48A}"/>
                </a:ext>
              </a:extLst>
            </p:cNvPr>
            <p:cNvCxnSpPr>
              <a:cxnSpLocks/>
            </p:cNvCxnSpPr>
            <p:nvPr/>
          </p:nvCxnSpPr>
          <p:spPr>
            <a:xfrm flipH="1">
              <a:off x="1567160" y="1059582"/>
              <a:ext cx="34054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55" name="组合 54">
            <a:extLst>
              <a:ext uri="{FF2B5EF4-FFF2-40B4-BE49-F238E27FC236}">
                <a16:creationId xmlns:a16="http://schemas.microsoft.com/office/drawing/2014/main" id="{520C0822-4758-470E-8EF1-AA8DB29D5CFA}"/>
              </a:ext>
            </a:extLst>
          </p:cNvPr>
          <p:cNvGrpSpPr/>
          <p:nvPr/>
        </p:nvGrpSpPr>
        <p:grpSpPr>
          <a:xfrm>
            <a:off x="7020272" y="3665729"/>
            <a:ext cx="1125524" cy="1017929"/>
            <a:chOff x="7020272" y="3665729"/>
            <a:chExt cx="1125524" cy="1017929"/>
          </a:xfrm>
        </p:grpSpPr>
        <p:cxnSp>
          <p:nvCxnSpPr>
            <p:cNvPr id="21" name="直接连接符 20">
              <a:extLst>
                <a:ext uri="{FF2B5EF4-FFF2-40B4-BE49-F238E27FC236}">
                  <a16:creationId xmlns:a16="http://schemas.microsoft.com/office/drawing/2014/main" id="{B1B6044E-E258-4120-8E9A-1B10D42537DC}"/>
                </a:ext>
              </a:extLst>
            </p:cNvPr>
            <p:cNvCxnSpPr>
              <a:cxnSpLocks/>
            </p:cNvCxnSpPr>
            <p:nvPr/>
          </p:nvCxnSpPr>
          <p:spPr>
            <a:xfrm>
              <a:off x="7092280" y="4551044"/>
              <a:ext cx="103081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B054319F-C5DC-41F3-B52D-38B16B2DD343}"/>
                </a:ext>
              </a:extLst>
            </p:cNvPr>
            <p:cNvCxnSpPr>
              <a:cxnSpLocks/>
            </p:cNvCxnSpPr>
            <p:nvPr/>
          </p:nvCxnSpPr>
          <p:spPr>
            <a:xfrm>
              <a:off x="7020272" y="4667968"/>
              <a:ext cx="112552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B9322169-DDCB-483D-8DDB-EC9BEC3BD8E1}"/>
                </a:ext>
              </a:extLst>
            </p:cNvPr>
            <p:cNvCxnSpPr>
              <a:cxnSpLocks/>
            </p:cNvCxnSpPr>
            <p:nvPr/>
          </p:nvCxnSpPr>
          <p:spPr>
            <a:xfrm flipH="1">
              <a:off x="7955957" y="3665731"/>
              <a:ext cx="22372" cy="101792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A2DFB9AB-A3B3-48C8-89D2-EF172DDD89BD}"/>
                </a:ext>
              </a:extLst>
            </p:cNvPr>
            <p:cNvCxnSpPr>
              <a:cxnSpLocks/>
            </p:cNvCxnSpPr>
            <p:nvPr/>
          </p:nvCxnSpPr>
          <p:spPr>
            <a:xfrm flipH="1">
              <a:off x="8093671" y="3665729"/>
              <a:ext cx="14710" cy="100223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61163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ppt_w"/>
                                          </p:val>
                                        </p:tav>
                                        <p:tav tm="100000">
                                          <p:val>
                                            <p:strVal val="#ppt_w"/>
                                          </p:val>
                                        </p:tav>
                                      </p:tavLst>
                                    </p:anim>
                                    <p:anim calcmode="lin" valueType="num">
                                      <p:cBhvr>
                                        <p:cTn id="8" dur="5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par>
                                <p:cTn id="24" presetID="10" presetClass="entr" presetSubtype="0" fill="hold" nodeType="with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500"/>
                                        <p:tgtEl>
                                          <p:spTgt spid="55"/>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32"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0" fill="hold"/>
                                        <p:tgtEl>
                                          <p:spTgt spid="7"/>
                                        </p:tgtEl>
                                        <p:attrNameLst>
                                          <p:attrName>ppt_w</p:attrName>
                                        </p:attrNameLst>
                                      </p:cBhvr>
                                      <p:tavLst>
                                        <p:tav tm="0">
                                          <p:val>
                                            <p:strVal val="4*#ppt_w"/>
                                          </p:val>
                                        </p:tav>
                                        <p:tav tm="100000">
                                          <p:val>
                                            <p:strVal val="#ppt_w"/>
                                          </p:val>
                                        </p:tav>
                                      </p:tavLst>
                                    </p:anim>
                                    <p:anim calcmode="lin" valueType="num">
                                      <p:cBhvr>
                                        <p:cTn id="32" dur="5000" fill="hold"/>
                                        <p:tgtEl>
                                          <p:spTgt spid="7"/>
                                        </p:tgtEl>
                                        <p:attrNameLst>
                                          <p:attrName>ppt_h</p:attrName>
                                        </p:attrNameLst>
                                      </p:cBhvr>
                                      <p:tavLst>
                                        <p:tav tm="0">
                                          <p:val>
                                            <p:strVal val="4*#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ppt_w</p:attrName>
                                        </p:attrNameLst>
                                      </p:cBhvr>
                                      <p:tavLst>
                                        <p:tav tm="0">
                                          <p:val>
                                            <p:fltVal val="0"/>
                                          </p:val>
                                        </p:tav>
                                        <p:tav tm="100000">
                                          <p:val>
                                            <p:strVal val="#ppt_w"/>
                                          </p:val>
                                        </p:tav>
                                      </p:tavLst>
                                    </p:anim>
                                    <p:anim calcmode="lin" valueType="num">
                                      <p:cBhvr>
                                        <p:cTn id="43" dur="500" fill="hold"/>
                                        <p:tgtEl>
                                          <p:spTgt spid="5"/>
                                        </p:tgtEl>
                                        <p:attrNameLst>
                                          <p:attrName>ppt_h</p:attrName>
                                        </p:attrNameLst>
                                      </p:cBhvr>
                                      <p:tavLst>
                                        <p:tav tm="0">
                                          <p:val>
                                            <p:fltVal val="0"/>
                                          </p:val>
                                        </p:tav>
                                        <p:tav tm="100000">
                                          <p:val>
                                            <p:strVal val="#ppt_h"/>
                                          </p:val>
                                        </p:tav>
                                      </p:tavLst>
                                    </p:anim>
                                    <p:animEffect transition="in" filter="fade">
                                      <p:cBhvr>
                                        <p:cTn id="44" dur="500"/>
                                        <p:tgtEl>
                                          <p:spTgt spid="5"/>
                                        </p:tgtEl>
                                      </p:cBhvr>
                                    </p:animEffect>
                                  </p:childTnLst>
                                </p:cTn>
                              </p:par>
                            </p:childTnLst>
                          </p:cTn>
                        </p:par>
                      </p:childTnLst>
                    </p:cTn>
                  </p:par>
                  <p:par>
                    <p:cTn id="45" fill="hold">
                      <p:stCondLst>
                        <p:cond delay="indefinite"/>
                      </p:stCondLst>
                      <p:childTnLst>
                        <p:par>
                          <p:cTn id="46" fill="hold">
                            <p:stCondLst>
                              <p:cond delay="0"/>
                            </p:stCondLst>
                            <p:childTnLst>
                              <p:par>
                                <p:cTn id="47" presetID="23" presetClass="entr" presetSubtype="32"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0" fill="hold"/>
                                        <p:tgtEl>
                                          <p:spTgt spid="8"/>
                                        </p:tgtEl>
                                        <p:attrNameLst>
                                          <p:attrName>ppt_w</p:attrName>
                                        </p:attrNameLst>
                                      </p:cBhvr>
                                      <p:tavLst>
                                        <p:tav tm="0">
                                          <p:val>
                                            <p:strVal val="4*#ppt_w"/>
                                          </p:val>
                                        </p:tav>
                                        <p:tav tm="100000">
                                          <p:val>
                                            <p:strVal val="#ppt_w"/>
                                          </p:val>
                                        </p:tav>
                                      </p:tavLst>
                                    </p:anim>
                                    <p:anim calcmode="lin" valueType="num">
                                      <p:cBhvr>
                                        <p:cTn id="50" dur="50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硬币, 物体&#10;&#10;已生成高可信度的说明">
            <a:extLst>
              <a:ext uri="{FF2B5EF4-FFF2-40B4-BE49-F238E27FC236}">
                <a16:creationId xmlns:a16="http://schemas.microsoft.com/office/drawing/2014/main" id="{EFFDBEFD-8830-4C4A-B1D3-5A9EC8C1833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19823" y="915566"/>
            <a:ext cx="7380569" cy="3840247"/>
          </a:xfrm>
          <a:prstGeom prst="rect">
            <a:avLst/>
          </a:prstGeom>
        </p:spPr>
      </p:pic>
      <p:sp>
        <p:nvSpPr>
          <p:cNvPr id="3" name="TextBox 4">
            <a:extLst>
              <a:ext uri="{FF2B5EF4-FFF2-40B4-BE49-F238E27FC236}">
                <a16:creationId xmlns:a16="http://schemas.microsoft.com/office/drawing/2014/main" id="{69AA8E8B-3A50-4644-9B96-AFB52EC798F0}"/>
              </a:ext>
            </a:extLst>
          </p:cNvPr>
          <p:cNvSpPr txBox="1"/>
          <p:nvPr/>
        </p:nvSpPr>
        <p:spPr>
          <a:xfrm>
            <a:off x="827584" y="1203016"/>
            <a:ext cx="2016224" cy="584775"/>
          </a:xfrm>
          <a:prstGeom prst="rect">
            <a:avLst/>
          </a:prstGeom>
          <a:solidFill>
            <a:srgbClr val="C0504D">
              <a:alpha val="27843"/>
            </a:srgbClr>
          </a:solidFill>
          <a:ln>
            <a:noFill/>
          </a:ln>
          <a:scene3d>
            <a:camera prst="orthographicFront"/>
            <a:lightRig rig="threePt" dir="t"/>
          </a:scene3d>
          <a:sp3d>
            <a:bevelT/>
          </a:sp3d>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3200" kern="0" dirty="0">
                <a:solidFill>
                  <a:prstClr val="white"/>
                </a:solidFill>
                <a:latin typeface="段宁毛笔行书" panose="03000509000000000000" pitchFamily="65" charset="-122"/>
                <a:ea typeface="段宁毛笔行书" panose="03000509000000000000" pitchFamily="65" charset="-122"/>
              </a:rPr>
              <a:t>“</a:t>
            </a:r>
            <a:r>
              <a:rPr lang="zh-CN" altLang="en-US" sz="3200" kern="0" dirty="0">
                <a:solidFill>
                  <a:prstClr val="white"/>
                </a:solidFill>
                <a:latin typeface="段宁毛笔行书" panose="03000509000000000000" pitchFamily="65" charset="-122"/>
                <a:ea typeface="段宁毛笔行书" panose="03000509000000000000" pitchFamily="65" charset="-122"/>
              </a:rPr>
              <a:t>颇”</a:t>
            </a:r>
            <a:endParaRPr kumimoji="0" lang="zh-CN" altLang="en-US" sz="3200" b="0" i="0" u="none" strike="noStrike" kern="0" cap="none" spc="0" normalizeH="0" baseline="0" noProof="0" dirty="0">
              <a:ln>
                <a:noFill/>
              </a:ln>
              <a:solidFill>
                <a:prstClr val="white"/>
              </a:solidFill>
              <a:effectLst/>
              <a:uLnTx/>
              <a:uFillTx/>
              <a:latin typeface="段宁毛笔行书" panose="03000509000000000000" pitchFamily="65" charset="-122"/>
              <a:ea typeface="段宁毛笔行书" panose="03000509000000000000" pitchFamily="65" charset="-122"/>
            </a:endParaRPr>
          </a:p>
        </p:txBody>
      </p:sp>
      <p:sp>
        <p:nvSpPr>
          <p:cNvPr id="7" name="文本框 6">
            <a:extLst>
              <a:ext uri="{FF2B5EF4-FFF2-40B4-BE49-F238E27FC236}">
                <a16:creationId xmlns:a16="http://schemas.microsoft.com/office/drawing/2014/main" id="{DE82374C-41DE-422C-9119-C63085EAA706}"/>
              </a:ext>
            </a:extLst>
          </p:cNvPr>
          <p:cNvSpPr txBox="1"/>
          <p:nvPr/>
        </p:nvSpPr>
        <p:spPr>
          <a:xfrm>
            <a:off x="3110797" y="1667248"/>
            <a:ext cx="4680520" cy="2961132"/>
          </a:xfrm>
          <a:prstGeom prst="rect">
            <a:avLst/>
          </a:prstGeom>
          <a:noFill/>
        </p:spPr>
        <p:txBody>
          <a:bodyPr wrap="square" rtlCol="0">
            <a:spAutoFit/>
          </a:bodyPr>
          <a:lstStyle/>
          <a:p>
            <a:pPr marL="342900" indent="-342900">
              <a:lnSpc>
                <a:spcPct val="107000"/>
              </a:lnSpc>
              <a:spcAft>
                <a:spcPts val="800"/>
              </a:spcAft>
              <a:buFont typeface="Arial" panose="020B0604020202020204" pitchFamily="34" charset="0"/>
              <a:buChar char="•"/>
            </a:pPr>
            <a:r>
              <a:rPr lang="zh-CN" altLang="zh-CN" sz="2400" b="1" kern="100" dirty="0">
                <a:solidFill>
                  <a:schemeClr val="bg1"/>
                </a:solidFill>
                <a:latin typeface="华文行楷" panose="02010800040101010101" pitchFamily="2" charset="-122"/>
                <a:ea typeface="华文行楷" panose="02010800040101010101" pitchFamily="2" charset="-122"/>
              </a:rPr>
              <a:t>法国的普吕多姆（文学奖），他在诗歌创作方面颇有建树</a:t>
            </a:r>
          </a:p>
          <a:p>
            <a:pPr marL="342900" indent="-342900">
              <a:lnSpc>
                <a:spcPct val="107000"/>
              </a:lnSpc>
              <a:spcAft>
                <a:spcPts val="800"/>
              </a:spcAft>
              <a:buFont typeface="Arial" panose="020B0604020202020204" pitchFamily="34" charset="0"/>
              <a:buChar char="•"/>
            </a:pPr>
            <a:r>
              <a:rPr lang="zh-CN" altLang="zh-CN" sz="2400" b="1" kern="100" dirty="0">
                <a:solidFill>
                  <a:schemeClr val="bg1"/>
                </a:solidFill>
                <a:latin typeface="华文行楷" panose="02010800040101010101" pitchFamily="2" charset="-122"/>
                <a:ea typeface="华文行楷" panose="02010800040101010101" pitchFamily="2" charset="-122"/>
              </a:rPr>
              <a:t>颇有建树的</a:t>
            </a:r>
            <a:r>
              <a:rPr lang="en-US" altLang="zh-CN" sz="2400" b="1" kern="100" dirty="0">
                <a:solidFill>
                  <a:schemeClr val="bg1"/>
                </a:solidFill>
                <a:latin typeface="华文行楷" panose="02010800040101010101" pitchFamily="2" charset="-122"/>
                <a:ea typeface="华文行楷" panose="02010800040101010101" pitchFamily="2" charset="-122"/>
              </a:rPr>
              <a:t>“</a:t>
            </a:r>
            <a:r>
              <a:rPr lang="zh-CN" altLang="zh-CN" sz="2400" b="1" kern="100" dirty="0">
                <a:solidFill>
                  <a:schemeClr val="bg1"/>
                </a:solidFill>
                <a:latin typeface="华文行楷" panose="02010800040101010101" pitchFamily="2" charset="-122"/>
                <a:ea typeface="华文行楷" panose="02010800040101010101" pitchFamily="2" charset="-122"/>
              </a:rPr>
              <a:t>颇</a:t>
            </a:r>
            <a:r>
              <a:rPr lang="en-US" altLang="zh-CN" sz="2400" b="1" kern="100" dirty="0">
                <a:solidFill>
                  <a:schemeClr val="bg1"/>
                </a:solidFill>
                <a:latin typeface="华文行楷" panose="02010800040101010101" pitchFamily="2" charset="-122"/>
                <a:ea typeface="华文行楷" panose="02010800040101010101" pitchFamily="2" charset="-122"/>
              </a:rPr>
              <a:t>”</a:t>
            </a:r>
            <a:r>
              <a:rPr lang="zh-CN" altLang="zh-CN" sz="2400" b="1" kern="100" dirty="0">
                <a:solidFill>
                  <a:schemeClr val="bg1"/>
                </a:solidFill>
                <a:latin typeface="华文行楷" panose="02010800040101010101" pitchFamily="2" charset="-122"/>
                <a:ea typeface="华文行楷" panose="02010800040101010101" pitchFamily="2" charset="-122"/>
              </a:rPr>
              <a:t>在这里指</a:t>
            </a:r>
            <a:r>
              <a:rPr lang="en-US" altLang="zh-CN" sz="2400" b="1" kern="100" dirty="0">
                <a:solidFill>
                  <a:schemeClr val="bg1"/>
                </a:solidFill>
                <a:latin typeface="华文行楷" panose="02010800040101010101" pitchFamily="2" charset="-122"/>
                <a:ea typeface="华文行楷" panose="02010800040101010101" pitchFamily="2" charset="-122"/>
              </a:rPr>
              <a:t>“</a:t>
            </a:r>
            <a:r>
              <a:rPr lang="zh-CN" altLang="zh-CN" sz="2400" b="1" kern="100" dirty="0">
                <a:solidFill>
                  <a:schemeClr val="bg1"/>
                </a:solidFill>
                <a:latin typeface="华文行楷" panose="02010800040101010101" pitchFamily="2" charset="-122"/>
                <a:ea typeface="华文行楷" panose="02010800040101010101" pitchFamily="2" charset="-122"/>
              </a:rPr>
              <a:t>很，相当</a:t>
            </a:r>
            <a:r>
              <a:rPr lang="en-US" altLang="zh-CN" sz="2400" b="1" kern="100" dirty="0">
                <a:solidFill>
                  <a:schemeClr val="bg1"/>
                </a:solidFill>
                <a:latin typeface="华文行楷" panose="02010800040101010101" pitchFamily="2" charset="-122"/>
                <a:ea typeface="华文行楷" panose="02010800040101010101" pitchFamily="2" charset="-122"/>
              </a:rPr>
              <a:t>”</a:t>
            </a:r>
            <a:r>
              <a:rPr lang="zh-CN" altLang="zh-CN" sz="2400" b="1" kern="100" dirty="0">
                <a:solidFill>
                  <a:schemeClr val="bg1"/>
                </a:solidFill>
                <a:latin typeface="华文行楷" panose="02010800040101010101" pitchFamily="2" charset="-122"/>
                <a:ea typeface="华文行楷" panose="02010800040101010101" pitchFamily="2" charset="-122"/>
              </a:rPr>
              <a:t>的意思，在文中指普吕多姆在诗歌创作方面造诣很深，成果丰硕，获得诺贝尔文学奖是理所应当的。</a:t>
            </a:r>
          </a:p>
        </p:txBody>
      </p:sp>
      <p:grpSp>
        <p:nvGrpSpPr>
          <p:cNvPr id="8" name="组合 7">
            <a:extLst>
              <a:ext uri="{FF2B5EF4-FFF2-40B4-BE49-F238E27FC236}">
                <a16:creationId xmlns:a16="http://schemas.microsoft.com/office/drawing/2014/main" id="{857D91D1-0BF6-49C3-935B-19160821C39A}"/>
              </a:ext>
            </a:extLst>
          </p:cNvPr>
          <p:cNvGrpSpPr/>
          <p:nvPr/>
        </p:nvGrpSpPr>
        <p:grpSpPr>
          <a:xfrm>
            <a:off x="3198912" y="1635646"/>
            <a:ext cx="1152128" cy="792088"/>
            <a:chOff x="1556181" y="915566"/>
            <a:chExt cx="1152128" cy="792088"/>
          </a:xfrm>
        </p:grpSpPr>
        <p:cxnSp>
          <p:nvCxnSpPr>
            <p:cNvPr id="9" name="直接连接符 8">
              <a:extLst>
                <a:ext uri="{FF2B5EF4-FFF2-40B4-BE49-F238E27FC236}">
                  <a16:creationId xmlns:a16="http://schemas.microsoft.com/office/drawing/2014/main" id="{2724C723-9F57-4D29-BDA2-73BCE24DDB55}"/>
                </a:ext>
              </a:extLst>
            </p:cNvPr>
            <p:cNvCxnSpPr>
              <a:cxnSpLocks/>
            </p:cNvCxnSpPr>
            <p:nvPr/>
          </p:nvCxnSpPr>
          <p:spPr>
            <a:xfrm>
              <a:off x="1556181"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708C69AD-76B7-45A3-A2A5-AB007D4719A9}"/>
                </a:ext>
              </a:extLst>
            </p:cNvPr>
            <p:cNvCxnSpPr>
              <a:cxnSpLocks/>
            </p:cNvCxnSpPr>
            <p:nvPr/>
          </p:nvCxnSpPr>
          <p:spPr>
            <a:xfrm>
              <a:off x="1732443"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8C3B7A9-85D0-4896-810A-467630115E20}"/>
                </a:ext>
              </a:extLst>
            </p:cNvPr>
            <p:cNvCxnSpPr>
              <a:cxnSpLocks/>
            </p:cNvCxnSpPr>
            <p:nvPr/>
          </p:nvCxnSpPr>
          <p:spPr>
            <a:xfrm flipH="1">
              <a:off x="1567160" y="915566"/>
              <a:ext cx="1141149" cy="519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AFF8D36-C7F5-4745-82AB-98EC75E1EC4A}"/>
                </a:ext>
              </a:extLst>
            </p:cNvPr>
            <p:cNvCxnSpPr>
              <a:cxnSpLocks/>
            </p:cNvCxnSpPr>
            <p:nvPr/>
          </p:nvCxnSpPr>
          <p:spPr>
            <a:xfrm flipH="1">
              <a:off x="1567161" y="1059582"/>
              <a:ext cx="57057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BA1E2274-4BE6-4A74-BA97-E3B876AE3911}"/>
              </a:ext>
            </a:extLst>
          </p:cNvPr>
          <p:cNvGrpSpPr/>
          <p:nvPr/>
        </p:nvGrpSpPr>
        <p:grpSpPr>
          <a:xfrm rot="10800000">
            <a:off x="6526737" y="3435846"/>
            <a:ext cx="1152129" cy="1176230"/>
            <a:chOff x="1556181" y="915566"/>
            <a:chExt cx="1152129" cy="1176230"/>
          </a:xfrm>
        </p:grpSpPr>
        <p:cxnSp>
          <p:nvCxnSpPr>
            <p:cNvPr id="16" name="直接连接符 15">
              <a:extLst>
                <a:ext uri="{FF2B5EF4-FFF2-40B4-BE49-F238E27FC236}">
                  <a16:creationId xmlns:a16="http://schemas.microsoft.com/office/drawing/2014/main" id="{399CDD92-9240-488E-94A4-20855469F5FD}"/>
                </a:ext>
              </a:extLst>
            </p:cNvPr>
            <p:cNvCxnSpPr>
              <a:cxnSpLocks/>
            </p:cNvCxnSpPr>
            <p:nvPr/>
          </p:nvCxnSpPr>
          <p:spPr>
            <a:xfrm rot="10800000" flipH="1" flipV="1">
              <a:off x="1556181" y="915566"/>
              <a:ext cx="10980" cy="117623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DA546B38-3153-433B-93EA-0FBB88E79CDA}"/>
                </a:ext>
              </a:extLst>
            </p:cNvPr>
            <p:cNvCxnSpPr>
              <a:cxnSpLocks/>
            </p:cNvCxnSpPr>
            <p:nvPr/>
          </p:nvCxnSpPr>
          <p:spPr>
            <a:xfrm rot="10800000" flipV="1">
              <a:off x="1732443" y="915566"/>
              <a:ext cx="0" cy="117623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F466016C-E7E3-4616-83EF-02FF323D746A}"/>
                </a:ext>
              </a:extLst>
            </p:cNvPr>
            <p:cNvCxnSpPr>
              <a:cxnSpLocks/>
            </p:cNvCxnSpPr>
            <p:nvPr/>
          </p:nvCxnSpPr>
          <p:spPr>
            <a:xfrm flipH="1">
              <a:off x="1567160" y="915566"/>
              <a:ext cx="1141149" cy="519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6CF6467-0E13-4A69-9725-107BC8E91CC7}"/>
                </a:ext>
              </a:extLst>
            </p:cNvPr>
            <p:cNvCxnSpPr>
              <a:cxnSpLocks/>
            </p:cNvCxnSpPr>
            <p:nvPr/>
          </p:nvCxnSpPr>
          <p:spPr>
            <a:xfrm rot="10800000" flipV="1">
              <a:off x="1567161" y="1048189"/>
              <a:ext cx="1141149" cy="1139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79913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32"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3000" fill="hold"/>
                                        <p:tgtEl>
                                          <p:spTgt spid="7"/>
                                        </p:tgtEl>
                                        <p:attrNameLst>
                                          <p:attrName>ppt_w</p:attrName>
                                        </p:attrNameLst>
                                      </p:cBhvr>
                                      <p:tavLst>
                                        <p:tav tm="0">
                                          <p:val>
                                            <p:strVal val="4*#ppt_w"/>
                                          </p:val>
                                        </p:tav>
                                        <p:tav tm="100000">
                                          <p:val>
                                            <p:strVal val="#ppt_w"/>
                                          </p:val>
                                        </p:tav>
                                      </p:tavLst>
                                    </p:anim>
                                    <p:anim calcmode="lin" valueType="num">
                                      <p:cBhvr>
                                        <p:cTn id="23" dur="30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硬币, 物体&#10;&#10;已生成高可信度的说明">
            <a:extLst>
              <a:ext uri="{FF2B5EF4-FFF2-40B4-BE49-F238E27FC236}">
                <a16:creationId xmlns:a16="http://schemas.microsoft.com/office/drawing/2014/main" id="{EFFDBEFD-8830-4C4A-B1D3-5A9EC8C1833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19823" y="915566"/>
            <a:ext cx="7380569" cy="3840247"/>
          </a:xfrm>
          <a:prstGeom prst="rect">
            <a:avLst/>
          </a:prstGeom>
        </p:spPr>
      </p:pic>
      <p:sp>
        <p:nvSpPr>
          <p:cNvPr id="3" name="TextBox 4">
            <a:extLst>
              <a:ext uri="{FF2B5EF4-FFF2-40B4-BE49-F238E27FC236}">
                <a16:creationId xmlns:a16="http://schemas.microsoft.com/office/drawing/2014/main" id="{17F632AC-0C26-4AC7-B53F-E1F1A5D5FB6C}"/>
              </a:ext>
            </a:extLst>
          </p:cNvPr>
          <p:cNvSpPr txBox="1"/>
          <p:nvPr/>
        </p:nvSpPr>
        <p:spPr>
          <a:xfrm>
            <a:off x="827584" y="1079906"/>
            <a:ext cx="3274640" cy="830997"/>
          </a:xfrm>
          <a:prstGeom prst="rect">
            <a:avLst/>
          </a:prstGeom>
          <a:solidFill>
            <a:srgbClr val="C0504D">
              <a:alpha val="27843"/>
            </a:srgbClr>
          </a:solidFill>
          <a:ln>
            <a:noFill/>
          </a:ln>
          <a:scene3d>
            <a:camera prst="orthographicFront"/>
            <a:lightRig rig="threePt" dir="t"/>
          </a:scene3d>
          <a:sp3d>
            <a:bevelT/>
          </a:sp3d>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4800" kern="0" dirty="0">
                <a:solidFill>
                  <a:prstClr val="white"/>
                </a:solidFill>
                <a:latin typeface="段宁毛笔行书" panose="03000509000000000000" pitchFamily="65" charset="-122"/>
                <a:ea typeface="段宁毛笔行书" panose="03000509000000000000" pitchFamily="65" charset="-122"/>
              </a:rPr>
              <a:t>合作探究</a:t>
            </a:r>
            <a:endParaRPr kumimoji="0" lang="zh-CN" altLang="en-US" sz="4800" b="0" i="0" u="none" strike="noStrike" kern="0" cap="none" spc="0" normalizeH="0" baseline="0" noProof="0" dirty="0">
              <a:ln>
                <a:noFill/>
              </a:ln>
              <a:solidFill>
                <a:prstClr val="white"/>
              </a:solidFill>
              <a:effectLst/>
              <a:uLnTx/>
              <a:uFillTx/>
              <a:latin typeface="段宁毛笔行书" panose="03000509000000000000" pitchFamily="65" charset="-122"/>
              <a:ea typeface="段宁毛笔行书" panose="03000509000000000000" pitchFamily="65" charset="-122"/>
            </a:endParaRPr>
          </a:p>
        </p:txBody>
      </p:sp>
      <p:pic>
        <p:nvPicPr>
          <p:cNvPr id="5" name="图片 4">
            <a:extLst>
              <a:ext uri="{FF2B5EF4-FFF2-40B4-BE49-F238E27FC236}">
                <a16:creationId xmlns:a16="http://schemas.microsoft.com/office/drawing/2014/main" id="{D6882752-7018-4EB6-B2B3-1AE72D94E647}"/>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0000" b="90000" l="57096" r="95233">
                        <a14:foregroundMark x1="72852" y1="74272" x2="73535" y2="77994"/>
                        <a14:foregroundMark x1="93164" y1="22816" x2="94824" y2="37217"/>
                        <a14:foregroundMark x1="94824" y1="37217" x2="94727" y2="37379"/>
                      </a14:backgroundRemoval>
                    </a14:imgEffect>
                  </a14:imgLayer>
                </a14:imgProps>
              </a:ext>
              <a:ext uri="{28A0092B-C50C-407E-A947-70E740481C1C}">
                <a14:useLocalDpi xmlns:a14="http://schemas.microsoft.com/office/drawing/2010/main" val="0"/>
              </a:ext>
            </a:extLst>
          </a:blip>
          <a:srcRect l="52329"/>
          <a:stretch/>
        </p:blipFill>
        <p:spPr>
          <a:xfrm>
            <a:off x="205147" y="1528015"/>
            <a:ext cx="3816425" cy="3422022"/>
          </a:xfrm>
          <a:prstGeom prst="ellipse">
            <a:avLst/>
          </a:prstGeom>
        </p:spPr>
      </p:pic>
      <p:sp>
        <p:nvSpPr>
          <p:cNvPr id="6" name="文本框 5">
            <a:extLst>
              <a:ext uri="{FF2B5EF4-FFF2-40B4-BE49-F238E27FC236}">
                <a16:creationId xmlns:a16="http://schemas.microsoft.com/office/drawing/2014/main" id="{0EE900A0-54C1-40EF-A0A4-15CE68146105}"/>
              </a:ext>
            </a:extLst>
          </p:cNvPr>
          <p:cNvSpPr txBox="1"/>
          <p:nvPr/>
        </p:nvSpPr>
        <p:spPr>
          <a:xfrm>
            <a:off x="818138" y="2116363"/>
            <a:ext cx="3600400" cy="2554545"/>
          </a:xfrm>
          <a:prstGeom prst="rect">
            <a:avLst/>
          </a:prstGeom>
          <a:noFill/>
        </p:spPr>
        <p:txBody>
          <a:bodyPr wrap="square" rtlCol="0">
            <a:spAutoFit/>
          </a:bodyPr>
          <a:lstStyle/>
          <a:p>
            <a:r>
              <a:rPr lang="zh-CN" altLang="zh-CN" sz="3200" b="1" dirty="0">
                <a:solidFill>
                  <a:schemeClr val="bg1"/>
                </a:solidFill>
                <a:ea typeface="STXingkai" panose="02010800040101010101" pitchFamily="2" charset="-122"/>
                <a:cs typeface="经典繁毛楷"/>
              </a:rPr>
              <a:t>课文主体部分为什么要一一列举获奖者的国籍、姓名、所获奖项和所做贡献呢？</a:t>
            </a:r>
            <a:endParaRPr lang="zh-CN" altLang="en-US" sz="3200" b="1" dirty="0">
              <a:solidFill>
                <a:schemeClr val="bg1"/>
              </a:solidFill>
            </a:endParaRPr>
          </a:p>
        </p:txBody>
      </p:sp>
      <p:sp>
        <p:nvSpPr>
          <p:cNvPr id="7" name="文本框 6">
            <a:extLst>
              <a:ext uri="{FF2B5EF4-FFF2-40B4-BE49-F238E27FC236}">
                <a16:creationId xmlns:a16="http://schemas.microsoft.com/office/drawing/2014/main" id="{CE18EF7D-E651-429D-8F5F-AD2D66C4479E}"/>
              </a:ext>
            </a:extLst>
          </p:cNvPr>
          <p:cNvSpPr txBox="1"/>
          <p:nvPr/>
        </p:nvSpPr>
        <p:spPr>
          <a:xfrm>
            <a:off x="4799803" y="1900198"/>
            <a:ext cx="3533115" cy="2677656"/>
          </a:xfrm>
          <a:prstGeom prst="rect">
            <a:avLst/>
          </a:prstGeom>
          <a:noFill/>
        </p:spPr>
        <p:txBody>
          <a:bodyPr wrap="square" rtlCol="0">
            <a:spAutoFit/>
          </a:bodyPr>
          <a:lstStyle/>
          <a:p>
            <a:r>
              <a:rPr lang="zh-CN" altLang="zh-CN" sz="2400" b="1" dirty="0">
                <a:solidFill>
                  <a:schemeClr val="bg1"/>
                </a:solidFill>
                <a:ea typeface="STXingkai" panose="02010800040101010101" pitchFamily="2" charset="-122"/>
                <a:cs typeface="经典繁毛楷"/>
              </a:rPr>
              <a:t>一方面是表明新闻事实的准确性；另一方面是表明新闻事实的翔实；还因为“列举获奖者的国籍、姓名、奖项 和所做贡献”是新闻的重点，所以要详写。</a:t>
            </a:r>
            <a:endParaRPr lang="zh-CN" altLang="en-US" sz="2400" b="1" dirty="0">
              <a:solidFill>
                <a:schemeClr val="bg1"/>
              </a:solidFill>
            </a:endParaRPr>
          </a:p>
        </p:txBody>
      </p:sp>
      <p:grpSp>
        <p:nvGrpSpPr>
          <p:cNvPr id="8" name="组合 7">
            <a:extLst>
              <a:ext uri="{FF2B5EF4-FFF2-40B4-BE49-F238E27FC236}">
                <a16:creationId xmlns:a16="http://schemas.microsoft.com/office/drawing/2014/main" id="{4DCBDDCA-5C1B-4640-928E-BD2353D01EC2}"/>
              </a:ext>
            </a:extLst>
          </p:cNvPr>
          <p:cNvGrpSpPr/>
          <p:nvPr/>
        </p:nvGrpSpPr>
        <p:grpSpPr>
          <a:xfrm>
            <a:off x="4540053" y="1792273"/>
            <a:ext cx="1152128" cy="792088"/>
            <a:chOff x="1556181" y="915566"/>
            <a:chExt cx="1152128" cy="792088"/>
          </a:xfrm>
        </p:grpSpPr>
        <p:cxnSp>
          <p:nvCxnSpPr>
            <p:cNvPr id="9" name="直接连接符 8">
              <a:extLst>
                <a:ext uri="{FF2B5EF4-FFF2-40B4-BE49-F238E27FC236}">
                  <a16:creationId xmlns:a16="http://schemas.microsoft.com/office/drawing/2014/main" id="{5BC63B8A-2141-4A29-976F-40B67438162D}"/>
                </a:ext>
              </a:extLst>
            </p:cNvPr>
            <p:cNvCxnSpPr>
              <a:cxnSpLocks/>
            </p:cNvCxnSpPr>
            <p:nvPr/>
          </p:nvCxnSpPr>
          <p:spPr>
            <a:xfrm>
              <a:off x="1556181"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28D67764-4828-41DC-982C-3B588D816C30}"/>
                </a:ext>
              </a:extLst>
            </p:cNvPr>
            <p:cNvCxnSpPr>
              <a:cxnSpLocks/>
            </p:cNvCxnSpPr>
            <p:nvPr/>
          </p:nvCxnSpPr>
          <p:spPr>
            <a:xfrm>
              <a:off x="1732443"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D32F4B15-7346-484A-B886-BA9DE2F9A101}"/>
                </a:ext>
              </a:extLst>
            </p:cNvPr>
            <p:cNvCxnSpPr>
              <a:cxnSpLocks/>
            </p:cNvCxnSpPr>
            <p:nvPr/>
          </p:nvCxnSpPr>
          <p:spPr>
            <a:xfrm flipH="1">
              <a:off x="1567160" y="915566"/>
              <a:ext cx="1141149" cy="519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29618EAF-D987-419D-A1DD-ADCB9F7D6D5E}"/>
                </a:ext>
              </a:extLst>
            </p:cNvPr>
            <p:cNvCxnSpPr>
              <a:cxnSpLocks/>
            </p:cNvCxnSpPr>
            <p:nvPr/>
          </p:nvCxnSpPr>
          <p:spPr>
            <a:xfrm flipH="1">
              <a:off x="1567162" y="1034196"/>
              <a:ext cx="1141147" cy="2538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FB49E963-0D38-464C-8829-4A3D257C67C3}"/>
              </a:ext>
            </a:extLst>
          </p:cNvPr>
          <p:cNvGrpSpPr/>
          <p:nvPr/>
        </p:nvGrpSpPr>
        <p:grpSpPr>
          <a:xfrm rot="10800000">
            <a:off x="6876256" y="3393635"/>
            <a:ext cx="1182641" cy="1273199"/>
            <a:chOff x="1525668" y="915566"/>
            <a:chExt cx="1182641" cy="1273199"/>
          </a:xfrm>
        </p:grpSpPr>
        <p:cxnSp>
          <p:nvCxnSpPr>
            <p:cNvPr id="15" name="直接连接符 14">
              <a:extLst>
                <a:ext uri="{FF2B5EF4-FFF2-40B4-BE49-F238E27FC236}">
                  <a16:creationId xmlns:a16="http://schemas.microsoft.com/office/drawing/2014/main" id="{6CD8262B-A1BB-40FB-B582-8E133BDC6FAC}"/>
                </a:ext>
              </a:extLst>
            </p:cNvPr>
            <p:cNvCxnSpPr>
              <a:cxnSpLocks/>
            </p:cNvCxnSpPr>
            <p:nvPr/>
          </p:nvCxnSpPr>
          <p:spPr>
            <a:xfrm rot="10800000" flipV="1">
              <a:off x="1525668" y="915566"/>
              <a:ext cx="30513" cy="127319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4D5A47A2-ED94-4771-8036-82EAF4E04523}"/>
                </a:ext>
              </a:extLst>
            </p:cNvPr>
            <p:cNvCxnSpPr>
              <a:cxnSpLocks/>
            </p:cNvCxnSpPr>
            <p:nvPr/>
          </p:nvCxnSpPr>
          <p:spPr>
            <a:xfrm rot="10800000" flipV="1">
              <a:off x="1686056" y="915566"/>
              <a:ext cx="46387" cy="127319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0D33C25A-FC5F-4785-95B4-8FDBDFB06D9E}"/>
                </a:ext>
              </a:extLst>
            </p:cNvPr>
            <p:cNvCxnSpPr>
              <a:cxnSpLocks/>
            </p:cNvCxnSpPr>
            <p:nvPr/>
          </p:nvCxnSpPr>
          <p:spPr>
            <a:xfrm flipH="1">
              <a:off x="1567160" y="915566"/>
              <a:ext cx="1141149" cy="519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5141B350-C361-4C05-B076-CFEA6E1D4A8A}"/>
                </a:ext>
              </a:extLst>
            </p:cNvPr>
            <p:cNvCxnSpPr>
              <a:cxnSpLocks/>
            </p:cNvCxnSpPr>
            <p:nvPr/>
          </p:nvCxnSpPr>
          <p:spPr>
            <a:xfrm flipH="1">
              <a:off x="1567162" y="1034196"/>
              <a:ext cx="1141147" cy="2538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28687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ppt_w"/>
                                          </p:val>
                                        </p:tav>
                                        <p:tav tm="100000">
                                          <p:val>
                                            <p:strVal val="#ppt_w"/>
                                          </p:val>
                                        </p:tav>
                                      </p:tavLst>
                                    </p:anim>
                                    <p:anim calcmode="lin" valueType="num">
                                      <p:cBhvr>
                                        <p:cTn id="8" dur="5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23" presetClass="entr" presetSubtype="32"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3000" fill="hold"/>
                                        <p:tgtEl>
                                          <p:spTgt spid="7"/>
                                        </p:tgtEl>
                                        <p:attrNameLst>
                                          <p:attrName>ppt_w</p:attrName>
                                        </p:attrNameLst>
                                      </p:cBhvr>
                                      <p:tavLst>
                                        <p:tav tm="0">
                                          <p:val>
                                            <p:strVal val="4*#ppt_w"/>
                                          </p:val>
                                        </p:tav>
                                        <p:tav tm="100000">
                                          <p:val>
                                            <p:strVal val="#ppt_w"/>
                                          </p:val>
                                        </p:tav>
                                      </p:tavLst>
                                    </p:anim>
                                    <p:anim calcmode="lin" valueType="num">
                                      <p:cBhvr>
                                        <p:cTn id="36" dur="30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硬币, 物体&#10;&#10;已生成高可信度的说明">
            <a:extLst>
              <a:ext uri="{FF2B5EF4-FFF2-40B4-BE49-F238E27FC236}">
                <a16:creationId xmlns:a16="http://schemas.microsoft.com/office/drawing/2014/main" id="{EFFDBEFD-8830-4C4A-B1D3-5A9EC8C1833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19823" y="915566"/>
            <a:ext cx="7380569" cy="3840247"/>
          </a:xfrm>
          <a:prstGeom prst="rect">
            <a:avLst/>
          </a:prstGeom>
        </p:spPr>
      </p:pic>
      <p:pic>
        <p:nvPicPr>
          <p:cNvPr id="3" name="图片 2">
            <a:extLst>
              <a:ext uri="{FF2B5EF4-FFF2-40B4-BE49-F238E27FC236}">
                <a16:creationId xmlns:a16="http://schemas.microsoft.com/office/drawing/2014/main" id="{6A43320D-296C-448C-AB64-40FFB0EE2906}"/>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0000" b="90000" l="57096" r="95233">
                        <a14:foregroundMark x1="72852" y1="74272" x2="73535" y2="77994"/>
                        <a14:foregroundMark x1="93164" y1="22816" x2="94824" y2="37217"/>
                        <a14:foregroundMark x1="94824" y1="37217" x2="94727" y2="37379"/>
                      </a14:backgroundRemoval>
                    </a14:imgEffect>
                  </a14:imgLayer>
                </a14:imgProps>
              </a:ext>
              <a:ext uri="{28A0092B-C50C-407E-A947-70E740481C1C}">
                <a14:useLocalDpi xmlns:a14="http://schemas.microsoft.com/office/drawing/2010/main" val="0"/>
              </a:ext>
            </a:extLst>
          </a:blip>
          <a:srcRect l="52329"/>
          <a:stretch/>
        </p:blipFill>
        <p:spPr>
          <a:xfrm>
            <a:off x="719823" y="1528015"/>
            <a:ext cx="3301749" cy="3422022"/>
          </a:xfrm>
          <a:prstGeom prst="ellipse">
            <a:avLst/>
          </a:prstGeom>
        </p:spPr>
      </p:pic>
      <p:sp>
        <p:nvSpPr>
          <p:cNvPr id="4" name="文本框 3">
            <a:extLst>
              <a:ext uri="{FF2B5EF4-FFF2-40B4-BE49-F238E27FC236}">
                <a16:creationId xmlns:a16="http://schemas.microsoft.com/office/drawing/2014/main" id="{A70C0E49-067F-49FC-B196-8261BA6EBA96}"/>
              </a:ext>
            </a:extLst>
          </p:cNvPr>
          <p:cNvSpPr txBox="1"/>
          <p:nvPr/>
        </p:nvSpPr>
        <p:spPr>
          <a:xfrm>
            <a:off x="1331640" y="1635646"/>
            <a:ext cx="3024336" cy="1323439"/>
          </a:xfrm>
          <a:prstGeom prst="rect">
            <a:avLst/>
          </a:prstGeom>
          <a:noFill/>
        </p:spPr>
        <p:txBody>
          <a:bodyPr wrap="square" rtlCol="0">
            <a:spAutoFit/>
          </a:bodyPr>
          <a:lstStyle/>
          <a:p>
            <a:r>
              <a:rPr lang="zh-CN" altLang="zh-CN" sz="4000" b="1" dirty="0">
                <a:solidFill>
                  <a:schemeClr val="bg1"/>
                </a:solidFill>
                <a:ea typeface="STXingkai" panose="02010800040101010101" pitchFamily="2" charset="-122"/>
                <a:cs typeface="经典繁毛楷"/>
              </a:rPr>
              <a:t>文章详略安排的原因</a:t>
            </a:r>
            <a:endParaRPr lang="zh-CN" altLang="en-US" sz="4000" b="1" dirty="0">
              <a:solidFill>
                <a:schemeClr val="bg1"/>
              </a:solidFill>
            </a:endParaRPr>
          </a:p>
        </p:txBody>
      </p:sp>
      <p:sp>
        <p:nvSpPr>
          <p:cNvPr id="5" name="文本框 4">
            <a:extLst>
              <a:ext uri="{FF2B5EF4-FFF2-40B4-BE49-F238E27FC236}">
                <a16:creationId xmlns:a16="http://schemas.microsoft.com/office/drawing/2014/main" id="{0BE480F7-FE18-4BA7-A0DD-0BC8EFA14E50}"/>
              </a:ext>
            </a:extLst>
          </p:cNvPr>
          <p:cNvSpPr txBox="1"/>
          <p:nvPr/>
        </p:nvSpPr>
        <p:spPr>
          <a:xfrm>
            <a:off x="4788024" y="1643157"/>
            <a:ext cx="3168352" cy="1938992"/>
          </a:xfrm>
          <a:prstGeom prst="rect">
            <a:avLst/>
          </a:prstGeom>
          <a:noFill/>
        </p:spPr>
        <p:txBody>
          <a:bodyPr wrap="square" rtlCol="0">
            <a:spAutoFit/>
          </a:bodyPr>
          <a:lstStyle/>
          <a:p>
            <a:r>
              <a:rPr lang="zh-CN" altLang="zh-CN" sz="2400" b="1" dirty="0">
                <a:solidFill>
                  <a:schemeClr val="bg1"/>
                </a:solidFill>
                <a:ea typeface="STXingkai" panose="02010800040101010101" pitchFamily="2" charset="-122"/>
                <a:cs typeface="经典繁毛楷"/>
              </a:rPr>
              <a:t>详略的安排取决于文章的中心，有利于突出文章中心的事件安排详写，反之，略写或不写。</a:t>
            </a:r>
            <a:endParaRPr lang="zh-CN" altLang="en-US" sz="2400" b="1" dirty="0">
              <a:solidFill>
                <a:schemeClr val="bg1"/>
              </a:solidFill>
            </a:endParaRPr>
          </a:p>
        </p:txBody>
      </p:sp>
      <p:grpSp>
        <p:nvGrpSpPr>
          <p:cNvPr id="6" name="组合 5">
            <a:extLst>
              <a:ext uri="{FF2B5EF4-FFF2-40B4-BE49-F238E27FC236}">
                <a16:creationId xmlns:a16="http://schemas.microsoft.com/office/drawing/2014/main" id="{67AE3A67-B492-437D-AE9E-0B9D54104FAA}"/>
              </a:ext>
            </a:extLst>
          </p:cNvPr>
          <p:cNvGrpSpPr/>
          <p:nvPr/>
        </p:nvGrpSpPr>
        <p:grpSpPr>
          <a:xfrm>
            <a:off x="4741652" y="1577325"/>
            <a:ext cx="1152128" cy="792088"/>
            <a:chOff x="1556181" y="915566"/>
            <a:chExt cx="1152128" cy="792088"/>
          </a:xfrm>
        </p:grpSpPr>
        <p:cxnSp>
          <p:nvCxnSpPr>
            <p:cNvPr id="7" name="直接连接符 6">
              <a:extLst>
                <a:ext uri="{FF2B5EF4-FFF2-40B4-BE49-F238E27FC236}">
                  <a16:creationId xmlns:a16="http://schemas.microsoft.com/office/drawing/2014/main" id="{88AA8FE4-6701-4D55-9120-29EF6448BD0B}"/>
                </a:ext>
              </a:extLst>
            </p:cNvPr>
            <p:cNvCxnSpPr>
              <a:cxnSpLocks/>
            </p:cNvCxnSpPr>
            <p:nvPr/>
          </p:nvCxnSpPr>
          <p:spPr>
            <a:xfrm>
              <a:off x="1556181"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13DA7528-5FE3-4212-8783-E7FD29558875}"/>
                </a:ext>
              </a:extLst>
            </p:cNvPr>
            <p:cNvCxnSpPr>
              <a:cxnSpLocks/>
            </p:cNvCxnSpPr>
            <p:nvPr/>
          </p:nvCxnSpPr>
          <p:spPr>
            <a:xfrm>
              <a:off x="1732443"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BDC8708E-6FA5-45CE-9F08-CB34739F37CB}"/>
                </a:ext>
              </a:extLst>
            </p:cNvPr>
            <p:cNvCxnSpPr>
              <a:cxnSpLocks/>
            </p:cNvCxnSpPr>
            <p:nvPr/>
          </p:nvCxnSpPr>
          <p:spPr>
            <a:xfrm flipH="1">
              <a:off x="1567160" y="915566"/>
              <a:ext cx="1141149" cy="519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6CA4379F-ADAC-4CE4-93F9-EF9B7DC67D8E}"/>
                </a:ext>
              </a:extLst>
            </p:cNvPr>
            <p:cNvCxnSpPr>
              <a:cxnSpLocks/>
            </p:cNvCxnSpPr>
            <p:nvPr/>
          </p:nvCxnSpPr>
          <p:spPr>
            <a:xfrm flipH="1">
              <a:off x="1567162" y="1034196"/>
              <a:ext cx="1141147" cy="2538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3C1A452E-1641-4F1D-B272-8DBE3E637A3E}"/>
              </a:ext>
            </a:extLst>
          </p:cNvPr>
          <p:cNvGrpSpPr/>
          <p:nvPr/>
        </p:nvGrpSpPr>
        <p:grpSpPr>
          <a:xfrm rot="10800000">
            <a:off x="6827972" y="2913385"/>
            <a:ext cx="1152128" cy="792088"/>
            <a:chOff x="1556181" y="915566"/>
            <a:chExt cx="1152128" cy="792088"/>
          </a:xfrm>
        </p:grpSpPr>
        <p:cxnSp>
          <p:nvCxnSpPr>
            <p:cNvPr id="12" name="直接连接符 11">
              <a:extLst>
                <a:ext uri="{FF2B5EF4-FFF2-40B4-BE49-F238E27FC236}">
                  <a16:creationId xmlns:a16="http://schemas.microsoft.com/office/drawing/2014/main" id="{06C481B1-37C6-4C3C-93B8-F362CEB1C63C}"/>
                </a:ext>
              </a:extLst>
            </p:cNvPr>
            <p:cNvCxnSpPr>
              <a:cxnSpLocks/>
            </p:cNvCxnSpPr>
            <p:nvPr/>
          </p:nvCxnSpPr>
          <p:spPr>
            <a:xfrm>
              <a:off x="1556181"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58B9A954-88C1-40BB-AEA2-6A3523CBC283}"/>
                </a:ext>
              </a:extLst>
            </p:cNvPr>
            <p:cNvCxnSpPr>
              <a:cxnSpLocks/>
            </p:cNvCxnSpPr>
            <p:nvPr/>
          </p:nvCxnSpPr>
          <p:spPr>
            <a:xfrm>
              <a:off x="1732443"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89DDA00D-A65E-4614-9B99-439F29F1F553}"/>
                </a:ext>
              </a:extLst>
            </p:cNvPr>
            <p:cNvCxnSpPr>
              <a:cxnSpLocks/>
            </p:cNvCxnSpPr>
            <p:nvPr/>
          </p:nvCxnSpPr>
          <p:spPr>
            <a:xfrm flipH="1">
              <a:off x="1567160" y="915566"/>
              <a:ext cx="1141149" cy="519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A4155D0E-EF7D-4FAD-91A1-8E8D973A38CF}"/>
                </a:ext>
              </a:extLst>
            </p:cNvPr>
            <p:cNvCxnSpPr>
              <a:cxnSpLocks/>
            </p:cNvCxnSpPr>
            <p:nvPr/>
          </p:nvCxnSpPr>
          <p:spPr>
            <a:xfrm flipH="1">
              <a:off x="1567162" y="1034196"/>
              <a:ext cx="1141147" cy="2538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84999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iterate type="lt">
                                    <p:tmPct val="30000"/>
                                  </p:iterate>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硬币, 物体&#10;&#10;已生成高可信度的说明">
            <a:extLst>
              <a:ext uri="{FF2B5EF4-FFF2-40B4-BE49-F238E27FC236}">
                <a16:creationId xmlns:a16="http://schemas.microsoft.com/office/drawing/2014/main" id="{EFFDBEFD-8830-4C4A-B1D3-5A9EC8C1833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19823" y="915566"/>
            <a:ext cx="7380569" cy="3840247"/>
          </a:xfrm>
          <a:prstGeom prst="rect">
            <a:avLst/>
          </a:prstGeom>
        </p:spPr>
      </p:pic>
      <p:pic>
        <p:nvPicPr>
          <p:cNvPr id="3" name="图片 2">
            <a:extLst>
              <a:ext uri="{FF2B5EF4-FFF2-40B4-BE49-F238E27FC236}">
                <a16:creationId xmlns:a16="http://schemas.microsoft.com/office/drawing/2014/main" id="{6A43320D-296C-448C-AB64-40FFB0EE2906}"/>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0000" b="90000" l="57096" r="95233">
                        <a14:foregroundMark x1="72852" y1="74272" x2="73535" y2="77994"/>
                        <a14:foregroundMark x1="93164" y1="22816" x2="94824" y2="37217"/>
                        <a14:foregroundMark x1="94824" y1="37217" x2="94727" y2="37379"/>
                      </a14:backgroundRemoval>
                    </a14:imgEffect>
                  </a14:imgLayer>
                </a14:imgProps>
              </a:ext>
              <a:ext uri="{28A0092B-C50C-407E-A947-70E740481C1C}">
                <a14:useLocalDpi xmlns:a14="http://schemas.microsoft.com/office/drawing/2010/main" val="0"/>
              </a:ext>
            </a:extLst>
          </a:blip>
          <a:srcRect l="52329"/>
          <a:stretch/>
        </p:blipFill>
        <p:spPr>
          <a:xfrm>
            <a:off x="112813" y="1372564"/>
            <a:ext cx="3301749" cy="3422022"/>
          </a:xfrm>
          <a:prstGeom prst="ellipse">
            <a:avLst/>
          </a:prstGeom>
        </p:spPr>
      </p:pic>
      <p:sp>
        <p:nvSpPr>
          <p:cNvPr id="4" name="文本框 3">
            <a:extLst>
              <a:ext uri="{FF2B5EF4-FFF2-40B4-BE49-F238E27FC236}">
                <a16:creationId xmlns:a16="http://schemas.microsoft.com/office/drawing/2014/main" id="{C99BFD1C-34DB-4819-83EE-989782D92A62}"/>
              </a:ext>
            </a:extLst>
          </p:cNvPr>
          <p:cNvSpPr txBox="1"/>
          <p:nvPr/>
        </p:nvSpPr>
        <p:spPr>
          <a:xfrm>
            <a:off x="822274" y="979719"/>
            <a:ext cx="2592288" cy="3539430"/>
          </a:xfrm>
          <a:prstGeom prst="rect">
            <a:avLst/>
          </a:prstGeom>
          <a:noFill/>
        </p:spPr>
        <p:txBody>
          <a:bodyPr wrap="square" rtlCol="0">
            <a:spAutoFit/>
          </a:bodyPr>
          <a:lstStyle/>
          <a:p>
            <a:r>
              <a:rPr lang="zh-CN" altLang="zh-CN" sz="3200" b="1" dirty="0">
                <a:solidFill>
                  <a:schemeClr val="bg1"/>
                </a:solidFill>
                <a:ea typeface="STXingkai" panose="02010800040101010101" pitchFamily="2" charset="-122"/>
                <a:cs typeface="经典繁毛楷"/>
              </a:rPr>
              <a:t>课文的主体部分详写 了什么内容，略写了什么内容，为什么要这样安排？</a:t>
            </a:r>
            <a:endParaRPr lang="zh-CN" altLang="en-US" sz="3200" b="1" dirty="0">
              <a:solidFill>
                <a:schemeClr val="bg1"/>
              </a:solidFill>
            </a:endParaRPr>
          </a:p>
        </p:txBody>
      </p:sp>
      <p:sp>
        <p:nvSpPr>
          <p:cNvPr id="5" name="文本框 4">
            <a:extLst>
              <a:ext uri="{FF2B5EF4-FFF2-40B4-BE49-F238E27FC236}">
                <a16:creationId xmlns:a16="http://schemas.microsoft.com/office/drawing/2014/main" id="{79294E07-305C-4033-925C-050624E6F0F2}"/>
              </a:ext>
            </a:extLst>
          </p:cNvPr>
          <p:cNvSpPr txBox="1"/>
          <p:nvPr/>
        </p:nvSpPr>
        <p:spPr>
          <a:xfrm>
            <a:off x="3323269" y="1349050"/>
            <a:ext cx="4752528" cy="3170099"/>
          </a:xfrm>
          <a:prstGeom prst="rect">
            <a:avLst/>
          </a:prstGeom>
          <a:noFill/>
        </p:spPr>
        <p:txBody>
          <a:bodyPr wrap="square" rtlCol="0">
            <a:spAutoFit/>
          </a:bodyPr>
          <a:lstStyle/>
          <a:p>
            <a:pPr algn="just">
              <a:spcAft>
                <a:spcPts val="0"/>
              </a:spcAft>
            </a:pPr>
            <a:r>
              <a:rPr lang="zh-CN" altLang="zh-CN" sz="2000" b="1" kern="100" dirty="0">
                <a:solidFill>
                  <a:schemeClr val="bg1"/>
                </a:solidFill>
                <a:latin typeface="等线" panose="02010600030101010101" pitchFamily="2" charset="-122"/>
                <a:ea typeface="STXingkai" panose="02010800040101010101" pitchFamily="2" charset="-122"/>
                <a:cs typeface="经典繁毛楷"/>
              </a:rPr>
              <a:t>主体部分写了首届诺贝尔奖获得者的情况，略写了颁奖机构，时间和地点，还略写了资金来源和两权分离。</a:t>
            </a:r>
            <a:endParaRPr lang="zh-CN" altLang="zh-CN" sz="1200" b="1" kern="100" dirty="0">
              <a:solidFill>
                <a:schemeClr val="bg1"/>
              </a:solidFill>
              <a:latin typeface="等线" panose="02010600030101010101" pitchFamily="2" charset="-122"/>
              <a:ea typeface="等线" panose="02010600030101010101" pitchFamily="2" charset="-122"/>
              <a:cs typeface="Times New Roman" panose="02020603050405020304" pitchFamily="18" charset="0"/>
            </a:endParaRPr>
          </a:p>
          <a:p>
            <a:pPr algn="just">
              <a:spcAft>
                <a:spcPts val="0"/>
              </a:spcAft>
            </a:pPr>
            <a:r>
              <a:rPr lang="zh-CN" altLang="zh-CN" sz="2000" b="1" kern="100" dirty="0">
                <a:solidFill>
                  <a:schemeClr val="bg1"/>
                </a:solidFill>
                <a:latin typeface="等线" panose="02010600030101010101" pitchFamily="2" charset="-122"/>
                <a:ea typeface="STXingkai" panose="02010800040101010101" pitchFamily="2" charset="-122"/>
                <a:cs typeface="经典繁毛楷"/>
              </a:rPr>
              <a:t>因为首届诺贝尔奖获得者的国籍、姓名、所获奖项和所做贡献这些情况是整篇新闻要报道的重点，能更好地突出中心，所以要一一列举，进行详写；而其他方面，如颁奖机构、时间、地点和资金来源不是新闻的重点，只需交代清楚无需详写，这样安排详略能更好地突出中心。</a:t>
            </a:r>
            <a:endParaRPr lang="zh-CN" altLang="zh-CN" sz="1200" b="1" kern="100" dirty="0">
              <a:solidFill>
                <a:schemeClr val="bg1"/>
              </a:solidFill>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6" name="组合 5">
            <a:extLst>
              <a:ext uri="{FF2B5EF4-FFF2-40B4-BE49-F238E27FC236}">
                <a16:creationId xmlns:a16="http://schemas.microsoft.com/office/drawing/2014/main" id="{F4E2510D-2A2C-49A7-83C8-4D24DF7AD63D}"/>
              </a:ext>
            </a:extLst>
          </p:cNvPr>
          <p:cNvGrpSpPr/>
          <p:nvPr/>
        </p:nvGrpSpPr>
        <p:grpSpPr>
          <a:xfrm>
            <a:off x="3257979" y="1297198"/>
            <a:ext cx="1152128" cy="792088"/>
            <a:chOff x="1556181" y="915566"/>
            <a:chExt cx="1152128" cy="792088"/>
          </a:xfrm>
        </p:grpSpPr>
        <p:cxnSp>
          <p:nvCxnSpPr>
            <p:cNvPr id="7" name="直接连接符 6">
              <a:extLst>
                <a:ext uri="{FF2B5EF4-FFF2-40B4-BE49-F238E27FC236}">
                  <a16:creationId xmlns:a16="http://schemas.microsoft.com/office/drawing/2014/main" id="{3B8799CC-12D3-43E3-BFAA-B054E8D3FC63}"/>
                </a:ext>
              </a:extLst>
            </p:cNvPr>
            <p:cNvCxnSpPr>
              <a:cxnSpLocks/>
            </p:cNvCxnSpPr>
            <p:nvPr/>
          </p:nvCxnSpPr>
          <p:spPr>
            <a:xfrm>
              <a:off x="1556181"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4EA4593-DA83-4951-8B41-5A21ED373B3E}"/>
                </a:ext>
              </a:extLst>
            </p:cNvPr>
            <p:cNvCxnSpPr>
              <a:cxnSpLocks/>
            </p:cNvCxnSpPr>
            <p:nvPr/>
          </p:nvCxnSpPr>
          <p:spPr>
            <a:xfrm>
              <a:off x="1732443"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C86C44A9-B81A-4574-8FA9-5B23590561FF}"/>
                </a:ext>
              </a:extLst>
            </p:cNvPr>
            <p:cNvCxnSpPr>
              <a:cxnSpLocks/>
            </p:cNvCxnSpPr>
            <p:nvPr/>
          </p:nvCxnSpPr>
          <p:spPr>
            <a:xfrm flipH="1">
              <a:off x="1567160" y="915566"/>
              <a:ext cx="1141149" cy="519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B27FF1F2-C33E-47EB-8F03-AFAAEE5F0D24}"/>
                </a:ext>
              </a:extLst>
            </p:cNvPr>
            <p:cNvCxnSpPr>
              <a:cxnSpLocks/>
            </p:cNvCxnSpPr>
            <p:nvPr/>
          </p:nvCxnSpPr>
          <p:spPr>
            <a:xfrm flipH="1">
              <a:off x="1567162" y="1034196"/>
              <a:ext cx="1141147" cy="2538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F79D5072-E206-4A10-884D-CAF13DB96D6E}"/>
              </a:ext>
            </a:extLst>
          </p:cNvPr>
          <p:cNvGrpSpPr/>
          <p:nvPr/>
        </p:nvGrpSpPr>
        <p:grpSpPr>
          <a:xfrm rot="10800000">
            <a:off x="6975717" y="3773723"/>
            <a:ext cx="1152128" cy="792088"/>
            <a:chOff x="1556181" y="915566"/>
            <a:chExt cx="1152128" cy="792088"/>
          </a:xfrm>
        </p:grpSpPr>
        <p:cxnSp>
          <p:nvCxnSpPr>
            <p:cNvPr id="12" name="直接连接符 11">
              <a:extLst>
                <a:ext uri="{FF2B5EF4-FFF2-40B4-BE49-F238E27FC236}">
                  <a16:creationId xmlns:a16="http://schemas.microsoft.com/office/drawing/2014/main" id="{A68E2794-DB31-4578-8E87-10898A705780}"/>
                </a:ext>
              </a:extLst>
            </p:cNvPr>
            <p:cNvCxnSpPr>
              <a:cxnSpLocks/>
            </p:cNvCxnSpPr>
            <p:nvPr/>
          </p:nvCxnSpPr>
          <p:spPr>
            <a:xfrm>
              <a:off x="1556181"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58A90654-455A-485F-B505-1BD4C91F0420}"/>
                </a:ext>
              </a:extLst>
            </p:cNvPr>
            <p:cNvCxnSpPr>
              <a:cxnSpLocks/>
            </p:cNvCxnSpPr>
            <p:nvPr/>
          </p:nvCxnSpPr>
          <p:spPr>
            <a:xfrm>
              <a:off x="1732443"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B3CBC0EB-74D4-4DCE-86B2-EA9A31F424C5}"/>
                </a:ext>
              </a:extLst>
            </p:cNvPr>
            <p:cNvCxnSpPr>
              <a:cxnSpLocks/>
            </p:cNvCxnSpPr>
            <p:nvPr/>
          </p:nvCxnSpPr>
          <p:spPr>
            <a:xfrm flipH="1">
              <a:off x="1567160" y="915566"/>
              <a:ext cx="1141149" cy="519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6E4562D9-3730-4CCF-A213-4A98926A3565}"/>
                </a:ext>
              </a:extLst>
            </p:cNvPr>
            <p:cNvCxnSpPr>
              <a:cxnSpLocks/>
            </p:cNvCxnSpPr>
            <p:nvPr/>
          </p:nvCxnSpPr>
          <p:spPr>
            <a:xfrm flipH="1">
              <a:off x="1567162" y="1034196"/>
              <a:ext cx="1141147" cy="2538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05966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iterate type="lt">
                                    <p:tmPct val="30000"/>
                                  </p:iterate>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硬币, 物体&#10;&#10;已生成高可信度的说明">
            <a:extLst>
              <a:ext uri="{FF2B5EF4-FFF2-40B4-BE49-F238E27FC236}">
                <a16:creationId xmlns:a16="http://schemas.microsoft.com/office/drawing/2014/main" id="{EFFDBEFD-8830-4C4A-B1D3-5A9EC8C1833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19823" y="915566"/>
            <a:ext cx="7380569" cy="3840247"/>
          </a:xfrm>
          <a:prstGeom prst="rect">
            <a:avLst/>
          </a:prstGeom>
        </p:spPr>
      </p:pic>
      <p:pic>
        <p:nvPicPr>
          <p:cNvPr id="3" name="图片 2">
            <a:extLst>
              <a:ext uri="{FF2B5EF4-FFF2-40B4-BE49-F238E27FC236}">
                <a16:creationId xmlns:a16="http://schemas.microsoft.com/office/drawing/2014/main" id="{6A43320D-296C-448C-AB64-40FFB0EE2906}"/>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0000" b="90000" l="57096" r="95233">
                        <a14:foregroundMark x1="72852" y1="74272" x2="73535" y2="77994"/>
                        <a14:foregroundMark x1="93164" y1="22816" x2="94824" y2="37217"/>
                        <a14:foregroundMark x1="94824" y1="37217" x2="94727" y2="37379"/>
                      </a14:backgroundRemoval>
                    </a14:imgEffect>
                  </a14:imgLayer>
                </a14:imgProps>
              </a:ext>
              <a:ext uri="{28A0092B-C50C-407E-A947-70E740481C1C}">
                <a14:useLocalDpi xmlns:a14="http://schemas.microsoft.com/office/drawing/2010/main" val="0"/>
              </a:ext>
            </a:extLst>
          </a:blip>
          <a:srcRect l="52329"/>
          <a:stretch/>
        </p:blipFill>
        <p:spPr>
          <a:xfrm>
            <a:off x="719823" y="1528015"/>
            <a:ext cx="3301749" cy="3422022"/>
          </a:xfrm>
          <a:prstGeom prst="ellipse">
            <a:avLst/>
          </a:prstGeom>
        </p:spPr>
      </p:pic>
      <p:sp>
        <p:nvSpPr>
          <p:cNvPr id="4" name="文本框 3">
            <a:extLst>
              <a:ext uri="{FF2B5EF4-FFF2-40B4-BE49-F238E27FC236}">
                <a16:creationId xmlns:a16="http://schemas.microsoft.com/office/drawing/2014/main" id="{E15BF816-1424-4879-987F-B7B1C58197B9}"/>
              </a:ext>
            </a:extLst>
          </p:cNvPr>
          <p:cNvSpPr txBox="1"/>
          <p:nvPr/>
        </p:nvSpPr>
        <p:spPr>
          <a:xfrm>
            <a:off x="662017" y="1262305"/>
            <a:ext cx="3096344" cy="3108543"/>
          </a:xfrm>
          <a:prstGeom prst="rect">
            <a:avLst/>
          </a:prstGeom>
          <a:noFill/>
        </p:spPr>
        <p:txBody>
          <a:bodyPr wrap="square" rtlCol="0">
            <a:spAutoFit/>
          </a:bodyPr>
          <a:lstStyle/>
          <a:p>
            <a:r>
              <a:rPr lang="zh-CN" altLang="zh-CN" sz="2800" b="1" dirty="0">
                <a:solidFill>
                  <a:schemeClr val="bg1"/>
                </a:solidFill>
                <a:ea typeface="STXingkai" panose="02010800040101010101" pitchFamily="2" charset="-122"/>
                <a:cs typeface="经典繁毛楷"/>
              </a:rPr>
              <a:t>最后一段交代新闻背景，进一步介绍颁奖资金的来源，补充说明资金管 理权和评奖的分离。你觉得作者有什么用意？</a:t>
            </a:r>
            <a:endParaRPr lang="zh-CN" altLang="en-US" sz="2800" b="1" dirty="0">
              <a:solidFill>
                <a:schemeClr val="bg1"/>
              </a:solidFill>
            </a:endParaRPr>
          </a:p>
        </p:txBody>
      </p:sp>
      <p:sp>
        <p:nvSpPr>
          <p:cNvPr id="5" name="文本框 4">
            <a:extLst>
              <a:ext uri="{FF2B5EF4-FFF2-40B4-BE49-F238E27FC236}">
                <a16:creationId xmlns:a16="http://schemas.microsoft.com/office/drawing/2014/main" id="{2C932D33-2A55-4B37-A78F-04CA33CF136B}"/>
              </a:ext>
            </a:extLst>
          </p:cNvPr>
          <p:cNvSpPr txBox="1"/>
          <p:nvPr/>
        </p:nvSpPr>
        <p:spPr>
          <a:xfrm>
            <a:off x="4352302" y="1127529"/>
            <a:ext cx="3748090" cy="3416320"/>
          </a:xfrm>
          <a:prstGeom prst="rect">
            <a:avLst/>
          </a:prstGeom>
          <a:noFill/>
        </p:spPr>
        <p:txBody>
          <a:bodyPr wrap="square" rtlCol="0">
            <a:spAutoFit/>
          </a:bodyPr>
          <a:lstStyle/>
          <a:p>
            <a:r>
              <a:rPr lang="zh-CN" altLang="zh-CN" sz="2400" b="1" dirty="0">
                <a:solidFill>
                  <a:schemeClr val="bg1"/>
                </a:solidFill>
                <a:ea typeface="STXingkai" panose="02010800040101010101" pitchFamily="2" charset="-122"/>
                <a:cs typeface="经典繁毛楷"/>
              </a:rPr>
              <a:t>进一步介绍颁奖资金来源，目的是让我们读者更清楚明白地了解，诺贝尔奖的巨额资金来源于诺贝尔发明的多种炸药所获得的巨额收入，消除了读者心中的疑问；补充说明两权分离，是为了表明诺贝尔奖的公正、公平性。</a:t>
            </a:r>
            <a:endParaRPr lang="zh-CN" altLang="en-US" sz="2400" b="1" dirty="0">
              <a:solidFill>
                <a:schemeClr val="bg1"/>
              </a:solidFill>
            </a:endParaRPr>
          </a:p>
        </p:txBody>
      </p:sp>
      <p:grpSp>
        <p:nvGrpSpPr>
          <p:cNvPr id="6" name="组合 5">
            <a:extLst>
              <a:ext uri="{FF2B5EF4-FFF2-40B4-BE49-F238E27FC236}">
                <a16:creationId xmlns:a16="http://schemas.microsoft.com/office/drawing/2014/main" id="{CBB7A1A7-8A45-4261-9B1B-A2B18D4AACAC}"/>
              </a:ext>
            </a:extLst>
          </p:cNvPr>
          <p:cNvGrpSpPr/>
          <p:nvPr/>
        </p:nvGrpSpPr>
        <p:grpSpPr>
          <a:xfrm>
            <a:off x="4211960" y="1127529"/>
            <a:ext cx="1152128" cy="792088"/>
            <a:chOff x="1556181" y="915566"/>
            <a:chExt cx="1152128" cy="792088"/>
          </a:xfrm>
        </p:grpSpPr>
        <p:cxnSp>
          <p:nvCxnSpPr>
            <p:cNvPr id="7" name="直接连接符 6">
              <a:extLst>
                <a:ext uri="{FF2B5EF4-FFF2-40B4-BE49-F238E27FC236}">
                  <a16:creationId xmlns:a16="http://schemas.microsoft.com/office/drawing/2014/main" id="{B8EF0821-0A6A-485C-A30C-CEA17B51ECA1}"/>
                </a:ext>
              </a:extLst>
            </p:cNvPr>
            <p:cNvCxnSpPr>
              <a:cxnSpLocks/>
            </p:cNvCxnSpPr>
            <p:nvPr/>
          </p:nvCxnSpPr>
          <p:spPr>
            <a:xfrm>
              <a:off x="1556181"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C270A1A4-2012-4572-A7CF-A6A8408352F5}"/>
                </a:ext>
              </a:extLst>
            </p:cNvPr>
            <p:cNvCxnSpPr>
              <a:cxnSpLocks/>
            </p:cNvCxnSpPr>
            <p:nvPr/>
          </p:nvCxnSpPr>
          <p:spPr>
            <a:xfrm>
              <a:off x="1732443"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3E29DF2A-C593-4481-B35D-1D92B2B84541}"/>
                </a:ext>
              </a:extLst>
            </p:cNvPr>
            <p:cNvCxnSpPr>
              <a:cxnSpLocks/>
            </p:cNvCxnSpPr>
            <p:nvPr/>
          </p:nvCxnSpPr>
          <p:spPr>
            <a:xfrm flipH="1">
              <a:off x="1567160" y="915566"/>
              <a:ext cx="1141149" cy="519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83614F84-230F-44A1-BB79-169A19A3899F}"/>
                </a:ext>
              </a:extLst>
            </p:cNvPr>
            <p:cNvCxnSpPr>
              <a:cxnSpLocks/>
            </p:cNvCxnSpPr>
            <p:nvPr/>
          </p:nvCxnSpPr>
          <p:spPr>
            <a:xfrm flipH="1">
              <a:off x="1567162" y="1034196"/>
              <a:ext cx="1141147" cy="2538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BBD18AE4-9560-43BD-BEB9-BC54DCD9F0CE}"/>
              </a:ext>
            </a:extLst>
          </p:cNvPr>
          <p:cNvGrpSpPr/>
          <p:nvPr/>
        </p:nvGrpSpPr>
        <p:grpSpPr>
          <a:xfrm rot="10800000">
            <a:off x="6814776" y="3751761"/>
            <a:ext cx="1152128" cy="792088"/>
            <a:chOff x="1556181" y="915566"/>
            <a:chExt cx="1152128" cy="792088"/>
          </a:xfrm>
        </p:grpSpPr>
        <p:cxnSp>
          <p:nvCxnSpPr>
            <p:cNvPr id="12" name="直接连接符 11">
              <a:extLst>
                <a:ext uri="{FF2B5EF4-FFF2-40B4-BE49-F238E27FC236}">
                  <a16:creationId xmlns:a16="http://schemas.microsoft.com/office/drawing/2014/main" id="{E8799A7E-DD8B-479A-AF72-CD02E2DFB2A5}"/>
                </a:ext>
              </a:extLst>
            </p:cNvPr>
            <p:cNvCxnSpPr>
              <a:cxnSpLocks/>
            </p:cNvCxnSpPr>
            <p:nvPr/>
          </p:nvCxnSpPr>
          <p:spPr>
            <a:xfrm>
              <a:off x="1556181"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B52D8938-E879-4098-9138-385DDD8F9208}"/>
                </a:ext>
              </a:extLst>
            </p:cNvPr>
            <p:cNvCxnSpPr>
              <a:cxnSpLocks/>
            </p:cNvCxnSpPr>
            <p:nvPr/>
          </p:nvCxnSpPr>
          <p:spPr>
            <a:xfrm>
              <a:off x="1732443"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6BA526C1-BDF1-47A4-A458-55D2A6FD3615}"/>
                </a:ext>
              </a:extLst>
            </p:cNvPr>
            <p:cNvCxnSpPr>
              <a:cxnSpLocks/>
            </p:cNvCxnSpPr>
            <p:nvPr/>
          </p:nvCxnSpPr>
          <p:spPr>
            <a:xfrm flipH="1">
              <a:off x="1567160" y="915566"/>
              <a:ext cx="1141149" cy="519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48AF80C3-0E03-4B37-93CE-88D9E7E082EB}"/>
                </a:ext>
              </a:extLst>
            </p:cNvPr>
            <p:cNvCxnSpPr>
              <a:cxnSpLocks/>
            </p:cNvCxnSpPr>
            <p:nvPr/>
          </p:nvCxnSpPr>
          <p:spPr>
            <a:xfrm flipH="1">
              <a:off x="1567162" y="1034196"/>
              <a:ext cx="1141147" cy="2538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05141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2000" fill="hold"/>
                                        <p:tgtEl>
                                          <p:spTgt spid="4"/>
                                        </p:tgtEl>
                                        <p:attrNameLst>
                                          <p:attrName>ppt_w</p:attrName>
                                        </p:attrNameLst>
                                      </p:cBhvr>
                                      <p:tavLst>
                                        <p:tav tm="0">
                                          <p:val>
                                            <p:fltVal val="0"/>
                                          </p:val>
                                        </p:tav>
                                        <p:tav tm="100000">
                                          <p:val>
                                            <p:strVal val="#ppt_w"/>
                                          </p:val>
                                        </p:tav>
                                      </p:tavLst>
                                    </p:anim>
                                    <p:anim calcmode="lin" valueType="num">
                                      <p:cBhvr>
                                        <p:cTn id="15" dur="2000" fill="hold"/>
                                        <p:tgtEl>
                                          <p:spTgt spid="4"/>
                                        </p:tgtEl>
                                        <p:attrNameLst>
                                          <p:attrName>ppt_h</p:attrName>
                                        </p:attrNameLst>
                                      </p:cBhvr>
                                      <p:tavLst>
                                        <p:tav tm="0">
                                          <p:val>
                                            <p:fltVal val="0"/>
                                          </p:val>
                                        </p:tav>
                                        <p:tav tm="100000">
                                          <p:val>
                                            <p:strVal val="#ppt_h"/>
                                          </p:val>
                                        </p:tav>
                                      </p:tavLst>
                                    </p:anim>
                                    <p:animEffect transition="in" filter="fade">
                                      <p:cBhvr>
                                        <p:cTn id="16" dur="2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3" presetClass="entr" presetSubtype="32"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0" fill="hold"/>
                                        <p:tgtEl>
                                          <p:spTgt spid="5"/>
                                        </p:tgtEl>
                                        <p:attrNameLst>
                                          <p:attrName>ppt_w</p:attrName>
                                        </p:attrNameLst>
                                      </p:cBhvr>
                                      <p:tavLst>
                                        <p:tav tm="0">
                                          <p:val>
                                            <p:strVal val="4*#ppt_w"/>
                                          </p:val>
                                        </p:tav>
                                        <p:tav tm="100000">
                                          <p:val>
                                            <p:strVal val="#ppt_w"/>
                                          </p:val>
                                        </p:tav>
                                      </p:tavLst>
                                    </p:anim>
                                    <p:anim calcmode="lin" valueType="num">
                                      <p:cBhvr>
                                        <p:cTn id="30" dur="50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硬币, 物体&#10;&#10;已生成高可信度的说明">
            <a:extLst>
              <a:ext uri="{FF2B5EF4-FFF2-40B4-BE49-F238E27FC236}">
                <a16:creationId xmlns:a16="http://schemas.microsoft.com/office/drawing/2014/main" id="{EFFDBEFD-8830-4C4A-B1D3-5A9EC8C1833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97937" y="915566"/>
            <a:ext cx="7380569" cy="3840247"/>
          </a:xfrm>
          <a:prstGeom prst="rect">
            <a:avLst/>
          </a:prstGeom>
        </p:spPr>
      </p:pic>
      <p:sp>
        <p:nvSpPr>
          <p:cNvPr id="4" name="TextBox 4">
            <a:extLst>
              <a:ext uri="{FF2B5EF4-FFF2-40B4-BE49-F238E27FC236}">
                <a16:creationId xmlns:a16="http://schemas.microsoft.com/office/drawing/2014/main" id="{E69F1DBB-5849-48D2-8AF5-1647535D6E73}"/>
              </a:ext>
            </a:extLst>
          </p:cNvPr>
          <p:cNvSpPr txBox="1"/>
          <p:nvPr/>
        </p:nvSpPr>
        <p:spPr>
          <a:xfrm>
            <a:off x="837448" y="981016"/>
            <a:ext cx="3257077" cy="830997"/>
          </a:xfrm>
          <a:prstGeom prst="rect">
            <a:avLst/>
          </a:prstGeom>
          <a:solidFill>
            <a:srgbClr val="C0504D">
              <a:alpha val="27843"/>
            </a:srgbClr>
          </a:solidFill>
          <a:ln>
            <a:noFill/>
          </a:ln>
          <a:scene3d>
            <a:camera prst="orthographicFront"/>
            <a:lightRig rig="threePt" dir="t"/>
          </a:scene3d>
          <a:sp3d>
            <a:bevelT/>
          </a:sp3d>
        </p:spPr>
        <p:txBody>
          <a:bodyPr vert="horz"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0" cap="none" spc="0" normalizeH="0" baseline="0" noProof="0" dirty="0">
                <a:ln>
                  <a:noFill/>
                </a:ln>
                <a:solidFill>
                  <a:prstClr val="white"/>
                </a:solidFill>
                <a:effectLst/>
                <a:uLnTx/>
                <a:uFillTx/>
                <a:latin typeface="段宁毛笔行书" panose="03000509000000000000" pitchFamily="65" charset="-122"/>
                <a:ea typeface="段宁毛笔行书" panose="03000509000000000000" pitchFamily="65" charset="-122"/>
                <a:cs typeface="+mn-cs"/>
              </a:rPr>
              <a:t>课文小结</a:t>
            </a:r>
          </a:p>
        </p:txBody>
      </p:sp>
      <p:sp>
        <p:nvSpPr>
          <p:cNvPr id="5" name="文本框 4">
            <a:extLst>
              <a:ext uri="{FF2B5EF4-FFF2-40B4-BE49-F238E27FC236}">
                <a16:creationId xmlns:a16="http://schemas.microsoft.com/office/drawing/2014/main" id="{291A8950-42E0-4D00-AC66-EBC1D9FB464E}"/>
              </a:ext>
            </a:extLst>
          </p:cNvPr>
          <p:cNvSpPr txBox="1"/>
          <p:nvPr/>
        </p:nvSpPr>
        <p:spPr>
          <a:xfrm>
            <a:off x="837448" y="2359012"/>
            <a:ext cx="7236553" cy="1938992"/>
          </a:xfrm>
          <a:prstGeom prst="rect">
            <a:avLst/>
          </a:prstGeom>
          <a:noFill/>
        </p:spPr>
        <p:txBody>
          <a:bodyPr wrap="square" rtlCol="0">
            <a:spAutoFit/>
          </a:bodyPr>
          <a:lstStyle/>
          <a:p>
            <a:r>
              <a:rPr lang="zh-CN" altLang="zh-CN" sz="2400" b="1" dirty="0">
                <a:solidFill>
                  <a:schemeClr val="bg1"/>
                </a:solidFill>
                <a:ea typeface="STXingkai" panose="02010800040101010101" pitchFamily="2" charset="-122"/>
                <a:cs typeface="经典繁毛楷"/>
              </a:rPr>
              <a:t>这篇新闻所报道的是首届诺贝尔奖颁发的具体情况。文中详细列举了获奖者的国籍、姓 名、所获奖项和所做贡献。同时也明确了颁奖机构，颁奖时间、地点等等，这篇新闻事实准确，内容详略得当，是新闻中的佳作，</a:t>
            </a:r>
            <a:endParaRPr lang="zh-CN" altLang="en-US" sz="2400" b="1" dirty="0">
              <a:solidFill>
                <a:schemeClr val="bg1"/>
              </a:solidFill>
            </a:endParaRPr>
          </a:p>
        </p:txBody>
      </p:sp>
      <p:grpSp>
        <p:nvGrpSpPr>
          <p:cNvPr id="6" name="组合 5">
            <a:extLst>
              <a:ext uri="{FF2B5EF4-FFF2-40B4-BE49-F238E27FC236}">
                <a16:creationId xmlns:a16="http://schemas.microsoft.com/office/drawing/2014/main" id="{9597830D-C4B3-471D-8B22-58294375DB02}"/>
              </a:ext>
            </a:extLst>
          </p:cNvPr>
          <p:cNvGrpSpPr/>
          <p:nvPr/>
        </p:nvGrpSpPr>
        <p:grpSpPr>
          <a:xfrm>
            <a:off x="809264" y="2283718"/>
            <a:ext cx="1152128" cy="792088"/>
            <a:chOff x="1556181" y="915566"/>
            <a:chExt cx="1152128" cy="792088"/>
          </a:xfrm>
        </p:grpSpPr>
        <p:cxnSp>
          <p:nvCxnSpPr>
            <p:cNvPr id="7" name="直接连接符 6">
              <a:extLst>
                <a:ext uri="{FF2B5EF4-FFF2-40B4-BE49-F238E27FC236}">
                  <a16:creationId xmlns:a16="http://schemas.microsoft.com/office/drawing/2014/main" id="{C3A4D7DC-3B7B-43FB-9CAF-1CFE2D284A9F}"/>
                </a:ext>
              </a:extLst>
            </p:cNvPr>
            <p:cNvCxnSpPr>
              <a:cxnSpLocks/>
            </p:cNvCxnSpPr>
            <p:nvPr/>
          </p:nvCxnSpPr>
          <p:spPr>
            <a:xfrm>
              <a:off x="1556181"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FCCDAA58-661A-4FB4-87EA-636C5F24CFDF}"/>
                </a:ext>
              </a:extLst>
            </p:cNvPr>
            <p:cNvCxnSpPr>
              <a:cxnSpLocks/>
            </p:cNvCxnSpPr>
            <p:nvPr/>
          </p:nvCxnSpPr>
          <p:spPr>
            <a:xfrm>
              <a:off x="1732443"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8BBA06F4-8C53-4BFD-9E02-EA3C36DEC19B}"/>
                </a:ext>
              </a:extLst>
            </p:cNvPr>
            <p:cNvCxnSpPr>
              <a:cxnSpLocks/>
            </p:cNvCxnSpPr>
            <p:nvPr/>
          </p:nvCxnSpPr>
          <p:spPr>
            <a:xfrm flipH="1">
              <a:off x="1567160" y="915566"/>
              <a:ext cx="1141149" cy="519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C13442DC-5A32-49FD-9931-8C2515D85D5B}"/>
                </a:ext>
              </a:extLst>
            </p:cNvPr>
            <p:cNvCxnSpPr>
              <a:cxnSpLocks/>
            </p:cNvCxnSpPr>
            <p:nvPr/>
          </p:nvCxnSpPr>
          <p:spPr>
            <a:xfrm flipH="1">
              <a:off x="1567162" y="1034196"/>
              <a:ext cx="1141147" cy="2538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2D7FAA82-0F2B-473E-9560-B0C9A43FCDA5}"/>
              </a:ext>
            </a:extLst>
          </p:cNvPr>
          <p:cNvGrpSpPr/>
          <p:nvPr/>
        </p:nvGrpSpPr>
        <p:grpSpPr>
          <a:xfrm rot="10800000">
            <a:off x="6921873" y="3525541"/>
            <a:ext cx="1152128" cy="792088"/>
            <a:chOff x="1556181" y="915566"/>
            <a:chExt cx="1152128" cy="792088"/>
          </a:xfrm>
        </p:grpSpPr>
        <p:cxnSp>
          <p:nvCxnSpPr>
            <p:cNvPr id="12" name="直接连接符 11">
              <a:extLst>
                <a:ext uri="{FF2B5EF4-FFF2-40B4-BE49-F238E27FC236}">
                  <a16:creationId xmlns:a16="http://schemas.microsoft.com/office/drawing/2014/main" id="{6D1EFA51-2343-4FE7-9F55-28EE5998705A}"/>
                </a:ext>
              </a:extLst>
            </p:cNvPr>
            <p:cNvCxnSpPr>
              <a:cxnSpLocks/>
            </p:cNvCxnSpPr>
            <p:nvPr/>
          </p:nvCxnSpPr>
          <p:spPr>
            <a:xfrm>
              <a:off x="1556181"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8181FED9-8113-4A99-9FF5-5AE354117C80}"/>
                </a:ext>
              </a:extLst>
            </p:cNvPr>
            <p:cNvCxnSpPr>
              <a:cxnSpLocks/>
            </p:cNvCxnSpPr>
            <p:nvPr/>
          </p:nvCxnSpPr>
          <p:spPr>
            <a:xfrm>
              <a:off x="1732443"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7C1C6C1C-7E32-4E78-804E-BB56B6FE4605}"/>
                </a:ext>
              </a:extLst>
            </p:cNvPr>
            <p:cNvCxnSpPr>
              <a:cxnSpLocks/>
            </p:cNvCxnSpPr>
            <p:nvPr/>
          </p:nvCxnSpPr>
          <p:spPr>
            <a:xfrm flipH="1">
              <a:off x="1567160" y="915566"/>
              <a:ext cx="1141149" cy="519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426CF5AE-93C7-4BAC-A178-FC92E8E23F05}"/>
                </a:ext>
              </a:extLst>
            </p:cNvPr>
            <p:cNvCxnSpPr>
              <a:cxnSpLocks/>
            </p:cNvCxnSpPr>
            <p:nvPr/>
          </p:nvCxnSpPr>
          <p:spPr>
            <a:xfrm flipH="1">
              <a:off x="1567162" y="1034196"/>
              <a:ext cx="1141147" cy="2538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62487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ppt_w"/>
                                          </p:val>
                                        </p:tav>
                                        <p:tav tm="100000">
                                          <p:val>
                                            <p:strVal val="#ppt_w"/>
                                          </p:val>
                                        </p:tav>
                                      </p:tavLst>
                                    </p:anim>
                                    <p:anim calcmode="lin" valueType="num">
                                      <p:cBhvr>
                                        <p:cTn id="8" dur="500" fill="hold"/>
                                        <p:tgtEl>
                                          <p:spTgt spid="4"/>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32"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0" fill="hold"/>
                                        <p:tgtEl>
                                          <p:spTgt spid="5"/>
                                        </p:tgtEl>
                                        <p:attrNameLst>
                                          <p:attrName>ppt_w</p:attrName>
                                        </p:attrNameLst>
                                      </p:cBhvr>
                                      <p:tavLst>
                                        <p:tav tm="0">
                                          <p:val>
                                            <p:strVal val="4*#ppt_w"/>
                                          </p:val>
                                        </p:tav>
                                        <p:tav tm="100000">
                                          <p:val>
                                            <p:strVal val="#ppt_w"/>
                                          </p:val>
                                        </p:tav>
                                      </p:tavLst>
                                    </p:anim>
                                    <p:anim calcmode="lin" valueType="num">
                                      <p:cBhvr>
                                        <p:cTn id="22" dur="50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硬币, 物体&#10;&#10;已生成高可信度的说明">
            <a:extLst>
              <a:ext uri="{FF2B5EF4-FFF2-40B4-BE49-F238E27FC236}">
                <a16:creationId xmlns:a16="http://schemas.microsoft.com/office/drawing/2014/main" id="{EFFDBEFD-8830-4C4A-B1D3-5A9EC8C1833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19823" y="915566"/>
            <a:ext cx="7380569" cy="3840247"/>
          </a:xfrm>
          <a:prstGeom prst="rect">
            <a:avLst/>
          </a:prstGeom>
        </p:spPr>
      </p:pic>
      <p:sp>
        <p:nvSpPr>
          <p:cNvPr id="3" name="TextBox 4">
            <a:extLst>
              <a:ext uri="{FF2B5EF4-FFF2-40B4-BE49-F238E27FC236}">
                <a16:creationId xmlns:a16="http://schemas.microsoft.com/office/drawing/2014/main" id="{3C0CBC0B-6F0D-45E2-B004-7B5FB1A70E42}"/>
              </a:ext>
            </a:extLst>
          </p:cNvPr>
          <p:cNvSpPr txBox="1"/>
          <p:nvPr/>
        </p:nvSpPr>
        <p:spPr>
          <a:xfrm rot="16200000">
            <a:off x="-434339" y="2420190"/>
            <a:ext cx="3139321" cy="830997"/>
          </a:xfrm>
          <a:prstGeom prst="rect">
            <a:avLst/>
          </a:prstGeom>
          <a:solidFill>
            <a:srgbClr val="C0504D">
              <a:alpha val="27843"/>
            </a:srgbClr>
          </a:solidFill>
          <a:ln>
            <a:noFill/>
          </a:ln>
          <a:scene3d>
            <a:camera prst="orthographicFront"/>
            <a:lightRig rig="threePt" dir="t"/>
          </a:scene3d>
          <a:sp3d>
            <a:bevelT/>
          </a:sp3d>
        </p:spPr>
        <p:txBody>
          <a:bodyPr vert="eaVert"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800" b="0" i="0" u="none" strike="noStrike" kern="0" cap="none" spc="0" normalizeH="0" baseline="0" noProof="0" dirty="0">
                <a:ln>
                  <a:noFill/>
                </a:ln>
                <a:solidFill>
                  <a:prstClr val="white"/>
                </a:solidFill>
                <a:effectLst/>
                <a:uLnTx/>
                <a:uFillTx/>
                <a:latin typeface="段宁毛笔行书" panose="03000509000000000000" pitchFamily="65" charset="-122"/>
                <a:ea typeface="段宁毛笔行书" panose="03000509000000000000" pitchFamily="65" charset="-122"/>
              </a:rPr>
              <a:t>情景导入</a:t>
            </a:r>
          </a:p>
        </p:txBody>
      </p:sp>
      <p:sp>
        <p:nvSpPr>
          <p:cNvPr id="4" name="文本框 3">
            <a:extLst>
              <a:ext uri="{FF2B5EF4-FFF2-40B4-BE49-F238E27FC236}">
                <a16:creationId xmlns:a16="http://schemas.microsoft.com/office/drawing/2014/main" id="{B23F518B-EB25-4D02-A3EA-586EB8B98F23}"/>
              </a:ext>
            </a:extLst>
          </p:cNvPr>
          <p:cNvSpPr txBox="1"/>
          <p:nvPr/>
        </p:nvSpPr>
        <p:spPr>
          <a:xfrm>
            <a:off x="1907704" y="915566"/>
            <a:ext cx="6264696" cy="3785652"/>
          </a:xfrm>
          <a:prstGeom prst="rect">
            <a:avLst/>
          </a:prstGeom>
          <a:solidFill>
            <a:srgbClr val="C00000">
              <a:alpha val="21961"/>
            </a:srgbClr>
          </a:solidFill>
          <a:scene3d>
            <a:camera prst="orthographicFront"/>
            <a:lightRig rig="threePt" dir="t"/>
          </a:scene3d>
          <a:sp3d>
            <a:bevelT/>
          </a:sp3d>
        </p:spPr>
        <p:txBody>
          <a:bodyPr wrap="square" rtlCol="0">
            <a:spAutoFit/>
          </a:bodyPr>
          <a:lstStyle/>
          <a:p>
            <a:pPr algn="just">
              <a:spcAft>
                <a:spcPts val="0"/>
              </a:spcAft>
            </a:pPr>
            <a:r>
              <a:rPr lang="zh-CN" altLang="zh-CN" sz="2400" b="1" kern="100" dirty="0">
                <a:solidFill>
                  <a:schemeClr val="bg1"/>
                </a:solidFill>
                <a:latin typeface="等线" panose="02010600030101010101" pitchFamily="2" charset="-122"/>
                <a:ea typeface="STXingkai" panose="02010800040101010101" pitchFamily="2" charset="-122"/>
                <a:cs typeface="经典繁毛楷"/>
              </a:rPr>
              <a:t>在世界科学史上，有这样一位伟大的科学家：他不仅把自己的毕生精力全部贡献给了科学事业，而且还在身后留下遗嘱，把自己的遗产全部捐献给科学事业，用以奖励后人，勇攀科学高峰。今天，以他的名字命名的科学奖，已成为举世瞩目的最高荣誉奖。这位伟人就是诺贝尔。那么关于诺贝尔奖首次颁发的时间、获得者、颁发机构、地点等等，你了解多少呢？今天我们就 从一则新闻《首届诺贝尔奖颁发》中寻求 答案吧！</a:t>
            </a:r>
            <a:endParaRPr lang="zh-CN" altLang="zh-CN" sz="1400" b="1" kern="100" dirty="0">
              <a:solidFill>
                <a:schemeClr val="bg1"/>
              </a:solidFill>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24" name="组合 23">
            <a:extLst>
              <a:ext uri="{FF2B5EF4-FFF2-40B4-BE49-F238E27FC236}">
                <a16:creationId xmlns:a16="http://schemas.microsoft.com/office/drawing/2014/main" id="{E94592D7-38D2-4A5F-8B64-37F265B2FB6F}"/>
              </a:ext>
            </a:extLst>
          </p:cNvPr>
          <p:cNvGrpSpPr/>
          <p:nvPr/>
        </p:nvGrpSpPr>
        <p:grpSpPr>
          <a:xfrm>
            <a:off x="1691680" y="918581"/>
            <a:ext cx="692067" cy="792088"/>
            <a:chOff x="1556181" y="915566"/>
            <a:chExt cx="692067" cy="792088"/>
          </a:xfrm>
        </p:grpSpPr>
        <p:cxnSp>
          <p:nvCxnSpPr>
            <p:cNvPr id="6" name="直接连接符 5">
              <a:extLst>
                <a:ext uri="{FF2B5EF4-FFF2-40B4-BE49-F238E27FC236}">
                  <a16:creationId xmlns:a16="http://schemas.microsoft.com/office/drawing/2014/main" id="{38BB679B-B9DA-4DA2-A647-8811F82C9CEA}"/>
                </a:ext>
              </a:extLst>
            </p:cNvPr>
            <p:cNvCxnSpPr>
              <a:cxnSpLocks/>
            </p:cNvCxnSpPr>
            <p:nvPr/>
          </p:nvCxnSpPr>
          <p:spPr>
            <a:xfrm>
              <a:off x="1556181"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3C42F46-54C7-4DC5-884E-9D621BF6FC8D}"/>
                </a:ext>
              </a:extLst>
            </p:cNvPr>
            <p:cNvCxnSpPr>
              <a:cxnSpLocks/>
            </p:cNvCxnSpPr>
            <p:nvPr/>
          </p:nvCxnSpPr>
          <p:spPr>
            <a:xfrm>
              <a:off x="1732443" y="915566"/>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5A16513-6510-4ECD-8AA7-CF3412ADECAD}"/>
                </a:ext>
              </a:extLst>
            </p:cNvPr>
            <p:cNvCxnSpPr>
              <a:cxnSpLocks/>
            </p:cNvCxnSpPr>
            <p:nvPr/>
          </p:nvCxnSpPr>
          <p:spPr>
            <a:xfrm flipH="1">
              <a:off x="1567159" y="920756"/>
              <a:ext cx="681089"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959FFE99-8D92-458D-9319-B8E23054C07A}"/>
                </a:ext>
              </a:extLst>
            </p:cNvPr>
            <p:cNvCxnSpPr>
              <a:cxnSpLocks/>
            </p:cNvCxnSpPr>
            <p:nvPr/>
          </p:nvCxnSpPr>
          <p:spPr>
            <a:xfrm flipH="1">
              <a:off x="1567159" y="1059582"/>
              <a:ext cx="51580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53E8A187-ADEB-4DA5-8636-5D5EBDA072BF}"/>
              </a:ext>
            </a:extLst>
          </p:cNvPr>
          <p:cNvGrpSpPr/>
          <p:nvPr/>
        </p:nvGrpSpPr>
        <p:grpSpPr>
          <a:xfrm>
            <a:off x="7452320" y="3886963"/>
            <a:ext cx="684076" cy="792088"/>
            <a:chOff x="7452320" y="3886963"/>
            <a:chExt cx="684076" cy="792088"/>
          </a:xfrm>
        </p:grpSpPr>
        <p:cxnSp>
          <p:nvCxnSpPr>
            <p:cNvPr id="14" name="直接连接符 13">
              <a:extLst>
                <a:ext uri="{FF2B5EF4-FFF2-40B4-BE49-F238E27FC236}">
                  <a16:creationId xmlns:a16="http://schemas.microsoft.com/office/drawing/2014/main" id="{8DFF50B2-B4BA-4E91-907D-6E92CA103291}"/>
                </a:ext>
              </a:extLst>
            </p:cNvPr>
            <p:cNvCxnSpPr>
              <a:cxnSpLocks/>
            </p:cNvCxnSpPr>
            <p:nvPr/>
          </p:nvCxnSpPr>
          <p:spPr>
            <a:xfrm flipH="1">
              <a:off x="7452320" y="4512918"/>
              <a:ext cx="64807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9A7A037D-D0D6-4D72-B0B2-403C8B9A1BDF}"/>
                </a:ext>
              </a:extLst>
            </p:cNvPr>
            <p:cNvCxnSpPr>
              <a:cxnSpLocks/>
            </p:cNvCxnSpPr>
            <p:nvPr/>
          </p:nvCxnSpPr>
          <p:spPr>
            <a:xfrm>
              <a:off x="7956376" y="3886963"/>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67E665FA-3170-4807-B94A-323DC263ED43}"/>
                </a:ext>
              </a:extLst>
            </p:cNvPr>
            <p:cNvCxnSpPr>
              <a:cxnSpLocks/>
            </p:cNvCxnSpPr>
            <p:nvPr/>
          </p:nvCxnSpPr>
          <p:spPr>
            <a:xfrm>
              <a:off x="8100392" y="3886963"/>
              <a:ext cx="0" cy="7920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39B2D030-4CB2-489B-B11B-3F19FA70747D}"/>
                </a:ext>
              </a:extLst>
            </p:cNvPr>
            <p:cNvCxnSpPr>
              <a:cxnSpLocks/>
            </p:cNvCxnSpPr>
            <p:nvPr/>
          </p:nvCxnSpPr>
          <p:spPr>
            <a:xfrm flipH="1">
              <a:off x="7452320" y="4679051"/>
              <a:ext cx="68407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28972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ppt_w"/>
                                          </p:val>
                                        </p:tav>
                                        <p:tav tm="100000">
                                          <p:val>
                                            <p:strVal val="#ppt_w"/>
                                          </p:val>
                                        </p:tav>
                                      </p:tavLst>
                                    </p:anim>
                                    <p:anim calcmode="lin" valueType="num">
                                      <p:cBhvr>
                                        <p:cTn id="8" dur="5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par>
                                <p:cTn id="14" presetID="22" presetClass="entr" presetSubtype="4"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down)">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32"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3000" fill="hold"/>
                                        <p:tgtEl>
                                          <p:spTgt spid="4"/>
                                        </p:tgtEl>
                                        <p:attrNameLst>
                                          <p:attrName>ppt_w</p:attrName>
                                        </p:attrNameLst>
                                      </p:cBhvr>
                                      <p:tavLst>
                                        <p:tav tm="0">
                                          <p:val>
                                            <p:strVal val="4*#ppt_w"/>
                                          </p:val>
                                        </p:tav>
                                        <p:tav tm="100000">
                                          <p:val>
                                            <p:strVal val="#ppt_w"/>
                                          </p:val>
                                        </p:tav>
                                      </p:tavLst>
                                    </p:anim>
                                    <p:anim calcmode="lin" valueType="num">
                                      <p:cBhvr>
                                        <p:cTn id="22" dur="30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AE56CF5E-42E5-48B0-9844-C4F30E2C54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9824" y="915567"/>
            <a:ext cx="7452576" cy="3840246"/>
          </a:xfrm>
          <a:prstGeom prst="rect">
            <a:avLst/>
          </a:prstGeom>
          <a:effectLst>
            <a:softEdge rad="635000"/>
          </a:effectLst>
        </p:spPr>
      </p:pic>
      <p:pic>
        <p:nvPicPr>
          <p:cNvPr id="2" name="图片 1" descr="图片包含 硬币, 物体&#10;&#10;已生成高可信度的说明">
            <a:extLst>
              <a:ext uri="{FF2B5EF4-FFF2-40B4-BE49-F238E27FC236}">
                <a16:creationId xmlns:a16="http://schemas.microsoft.com/office/drawing/2014/main" id="{EFFDBEFD-8830-4C4A-B1D3-5A9EC8C1833E}"/>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644008" y="1143502"/>
            <a:ext cx="3528392" cy="3384376"/>
          </a:xfrm>
          <a:prstGeom prst="rect">
            <a:avLst/>
          </a:prstGeom>
        </p:spPr>
      </p:pic>
    </p:spTree>
    <p:extLst>
      <p:ext uri="{BB962C8B-B14F-4D97-AF65-F5344CB8AC3E}">
        <p14:creationId xmlns:p14="http://schemas.microsoft.com/office/powerpoint/2010/main" val="1736859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par>
                          <p:cTn id="13" fill="hold">
                            <p:stCondLst>
                              <p:cond delay="2000"/>
                            </p:stCondLst>
                            <p:childTnLst>
                              <p:par>
                                <p:cTn id="14" presetID="26" presetClass="emph" presetSubtype="0" repeatCount="indefinite" fill="hold" nodeType="afterEffect">
                                  <p:stCondLst>
                                    <p:cond delay="0"/>
                                  </p:stCondLst>
                                  <p:childTnLst>
                                    <p:animEffect transition="out" filter="fade">
                                      <p:cBhvr>
                                        <p:cTn id="15" dur="500" tmFilter="0, 0; .2, .5; .8, .5; 1, 0"/>
                                        <p:tgtEl>
                                          <p:spTgt spid="2"/>
                                        </p:tgtEl>
                                      </p:cBhvr>
                                    </p:animEffect>
                                    <p:animScale>
                                      <p:cBhvr>
                                        <p:cTn id="16"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硬币, 物体&#10;&#10;已生成高可信度的说明">
            <a:extLst>
              <a:ext uri="{FF2B5EF4-FFF2-40B4-BE49-F238E27FC236}">
                <a16:creationId xmlns:a16="http://schemas.microsoft.com/office/drawing/2014/main" id="{EFFDBEFD-8830-4C4A-B1D3-5A9EC8C1833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22436" y="987574"/>
            <a:ext cx="7380569" cy="3840247"/>
          </a:xfrm>
          <a:prstGeom prst="rect">
            <a:avLst/>
          </a:prstGeom>
        </p:spPr>
      </p:pic>
      <p:sp>
        <p:nvSpPr>
          <p:cNvPr id="4" name="TextBox 4">
            <a:extLst>
              <a:ext uri="{FF2B5EF4-FFF2-40B4-BE49-F238E27FC236}">
                <a16:creationId xmlns:a16="http://schemas.microsoft.com/office/drawing/2014/main" id="{A6593D3A-E46C-4BEB-8E67-115076D4A6E8}"/>
              </a:ext>
            </a:extLst>
          </p:cNvPr>
          <p:cNvSpPr txBox="1"/>
          <p:nvPr/>
        </p:nvSpPr>
        <p:spPr>
          <a:xfrm>
            <a:off x="827584" y="1079906"/>
            <a:ext cx="3274640" cy="830997"/>
          </a:xfrm>
          <a:prstGeom prst="rect">
            <a:avLst/>
          </a:prstGeom>
          <a:solidFill>
            <a:srgbClr val="C0504D">
              <a:alpha val="27843"/>
            </a:srgbClr>
          </a:solidFill>
          <a:ln>
            <a:noFill/>
          </a:ln>
          <a:scene3d>
            <a:camera prst="orthographicFront"/>
            <a:lightRig rig="threePt" dir="t"/>
          </a:scene3d>
          <a:sp3d>
            <a:bevelT/>
          </a:sp3d>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4800" kern="0" dirty="0">
                <a:solidFill>
                  <a:prstClr val="white"/>
                </a:solidFill>
                <a:latin typeface="段宁毛笔行书" panose="03000509000000000000" pitchFamily="65" charset="-122"/>
                <a:ea typeface="段宁毛笔行书" panose="03000509000000000000" pitchFamily="65" charset="-122"/>
              </a:rPr>
              <a:t>走近老诺</a:t>
            </a:r>
            <a:endParaRPr kumimoji="0" lang="zh-CN" altLang="en-US" sz="4800" b="0" i="0" u="none" strike="noStrike" kern="0" cap="none" spc="0" normalizeH="0" baseline="0" noProof="0" dirty="0">
              <a:ln>
                <a:noFill/>
              </a:ln>
              <a:solidFill>
                <a:prstClr val="white"/>
              </a:solidFill>
              <a:effectLst/>
              <a:uLnTx/>
              <a:uFillTx/>
              <a:latin typeface="段宁毛笔行书" panose="03000509000000000000" pitchFamily="65" charset="-122"/>
              <a:ea typeface="段宁毛笔行书" panose="03000509000000000000" pitchFamily="65" charset="-122"/>
            </a:endParaRPr>
          </a:p>
        </p:txBody>
      </p:sp>
      <p:sp>
        <p:nvSpPr>
          <p:cNvPr id="5" name="矩形 4">
            <a:extLst>
              <a:ext uri="{FF2B5EF4-FFF2-40B4-BE49-F238E27FC236}">
                <a16:creationId xmlns:a16="http://schemas.microsoft.com/office/drawing/2014/main" id="{53298EDC-89CB-4F47-B9B5-E9469B29D202}"/>
              </a:ext>
            </a:extLst>
          </p:cNvPr>
          <p:cNvSpPr/>
          <p:nvPr/>
        </p:nvSpPr>
        <p:spPr>
          <a:xfrm>
            <a:off x="4171725" y="1102653"/>
            <a:ext cx="4023392" cy="3416320"/>
          </a:xfrm>
          <a:prstGeom prst="rect">
            <a:avLst/>
          </a:prstGeom>
          <a:solidFill>
            <a:srgbClr val="C00000">
              <a:alpha val="32157"/>
            </a:srgbClr>
          </a:solidFill>
        </p:spPr>
        <p:txBody>
          <a:bodyPr wrap="square">
            <a:spAutoFit/>
          </a:bodyPr>
          <a:lstStyle/>
          <a:p>
            <a:pPr algn="just">
              <a:spcAft>
                <a:spcPts val="0"/>
              </a:spcAft>
            </a:pPr>
            <a:r>
              <a:rPr lang="zh-CN" altLang="zh-CN" sz="2400" b="1" kern="100" dirty="0">
                <a:solidFill>
                  <a:schemeClr val="bg1"/>
                </a:solidFill>
                <a:latin typeface="等线" panose="02010600030101010101" pitchFamily="2" charset="-122"/>
                <a:ea typeface="STXingkai" panose="02010800040101010101" pitchFamily="2" charset="-122"/>
                <a:cs typeface="经典繁毛楷"/>
              </a:rPr>
              <a:t>诺贝尔</a:t>
            </a:r>
            <a:r>
              <a:rPr lang="en-US" altLang="zh-CN" sz="2400" b="1" kern="100" dirty="0">
                <a:solidFill>
                  <a:schemeClr val="bg1"/>
                </a:solidFill>
                <a:latin typeface="等线" panose="02010600030101010101" pitchFamily="2" charset="-122"/>
                <a:ea typeface="STXingkai" panose="02010800040101010101" pitchFamily="2" charset="-122"/>
                <a:cs typeface="经典繁毛楷"/>
              </a:rPr>
              <a:t>(1833</a:t>
            </a:r>
            <a:r>
              <a:rPr lang="zh-CN" altLang="zh-CN" sz="2400" b="1" kern="100" dirty="0">
                <a:solidFill>
                  <a:schemeClr val="bg1"/>
                </a:solidFill>
                <a:latin typeface="等线" panose="02010600030101010101" pitchFamily="2" charset="-122"/>
                <a:ea typeface="STXingkai" panose="02010800040101010101" pitchFamily="2" charset="-122"/>
                <a:cs typeface="经典繁毛楷"/>
              </a:rPr>
              <a:t>－</a:t>
            </a:r>
            <a:r>
              <a:rPr lang="en-US" altLang="zh-CN" sz="2400" b="1" kern="100" dirty="0">
                <a:solidFill>
                  <a:schemeClr val="bg1"/>
                </a:solidFill>
                <a:latin typeface="等线" panose="02010600030101010101" pitchFamily="2" charset="-122"/>
                <a:ea typeface="STXingkai" panose="02010800040101010101" pitchFamily="2" charset="-122"/>
                <a:cs typeface="经典繁毛楷"/>
              </a:rPr>
              <a:t>1896)</a:t>
            </a:r>
            <a:r>
              <a:rPr lang="zh-CN" altLang="zh-CN" sz="2400" b="1" kern="100" dirty="0">
                <a:solidFill>
                  <a:schemeClr val="bg1"/>
                </a:solidFill>
                <a:latin typeface="等线" panose="02010600030101010101" pitchFamily="2" charset="-122"/>
                <a:ea typeface="STXingkai" panose="02010800040101010101" pitchFamily="2" charset="-122"/>
                <a:cs typeface="经典繁毛楷"/>
              </a:rPr>
              <a:t>，瑞典 化学家 ，工程师。诺贝尔在机械和化学方面有</a:t>
            </a:r>
            <a:r>
              <a:rPr lang="en-US" altLang="zh-CN" sz="2400" b="1" kern="100" dirty="0">
                <a:solidFill>
                  <a:schemeClr val="bg1"/>
                </a:solidFill>
                <a:latin typeface="等线" panose="02010600030101010101" pitchFamily="2" charset="-122"/>
                <a:ea typeface="STXingkai" panose="02010800040101010101" pitchFamily="2" charset="-122"/>
                <a:cs typeface="经典繁毛楷"/>
              </a:rPr>
              <a:t>100</a:t>
            </a:r>
            <a:r>
              <a:rPr lang="zh-CN" altLang="zh-CN" sz="2400" b="1" kern="100" dirty="0">
                <a:solidFill>
                  <a:schemeClr val="bg1"/>
                </a:solidFill>
                <a:latin typeface="等线" panose="02010600030101010101" pitchFamily="2" charset="-122"/>
                <a:ea typeface="STXingkai" panose="02010800040101010101" pitchFamily="2" charset="-122"/>
                <a:cs typeface="经典繁毛楷"/>
              </a:rPr>
              <a:t>多种发明，但他最突出的是发明炸药。他一生致力于炸药的研究，因发明硝化甘油引爆剂，硝化甘油固体炸药和胶状炸药等，被誉为“炸药大王”。</a:t>
            </a:r>
            <a:endParaRPr lang="zh-CN" altLang="zh-CN" sz="1400" b="1" kern="100" dirty="0">
              <a:solidFill>
                <a:schemeClr val="bg1"/>
              </a:solidFill>
              <a:effectLst/>
              <a:latin typeface="等线" panose="02010600030101010101" pitchFamily="2" charset="-122"/>
              <a:ea typeface="等线" panose="02010600030101010101" pitchFamily="2" charset="-122"/>
              <a:cs typeface="Times New Roman" panose="02020603050405020304" pitchFamily="18" charset="0"/>
            </a:endParaRPr>
          </a:p>
        </p:txBody>
      </p:sp>
      <p:cxnSp>
        <p:nvCxnSpPr>
          <p:cNvPr id="7" name="直接连接符 6">
            <a:extLst>
              <a:ext uri="{FF2B5EF4-FFF2-40B4-BE49-F238E27FC236}">
                <a16:creationId xmlns:a16="http://schemas.microsoft.com/office/drawing/2014/main" id="{CB5F378A-9502-460F-9678-C4BD6478B47B}"/>
              </a:ext>
            </a:extLst>
          </p:cNvPr>
          <p:cNvCxnSpPr/>
          <p:nvPr/>
        </p:nvCxnSpPr>
        <p:spPr>
          <a:xfrm>
            <a:off x="4102224" y="2003237"/>
            <a:ext cx="0" cy="2752576"/>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图片 8" descr="图片包含 墙壁, 人员, 男士, 领带&#10;&#10;已生成极高可信度的说明">
            <a:extLst>
              <a:ext uri="{FF2B5EF4-FFF2-40B4-BE49-F238E27FC236}">
                <a16:creationId xmlns:a16="http://schemas.microsoft.com/office/drawing/2014/main" id="{A7F0D0AB-C6D3-4378-BEE3-A552C02AE05B}"/>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23528" y="1495405"/>
            <a:ext cx="3382401" cy="3590530"/>
          </a:xfrm>
          <a:prstGeom prst="rect">
            <a:avLst/>
          </a:prstGeom>
          <a:effectLst>
            <a:softEdge rad="635000"/>
          </a:effectLst>
        </p:spPr>
      </p:pic>
      <p:sp>
        <p:nvSpPr>
          <p:cNvPr id="10" name="文本框 9">
            <a:extLst>
              <a:ext uri="{FF2B5EF4-FFF2-40B4-BE49-F238E27FC236}">
                <a16:creationId xmlns:a16="http://schemas.microsoft.com/office/drawing/2014/main" id="{11A1616C-7235-449E-98CB-70A4BCDC11EC}"/>
              </a:ext>
            </a:extLst>
          </p:cNvPr>
          <p:cNvSpPr txBox="1"/>
          <p:nvPr/>
        </p:nvSpPr>
        <p:spPr>
          <a:xfrm>
            <a:off x="707211" y="4755813"/>
            <a:ext cx="3382401" cy="230832"/>
          </a:xfrm>
          <a:prstGeom prst="rect">
            <a:avLst/>
          </a:prstGeom>
          <a:noFill/>
          <a:effectLst>
            <a:softEdge rad="635000"/>
          </a:effectLst>
        </p:spPr>
        <p:txBody>
          <a:bodyPr wrap="square" rtlCol="0">
            <a:spAutoFit/>
          </a:bodyPr>
          <a:lstStyle/>
          <a:p>
            <a:r>
              <a:rPr lang="zh-CN" altLang="en-US" sz="900">
                <a:hlinkClick r:id="rId5" tooltip="http://www.vaikan.com/types-of-bugs/"/>
              </a:rPr>
              <a:t>此照片</a:t>
            </a:r>
            <a:r>
              <a:rPr lang="zh-CN" altLang="en-US" sz="900"/>
              <a:t>，作者: 未知作者，许可证: </a:t>
            </a:r>
            <a:r>
              <a:rPr lang="zh-CN" altLang="en-US" sz="900">
                <a:hlinkClick r:id="rId6" tooltip="https://creativecommons.org/licenses/by-nc-sa/3.0/"/>
              </a:rPr>
              <a:t>CC BY-NC-SA</a:t>
            </a:r>
            <a:endParaRPr lang="zh-CN" altLang="en-US" sz="900"/>
          </a:p>
        </p:txBody>
      </p:sp>
    </p:spTree>
    <p:extLst>
      <p:ext uri="{BB962C8B-B14F-4D97-AF65-F5344CB8AC3E}">
        <p14:creationId xmlns:p14="http://schemas.microsoft.com/office/powerpoint/2010/main" val="2706464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ppt_w"/>
                                          </p:val>
                                        </p:tav>
                                        <p:tav tm="100000">
                                          <p:val>
                                            <p:strVal val="#ppt_w"/>
                                          </p:val>
                                        </p:tav>
                                      </p:tavLst>
                                    </p:anim>
                                    <p:anim calcmode="lin" valueType="num">
                                      <p:cBhvr>
                                        <p:cTn id="8" dur="500" fill="hold"/>
                                        <p:tgtEl>
                                          <p:spTgt spid="4"/>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outVertical)">
                                      <p:cBhvr>
                                        <p:cTn id="13" dur="2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3000" fill="hold"/>
                                        <p:tgtEl>
                                          <p:spTgt spid="5"/>
                                        </p:tgtEl>
                                        <p:attrNameLst>
                                          <p:attrName>ppt_w</p:attrName>
                                        </p:attrNameLst>
                                      </p:cBhvr>
                                      <p:tavLst>
                                        <p:tav tm="0">
                                          <p:val>
                                            <p:strVal val="4*#ppt_w"/>
                                          </p:val>
                                        </p:tav>
                                        <p:tav tm="100000">
                                          <p:val>
                                            <p:strVal val="#ppt_w"/>
                                          </p:val>
                                        </p:tav>
                                      </p:tavLst>
                                    </p:anim>
                                    <p:anim calcmode="lin" valueType="num">
                                      <p:cBhvr>
                                        <p:cTn id="24" dur="30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硬币, 物体&#10;&#10;已生成高可信度的说明">
            <a:extLst>
              <a:ext uri="{FF2B5EF4-FFF2-40B4-BE49-F238E27FC236}">
                <a16:creationId xmlns:a16="http://schemas.microsoft.com/office/drawing/2014/main" id="{EFFDBEFD-8830-4C4A-B1D3-5A9EC8C1833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19823" y="915566"/>
            <a:ext cx="7380569" cy="3840247"/>
          </a:xfrm>
          <a:prstGeom prst="rect">
            <a:avLst/>
          </a:prstGeom>
        </p:spPr>
      </p:pic>
      <p:pic>
        <p:nvPicPr>
          <p:cNvPr id="7" name="图片 6" descr="图片包含 人员, 西装, 男士, 户外&#10;&#10;已生成极高可信度的说明">
            <a:extLst>
              <a:ext uri="{FF2B5EF4-FFF2-40B4-BE49-F238E27FC236}">
                <a16:creationId xmlns:a16="http://schemas.microsoft.com/office/drawing/2014/main" id="{6B6AC9D2-DEDD-4090-86C2-CDE99263E6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44" y="1453678"/>
            <a:ext cx="3452433" cy="3689822"/>
          </a:xfrm>
          <a:prstGeom prst="rect">
            <a:avLst/>
          </a:prstGeom>
          <a:effectLst>
            <a:softEdge rad="635000"/>
          </a:effectLst>
        </p:spPr>
      </p:pic>
      <p:sp>
        <p:nvSpPr>
          <p:cNvPr id="3" name="TextBox 4">
            <a:extLst>
              <a:ext uri="{FF2B5EF4-FFF2-40B4-BE49-F238E27FC236}">
                <a16:creationId xmlns:a16="http://schemas.microsoft.com/office/drawing/2014/main" id="{29B9C916-16F4-4752-8936-588AF2A8A263}"/>
              </a:ext>
            </a:extLst>
          </p:cNvPr>
          <p:cNvSpPr txBox="1"/>
          <p:nvPr/>
        </p:nvSpPr>
        <p:spPr>
          <a:xfrm>
            <a:off x="827584" y="1079906"/>
            <a:ext cx="3274640" cy="830997"/>
          </a:xfrm>
          <a:prstGeom prst="rect">
            <a:avLst/>
          </a:prstGeom>
          <a:solidFill>
            <a:srgbClr val="C0504D">
              <a:alpha val="27843"/>
            </a:srgbClr>
          </a:solidFill>
          <a:ln>
            <a:noFill/>
          </a:ln>
          <a:scene3d>
            <a:camera prst="orthographicFront"/>
            <a:lightRig rig="threePt" dir="t"/>
          </a:scene3d>
          <a:sp3d>
            <a:bevelT/>
          </a:sp3d>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800" b="0" i="0" u="none" strike="noStrike" kern="0" cap="none" spc="0" normalizeH="0" baseline="0" noProof="0" dirty="0">
                <a:ln>
                  <a:noFill/>
                </a:ln>
                <a:solidFill>
                  <a:prstClr val="white"/>
                </a:solidFill>
                <a:effectLst/>
                <a:uLnTx/>
                <a:uFillTx/>
                <a:latin typeface="段宁毛笔行书" panose="03000509000000000000" pitchFamily="65" charset="-122"/>
                <a:ea typeface="段宁毛笔行书" panose="03000509000000000000" pitchFamily="65" charset="-122"/>
              </a:rPr>
              <a:t>背景透析</a:t>
            </a:r>
          </a:p>
        </p:txBody>
      </p:sp>
      <p:sp>
        <p:nvSpPr>
          <p:cNvPr id="4" name="文本框 3">
            <a:extLst>
              <a:ext uri="{FF2B5EF4-FFF2-40B4-BE49-F238E27FC236}">
                <a16:creationId xmlns:a16="http://schemas.microsoft.com/office/drawing/2014/main" id="{3507F8B0-FC4E-4E79-AC6D-63B14C8CAD29}"/>
              </a:ext>
            </a:extLst>
          </p:cNvPr>
          <p:cNvSpPr txBox="1"/>
          <p:nvPr/>
        </p:nvSpPr>
        <p:spPr>
          <a:xfrm>
            <a:off x="4102224" y="1079906"/>
            <a:ext cx="4068201" cy="3477875"/>
          </a:xfrm>
          <a:prstGeom prst="rect">
            <a:avLst/>
          </a:prstGeom>
          <a:solidFill>
            <a:srgbClr val="C00000">
              <a:alpha val="23922"/>
            </a:srgbClr>
          </a:solidFill>
        </p:spPr>
        <p:txBody>
          <a:bodyPr wrap="square" rtlCol="0">
            <a:spAutoFit/>
          </a:bodyPr>
          <a:lstStyle/>
          <a:p>
            <a:r>
              <a:rPr lang="en-US" altLang="zh-CN" sz="2000" b="1" dirty="0">
                <a:solidFill>
                  <a:schemeClr val="bg1"/>
                </a:solidFill>
                <a:latin typeface="华文行楷" panose="02010800040101010101" pitchFamily="2" charset="-122"/>
                <a:ea typeface="华文行楷" panose="02010800040101010101" pitchFamily="2" charset="-122"/>
              </a:rPr>
              <a:t>1867</a:t>
            </a:r>
            <a:r>
              <a:rPr lang="zh-CN" altLang="zh-CN" sz="2000" b="1" dirty="0">
                <a:solidFill>
                  <a:schemeClr val="bg1"/>
                </a:solidFill>
                <a:latin typeface="华文行楷" panose="02010800040101010101" pitchFamily="2" charset="-122"/>
                <a:ea typeface="华文行楷" panose="02010800040101010101" pitchFamily="2" charset="-122"/>
              </a:rPr>
              <a:t>年 ，瑞典化学家诺贝 尔发明了黄色炸药，取得了在许多国家生产黄色炸药的专利。发了大财，以后又发明了更安全可靠威力更大的胶质炸药，接着又研制无烟火药。因毕生从事科研和火药的研制，终身未娶、无儿无女，晚年立下遗嘱，将全部不动产进行投资，作为基金，设立诺贝尔奖金。</a:t>
            </a:r>
            <a:r>
              <a:rPr lang="en-US" altLang="zh-CN" sz="2000" b="1" dirty="0">
                <a:solidFill>
                  <a:schemeClr val="bg1"/>
                </a:solidFill>
                <a:latin typeface="华文行楷" panose="02010800040101010101" pitchFamily="2" charset="-122"/>
                <a:ea typeface="华文行楷" panose="02010800040101010101" pitchFamily="2" charset="-122"/>
              </a:rPr>
              <a:t>1901</a:t>
            </a:r>
            <a:r>
              <a:rPr lang="zh-CN" altLang="zh-CN" sz="2000" b="1" dirty="0">
                <a:solidFill>
                  <a:schemeClr val="bg1"/>
                </a:solidFill>
                <a:latin typeface="华文行楷" panose="02010800040101010101" pitchFamily="2" charset="-122"/>
                <a:ea typeface="华文行楷" panose="02010800040101010101" pitchFamily="2" charset="-122"/>
              </a:rPr>
              <a:t>年</a:t>
            </a:r>
            <a:r>
              <a:rPr lang="en-US" altLang="zh-CN" sz="2000" b="1" dirty="0">
                <a:solidFill>
                  <a:schemeClr val="bg1"/>
                </a:solidFill>
                <a:latin typeface="华文行楷" panose="02010800040101010101" pitchFamily="2" charset="-122"/>
                <a:ea typeface="华文行楷" panose="02010800040101010101" pitchFamily="2" charset="-122"/>
              </a:rPr>
              <a:t>12</a:t>
            </a:r>
            <a:r>
              <a:rPr lang="zh-CN" altLang="zh-CN" sz="2000" b="1" dirty="0">
                <a:solidFill>
                  <a:schemeClr val="bg1"/>
                </a:solidFill>
                <a:latin typeface="华文行楷" panose="02010800040101010101" pitchFamily="2" charset="-122"/>
                <a:ea typeface="华文行楷" panose="02010800040101010101" pitchFamily="2" charset="-122"/>
              </a:rPr>
              <a:t>月</a:t>
            </a:r>
            <a:r>
              <a:rPr lang="en-US" altLang="zh-CN" sz="2000" b="1" dirty="0">
                <a:solidFill>
                  <a:schemeClr val="bg1"/>
                </a:solidFill>
                <a:latin typeface="华文行楷" panose="02010800040101010101" pitchFamily="2" charset="-122"/>
                <a:ea typeface="华文行楷" panose="02010800040101010101" pitchFamily="2" charset="-122"/>
              </a:rPr>
              <a:t>10</a:t>
            </a:r>
            <a:r>
              <a:rPr lang="zh-CN" altLang="zh-CN" sz="2000" b="1" dirty="0">
                <a:solidFill>
                  <a:schemeClr val="bg1"/>
                </a:solidFill>
                <a:latin typeface="华文行楷" panose="02010800040101010101" pitchFamily="2" charset="-122"/>
                <a:ea typeface="华文行楷" panose="02010800040101010101" pitchFamily="2" charset="-122"/>
              </a:rPr>
              <a:t>日瑞典国王和挪威诺贝尔基金会首次颁发了诺贝尔奖。</a:t>
            </a:r>
          </a:p>
        </p:txBody>
      </p:sp>
      <p:cxnSp>
        <p:nvCxnSpPr>
          <p:cNvPr id="6" name="直接连接符 5">
            <a:extLst>
              <a:ext uri="{FF2B5EF4-FFF2-40B4-BE49-F238E27FC236}">
                <a16:creationId xmlns:a16="http://schemas.microsoft.com/office/drawing/2014/main" id="{B6B911E6-A4D7-44F8-A95C-6E6885BDFE22}"/>
              </a:ext>
            </a:extLst>
          </p:cNvPr>
          <p:cNvCxnSpPr>
            <a:cxnSpLocks/>
          </p:cNvCxnSpPr>
          <p:nvPr/>
        </p:nvCxnSpPr>
        <p:spPr>
          <a:xfrm>
            <a:off x="4102224" y="1910903"/>
            <a:ext cx="0" cy="284491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6220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ppt_w"/>
                                          </p:val>
                                        </p:tav>
                                        <p:tav tm="100000">
                                          <p:val>
                                            <p:strVal val="#ppt_w"/>
                                          </p:val>
                                        </p:tav>
                                      </p:tavLst>
                                    </p:anim>
                                    <p:anim calcmode="lin" valueType="num">
                                      <p:cBhvr>
                                        <p:cTn id="8" dur="5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outVertical)">
                                      <p:cBhvr>
                                        <p:cTn id="13" dur="2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0" fill="hold"/>
                                        <p:tgtEl>
                                          <p:spTgt spid="4"/>
                                        </p:tgtEl>
                                        <p:attrNameLst>
                                          <p:attrName>ppt_w</p:attrName>
                                        </p:attrNameLst>
                                      </p:cBhvr>
                                      <p:tavLst>
                                        <p:tav tm="0">
                                          <p:val>
                                            <p:strVal val="4*#ppt_w"/>
                                          </p:val>
                                        </p:tav>
                                        <p:tav tm="100000">
                                          <p:val>
                                            <p:strVal val="#ppt_w"/>
                                          </p:val>
                                        </p:tav>
                                      </p:tavLst>
                                    </p:anim>
                                    <p:anim calcmode="lin" valueType="num">
                                      <p:cBhvr>
                                        <p:cTn id="24" dur="50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硬币, 物体&#10;&#10;已生成高可信度的说明">
            <a:extLst>
              <a:ext uri="{FF2B5EF4-FFF2-40B4-BE49-F238E27FC236}">
                <a16:creationId xmlns:a16="http://schemas.microsoft.com/office/drawing/2014/main" id="{EFFDBEFD-8830-4C4A-B1D3-5A9EC8C1833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19823" y="915566"/>
            <a:ext cx="7380569" cy="3840247"/>
          </a:xfrm>
          <a:prstGeom prst="rect">
            <a:avLst/>
          </a:prstGeom>
        </p:spPr>
      </p:pic>
      <p:sp>
        <p:nvSpPr>
          <p:cNvPr id="3" name="TextBox 4">
            <a:extLst>
              <a:ext uri="{FF2B5EF4-FFF2-40B4-BE49-F238E27FC236}">
                <a16:creationId xmlns:a16="http://schemas.microsoft.com/office/drawing/2014/main" id="{D1345529-5EEE-4C89-9BD1-F6E24DD0B101}"/>
              </a:ext>
            </a:extLst>
          </p:cNvPr>
          <p:cNvSpPr txBox="1"/>
          <p:nvPr/>
        </p:nvSpPr>
        <p:spPr>
          <a:xfrm>
            <a:off x="2740979" y="911725"/>
            <a:ext cx="3274640" cy="830997"/>
          </a:xfrm>
          <a:prstGeom prst="rect">
            <a:avLst/>
          </a:prstGeom>
          <a:solidFill>
            <a:srgbClr val="C0504D">
              <a:alpha val="27843"/>
            </a:srgbClr>
          </a:solidFill>
          <a:ln>
            <a:noFill/>
          </a:ln>
          <a:scene3d>
            <a:camera prst="orthographicFront"/>
            <a:lightRig rig="threePt" dir="t"/>
          </a:scene3d>
          <a:sp3d>
            <a:bevelT/>
          </a:sp3d>
        </p:spPr>
        <p:txBody>
          <a:bodyPr wrap="square" rtlCol="0" anchor="ctr">
            <a:spAutoFit/>
          </a:bodyPr>
          <a:lstStyle/>
          <a:p>
            <a:pPr lvl="0" algn="ctr">
              <a:defRPr/>
            </a:pPr>
            <a:r>
              <a:rPr lang="zh-CN" altLang="zh-CN" sz="4800" dirty="0">
                <a:solidFill>
                  <a:schemeClr val="bg1"/>
                </a:solidFill>
                <a:ea typeface="STXingkai" panose="02010800040101010101" pitchFamily="2" charset="-122"/>
                <a:cs typeface="经典繁毛楷"/>
              </a:rPr>
              <a:t>自我研学</a:t>
            </a:r>
            <a:endParaRPr kumimoji="0" lang="zh-CN" altLang="en-US" sz="4800" b="0" i="0" u="none" strike="noStrike" kern="0" cap="none" spc="0" normalizeH="0" baseline="0" noProof="0" dirty="0">
              <a:ln>
                <a:noFill/>
              </a:ln>
              <a:solidFill>
                <a:schemeClr val="bg1"/>
              </a:solidFill>
              <a:effectLst/>
              <a:uLnTx/>
              <a:uFillTx/>
              <a:latin typeface="华文隶书" pitchFamily="2" charset="-122"/>
              <a:ea typeface="华文隶书" pitchFamily="2" charset="-122"/>
            </a:endParaRPr>
          </a:p>
        </p:txBody>
      </p:sp>
      <p:sp>
        <p:nvSpPr>
          <p:cNvPr id="20" name="椭圆 19">
            <a:extLst>
              <a:ext uri="{FF2B5EF4-FFF2-40B4-BE49-F238E27FC236}">
                <a16:creationId xmlns:a16="http://schemas.microsoft.com/office/drawing/2014/main" id="{34963E74-A5FD-4B85-968D-D53B4D098312}"/>
              </a:ext>
            </a:extLst>
          </p:cNvPr>
          <p:cNvSpPr/>
          <p:nvPr/>
        </p:nvSpPr>
        <p:spPr>
          <a:xfrm>
            <a:off x="842272" y="1930499"/>
            <a:ext cx="1584176" cy="504056"/>
          </a:xfrm>
          <a:prstGeom prst="ellipse">
            <a:avLst/>
          </a:prstGeom>
          <a:solidFill>
            <a:srgbClr val="C00000">
              <a:alpha val="2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82EA078D-9397-466D-8140-F081A73D1F85}"/>
              </a:ext>
            </a:extLst>
          </p:cNvPr>
          <p:cNvSpPr/>
          <p:nvPr/>
        </p:nvSpPr>
        <p:spPr>
          <a:xfrm>
            <a:off x="2740979" y="1930499"/>
            <a:ext cx="1584176" cy="504056"/>
          </a:xfrm>
          <a:prstGeom prst="ellipse">
            <a:avLst/>
          </a:prstGeom>
          <a:solidFill>
            <a:srgbClr val="C00000">
              <a:alpha val="2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85120997-58D6-46EF-9ECB-55753348FDF9}"/>
              </a:ext>
            </a:extLst>
          </p:cNvPr>
          <p:cNvSpPr/>
          <p:nvPr/>
        </p:nvSpPr>
        <p:spPr>
          <a:xfrm>
            <a:off x="4644008" y="1930499"/>
            <a:ext cx="1584176" cy="504056"/>
          </a:xfrm>
          <a:prstGeom prst="ellipse">
            <a:avLst/>
          </a:prstGeom>
          <a:solidFill>
            <a:srgbClr val="C00000">
              <a:alpha val="2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椭圆 22">
            <a:extLst>
              <a:ext uri="{FF2B5EF4-FFF2-40B4-BE49-F238E27FC236}">
                <a16:creationId xmlns:a16="http://schemas.microsoft.com/office/drawing/2014/main" id="{B6C5D9E9-B19A-4D7C-9C89-63A702C0C0A7}"/>
              </a:ext>
            </a:extLst>
          </p:cNvPr>
          <p:cNvSpPr/>
          <p:nvPr/>
        </p:nvSpPr>
        <p:spPr>
          <a:xfrm>
            <a:off x="6490025" y="1930499"/>
            <a:ext cx="1584176" cy="504056"/>
          </a:xfrm>
          <a:prstGeom prst="ellipse">
            <a:avLst/>
          </a:prstGeom>
          <a:solidFill>
            <a:srgbClr val="C00000">
              <a:alpha val="2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B0F8FD71-B895-4FC4-92BB-A984366F11F0}"/>
              </a:ext>
            </a:extLst>
          </p:cNvPr>
          <p:cNvSpPr txBox="1"/>
          <p:nvPr/>
        </p:nvSpPr>
        <p:spPr>
          <a:xfrm>
            <a:off x="899592" y="1924999"/>
            <a:ext cx="1800200" cy="3046988"/>
          </a:xfrm>
          <a:prstGeom prst="rect">
            <a:avLst/>
          </a:prstGeom>
          <a:noFill/>
        </p:spPr>
        <p:txBody>
          <a:bodyPr wrap="square" rtlCol="0">
            <a:spAutoFit/>
          </a:bodyPr>
          <a:lstStyle/>
          <a:p>
            <a:pPr algn="just">
              <a:spcAft>
                <a:spcPts val="0"/>
              </a:spcAft>
            </a:pPr>
            <a:r>
              <a:rPr lang="zh-CN" altLang="zh-CN" sz="2400" b="1" kern="100" dirty="0">
                <a:solidFill>
                  <a:schemeClr val="bg1"/>
                </a:solidFill>
                <a:latin typeface="等线" panose="02010600030101010101" pitchFamily="2" charset="-122"/>
                <a:ea typeface="STXingkai" panose="02010800040101010101" pitchFamily="2" charset="-122"/>
                <a:cs typeface="经典繁毛楷"/>
              </a:rPr>
              <a:t>遗嘱</a:t>
            </a:r>
            <a:endParaRPr lang="en-US" altLang="zh-CN" sz="2400" b="1" kern="100" dirty="0">
              <a:solidFill>
                <a:schemeClr val="bg1"/>
              </a:solidFill>
              <a:latin typeface="等线" panose="02010600030101010101" pitchFamily="2" charset="-122"/>
              <a:ea typeface="STXingkai" panose="02010800040101010101" pitchFamily="2" charset="-122"/>
              <a:cs typeface="经典繁毛楷"/>
            </a:endParaRPr>
          </a:p>
          <a:p>
            <a:pPr algn="just">
              <a:spcAft>
                <a:spcPts val="0"/>
              </a:spcAft>
            </a:pPr>
            <a:endParaRPr lang="en-US" altLang="zh-CN" sz="2400" b="1" kern="100" dirty="0">
              <a:solidFill>
                <a:schemeClr val="bg1"/>
              </a:solidFill>
              <a:latin typeface="等线" panose="02010600030101010101" pitchFamily="2" charset="-122"/>
              <a:ea typeface="STXingkai" panose="02010800040101010101" pitchFamily="2" charset="-122"/>
              <a:cs typeface="经典繁毛楷"/>
            </a:endParaRPr>
          </a:p>
          <a:p>
            <a:pPr algn="just">
              <a:spcAft>
                <a:spcPts val="0"/>
              </a:spcAft>
            </a:pPr>
            <a:r>
              <a:rPr lang="zh-CN" altLang="zh-CN" sz="2400" b="1" kern="100" dirty="0">
                <a:solidFill>
                  <a:schemeClr val="bg1"/>
                </a:solidFill>
                <a:latin typeface="等线" panose="02010600030101010101" pitchFamily="2" charset="-122"/>
                <a:ea typeface="STXingkai" panose="02010800040101010101" pitchFamily="2" charset="-122"/>
                <a:cs typeface="经典繁毛楷"/>
              </a:rPr>
              <a:t>人在生前或临死前用口头或书面形式嘱咐死后各事应如何处理。</a:t>
            </a:r>
            <a:endParaRPr lang="zh-CN" altLang="zh-CN" sz="1400" b="1" kern="100" dirty="0">
              <a:solidFill>
                <a:schemeClr val="bg1"/>
              </a:solidFill>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 name="文本框 4">
            <a:extLst>
              <a:ext uri="{FF2B5EF4-FFF2-40B4-BE49-F238E27FC236}">
                <a16:creationId xmlns:a16="http://schemas.microsoft.com/office/drawing/2014/main" id="{2369CC2C-BE64-451C-8D86-1F5F9E92CA03}"/>
              </a:ext>
            </a:extLst>
          </p:cNvPr>
          <p:cNvSpPr txBox="1"/>
          <p:nvPr/>
        </p:nvSpPr>
        <p:spPr>
          <a:xfrm>
            <a:off x="2942007" y="1924999"/>
            <a:ext cx="1800200" cy="2308324"/>
          </a:xfrm>
          <a:prstGeom prst="rect">
            <a:avLst/>
          </a:prstGeom>
          <a:noFill/>
        </p:spPr>
        <p:txBody>
          <a:bodyPr wrap="square" rtlCol="0">
            <a:spAutoFit/>
          </a:bodyPr>
          <a:lstStyle/>
          <a:p>
            <a:r>
              <a:rPr lang="zh-CN" altLang="zh-CN" sz="2400" b="1" dirty="0">
                <a:solidFill>
                  <a:schemeClr val="bg1"/>
                </a:solidFill>
                <a:ea typeface="STXingkai" panose="02010800040101010101" pitchFamily="2" charset="-122"/>
                <a:cs typeface="经典繁毛楷"/>
              </a:rPr>
              <a:t>颁发</a:t>
            </a:r>
            <a:endParaRPr lang="en-US" altLang="zh-CN" sz="2400" b="1" dirty="0">
              <a:solidFill>
                <a:schemeClr val="bg1"/>
              </a:solidFill>
              <a:ea typeface="STXingkai" panose="02010800040101010101" pitchFamily="2" charset="-122"/>
              <a:cs typeface="经典繁毛楷"/>
            </a:endParaRPr>
          </a:p>
          <a:p>
            <a:endParaRPr lang="en-US" altLang="zh-CN" sz="2400" b="1" dirty="0">
              <a:solidFill>
                <a:schemeClr val="bg1"/>
              </a:solidFill>
              <a:ea typeface="STXingkai" panose="02010800040101010101" pitchFamily="2" charset="-122"/>
              <a:cs typeface="经典繁毛楷"/>
            </a:endParaRPr>
          </a:p>
          <a:p>
            <a:r>
              <a:rPr lang="zh-CN" altLang="zh-CN" sz="2400" b="1" dirty="0">
                <a:solidFill>
                  <a:schemeClr val="bg1"/>
                </a:solidFill>
                <a:ea typeface="STXingkai" panose="02010800040101010101" pitchFamily="2" charset="-122"/>
                <a:cs typeface="经典繁毛楷"/>
              </a:rPr>
              <a:t>授予，分发某一样东西，比如勋章，奖状等。</a:t>
            </a:r>
            <a:endParaRPr lang="zh-CN" altLang="en-US" sz="2400" b="1" dirty="0">
              <a:solidFill>
                <a:schemeClr val="bg1"/>
              </a:solidFill>
            </a:endParaRPr>
          </a:p>
        </p:txBody>
      </p:sp>
      <p:sp>
        <p:nvSpPr>
          <p:cNvPr id="6" name="文本框 5">
            <a:extLst>
              <a:ext uri="{FF2B5EF4-FFF2-40B4-BE49-F238E27FC236}">
                <a16:creationId xmlns:a16="http://schemas.microsoft.com/office/drawing/2014/main" id="{1B8C493C-8F5F-4693-9F0A-ACDA2812EA00}"/>
              </a:ext>
            </a:extLst>
          </p:cNvPr>
          <p:cNvSpPr txBox="1"/>
          <p:nvPr/>
        </p:nvSpPr>
        <p:spPr>
          <a:xfrm>
            <a:off x="4742207" y="1924999"/>
            <a:ext cx="1557985" cy="2677656"/>
          </a:xfrm>
          <a:prstGeom prst="rect">
            <a:avLst/>
          </a:prstGeom>
          <a:noFill/>
        </p:spPr>
        <p:txBody>
          <a:bodyPr wrap="square" rtlCol="0">
            <a:spAutoFit/>
          </a:bodyPr>
          <a:lstStyle/>
          <a:p>
            <a:pPr algn="just">
              <a:spcAft>
                <a:spcPts val="0"/>
              </a:spcAft>
            </a:pPr>
            <a:r>
              <a:rPr lang="zh-CN" altLang="zh-CN" sz="2400" b="1" kern="100" dirty="0">
                <a:solidFill>
                  <a:schemeClr val="bg1"/>
                </a:solidFill>
                <a:latin typeface="等线" panose="02010600030101010101" pitchFamily="2" charset="-122"/>
                <a:ea typeface="STXingkai" panose="02010800040101010101" pitchFamily="2" charset="-122"/>
                <a:cs typeface="经典繁毛楷"/>
              </a:rPr>
              <a:t>建树</a:t>
            </a:r>
            <a:endParaRPr lang="en-US" altLang="zh-CN" sz="2400" b="1" kern="100" dirty="0">
              <a:solidFill>
                <a:schemeClr val="bg1"/>
              </a:solidFill>
              <a:latin typeface="等线" panose="02010600030101010101" pitchFamily="2" charset="-122"/>
              <a:ea typeface="STXingkai" panose="02010800040101010101" pitchFamily="2" charset="-122"/>
              <a:cs typeface="经典繁毛楷"/>
            </a:endParaRPr>
          </a:p>
          <a:p>
            <a:pPr algn="just">
              <a:spcAft>
                <a:spcPts val="0"/>
              </a:spcAft>
            </a:pPr>
            <a:endParaRPr lang="en-US" altLang="zh-CN" sz="2400" b="1" kern="100" dirty="0">
              <a:solidFill>
                <a:schemeClr val="bg1"/>
              </a:solidFill>
              <a:latin typeface="等线" panose="02010600030101010101" pitchFamily="2" charset="-122"/>
              <a:ea typeface="STXingkai" panose="02010800040101010101" pitchFamily="2" charset="-122"/>
              <a:cs typeface="经典繁毛楷"/>
            </a:endParaRPr>
          </a:p>
          <a:p>
            <a:pPr algn="just">
              <a:spcAft>
                <a:spcPts val="0"/>
              </a:spcAft>
            </a:pPr>
            <a:r>
              <a:rPr lang="zh-CN" altLang="zh-CN" sz="2400" b="1" kern="100" dirty="0">
                <a:solidFill>
                  <a:schemeClr val="bg1"/>
                </a:solidFill>
                <a:latin typeface="等线" panose="02010600030101010101" pitchFamily="2" charset="-122"/>
                <a:ea typeface="STXingkai" panose="02010800040101010101" pitchFamily="2" charset="-122"/>
                <a:cs typeface="经典繁毛楷"/>
              </a:rPr>
              <a:t>在事业上有很大的成就或表示建立不朽的功勋。</a:t>
            </a:r>
            <a:endParaRPr lang="zh-CN" altLang="zh-CN" sz="1400" b="1" kern="100" dirty="0">
              <a:solidFill>
                <a:schemeClr val="bg1"/>
              </a:solidFill>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5AF2CBE2-1FC3-43D5-92F1-2267CB84FBC9}"/>
              </a:ext>
            </a:extLst>
          </p:cNvPr>
          <p:cNvSpPr txBox="1"/>
          <p:nvPr/>
        </p:nvSpPr>
        <p:spPr>
          <a:xfrm>
            <a:off x="6542407" y="1924999"/>
            <a:ext cx="1737754" cy="1569660"/>
          </a:xfrm>
          <a:prstGeom prst="rect">
            <a:avLst/>
          </a:prstGeom>
          <a:noFill/>
        </p:spPr>
        <p:txBody>
          <a:bodyPr wrap="square" rtlCol="0">
            <a:spAutoFit/>
          </a:bodyPr>
          <a:lstStyle/>
          <a:p>
            <a:pPr algn="just">
              <a:spcAft>
                <a:spcPts val="0"/>
              </a:spcAft>
            </a:pPr>
            <a:r>
              <a:rPr lang="zh-CN" altLang="zh-CN" sz="2400" b="1" kern="100" dirty="0">
                <a:solidFill>
                  <a:schemeClr val="bg1"/>
                </a:solidFill>
                <a:latin typeface="等线" panose="02010600030101010101" pitchFamily="2" charset="-122"/>
                <a:ea typeface="STXingkai" panose="02010800040101010101" pitchFamily="2" charset="-122"/>
                <a:cs typeface="经典繁毛楷"/>
              </a:rPr>
              <a:t>卓有成就</a:t>
            </a:r>
            <a:endParaRPr lang="en-US" altLang="zh-CN" sz="2400" b="1" kern="100" dirty="0">
              <a:solidFill>
                <a:schemeClr val="bg1"/>
              </a:solidFill>
              <a:latin typeface="等线" panose="02010600030101010101" pitchFamily="2" charset="-122"/>
              <a:ea typeface="STXingkai" panose="02010800040101010101" pitchFamily="2" charset="-122"/>
              <a:cs typeface="经典繁毛楷"/>
            </a:endParaRPr>
          </a:p>
          <a:p>
            <a:pPr algn="just">
              <a:spcAft>
                <a:spcPts val="0"/>
              </a:spcAft>
            </a:pPr>
            <a:endParaRPr lang="en-US" altLang="zh-CN" sz="2400" b="1" kern="100" dirty="0">
              <a:solidFill>
                <a:schemeClr val="bg1"/>
              </a:solidFill>
              <a:latin typeface="等线" panose="02010600030101010101" pitchFamily="2" charset="-122"/>
              <a:ea typeface="STXingkai" panose="02010800040101010101" pitchFamily="2" charset="-122"/>
              <a:cs typeface="经典繁毛楷"/>
            </a:endParaRPr>
          </a:p>
          <a:p>
            <a:pPr algn="just">
              <a:spcAft>
                <a:spcPts val="0"/>
              </a:spcAft>
            </a:pPr>
            <a:r>
              <a:rPr lang="zh-CN" altLang="zh-CN" sz="2400" b="1" kern="100" dirty="0">
                <a:solidFill>
                  <a:schemeClr val="bg1"/>
                </a:solidFill>
                <a:latin typeface="等线" panose="02010600030101010101" pitchFamily="2" charset="-122"/>
                <a:ea typeface="STXingkai" panose="02010800040101010101" pitchFamily="2" charset="-122"/>
                <a:cs typeface="经典繁毛楷"/>
              </a:rPr>
              <a:t>有突出的成绩，成就。</a:t>
            </a:r>
            <a:endParaRPr lang="zh-CN" altLang="zh-CN" sz="1400" b="1" kern="100" dirty="0">
              <a:solidFill>
                <a:schemeClr val="bg1"/>
              </a:solidFill>
              <a:effectLst/>
              <a:latin typeface="等线" panose="02010600030101010101" pitchFamily="2" charset="-122"/>
              <a:ea typeface="等线" panose="02010600030101010101" pitchFamily="2" charset="-122"/>
              <a:cs typeface="Times New Roman" panose="02020603050405020304" pitchFamily="18" charset="0"/>
            </a:endParaRPr>
          </a:p>
        </p:txBody>
      </p:sp>
      <p:cxnSp>
        <p:nvCxnSpPr>
          <p:cNvPr id="11" name="直接连接符 10">
            <a:extLst>
              <a:ext uri="{FF2B5EF4-FFF2-40B4-BE49-F238E27FC236}">
                <a16:creationId xmlns:a16="http://schemas.microsoft.com/office/drawing/2014/main" id="{725EB99C-9CE7-4DE8-9E27-039EED57BA7F}"/>
              </a:ext>
            </a:extLst>
          </p:cNvPr>
          <p:cNvCxnSpPr/>
          <p:nvPr/>
        </p:nvCxnSpPr>
        <p:spPr>
          <a:xfrm>
            <a:off x="2717103" y="2160123"/>
            <a:ext cx="0" cy="252028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0E14468-200D-42EF-AAA2-96D9745D1D11}"/>
              </a:ext>
            </a:extLst>
          </p:cNvPr>
          <p:cNvCxnSpPr/>
          <p:nvPr/>
        </p:nvCxnSpPr>
        <p:spPr>
          <a:xfrm>
            <a:off x="4545903" y="2160123"/>
            <a:ext cx="0" cy="252028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C5BDFBC3-73A1-4601-B517-0F558FF681F4}"/>
              </a:ext>
            </a:extLst>
          </p:cNvPr>
          <p:cNvCxnSpPr/>
          <p:nvPr/>
        </p:nvCxnSpPr>
        <p:spPr>
          <a:xfrm>
            <a:off x="6542407" y="2160123"/>
            <a:ext cx="0" cy="252028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B816AFE8-ACE6-4F54-A32B-D2EC111EC967}"/>
              </a:ext>
            </a:extLst>
          </p:cNvPr>
          <p:cNvCxnSpPr/>
          <p:nvPr/>
        </p:nvCxnSpPr>
        <p:spPr>
          <a:xfrm>
            <a:off x="1043608" y="2355726"/>
            <a:ext cx="576064"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B4CDCAC1-0E55-4C0D-A8DD-B438398FDD65}"/>
              </a:ext>
            </a:extLst>
          </p:cNvPr>
          <p:cNvCxnSpPr/>
          <p:nvPr/>
        </p:nvCxnSpPr>
        <p:spPr>
          <a:xfrm>
            <a:off x="3059832" y="2355726"/>
            <a:ext cx="576064"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03C3288A-B7FB-4D4B-BB0A-4D918F82D341}"/>
              </a:ext>
            </a:extLst>
          </p:cNvPr>
          <p:cNvCxnSpPr/>
          <p:nvPr/>
        </p:nvCxnSpPr>
        <p:spPr>
          <a:xfrm>
            <a:off x="4932040" y="2385941"/>
            <a:ext cx="576064"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DEB77A22-F783-4F0C-A189-A3A4D3F1197A}"/>
              </a:ext>
            </a:extLst>
          </p:cNvPr>
          <p:cNvCxnSpPr>
            <a:cxnSpLocks/>
          </p:cNvCxnSpPr>
          <p:nvPr/>
        </p:nvCxnSpPr>
        <p:spPr>
          <a:xfrm>
            <a:off x="6732240" y="2382289"/>
            <a:ext cx="115212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111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ppt_w"/>
                                          </p:val>
                                        </p:tav>
                                        <p:tav tm="100000">
                                          <p:val>
                                            <p:strVal val="#ppt_w"/>
                                          </p:val>
                                        </p:tav>
                                      </p:tavLst>
                                    </p:anim>
                                    <p:anim calcmode="lin" valueType="num">
                                      <p:cBhvr>
                                        <p:cTn id="8" dur="5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2000"/>
                                        <p:tgtEl>
                                          <p:spTgt spid="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2000"/>
                                        <p:tgtEl>
                                          <p:spTgt spid="5"/>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2000"/>
                                        <p:tgtEl>
                                          <p:spTgt spid="6"/>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2000"/>
                                        <p:tgtEl>
                                          <p:spTgt spid="2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left)">
                                      <p:cBhvr>
                                        <p:cTn id="41" dur="2000"/>
                                        <p:tgtEl>
                                          <p:spTgt spid="2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2000"/>
                                        <p:tgtEl>
                                          <p:spTgt spid="23"/>
                                        </p:tgtEl>
                                      </p:cBhvr>
                                    </p:animEffect>
                                  </p:childTnLst>
                                </p:cTn>
                              </p:par>
                              <p:par>
                                <p:cTn id="45" presetID="22" presetClass="entr" presetSubtype="8"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2000"/>
                                        <p:tgtEl>
                                          <p:spTgt spid="18"/>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left)">
                                      <p:cBhvr>
                                        <p:cTn id="50" dur="2000"/>
                                        <p:tgtEl>
                                          <p:spTgt spid="22"/>
                                        </p:tgtEl>
                                      </p:cBhvr>
                                    </p:animEffect>
                                  </p:childTnLst>
                                </p:cTn>
                              </p:par>
                              <p:par>
                                <p:cTn id="51" presetID="22" presetClass="entr" presetSubtype="8"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2000"/>
                                        <p:tgtEl>
                                          <p:spTgt spid="17"/>
                                        </p:tgtEl>
                                      </p:cBhvr>
                                    </p:animEffect>
                                  </p:childTnLst>
                                </p:cTn>
                              </p:par>
                              <p:par>
                                <p:cTn id="54" presetID="22" presetClass="entr" presetSubtype="8" fill="hold"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2000"/>
                                        <p:tgtEl>
                                          <p:spTgt spid="16"/>
                                        </p:tgtEl>
                                      </p:cBhvr>
                                    </p:animEffect>
                                  </p:childTnLst>
                                </p:cTn>
                              </p:par>
                              <p:par>
                                <p:cTn id="57" presetID="22" presetClass="entr" presetSubtype="8" fill="hold"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0" grpId="0" animBg="1"/>
      <p:bldP spid="21" grpId="0" animBg="1"/>
      <p:bldP spid="22" grpId="0" animBg="1"/>
      <p:bldP spid="23" grpId="0" animBg="1"/>
      <p:bldP spid="4" grpId="0"/>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硬币, 物体&#10;&#10;已生成高可信度的说明">
            <a:extLst>
              <a:ext uri="{FF2B5EF4-FFF2-40B4-BE49-F238E27FC236}">
                <a16:creationId xmlns:a16="http://schemas.microsoft.com/office/drawing/2014/main" id="{EFFDBEFD-8830-4C4A-B1D3-5A9EC8C1833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50812" y="929556"/>
            <a:ext cx="7380569" cy="3840247"/>
          </a:xfrm>
          <a:prstGeom prst="rect">
            <a:avLst/>
          </a:prstGeom>
        </p:spPr>
      </p:pic>
      <p:sp>
        <p:nvSpPr>
          <p:cNvPr id="3" name="TextBox 4">
            <a:extLst>
              <a:ext uri="{FF2B5EF4-FFF2-40B4-BE49-F238E27FC236}">
                <a16:creationId xmlns:a16="http://schemas.microsoft.com/office/drawing/2014/main" id="{143CA517-6EED-4B44-9968-A86311C6526D}"/>
              </a:ext>
            </a:extLst>
          </p:cNvPr>
          <p:cNvSpPr txBox="1"/>
          <p:nvPr/>
        </p:nvSpPr>
        <p:spPr>
          <a:xfrm>
            <a:off x="827584" y="929556"/>
            <a:ext cx="3274640" cy="830997"/>
          </a:xfrm>
          <a:prstGeom prst="rect">
            <a:avLst/>
          </a:prstGeom>
          <a:solidFill>
            <a:srgbClr val="C0504D">
              <a:alpha val="27843"/>
            </a:srgbClr>
          </a:solidFill>
          <a:ln>
            <a:noFill/>
          </a:ln>
          <a:scene3d>
            <a:camera prst="orthographicFront"/>
            <a:lightRig rig="threePt" dir="t"/>
          </a:scene3d>
          <a:sp3d>
            <a:bevelT/>
          </a:sp3d>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4800" kern="0" dirty="0">
                <a:solidFill>
                  <a:prstClr val="white"/>
                </a:solidFill>
                <a:latin typeface="段宁毛笔行书" panose="03000509000000000000" pitchFamily="65" charset="-122"/>
                <a:ea typeface="段宁毛笔行书" panose="03000509000000000000" pitchFamily="65" charset="-122"/>
              </a:rPr>
              <a:t>结构分析</a:t>
            </a:r>
            <a:endParaRPr kumimoji="0" lang="zh-CN" altLang="en-US" sz="4800" b="0" i="0" u="none" strike="noStrike" kern="0" cap="none" spc="0" normalizeH="0" baseline="0" noProof="0" dirty="0">
              <a:ln>
                <a:noFill/>
              </a:ln>
              <a:solidFill>
                <a:prstClr val="white"/>
              </a:solidFill>
              <a:effectLst/>
              <a:uLnTx/>
              <a:uFillTx/>
              <a:latin typeface="段宁毛笔行书" panose="03000509000000000000" pitchFamily="65" charset="-122"/>
              <a:ea typeface="段宁毛笔行书" panose="03000509000000000000" pitchFamily="65" charset="-122"/>
            </a:endParaRPr>
          </a:p>
        </p:txBody>
      </p:sp>
      <p:cxnSp>
        <p:nvCxnSpPr>
          <p:cNvPr id="5" name="直接连接符 4">
            <a:extLst>
              <a:ext uri="{FF2B5EF4-FFF2-40B4-BE49-F238E27FC236}">
                <a16:creationId xmlns:a16="http://schemas.microsoft.com/office/drawing/2014/main" id="{FBE7B6C8-FF30-4507-9666-4C570616B699}"/>
              </a:ext>
            </a:extLst>
          </p:cNvPr>
          <p:cNvCxnSpPr/>
          <p:nvPr/>
        </p:nvCxnSpPr>
        <p:spPr>
          <a:xfrm>
            <a:off x="4211960" y="915566"/>
            <a:ext cx="0" cy="384024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4">
            <a:extLst>
              <a:ext uri="{FF2B5EF4-FFF2-40B4-BE49-F238E27FC236}">
                <a16:creationId xmlns:a16="http://schemas.microsoft.com/office/drawing/2014/main" id="{7AE2A944-2904-40B6-91F1-68DAA1005370}"/>
              </a:ext>
            </a:extLst>
          </p:cNvPr>
          <p:cNvSpPr txBox="1"/>
          <p:nvPr/>
        </p:nvSpPr>
        <p:spPr>
          <a:xfrm rot="10800000" flipV="1">
            <a:off x="1943029" y="1774543"/>
            <a:ext cx="2232248" cy="830997"/>
          </a:xfrm>
          <a:prstGeom prst="rect">
            <a:avLst/>
          </a:prstGeom>
          <a:solidFill>
            <a:srgbClr val="C0504D">
              <a:alpha val="27843"/>
            </a:srgbClr>
          </a:solidFill>
          <a:ln>
            <a:noFill/>
          </a:ln>
          <a:scene3d>
            <a:camera prst="orthographicFront"/>
            <a:lightRig rig="threePt" dir="t"/>
          </a:scene3d>
          <a:sp3d>
            <a:bevelT/>
          </a:sp3d>
        </p:spPr>
        <p:txBody>
          <a:bodyPr wrap="square" rtlCol="0" anchor="ctr">
            <a:spAutoFit/>
          </a:bodyPr>
          <a:lstStyle/>
          <a:p>
            <a:pPr marL="685800" marR="0" lvl="0" indent="-685800" algn="ctr"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4800" b="0" i="0" u="none" strike="noStrike" kern="0" cap="none" spc="0" normalizeH="0" baseline="0" noProof="0" dirty="0">
                <a:ln>
                  <a:noFill/>
                </a:ln>
                <a:solidFill>
                  <a:prstClr val="white"/>
                </a:solidFill>
                <a:effectLst/>
                <a:uLnTx/>
                <a:uFillTx/>
                <a:latin typeface="段宁毛笔行书" panose="03000509000000000000" pitchFamily="65" charset="-122"/>
                <a:ea typeface="段宁毛笔行书" panose="03000509000000000000" pitchFamily="65" charset="-122"/>
              </a:rPr>
              <a:t>标题</a:t>
            </a:r>
          </a:p>
        </p:txBody>
      </p:sp>
      <p:sp>
        <p:nvSpPr>
          <p:cNvPr id="7" name="TextBox 4">
            <a:extLst>
              <a:ext uri="{FF2B5EF4-FFF2-40B4-BE49-F238E27FC236}">
                <a16:creationId xmlns:a16="http://schemas.microsoft.com/office/drawing/2014/main" id="{B2414779-34B5-4452-89F3-E6F3E7104021}"/>
              </a:ext>
            </a:extLst>
          </p:cNvPr>
          <p:cNvSpPr txBox="1"/>
          <p:nvPr/>
        </p:nvSpPr>
        <p:spPr>
          <a:xfrm>
            <a:off x="1924844" y="3435846"/>
            <a:ext cx="2232248" cy="830997"/>
          </a:xfrm>
          <a:prstGeom prst="rect">
            <a:avLst/>
          </a:prstGeom>
          <a:solidFill>
            <a:srgbClr val="C0504D">
              <a:alpha val="27843"/>
            </a:srgbClr>
          </a:solidFill>
          <a:ln>
            <a:noFill/>
          </a:ln>
          <a:scene3d>
            <a:camera prst="orthographicFront"/>
            <a:lightRig rig="threePt" dir="t"/>
          </a:scene3d>
          <a:sp3d>
            <a:bevelT/>
          </a:sp3d>
        </p:spPr>
        <p:txBody>
          <a:bodyPr wrap="square" rtlCol="0" anchor="ctr">
            <a:spAutoFit/>
          </a:bodyPr>
          <a:lstStyle/>
          <a:p>
            <a:pPr marL="685800" marR="0" lvl="0" indent="-685800" algn="ctr"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4800" b="0" i="0" u="none" strike="noStrike" kern="0" cap="none" spc="0" normalizeH="0" baseline="0" noProof="0" dirty="0">
                <a:ln>
                  <a:noFill/>
                </a:ln>
                <a:solidFill>
                  <a:prstClr val="white"/>
                </a:solidFill>
                <a:effectLst/>
                <a:uLnTx/>
                <a:uFillTx/>
                <a:latin typeface="段宁毛笔行书" panose="03000509000000000000" pitchFamily="65" charset="-122"/>
                <a:ea typeface="段宁毛笔行书" panose="03000509000000000000" pitchFamily="65" charset="-122"/>
              </a:rPr>
              <a:t>导语</a:t>
            </a:r>
          </a:p>
        </p:txBody>
      </p:sp>
      <p:cxnSp>
        <p:nvCxnSpPr>
          <p:cNvPr id="9" name="直接连接符 8">
            <a:extLst>
              <a:ext uri="{FF2B5EF4-FFF2-40B4-BE49-F238E27FC236}">
                <a16:creationId xmlns:a16="http://schemas.microsoft.com/office/drawing/2014/main" id="{2959ABC1-8CD6-420E-B689-F02F9E35744D}"/>
              </a:ext>
            </a:extLst>
          </p:cNvPr>
          <p:cNvCxnSpPr>
            <a:cxnSpLocks/>
          </p:cNvCxnSpPr>
          <p:nvPr/>
        </p:nvCxnSpPr>
        <p:spPr>
          <a:xfrm flipV="1">
            <a:off x="827584" y="1760553"/>
            <a:ext cx="3329508" cy="13990"/>
          </a:xfrm>
          <a:prstGeom prst="line">
            <a:avLst/>
          </a:prstGeom>
          <a:ln w="28575">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DE87A3B5-AA04-47DA-BD10-EF85EA67E9DB}"/>
              </a:ext>
            </a:extLst>
          </p:cNvPr>
          <p:cNvCxnSpPr>
            <a:cxnSpLocks/>
          </p:cNvCxnSpPr>
          <p:nvPr/>
        </p:nvCxnSpPr>
        <p:spPr>
          <a:xfrm>
            <a:off x="944688" y="2787774"/>
            <a:ext cx="7254623" cy="0"/>
          </a:xfrm>
          <a:prstGeom prst="line">
            <a:avLst/>
          </a:prstGeom>
          <a:ln w="28575">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3D0565CD-4876-462B-8B92-A20E9933EDBE}"/>
              </a:ext>
            </a:extLst>
          </p:cNvPr>
          <p:cNvSpPr/>
          <p:nvPr/>
        </p:nvSpPr>
        <p:spPr>
          <a:xfrm>
            <a:off x="4251931" y="1362693"/>
            <a:ext cx="3778034" cy="461665"/>
          </a:xfrm>
          <a:prstGeom prst="rect">
            <a:avLst/>
          </a:prstGeom>
          <a:solidFill>
            <a:srgbClr val="C00000">
              <a:alpha val="50196"/>
            </a:srgbClr>
          </a:solidFill>
        </p:spPr>
        <p:txBody>
          <a:bodyPr wrap="square">
            <a:spAutoFit/>
          </a:bodyPr>
          <a:lstStyle/>
          <a:p>
            <a:pPr marL="342900" indent="-342900">
              <a:buFont typeface="Arial" panose="020B0604020202020204" pitchFamily="34" charset="0"/>
              <a:buChar char="•"/>
            </a:pPr>
            <a:r>
              <a:rPr lang="zh-CN" altLang="en-US" sz="2400" b="1" dirty="0">
                <a:solidFill>
                  <a:schemeClr val="bg1"/>
                </a:solidFill>
                <a:effectLst/>
                <a:latin typeface="段宁毛笔行书" panose="03000509000000000000" pitchFamily="65" charset="-122"/>
                <a:ea typeface="段宁毛笔行书" panose="03000509000000000000" pitchFamily="65" charset="-122"/>
              </a:rPr>
              <a:t>诺贝尔奖首次颁发</a:t>
            </a:r>
          </a:p>
        </p:txBody>
      </p:sp>
      <p:sp>
        <p:nvSpPr>
          <p:cNvPr id="16" name="文本框 15">
            <a:extLst>
              <a:ext uri="{FF2B5EF4-FFF2-40B4-BE49-F238E27FC236}">
                <a16:creationId xmlns:a16="http://schemas.microsoft.com/office/drawing/2014/main" id="{062BEA7A-C5BF-4DAC-9F8B-BD3BCEFADC45}"/>
              </a:ext>
            </a:extLst>
          </p:cNvPr>
          <p:cNvSpPr txBox="1"/>
          <p:nvPr/>
        </p:nvSpPr>
        <p:spPr>
          <a:xfrm>
            <a:off x="4251931" y="2143876"/>
            <a:ext cx="3778034" cy="461665"/>
          </a:xfrm>
          <a:prstGeom prst="rect">
            <a:avLst/>
          </a:prstGeom>
          <a:solidFill>
            <a:srgbClr val="C00000">
              <a:alpha val="50196"/>
            </a:srgbClr>
          </a:solidFill>
        </p:spPr>
        <p:txBody>
          <a:bodyPr wrap="square" rtlCol="0">
            <a:spAutoFit/>
          </a:bodyPr>
          <a:lstStyle/>
          <a:p>
            <a:pPr marL="342900" indent="-342900">
              <a:buFont typeface="Arial" panose="020B0604020202020204" pitchFamily="34" charset="0"/>
              <a:buChar char="•"/>
            </a:pPr>
            <a:r>
              <a:rPr lang="zh-CN" altLang="en-US" sz="2400" b="1" dirty="0">
                <a:solidFill>
                  <a:schemeClr val="bg1"/>
                </a:solidFill>
                <a:latin typeface="段宁毛笔行书" panose="03000509000000000000" pitchFamily="65" charset="-122"/>
                <a:ea typeface="段宁毛笔行书" panose="03000509000000000000" pitchFamily="65" charset="-122"/>
              </a:rPr>
              <a:t>概括了主要事件。</a:t>
            </a:r>
          </a:p>
        </p:txBody>
      </p:sp>
      <p:sp>
        <p:nvSpPr>
          <p:cNvPr id="17" name="文本框 16">
            <a:extLst>
              <a:ext uri="{FF2B5EF4-FFF2-40B4-BE49-F238E27FC236}">
                <a16:creationId xmlns:a16="http://schemas.microsoft.com/office/drawing/2014/main" id="{DFB7FE8D-C0CC-45CE-BB00-9D830F819874}"/>
              </a:ext>
            </a:extLst>
          </p:cNvPr>
          <p:cNvSpPr txBox="1"/>
          <p:nvPr/>
        </p:nvSpPr>
        <p:spPr>
          <a:xfrm>
            <a:off x="4251931" y="2947371"/>
            <a:ext cx="3778034" cy="461665"/>
          </a:xfrm>
          <a:prstGeom prst="rect">
            <a:avLst/>
          </a:prstGeom>
          <a:solidFill>
            <a:srgbClr val="C00000">
              <a:alpha val="50196"/>
            </a:srgbClr>
          </a:solidFill>
        </p:spPr>
        <p:txBody>
          <a:bodyPr wrap="square" rtlCol="0">
            <a:spAutoFit/>
          </a:bodyPr>
          <a:lstStyle/>
          <a:p>
            <a:pPr marL="342900" indent="-342900">
              <a:buFont typeface="Arial" panose="020B0604020202020204" pitchFamily="34" charset="0"/>
              <a:buChar char="•"/>
            </a:pPr>
            <a:r>
              <a:rPr lang="zh-CN" altLang="en-US" sz="2400" b="1" dirty="0">
                <a:solidFill>
                  <a:schemeClr val="bg1"/>
                </a:solidFill>
                <a:latin typeface="段宁毛笔行书" panose="03000509000000000000" pitchFamily="65" charset="-122"/>
                <a:ea typeface="段宁毛笔行书" panose="03000509000000000000" pitchFamily="65" charset="-122"/>
              </a:rPr>
              <a:t>。</a:t>
            </a:r>
            <a:r>
              <a:rPr lang="zh-CN" altLang="zh-CN" sz="2400" dirty="0">
                <a:solidFill>
                  <a:schemeClr val="bg1"/>
                </a:solidFill>
                <a:ea typeface="STXingkai" panose="02010800040101010101" pitchFamily="2" charset="-122"/>
                <a:cs typeface="经典繁毛楷"/>
              </a:rPr>
              <a:t>课文第一段话。</a:t>
            </a:r>
            <a:endParaRPr lang="zh-CN" altLang="en-US" sz="2400" b="1" dirty="0">
              <a:solidFill>
                <a:schemeClr val="bg1"/>
              </a:solidFill>
              <a:latin typeface="段宁毛笔行书" panose="03000509000000000000" pitchFamily="65" charset="-122"/>
              <a:ea typeface="段宁毛笔行书" panose="03000509000000000000" pitchFamily="65" charset="-122"/>
            </a:endParaRPr>
          </a:p>
        </p:txBody>
      </p:sp>
      <p:sp>
        <p:nvSpPr>
          <p:cNvPr id="18" name="文本框 17">
            <a:extLst>
              <a:ext uri="{FF2B5EF4-FFF2-40B4-BE49-F238E27FC236}">
                <a16:creationId xmlns:a16="http://schemas.microsoft.com/office/drawing/2014/main" id="{084057F9-E7C2-44F6-B6CC-B2770E6ABF70}"/>
              </a:ext>
            </a:extLst>
          </p:cNvPr>
          <p:cNvSpPr txBox="1"/>
          <p:nvPr/>
        </p:nvSpPr>
        <p:spPr>
          <a:xfrm>
            <a:off x="4251931" y="3568632"/>
            <a:ext cx="3778034" cy="1200329"/>
          </a:xfrm>
          <a:prstGeom prst="rect">
            <a:avLst/>
          </a:prstGeom>
          <a:solidFill>
            <a:srgbClr val="C00000">
              <a:alpha val="50196"/>
            </a:srgbClr>
          </a:solidFill>
        </p:spPr>
        <p:txBody>
          <a:bodyPr wrap="square" rtlCol="0">
            <a:spAutoFit/>
          </a:bodyPr>
          <a:lstStyle/>
          <a:p>
            <a:pPr marL="342900" indent="-342900" algn="just">
              <a:spcAft>
                <a:spcPts val="0"/>
              </a:spcAft>
              <a:buFont typeface="Arial" panose="020B0604020202020204" pitchFamily="34" charset="0"/>
              <a:buChar char="•"/>
            </a:pPr>
            <a:r>
              <a:rPr lang="zh-CN" altLang="zh-CN" sz="2400" kern="100" dirty="0">
                <a:solidFill>
                  <a:schemeClr val="bg1"/>
                </a:solidFill>
                <a:latin typeface="等线" panose="02010600030101010101" pitchFamily="2" charset="-122"/>
                <a:ea typeface="STXingkai" panose="02010800040101010101" pitchFamily="2" charset="-122"/>
                <a:cs typeface="经典繁毛楷"/>
              </a:rPr>
              <a:t>交代了颁奖的时间，颁发者和颁奖机构以及诺贝尔奖设立的奖项。</a:t>
            </a:r>
            <a:endParaRPr lang="zh-CN" altLang="zh-CN" sz="1400" kern="100" dirty="0">
              <a:solidFill>
                <a:schemeClr val="bg1"/>
              </a:solidFill>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83439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ppt_w"/>
                                          </p:val>
                                        </p:tav>
                                        <p:tav tm="100000">
                                          <p:val>
                                            <p:strVal val="#ppt_w"/>
                                          </p:val>
                                        </p:tav>
                                      </p:tavLst>
                                    </p:anim>
                                    <p:anim calcmode="lin" valueType="num">
                                      <p:cBhvr>
                                        <p:cTn id="8" dur="5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15">
                                            <p:bg/>
                                          </p:spTgt>
                                        </p:tgtEl>
                                        <p:attrNameLst>
                                          <p:attrName>style.visibility</p:attrName>
                                        </p:attrNameLst>
                                      </p:cBhvr>
                                      <p:to>
                                        <p:strVal val="visible"/>
                                      </p:to>
                                    </p:set>
                                    <p:animEffect transition="in" filter="wipe(up)">
                                      <p:cBhvr>
                                        <p:cTn id="31" dur="2000"/>
                                        <p:tgtEl>
                                          <p:spTgt spid="15">
                                            <p:bg/>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5">
                                            <p:txEl>
                                              <p:pRg st="0" end="0"/>
                                            </p:txEl>
                                          </p:spTgt>
                                        </p:tgtEl>
                                        <p:attrNameLst>
                                          <p:attrName>style.visibility</p:attrName>
                                        </p:attrNameLst>
                                      </p:cBhvr>
                                      <p:to>
                                        <p:strVal val="visible"/>
                                      </p:to>
                                    </p:set>
                                    <p:animEffect transition="in" filter="wipe(up)">
                                      <p:cBhvr>
                                        <p:cTn id="36" dur="2000"/>
                                        <p:tgtEl>
                                          <p:spTgt spid="15">
                                            <p:txEl>
                                              <p:pRg st="0" end="0"/>
                                            </p:txEl>
                                          </p:spTgt>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6">
                                            <p:bg/>
                                          </p:spTgt>
                                        </p:tgtEl>
                                        <p:attrNameLst>
                                          <p:attrName>style.visibility</p:attrName>
                                        </p:attrNameLst>
                                      </p:cBhvr>
                                      <p:to>
                                        <p:strVal val="visible"/>
                                      </p:to>
                                    </p:set>
                                    <p:animEffect transition="in" filter="wipe(up)">
                                      <p:cBhvr>
                                        <p:cTn id="39" dur="2000"/>
                                        <p:tgtEl>
                                          <p:spTgt spid="16">
                                            <p:bg/>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0" nodeType="clickEffect">
                                  <p:stCondLst>
                                    <p:cond delay="0"/>
                                  </p:stCondLst>
                                  <p:childTnLst>
                                    <p:set>
                                      <p:cBhvr>
                                        <p:cTn id="43" dur="1" fill="hold">
                                          <p:stCondLst>
                                            <p:cond delay="0"/>
                                          </p:stCondLst>
                                        </p:cTn>
                                        <p:tgtEl>
                                          <p:spTgt spid="16">
                                            <p:txEl>
                                              <p:pRg st="0" end="0"/>
                                            </p:txEl>
                                          </p:spTgt>
                                        </p:tgtEl>
                                        <p:attrNameLst>
                                          <p:attrName>style.visibility</p:attrName>
                                        </p:attrNameLst>
                                      </p:cBhvr>
                                      <p:to>
                                        <p:strVal val="visible"/>
                                      </p:to>
                                    </p:set>
                                    <p:animEffect transition="in" filter="wipe(up)">
                                      <p:cBhvr>
                                        <p:cTn id="44" dur="2000"/>
                                        <p:tgtEl>
                                          <p:spTgt spid="16">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fltVal val="0"/>
                                          </p:val>
                                        </p:tav>
                                        <p:tav tm="100000">
                                          <p:val>
                                            <p:strVal val="#ppt_w"/>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Effect transition="in" filter="fade">
                                      <p:cBhvr>
                                        <p:cTn id="51" dur="500"/>
                                        <p:tgtEl>
                                          <p:spTgt spid="7"/>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grpId="0" nodeType="clickEffect">
                                  <p:stCondLst>
                                    <p:cond delay="0"/>
                                  </p:stCondLst>
                                  <p:childTnLst>
                                    <p:set>
                                      <p:cBhvr>
                                        <p:cTn id="55" dur="1" fill="hold">
                                          <p:stCondLst>
                                            <p:cond delay="0"/>
                                          </p:stCondLst>
                                        </p:cTn>
                                        <p:tgtEl>
                                          <p:spTgt spid="17">
                                            <p:bg/>
                                          </p:spTgt>
                                        </p:tgtEl>
                                        <p:attrNameLst>
                                          <p:attrName>style.visibility</p:attrName>
                                        </p:attrNameLst>
                                      </p:cBhvr>
                                      <p:to>
                                        <p:strVal val="visible"/>
                                      </p:to>
                                    </p:set>
                                    <p:animEffect transition="in" filter="wipe(up)">
                                      <p:cBhvr>
                                        <p:cTn id="56" dur="2000"/>
                                        <p:tgtEl>
                                          <p:spTgt spid="17">
                                            <p:bg/>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17">
                                            <p:txEl>
                                              <p:pRg st="0" end="0"/>
                                            </p:txEl>
                                          </p:spTgt>
                                        </p:tgtEl>
                                        <p:attrNameLst>
                                          <p:attrName>style.visibility</p:attrName>
                                        </p:attrNameLst>
                                      </p:cBhvr>
                                      <p:to>
                                        <p:strVal val="visible"/>
                                      </p:to>
                                    </p:set>
                                    <p:animEffect transition="in" filter="wipe(up)">
                                      <p:cBhvr>
                                        <p:cTn id="61" dur="2000"/>
                                        <p:tgtEl>
                                          <p:spTgt spid="17">
                                            <p:txEl>
                                              <p:pRg st="0" end="0"/>
                                            </p:txEl>
                                          </p:spTgt>
                                        </p:tgtEl>
                                      </p:cBhvr>
                                    </p:animEffect>
                                  </p:childTnLst>
                                </p:cTn>
                              </p:par>
                              <p:par>
                                <p:cTn id="62" presetID="22" presetClass="entr" presetSubtype="1" fill="hold" grpId="0" nodeType="withEffect">
                                  <p:stCondLst>
                                    <p:cond delay="0"/>
                                  </p:stCondLst>
                                  <p:childTnLst>
                                    <p:set>
                                      <p:cBhvr>
                                        <p:cTn id="63" dur="1" fill="hold">
                                          <p:stCondLst>
                                            <p:cond delay="0"/>
                                          </p:stCondLst>
                                        </p:cTn>
                                        <p:tgtEl>
                                          <p:spTgt spid="18">
                                            <p:bg/>
                                          </p:spTgt>
                                        </p:tgtEl>
                                        <p:attrNameLst>
                                          <p:attrName>style.visibility</p:attrName>
                                        </p:attrNameLst>
                                      </p:cBhvr>
                                      <p:to>
                                        <p:strVal val="visible"/>
                                      </p:to>
                                    </p:set>
                                    <p:animEffect transition="in" filter="wipe(up)">
                                      <p:cBhvr>
                                        <p:cTn id="64" dur="2000"/>
                                        <p:tgtEl>
                                          <p:spTgt spid="18">
                                            <p:bg/>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18">
                                            <p:txEl>
                                              <p:pRg st="0" end="0"/>
                                            </p:txEl>
                                          </p:spTgt>
                                        </p:tgtEl>
                                        <p:attrNameLst>
                                          <p:attrName>style.visibility</p:attrName>
                                        </p:attrNameLst>
                                      </p:cBhvr>
                                      <p:to>
                                        <p:strVal val="visible"/>
                                      </p:to>
                                    </p:set>
                                    <p:animEffect transition="in" filter="wipe(up)">
                                      <p:cBhvr>
                                        <p:cTn id="69" dur="20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15" grpId="0" build="p" animBg="1"/>
      <p:bldP spid="16" grpId="0" build="p" animBg="1"/>
      <p:bldP spid="17" grpId="0" build="p" animBg="1"/>
      <p:bldP spid="18"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硬币, 物体&#10;&#10;已生成高可信度的说明">
            <a:extLst>
              <a:ext uri="{FF2B5EF4-FFF2-40B4-BE49-F238E27FC236}">
                <a16:creationId xmlns:a16="http://schemas.microsoft.com/office/drawing/2014/main" id="{EFFDBEFD-8830-4C4A-B1D3-5A9EC8C1833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19823" y="915566"/>
            <a:ext cx="7380569" cy="3840247"/>
          </a:xfrm>
          <a:prstGeom prst="rect">
            <a:avLst/>
          </a:prstGeom>
        </p:spPr>
      </p:pic>
      <p:cxnSp>
        <p:nvCxnSpPr>
          <p:cNvPr id="5" name="直接连接符 4">
            <a:extLst>
              <a:ext uri="{FF2B5EF4-FFF2-40B4-BE49-F238E27FC236}">
                <a16:creationId xmlns:a16="http://schemas.microsoft.com/office/drawing/2014/main" id="{5A535175-1EA2-4065-8DBC-D0CBE6BE1308}"/>
              </a:ext>
            </a:extLst>
          </p:cNvPr>
          <p:cNvCxnSpPr/>
          <p:nvPr/>
        </p:nvCxnSpPr>
        <p:spPr>
          <a:xfrm>
            <a:off x="3779912" y="947316"/>
            <a:ext cx="0" cy="3840247"/>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4">
            <a:extLst>
              <a:ext uri="{FF2B5EF4-FFF2-40B4-BE49-F238E27FC236}">
                <a16:creationId xmlns:a16="http://schemas.microsoft.com/office/drawing/2014/main" id="{7C4A4CB6-80F5-4022-A301-CE34CED817FE}"/>
              </a:ext>
            </a:extLst>
          </p:cNvPr>
          <p:cNvSpPr txBox="1"/>
          <p:nvPr/>
        </p:nvSpPr>
        <p:spPr>
          <a:xfrm>
            <a:off x="1475656" y="1128715"/>
            <a:ext cx="2304256" cy="830997"/>
          </a:xfrm>
          <a:prstGeom prst="rect">
            <a:avLst/>
          </a:prstGeom>
          <a:solidFill>
            <a:srgbClr val="C0504D">
              <a:alpha val="27843"/>
            </a:srgbClr>
          </a:solidFill>
          <a:ln>
            <a:noFill/>
          </a:ln>
          <a:scene3d>
            <a:camera prst="orthographicFront"/>
            <a:lightRig rig="threePt" dir="t"/>
          </a:scene3d>
          <a:sp3d>
            <a:bevelT/>
          </a:sp3d>
        </p:spPr>
        <p:txBody>
          <a:bodyPr wrap="square" rtlCol="0" anchor="ctr">
            <a:spAutoFit/>
          </a:bodyPr>
          <a:lstStyle/>
          <a:p>
            <a:pPr marL="685800" marR="0" lvl="0" indent="-68580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4800" b="0" i="0" u="none" strike="noStrike" kern="0" cap="none" spc="0" normalizeH="0" baseline="0" noProof="0" dirty="0">
                <a:ln>
                  <a:noFill/>
                </a:ln>
                <a:solidFill>
                  <a:prstClr val="white"/>
                </a:solidFill>
                <a:effectLst/>
                <a:uLnTx/>
                <a:uFillTx/>
                <a:latin typeface="段宁毛笔行书" panose="03000509000000000000" pitchFamily="65" charset="-122"/>
                <a:ea typeface="段宁毛笔行书" panose="03000509000000000000" pitchFamily="65" charset="-122"/>
                <a:cs typeface="+mn-cs"/>
              </a:rPr>
              <a:t>主体</a:t>
            </a:r>
          </a:p>
        </p:txBody>
      </p:sp>
      <p:sp>
        <p:nvSpPr>
          <p:cNvPr id="7" name="TextBox 4">
            <a:extLst>
              <a:ext uri="{FF2B5EF4-FFF2-40B4-BE49-F238E27FC236}">
                <a16:creationId xmlns:a16="http://schemas.microsoft.com/office/drawing/2014/main" id="{991EA00B-9B31-43BD-B1F9-6437DC82247E}"/>
              </a:ext>
            </a:extLst>
          </p:cNvPr>
          <p:cNvSpPr txBox="1"/>
          <p:nvPr/>
        </p:nvSpPr>
        <p:spPr>
          <a:xfrm>
            <a:off x="1475656" y="3509768"/>
            <a:ext cx="2269977" cy="830997"/>
          </a:xfrm>
          <a:prstGeom prst="rect">
            <a:avLst/>
          </a:prstGeom>
          <a:solidFill>
            <a:srgbClr val="C0504D">
              <a:alpha val="27843"/>
            </a:srgbClr>
          </a:solidFill>
          <a:ln>
            <a:noFill/>
          </a:ln>
          <a:scene3d>
            <a:camera prst="orthographicFront"/>
            <a:lightRig rig="threePt" dir="t"/>
          </a:scene3d>
          <a:sp3d>
            <a:bevelT/>
          </a:sp3d>
        </p:spPr>
        <p:txBody>
          <a:bodyPr wrap="square" rtlCol="0" anchor="ctr">
            <a:spAutoFit/>
          </a:bodyPr>
          <a:lstStyle/>
          <a:p>
            <a:pPr marL="685800" marR="0" lvl="0" indent="-68580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4800" b="0" i="0" u="none" strike="noStrike" kern="0" cap="none" spc="0" normalizeH="0" baseline="0" noProof="0" dirty="0">
                <a:ln>
                  <a:noFill/>
                </a:ln>
                <a:solidFill>
                  <a:prstClr val="white"/>
                </a:solidFill>
                <a:effectLst/>
                <a:uLnTx/>
                <a:uFillTx/>
                <a:latin typeface="段宁毛笔行书" panose="03000509000000000000" pitchFamily="65" charset="-122"/>
                <a:ea typeface="段宁毛笔行书" panose="03000509000000000000" pitchFamily="65" charset="-122"/>
                <a:cs typeface="+mn-cs"/>
              </a:rPr>
              <a:t>背景</a:t>
            </a:r>
          </a:p>
        </p:txBody>
      </p:sp>
      <p:cxnSp>
        <p:nvCxnSpPr>
          <p:cNvPr id="9" name="直接连接符 8">
            <a:extLst>
              <a:ext uri="{FF2B5EF4-FFF2-40B4-BE49-F238E27FC236}">
                <a16:creationId xmlns:a16="http://schemas.microsoft.com/office/drawing/2014/main" id="{58ED990E-6976-4458-98D3-7EF13B878D8A}"/>
              </a:ext>
            </a:extLst>
          </p:cNvPr>
          <p:cNvCxnSpPr/>
          <p:nvPr/>
        </p:nvCxnSpPr>
        <p:spPr>
          <a:xfrm>
            <a:off x="1331640" y="3219822"/>
            <a:ext cx="5544616" cy="0"/>
          </a:xfrm>
          <a:prstGeom prst="line">
            <a:avLst/>
          </a:prstGeom>
          <a:ln w="28575">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3B298E0D-0FD5-4F73-9C30-F4B0872E3D00}"/>
              </a:ext>
            </a:extLst>
          </p:cNvPr>
          <p:cNvSpPr txBox="1"/>
          <p:nvPr/>
        </p:nvSpPr>
        <p:spPr>
          <a:xfrm>
            <a:off x="3825811" y="1114073"/>
            <a:ext cx="4174741" cy="1938992"/>
          </a:xfrm>
          <a:prstGeom prst="rect">
            <a:avLst/>
          </a:prstGeom>
          <a:solidFill>
            <a:srgbClr val="C00000">
              <a:alpha val="38824"/>
            </a:srgbClr>
          </a:solidFill>
        </p:spPr>
        <p:txBody>
          <a:bodyPr wrap="square" rtlCol="0">
            <a:spAutoFit/>
          </a:bodyPr>
          <a:lstStyle/>
          <a:p>
            <a:pPr marL="342900" indent="-342900" algn="just">
              <a:spcAft>
                <a:spcPts val="0"/>
              </a:spcAft>
              <a:buFont typeface="Arial" panose="020B0604020202020204" pitchFamily="34" charset="0"/>
              <a:buChar char="•"/>
            </a:pPr>
            <a:r>
              <a:rPr lang="zh-CN" altLang="zh-CN" sz="2000" b="1" kern="100" dirty="0">
                <a:solidFill>
                  <a:schemeClr val="bg1"/>
                </a:solidFill>
                <a:latin typeface="等线" panose="02010600030101010101" pitchFamily="2" charset="-122"/>
                <a:ea typeface="STXingkai" panose="02010800040101010101" pitchFamily="2" charset="-122"/>
                <a:cs typeface="经典繁毛楷"/>
              </a:rPr>
              <a:t>首届诺贝尔奖的获得者及所获奖项</a:t>
            </a:r>
            <a:endParaRPr lang="en-US" altLang="zh-CN" sz="2000" b="1" kern="100" dirty="0">
              <a:solidFill>
                <a:schemeClr val="bg1"/>
              </a:solidFill>
              <a:latin typeface="等线" panose="02010600030101010101" pitchFamily="2" charset="-122"/>
              <a:ea typeface="STXingkai" panose="02010800040101010101" pitchFamily="2" charset="-122"/>
              <a:cs typeface="经典繁毛楷"/>
            </a:endParaRPr>
          </a:p>
          <a:p>
            <a:pPr marL="342900" indent="-342900" algn="just">
              <a:spcAft>
                <a:spcPts val="0"/>
              </a:spcAft>
              <a:buFont typeface="Arial" panose="020B0604020202020204" pitchFamily="34" charset="0"/>
              <a:buChar char="•"/>
            </a:pPr>
            <a:r>
              <a:rPr lang="zh-CN" altLang="zh-CN" sz="2000" b="1" kern="100" dirty="0">
                <a:solidFill>
                  <a:schemeClr val="bg1"/>
                </a:solidFill>
                <a:latin typeface="等线" panose="02010600030101010101" pitchFamily="2" charset="-122"/>
                <a:ea typeface="STXingkai" panose="02010800040101010101" pitchFamily="2" charset="-122"/>
                <a:cs typeface="经典繁毛楷"/>
              </a:rPr>
              <a:t>诺贝尔奖的颁奖机构，时间和地点</a:t>
            </a:r>
            <a:endParaRPr lang="en-US" altLang="zh-CN" sz="2000" b="1" kern="100" dirty="0">
              <a:solidFill>
                <a:schemeClr val="bg1"/>
              </a:solidFill>
              <a:latin typeface="等线" panose="02010600030101010101" pitchFamily="2" charset="-122"/>
              <a:ea typeface="STXingkai" panose="02010800040101010101" pitchFamily="2" charset="-122"/>
              <a:cs typeface="经典繁毛楷"/>
            </a:endParaRPr>
          </a:p>
          <a:p>
            <a:pPr marL="342900" indent="-342900" algn="just">
              <a:spcAft>
                <a:spcPts val="0"/>
              </a:spcAft>
              <a:buFont typeface="Arial" panose="020B0604020202020204" pitchFamily="34" charset="0"/>
              <a:buChar char="•"/>
            </a:pPr>
            <a:r>
              <a:rPr lang="zh-CN" altLang="zh-CN" sz="2000" b="1" kern="100" dirty="0">
                <a:solidFill>
                  <a:schemeClr val="bg1"/>
                </a:solidFill>
                <a:latin typeface="等线" panose="02010600030101010101" pitchFamily="2" charset="-122"/>
                <a:ea typeface="STXingkai" panose="02010800040101010101" pitchFamily="2" charset="-122"/>
                <a:cs typeface="经典繁毛楷"/>
              </a:rPr>
              <a:t>诺贝尔奖的资金来源；资金管理权和评奖权是分离的。</a:t>
            </a:r>
            <a:endParaRPr lang="zh-CN" altLang="zh-CN" sz="1200" b="1" kern="100" dirty="0">
              <a:solidFill>
                <a:schemeClr val="bg1"/>
              </a:solidFill>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057E2A56-5F55-457B-AAFE-76827D90A89B}"/>
              </a:ext>
            </a:extLst>
          </p:cNvPr>
          <p:cNvSpPr txBox="1"/>
          <p:nvPr/>
        </p:nvSpPr>
        <p:spPr>
          <a:xfrm>
            <a:off x="3745633" y="3615047"/>
            <a:ext cx="4140462" cy="1015663"/>
          </a:xfrm>
          <a:prstGeom prst="rect">
            <a:avLst/>
          </a:prstGeom>
          <a:solidFill>
            <a:srgbClr val="C00000">
              <a:alpha val="38824"/>
            </a:srgbClr>
          </a:solidFill>
        </p:spPr>
        <p:txBody>
          <a:bodyPr wrap="square" rtlCol="0">
            <a:spAutoFit/>
          </a:bodyPr>
          <a:lstStyle/>
          <a:p>
            <a:pPr marL="342900" indent="-342900">
              <a:buFont typeface="Arial" panose="020B0604020202020204" pitchFamily="34" charset="0"/>
              <a:buChar char="•"/>
            </a:pPr>
            <a:r>
              <a:rPr lang="zh-CN" altLang="zh-CN" sz="2000" b="1" dirty="0">
                <a:solidFill>
                  <a:schemeClr val="bg1"/>
                </a:solidFill>
                <a:ea typeface="STXingkai" panose="02010800040101010101" pitchFamily="2" charset="-122"/>
                <a:cs typeface="经典繁毛楷"/>
              </a:rPr>
              <a:t>最后一段交代新闻背景，进一步介绍颁奖资金的来源，补充说明资金管 理权和评奖的分离。</a:t>
            </a:r>
            <a:endParaRPr lang="zh-CN" altLang="en-US" sz="2000" b="1" dirty="0">
              <a:solidFill>
                <a:schemeClr val="bg1"/>
              </a:solidFill>
            </a:endParaRPr>
          </a:p>
        </p:txBody>
      </p:sp>
    </p:spTree>
    <p:extLst>
      <p:ext uri="{BB962C8B-B14F-4D97-AF65-F5344CB8AC3E}">
        <p14:creationId xmlns:p14="http://schemas.microsoft.com/office/powerpoint/2010/main" val="3809343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0">
                                            <p:bg/>
                                          </p:spTgt>
                                        </p:tgtEl>
                                        <p:attrNameLst>
                                          <p:attrName>style.visibility</p:attrName>
                                        </p:attrNameLst>
                                      </p:cBhvr>
                                      <p:to>
                                        <p:strVal val="visible"/>
                                      </p:to>
                                    </p:set>
                                    <p:animEffect transition="in" filter="wipe(up)">
                                      <p:cBhvr>
                                        <p:cTn id="19" dur="2000"/>
                                        <p:tgtEl>
                                          <p:spTgt spid="10">
                                            <p:bg/>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wipe(up)">
                                      <p:cBhvr>
                                        <p:cTn id="24" dur="2000"/>
                                        <p:tgtEl>
                                          <p:spTgt spid="10">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0">
                                            <p:txEl>
                                              <p:pRg st="1" end="1"/>
                                            </p:txEl>
                                          </p:spTgt>
                                        </p:tgtEl>
                                        <p:attrNameLst>
                                          <p:attrName>style.visibility</p:attrName>
                                        </p:attrNameLst>
                                      </p:cBhvr>
                                      <p:to>
                                        <p:strVal val="visible"/>
                                      </p:to>
                                    </p:set>
                                    <p:animEffect transition="in" filter="wipe(up)">
                                      <p:cBhvr>
                                        <p:cTn id="29" dur="2000"/>
                                        <p:tgtEl>
                                          <p:spTgt spid="10">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10">
                                            <p:txEl>
                                              <p:pRg st="2" end="2"/>
                                            </p:txEl>
                                          </p:spTgt>
                                        </p:tgtEl>
                                        <p:attrNameLst>
                                          <p:attrName>style.visibility</p:attrName>
                                        </p:attrNameLst>
                                      </p:cBhvr>
                                      <p:to>
                                        <p:strVal val="visible"/>
                                      </p:to>
                                    </p:set>
                                    <p:animEffect transition="in" filter="wipe(up)">
                                      <p:cBhvr>
                                        <p:cTn id="34" dur="2000"/>
                                        <p:tgtEl>
                                          <p:spTgt spid="10">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p:cTn id="44" dur="500" fill="hold"/>
                                        <p:tgtEl>
                                          <p:spTgt spid="7"/>
                                        </p:tgtEl>
                                        <p:attrNameLst>
                                          <p:attrName>ppt_w</p:attrName>
                                        </p:attrNameLst>
                                      </p:cBhvr>
                                      <p:tavLst>
                                        <p:tav tm="0">
                                          <p:val>
                                            <p:fltVal val="0"/>
                                          </p:val>
                                        </p:tav>
                                        <p:tav tm="100000">
                                          <p:val>
                                            <p:strVal val="#ppt_w"/>
                                          </p:val>
                                        </p:tav>
                                      </p:tavLst>
                                    </p:anim>
                                    <p:anim calcmode="lin" valueType="num">
                                      <p:cBhvr>
                                        <p:cTn id="45" dur="500" fill="hold"/>
                                        <p:tgtEl>
                                          <p:spTgt spid="7"/>
                                        </p:tgtEl>
                                        <p:attrNameLst>
                                          <p:attrName>ppt_h</p:attrName>
                                        </p:attrNameLst>
                                      </p:cBhvr>
                                      <p:tavLst>
                                        <p:tav tm="0">
                                          <p:val>
                                            <p:fltVal val="0"/>
                                          </p:val>
                                        </p:tav>
                                        <p:tav tm="100000">
                                          <p:val>
                                            <p:strVal val="#ppt_h"/>
                                          </p:val>
                                        </p:tav>
                                      </p:tavLst>
                                    </p:anim>
                                    <p:animEffect transition="in" filter="fade">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build="p"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硬币, 物体&#10;&#10;已生成高可信度的说明">
            <a:extLst>
              <a:ext uri="{FF2B5EF4-FFF2-40B4-BE49-F238E27FC236}">
                <a16:creationId xmlns:a16="http://schemas.microsoft.com/office/drawing/2014/main" id="{EFFDBEFD-8830-4C4A-B1D3-5A9EC8C1833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19823" y="915566"/>
            <a:ext cx="7380569" cy="3840247"/>
          </a:xfrm>
          <a:prstGeom prst="rect">
            <a:avLst/>
          </a:prstGeom>
        </p:spPr>
      </p:pic>
      <p:pic>
        <p:nvPicPr>
          <p:cNvPr id="9" name="图片 8" descr="图片包含 男士, 领带, 人员, 西装&#10;&#10;已生成极高可信度的说明">
            <a:extLst>
              <a:ext uri="{FF2B5EF4-FFF2-40B4-BE49-F238E27FC236}">
                <a16:creationId xmlns:a16="http://schemas.microsoft.com/office/drawing/2014/main" id="{66DCE625-B5E3-4432-997F-0BF245760F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4294" y="1786540"/>
            <a:ext cx="4005813" cy="3120752"/>
          </a:xfrm>
          <a:prstGeom prst="rect">
            <a:avLst/>
          </a:prstGeom>
          <a:effectLst>
            <a:softEdge rad="635000"/>
          </a:effectLst>
        </p:spPr>
      </p:pic>
      <p:sp>
        <p:nvSpPr>
          <p:cNvPr id="4" name="TextBox 4">
            <a:extLst>
              <a:ext uri="{FF2B5EF4-FFF2-40B4-BE49-F238E27FC236}">
                <a16:creationId xmlns:a16="http://schemas.microsoft.com/office/drawing/2014/main" id="{3FC6BEBF-FD0A-45F9-9F94-FC5F393F572A}"/>
              </a:ext>
            </a:extLst>
          </p:cNvPr>
          <p:cNvSpPr txBox="1"/>
          <p:nvPr/>
        </p:nvSpPr>
        <p:spPr>
          <a:xfrm>
            <a:off x="837448" y="981016"/>
            <a:ext cx="3257077" cy="830997"/>
          </a:xfrm>
          <a:prstGeom prst="rect">
            <a:avLst/>
          </a:prstGeom>
          <a:solidFill>
            <a:srgbClr val="C0504D">
              <a:alpha val="27843"/>
            </a:srgbClr>
          </a:solidFill>
          <a:ln>
            <a:noFill/>
          </a:ln>
          <a:scene3d>
            <a:camera prst="orthographicFront"/>
            <a:lightRig rig="threePt" dir="t"/>
          </a:scene3d>
          <a:sp3d>
            <a:bevelT/>
          </a:sp3d>
        </p:spPr>
        <p:txBody>
          <a:bodyPr vert="horz"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800" kern="0" dirty="0">
                <a:solidFill>
                  <a:prstClr val="white"/>
                </a:solidFill>
                <a:latin typeface="段宁毛笔行书" panose="03000509000000000000" pitchFamily="65" charset="-122"/>
                <a:ea typeface="段宁毛笔行书" panose="03000509000000000000" pitchFamily="65" charset="-122"/>
              </a:rPr>
              <a:t>物理学</a:t>
            </a:r>
            <a:endParaRPr kumimoji="0" lang="zh-CN" altLang="en-US" sz="4800" b="0" i="0" u="none" strike="noStrike" kern="0" cap="none" spc="0" normalizeH="0" baseline="0" noProof="0" dirty="0">
              <a:ln>
                <a:noFill/>
              </a:ln>
              <a:solidFill>
                <a:prstClr val="white"/>
              </a:solidFill>
              <a:effectLst/>
              <a:uLnTx/>
              <a:uFillTx/>
              <a:latin typeface="段宁毛笔行书" panose="03000509000000000000" pitchFamily="65" charset="-122"/>
              <a:ea typeface="段宁毛笔行书" panose="03000509000000000000" pitchFamily="65" charset="-122"/>
              <a:cs typeface="+mn-cs"/>
            </a:endParaRPr>
          </a:p>
        </p:txBody>
      </p:sp>
      <p:sp>
        <p:nvSpPr>
          <p:cNvPr id="7" name="文本框 6">
            <a:extLst>
              <a:ext uri="{FF2B5EF4-FFF2-40B4-BE49-F238E27FC236}">
                <a16:creationId xmlns:a16="http://schemas.microsoft.com/office/drawing/2014/main" id="{A8871E8D-A8E0-40E7-90B3-79BB06312694}"/>
              </a:ext>
            </a:extLst>
          </p:cNvPr>
          <p:cNvSpPr txBox="1"/>
          <p:nvPr/>
        </p:nvSpPr>
        <p:spPr>
          <a:xfrm>
            <a:off x="4059785" y="1877463"/>
            <a:ext cx="3996444" cy="2800767"/>
          </a:xfrm>
          <a:prstGeom prst="rect">
            <a:avLst/>
          </a:prstGeom>
          <a:noFill/>
        </p:spPr>
        <p:txBody>
          <a:bodyPr wrap="square" rtlCol="0">
            <a:spAutoFit/>
          </a:bodyPr>
          <a:lstStyle/>
          <a:p>
            <a:r>
              <a:rPr lang="zh-CN" altLang="en-US" sz="3600" b="1" dirty="0">
                <a:solidFill>
                  <a:schemeClr val="bg1"/>
                </a:solidFill>
                <a:latin typeface="arial" panose="020B0604020202020204" pitchFamily="34" charset="0"/>
              </a:rPr>
              <a:t>伦琴</a:t>
            </a:r>
            <a:r>
              <a:rPr lang="zh-CN" altLang="en-US" sz="2800" b="1" dirty="0">
                <a:solidFill>
                  <a:schemeClr val="bg1"/>
                </a:solidFill>
                <a:latin typeface="arial" panose="020B0604020202020204" pitchFamily="34" charset="0"/>
              </a:rPr>
              <a:t>（威廉</a:t>
            </a:r>
            <a:r>
              <a:rPr lang="en-US" altLang="zh-CN" sz="2800" b="1" dirty="0">
                <a:solidFill>
                  <a:schemeClr val="bg1"/>
                </a:solidFill>
                <a:latin typeface="arial" panose="020B0604020202020204" pitchFamily="34" charset="0"/>
              </a:rPr>
              <a:t>·</a:t>
            </a:r>
            <a:r>
              <a:rPr lang="zh-CN" altLang="en-US" sz="2800" b="1" dirty="0">
                <a:solidFill>
                  <a:schemeClr val="bg1"/>
                </a:solidFill>
                <a:latin typeface="arial" panose="020B0604020202020204" pitchFamily="34" charset="0"/>
              </a:rPr>
              <a:t>伦琴，</a:t>
            </a:r>
            <a:r>
              <a:rPr lang="en-US" altLang="zh-CN" sz="2800" b="1" dirty="0">
                <a:solidFill>
                  <a:schemeClr val="bg1"/>
                </a:solidFill>
                <a:latin typeface="arial" panose="020B0604020202020204" pitchFamily="34" charset="0"/>
              </a:rPr>
              <a:t>1845</a:t>
            </a:r>
            <a:r>
              <a:rPr lang="zh-CN" altLang="en-US" sz="2800" b="1" dirty="0">
                <a:solidFill>
                  <a:schemeClr val="bg1"/>
                </a:solidFill>
                <a:latin typeface="arial" panose="020B0604020202020204" pitchFamily="34" charset="0"/>
              </a:rPr>
              <a:t>年</a:t>
            </a:r>
            <a:r>
              <a:rPr lang="en-US" altLang="zh-CN" sz="2800" b="1" dirty="0">
                <a:solidFill>
                  <a:schemeClr val="bg1"/>
                </a:solidFill>
                <a:latin typeface="arial" panose="020B0604020202020204" pitchFamily="34" charset="0"/>
              </a:rPr>
              <a:t>3</a:t>
            </a:r>
            <a:r>
              <a:rPr lang="zh-CN" altLang="en-US" sz="2800" b="1" dirty="0">
                <a:solidFill>
                  <a:schemeClr val="bg1"/>
                </a:solidFill>
                <a:latin typeface="arial" panose="020B0604020202020204" pitchFamily="34" charset="0"/>
              </a:rPr>
              <a:t>月</a:t>
            </a:r>
            <a:r>
              <a:rPr lang="en-US" altLang="zh-CN" sz="2800" b="1" dirty="0">
                <a:solidFill>
                  <a:schemeClr val="bg1"/>
                </a:solidFill>
                <a:latin typeface="arial" panose="020B0604020202020204" pitchFamily="34" charset="0"/>
              </a:rPr>
              <a:t>27</a:t>
            </a:r>
            <a:r>
              <a:rPr lang="zh-CN" altLang="en-US" sz="2800" b="1" dirty="0">
                <a:solidFill>
                  <a:schemeClr val="bg1"/>
                </a:solidFill>
                <a:latin typeface="arial" panose="020B0604020202020204" pitchFamily="34" charset="0"/>
              </a:rPr>
              <a:t>日－</a:t>
            </a:r>
            <a:r>
              <a:rPr lang="en-US" altLang="zh-CN" sz="2800" b="1" dirty="0">
                <a:solidFill>
                  <a:schemeClr val="bg1"/>
                </a:solidFill>
                <a:latin typeface="arial" panose="020B0604020202020204" pitchFamily="34" charset="0"/>
              </a:rPr>
              <a:t>1923</a:t>
            </a:r>
            <a:r>
              <a:rPr lang="zh-CN" altLang="en-US" sz="2800" b="1" dirty="0">
                <a:solidFill>
                  <a:schemeClr val="bg1"/>
                </a:solidFill>
                <a:latin typeface="arial" panose="020B0604020202020204" pitchFamily="34" charset="0"/>
              </a:rPr>
              <a:t>年</a:t>
            </a:r>
            <a:r>
              <a:rPr lang="en-US" altLang="zh-CN" sz="2800" b="1" dirty="0">
                <a:solidFill>
                  <a:schemeClr val="bg1"/>
                </a:solidFill>
                <a:latin typeface="arial" panose="020B0604020202020204" pitchFamily="34" charset="0"/>
              </a:rPr>
              <a:t>2</a:t>
            </a:r>
            <a:r>
              <a:rPr lang="zh-CN" altLang="en-US" sz="2800" b="1" dirty="0">
                <a:solidFill>
                  <a:schemeClr val="bg1"/>
                </a:solidFill>
                <a:latin typeface="arial" panose="020B0604020202020204" pitchFamily="34" charset="0"/>
              </a:rPr>
              <a:t>月</a:t>
            </a:r>
            <a:r>
              <a:rPr lang="en-US" altLang="zh-CN" sz="2800" b="1" dirty="0">
                <a:solidFill>
                  <a:schemeClr val="bg1"/>
                </a:solidFill>
                <a:latin typeface="arial" panose="020B0604020202020204" pitchFamily="34" charset="0"/>
              </a:rPr>
              <a:t>10</a:t>
            </a:r>
            <a:r>
              <a:rPr lang="zh-CN" altLang="en-US" sz="2800" b="1" dirty="0">
                <a:solidFill>
                  <a:schemeClr val="bg1"/>
                </a:solidFill>
                <a:latin typeface="arial" panose="020B0604020202020204" pitchFamily="34" charset="0"/>
              </a:rPr>
              <a:t>日），德国物理学家。于</a:t>
            </a:r>
            <a:r>
              <a:rPr lang="en-US" altLang="zh-CN" sz="2800" b="1" dirty="0">
                <a:solidFill>
                  <a:schemeClr val="bg1"/>
                </a:solidFill>
                <a:latin typeface="arial" panose="020B0604020202020204" pitchFamily="34" charset="0"/>
              </a:rPr>
              <a:t>1901</a:t>
            </a:r>
            <a:r>
              <a:rPr lang="zh-CN" altLang="en-US" sz="2800" b="1" dirty="0">
                <a:solidFill>
                  <a:schemeClr val="bg1"/>
                </a:solidFill>
                <a:latin typeface="arial" panose="020B0604020202020204" pitchFamily="34" charset="0"/>
              </a:rPr>
              <a:t>年获诺贝尔物理学奖，是世界上第一位获得此殊荣的人。</a:t>
            </a:r>
            <a:endParaRPr lang="zh-CN" altLang="en-US" sz="2800" b="1" dirty="0">
              <a:solidFill>
                <a:schemeClr val="bg1"/>
              </a:solidFill>
            </a:endParaRPr>
          </a:p>
        </p:txBody>
      </p:sp>
    </p:spTree>
    <p:extLst>
      <p:ext uri="{BB962C8B-B14F-4D97-AF65-F5344CB8AC3E}">
        <p14:creationId xmlns:p14="http://schemas.microsoft.com/office/powerpoint/2010/main" val="2688537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4*#ppt_w"/>
                                          </p:val>
                                        </p:tav>
                                        <p:tav tm="100000">
                                          <p:val>
                                            <p:strVal val="#ppt_w"/>
                                          </p:val>
                                        </p:tav>
                                      </p:tavLst>
                                    </p:anim>
                                    <p:anim calcmode="lin" valueType="num">
                                      <p:cBhvr>
                                        <p:cTn id="8" dur="500" fill="hold"/>
                                        <p:tgtEl>
                                          <p:spTgt spid="4"/>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outVertical)">
                                      <p:cBhvr>
                                        <p:cTn id="13" dur="2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lt">
                                    <p:tmPct val="30000"/>
                                  </p:iterate>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硬币, 物体&#10;&#10;已生成高可信度的说明">
            <a:extLst>
              <a:ext uri="{FF2B5EF4-FFF2-40B4-BE49-F238E27FC236}">
                <a16:creationId xmlns:a16="http://schemas.microsoft.com/office/drawing/2014/main" id="{EFFDBEFD-8830-4C4A-B1D3-5A9EC8C1833E}"/>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793056" y="915566"/>
            <a:ext cx="7380569" cy="3840247"/>
          </a:xfrm>
          <a:prstGeom prst="rect">
            <a:avLst/>
          </a:prstGeom>
        </p:spPr>
      </p:pic>
      <p:pic>
        <p:nvPicPr>
          <p:cNvPr id="6" name="图片 5">
            <a:extLst>
              <a:ext uri="{FF2B5EF4-FFF2-40B4-BE49-F238E27FC236}">
                <a16:creationId xmlns:a16="http://schemas.microsoft.com/office/drawing/2014/main" id="{53E3CF52-42F6-43C4-9FFE-8DF1DDE658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296" y="1308368"/>
            <a:ext cx="3634928" cy="3580076"/>
          </a:xfrm>
          <a:prstGeom prst="rect">
            <a:avLst/>
          </a:prstGeom>
          <a:effectLst>
            <a:softEdge rad="635000"/>
          </a:effectLst>
        </p:spPr>
      </p:pic>
      <p:sp>
        <p:nvSpPr>
          <p:cNvPr id="3" name="TextBox 4">
            <a:extLst>
              <a:ext uri="{FF2B5EF4-FFF2-40B4-BE49-F238E27FC236}">
                <a16:creationId xmlns:a16="http://schemas.microsoft.com/office/drawing/2014/main" id="{0F7648F8-CEBB-4D6F-8D9B-13D023A58484}"/>
              </a:ext>
            </a:extLst>
          </p:cNvPr>
          <p:cNvSpPr txBox="1"/>
          <p:nvPr/>
        </p:nvSpPr>
        <p:spPr>
          <a:xfrm>
            <a:off x="827584" y="1079906"/>
            <a:ext cx="3274640" cy="830997"/>
          </a:xfrm>
          <a:prstGeom prst="rect">
            <a:avLst/>
          </a:prstGeom>
          <a:solidFill>
            <a:srgbClr val="C0504D">
              <a:alpha val="27843"/>
            </a:srgbClr>
          </a:solidFill>
          <a:ln>
            <a:noFill/>
          </a:ln>
          <a:scene3d>
            <a:camera prst="orthographicFront"/>
            <a:lightRig rig="threePt" dir="t"/>
          </a:scene3d>
          <a:sp3d>
            <a:bevelT/>
          </a:sp3d>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800" kern="0" dirty="0">
                <a:solidFill>
                  <a:prstClr val="white"/>
                </a:solidFill>
                <a:latin typeface="段宁毛笔行书" panose="03000509000000000000" pitchFamily="65" charset="-122"/>
                <a:ea typeface="段宁毛笔行书" panose="03000509000000000000" pitchFamily="65" charset="-122"/>
              </a:rPr>
              <a:t>化学奖</a:t>
            </a:r>
            <a:endParaRPr kumimoji="0" lang="zh-CN" altLang="en-US" sz="4800" b="0" i="0" u="none" strike="noStrike" kern="0" cap="none" spc="0" normalizeH="0" baseline="0" noProof="0" dirty="0">
              <a:ln>
                <a:noFill/>
              </a:ln>
              <a:solidFill>
                <a:prstClr val="white"/>
              </a:solidFill>
              <a:effectLst/>
              <a:uLnTx/>
              <a:uFillTx/>
              <a:latin typeface="段宁毛笔行书" panose="03000509000000000000" pitchFamily="65" charset="-122"/>
              <a:ea typeface="段宁毛笔行书" panose="03000509000000000000" pitchFamily="65" charset="-122"/>
              <a:cs typeface="+mn-cs"/>
            </a:endParaRPr>
          </a:p>
        </p:txBody>
      </p:sp>
      <p:sp>
        <p:nvSpPr>
          <p:cNvPr id="4" name="文本框 3">
            <a:extLst>
              <a:ext uri="{FF2B5EF4-FFF2-40B4-BE49-F238E27FC236}">
                <a16:creationId xmlns:a16="http://schemas.microsoft.com/office/drawing/2014/main" id="{CF006416-D0A3-4F79-8AF1-4CF039F800D5}"/>
              </a:ext>
            </a:extLst>
          </p:cNvPr>
          <p:cNvSpPr txBox="1"/>
          <p:nvPr/>
        </p:nvSpPr>
        <p:spPr>
          <a:xfrm>
            <a:off x="4572000" y="1491630"/>
            <a:ext cx="3312368" cy="3046988"/>
          </a:xfrm>
          <a:prstGeom prst="rect">
            <a:avLst/>
          </a:prstGeom>
          <a:noFill/>
        </p:spPr>
        <p:txBody>
          <a:bodyPr wrap="square" rtlCol="0">
            <a:spAutoFit/>
          </a:bodyPr>
          <a:lstStyle/>
          <a:p>
            <a:r>
              <a:rPr lang="zh-CN" altLang="en-US" sz="2400" b="1" dirty="0">
                <a:solidFill>
                  <a:schemeClr val="bg1"/>
                </a:solidFill>
              </a:rPr>
              <a:t>雅各布斯</a:t>
            </a:r>
            <a:r>
              <a:rPr lang="en-US" altLang="zh-CN" sz="2400" b="1" dirty="0">
                <a:solidFill>
                  <a:schemeClr val="bg1"/>
                </a:solidFill>
              </a:rPr>
              <a:t>·</a:t>
            </a:r>
            <a:r>
              <a:rPr lang="zh-CN" altLang="en-US" sz="2400" b="1" dirty="0">
                <a:solidFill>
                  <a:schemeClr val="bg1"/>
                </a:solidFill>
              </a:rPr>
              <a:t>亨里克斯</a:t>
            </a:r>
            <a:r>
              <a:rPr lang="en-US" altLang="zh-CN" sz="2400" b="1" dirty="0">
                <a:solidFill>
                  <a:schemeClr val="bg1"/>
                </a:solidFill>
              </a:rPr>
              <a:t>·</a:t>
            </a:r>
            <a:r>
              <a:rPr lang="zh-CN" altLang="en-US" sz="2400" b="1" dirty="0">
                <a:solidFill>
                  <a:schemeClr val="bg1"/>
                </a:solidFill>
              </a:rPr>
              <a:t>范托夫（荷兰语：</a:t>
            </a:r>
            <a:r>
              <a:rPr lang="en-US" altLang="zh-CN" sz="2400" b="1" dirty="0" err="1">
                <a:solidFill>
                  <a:schemeClr val="bg1"/>
                </a:solidFill>
              </a:rPr>
              <a:t>JacobusHenricusvan'tHoff</a:t>
            </a:r>
            <a:r>
              <a:rPr lang="zh-CN" altLang="en-US" sz="2400" b="1" dirty="0">
                <a:solidFill>
                  <a:schemeClr val="bg1"/>
                </a:solidFill>
              </a:rPr>
              <a:t>，</a:t>
            </a:r>
            <a:r>
              <a:rPr lang="en-US" altLang="zh-CN" sz="2400" b="1" dirty="0">
                <a:solidFill>
                  <a:schemeClr val="bg1"/>
                </a:solidFill>
              </a:rPr>
              <a:t>1852</a:t>
            </a:r>
            <a:r>
              <a:rPr lang="zh-CN" altLang="en-US" sz="2400" b="1" dirty="0">
                <a:solidFill>
                  <a:schemeClr val="bg1"/>
                </a:solidFill>
              </a:rPr>
              <a:t>年</a:t>
            </a:r>
            <a:r>
              <a:rPr lang="en-US" altLang="zh-CN" sz="2400" b="1" dirty="0">
                <a:solidFill>
                  <a:schemeClr val="bg1"/>
                </a:solidFill>
              </a:rPr>
              <a:t>8</a:t>
            </a:r>
            <a:r>
              <a:rPr lang="zh-CN" altLang="en-US" sz="2400" b="1" dirty="0">
                <a:solidFill>
                  <a:schemeClr val="bg1"/>
                </a:solidFill>
              </a:rPr>
              <a:t>月</a:t>
            </a:r>
            <a:r>
              <a:rPr lang="en-US" altLang="zh-CN" sz="2400" b="1" dirty="0">
                <a:solidFill>
                  <a:schemeClr val="bg1"/>
                </a:solidFill>
              </a:rPr>
              <a:t>30</a:t>
            </a:r>
            <a:r>
              <a:rPr lang="zh-CN" altLang="en-US" sz="2400" b="1" dirty="0">
                <a:solidFill>
                  <a:schemeClr val="bg1"/>
                </a:solidFill>
              </a:rPr>
              <a:t>日荷兰鹿特丹</a:t>
            </a:r>
            <a:r>
              <a:rPr lang="en-US" altLang="zh-CN" sz="2400" b="1" dirty="0">
                <a:solidFill>
                  <a:schemeClr val="bg1"/>
                </a:solidFill>
              </a:rPr>
              <a:t>-1911</a:t>
            </a:r>
            <a:r>
              <a:rPr lang="zh-CN" altLang="en-US" sz="2400" b="1" dirty="0">
                <a:solidFill>
                  <a:schemeClr val="bg1"/>
                </a:solidFill>
              </a:rPr>
              <a:t>年</a:t>
            </a:r>
            <a:r>
              <a:rPr lang="en-US" altLang="zh-CN" sz="2400" b="1" dirty="0">
                <a:solidFill>
                  <a:schemeClr val="bg1"/>
                </a:solidFill>
              </a:rPr>
              <a:t>3</a:t>
            </a:r>
            <a:r>
              <a:rPr lang="zh-CN" altLang="en-US" sz="2400" b="1" dirty="0">
                <a:solidFill>
                  <a:schemeClr val="bg1"/>
                </a:solidFill>
              </a:rPr>
              <a:t>月</a:t>
            </a:r>
            <a:r>
              <a:rPr lang="en-US" altLang="zh-CN" sz="2400" b="1" dirty="0">
                <a:solidFill>
                  <a:schemeClr val="bg1"/>
                </a:solidFill>
              </a:rPr>
              <a:t>11</a:t>
            </a:r>
            <a:r>
              <a:rPr lang="zh-CN" altLang="en-US" sz="2400" b="1" dirty="0">
                <a:solidFill>
                  <a:schemeClr val="bg1"/>
                </a:solidFill>
              </a:rPr>
              <a:t>日德国柏林），荷兰化学家，</a:t>
            </a:r>
            <a:r>
              <a:rPr lang="en-US" altLang="zh-CN" sz="2400" b="1" dirty="0">
                <a:solidFill>
                  <a:schemeClr val="bg1"/>
                </a:solidFill>
              </a:rPr>
              <a:t>1901</a:t>
            </a:r>
            <a:r>
              <a:rPr lang="zh-CN" altLang="en-US" sz="2400" b="1" dirty="0">
                <a:solidFill>
                  <a:schemeClr val="bg1"/>
                </a:solidFill>
              </a:rPr>
              <a:t>年获诺贝尔化学奖。</a:t>
            </a:r>
          </a:p>
        </p:txBody>
      </p:sp>
    </p:spTree>
    <p:extLst>
      <p:ext uri="{BB962C8B-B14F-4D97-AF65-F5344CB8AC3E}">
        <p14:creationId xmlns:p14="http://schemas.microsoft.com/office/powerpoint/2010/main" val="641678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4*#ppt_w"/>
                                          </p:val>
                                        </p:tav>
                                        <p:tav tm="100000">
                                          <p:val>
                                            <p:strVal val="#ppt_w"/>
                                          </p:val>
                                        </p:tav>
                                      </p:tavLst>
                                    </p:anim>
                                    <p:anim calcmode="lin" valueType="num">
                                      <p:cBhvr>
                                        <p:cTn id="8" dur="500" fill="hold"/>
                                        <p:tgtEl>
                                          <p:spTgt spid="3"/>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37"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Vertical)">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iterate type="lt">
                                    <p:tmPct val="30000"/>
                                  </p:iterate>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419</TotalTime>
  <Words>1211</Words>
  <Application>Microsoft Office PowerPoint</Application>
  <PresentationFormat>全屏显示(16:9)</PresentationFormat>
  <Paragraphs>69</Paragraphs>
  <Slides>20</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20</vt:i4>
      </vt:variant>
    </vt:vector>
  </HeadingPairs>
  <TitlesOfParts>
    <vt:vector size="32" baseType="lpstr">
      <vt:lpstr>等线</vt:lpstr>
      <vt:lpstr>段宁毛笔行书</vt:lpstr>
      <vt:lpstr>STXingkai</vt:lpstr>
      <vt:lpstr>STXingkai</vt:lpstr>
      <vt:lpstr>华文隶书</vt:lpstr>
      <vt:lpstr>经典繁毛楷</vt:lpstr>
      <vt:lpstr>宋体</vt:lpstr>
      <vt:lpstr>Arial</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白杨</cp:lastModifiedBy>
  <cp:revision>49</cp:revision>
  <dcterms:created xsi:type="dcterms:W3CDTF">2014-04-24T10:36:34Z</dcterms:created>
  <dcterms:modified xsi:type="dcterms:W3CDTF">2017-08-20T01:19:13Z</dcterms:modified>
</cp:coreProperties>
</file>