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2"/>
  </p:notesMasterIdLst>
  <p:sldIdLst>
    <p:sldId id="291" r:id="rId2"/>
    <p:sldId id="284" r:id="rId3"/>
    <p:sldId id="259" r:id="rId4"/>
    <p:sldId id="256" r:id="rId5"/>
    <p:sldId id="257" r:id="rId6"/>
    <p:sldId id="258" r:id="rId7"/>
    <p:sldId id="287" r:id="rId8"/>
    <p:sldId id="289" r:id="rId9"/>
    <p:sldId id="290" r:id="rId10"/>
    <p:sldId id="261" r:id="rId11"/>
    <p:sldId id="288" r:id="rId12"/>
    <p:sldId id="292" r:id="rId13"/>
    <p:sldId id="262" r:id="rId14"/>
    <p:sldId id="263" r:id="rId15"/>
    <p:sldId id="264" r:id="rId16"/>
    <p:sldId id="286" r:id="rId17"/>
    <p:sldId id="277" r:id="rId18"/>
    <p:sldId id="296" r:id="rId19"/>
    <p:sldId id="328" r:id="rId20"/>
    <p:sldId id="295" r:id="rId21"/>
    <p:sldId id="297" r:id="rId22"/>
    <p:sldId id="298" r:id="rId23"/>
    <p:sldId id="299" r:id="rId24"/>
    <p:sldId id="300" r:id="rId25"/>
    <p:sldId id="301" r:id="rId26"/>
    <p:sldId id="302" r:id="rId27"/>
    <p:sldId id="303" r:id="rId28"/>
    <p:sldId id="304" r:id="rId29"/>
    <p:sldId id="305" r:id="rId30"/>
    <p:sldId id="306" r:id="rId31"/>
    <p:sldId id="329" r:id="rId32"/>
    <p:sldId id="309" r:id="rId33"/>
    <p:sldId id="310" r:id="rId34"/>
    <p:sldId id="311" r:id="rId35"/>
    <p:sldId id="312" r:id="rId36"/>
    <p:sldId id="313" r:id="rId37"/>
    <p:sldId id="314" r:id="rId38"/>
    <p:sldId id="315" r:id="rId39"/>
    <p:sldId id="316" r:id="rId40"/>
    <p:sldId id="317" r:id="rId41"/>
    <p:sldId id="318" r:id="rId42"/>
    <p:sldId id="319" r:id="rId43"/>
    <p:sldId id="320" r:id="rId44"/>
    <p:sldId id="321" r:id="rId45"/>
    <p:sldId id="322" r:id="rId46"/>
    <p:sldId id="323" r:id="rId47"/>
    <p:sldId id="324" r:id="rId48"/>
    <p:sldId id="325" r:id="rId49"/>
    <p:sldId id="326" r:id="rId50"/>
    <p:sldId id="327" r:id="rId51"/>
  </p:sldIdLst>
  <p:sldSz cx="9144000" cy="6858000" type="screen4x3"/>
  <p:notesSz cx="6858000" cy="9144000"/>
  <p:defaultTex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00CC"/>
    <a:srgbClr val="FF0000"/>
    <a:srgbClr val="FF00FF"/>
    <a:srgbClr val="FFFF66"/>
    <a:srgbClr val="66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32787"/>
    <p:restoredTop sz="90929"/>
  </p:normalViewPr>
  <p:slideViewPr>
    <p:cSldViewPr>
      <p:cViewPr>
        <p:scale>
          <a:sx n="71" d="100"/>
          <a:sy n="71" d="100"/>
        </p:scale>
        <p:origin x="-1344" y="-30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542"/>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2EC893-DC36-4E84-B176-BD25E787B412}" type="datetimeFigureOut">
              <a:rPr lang="zh-CN" altLang="en-US" smtClean="0"/>
              <a:pPr/>
              <a:t>2020/9/15 Tuesday</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359ABDD-1EB1-422E-A194-D4A342782B8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359ABDD-1EB1-422E-A194-D4A342782B8D}" type="slidenum">
              <a:rPr lang="zh-CN" altLang="en-US" smtClean="0"/>
              <a:pPr/>
              <a:t>4</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359ABDD-1EB1-422E-A194-D4A342782B8D}" type="slidenum">
              <a:rPr lang="zh-CN" altLang="en-US" smtClean="0"/>
              <a:pPr/>
              <a:t>19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359ABDD-1EB1-422E-A194-D4A342782B8D}" type="slidenum">
              <a:rPr lang="zh-CN" altLang="en-US" smtClean="0"/>
              <a:pPr/>
              <a:t>31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E57E955A-B84A-4110-B4E7-B4FF7F3648CA}" type="slidenum">
              <a:rPr lang="en-US" altLang="zh-CN"/>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075A6FA1-616E-464B-A048-F2B5EA327D33}" type="slidenum">
              <a:rPr lang="en-US" altLang="zh-CN"/>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949B73B9-B7B4-4C79-A965-336464E5D25A}" type="slidenum">
              <a:rPr lang="en-US" altLang="zh-CN"/>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F250FDB3-AEE7-4A5A-AA71-DE50C2B70256}" type="slidenum">
              <a:rPr lang="en-US" altLang="zh-CN"/>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DFCA109E-D6FB-4011-86B7-44FC433D399A}" type="slidenum">
              <a:rPr lang="en-US" altLang="zh-CN"/>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D967542B-F7AF-4DB9-B96B-3DEDB8E7E1F9}" type="slidenum">
              <a:rPr lang="en-US" altLang="zh-CN"/>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CD2C3DDC-BF7F-4B6C-9046-77B9B63069A3}" type="slidenum">
              <a:rPr lang="en-US" altLang="zh-CN"/>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D7207E10-FC37-47DC-88D1-0F4772E4CEC1}" type="slidenum">
              <a:rPr lang="en-US" altLang="zh-CN"/>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477EADB0-13EB-4C3D-92CE-209F6B235E6F}" type="slidenum">
              <a:rPr lang="en-US" altLang="zh-CN"/>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5568E2F5-24F6-434F-9B12-0CBBF13B7ADF}" type="slidenum">
              <a:rPr lang="en-US" altLang="zh-CN"/>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93D6B3CD-5DC7-46B8-A2B5-8066BFFE7042}" type="slidenum">
              <a:rPr lang="en-US" altLang="zh-CN"/>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ltLang="zh-CN"/>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ltLang="zh-CN"/>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FAB43BB8-7058-44AE-B710-A1DCD88D355A}"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kumimoji="1" sz="44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Times New Roman" pitchFamily="18" charset="0"/>
          <a:ea typeface="宋体" pitchFamily="2" charset="-122"/>
        </a:defRPr>
      </a:lvl2pPr>
      <a:lvl3pPr algn="ctr" rtl="0" fontAlgn="base">
        <a:spcBef>
          <a:spcPct val="0"/>
        </a:spcBef>
        <a:spcAft>
          <a:spcPct val="0"/>
        </a:spcAft>
        <a:defRPr kumimoji="1" sz="4400">
          <a:solidFill>
            <a:schemeClr val="tx2"/>
          </a:solidFill>
          <a:latin typeface="Times New Roman" pitchFamily="18" charset="0"/>
          <a:ea typeface="宋体" pitchFamily="2" charset="-122"/>
        </a:defRPr>
      </a:lvl3pPr>
      <a:lvl4pPr algn="ctr" rtl="0" fontAlgn="base">
        <a:spcBef>
          <a:spcPct val="0"/>
        </a:spcBef>
        <a:spcAft>
          <a:spcPct val="0"/>
        </a:spcAft>
        <a:defRPr kumimoji="1" sz="4400">
          <a:solidFill>
            <a:schemeClr val="tx2"/>
          </a:solidFill>
          <a:latin typeface="Times New Roman" pitchFamily="18" charset="0"/>
          <a:ea typeface="宋体" pitchFamily="2" charset="-122"/>
        </a:defRPr>
      </a:lvl4pPr>
      <a:lvl5pPr algn="ctr" rtl="0" fontAlgn="base">
        <a:spcBef>
          <a:spcPct val="0"/>
        </a:spcBef>
        <a:spcAft>
          <a:spcPct val="0"/>
        </a:spcAft>
        <a:defRPr kumimoji="1" sz="4400">
          <a:solidFill>
            <a:schemeClr val="tx2"/>
          </a:solidFill>
          <a:latin typeface="Times New Roman" pitchFamily="18" charset="0"/>
          <a:ea typeface="宋体" pitchFamily="2" charset="-122"/>
        </a:defRPr>
      </a:lvl5pPr>
      <a:lvl6pPr marL="457200" algn="ctr" rtl="0" fontAlgn="base">
        <a:spcBef>
          <a:spcPct val="0"/>
        </a:spcBef>
        <a:spcAft>
          <a:spcPct val="0"/>
        </a:spcAft>
        <a:defRPr kumimoji="1" sz="4400">
          <a:solidFill>
            <a:schemeClr val="tx2"/>
          </a:solidFill>
          <a:latin typeface="Times New Roman" pitchFamily="18" charset="0"/>
          <a:ea typeface="宋体" pitchFamily="2" charset="-122"/>
        </a:defRPr>
      </a:lvl6pPr>
      <a:lvl7pPr marL="914400" algn="ctr" rtl="0" fontAlgn="base">
        <a:spcBef>
          <a:spcPct val="0"/>
        </a:spcBef>
        <a:spcAft>
          <a:spcPct val="0"/>
        </a:spcAft>
        <a:defRPr kumimoji="1" sz="4400">
          <a:solidFill>
            <a:schemeClr val="tx2"/>
          </a:solidFill>
          <a:latin typeface="Times New Roman" pitchFamily="18" charset="0"/>
          <a:ea typeface="宋体" pitchFamily="2" charset="-122"/>
        </a:defRPr>
      </a:lvl7pPr>
      <a:lvl8pPr marL="1371600" algn="ctr" rtl="0" fontAlgn="base">
        <a:spcBef>
          <a:spcPct val="0"/>
        </a:spcBef>
        <a:spcAft>
          <a:spcPct val="0"/>
        </a:spcAft>
        <a:defRPr kumimoji="1" sz="4400">
          <a:solidFill>
            <a:schemeClr val="tx2"/>
          </a:solidFill>
          <a:latin typeface="Times New Roman" pitchFamily="18" charset="0"/>
          <a:ea typeface="宋体" pitchFamily="2" charset="-122"/>
        </a:defRPr>
      </a:lvl8pPr>
      <a:lvl9pPr marL="1828800" algn="ctr" rtl="0" fontAlgn="base">
        <a:spcBef>
          <a:spcPct val="0"/>
        </a:spcBef>
        <a:spcAft>
          <a:spcPct val="0"/>
        </a:spcAft>
        <a:defRPr kumimoji="1" sz="4400">
          <a:solidFill>
            <a:schemeClr val="tx2"/>
          </a:solidFill>
          <a:latin typeface="Times New Roman" pitchFamily="18" charset="0"/>
          <a:ea typeface="宋体" pitchFamily="2" charset="-122"/>
        </a:defRPr>
      </a:lvl9pPr>
    </p:titleStyle>
    <p:bodyStyle>
      <a:lvl1pPr marL="342900" indent="-342900" algn="l" rtl="0" fontAlgn="base">
        <a:spcBef>
          <a:spcPct val="20000"/>
        </a:spcBef>
        <a:spcAft>
          <a:spcPct val="0"/>
        </a:spcAft>
        <a:buChar char="•"/>
        <a:defRPr kumimoji="1" sz="3200">
          <a:solidFill>
            <a:schemeClr val="tx1"/>
          </a:solidFill>
          <a:latin typeface="+mn-lt"/>
          <a:ea typeface="+mn-ea"/>
          <a:cs typeface="+mn-cs"/>
        </a:defRPr>
      </a:lvl1pPr>
      <a:lvl2pPr marL="742950" indent="-285750" algn="l" rtl="0" fontAlgn="base">
        <a:spcBef>
          <a:spcPct val="20000"/>
        </a:spcBef>
        <a:spcAft>
          <a:spcPct val="0"/>
        </a:spcAft>
        <a:buChar char="–"/>
        <a:defRPr kumimoji="1" sz="2800">
          <a:solidFill>
            <a:schemeClr val="tx1"/>
          </a:solidFill>
          <a:latin typeface="+mn-lt"/>
          <a:ea typeface="+mn-ea"/>
        </a:defRPr>
      </a:lvl2pPr>
      <a:lvl3pPr marL="1143000" indent="-228600" algn="l" rtl="0" fontAlgn="base">
        <a:spcBef>
          <a:spcPct val="20000"/>
        </a:spcBef>
        <a:spcAft>
          <a:spcPct val="0"/>
        </a:spcAft>
        <a:buChar char="•"/>
        <a:defRPr kumimoji="1" sz="2400">
          <a:solidFill>
            <a:schemeClr val="tx1"/>
          </a:solidFill>
          <a:latin typeface="+mn-lt"/>
          <a:ea typeface="+mn-ea"/>
        </a:defRPr>
      </a:lvl3pPr>
      <a:lvl4pPr marL="1600200" indent="-228600" algn="l" rtl="0" fontAlgn="base">
        <a:spcBef>
          <a:spcPct val="20000"/>
        </a:spcBef>
        <a:spcAft>
          <a:spcPct val="0"/>
        </a:spcAft>
        <a:buChar char="–"/>
        <a:defRPr kumimoji="1" sz="2000">
          <a:solidFill>
            <a:schemeClr val="tx1"/>
          </a:solidFill>
          <a:latin typeface="+mn-lt"/>
          <a:ea typeface="+mn-ea"/>
        </a:defRPr>
      </a:lvl4pPr>
      <a:lvl5pPr marL="2057400" indent="-228600" algn="l" rtl="0" fontAlgn="base">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audio" Target="file:///C:\Users\Administrator\Desktop\&#33756;&#22253;&#23567;&#35760;\&#21335;&#27877;&#28286;.wma" TargetMode="External"/><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file:///C:\Users\Administrator\Desktop\&#33756;&#22253;&#23567;&#35760;\&#25140;&#20122;%20-%20&#29287;&#31515;.mp3" TargetMode="External"/><Relationship Id="rId1" Type="http://schemas.openxmlformats.org/officeDocument/2006/relationships/audio" Target="file:///C:\Users\Administrator\Desktop\&#33756;&#22253;&#23567;&#35760;\&#32431;&#38899;&#20048;%20-%20&#33495;&#23725;&#30340;&#26089;&#26216;%20(&#31515;&#23376;).mp3" TargetMode="Externa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jpeg"/></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8.jpe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33.jpeg"/><Relationship Id="rId4" Type="http://schemas.openxmlformats.org/officeDocument/2006/relationships/image" Target="../media/image32.png"/></Relationships>
</file>

<file path=ppt/slides/_rels/slide3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8.jpeg"/></Relationships>
</file>

<file path=ppt/slides/_rels/slide3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36.jpeg"/><Relationship Id="rId4" Type="http://schemas.openxmlformats.org/officeDocument/2006/relationships/image" Target="../media/image35.jpeg"/></Relationships>
</file>

<file path=ppt/slides/_rels/slide3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7.xml"/><Relationship Id="rId1" Type="http://schemas.openxmlformats.org/officeDocument/2006/relationships/audio" Target="file:///C:\Users\Administrator\Desktop\&#33756;&#22253;&#23567;&#35760;\&#22823;&#29983;&#20135;&#32431;&#38899;&#20048;.mp3" TargetMode="External"/><Relationship Id="rId5" Type="http://schemas.openxmlformats.org/officeDocument/2006/relationships/image" Target="../media/image38.png"/><Relationship Id="rId4" Type="http://schemas.openxmlformats.org/officeDocument/2006/relationships/image" Target="../media/image37.png"/></Relationships>
</file>

<file path=ppt/slides/_rels/slide3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3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8.jpeg"/></Relationships>
</file>

<file path=ppt/slides/_rels/slide4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44.jpeg"/><Relationship Id="rId4" Type="http://schemas.openxmlformats.org/officeDocument/2006/relationships/image" Target="../media/image43.jpeg"/></Relationships>
</file>

<file path=ppt/slides/_rels/slide41.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47.png"/></Relationships>
</file>

<file path=ppt/slides/_rels/slide4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jpeg"/><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JSK16-011"/>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2" name="标题 1"/>
          <p:cNvSpPr>
            <a:spLocks noGrp="1"/>
          </p:cNvSpPr>
          <p:nvPr>
            <p:ph type="title"/>
          </p:nvPr>
        </p:nvSpPr>
        <p:spPr/>
        <p:txBody>
          <a:bodyPr/>
          <a:lstStyle/>
          <a:p>
            <a:r>
              <a:rPr lang="zh-CN" altLang="en-US" sz="6000" b="1" dirty="0" smtClean="0"/>
              <a:t>音  乐  欣  赏</a:t>
            </a:r>
            <a:endParaRPr lang="zh-CN" altLang="en-US" sz="6000" b="1" dirty="0"/>
          </a:p>
        </p:txBody>
      </p:sp>
      <p:pic>
        <p:nvPicPr>
          <p:cNvPr id="57346" name="Picture 2" descr="C:\Users\Administrator\Desktop\菜园小记资料\南.jpg"/>
          <p:cNvPicPr>
            <a:picLocks noChangeAspect="1" noChangeArrowheads="1"/>
          </p:cNvPicPr>
          <p:nvPr/>
        </p:nvPicPr>
        <p:blipFill>
          <a:blip r:embed="rId4"/>
          <a:srcRect/>
          <a:stretch>
            <a:fillRect/>
          </a:stretch>
        </p:blipFill>
        <p:spPr bwMode="auto">
          <a:xfrm>
            <a:off x="0" y="2143116"/>
            <a:ext cx="9144000" cy="4714884"/>
          </a:xfrm>
          <a:prstGeom prst="rect">
            <a:avLst/>
          </a:prstGeom>
          <a:noFill/>
        </p:spPr>
      </p:pic>
      <p:pic>
        <p:nvPicPr>
          <p:cNvPr id="7" name="南泥湾.wma">
            <a:hlinkClick r:id="" action="ppaction://media"/>
          </p:cNvPr>
          <p:cNvPicPr>
            <a:picLocks noRot="1" noChangeAspect="1"/>
          </p:cNvPicPr>
          <p:nvPr>
            <a:audioFile r:link="rId1"/>
          </p:nvPr>
        </p:nvPicPr>
        <p:blipFill>
          <a:blip r:embed="rId5"/>
          <a:stretch>
            <a:fillRect/>
          </a:stretch>
        </p:blipFill>
        <p:spPr>
          <a:xfrm>
            <a:off x="7643834" y="642918"/>
            <a:ext cx="1223970" cy="122397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37460" fill="hold"/>
                                        <p:tgtEl>
                                          <p:spTgt spid="7"/>
                                        </p:tgtEl>
                                      </p:cBhvr>
                                    </p:cmd>
                                  </p:childTnLst>
                                </p:cTn>
                              </p:par>
                            </p:childTnLst>
                          </p:cTn>
                        </p:par>
                      </p:childTnLst>
                    </p:cTn>
                  </p:par>
                </p:childTnLst>
              </p:cTn>
              <p:nextCondLst>
                <p:cond evt="onClick" delay="0">
                  <p:tgtEl>
                    <p:spTgt spid="7"/>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descr="JSK16-011"/>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8196" name="Rectangle 4"/>
          <p:cNvSpPr>
            <a:spLocks noChangeArrowheads="1"/>
          </p:cNvSpPr>
          <p:nvPr/>
        </p:nvSpPr>
        <p:spPr bwMode="auto">
          <a:xfrm>
            <a:off x="785786" y="428604"/>
            <a:ext cx="2635250" cy="823913"/>
          </a:xfrm>
          <a:prstGeom prst="rect">
            <a:avLst/>
          </a:prstGeom>
          <a:noFill/>
          <a:ln w="9525">
            <a:noFill/>
            <a:miter lim="800000"/>
            <a:headEnd/>
            <a:tailEnd/>
          </a:ln>
          <a:effectLst/>
        </p:spPr>
        <p:txBody>
          <a:bodyPr wrap="none">
            <a:spAutoFit/>
          </a:bodyPr>
          <a:lstStyle/>
          <a:p>
            <a:r>
              <a:rPr lang="zh-CN" altLang="en-US" sz="4800" b="1" dirty="0">
                <a:solidFill>
                  <a:srgbClr val="FF3300"/>
                </a:solidFill>
                <a:ea typeface="黑体" pitchFamily="2" charset="-122"/>
              </a:rPr>
              <a:t>写作背景</a:t>
            </a:r>
          </a:p>
        </p:txBody>
      </p:sp>
      <p:sp>
        <p:nvSpPr>
          <p:cNvPr id="8198" name="Text Box 6"/>
          <p:cNvSpPr txBox="1">
            <a:spLocks noChangeArrowheads="1"/>
          </p:cNvSpPr>
          <p:nvPr/>
        </p:nvSpPr>
        <p:spPr bwMode="auto">
          <a:xfrm>
            <a:off x="500034" y="1500174"/>
            <a:ext cx="8458200" cy="4031873"/>
          </a:xfrm>
          <a:prstGeom prst="rect">
            <a:avLst/>
          </a:prstGeom>
          <a:noFill/>
          <a:ln w="9525">
            <a:noFill/>
            <a:miter lim="800000"/>
            <a:headEnd/>
            <a:tailEnd/>
          </a:ln>
          <a:effectLst/>
        </p:spPr>
        <p:txBody>
          <a:bodyPr>
            <a:spAutoFit/>
          </a:bodyPr>
          <a:lstStyle/>
          <a:p>
            <a:r>
              <a:rPr lang="en-US" altLang="zh-CN" sz="3200" b="1" dirty="0"/>
              <a:t>       </a:t>
            </a:r>
            <a:r>
              <a:rPr lang="zh-CN" altLang="en-US" sz="3200" b="1" dirty="0">
                <a:solidFill>
                  <a:srgbClr val="6600CC"/>
                </a:solidFill>
              </a:rPr>
              <a:t>本文写于</a:t>
            </a:r>
            <a:r>
              <a:rPr lang="en-US" altLang="zh-CN" sz="3200" b="1" dirty="0">
                <a:solidFill>
                  <a:srgbClr val="6600CC"/>
                </a:solidFill>
              </a:rPr>
              <a:t>1961</a:t>
            </a:r>
            <a:r>
              <a:rPr lang="zh-CN" altLang="en-US" sz="3200" b="1" dirty="0">
                <a:solidFill>
                  <a:srgbClr val="6600CC"/>
                </a:solidFill>
              </a:rPr>
              <a:t>年，由于</a:t>
            </a:r>
            <a:r>
              <a:rPr lang="en-US" altLang="zh-CN" sz="3200" b="1" dirty="0">
                <a:solidFill>
                  <a:srgbClr val="6600CC"/>
                </a:solidFill>
              </a:rPr>
              <a:t>1958</a:t>
            </a:r>
            <a:r>
              <a:rPr lang="zh-CN" altLang="en-US" sz="3200" b="1" dirty="0">
                <a:solidFill>
                  <a:srgbClr val="6600CC"/>
                </a:solidFill>
              </a:rPr>
              <a:t>年的大跃进运动和加上自然灾害的影响，出现了建国以后的最困难的局面，作为一个曾在延安战斗工作过的同志，作者吴伯萧自然想起了当年热火朝天的大生产运动</a:t>
            </a:r>
            <a:r>
              <a:rPr lang="zh-CN" altLang="en-US" sz="3200" b="1" dirty="0" smtClean="0">
                <a:solidFill>
                  <a:srgbClr val="6600CC"/>
                </a:solidFill>
              </a:rPr>
              <a:t>。于是，他写了一组文章，分别从衣食住等方面反映延安精神。</a:t>
            </a:r>
            <a:r>
              <a:rPr lang="en-US" altLang="zh-CN" sz="3200" b="1" dirty="0" smtClean="0">
                <a:solidFill>
                  <a:srgbClr val="6600CC"/>
                </a:solidFill>
              </a:rPr>
              <a:t>《</a:t>
            </a:r>
            <a:r>
              <a:rPr lang="zh-CN" altLang="en-US" sz="3200" b="1" dirty="0" smtClean="0">
                <a:solidFill>
                  <a:srgbClr val="6600CC"/>
                </a:solidFill>
              </a:rPr>
              <a:t>记一辆纺车</a:t>
            </a:r>
            <a:r>
              <a:rPr lang="en-US" altLang="zh-CN" sz="3200" b="1" dirty="0" smtClean="0">
                <a:solidFill>
                  <a:srgbClr val="6600CC"/>
                </a:solidFill>
              </a:rPr>
              <a:t>》</a:t>
            </a:r>
          </a:p>
          <a:p>
            <a:r>
              <a:rPr lang="zh-CN" altLang="en-US" sz="3200" b="1" dirty="0" smtClean="0">
                <a:solidFill>
                  <a:srgbClr val="6600CC"/>
                </a:solidFill>
              </a:rPr>
              <a:t>写“衣”，</a:t>
            </a:r>
            <a:r>
              <a:rPr lang="en-US" altLang="zh-CN" sz="3200" b="1" dirty="0" smtClean="0">
                <a:solidFill>
                  <a:srgbClr val="6600CC"/>
                </a:solidFill>
              </a:rPr>
              <a:t>《</a:t>
            </a:r>
            <a:r>
              <a:rPr lang="zh-CN" altLang="en-US" sz="3200" b="1" dirty="0" smtClean="0">
                <a:solidFill>
                  <a:srgbClr val="6600CC"/>
                </a:solidFill>
              </a:rPr>
              <a:t>菜园小记</a:t>
            </a:r>
            <a:r>
              <a:rPr lang="en-US" altLang="zh-CN" sz="3200" b="1" dirty="0" smtClean="0">
                <a:solidFill>
                  <a:srgbClr val="6600CC"/>
                </a:solidFill>
              </a:rPr>
              <a:t>》</a:t>
            </a:r>
            <a:r>
              <a:rPr lang="zh-CN" altLang="en-US" sz="3200" b="1" dirty="0" smtClean="0">
                <a:solidFill>
                  <a:srgbClr val="6600CC"/>
                </a:solidFill>
              </a:rPr>
              <a:t>写“食”，</a:t>
            </a:r>
            <a:r>
              <a:rPr lang="en-US" altLang="zh-CN" sz="3200" b="1" dirty="0" smtClean="0">
                <a:solidFill>
                  <a:srgbClr val="6600CC"/>
                </a:solidFill>
              </a:rPr>
              <a:t>《</a:t>
            </a:r>
            <a:r>
              <a:rPr lang="zh-CN" altLang="en-US" sz="3200" b="1" dirty="0" smtClean="0">
                <a:solidFill>
                  <a:srgbClr val="6600CC"/>
                </a:solidFill>
              </a:rPr>
              <a:t>窑洞风景</a:t>
            </a:r>
            <a:r>
              <a:rPr lang="en-US" altLang="zh-CN" sz="3200" b="1" dirty="0" smtClean="0">
                <a:solidFill>
                  <a:srgbClr val="6600CC"/>
                </a:solidFill>
              </a:rPr>
              <a:t>》</a:t>
            </a:r>
            <a:r>
              <a:rPr lang="zh-CN" altLang="en-US" sz="3200" b="1" dirty="0" smtClean="0">
                <a:solidFill>
                  <a:srgbClr val="6600CC"/>
                </a:solidFill>
              </a:rPr>
              <a:t>写“住”，</a:t>
            </a:r>
            <a:r>
              <a:rPr lang="en-US" altLang="zh-CN" sz="3200" b="1" dirty="0" smtClean="0">
                <a:solidFill>
                  <a:srgbClr val="6600CC"/>
                </a:solidFill>
              </a:rPr>
              <a:t>《</a:t>
            </a:r>
            <a:r>
              <a:rPr lang="zh-CN" altLang="en-US" sz="3200" b="1" dirty="0" smtClean="0">
                <a:solidFill>
                  <a:srgbClr val="6600CC"/>
                </a:solidFill>
              </a:rPr>
              <a:t>歌声</a:t>
            </a:r>
            <a:r>
              <a:rPr lang="en-US" altLang="zh-CN" sz="3200" b="1" dirty="0" smtClean="0">
                <a:solidFill>
                  <a:srgbClr val="6600CC"/>
                </a:solidFill>
              </a:rPr>
              <a:t>》</a:t>
            </a:r>
            <a:r>
              <a:rPr lang="zh-CN" altLang="en-US" sz="3200" b="1" dirty="0" smtClean="0">
                <a:solidFill>
                  <a:srgbClr val="6600CC"/>
                </a:solidFill>
              </a:rPr>
              <a:t>写精神生活。 </a:t>
            </a:r>
            <a:endParaRPr lang="zh-CN" altLang="en-US" sz="3200" b="1" dirty="0">
              <a:solidFill>
                <a:srgbClr val="6600CC"/>
              </a:solidFill>
            </a:endParaRPr>
          </a:p>
        </p:txBody>
      </p:sp>
    </p:spTree>
  </p:cSld>
  <p:clrMapOvr>
    <a:masterClrMapping/>
  </p:clrMapOvr>
  <p:transition>
    <p:zoom dir="in"/>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JSK16-011"/>
          <p:cNvPicPr>
            <a:picLocks noChangeAspect="1" noChangeArrowheads="1"/>
          </p:cNvPicPr>
          <p:nvPr/>
        </p:nvPicPr>
        <p:blipFill>
          <a:blip r:embed="rId2"/>
          <a:srcRect/>
          <a:stretch>
            <a:fillRect/>
          </a:stretch>
        </p:blipFill>
        <p:spPr bwMode="auto">
          <a:xfrm>
            <a:off x="0" y="0"/>
            <a:ext cx="9501222" cy="6858000"/>
          </a:xfrm>
          <a:prstGeom prst="rect">
            <a:avLst/>
          </a:prstGeom>
          <a:noFill/>
        </p:spPr>
      </p:pic>
      <p:sp>
        <p:nvSpPr>
          <p:cNvPr id="2" name="标题 1"/>
          <p:cNvSpPr>
            <a:spLocks noGrp="1"/>
          </p:cNvSpPr>
          <p:nvPr>
            <p:ph type="title"/>
          </p:nvPr>
        </p:nvSpPr>
        <p:spPr>
          <a:xfrm>
            <a:off x="642910" y="142852"/>
            <a:ext cx="8143932" cy="4286280"/>
          </a:xfrm>
        </p:spPr>
        <p:txBody>
          <a:bodyPr/>
          <a:lstStyle/>
          <a:p>
            <a:pPr algn="l"/>
            <a:r>
              <a:rPr lang="en-US" altLang="zh-CN" sz="3200" b="1" dirty="0" smtClean="0"/>
              <a:t>《</a:t>
            </a:r>
            <a:r>
              <a:rPr lang="zh-CN" altLang="en-US" sz="3200" b="1" dirty="0" smtClean="0"/>
              <a:t>菜园小记</a:t>
            </a:r>
            <a:r>
              <a:rPr lang="en-US" altLang="zh-CN" sz="3200" b="1" dirty="0" smtClean="0"/>
              <a:t>》</a:t>
            </a:r>
            <a:r>
              <a:rPr lang="zh-CN" altLang="en-US" sz="3200" b="1" dirty="0" smtClean="0"/>
              <a:t>写的就是作者对延安蓝家坪开荒种菜岁月的深情回忆。面对三年困难时期的艰苦情况，作者以一个作家敏锐的眼光，站在时代的高度上，记下了</a:t>
            </a:r>
            <a:r>
              <a:rPr lang="en-US" altLang="zh-CN" sz="3200" b="1" dirty="0" smtClean="0"/>
              <a:t>1942</a:t>
            </a:r>
            <a:r>
              <a:rPr lang="zh-CN" altLang="en-US" sz="3200" b="1" dirty="0" smtClean="0"/>
              <a:t>年垦地种菜的劳动过程，以及当时人们的革命乐观主义精神。</a:t>
            </a:r>
            <a:r>
              <a:rPr lang="zh-CN" altLang="en-US" sz="3200" b="1" dirty="0" smtClean="0">
                <a:solidFill>
                  <a:srgbClr val="FF0000"/>
                </a:solidFill>
              </a:rPr>
              <a:t>目的</a:t>
            </a:r>
            <a:r>
              <a:rPr lang="zh-CN" altLang="en-US" sz="3200" b="1" dirty="0" smtClean="0"/>
              <a:t>是教育和鼓励人们继续发扬“</a:t>
            </a:r>
            <a:r>
              <a:rPr lang="zh-CN" altLang="en-US" sz="3200" b="1" dirty="0" smtClean="0">
                <a:solidFill>
                  <a:schemeClr val="accent2"/>
                </a:solidFill>
              </a:rPr>
              <a:t>自己动手，丰衣足食</a:t>
            </a:r>
            <a:r>
              <a:rPr lang="zh-CN" altLang="en-US" sz="3200" b="1" dirty="0" smtClean="0"/>
              <a:t>”的精神和自力更生、艰苦奋斗的传统，战胜困难、度过难关。</a:t>
            </a:r>
            <a:endParaRPr lang="zh-CN" altLang="en-US" sz="3200" dirty="0"/>
          </a:p>
        </p:txBody>
      </p:sp>
      <p:pic>
        <p:nvPicPr>
          <p:cNvPr id="6" name="Picture 4" descr="D:\王传平课件\第六册\菜园小记\log6641_0.jpg"/>
          <p:cNvPicPr>
            <a:picLocks noChangeAspect="1" noChangeArrowheads="1"/>
          </p:cNvPicPr>
          <p:nvPr/>
        </p:nvPicPr>
        <p:blipFill>
          <a:blip r:embed="rId3"/>
          <a:srcRect/>
          <a:stretch>
            <a:fillRect/>
          </a:stretch>
        </p:blipFill>
        <p:spPr bwMode="auto">
          <a:xfrm>
            <a:off x="457200" y="4429132"/>
            <a:ext cx="8686800" cy="1657350"/>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JSK16-011"/>
          <p:cNvPicPr>
            <a:picLocks noChangeAspect="1" noChangeArrowheads="1"/>
          </p:cNvPicPr>
          <p:nvPr/>
        </p:nvPicPr>
        <p:blipFill>
          <a:blip r:embed="rId4"/>
          <a:srcRect/>
          <a:stretch>
            <a:fillRect/>
          </a:stretch>
        </p:blipFill>
        <p:spPr bwMode="auto">
          <a:xfrm>
            <a:off x="0" y="0"/>
            <a:ext cx="9144000" cy="6858000"/>
          </a:xfrm>
          <a:prstGeom prst="rect">
            <a:avLst/>
          </a:prstGeom>
          <a:noFill/>
        </p:spPr>
      </p:pic>
      <p:sp>
        <p:nvSpPr>
          <p:cNvPr id="2" name="标题 1"/>
          <p:cNvSpPr>
            <a:spLocks noGrp="1"/>
          </p:cNvSpPr>
          <p:nvPr>
            <p:ph type="title"/>
          </p:nvPr>
        </p:nvSpPr>
        <p:spPr>
          <a:xfrm>
            <a:off x="0" y="214290"/>
            <a:ext cx="9144064" cy="2395542"/>
          </a:xfrm>
        </p:spPr>
        <p:txBody>
          <a:bodyPr/>
          <a:lstStyle/>
          <a:p>
            <a:pPr algn="l"/>
            <a:r>
              <a:rPr lang="zh-CN" altLang="en-US" b="1" dirty="0" smtClean="0">
                <a:solidFill>
                  <a:srgbClr val="FF0000"/>
                </a:solidFill>
                <a:latin typeface="黑体" pitchFamily="49" charset="-122"/>
                <a:ea typeface="黑体" pitchFamily="49" charset="-122"/>
              </a:rPr>
              <a:t>   听师生范读，</a:t>
            </a:r>
            <a:r>
              <a:rPr lang="zh-CN" altLang="zh-CN" b="1" dirty="0" smtClean="0">
                <a:solidFill>
                  <a:srgbClr val="FF0000"/>
                </a:solidFill>
                <a:latin typeface="黑体" pitchFamily="49" charset="-122"/>
                <a:ea typeface="黑体" pitchFamily="49" charset="-122"/>
              </a:rPr>
              <a:t>思考</a:t>
            </a:r>
            <a:r>
              <a:rPr lang="zh-CN" altLang="zh-CN" b="1" dirty="0" smtClean="0">
                <a:solidFill>
                  <a:srgbClr val="FF0000"/>
                </a:solidFill>
                <a:latin typeface="仿宋" pitchFamily="49" charset="-122"/>
                <a:ea typeface="仿宋" pitchFamily="49" charset="-122"/>
              </a:rPr>
              <a:t>：</a:t>
            </a:r>
            <a:r>
              <a:rPr lang="en-US" altLang="zh-CN" b="1" dirty="0" smtClean="0">
                <a:solidFill>
                  <a:srgbClr val="FF0000"/>
                </a:solidFill>
                <a:latin typeface="仿宋" pitchFamily="49" charset="-122"/>
                <a:ea typeface="仿宋" pitchFamily="49" charset="-122"/>
              </a:rPr>
              <a:t/>
            </a:r>
            <a:br>
              <a:rPr lang="en-US" altLang="zh-CN" b="1" dirty="0" smtClean="0">
                <a:solidFill>
                  <a:srgbClr val="FF0000"/>
                </a:solidFill>
                <a:latin typeface="仿宋" pitchFamily="49" charset="-122"/>
                <a:ea typeface="仿宋" pitchFamily="49" charset="-122"/>
              </a:rPr>
            </a:br>
            <a:r>
              <a:rPr lang="zh-CN" altLang="en-US" b="1" dirty="0" smtClean="0">
                <a:solidFill>
                  <a:srgbClr val="FF0000"/>
                </a:solidFill>
                <a:latin typeface="仿宋" pitchFamily="49" charset="-122"/>
                <a:ea typeface="仿宋" pitchFamily="49" charset="-122"/>
              </a:rPr>
              <a:t>   </a:t>
            </a:r>
            <a:r>
              <a:rPr lang="zh-CN" altLang="zh-CN" b="1" dirty="0" smtClean="0">
                <a:solidFill>
                  <a:schemeClr val="tx1"/>
                </a:solidFill>
                <a:latin typeface="仿宋" pitchFamily="49" charset="-122"/>
                <a:ea typeface="仿宋" pitchFamily="49" charset="-122"/>
              </a:rPr>
              <a:t>课文表达了作者怎样的思想感情</a:t>
            </a:r>
            <a:r>
              <a:rPr lang="en-US" altLang="zh-CN" b="1" dirty="0" smtClean="0">
                <a:solidFill>
                  <a:schemeClr val="tx1"/>
                </a:solidFill>
                <a:latin typeface="仿宋" pitchFamily="49" charset="-122"/>
                <a:ea typeface="仿宋" pitchFamily="49" charset="-122"/>
              </a:rPr>
              <a:t>?</a:t>
            </a:r>
            <a:r>
              <a:rPr lang="zh-CN" altLang="zh-CN" b="1" dirty="0" smtClean="0">
                <a:solidFill>
                  <a:schemeClr val="tx1"/>
                </a:solidFill>
                <a:latin typeface="仿宋" pitchFamily="49" charset="-122"/>
                <a:ea typeface="仿宋" pitchFamily="49" charset="-122"/>
              </a:rPr>
              <a:t>表现了延安军民怎样的精神面貌</a:t>
            </a:r>
            <a:r>
              <a:rPr lang="zh-CN" altLang="en-US" b="1" dirty="0" smtClean="0">
                <a:solidFill>
                  <a:schemeClr val="tx1"/>
                </a:solidFill>
                <a:latin typeface="仿宋" pitchFamily="49" charset="-122"/>
                <a:ea typeface="仿宋" pitchFamily="49" charset="-122"/>
              </a:rPr>
              <a:t>？</a:t>
            </a:r>
            <a:endParaRPr lang="zh-CN" altLang="en-US" b="1" dirty="0">
              <a:solidFill>
                <a:schemeClr val="tx1"/>
              </a:solidFill>
              <a:latin typeface="仿宋" pitchFamily="49" charset="-122"/>
              <a:ea typeface="仿宋" pitchFamily="49" charset="-122"/>
            </a:endParaRPr>
          </a:p>
        </p:txBody>
      </p:sp>
      <p:sp>
        <p:nvSpPr>
          <p:cNvPr id="3" name="内容占位符 2"/>
          <p:cNvSpPr>
            <a:spLocks noGrp="1"/>
          </p:cNvSpPr>
          <p:nvPr>
            <p:ph idx="1"/>
          </p:nvPr>
        </p:nvSpPr>
        <p:spPr>
          <a:xfrm>
            <a:off x="428596" y="3286124"/>
            <a:ext cx="8715404" cy="3214710"/>
          </a:xfrm>
        </p:spPr>
        <p:txBody>
          <a:bodyPr/>
          <a:lstStyle/>
          <a:p>
            <a:pPr>
              <a:buNone/>
            </a:pPr>
            <a:r>
              <a:rPr lang="zh-CN" altLang="zh-CN" sz="4000" b="1" dirty="0" smtClean="0">
                <a:solidFill>
                  <a:srgbClr val="FF0000"/>
                </a:solidFill>
                <a:latin typeface="华文仿宋" pitchFamily="2" charset="-122"/>
                <a:ea typeface="华文仿宋" pitchFamily="2" charset="-122"/>
              </a:rPr>
              <a:t>明确：</a:t>
            </a:r>
            <a:r>
              <a:rPr lang="zh-CN" altLang="zh-CN" sz="4000" b="1" dirty="0" smtClean="0">
                <a:latin typeface="华文仿宋" pitchFamily="2" charset="-122"/>
                <a:ea typeface="华文仿宋" pitchFamily="2" charset="-122"/>
              </a:rPr>
              <a:t>课文表达了作者热爱劳动、热爱边区火热的战斗生活的思想感情，表现了延安军民自力更生、艰苦奋斗，以苦为荣、以苦为乐的革命精神面貌。</a:t>
            </a:r>
          </a:p>
        </p:txBody>
      </p:sp>
      <p:pic>
        <p:nvPicPr>
          <p:cNvPr id="6" name="纯音乐 - 苗岭的早晨 (笛子).mp3">
            <a:hlinkClick r:id="" action="ppaction://media"/>
          </p:cNvPr>
          <p:cNvPicPr>
            <a:picLocks noRot="1" noChangeAspect="1"/>
          </p:cNvPicPr>
          <p:nvPr>
            <a:audioFile r:link="rId1"/>
          </p:nvPr>
        </p:nvPicPr>
        <p:blipFill>
          <a:blip r:embed="rId5"/>
          <a:stretch>
            <a:fillRect/>
          </a:stretch>
        </p:blipFill>
        <p:spPr>
          <a:xfrm>
            <a:off x="7858148" y="571480"/>
            <a:ext cx="590552" cy="590552"/>
          </a:xfrm>
          <a:prstGeom prst="rect">
            <a:avLst/>
          </a:prstGeom>
        </p:spPr>
      </p:pic>
      <p:pic>
        <p:nvPicPr>
          <p:cNvPr id="7" name="戴亚 - 牧笛.mp3">
            <a:hlinkClick r:id="" action="ppaction://media"/>
          </p:cNvPr>
          <p:cNvPicPr>
            <a:picLocks noRot="1" noChangeAspect="1"/>
          </p:cNvPicPr>
          <p:nvPr>
            <a:audioFile r:link="rId2"/>
          </p:nvPr>
        </p:nvPicPr>
        <p:blipFill>
          <a:blip r:embed="rId6"/>
          <a:stretch>
            <a:fillRect/>
          </a:stretch>
        </p:blipFill>
        <p:spPr>
          <a:xfrm>
            <a:off x="7786710" y="2500306"/>
            <a:ext cx="804866" cy="80486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97708" fill="hold"/>
                                        <p:tgtEl>
                                          <p:spTgt spid="6"/>
                                        </p:tgtEl>
                                      </p:cBhvr>
                                    </p:cmd>
                                  </p:childTnLst>
                                </p:cTn>
                              </p:par>
                            </p:childTnLst>
                          </p:cTn>
                        </p:par>
                      </p:childTnLst>
                    </p:cTn>
                  </p:par>
                </p:childTnLst>
              </p:cTn>
              <p:nextCondLst>
                <p:cond evt="onClick" delay="0">
                  <p:tgtEl>
                    <p:spTgt spid="6"/>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404070" fill="hold"/>
                                        <p:tgtEl>
                                          <p:spTgt spid="7"/>
                                        </p:tgtEl>
                                      </p:cBhvr>
                                    </p:cmd>
                                  </p:childTnLst>
                                </p:cTn>
                              </p:par>
                            </p:childTnLst>
                          </p:cTn>
                        </p:par>
                      </p:childTnLst>
                    </p:cTn>
                  </p:par>
                </p:childTnLst>
              </p:cTn>
              <p:nextCondLst>
                <p:cond evt="onClick" delay="0">
                  <p:tgtEl>
                    <p:spTgt spid="7"/>
                  </p:tgtEl>
                </p:cond>
              </p:nextCondLst>
            </p:seq>
            <p:audio>
              <p:cMediaNode>
                <p:cTn id="19"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descr="JSK16-011"/>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9220" name="Rectangle 4"/>
          <p:cNvSpPr>
            <a:spLocks noChangeArrowheads="1"/>
          </p:cNvSpPr>
          <p:nvPr/>
        </p:nvSpPr>
        <p:spPr bwMode="auto">
          <a:xfrm>
            <a:off x="428596" y="214290"/>
            <a:ext cx="2425700" cy="762000"/>
          </a:xfrm>
          <a:prstGeom prst="rect">
            <a:avLst/>
          </a:prstGeom>
          <a:noFill/>
          <a:ln w="9525">
            <a:noFill/>
            <a:miter lim="800000"/>
            <a:headEnd/>
            <a:tailEnd/>
          </a:ln>
          <a:effectLst/>
        </p:spPr>
        <p:txBody>
          <a:bodyPr wrap="none">
            <a:spAutoFit/>
          </a:bodyPr>
          <a:lstStyle/>
          <a:p>
            <a:r>
              <a:rPr lang="zh-CN" altLang="en-US" sz="4400" b="1" dirty="0">
                <a:solidFill>
                  <a:srgbClr val="FF0000"/>
                </a:solidFill>
                <a:ea typeface="黑体" pitchFamily="2" charset="-122"/>
              </a:rPr>
              <a:t>读准字音</a:t>
            </a:r>
          </a:p>
        </p:txBody>
      </p:sp>
      <p:sp>
        <p:nvSpPr>
          <p:cNvPr id="7" name="TextBox 6"/>
          <p:cNvSpPr txBox="1"/>
          <p:nvPr/>
        </p:nvSpPr>
        <p:spPr>
          <a:xfrm>
            <a:off x="3071770" y="428604"/>
            <a:ext cx="6072230" cy="461665"/>
          </a:xfrm>
          <a:prstGeom prst="rect">
            <a:avLst/>
          </a:prstGeom>
          <a:noFill/>
        </p:spPr>
        <p:txBody>
          <a:bodyPr wrap="square" rtlCol="0">
            <a:spAutoFit/>
          </a:bodyPr>
          <a:lstStyle/>
          <a:p>
            <a:r>
              <a:rPr lang="en-US" altLang="zh-CN" b="1" dirty="0" smtClean="0"/>
              <a:t>1 </a:t>
            </a:r>
            <a:r>
              <a:rPr lang="zh-CN" altLang="en-US" b="1" dirty="0" smtClean="0"/>
              <a:t>．齐读，再指名读；</a:t>
            </a:r>
            <a:r>
              <a:rPr lang="en-US" altLang="zh-CN" b="1" dirty="0" smtClean="0"/>
              <a:t>2.</a:t>
            </a:r>
            <a:r>
              <a:rPr lang="zh-CN" altLang="en-US" b="1" dirty="0" smtClean="0"/>
              <a:t>指名写</a:t>
            </a:r>
            <a:r>
              <a:rPr lang="en-US" altLang="zh-CN" b="1" dirty="0" smtClean="0"/>
              <a:t>,</a:t>
            </a:r>
            <a:r>
              <a:rPr lang="zh-CN" altLang="en-US" b="1" dirty="0" smtClean="0"/>
              <a:t>集体纠误</a:t>
            </a:r>
            <a:r>
              <a:rPr lang="en-US" altLang="zh-CN" b="1" dirty="0" smtClean="0"/>
              <a:t>;</a:t>
            </a:r>
            <a:endParaRPr lang="zh-CN" altLang="en-US" b="1" dirty="0"/>
          </a:p>
        </p:txBody>
      </p:sp>
      <p:sp>
        <p:nvSpPr>
          <p:cNvPr id="8" name="TextBox 7"/>
          <p:cNvSpPr txBox="1"/>
          <p:nvPr/>
        </p:nvSpPr>
        <p:spPr>
          <a:xfrm>
            <a:off x="500034" y="1214422"/>
            <a:ext cx="8001056" cy="5299912"/>
          </a:xfrm>
          <a:prstGeom prst="rect">
            <a:avLst/>
          </a:prstGeom>
          <a:noFill/>
        </p:spPr>
        <p:txBody>
          <a:bodyPr wrap="square" rtlCol="0">
            <a:spAutoFit/>
          </a:bodyPr>
          <a:lstStyle/>
          <a:p>
            <a:pPr>
              <a:spcBef>
                <a:spcPct val="20000"/>
              </a:spcBef>
            </a:pPr>
            <a:r>
              <a:rPr lang="zh-CN" altLang="en-US" sz="3600" b="1" dirty="0" smtClean="0">
                <a:solidFill>
                  <a:schemeClr val="accent2"/>
                </a:solidFill>
              </a:rPr>
              <a:t>肥硕</a:t>
            </a:r>
            <a:r>
              <a:rPr lang="zh-CN" altLang="en-US" sz="3600" b="1" dirty="0" smtClean="0">
                <a:solidFill>
                  <a:srgbClr val="FF0000"/>
                </a:solidFill>
              </a:rPr>
              <a:t>（</a:t>
            </a:r>
            <a:r>
              <a:rPr lang="en-US" altLang="zh-CN" sz="3600" b="1" dirty="0" err="1" smtClean="0">
                <a:solidFill>
                  <a:srgbClr val="FF0000"/>
                </a:solidFill>
              </a:rPr>
              <a:t>shuò</a:t>
            </a:r>
            <a:r>
              <a:rPr lang="en-US" altLang="zh-CN" sz="3600" b="1" dirty="0" smtClean="0">
                <a:solidFill>
                  <a:srgbClr val="FF0000"/>
                </a:solidFill>
              </a:rPr>
              <a:t>〕</a:t>
            </a:r>
            <a:r>
              <a:rPr lang="zh-CN" altLang="en-US" sz="3600" b="1" dirty="0" smtClean="0">
                <a:solidFill>
                  <a:srgbClr val="FF0000"/>
                </a:solidFill>
              </a:rPr>
              <a:t>   </a:t>
            </a:r>
            <a:r>
              <a:rPr lang="zh-CN" altLang="en-US" sz="3600" b="1" dirty="0" smtClean="0">
                <a:solidFill>
                  <a:schemeClr val="accent2"/>
                </a:solidFill>
              </a:rPr>
              <a:t>自给</a:t>
            </a:r>
            <a:r>
              <a:rPr lang="zh-CN" altLang="en-US" sz="3600" b="1" dirty="0" smtClean="0">
                <a:solidFill>
                  <a:srgbClr val="FF0000"/>
                </a:solidFill>
              </a:rPr>
              <a:t>（</a:t>
            </a:r>
            <a:r>
              <a:rPr lang="en-US" altLang="zh-CN" sz="3600" b="1" dirty="0" err="1" smtClean="0">
                <a:solidFill>
                  <a:srgbClr val="FF0000"/>
                </a:solidFill>
              </a:rPr>
              <a:t>jǐ</a:t>
            </a:r>
            <a:r>
              <a:rPr lang="en-US" altLang="zh-CN" sz="3600" b="1" dirty="0" smtClean="0">
                <a:solidFill>
                  <a:srgbClr val="FF0000"/>
                </a:solidFill>
              </a:rPr>
              <a:t>)</a:t>
            </a:r>
            <a:r>
              <a:rPr lang="zh-CN" altLang="en-US" sz="3600" b="1" dirty="0" smtClean="0">
                <a:solidFill>
                  <a:srgbClr val="FF0000"/>
                </a:solidFill>
              </a:rPr>
              <a:t>      </a:t>
            </a:r>
            <a:r>
              <a:rPr lang="zh-CN" altLang="en-US" sz="3600" b="1" dirty="0" smtClean="0">
                <a:solidFill>
                  <a:schemeClr val="accent2"/>
                </a:solidFill>
              </a:rPr>
              <a:t>菜畦</a:t>
            </a:r>
            <a:r>
              <a:rPr lang="zh-CN" altLang="en-US" sz="3600" b="1" dirty="0" smtClean="0">
                <a:solidFill>
                  <a:srgbClr val="FF0000"/>
                </a:solidFill>
              </a:rPr>
              <a:t>（</a:t>
            </a:r>
            <a:r>
              <a:rPr lang="en-US" altLang="zh-CN" sz="3600" b="1" dirty="0" err="1" smtClean="0">
                <a:solidFill>
                  <a:srgbClr val="FF0000"/>
                </a:solidFill>
              </a:rPr>
              <a:t>qí</a:t>
            </a:r>
            <a:r>
              <a:rPr lang="zh-CN" altLang="en-US" sz="3600" b="1" dirty="0" smtClean="0">
                <a:solidFill>
                  <a:srgbClr val="FF0000"/>
                </a:solidFill>
              </a:rPr>
              <a:t>）</a:t>
            </a:r>
          </a:p>
          <a:p>
            <a:pPr>
              <a:spcBef>
                <a:spcPct val="20000"/>
              </a:spcBef>
            </a:pPr>
            <a:r>
              <a:rPr lang="zh-CN" altLang="en-US" sz="3600" b="1" dirty="0" smtClean="0">
                <a:solidFill>
                  <a:schemeClr val="accent2"/>
                </a:solidFill>
              </a:rPr>
              <a:t>姹紫嫣红</a:t>
            </a:r>
            <a:r>
              <a:rPr lang="zh-CN" altLang="en-US" sz="3600" b="1" dirty="0" smtClean="0">
                <a:solidFill>
                  <a:srgbClr val="FF0000"/>
                </a:solidFill>
              </a:rPr>
              <a:t>（</a:t>
            </a:r>
            <a:r>
              <a:rPr lang="en-US" altLang="zh-CN" sz="3600" b="1" dirty="0" err="1" smtClean="0">
                <a:solidFill>
                  <a:srgbClr val="FF0000"/>
                </a:solidFill>
              </a:rPr>
              <a:t>chà</a:t>
            </a:r>
            <a:r>
              <a:rPr lang="en-US" altLang="zh-CN" sz="3600" b="1" dirty="0" smtClean="0">
                <a:solidFill>
                  <a:srgbClr val="FF0000"/>
                </a:solidFill>
              </a:rPr>
              <a:t>  </a:t>
            </a:r>
            <a:r>
              <a:rPr lang="en-US" altLang="zh-CN" sz="3600" b="1" dirty="0" err="1" smtClean="0">
                <a:solidFill>
                  <a:srgbClr val="FF0000"/>
                </a:solidFill>
              </a:rPr>
              <a:t>yān</a:t>
            </a:r>
            <a:r>
              <a:rPr lang="zh-CN" altLang="en-US" sz="3600" b="1" dirty="0" smtClean="0">
                <a:solidFill>
                  <a:srgbClr val="FF0000"/>
                </a:solidFill>
              </a:rPr>
              <a:t>）            </a:t>
            </a:r>
            <a:r>
              <a:rPr lang="zh-CN" altLang="en-US" sz="3600" b="1" dirty="0" smtClean="0">
                <a:solidFill>
                  <a:schemeClr val="accent2"/>
                </a:solidFill>
              </a:rPr>
              <a:t>槿</a:t>
            </a:r>
            <a:r>
              <a:rPr lang="zh-CN" altLang="en-US" sz="3600" b="1" dirty="0" smtClean="0">
                <a:solidFill>
                  <a:srgbClr val="FF0000"/>
                </a:solidFill>
              </a:rPr>
              <a:t>（</a:t>
            </a:r>
            <a:r>
              <a:rPr lang="en-US" altLang="zh-CN" sz="3600" b="1" dirty="0" err="1" smtClean="0">
                <a:solidFill>
                  <a:srgbClr val="FF0000"/>
                </a:solidFill>
              </a:rPr>
              <a:t>jǐn</a:t>
            </a:r>
            <a:r>
              <a:rPr lang="zh-CN" altLang="en-US" sz="3600" b="1" dirty="0" smtClean="0">
                <a:solidFill>
                  <a:srgbClr val="FF0000"/>
                </a:solidFill>
              </a:rPr>
              <a:t>）</a:t>
            </a:r>
          </a:p>
          <a:p>
            <a:pPr>
              <a:spcBef>
                <a:spcPct val="20000"/>
              </a:spcBef>
            </a:pPr>
            <a:r>
              <a:rPr lang="zh-CN" altLang="en-US" sz="3600" b="1" dirty="0" smtClean="0">
                <a:solidFill>
                  <a:schemeClr val="accent2"/>
                </a:solidFill>
              </a:rPr>
              <a:t>甬</a:t>
            </a:r>
            <a:r>
              <a:rPr lang="zh-CN" altLang="en-US" sz="3600" b="1" dirty="0" smtClean="0">
                <a:solidFill>
                  <a:srgbClr val="FF0000"/>
                </a:solidFill>
              </a:rPr>
              <a:t>（</a:t>
            </a:r>
            <a:r>
              <a:rPr lang="en-US" altLang="zh-CN" sz="3600" b="1" dirty="0" err="1" smtClean="0">
                <a:solidFill>
                  <a:srgbClr val="FF0000"/>
                </a:solidFill>
              </a:rPr>
              <a:t>yǒng</a:t>
            </a:r>
            <a:r>
              <a:rPr lang="zh-CN" altLang="en-US" sz="3600" b="1" dirty="0" smtClean="0">
                <a:solidFill>
                  <a:srgbClr val="FF0000"/>
                </a:solidFill>
              </a:rPr>
              <a:t>）</a:t>
            </a:r>
            <a:r>
              <a:rPr lang="zh-CN" altLang="en-US" sz="3600" b="1" dirty="0" smtClean="0">
                <a:solidFill>
                  <a:schemeClr val="accent2"/>
                </a:solidFill>
              </a:rPr>
              <a:t>  稠</a:t>
            </a:r>
            <a:r>
              <a:rPr lang="zh-CN" altLang="en-US" sz="3600" b="1" dirty="0" smtClean="0">
                <a:solidFill>
                  <a:srgbClr val="FF0000"/>
                </a:solidFill>
              </a:rPr>
              <a:t>（</a:t>
            </a:r>
            <a:r>
              <a:rPr lang="en-US" altLang="zh-CN" sz="3600" b="1" dirty="0" err="1" smtClean="0">
                <a:solidFill>
                  <a:srgbClr val="FF0000"/>
                </a:solidFill>
              </a:rPr>
              <a:t>chóu</a:t>
            </a:r>
            <a:r>
              <a:rPr lang="zh-CN" altLang="en-US" sz="3600" b="1" dirty="0" smtClean="0">
                <a:solidFill>
                  <a:srgbClr val="FF0000"/>
                </a:solidFill>
              </a:rPr>
              <a:t>）    </a:t>
            </a:r>
            <a:r>
              <a:rPr lang="zh-CN" altLang="en-US" sz="3600" b="1" dirty="0" smtClean="0">
                <a:solidFill>
                  <a:schemeClr val="accent2"/>
                </a:solidFill>
              </a:rPr>
              <a:t>绛紫</a:t>
            </a:r>
            <a:r>
              <a:rPr lang="zh-CN" altLang="en-US" sz="3600" b="1" dirty="0" smtClean="0">
                <a:solidFill>
                  <a:srgbClr val="FF0000"/>
                </a:solidFill>
              </a:rPr>
              <a:t>（</a:t>
            </a:r>
            <a:r>
              <a:rPr lang="en-US" altLang="zh-CN" sz="3600" b="1" dirty="0" err="1" smtClean="0">
                <a:solidFill>
                  <a:srgbClr val="FF0000"/>
                </a:solidFill>
              </a:rPr>
              <a:t>jiàng</a:t>
            </a:r>
            <a:r>
              <a:rPr lang="zh-CN" altLang="en-US" sz="3600" b="1" dirty="0" smtClean="0">
                <a:solidFill>
                  <a:srgbClr val="FF0000"/>
                </a:solidFill>
              </a:rPr>
              <a:t>）</a:t>
            </a:r>
          </a:p>
          <a:p>
            <a:pPr>
              <a:spcBef>
                <a:spcPct val="20000"/>
              </a:spcBef>
            </a:pPr>
            <a:r>
              <a:rPr lang="zh-CN" altLang="en-US" sz="3600" b="1" dirty="0" smtClean="0">
                <a:solidFill>
                  <a:schemeClr val="accent2"/>
                </a:solidFill>
              </a:rPr>
              <a:t>侍弄</a:t>
            </a:r>
            <a:r>
              <a:rPr lang="zh-CN" altLang="en-US" sz="3600" b="1" dirty="0" smtClean="0">
                <a:solidFill>
                  <a:srgbClr val="FF0000"/>
                </a:solidFill>
              </a:rPr>
              <a:t>（</a:t>
            </a:r>
            <a:r>
              <a:rPr lang="en-US" altLang="zh-CN" sz="3600" b="1" dirty="0" err="1" smtClean="0">
                <a:solidFill>
                  <a:srgbClr val="FF0000"/>
                </a:solidFill>
              </a:rPr>
              <a:t>shì</a:t>
            </a:r>
            <a:r>
              <a:rPr lang="zh-CN" altLang="en-US" sz="3600" b="1" dirty="0" smtClean="0">
                <a:solidFill>
                  <a:srgbClr val="FF0000"/>
                </a:solidFill>
              </a:rPr>
              <a:t>）  </a:t>
            </a:r>
            <a:r>
              <a:rPr lang="zh-CN" altLang="en-US" sz="3600" b="1" dirty="0" smtClean="0">
                <a:solidFill>
                  <a:schemeClr val="accent2"/>
                </a:solidFill>
              </a:rPr>
              <a:t>窖</a:t>
            </a:r>
            <a:r>
              <a:rPr lang="en-US" altLang="zh-CN" sz="3600" b="1" dirty="0" smtClean="0">
                <a:solidFill>
                  <a:srgbClr val="FF0000"/>
                </a:solidFill>
              </a:rPr>
              <a:t>(</a:t>
            </a:r>
            <a:r>
              <a:rPr lang="en-US" altLang="zh-CN" sz="3600" b="1" dirty="0" err="1" smtClean="0">
                <a:solidFill>
                  <a:srgbClr val="FF0000"/>
                </a:solidFill>
              </a:rPr>
              <a:t>jiào</a:t>
            </a:r>
            <a:r>
              <a:rPr lang="zh-CN" altLang="en-US" sz="3600" b="1" dirty="0" smtClean="0">
                <a:solidFill>
                  <a:srgbClr val="FF0000"/>
                </a:solidFill>
              </a:rPr>
              <a:t>）       </a:t>
            </a:r>
            <a:r>
              <a:rPr lang="zh-CN" altLang="en-US" sz="3600" b="1" dirty="0" smtClean="0">
                <a:solidFill>
                  <a:schemeClr val="accent2"/>
                </a:solidFill>
              </a:rPr>
              <a:t>石窠</a:t>
            </a:r>
            <a:r>
              <a:rPr lang="zh-CN" altLang="en-US" sz="3600" b="1" dirty="0" smtClean="0">
                <a:solidFill>
                  <a:srgbClr val="FF0000"/>
                </a:solidFill>
              </a:rPr>
              <a:t>（</a:t>
            </a:r>
            <a:r>
              <a:rPr lang="en-US" altLang="zh-CN" sz="3600" b="1" dirty="0" err="1" smtClean="0">
                <a:solidFill>
                  <a:srgbClr val="FF0000"/>
                </a:solidFill>
              </a:rPr>
              <a:t>kē</a:t>
            </a:r>
            <a:r>
              <a:rPr lang="zh-CN" altLang="en-US" sz="3600" b="1" dirty="0" smtClean="0">
                <a:solidFill>
                  <a:srgbClr val="FF0000"/>
                </a:solidFill>
              </a:rPr>
              <a:t>）  </a:t>
            </a:r>
            <a:endParaRPr lang="en-US" altLang="zh-CN" sz="3600" b="1" dirty="0" smtClean="0">
              <a:solidFill>
                <a:srgbClr val="FF0000"/>
              </a:solidFill>
            </a:endParaRPr>
          </a:p>
          <a:p>
            <a:pPr>
              <a:spcBef>
                <a:spcPct val="20000"/>
              </a:spcBef>
            </a:pPr>
            <a:r>
              <a:rPr lang="zh-CN" altLang="en-US" sz="3600" b="1" dirty="0" smtClean="0">
                <a:solidFill>
                  <a:schemeClr val="accent2"/>
                </a:solidFill>
              </a:rPr>
              <a:t> 涔</a:t>
            </a:r>
            <a:r>
              <a:rPr lang="zh-CN" altLang="en-US" sz="3600" b="1" dirty="0" smtClean="0">
                <a:solidFill>
                  <a:srgbClr val="FF0000"/>
                </a:solidFill>
              </a:rPr>
              <a:t>（</a:t>
            </a:r>
            <a:r>
              <a:rPr lang="en-US" altLang="zh-CN" sz="3600" b="1" dirty="0" err="1" smtClean="0">
                <a:solidFill>
                  <a:srgbClr val="FF0000"/>
                </a:solidFill>
              </a:rPr>
              <a:t>cén</a:t>
            </a:r>
            <a:r>
              <a:rPr lang="zh-CN" altLang="en-US" sz="3600" b="1" dirty="0" smtClean="0">
                <a:solidFill>
                  <a:srgbClr val="FF0000"/>
                </a:solidFill>
              </a:rPr>
              <a:t>）    </a:t>
            </a:r>
            <a:r>
              <a:rPr lang="zh-CN" altLang="en-US" sz="3600" b="1" dirty="0" smtClean="0">
                <a:solidFill>
                  <a:schemeClr val="accent2"/>
                </a:solidFill>
              </a:rPr>
              <a:t>洌</a:t>
            </a:r>
            <a:r>
              <a:rPr lang="zh-CN" altLang="en-US" sz="3600" b="1" dirty="0" smtClean="0">
                <a:solidFill>
                  <a:srgbClr val="FF0000"/>
                </a:solidFill>
              </a:rPr>
              <a:t>（</a:t>
            </a:r>
            <a:r>
              <a:rPr lang="en-US" altLang="zh-CN" sz="3600" b="1" dirty="0" err="1" smtClean="0">
                <a:solidFill>
                  <a:srgbClr val="FF0000"/>
                </a:solidFill>
              </a:rPr>
              <a:t>liè</a:t>
            </a:r>
            <a:r>
              <a:rPr lang="en-US" altLang="zh-CN" sz="3600" b="1" dirty="0" smtClean="0">
                <a:solidFill>
                  <a:srgbClr val="FF0000"/>
                </a:solidFill>
              </a:rPr>
              <a:t>)</a:t>
            </a:r>
            <a:r>
              <a:rPr lang="en-US" altLang="zh-CN" sz="3600" b="1" dirty="0" smtClean="0">
                <a:solidFill>
                  <a:schemeClr val="accent2"/>
                </a:solidFill>
              </a:rPr>
              <a:t> </a:t>
            </a:r>
            <a:r>
              <a:rPr lang="zh-CN" altLang="en-US" sz="3600" b="1" dirty="0" smtClean="0">
                <a:solidFill>
                  <a:schemeClr val="accent2"/>
                </a:solidFill>
              </a:rPr>
              <a:t>         濯</a:t>
            </a:r>
            <a:r>
              <a:rPr lang="zh-CN" altLang="en-US" sz="3600" b="1" dirty="0" smtClean="0">
                <a:solidFill>
                  <a:srgbClr val="FF0000"/>
                </a:solidFill>
              </a:rPr>
              <a:t>（</a:t>
            </a:r>
            <a:r>
              <a:rPr lang="en-US" altLang="zh-CN" sz="3600" b="1" dirty="0" err="1" smtClean="0">
                <a:solidFill>
                  <a:srgbClr val="FF0000"/>
                </a:solidFill>
              </a:rPr>
              <a:t>zhuó</a:t>
            </a:r>
            <a:r>
              <a:rPr lang="zh-CN" altLang="en-US" sz="3600" b="1" dirty="0" smtClean="0">
                <a:solidFill>
                  <a:srgbClr val="FF0000"/>
                </a:solidFill>
              </a:rPr>
              <a:t>）</a:t>
            </a:r>
            <a:endParaRPr lang="en-US" altLang="zh-CN" sz="3600" b="1" dirty="0" smtClean="0">
              <a:solidFill>
                <a:srgbClr val="FF0000"/>
              </a:solidFill>
            </a:endParaRPr>
          </a:p>
          <a:p>
            <a:pPr>
              <a:spcBef>
                <a:spcPct val="20000"/>
              </a:spcBef>
            </a:pPr>
            <a:r>
              <a:rPr lang="zh-CN" altLang="en-US" sz="3600" b="1" dirty="0" smtClean="0">
                <a:solidFill>
                  <a:schemeClr val="accent2"/>
                </a:solidFill>
              </a:rPr>
              <a:t>矍烁</a:t>
            </a:r>
            <a:r>
              <a:rPr lang="zh-CN" altLang="en-US" sz="3600" b="1" dirty="0" smtClean="0">
                <a:solidFill>
                  <a:srgbClr val="FF0000"/>
                </a:solidFill>
              </a:rPr>
              <a:t>（</a:t>
            </a:r>
            <a:r>
              <a:rPr lang="en-US" altLang="zh-CN" sz="3600" b="1" dirty="0" err="1" smtClean="0">
                <a:solidFill>
                  <a:srgbClr val="FF0000"/>
                </a:solidFill>
              </a:rPr>
              <a:t>jué</a:t>
            </a:r>
            <a:r>
              <a:rPr lang="en-US" altLang="zh-CN" sz="3600" b="1" dirty="0" smtClean="0">
                <a:solidFill>
                  <a:srgbClr val="FF0000"/>
                </a:solidFill>
              </a:rPr>
              <a:t> </a:t>
            </a:r>
            <a:r>
              <a:rPr lang="en-US" altLang="zh-CN" sz="3600" b="1" dirty="0" err="1" smtClean="0">
                <a:solidFill>
                  <a:srgbClr val="FF0000"/>
                </a:solidFill>
              </a:rPr>
              <a:t>shuò</a:t>
            </a:r>
            <a:r>
              <a:rPr lang="en-US" altLang="zh-CN" sz="3600" b="1" dirty="0" smtClean="0">
                <a:solidFill>
                  <a:srgbClr val="FF0000"/>
                </a:solidFill>
              </a:rPr>
              <a:t>)</a:t>
            </a:r>
            <a:r>
              <a:rPr lang="en-US" altLang="zh-CN" sz="3600" b="1" dirty="0" smtClean="0">
                <a:solidFill>
                  <a:schemeClr val="accent2"/>
                </a:solidFill>
              </a:rPr>
              <a:t> </a:t>
            </a:r>
            <a:r>
              <a:rPr lang="zh-CN" altLang="en-US" sz="3600" b="1" dirty="0" smtClean="0">
                <a:solidFill>
                  <a:schemeClr val="accent2"/>
                </a:solidFill>
              </a:rPr>
              <a:t>                 腌渍</a:t>
            </a:r>
            <a:r>
              <a:rPr lang="zh-CN" altLang="en-US" sz="3600" b="1" dirty="0" smtClean="0">
                <a:solidFill>
                  <a:srgbClr val="FF0000"/>
                </a:solidFill>
              </a:rPr>
              <a:t>（</a:t>
            </a:r>
            <a:r>
              <a:rPr lang="en-US" altLang="zh-CN" sz="3600" b="1" dirty="0" err="1" smtClean="0">
                <a:solidFill>
                  <a:srgbClr val="FF0000"/>
                </a:solidFill>
              </a:rPr>
              <a:t>yān</a:t>
            </a:r>
            <a:r>
              <a:rPr lang="en-US" altLang="zh-CN" sz="3600" b="1" dirty="0" smtClean="0">
                <a:solidFill>
                  <a:srgbClr val="FF0000"/>
                </a:solidFill>
              </a:rPr>
              <a:t> </a:t>
            </a:r>
            <a:r>
              <a:rPr lang="en-US" altLang="zh-CN" sz="3600" b="1" dirty="0" err="1" smtClean="0">
                <a:solidFill>
                  <a:srgbClr val="FF0000"/>
                </a:solidFill>
              </a:rPr>
              <a:t>zì</a:t>
            </a:r>
            <a:r>
              <a:rPr lang="en-US" altLang="zh-CN" sz="3600" b="1" dirty="0" smtClean="0">
                <a:solidFill>
                  <a:srgbClr val="FF0000"/>
                </a:solidFill>
              </a:rPr>
              <a:t>)</a:t>
            </a:r>
          </a:p>
          <a:p>
            <a:pPr>
              <a:spcBef>
                <a:spcPct val="20000"/>
              </a:spcBef>
            </a:pPr>
            <a:r>
              <a:rPr lang="en-US" altLang="zh-CN" sz="3600" b="1" dirty="0" smtClean="0">
                <a:solidFill>
                  <a:schemeClr val="accent2"/>
                </a:solidFill>
              </a:rPr>
              <a:t> </a:t>
            </a:r>
            <a:r>
              <a:rPr lang="zh-CN" altLang="en-US" sz="3600" b="1" dirty="0" smtClean="0">
                <a:solidFill>
                  <a:schemeClr val="accent2"/>
                </a:solidFill>
              </a:rPr>
              <a:t>庶</a:t>
            </a:r>
            <a:r>
              <a:rPr lang="zh-CN" altLang="en-US" sz="3600" b="1" dirty="0" smtClean="0">
                <a:solidFill>
                  <a:srgbClr val="FF0000"/>
                </a:solidFill>
              </a:rPr>
              <a:t>（</a:t>
            </a:r>
            <a:r>
              <a:rPr lang="en-US" altLang="zh-CN" sz="3600" b="1" dirty="0" err="1" smtClean="0">
                <a:solidFill>
                  <a:srgbClr val="FF0000"/>
                </a:solidFill>
              </a:rPr>
              <a:t>shù</a:t>
            </a:r>
            <a:r>
              <a:rPr lang="zh-CN" altLang="en-US" sz="3600" b="1" dirty="0" smtClean="0">
                <a:solidFill>
                  <a:srgbClr val="FF0000"/>
                </a:solidFill>
              </a:rPr>
              <a:t>）   </a:t>
            </a:r>
            <a:r>
              <a:rPr lang="zh-CN" altLang="en-US" sz="3600" b="1" dirty="0" smtClean="0">
                <a:solidFill>
                  <a:schemeClr val="accent2"/>
                </a:solidFill>
              </a:rPr>
              <a:t>抟</a:t>
            </a:r>
            <a:r>
              <a:rPr lang="zh-CN" altLang="en-US" sz="3600" b="1" dirty="0" smtClean="0">
                <a:solidFill>
                  <a:srgbClr val="FF0000"/>
                </a:solidFill>
              </a:rPr>
              <a:t>（</a:t>
            </a:r>
            <a:r>
              <a:rPr lang="en-US" altLang="zh-CN" sz="3600" b="1" dirty="0" err="1" smtClean="0">
                <a:solidFill>
                  <a:srgbClr val="FF0000"/>
                </a:solidFill>
              </a:rPr>
              <a:t>tuán</a:t>
            </a:r>
            <a:r>
              <a:rPr lang="zh-CN" altLang="en-US" sz="3600" b="1" dirty="0" smtClean="0">
                <a:solidFill>
                  <a:srgbClr val="FF0000"/>
                </a:solidFill>
              </a:rPr>
              <a:t>）      </a:t>
            </a:r>
            <a:r>
              <a:rPr lang="zh-CN" altLang="en-US" sz="3600" b="1" dirty="0" smtClean="0">
                <a:solidFill>
                  <a:schemeClr val="accent2"/>
                </a:solidFill>
              </a:rPr>
              <a:t>一苔</a:t>
            </a:r>
            <a:r>
              <a:rPr lang="zh-CN" altLang="en-US" sz="3600" b="1" dirty="0" smtClean="0">
                <a:solidFill>
                  <a:srgbClr val="FF0000"/>
                </a:solidFill>
              </a:rPr>
              <a:t>（</a:t>
            </a:r>
            <a:r>
              <a:rPr lang="en-US" altLang="zh-CN" sz="3600" b="1" dirty="0" err="1" smtClean="0">
                <a:solidFill>
                  <a:srgbClr val="FF0000"/>
                </a:solidFill>
              </a:rPr>
              <a:t>tāi</a:t>
            </a:r>
            <a:r>
              <a:rPr lang="zh-CN" altLang="en-US" sz="3600" b="1" dirty="0" smtClean="0">
                <a:solidFill>
                  <a:srgbClr val="FF0000"/>
                </a:solidFill>
              </a:rPr>
              <a:t>）</a:t>
            </a:r>
          </a:p>
          <a:p>
            <a:pPr>
              <a:spcBef>
                <a:spcPct val="20000"/>
              </a:spcBef>
            </a:pPr>
            <a:r>
              <a:rPr lang="zh-CN" altLang="en-US" sz="3600" b="1" dirty="0" smtClean="0">
                <a:solidFill>
                  <a:schemeClr val="accent2"/>
                </a:solidFill>
              </a:rPr>
              <a:t>煦暖</a:t>
            </a:r>
            <a:r>
              <a:rPr lang="zh-CN" altLang="en-US" sz="3600" b="1" dirty="0" smtClean="0">
                <a:solidFill>
                  <a:srgbClr val="FF0000"/>
                </a:solidFill>
              </a:rPr>
              <a:t>（</a:t>
            </a:r>
            <a:r>
              <a:rPr lang="en-US" altLang="zh-CN" sz="3600" b="1" dirty="0" err="1" smtClean="0">
                <a:solidFill>
                  <a:srgbClr val="FF0000"/>
                </a:solidFill>
              </a:rPr>
              <a:t>xù</a:t>
            </a:r>
            <a:r>
              <a:rPr lang="zh-CN" altLang="en-US" sz="3600" b="1" dirty="0" smtClean="0">
                <a:solidFill>
                  <a:srgbClr val="FF0000"/>
                </a:solidFill>
              </a:rPr>
              <a:t>） </a:t>
            </a:r>
            <a:r>
              <a:rPr lang="zh-CN" altLang="en-US" sz="3600" b="1" dirty="0" smtClean="0">
                <a:solidFill>
                  <a:schemeClr val="accent2"/>
                </a:solidFill>
              </a:rPr>
              <a:t>芜荽</a:t>
            </a:r>
            <a:r>
              <a:rPr lang="zh-CN" altLang="en-US" sz="3600" b="1" dirty="0" smtClean="0">
                <a:solidFill>
                  <a:srgbClr val="FF0000"/>
                </a:solidFill>
              </a:rPr>
              <a:t>（</a:t>
            </a:r>
            <a:r>
              <a:rPr lang="en-US" altLang="zh-CN" sz="3600" b="1" dirty="0" err="1" smtClean="0">
                <a:solidFill>
                  <a:srgbClr val="FF0000"/>
                </a:solidFill>
              </a:rPr>
              <a:t>yán</a:t>
            </a:r>
            <a:r>
              <a:rPr lang="en-US" altLang="zh-CN" sz="3600" b="1" dirty="0" smtClean="0">
                <a:solidFill>
                  <a:srgbClr val="FF0000"/>
                </a:solidFill>
              </a:rPr>
              <a:t> </a:t>
            </a:r>
            <a:r>
              <a:rPr lang="en-US" altLang="zh-CN" sz="3600" b="1" dirty="0" err="1" smtClean="0">
                <a:solidFill>
                  <a:srgbClr val="FF0000"/>
                </a:solidFill>
              </a:rPr>
              <a:t>suī</a:t>
            </a:r>
            <a:r>
              <a:rPr lang="zh-CN" altLang="en-US" sz="3600" b="1" dirty="0" smtClean="0">
                <a:solidFill>
                  <a:srgbClr val="FF0000"/>
                </a:solidFill>
              </a:rPr>
              <a:t>） </a:t>
            </a:r>
            <a:r>
              <a:rPr lang="zh-CN" altLang="en-US" sz="3600" b="1" dirty="0" smtClean="0">
                <a:solidFill>
                  <a:schemeClr val="accent2"/>
                </a:solidFill>
              </a:rPr>
              <a:t>掐</a:t>
            </a:r>
            <a:r>
              <a:rPr lang="zh-CN" altLang="en-US" sz="3600" b="1" dirty="0" smtClean="0">
                <a:solidFill>
                  <a:srgbClr val="FF0000"/>
                </a:solidFill>
              </a:rPr>
              <a:t>（</a:t>
            </a:r>
            <a:r>
              <a:rPr lang="en-US" altLang="zh-CN" sz="3600" b="1" dirty="0" err="1" smtClean="0">
                <a:solidFill>
                  <a:srgbClr val="FF0000"/>
                </a:solidFill>
              </a:rPr>
              <a:t>qiā</a:t>
            </a:r>
            <a:r>
              <a:rPr lang="zh-CN" altLang="en-US" sz="3600" b="1" dirty="0" smtClean="0">
                <a:solidFill>
                  <a:srgbClr val="FF0000"/>
                </a:solidFill>
              </a:rPr>
              <a:t>）</a:t>
            </a:r>
            <a:endParaRPr lang="zh-CN" altLang="en-US" sz="3600" b="1" dirty="0">
              <a:solidFill>
                <a:srgbClr val="FF0000"/>
              </a:solidFill>
            </a:endParaRPr>
          </a:p>
        </p:txBody>
      </p:sp>
    </p:spTree>
  </p:cSld>
  <p:clrMapOvr>
    <a:masterClrMapping/>
  </p:clrMapOvr>
  <p:transition>
    <p:blinds/>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descr="JSK16-011"/>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10244" name="Rectangle 4"/>
          <p:cNvSpPr>
            <a:spLocks noChangeArrowheads="1"/>
          </p:cNvSpPr>
          <p:nvPr/>
        </p:nvSpPr>
        <p:spPr bwMode="auto">
          <a:xfrm>
            <a:off x="457200" y="304800"/>
            <a:ext cx="3860800" cy="823913"/>
          </a:xfrm>
          <a:prstGeom prst="rect">
            <a:avLst/>
          </a:prstGeom>
          <a:noFill/>
          <a:ln w="9525">
            <a:noFill/>
            <a:miter lim="800000"/>
            <a:headEnd/>
            <a:tailEnd/>
          </a:ln>
          <a:effectLst/>
        </p:spPr>
        <p:txBody>
          <a:bodyPr wrap="none">
            <a:spAutoFit/>
          </a:bodyPr>
          <a:lstStyle/>
          <a:p>
            <a:r>
              <a:rPr lang="zh-CN" altLang="en-US" sz="4800" b="1">
                <a:solidFill>
                  <a:srgbClr val="FF3300"/>
                </a:solidFill>
                <a:ea typeface="黑体" pitchFamily="2" charset="-122"/>
              </a:rPr>
              <a:t>解释下列词语</a:t>
            </a:r>
          </a:p>
        </p:txBody>
      </p:sp>
      <p:sp>
        <p:nvSpPr>
          <p:cNvPr id="10245" name="Text Box 5"/>
          <p:cNvSpPr txBox="1">
            <a:spLocks noChangeArrowheads="1"/>
          </p:cNvSpPr>
          <p:nvPr/>
        </p:nvSpPr>
        <p:spPr bwMode="auto">
          <a:xfrm>
            <a:off x="457200" y="1295400"/>
            <a:ext cx="7924800" cy="4486275"/>
          </a:xfrm>
          <a:prstGeom prst="rect">
            <a:avLst/>
          </a:prstGeom>
          <a:noFill/>
          <a:ln w="9525">
            <a:noFill/>
            <a:miter lim="800000"/>
            <a:headEnd/>
            <a:tailEnd/>
          </a:ln>
          <a:effectLst/>
        </p:spPr>
        <p:txBody>
          <a:bodyPr>
            <a:spAutoFit/>
          </a:bodyPr>
          <a:lstStyle/>
          <a:p>
            <a:pPr>
              <a:spcBef>
                <a:spcPct val="50000"/>
              </a:spcBef>
            </a:pPr>
            <a:r>
              <a:rPr lang="zh-CN" altLang="en-US" sz="3600" b="1">
                <a:solidFill>
                  <a:srgbClr val="FF00FF"/>
                </a:solidFill>
              </a:rPr>
              <a:t>（</a:t>
            </a:r>
            <a:r>
              <a:rPr lang="en-US" altLang="zh-CN" sz="3600" b="1">
                <a:solidFill>
                  <a:srgbClr val="FF00FF"/>
                </a:solidFill>
              </a:rPr>
              <a:t>l</a:t>
            </a:r>
            <a:r>
              <a:rPr lang="zh-CN" altLang="en-US" sz="3600" b="1">
                <a:solidFill>
                  <a:srgbClr val="FF00FF"/>
                </a:solidFill>
              </a:rPr>
              <a:t>）</a:t>
            </a:r>
            <a:r>
              <a:rPr lang="zh-CN" altLang="en-US" sz="3600" b="1"/>
              <a:t>姹紫嫣红</a:t>
            </a:r>
            <a:r>
              <a:rPr lang="zh-CN" altLang="en-US" sz="3600" b="1">
                <a:solidFill>
                  <a:srgbClr val="FF00FF"/>
                </a:solidFill>
              </a:rPr>
              <a:t>：形容颜色好看。</a:t>
            </a:r>
            <a:br>
              <a:rPr lang="zh-CN" altLang="en-US" sz="3600" b="1">
                <a:solidFill>
                  <a:srgbClr val="FF00FF"/>
                </a:solidFill>
              </a:rPr>
            </a:br>
            <a:r>
              <a:rPr lang="zh-CN" altLang="en-US" sz="3600" b="1">
                <a:solidFill>
                  <a:srgbClr val="FF00FF"/>
                </a:solidFill>
              </a:rPr>
              <a:t>（</a:t>
            </a:r>
            <a:r>
              <a:rPr lang="en-US" altLang="zh-CN" sz="3600" b="1">
                <a:solidFill>
                  <a:srgbClr val="FF00FF"/>
                </a:solidFill>
              </a:rPr>
              <a:t>2</a:t>
            </a:r>
            <a:r>
              <a:rPr lang="zh-CN" altLang="en-US" sz="3600" b="1">
                <a:solidFill>
                  <a:srgbClr val="FF00FF"/>
                </a:solidFill>
              </a:rPr>
              <a:t>）</a:t>
            </a:r>
            <a:r>
              <a:rPr lang="zh-CN" altLang="en-US" sz="3600" b="1"/>
              <a:t>繁盛</a:t>
            </a:r>
            <a:r>
              <a:rPr lang="zh-CN" altLang="en-US" sz="3600" b="1">
                <a:solidFill>
                  <a:srgbClr val="FF00FF"/>
                </a:solidFill>
              </a:rPr>
              <a:t>：繁荣兴盛。</a:t>
            </a:r>
            <a:br>
              <a:rPr lang="zh-CN" altLang="en-US" sz="3600" b="1">
                <a:solidFill>
                  <a:srgbClr val="FF00FF"/>
                </a:solidFill>
              </a:rPr>
            </a:br>
            <a:r>
              <a:rPr lang="zh-CN" altLang="en-US" sz="3600" b="1">
                <a:solidFill>
                  <a:srgbClr val="FF00FF"/>
                </a:solidFill>
              </a:rPr>
              <a:t>（</a:t>
            </a:r>
            <a:r>
              <a:rPr lang="en-US" altLang="zh-CN" sz="3600" b="1">
                <a:solidFill>
                  <a:srgbClr val="FF00FF"/>
                </a:solidFill>
              </a:rPr>
              <a:t>3</a:t>
            </a:r>
            <a:r>
              <a:rPr lang="zh-CN" altLang="en-US" sz="3600" b="1">
                <a:solidFill>
                  <a:srgbClr val="FF00FF"/>
                </a:solidFill>
              </a:rPr>
              <a:t>）</a:t>
            </a:r>
            <a:r>
              <a:rPr lang="zh-CN" altLang="en-US" sz="3600" b="1"/>
              <a:t>异香</a:t>
            </a:r>
            <a:r>
              <a:rPr lang="zh-CN" altLang="en-US" sz="3600" b="1">
                <a:solidFill>
                  <a:srgbClr val="FF00FF"/>
                </a:solidFill>
              </a:rPr>
              <a:t>：异乎寻常的的香味。</a:t>
            </a:r>
            <a:br>
              <a:rPr lang="zh-CN" altLang="en-US" sz="3600" b="1">
                <a:solidFill>
                  <a:srgbClr val="FF00FF"/>
                </a:solidFill>
              </a:rPr>
            </a:br>
            <a:r>
              <a:rPr lang="zh-CN" altLang="en-US" sz="3600" b="1">
                <a:solidFill>
                  <a:srgbClr val="FF00FF"/>
                </a:solidFill>
              </a:rPr>
              <a:t>（</a:t>
            </a:r>
            <a:r>
              <a:rPr lang="en-US" altLang="zh-CN" sz="3600" b="1">
                <a:solidFill>
                  <a:srgbClr val="FF00FF"/>
                </a:solidFill>
              </a:rPr>
              <a:t>4</a:t>
            </a:r>
            <a:r>
              <a:rPr lang="zh-CN" altLang="en-US" sz="3600" b="1">
                <a:solidFill>
                  <a:srgbClr val="FF00FF"/>
                </a:solidFill>
              </a:rPr>
              <a:t>）</a:t>
            </a:r>
            <a:r>
              <a:rPr lang="zh-CN" altLang="en-US" sz="3600" b="1"/>
              <a:t>见缝插针</a:t>
            </a:r>
            <a:r>
              <a:rPr lang="zh-CN" altLang="en-US" sz="3600" b="1">
                <a:solidFill>
                  <a:srgbClr val="FF00FF"/>
                </a:solidFill>
              </a:rPr>
              <a:t>：比喻尽量利用一切可以利用的空间或时间。</a:t>
            </a:r>
            <a:br>
              <a:rPr lang="zh-CN" altLang="en-US" sz="3600" b="1">
                <a:solidFill>
                  <a:srgbClr val="FF00FF"/>
                </a:solidFill>
              </a:rPr>
            </a:br>
            <a:r>
              <a:rPr lang="zh-CN" altLang="en-US" sz="3600" b="1">
                <a:solidFill>
                  <a:srgbClr val="FF00FF"/>
                </a:solidFill>
              </a:rPr>
              <a:t>（</a:t>
            </a:r>
            <a:r>
              <a:rPr lang="en-US" altLang="zh-CN" sz="3600" b="1">
                <a:solidFill>
                  <a:srgbClr val="FF00FF"/>
                </a:solidFill>
              </a:rPr>
              <a:t>5</a:t>
            </a:r>
            <a:r>
              <a:rPr lang="zh-CN" altLang="en-US" sz="3600" b="1">
                <a:solidFill>
                  <a:srgbClr val="FF00FF"/>
                </a:solidFill>
              </a:rPr>
              <a:t>）</a:t>
            </a:r>
            <a:r>
              <a:rPr lang="zh-CN" altLang="en-US" sz="3600" b="1"/>
              <a:t>羡慕</a:t>
            </a:r>
            <a:r>
              <a:rPr lang="zh-CN" altLang="en-US" sz="3600" b="1">
                <a:solidFill>
                  <a:srgbClr val="FF00FF"/>
                </a:solidFill>
              </a:rPr>
              <a:t>：看见别人有某种好处、长处或有利条件而希望自己也有。</a:t>
            </a:r>
            <a:br>
              <a:rPr lang="zh-CN" altLang="en-US" sz="3600" b="1">
                <a:solidFill>
                  <a:srgbClr val="FF00FF"/>
                </a:solidFill>
              </a:rPr>
            </a:br>
            <a:r>
              <a:rPr lang="zh-CN" altLang="en-US" sz="3600" b="1">
                <a:solidFill>
                  <a:srgbClr val="FF00FF"/>
                </a:solidFill>
              </a:rPr>
              <a:t>（</a:t>
            </a:r>
            <a:r>
              <a:rPr lang="en-US" altLang="zh-CN" sz="3600" b="1">
                <a:solidFill>
                  <a:srgbClr val="FF00FF"/>
                </a:solidFill>
              </a:rPr>
              <a:t>6</a:t>
            </a:r>
            <a:r>
              <a:rPr lang="zh-CN" altLang="en-US" sz="3600" b="1">
                <a:solidFill>
                  <a:srgbClr val="FF00FF"/>
                </a:solidFill>
              </a:rPr>
              <a:t>）</a:t>
            </a:r>
            <a:r>
              <a:rPr lang="zh-CN" altLang="en-US" sz="3600" b="1"/>
              <a:t>涔涔</a:t>
            </a:r>
            <a:r>
              <a:rPr lang="zh-CN" altLang="en-US" sz="3600" b="1">
                <a:solidFill>
                  <a:srgbClr val="FF00FF"/>
                </a:solidFill>
              </a:rPr>
              <a:t>：形容泉水不断地流出。</a:t>
            </a:r>
          </a:p>
        </p:txBody>
      </p:sp>
    </p:spTree>
  </p:cSld>
  <p:clrMapOvr>
    <a:masterClrMapping/>
  </p:clrMapOvr>
  <p:transition>
    <p:blinds/>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JSK16-011"/>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11269" name="Text Box 5"/>
          <p:cNvSpPr txBox="1">
            <a:spLocks noChangeArrowheads="1"/>
          </p:cNvSpPr>
          <p:nvPr/>
        </p:nvSpPr>
        <p:spPr bwMode="auto">
          <a:xfrm>
            <a:off x="571472" y="714356"/>
            <a:ext cx="8358246" cy="5016758"/>
          </a:xfrm>
          <a:prstGeom prst="rect">
            <a:avLst/>
          </a:prstGeom>
          <a:noFill/>
          <a:ln w="9525">
            <a:noFill/>
            <a:miter lim="800000"/>
            <a:headEnd/>
            <a:tailEnd/>
          </a:ln>
          <a:effectLst/>
        </p:spPr>
        <p:txBody>
          <a:bodyPr wrap="square">
            <a:spAutoFit/>
          </a:bodyPr>
          <a:lstStyle/>
          <a:p>
            <a:pPr>
              <a:spcBef>
                <a:spcPct val="20000"/>
              </a:spcBef>
            </a:pPr>
            <a:r>
              <a:rPr lang="zh-CN" altLang="en-US" sz="3200" b="1" dirty="0" smtClean="0">
                <a:solidFill>
                  <a:srgbClr val="FF00FF"/>
                </a:solidFill>
              </a:rPr>
              <a:t>     （</a:t>
            </a:r>
            <a:r>
              <a:rPr lang="en-US" altLang="zh-CN" sz="3200" b="1" dirty="0">
                <a:solidFill>
                  <a:srgbClr val="FF00FF"/>
                </a:solidFill>
              </a:rPr>
              <a:t>7</a:t>
            </a:r>
            <a:r>
              <a:rPr lang="zh-CN" altLang="en-US" sz="3200" b="1" dirty="0">
                <a:solidFill>
                  <a:srgbClr val="FF00FF"/>
                </a:solidFill>
              </a:rPr>
              <a:t>）</a:t>
            </a:r>
            <a:r>
              <a:rPr lang="zh-CN" altLang="en-US" sz="3200" b="1" dirty="0"/>
              <a:t>夜雨剪春韭</a:t>
            </a:r>
            <a:r>
              <a:rPr lang="zh-CN" altLang="en-US" sz="3200" b="1" dirty="0">
                <a:solidFill>
                  <a:srgbClr val="FF00FF"/>
                </a:solidFill>
              </a:rPr>
              <a:t>：见杜甫（赠卫八处士）诗句：“夜雨剪春韭，新炊间黄粱。主称会面难，一举累十觞（</a:t>
            </a:r>
            <a:r>
              <a:rPr lang="en-US" altLang="zh-CN" sz="3200" b="1" dirty="0">
                <a:solidFill>
                  <a:srgbClr val="FF00FF"/>
                </a:solidFill>
              </a:rPr>
              <a:t>shang1</a:t>
            </a:r>
            <a:r>
              <a:rPr lang="zh-CN" altLang="en-US" sz="3200" b="1" dirty="0">
                <a:solidFill>
                  <a:srgbClr val="FF00FF"/>
                </a:solidFill>
              </a:rPr>
              <a:t>）（古酒杯）”。</a:t>
            </a:r>
            <a:br>
              <a:rPr lang="zh-CN" altLang="en-US" sz="3200" b="1" dirty="0">
                <a:solidFill>
                  <a:srgbClr val="FF00FF"/>
                </a:solidFill>
              </a:rPr>
            </a:br>
            <a:r>
              <a:rPr lang="zh-CN" altLang="en-US" sz="3200" b="1" dirty="0" smtClean="0">
                <a:solidFill>
                  <a:srgbClr val="FF00FF"/>
                </a:solidFill>
              </a:rPr>
              <a:t>    （</a:t>
            </a:r>
            <a:r>
              <a:rPr lang="en-US" altLang="zh-CN" sz="3200" b="1" dirty="0">
                <a:solidFill>
                  <a:srgbClr val="FF00FF"/>
                </a:solidFill>
              </a:rPr>
              <a:t>8</a:t>
            </a:r>
            <a:r>
              <a:rPr lang="zh-CN" altLang="en-US" sz="3200" b="1" dirty="0">
                <a:solidFill>
                  <a:srgbClr val="FF00FF"/>
                </a:solidFill>
              </a:rPr>
              <a:t>）</a:t>
            </a:r>
            <a:r>
              <a:rPr lang="zh-CN" altLang="en-US" sz="3200" b="1" dirty="0"/>
              <a:t>沁人心脾</a:t>
            </a:r>
            <a:r>
              <a:rPr lang="zh-CN" altLang="en-US" sz="3200" b="1" dirty="0">
                <a:solidFill>
                  <a:srgbClr val="FF00FF"/>
                </a:solidFill>
              </a:rPr>
              <a:t>：指呼吸到新鲜空气或喝了清凉饮料使人感到舒适。</a:t>
            </a:r>
            <a:br>
              <a:rPr lang="zh-CN" altLang="en-US" sz="3200" b="1" dirty="0">
                <a:solidFill>
                  <a:srgbClr val="FF00FF"/>
                </a:solidFill>
              </a:rPr>
            </a:br>
            <a:r>
              <a:rPr lang="zh-CN" altLang="en-US" sz="3200" b="1" dirty="0" smtClean="0">
                <a:solidFill>
                  <a:srgbClr val="FF00FF"/>
                </a:solidFill>
              </a:rPr>
              <a:t>    （</a:t>
            </a:r>
            <a:r>
              <a:rPr lang="en-US" altLang="zh-CN" sz="3200" b="1" dirty="0">
                <a:solidFill>
                  <a:srgbClr val="FF00FF"/>
                </a:solidFill>
              </a:rPr>
              <a:t>9</a:t>
            </a:r>
            <a:r>
              <a:rPr lang="zh-CN" altLang="en-US" sz="3200" b="1" dirty="0">
                <a:solidFill>
                  <a:srgbClr val="FF00FF"/>
                </a:solidFill>
              </a:rPr>
              <a:t>）</a:t>
            </a:r>
            <a:r>
              <a:rPr lang="zh-CN" altLang="en-US" sz="3200" b="1" dirty="0"/>
              <a:t>西河南阳之寿</a:t>
            </a:r>
            <a:r>
              <a:rPr lang="zh-CN" altLang="en-US" sz="3200" b="1" dirty="0">
                <a:solidFill>
                  <a:srgbClr val="FF00FF"/>
                </a:solidFill>
              </a:rPr>
              <a:t>：（礼记</a:t>
            </a:r>
            <a:r>
              <a:rPr lang="en-US" altLang="zh-CN" sz="3200" b="1" dirty="0">
                <a:solidFill>
                  <a:srgbClr val="FF00FF"/>
                </a:solidFill>
              </a:rPr>
              <a:t>·</a:t>
            </a:r>
            <a:r>
              <a:rPr lang="zh-CN" altLang="en-US" sz="3200" b="1" dirty="0">
                <a:solidFill>
                  <a:srgbClr val="FF00FF"/>
                </a:solidFill>
              </a:rPr>
              <a:t>檀引曾子谓子夏曰。“吾与汝事夫子于洙泅之间，退而老于西河之上。（抱朴子）：“南阳鄜县山中有甘谷，谷中皆菊花，花堕水中，居人饮之多寿，有及一百四五十岁者。”课文指高寿</a:t>
            </a:r>
            <a:r>
              <a:rPr lang="zh-CN" altLang="en-US" sz="3200" b="1" dirty="0" smtClean="0">
                <a:solidFill>
                  <a:srgbClr val="FF00FF"/>
                </a:solidFill>
              </a:rPr>
              <a:t>。</a:t>
            </a:r>
            <a:endParaRPr lang="zh-CN" altLang="en-US" sz="3200" b="1" dirty="0" smtClean="0">
              <a:solidFill>
                <a:srgbClr val="FF0000"/>
              </a:solidFill>
            </a:endParaRPr>
          </a:p>
        </p:txBody>
      </p:sp>
    </p:spTree>
  </p:cSld>
  <p:clrMapOvr>
    <a:masterClrMapping/>
  </p:clrMapOvr>
  <p:transition>
    <p:blinds/>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JSK16-011"/>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6" name="TextBox 5"/>
          <p:cNvSpPr txBox="1"/>
          <p:nvPr/>
        </p:nvSpPr>
        <p:spPr>
          <a:xfrm>
            <a:off x="357158" y="1357298"/>
            <a:ext cx="5286412" cy="2616101"/>
          </a:xfrm>
          <a:prstGeom prst="rect">
            <a:avLst/>
          </a:prstGeom>
          <a:noFill/>
        </p:spPr>
        <p:txBody>
          <a:bodyPr wrap="square" rtlCol="0">
            <a:spAutoFit/>
          </a:bodyPr>
          <a:lstStyle/>
          <a:p>
            <a:r>
              <a:rPr lang="zh-CN" altLang="en-US" sz="3600" dirty="0" smtClean="0">
                <a:solidFill>
                  <a:srgbClr val="FF00FF"/>
                </a:solidFill>
              </a:rPr>
              <a:t>     </a:t>
            </a:r>
            <a:r>
              <a:rPr lang="en-US" altLang="zh-CN" sz="3200" dirty="0" smtClean="0"/>
              <a:t>1.</a:t>
            </a:r>
            <a:r>
              <a:rPr lang="zh-CN" altLang="en-US" sz="3200" b="1" dirty="0" smtClean="0"/>
              <a:t>学会</a:t>
            </a:r>
            <a:r>
              <a:rPr lang="zh-CN" altLang="en-US" sz="3200" b="1" dirty="0"/>
              <a:t>摘抄词语，有益于词语的积累，为语言表达作好基础准备。</a:t>
            </a:r>
            <a:r>
              <a:rPr lang="en-US" sz="3200" b="1" dirty="0"/>
              <a:t> </a:t>
            </a:r>
            <a:r>
              <a:rPr lang="zh-CN" altLang="en-US" sz="3200" b="1" dirty="0"/>
              <a:t>你</a:t>
            </a:r>
            <a:r>
              <a:rPr lang="zh-CN" altLang="en-US" sz="3200" b="1" dirty="0" smtClean="0"/>
              <a:t>准备</a:t>
            </a:r>
            <a:r>
              <a:rPr lang="zh-CN" altLang="en-US" sz="3200" b="1" dirty="0"/>
              <a:t>摘抄</a:t>
            </a:r>
            <a:r>
              <a:rPr lang="zh-CN" altLang="en-US" sz="3200" b="1" dirty="0" smtClean="0"/>
              <a:t>的哪些词语呢</a:t>
            </a:r>
            <a:r>
              <a:rPr lang="en-US" altLang="zh-CN" sz="3200" b="1" dirty="0" smtClean="0"/>
              <a:t>?</a:t>
            </a:r>
            <a:r>
              <a:rPr lang="zh-CN" altLang="en-US" sz="3200" b="1" dirty="0" smtClean="0"/>
              <a:t> </a:t>
            </a:r>
            <a:endParaRPr lang="en-US" altLang="zh-CN" sz="3200" b="1" dirty="0" smtClean="0"/>
          </a:p>
          <a:p>
            <a:r>
              <a:rPr lang="en-US" altLang="zh-CN" sz="3200" b="1" dirty="0" smtClean="0">
                <a:solidFill>
                  <a:srgbClr val="FF00FF"/>
                </a:solidFill>
              </a:rPr>
              <a:t>(</a:t>
            </a:r>
            <a:r>
              <a:rPr lang="zh-CN" altLang="en-US" sz="3200" b="1" dirty="0" smtClean="0">
                <a:solidFill>
                  <a:srgbClr val="FF00FF"/>
                </a:solidFill>
              </a:rPr>
              <a:t>划线</a:t>
            </a:r>
            <a:r>
              <a:rPr lang="en-US" altLang="zh-CN" sz="3200" b="1" dirty="0" smtClean="0">
                <a:solidFill>
                  <a:srgbClr val="FF00FF"/>
                </a:solidFill>
              </a:rPr>
              <a:t>,</a:t>
            </a:r>
            <a:r>
              <a:rPr lang="zh-CN" altLang="en-US" sz="3200" b="1" dirty="0" smtClean="0">
                <a:solidFill>
                  <a:srgbClr val="FF00FF"/>
                </a:solidFill>
              </a:rPr>
              <a:t>口头交流</a:t>
            </a:r>
            <a:r>
              <a:rPr lang="en-US" altLang="zh-CN" sz="3200" b="1" dirty="0" smtClean="0">
                <a:solidFill>
                  <a:srgbClr val="FF00FF"/>
                </a:solidFill>
              </a:rPr>
              <a:t>)</a:t>
            </a:r>
            <a:endParaRPr lang="zh-CN" altLang="en-US" sz="3200" b="1" dirty="0">
              <a:solidFill>
                <a:srgbClr val="FF00FF"/>
              </a:solidFill>
            </a:endParaRPr>
          </a:p>
        </p:txBody>
      </p:sp>
      <p:sp>
        <p:nvSpPr>
          <p:cNvPr id="8" name="TextBox 7"/>
          <p:cNvSpPr txBox="1"/>
          <p:nvPr/>
        </p:nvSpPr>
        <p:spPr>
          <a:xfrm>
            <a:off x="928662" y="285728"/>
            <a:ext cx="3214710" cy="769441"/>
          </a:xfrm>
          <a:prstGeom prst="rect">
            <a:avLst/>
          </a:prstGeom>
          <a:noFill/>
        </p:spPr>
        <p:txBody>
          <a:bodyPr wrap="square" rtlCol="0">
            <a:spAutoFit/>
          </a:bodyPr>
          <a:lstStyle/>
          <a:p>
            <a:r>
              <a:rPr lang="zh-CN" altLang="en-US" sz="4400" b="1" dirty="0" smtClean="0">
                <a:solidFill>
                  <a:srgbClr val="FF0000"/>
                </a:solidFill>
                <a:latin typeface="华文彩云" pitchFamily="2" charset="-122"/>
                <a:ea typeface="华文彩云" pitchFamily="2" charset="-122"/>
              </a:rPr>
              <a:t>课堂练习</a:t>
            </a:r>
            <a:endParaRPr lang="zh-CN" altLang="en-US" sz="4400" b="1" dirty="0">
              <a:solidFill>
                <a:srgbClr val="FF0000"/>
              </a:solidFill>
              <a:latin typeface="华文彩云" pitchFamily="2" charset="-122"/>
              <a:ea typeface="华文彩云" pitchFamily="2" charset="-122"/>
            </a:endParaRPr>
          </a:p>
        </p:txBody>
      </p:sp>
      <p:sp>
        <p:nvSpPr>
          <p:cNvPr id="9" name="TextBox 8"/>
          <p:cNvSpPr txBox="1"/>
          <p:nvPr/>
        </p:nvSpPr>
        <p:spPr>
          <a:xfrm>
            <a:off x="357158" y="4429132"/>
            <a:ext cx="5357850" cy="1692771"/>
          </a:xfrm>
          <a:prstGeom prst="rect">
            <a:avLst/>
          </a:prstGeom>
          <a:noFill/>
        </p:spPr>
        <p:txBody>
          <a:bodyPr wrap="square" rtlCol="0">
            <a:spAutoFit/>
          </a:bodyPr>
          <a:lstStyle/>
          <a:p>
            <a:r>
              <a:rPr lang="zh-CN" altLang="en-US" sz="4000" b="1" dirty="0" smtClean="0">
                <a:solidFill>
                  <a:srgbClr val="FF00FF"/>
                </a:solidFill>
              </a:rPr>
              <a:t>    </a:t>
            </a:r>
            <a:r>
              <a:rPr lang="en-US" altLang="zh-CN" sz="3200" b="1" dirty="0" smtClean="0"/>
              <a:t>2.</a:t>
            </a:r>
            <a:r>
              <a:rPr lang="zh-CN" altLang="en-US" sz="3200" b="1" dirty="0" smtClean="0"/>
              <a:t>请你从中选取三个词语说一段话。</a:t>
            </a:r>
            <a:endParaRPr lang="en-US" altLang="zh-CN" sz="3200" b="1" dirty="0" smtClean="0"/>
          </a:p>
          <a:p>
            <a:r>
              <a:rPr lang="en-US" altLang="zh-CN" sz="3200" b="1" dirty="0" smtClean="0">
                <a:solidFill>
                  <a:srgbClr val="FF00FF"/>
                </a:solidFill>
              </a:rPr>
              <a:t>(</a:t>
            </a:r>
            <a:r>
              <a:rPr lang="zh-CN" altLang="en-US" sz="3200" b="1" dirty="0" smtClean="0">
                <a:solidFill>
                  <a:srgbClr val="FF00FF"/>
                </a:solidFill>
              </a:rPr>
              <a:t>指名交流</a:t>
            </a:r>
            <a:r>
              <a:rPr lang="en-US" altLang="zh-CN" sz="3200" b="1" dirty="0" smtClean="0">
                <a:solidFill>
                  <a:srgbClr val="FF00FF"/>
                </a:solidFill>
              </a:rPr>
              <a:t>)</a:t>
            </a:r>
            <a:r>
              <a:rPr lang="en-US" sz="3200" dirty="0" smtClean="0">
                <a:solidFill>
                  <a:srgbClr val="FF00FF"/>
                </a:solidFill>
              </a:rPr>
              <a:t> </a:t>
            </a:r>
            <a:endParaRPr lang="zh-CN" altLang="en-US" sz="3200" dirty="0">
              <a:solidFill>
                <a:srgbClr val="FF00FF"/>
              </a:solidFill>
            </a:endParaRPr>
          </a:p>
        </p:txBody>
      </p:sp>
      <p:pic>
        <p:nvPicPr>
          <p:cNvPr id="46082" name="Picture 2"/>
          <p:cNvPicPr>
            <a:picLocks noChangeAspect="1" noChangeArrowheads="1"/>
          </p:cNvPicPr>
          <p:nvPr/>
        </p:nvPicPr>
        <p:blipFill>
          <a:blip r:embed="rId3"/>
          <a:srcRect/>
          <a:stretch>
            <a:fillRect/>
          </a:stretch>
        </p:blipFill>
        <p:spPr bwMode="auto">
          <a:xfrm>
            <a:off x="6072198" y="500042"/>
            <a:ext cx="3071802" cy="564360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JSK16-011"/>
          <p:cNvPicPr>
            <a:picLocks noChangeAspect="1" noChangeArrowheads="1"/>
          </p:cNvPicPr>
          <p:nvPr/>
        </p:nvPicPr>
        <p:blipFill>
          <a:blip r:embed="rId3"/>
          <a:srcRect/>
          <a:stretch>
            <a:fillRect/>
          </a:stretch>
        </p:blipFill>
        <p:spPr bwMode="auto">
          <a:xfrm>
            <a:off x="0" y="0"/>
            <a:ext cx="9144000" cy="6858000"/>
          </a:xfrm>
          <a:prstGeom prst="rect">
            <a:avLst/>
          </a:prstGeom>
          <a:noFill/>
        </p:spPr>
      </p:pic>
      <p:graphicFrame>
        <p:nvGraphicFramePr>
          <p:cNvPr id="24581" name="Object 5"/>
          <p:cNvGraphicFramePr>
            <a:graphicFrameLocks noChangeAspect="1"/>
          </p:cNvGraphicFramePr>
          <p:nvPr/>
        </p:nvGraphicFramePr>
        <p:xfrm>
          <a:off x="4700588" y="0"/>
          <a:ext cx="4443412" cy="6858000"/>
        </p:xfrm>
        <a:graphic>
          <a:graphicData uri="http://schemas.openxmlformats.org/presentationml/2006/ole">
            <p:oleObj spid="_x0000_s24581" name="位图图像" r:id="rId4" imgW="2505425" imgH="3866667" progId="PBrush">
              <p:embed/>
            </p:oleObj>
          </a:graphicData>
        </a:graphic>
      </p:graphicFrame>
      <p:sp>
        <p:nvSpPr>
          <p:cNvPr id="24582" name="Text Box 6"/>
          <p:cNvSpPr txBox="1">
            <a:spLocks noChangeArrowheads="1"/>
          </p:cNvSpPr>
          <p:nvPr/>
        </p:nvSpPr>
        <p:spPr bwMode="auto">
          <a:xfrm>
            <a:off x="0" y="214290"/>
            <a:ext cx="4714876" cy="1754326"/>
          </a:xfrm>
          <a:prstGeom prst="rect">
            <a:avLst/>
          </a:prstGeom>
          <a:noFill/>
          <a:ln w="9525">
            <a:noFill/>
            <a:miter lim="800000"/>
            <a:headEnd/>
            <a:tailEnd/>
          </a:ln>
          <a:effectLst/>
        </p:spPr>
        <p:txBody>
          <a:bodyPr wrap="square">
            <a:spAutoFit/>
          </a:bodyPr>
          <a:lstStyle/>
          <a:p>
            <a:pPr>
              <a:spcBef>
                <a:spcPct val="50000"/>
              </a:spcBef>
            </a:pPr>
            <a:r>
              <a:rPr lang="zh-CN" altLang="zh-CN" sz="3600" b="1" dirty="0" smtClean="0">
                <a:solidFill>
                  <a:srgbClr val="FF0000"/>
                </a:solidFill>
                <a:latin typeface="黑体" pitchFamily="49" charset="-122"/>
                <a:ea typeface="黑体" pitchFamily="49" charset="-122"/>
              </a:rPr>
              <a:t>自由轻声地朗读课文，独立感受、发现美点，同时思考</a:t>
            </a:r>
            <a:r>
              <a:rPr lang="zh-CN" altLang="en-US" sz="3600" b="1" dirty="0" smtClean="0">
                <a:solidFill>
                  <a:srgbClr val="FF0000"/>
                </a:solidFill>
                <a:latin typeface="黑体" pitchFamily="49" charset="-122"/>
                <a:ea typeface="黑体" pitchFamily="49" charset="-122"/>
              </a:rPr>
              <a:t>：</a:t>
            </a:r>
            <a:endParaRPr lang="zh-CN" altLang="en-US" sz="3600" b="1" dirty="0">
              <a:solidFill>
                <a:srgbClr val="FF0000"/>
              </a:solidFill>
              <a:latin typeface="黑体" pitchFamily="49" charset="-122"/>
              <a:ea typeface="黑体" pitchFamily="49" charset="-122"/>
            </a:endParaRPr>
          </a:p>
        </p:txBody>
      </p:sp>
      <p:sp>
        <p:nvSpPr>
          <p:cNvPr id="24583" name="Text Box 7"/>
          <p:cNvSpPr txBox="1">
            <a:spLocks noChangeArrowheads="1"/>
          </p:cNvSpPr>
          <p:nvPr/>
        </p:nvSpPr>
        <p:spPr bwMode="auto">
          <a:xfrm>
            <a:off x="285720" y="2143116"/>
            <a:ext cx="4357718" cy="3970318"/>
          </a:xfrm>
          <a:prstGeom prst="rect">
            <a:avLst/>
          </a:prstGeom>
          <a:noFill/>
          <a:ln w="9525">
            <a:noFill/>
            <a:miter lim="800000"/>
            <a:headEnd/>
            <a:tailEnd/>
          </a:ln>
          <a:effectLst/>
        </p:spPr>
        <p:txBody>
          <a:bodyPr wrap="square">
            <a:spAutoFit/>
          </a:bodyPr>
          <a:lstStyle/>
          <a:p>
            <a:pPr>
              <a:spcBef>
                <a:spcPct val="50000"/>
              </a:spcBef>
            </a:pPr>
            <a:r>
              <a:rPr lang="en-US" altLang="zh-CN" sz="3600" b="1" dirty="0">
                <a:solidFill>
                  <a:schemeClr val="accent2"/>
                </a:solidFill>
                <a:latin typeface="仿宋" pitchFamily="49" charset="-122"/>
                <a:ea typeface="仿宋" pitchFamily="49" charset="-122"/>
              </a:rPr>
              <a:t>1</a:t>
            </a:r>
            <a:r>
              <a:rPr lang="zh-CN" altLang="en-US" sz="3600" b="1" dirty="0">
                <a:solidFill>
                  <a:schemeClr val="accent2"/>
                </a:solidFill>
                <a:latin typeface="仿宋" pitchFamily="49" charset="-122"/>
                <a:ea typeface="仿宋" pitchFamily="49" charset="-122"/>
              </a:rPr>
              <a:t>、文章以什么为线索？</a:t>
            </a:r>
          </a:p>
          <a:p>
            <a:pPr>
              <a:spcBef>
                <a:spcPct val="50000"/>
              </a:spcBef>
            </a:pPr>
            <a:r>
              <a:rPr lang="en-US" altLang="zh-CN" sz="3600" b="1" dirty="0">
                <a:solidFill>
                  <a:schemeClr val="accent2"/>
                </a:solidFill>
                <a:latin typeface="仿宋" pitchFamily="49" charset="-122"/>
                <a:ea typeface="仿宋" pitchFamily="49" charset="-122"/>
              </a:rPr>
              <a:t>2</a:t>
            </a:r>
            <a:r>
              <a:rPr lang="zh-CN" altLang="en-US" sz="3600" b="1" dirty="0">
                <a:solidFill>
                  <a:schemeClr val="accent2"/>
                </a:solidFill>
                <a:latin typeface="仿宋" pitchFamily="49" charset="-122"/>
                <a:ea typeface="仿宋" pitchFamily="49" charset="-122"/>
              </a:rPr>
              <a:t>、各段写了什么内容？</a:t>
            </a:r>
          </a:p>
          <a:p>
            <a:pPr>
              <a:spcBef>
                <a:spcPct val="50000"/>
              </a:spcBef>
            </a:pPr>
            <a:r>
              <a:rPr lang="en-US" altLang="zh-CN" sz="3600" b="1" dirty="0">
                <a:solidFill>
                  <a:schemeClr val="accent2"/>
                </a:solidFill>
                <a:latin typeface="仿宋" pitchFamily="49" charset="-122"/>
                <a:ea typeface="仿宋" pitchFamily="49" charset="-122"/>
              </a:rPr>
              <a:t>3</a:t>
            </a:r>
            <a:r>
              <a:rPr lang="zh-CN" altLang="en-US" sz="3600" b="1" dirty="0">
                <a:solidFill>
                  <a:schemeClr val="accent2"/>
                </a:solidFill>
                <a:latin typeface="仿宋" pitchFamily="49" charset="-122"/>
                <a:ea typeface="仿宋" pitchFamily="49" charset="-122"/>
              </a:rPr>
              <a:t>、全文可分为几个部分？</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JSK16-011"/>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12292" name="Text Box 4"/>
          <p:cNvSpPr txBox="1">
            <a:spLocks noChangeArrowheads="1"/>
          </p:cNvSpPr>
          <p:nvPr/>
        </p:nvSpPr>
        <p:spPr bwMode="auto">
          <a:xfrm>
            <a:off x="457200" y="228600"/>
            <a:ext cx="8001000" cy="1754326"/>
          </a:xfrm>
          <a:prstGeom prst="rect">
            <a:avLst/>
          </a:prstGeom>
          <a:noFill/>
          <a:ln w="9525">
            <a:noFill/>
            <a:miter lim="800000"/>
            <a:headEnd/>
            <a:tailEnd/>
          </a:ln>
          <a:effectLst/>
        </p:spPr>
        <p:txBody>
          <a:bodyPr>
            <a:spAutoFit/>
          </a:bodyPr>
          <a:lstStyle/>
          <a:p>
            <a:pPr>
              <a:spcBef>
                <a:spcPct val="50000"/>
              </a:spcBef>
            </a:pPr>
            <a:r>
              <a:rPr lang="zh-CN" altLang="en-US" sz="3600" b="1" smtClean="0">
                <a:latin typeface="华文楷体" pitchFamily="2" charset="-122"/>
                <a:ea typeface="华文楷体" pitchFamily="2" charset="-122"/>
              </a:rPr>
              <a:t>文章以（         ）为线索，把与菜园有关的事情贯穿起来，条理清楚，层次分明。全文可分为（       ） 个部分：</a:t>
            </a:r>
            <a:endParaRPr lang="zh-CN" altLang="en-US" sz="3600" b="1" dirty="0">
              <a:latin typeface="华文楷体" pitchFamily="2" charset="-122"/>
              <a:ea typeface="华文楷体" pitchFamily="2" charset="-122"/>
            </a:endParaRPr>
          </a:p>
        </p:txBody>
      </p:sp>
      <p:sp>
        <p:nvSpPr>
          <p:cNvPr id="12294" name="Text Box 6"/>
          <p:cNvSpPr txBox="1">
            <a:spLocks noChangeArrowheads="1"/>
          </p:cNvSpPr>
          <p:nvPr/>
        </p:nvSpPr>
        <p:spPr bwMode="auto">
          <a:xfrm>
            <a:off x="500034" y="2000240"/>
            <a:ext cx="5043494" cy="4524315"/>
          </a:xfrm>
          <a:prstGeom prst="rect">
            <a:avLst/>
          </a:prstGeom>
          <a:noFill/>
          <a:ln w="9525">
            <a:noFill/>
            <a:miter lim="800000"/>
            <a:headEnd/>
            <a:tailEnd/>
          </a:ln>
          <a:effectLst/>
        </p:spPr>
        <p:txBody>
          <a:bodyPr wrap="square">
            <a:spAutoFit/>
          </a:bodyPr>
          <a:lstStyle/>
          <a:p>
            <a:endParaRPr lang="en-US" altLang="zh-CN" sz="3200" b="1" dirty="0" smtClean="0"/>
          </a:p>
          <a:p>
            <a:r>
              <a:rPr lang="zh-CN" altLang="en-US" sz="3200" b="1" dirty="0" smtClean="0"/>
              <a:t>第</a:t>
            </a:r>
            <a:r>
              <a:rPr lang="zh-CN" altLang="en-US" sz="3200" b="1" dirty="0"/>
              <a:t>一部分</a:t>
            </a:r>
            <a:r>
              <a:rPr lang="en-US" altLang="zh-CN" sz="3200" b="1" dirty="0"/>
              <a:t>(</a:t>
            </a:r>
            <a:r>
              <a:rPr lang="zh-CN" altLang="en-US" sz="3200" b="1" dirty="0"/>
              <a:t>第</a:t>
            </a:r>
            <a:r>
              <a:rPr lang="en-US" altLang="zh-CN" sz="3200" b="1" dirty="0"/>
              <a:t>1</a:t>
            </a:r>
            <a:r>
              <a:rPr lang="zh-CN" altLang="en-US" sz="3200" b="1" dirty="0"/>
              <a:t>、</a:t>
            </a:r>
            <a:r>
              <a:rPr lang="en-US" altLang="zh-CN" sz="3200" b="1" dirty="0"/>
              <a:t>2</a:t>
            </a:r>
            <a:r>
              <a:rPr lang="zh-CN" altLang="en-US" sz="3200" b="1" dirty="0"/>
              <a:t>段</a:t>
            </a:r>
            <a:r>
              <a:rPr lang="en-US" altLang="zh-CN" sz="3200" b="1" dirty="0" smtClean="0"/>
              <a:t>):</a:t>
            </a:r>
            <a:r>
              <a:rPr lang="zh-CN" altLang="en-US" sz="3200" b="1" dirty="0" smtClean="0">
                <a:solidFill>
                  <a:schemeClr val="accent2"/>
                </a:solidFill>
              </a:rPr>
              <a:t>开篇</a:t>
            </a:r>
            <a:r>
              <a:rPr lang="zh-CN" altLang="en-US" sz="3200" b="1" dirty="0">
                <a:solidFill>
                  <a:schemeClr val="accent2"/>
                </a:solidFill>
              </a:rPr>
              <a:t>点题，种菜比种花好。 </a:t>
            </a:r>
            <a:br>
              <a:rPr lang="zh-CN" altLang="en-US" sz="3200" b="1" dirty="0">
                <a:solidFill>
                  <a:schemeClr val="accent2"/>
                </a:solidFill>
              </a:rPr>
            </a:br>
            <a:endParaRPr lang="zh-CN" altLang="en-US" sz="3200" b="1" dirty="0">
              <a:solidFill>
                <a:schemeClr val="accent2"/>
              </a:solidFill>
            </a:endParaRPr>
          </a:p>
          <a:p>
            <a:r>
              <a:rPr lang="zh-CN" altLang="en-US" sz="3200" b="1" dirty="0"/>
              <a:t>第二部分</a:t>
            </a:r>
            <a:r>
              <a:rPr lang="en-US" altLang="zh-CN" sz="3200" b="1" dirty="0"/>
              <a:t>(</a:t>
            </a:r>
            <a:r>
              <a:rPr lang="zh-CN" altLang="en-US" sz="3200" b="1" dirty="0"/>
              <a:t>第</a:t>
            </a:r>
            <a:r>
              <a:rPr lang="en-US" altLang="zh-CN" sz="3200" b="1" dirty="0"/>
              <a:t>3—6</a:t>
            </a:r>
            <a:r>
              <a:rPr lang="zh-CN" altLang="en-US" sz="3200" b="1" dirty="0"/>
              <a:t>段</a:t>
            </a:r>
            <a:r>
              <a:rPr lang="en-US" altLang="zh-CN" sz="3200" b="1" dirty="0" smtClean="0"/>
              <a:t>):</a:t>
            </a:r>
            <a:r>
              <a:rPr lang="zh-CN" altLang="en-US" sz="3200" b="1" dirty="0" smtClean="0">
                <a:solidFill>
                  <a:schemeClr val="accent2"/>
                </a:solidFill>
              </a:rPr>
              <a:t>写</a:t>
            </a:r>
            <a:r>
              <a:rPr lang="zh-CN" altLang="en-US" sz="3200" b="1" dirty="0">
                <a:solidFill>
                  <a:schemeClr val="accent2"/>
                </a:solidFill>
              </a:rPr>
              <a:t>菜园的景象。 </a:t>
            </a:r>
            <a:br>
              <a:rPr lang="zh-CN" altLang="en-US" sz="3200" b="1" dirty="0">
                <a:solidFill>
                  <a:schemeClr val="accent2"/>
                </a:solidFill>
              </a:rPr>
            </a:br>
            <a:endParaRPr lang="zh-CN" altLang="en-US" sz="3200" b="1" dirty="0">
              <a:solidFill>
                <a:schemeClr val="accent2"/>
              </a:solidFill>
            </a:endParaRPr>
          </a:p>
          <a:p>
            <a:r>
              <a:rPr lang="zh-CN" altLang="en-US" sz="3200" b="1" dirty="0"/>
              <a:t>第三部分</a:t>
            </a:r>
            <a:r>
              <a:rPr lang="en-US" altLang="zh-CN" sz="3200" b="1" dirty="0"/>
              <a:t>(</a:t>
            </a:r>
            <a:r>
              <a:rPr lang="zh-CN" altLang="en-US" sz="3200" b="1" dirty="0"/>
              <a:t>第</a:t>
            </a:r>
            <a:r>
              <a:rPr lang="en-US" altLang="zh-CN" sz="3200" b="1" dirty="0"/>
              <a:t>7</a:t>
            </a:r>
            <a:r>
              <a:rPr lang="zh-CN" altLang="en-US" sz="3200" b="1" dirty="0"/>
              <a:t>段至篇末</a:t>
            </a:r>
            <a:r>
              <a:rPr lang="en-US" altLang="zh-CN" sz="3200" b="1" dirty="0" smtClean="0"/>
              <a:t>):</a:t>
            </a:r>
            <a:r>
              <a:rPr lang="zh-CN" altLang="en-US" sz="3200" b="1" dirty="0" smtClean="0">
                <a:solidFill>
                  <a:schemeClr val="accent2"/>
                </a:solidFill>
              </a:rPr>
              <a:t>写</a:t>
            </a:r>
            <a:r>
              <a:rPr lang="zh-CN" altLang="en-US" sz="3200" b="1" dirty="0">
                <a:solidFill>
                  <a:schemeClr val="accent2"/>
                </a:solidFill>
              </a:rPr>
              <a:t>种菜的全过程。</a:t>
            </a:r>
          </a:p>
        </p:txBody>
      </p:sp>
      <p:sp>
        <p:nvSpPr>
          <p:cNvPr id="5" name="TextBox 4"/>
          <p:cNvSpPr txBox="1"/>
          <p:nvPr/>
        </p:nvSpPr>
        <p:spPr>
          <a:xfrm>
            <a:off x="2428860" y="214290"/>
            <a:ext cx="1143008" cy="646331"/>
          </a:xfrm>
          <a:prstGeom prst="rect">
            <a:avLst/>
          </a:prstGeom>
          <a:noFill/>
        </p:spPr>
        <p:txBody>
          <a:bodyPr wrap="square" rtlCol="0">
            <a:spAutoFit/>
          </a:bodyPr>
          <a:lstStyle/>
          <a:p>
            <a:r>
              <a:rPr lang="zh-CN" altLang="en-US" sz="3600" b="1" dirty="0" smtClean="0">
                <a:solidFill>
                  <a:srgbClr val="FF0000"/>
                </a:solidFill>
              </a:rPr>
              <a:t>菜园</a:t>
            </a:r>
            <a:endParaRPr lang="zh-CN" altLang="en-US" sz="3600" b="1" dirty="0">
              <a:solidFill>
                <a:srgbClr val="FF0000"/>
              </a:solidFill>
            </a:endParaRPr>
          </a:p>
        </p:txBody>
      </p:sp>
      <p:sp>
        <p:nvSpPr>
          <p:cNvPr id="6" name="TextBox 5"/>
          <p:cNvSpPr txBox="1"/>
          <p:nvPr/>
        </p:nvSpPr>
        <p:spPr>
          <a:xfrm>
            <a:off x="4286248" y="1357298"/>
            <a:ext cx="714380" cy="646331"/>
          </a:xfrm>
          <a:prstGeom prst="rect">
            <a:avLst/>
          </a:prstGeom>
          <a:noFill/>
        </p:spPr>
        <p:txBody>
          <a:bodyPr wrap="square" rtlCol="0">
            <a:spAutoFit/>
          </a:bodyPr>
          <a:lstStyle/>
          <a:p>
            <a:r>
              <a:rPr lang="zh-CN" altLang="en-US" sz="3600" b="1" dirty="0" smtClean="0">
                <a:solidFill>
                  <a:srgbClr val="FF0000"/>
                </a:solidFill>
              </a:rPr>
              <a:t>三</a:t>
            </a:r>
            <a:endParaRPr lang="zh-CN" altLang="en-US" sz="3600" b="1" dirty="0">
              <a:solidFill>
                <a:srgbClr val="FF0000"/>
              </a:solidFill>
            </a:endParaRPr>
          </a:p>
        </p:txBody>
      </p:sp>
      <p:pic>
        <p:nvPicPr>
          <p:cNvPr id="55297" name="Picture 1"/>
          <p:cNvPicPr>
            <a:picLocks noChangeAspect="1" noChangeArrowheads="1"/>
          </p:cNvPicPr>
          <p:nvPr/>
        </p:nvPicPr>
        <p:blipFill>
          <a:blip r:embed="rId3"/>
          <a:srcRect/>
          <a:stretch>
            <a:fillRect/>
          </a:stretch>
        </p:blipFill>
        <p:spPr bwMode="auto">
          <a:xfrm>
            <a:off x="5929322" y="2143116"/>
            <a:ext cx="2698768" cy="4187723"/>
          </a:xfrm>
          <a:prstGeom prst="rect">
            <a:avLst/>
          </a:prstGeom>
          <a:noFill/>
          <a:ln w="9525">
            <a:noFill/>
            <a:miter lim="800000"/>
            <a:headEnd/>
            <a:tailEnd/>
          </a:ln>
          <a:effectLst/>
        </p:spPr>
      </p:pic>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2292"/>
                                        </p:tgtEl>
                                        <p:attrNameLst>
                                          <p:attrName>style.visibility</p:attrName>
                                        </p:attrNameLst>
                                      </p:cBhvr>
                                      <p:to>
                                        <p:strVal val="visible"/>
                                      </p:to>
                                    </p:set>
                                    <p:animEffect transition="in" filter="slide(fromBottom)">
                                      <p:cBhvr>
                                        <p:cTn id="7" dur="500"/>
                                        <p:tgtEl>
                                          <p:spTgt spid="12292"/>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fltVal val="0"/>
                                          </p:val>
                                        </p:tav>
                                        <p:tav tm="100000">
                                          <p:val>
                                            <p:strVal val="#ppt_w"/>
                                          </p:val>
                                        </p:tav>
                                      </p:tavLst>
                                    </p:anim>
                                    <p:anim calcmode="lin" valueType="num">
                                      <p:cBhvr>
                                        <p:cTn id="13" dur="1000" fill="hold"/>
                                        <p:tgtEl>
                                          <p:spTgt spid="5"/>
                                        </p:tgtEl>
                                        <p:attrNameLst>
                                          <p:attrName>ppt_h</p:attrName>
                                        </p:attrNameLst>
                                      </p:cBhvr>
                                      <p:tavLst>
                                        <p:tav tm="0">
                                          <p:val>
                                            <p:fltVal val="0"/>
                                          </p:val>
                                        </p:tav>
                                        <p:tav tm="100000">
                                          <p:val>
                                            <p:strVal val="#ppt_h"/>
                                          </p:val>
                                        </p:tav>
                                      </p:tavLst>
                                    </p:anim>
                                    <p:anim calcmode="lin" valueType="num">
                                      <p:cBhvr>
                                        <p:cTn id="14"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6" fill="hold">
                      <p:stCondLst>
                        <p:cond delay="indefinite"/>
                      </p:stCondLst>
                      <p:childTnLst>
                        <p:par>
                          <p:cTn id="17" fill="hold">
                            <p:stCondLst>
                              <p:cond delay="0"/>
                            </p:stCondLst>
                            <p:childTnLst>
                              <p:par>
                                <p:cTn id="18" presetID="15" presetClass="entr" presetSubtype="0" fill="hold" nodeType="clickEffect">
                                  <p:stCondLst>
                                    <p:cond delay="0"/>
                                  </p:stCondLst>
                                  <p:childTnLst>
                                    <p:set>
                                      <p:cBhvr>
                                        <p:cTn id="19" dur="1" fill="hold">
                                          <p:stCondLst>
                                            <p:cond delay="0"/>
                                          </p:stCondLst>
                                        </p:cTn>
                                        <p:tgtEl>
                                          <p:spTgt spid="6">
                                            <p:txEl>
                                              <p:pRg st="0" end="0"/>
                                            </p:txEl>
                                          </p:spTgt>
                                        </p:tgtEl>
                                        <p:attrNameLst>
                                          <p:attrName>style.visibility</p:attrName>
                                        </p:attrNameLst>
                                      </p:cBhvr>
                                      <p:to>
                                        <p:strVal val="visible"/>
                                      </p:to>
                                    </p:set>
                                    <p:anim calcmode="lin" valueType="num">
                                      <p:cBhvr>
                                        <p:cTn id="20"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21"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22" dur="1000" fill="hold"/>
                                        <p:tgtEl>
                                          <p:spTgt spid="6">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6">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grpId="0" nodeType="clickEffect">
                                  <p:stCondLst>
                                    <p:cond delay="0"/>
                                  </p:stCondLst>
                                  <p:childTnLst>
                                    <p:set>
                                      <p:cBhvr>
                                        <p:cTn id="27" dur="1" fill="hold">
                                          <p:stCondLst>
                                            <p:cond delay="0"/>
                                          </p:stCondLst>
                                        </p:cTn>
                                        <p:tgtEl>
                                          <p:spTgt spid="12294">
                                            <p:txEl>
                                              <p:pRg st="1" end="1"/>
                                            </p:txEl>
                                          </p:spTgt>
                                        </p:tgtEl>
                                        <p:attrNameLst>
                                          <p:attrName>style.visibility</p:attrName>
                                        </p:attrNameLst>
                                      </p:cBhvr>
                                      <p:to>
                                        <p:strVal val="visible"/>
                                      </p:to>
                                    </p:set>
                                    <p:anim calcmode="lin" valueType="num">
                                      <p:cBhvr additive="base">
                                        <p:cTn id="28" dur="2000" fill="hold"/>
                                        <p:tgtEl>
                                          <p:spTgt spid="12294">
                                            <p:txEl>
                                              <p:pRg st="1" end="1"/>
                                            </p:txEl>
                                          </p:spTgt>
                                        </p:tgtEl>
                                        <p:attrNameLst>
                                          <p:attrName>ppt_x</p:attrName>
                                        </p:attrNameLst>
                                      </p:cBhvr>
                                      <p:tavLst>
                                        <p:tav tm="0">
                                          <p:val>
                                            <p:strVal val="0-#ppt_w/2"/>
                                          </p:val>
                                        </p:tav>
                                        <p:tav tm="100000">
                                          <p:val>
                                            <p:strVal val="#ppt_x"/>
                                          </p:val>
                                        </p:tav>
                                      </p:tavLst>
                                    </p:anim>
                                    <p:anim calcmode="lin" valueType="num">
                                      <p:cBhvr additive="base">
                                        <p:cTn id="29" dur="2000" fill="hold"/>
                                        <p:tgtEl>
                                          <p:spTgt spid="1229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8" fill="hold" grpId="0" nodeType="clickEffect">
                                  <p:stCondLst>
                                    <p:cond delay="0"/>
                                  </p:stCondLst>
                                  <p:childTnLst>
                                    <p:set>
                                      <p:cBhvr>
                                        <p:cTn id="33" dur="1" fill="hold">
                                          <p:stCondLst>
                                            <p:cond delay="0"/>
                                          </p:stCondLst>
                                        </p:cTn>
                                        <p:tgtEl>
                                          <p:spTgt spid="12294">
                                            <p:txEl>
                                              <p:pRg st="2" end="2"/>
                                            </p:txEl>
                                          </p:spTgt>
                                        </p:tgtEl>
                                        <p:attrNameLst>
                                          <p:attrName>style.visibility</p:attrName>
                                        </p:attrNameLst>
                                      </p:cBhvr>
                                      <p:to>
                                        <p:strVal val="visible"/>
                                      </p:to>
                                    </p:set>
                                    <p:anim calcmode="lin" valueType="num">
                                      <p:cBhvr additive="base">
                                        <p:cTn id="34" dur="2000" fill="hold"/>
                                        <p:tgtEl>
                                          <p:spTgt spid="12294">
                                            <p:txEl>
                                              <p:pRg st="2" end="2"/>
                                            </p:txEl>
                                          </p:spTgt>
                                        </p:tgtEl>
                                        <p:attrNameLst>
                                          <p:attrName>ppt_x</p:attrName>
                                        </p:attrNameLst>
                                      </p:cBhvr>
                                      <p:tavLst>
                                        <p:tav tm="0">
                                          <p:val>
                                            <p:strVal val="0-#ppt_w/2"/>
                                          </p:val>
                                        </p:tav>
                                        <p:tav tm="100000">
                                          <p:val>
                                            <p:strVal val="#ppt_x"/>
                                          </p:val>
                                        </p:tav>
                                      </p:tavLst>
                                    </p:anim>
                                    <p:anim calcmode="lin" valueType="num">
                                      <p:cBhvr additive="base">
                                        <p:cTn id="35" dur="2000" fill="hold"/>
                                        <p:tgtEl>
                                          <p:spTgt spid="1229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8" fill="hold" grpId="0" nodeType="clickEffect">
                                  <p:stCondLst>
                                    <p:cond delay="0"/>
                                  </p:stCondLst>
                                  <p:childTnLst>
                                    <p:set>
                                      <p:cBhvr>
                                        <p:cTn id="39" dur="1" fill="hold">
                                          <p:stCondLst>
                                            <p:cond delay="0"/>
                                          </p:stCondLst>
                                        </p:cTn>
                                        <p:tgtEl>
                                          <p:spTgt spid="12294">
                                            <p:txEl>
                                              <p:pRg st="3" end="3"/>
                                            </p:txEl>
                                          </p:spTgt>
                                        </p:tgtEl>
                                        <p:attrNameLst>
                                          <p:attrName>style.visibility</p:attrName>
                                        </p:attrNameLst>
                                      </p:cBhvr>
                                      <p:to>
                                        <p:strVal val="visible"/>
                                      </p:to>
                                    </p:set>
                                    <p:anim calcmode="lin" valueType="num">
                                      <p:cBhvr additive="base">
                                        <p:cTn id="40" dur="2000" fill="hold"/>
                                        <p:tgtEl>
                                          <p:spTgt spid="12294">
                                            <p:txEl>
                                              <p:pRg st="3" end="3"/>
                                            </p:txEl>
                                          </p:spTgt>
                                        </p:tgtEl>
                                        <p:attrNameLst>
                                          <p:attrName>ppt_x</p:attrName>
                                        </p:attrNameLst>
                                      </p:cBhvr>
                                      <p:tavLst>
                                        <p:tav tm="0">
                                          <p:val>
                                            <p:strVal val="0-#ppt_w/2"/>
                                          </p:val>
                                        </p:tav>
                                        <p:tav tm="100000">
                                          <p:val>
                                            <p:strVal val="#ppt_x"/>
                                          </p:val>
                                        </p:tav>
                                      </p:tavLst>
                                    </p:anim>
                                    <p:anim calcmode="lin" valueType="num">
                                      <p:cBhvr additive="base">
                                        <p:cTn id="41" dur="2000" fill="hold"/>
                                        <p:tgtEl>
                                          <p:spTgt spid="12294">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p:bldP spid="12294" grpId="0" build="p" autoUpdateAnimBg="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JSK16-011"/>
          <p:cNvPicPr>
            <a:picLocks noChangeAspect="1" noChangeArrowheads="1"/>
          </p:cNvPicPr>
          <p:nvPr/>
        </p:nvPicPr>
        <p:blipFill>
          <a:blip r:embed="rId3"/>
          <a:srcRect/>
          <a:stretch>
            <a:fillRect/>
          </a:stretch>
        </p:blipFill>
        <p:spPr bwMode="auto">
          <a:xfrm>
            <a:off x="0" y="0"/>
            <a:ext cx="9144000" cy="6858000"/>
          </a:xfrm>
          <a:prstGeom prst="rect">
            <a:avLst/>
          </a:prstGeom>
          <a:noFill/>
        </p:spPr>
      </p:pic>
      <p:pic>
        <p:nvPicPr>
          <p:cNvPr id="2056" name="Picture 8" descr="http://fashion.sinaimg.cn/2010/0913/201091322538.jpg"/>
          <p:cNvPicPr>
            <a:picLocks noChangeAspect="1" noChangeArrowheads="1"/>
          </p:cNvPicPr>
          <p:nvPr/>
        </p:nvPicPr>
        <p:blipFill>
          <a:blip r:embed="rId4"/>
          <a:srcRect/>
          <a:stretch>
            <a:fillRect/>
          </a:stretch>
        </p:blipFill>
        <p:spPr bwMode="auto">
          <a:xfrm>
            <a:off x="285720" y="357166"/>
            <a:ext cx="8858280" cy="6282468"/>
          </a:xfrm>
          <a:prstGeom prst="rect">
            <a:avLst/>
          </a:prstGeom>
          <a:noFill/>
        </p:spPr>
      </p:pic>
      <p:pic>
        <p:nvPicPr>
          <p:cNvPr id="2058" name="Picture 10" descr="http://fashion.sinaimg.cn/2010/0913/201091322529.jpg"/>
          <p:cNvPicPr>
            <a:picLocks noChangeAspect="1" noChangeArrowheads="1"/>
          </p:cNvPicPr>
          <p:nvPr/>
        </p:nvPicPr>
        <p:blipFill>
          <a:blip r:embed="rId5"/>
          <a:srcRect/>
          <a:stretch>
            <a:fillRect/>
          </a:stretch>
        </p:blipFill>
        <p:spPr bwMode="auto">
          <a:xfrm>
            <a:off x="0" y="0"/>
            <a:ext cx="9501284" cy="6858001"/>
          </a:xfrm>
          <a:prstGeom prst="rect">
            <a:avLst/>
          </a:prstGeom>
          <a:noFill/>
        </p:spPr>
      </p:pic>
      <p:sp>
        <p:nvSpPr>
          <p:cNvPr id="2051" name="Text Box 3"/>
          <p:cNvSpPr txBox="1">
            <a:spLocks noChangeArrowheads="1"/>
          </p:cNvSpPr>
          <p:nvPr/>
        </p:nvSpPr>
        <p:spPr bwMode="auto">
          <a:xfrm>
            <a:off x="3643306" y="2714620"/>
            <a:ext cx="2590800" cy="1015663"/>
          </a:xfrm>
          <a:prstGeom prst="rect">
            <a:avLst/>
          </a:prstGeom>
          <a:noFill/>
          <a:ln w="9525">
            <a:noFill/>
            <a:miter lim="800000"/>
            <a:headEnd/>
            <a:tailEnd/>
          </a:ln>
          <a:effectLst/>
        </p:spPr>
        <p:txBody>
          <a:bodyPr>
            <a:spAutoFit/>
          </a:bodyPr>
          <a:lstStyle/>
          <a:p>
            <a:pPr>
              <a:spcBef>
                <a:spcPct val="50000"/>
              </a:spcBef>
            </a:pPr>
            <a:r>
              <a:rPr lang="zh-CN" altLang="en-US" sz="6000" b="1" dirty="0">
                <a:solidFill>
                  <a:srgbClr val="FFFF00"/>
                </a:solidFill>
                <a:latin typeface="华文宋体" pitchFamily="2" charset="-122"/>
                <a:ea typeface="华文宋体" pitchFamily="2" charset="-122"/>
              </a:rPr>
              <a:t>吴伯箫</a:t>
            </a:r>
          </a:p>
        </p:txBody>
      </p:sp>
      <p:sp>
        <p:nvSpPr>
          <p:cNvPr id="10" name="矩形 9"/>
          <p:cNvSpPr/>
          <p:nvPr/>
        </p:nvSpPr>
        <p:spPr>
          <a:xfrm>
            <a:off x="2071670" y="642918"/>
            <a:ext cx="5141152" cy="156966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9600" b="1" kern="10" cap="none" spc="50" dirty="0">
                <a:ln w="11430"/>
                <a:solidFill>
                  <a:srgbClr val="FF0000"/>
                </a:solidFill>
                <a:effectLst>
                  <a:outerShdw blurRad="76200" dist="50800" dir="5400000" algn="tl" rotWithShape="0">
                    <a:srgbClr val="000000">
                      <a:alpha val="65000"/>
                    </a:srgbClr>
                  </a:outerShdw>
                </a:effectLst>
                <a:latin typeface="华文行楷"/>
                <a:ea typeface="华文行楷"/>
              </a:rPr>
              <a:t>菜园小记</a:t>
            </a:r>
            <a:endParaRPr lang="zh-CN" altLang="en-US" sz="9600" b="1" cap="none" spc="50" dirty="0">
              <a:ln w="11430"/>
              <a:solidFill>
                <a:srgbClr val="FF0000"/>
              </a:solidFill>
              <a:effectLst>
                <a:outerShdw blurRad="76200" dist="50800" dir="5400000" algn="tl" rotWithShape="0">
                  <a:srgbClr val="000000">
                    <a:alpha val="65000"/>
                  </a:srgbClr>
                </a:outerShdw>
              </a:effectLst>
            </a:endParaRPr>
          </a:p>
        </p:txBody>
      </p:sp>
      <p:sp>
        <p:nvSpPr>
          <p:cNvPr id="8" name="TextBox 7"/>
          <p:cNvSpPr txBox="1"/>
          <p:nvPr/>
        </p:nvSpPr>
        <p:spPr>
          <a:xfrm>
            <a:off x="6643670" y="6088559"/>
            <a:ext cx="2500330" cy="769441"/>
          </a:xfrm>
          <a:prstGeom prst="rect">
            <a:avLst/>
          </a:prstGeom>
          <a:noFill/>
        </p:spPr>
        <p:txBody>
          <a:bodyPr wrap="square" rtlCol="0">
            <a:spAutoFit/>
          </a:bodyPr>
          <a:lstStyle/>
          <a:p>
            <a:r>
              <a:rPr lang="zh-CN" altLang="en-US" sz="4400" b="1" kern="10" spc="50" dirty="0" smtClean="0">
                <a:ln w="11430"/>
                <a:solidFill>
                  <a:srgbClr val="FFFF00"/>
                </a:solidFill>
                <a:effectLst>
                  <a:outerShdw blurRad="76200" dist="50800" dir="5400000" algn="tl" rotWithShape="0">
                    <a:srgbClr val="000000">
                      <a:alpha val="65000"/>
                    </a:srgbClr>
                  </a:outerShdw>
                </a:effectLst>
                <a:latin typeface="华文行楷"/>
                <a:ea typeface="华文行楷"/>
              </a:rPr>
              <a:t>第 </a:t>
            </a:r>
            <a:r>
              <a:rPr lang="en-US" altLang="zh-CN" sz="4400" b="1" kern="10" spc="50" dirty="0" smtClean="0">
                <a:ln w="11430"/>
                <a:solidFill>
                  <a:srgbClr val="FFFF00"/>
                </a:solidFill>
                <a:effectLst>
                  <a:outerShdw blurRad="76200" dist="50800" dir="5400000" algn="tl" rotWithShape="0">
                    <a:srgbClr val="000000">
                      <a:alpha val="65000"/>
                    </a:srgbClr>
                  </a:outerShdw>
                </a:effectLst>
                <a:latin typeface="华文行楷"/>
                <a:ea typeface="华文行楷"/>
              </a:rPr>
              <a:t>2 </a:t>
            </a:r>
            <a:r>
              <a:rPr lang="zh-CN" altLang="en-US" sz="4400" b="1" kern="10" spc="50" dirty="0" smtClean="0">
                <a:ln w="11430"/>
                <a:solidFill>
                  <a:srgbClr val="FFFF00"/>
                </a:solidFill>
                <a:effectLst>
                  <a:outerShdw blurRad="76200" dist="50800" dir="5400000" algn="tl" rotWithShape="0">
                    <a:srgbClr val="000000">
                      <a:alpha val="65000"/>
                    </a:srgbClr>
                  </a:outerShdw>
                </a:effectLst>
                <a:latin typeface="华文行楷"/>
                <a:ea typeface="华文行楷"/>
              </a:rPr>
              <a:t>学时</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5" name="Picture 5" descr="C:\Users\Administrator\Desktop\菜园小记资料\fb9f873689b17728f1675588e42865f2_1804759_20180716094828201020_1_看图王.jpg"/>
          <p:cNvPicPr>
            <a:picLocks noChangeAspect="1" noChangeArrowheads="1"/>
          </p:cNvPicPr>
          <p:nvPr/>
        </p:nvPicPr>
        <p:blipFill>
          <a:blip r:embed="rId2"/>
          <a:srcRect/>
          <a:stretch>
            <a:fillRect/>
          </a:stretch>
        </p:blipFill>
        <p:spPr bwMode="auto">
          <a:xfrm>
            <a:off x="1214414" y="3352800"/>
            <a:ext cx="5562600" cy="3505200"/>
          </a:xfrm>
          <a:prstGeom prst="rect">
            <a:avLst/>
          </a:prstGeom>
          <a:noFill/>
        </p:spPr>
      </p:pic>
      <p:pic>
        <p:nvPicPr>
          <p:cNvPr id="4" name="Picture 4" descr="JSK16-011"/>
          <p:cNvPicPr>
            <a:picLocks noChangeAspect="1" noChangeArrowheads="1"/>
          </p:cNvPicPr>
          <p:nvPr/>
        </p:nvPicPr>
        <p:blipFill>
          <a:blip r:embed="rId3"/>
          <a:srcRect/>
          <a:stretch>
            <a:fillRect/>
          </a:stretch>
        </p:blipFill>
        <p:spPr bwMode="auto">
          <a:xfrm>
            <a:off x="0" y="0"/>
            <a:ext cx="9144000" cy="6858000"/>
          </a:xfrm>
          <a:prstGeom prst="rect">
            <a:avLst/>
          </a:prstGeom>
          <a:noFill/>
        </p:spPr>
      </p:pic>
      <p:pic>
        <p:nvPicPr>
          <p:cNvPr id="43010" name="Picture 2"/>
          <p:cNvPicPr>
            <a:picLocks noChangeAspect="1" noChangeArrowheads="1"/>
          </p:cNvPicPr>
          <p:nvPr/>
        </p:nvPicPr>
        <p:blipFill>
          <a:blip r:embed="rId4"/>
          <a:srcRect/>
          <a:stretch>
            <a:fillRect/>
          </a:stretch>
        </p:blipFill>
        <p:spPr bwMode="auto">
          <a:xfrm>
            <a:off x="0" y="57184"/>
            <a:ext cx="9786974" cy="6800840"/>
          </a:xfrm>
          <a:prstGeom prst="rect">
            <a:avLst/>
          </a:prstGeom>
          <a:noFill/>
          <a:ln w="9525">
            <a:noFill/>
            <a:miter lim="800000"/>
            <a:headEnd/>
            <a:tailEnd/>
          </a:ln>
          <a:effectLst/>
        </p:spPr>
      </p:pic>
      <p:pic>
        <p:nvPicPr>
          <p:cNvPr id="43013" name="Picture 5"/>
          <p:cNvPicPr>
            <a:picLocks noChangeAspect="1" noChangeArrowheads="1"/>
          </p:cNvPicPr>
          <p:nvPr/>
        </p:nvPicPr>
        <p:blipFill>
          <a:blip r:embed="rId5"/>
          <a:srcRect/>
          <a:stretch>
            <a:fillRect/>
          </a:stretch>
        </p:blipFill>
        <p:spPr bwMode="auto">
          <a:xfrm>
            <a:off x="5214942" y="2357430"/>
            <a:ext cx="4357718" cy="3643338"/>
          </a:xfrm>
          <a:prstGeom prst="rect">
            <a:avLst/>
          </a:prstGeom>
          <a:noFill/>
          <a:ln w="9525">
            <a:noFill/>
            <a:miter lim="800000"/>
            <a:headEnd/>
            <a:tailEnd/>
          </a:ln>
          <a:effectLst/>
        </p:spPr>
      </p:pic>
      <p:pic>
        <p:nvPicPr>
          <p:cNvPr id="30726" name="Picture 6" descr="C:\Users\Administrator\Desktop\菜园小记资料\fb9f873689b17728f1675588e42865f2_1804759_20180716094828201020_1_看图王.jpg"/>
          <p:cNvPicPr>
            <a:picLocks noChangeAspect="1" noChangeArrowheads="1"/>
          </p:cNvPicPr>
          <p:nvPr/>
        </p:nvPicPr>
        <p:blipFill>
          <a:blip r:embed="rId2"/>
          <a:srcRect/>
          <a:stretch>
            <a:fillRect/>
          </a:stretch>
        </p:blipFill>
        <p:spPr bwMode="auto">
          <a:xfrm>
            <a:off x="1928794" y="3352800"/>
            <a:ext cx="5562600" cy="3505200"/>
          </a:xfrm>
          <a:prstGeom prst="rect">
            <a:avLst/>
          </a:prstGeom>
          <a:noFill/>
        </p:spPr>
      </p:pic>
      <p:pic>
        <p:nvPicPr>
          <p:cNvPr id="43014" name="Picture 6"/>
          <p:cNvPicPr>
            <a:picLocks noChangeAspect="1" noChangeArrowheads="1"/>
          </p:cNvPicPr>
          <p:nvPr/>
        </p:nvPicPr>
        <p:blipFill>
          <a:blip r:embed="rId6"/>
          <a:srcRect/>
          <a:stretch>
            <a:fillRect/>
          </a:stretch>
        </p:blipFill>
        <p:spPr bwMode="auto">
          <a:xfrm>
            <a:off x="428596" y="2143116"/>
            <a:ext cx="3143272" cy="3415288"/>
          </a:xfrm>
          <a:prstGeom prst="rect">
            <a:avLst/>
          </a:prstGeom>
          <a:noFill/>
          <a:ln w="9525">
            <a:noFill/>
            <a:miter lim="800000"/>
            <a:headEnd/>
            <a:tailEnd/>
          </a:ln>
          <a:effectLst/>
        </p:spPr>
      </p:pic>
      <p:sp>
        <p:nvSpPr>
          <p:cNvPr id="9" name="TextBox 8"/>
          <p:cNvSpPr txBox="1"/>
          <p:nvPr/>
        </p:nvSpPr>
        <p:spPr>
          <a:xfrm>
            <a:off x="214282" y="214290"/>
            <a:ext cx="4000528" cy="1569660"/>
          </a:xfrm>
          <a:prstGeom prst="rect">
            <a:avLst/>
          </a:prstGeom>
          <a:noFill/>
        </p:spPr>
        <p:txBody>
          <a:bodyPr wrap="square" rtlCol="0">
            <a:spAutoFit/>
          </a:bodyPr>
          <a:lstStyle/>
          <a:p>
            <a:r>
              <a:rPr lang="en-US" altLang="zh-CN" sz="9600" b="1" dirty="0" smtClean="0">
                <a:solidFill>
                  <a:srgbClr val="FF0000"/>
                </a:solidFill>
                <a:latin typeface="方正舒体" pitchFamily="2" charset="-122"/>
                <a:ea typeface="方正舒体" pitchFamily="2" charset="-122"/>
              </a:rPr>
              <a:t>1942</a:t>
            </a:r>
            <a:r>
              <a:rPr lang="zh-CN" altLang="en-US" sz="6000" b="1" dirty="0" smtClean="0">
                <a:solidFill>
                  <a:srgbClr val="FF0000"/>
                </a:solidFill>
                <a:latin typeface="方正舒体" pitchFamily="2" charset="-122"/>
                <a:ea typeface="方正舒体" pitchFamily="2" charset="-122"/>
              </a:rPr>
              <a:t>年</a:t>
            </a:r>
            <a:endParaRPr lang="zh-CN" altLang="en-US" sz="6000" b="1" dirty="0">
              <a:solidFill>
                <a:srgbClr val="FF0000"/>
              </a:solidFill>
              <a:latin typeface="方正舒体" pitchFamily="2" charset="-122"/>
              <a:ea typeface="方正舒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3010"/>
                                        </p:tgtEl>
                                        <p:attrNameLst>
                                          <p:attrName>style.visibility</p:attrName>
                                        </p:attrNameLst>
                                      </p:cBhvr>
                                      <p:to>
                                        <p:strVal val="visible"/>
                                      </p:to>
                                    </p:set>
                                    <p:animEffect transition="in" filter="wipe(down)">
                                      <p:cBhvr>
                                        <p:cTn id="7" dur="580">
                                          <p:stCondLst>
                                            <p:cond delay="0"/>
                                          </p:stCondLst>
                                        </p:cTn>
                                        <p:tgtEl>
                                          <p:spTgt spid="43010"/>
                                        </p:tgtEl>
                                      </p:cBhvr>
                                    </p:animEffect>
                                    <p:anim calcmode="lin" valueType="num">
                                      <p:cBhvr>
                                        <p:cTn id="8" dur="1822" tmFilter="0,0; 0.14,0.36; 0.43,0.73; 0.71,0.91; 1.0,1.0">
                                          <p:stCondLst>
                                            <p:cond delay="0"/>
                                          </p:stCondLst>
                                        </p:cTn>
                                        <p:tgtEl>
                                          <p:spTgt spid="4301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301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301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301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3010"/>
                                        </p:tgtEl>
                                        <p:attrNameLst>
                                          <p:attrName>ppt_y</p:attrName>
                                        </p:attrNameLst>
                                      </p:cBhvr>
                                      <p:tavLst>
                                        <p:tav tm="0" fmla="#ppt_y-sin(pi*$)/81">
                                          <p:val>
                                            <p:fltVal val="0"/>
                                          </p:val>
                                        </p:tav>
                                        <p:tav tm="100000">
                                          <p:val>
                                            <p:fltVal val="1"/>
                                          </p:val>
                                        </p:tav>
                                      </p:tavLst>
                                    </p:anim>
                                    <p:animScale>
                                      <p:cBhvr>
                                        <p:cTn id="13" dur="26">
                                          <p:stCondLst>
                                            <p:cond delay="650"/>
                                          </p:stCondLst>
                                        </p:cTn>
                                        <p:tgtEl>
                                          <p:spTgt spid="43010"/>
                                        </p:tgtEl>
                                      </p:cBhvr>
                                      <p:to x="100000" y="60000"/>
                                    </p:animScale>
                                    <p:animScale>
                                      <p:cBhvr>
                                        <p:cTn id="14" dur="166" decel="50000">
                                          <p:stCondLst>
                                            <p:cond delay="676"/>
                                          </p:stCondLst>
                                        </p:cTn>
                                        <p:tgtEl>
                                          <p:spTgt spid="43010"/>
                                        </p:tgtEl>
                                      </p:cBhvr>
                                      <p:to x="100000" y="100000"/>
                                    </p:animScale>
                                    <p:animScale>
                                      <p:cBhvr>
                                        <p:cTn id="15" dur="26">
                                          <p:stCondLst>
                                            <p:cond delay="1312"/>
                                          </p:stCondLst>
                                        </p:cTn>
                                        <p:tgtEl>
                                          <p:spTgt spid="43010"/>
                                        </p:tgtEl>
                                      </p:cBhvr>
                                      <p:to x="100000" y="80000"/>
                                    </p:animScale>
                                    <p:animScale>
                                      <p:cBhvr>
                                        <p:cTn id="16" dur="166" decel="50000">
                                          <p:stCondLst>
                                            <p:cond delay="1338"/>
                                          </p:stCondLst>
                                        </p:cTn>
                                        <p:tgtEl>
                                          <p:spTgt spid="43010"/>
                                        </p:tgtEl>
                                      </p:cBhvr>
                                      <p:to x="100000" y="100000"/>
                                    </p:animScale>
                                    <p:animScale>
                                      <p:cBhvr>
                                        <p:cTn id="17" dur="26">
                                          <p:stCondLst>
                                            <p:cond delay="1642"/>
                                          </p:stCondLst>
                                        </p:cTn>
                                        <p:tgtEl>
                                          <p:spTgt spid="43010"/>
                                        </p:tgtEl>
                                      </p:cBhvr>
                                      <p:to x="100000" y="90000"/>
                                    </p:animScale>
                                    <p:animScale>
                                      <p:cBhvr>
                                        <p:cTn id="18" dur="166" decel="50000">
                                          <p:stCondLst>
                                            <p:cond delay="1668"/>
                                          </p:stCondLst>
                                        </p:cTn>
                                        <p:tgtEl>
                                          <p:spTgt spid="43010"/>
                                        </p:tgtEl>
                                      </p:cBhvr>
                                      <p:to x="100000" y="100000"/>
                                    </p:animScale>
                                    <p:animScale>
                                      <p:cBhvr>
                                        <p:cTn id="19" dur="26">
                                          <p:stCondLst>
                                            <p:cond delay="1808"/>
                                          </p:stCondLst>
                                        </p:cTn>
                                        <p:tgtEl>
                                          <p:spTgt spid="43010"/>
                                        </p:tgtEl>
                                      </p:cBhvr>
                                      <p:to x="100000" y="95000"/>
                                    </p:animScale>
                                    <p:animScale>
                                      <p:cBhvr>
                                        <p:cTn id="20" dur="166" decel="50000">
                                          <p:stCondLst>
                                            <p:cond delay="1834"/>
                                          </p:stCondLst>
                                        </p:cTn>
                                        <p:tgtEl>
                                          <p:spTgt spid="4301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3013"/>
                                        </p:tgtEl>
                                        <p:attrNameLst>
                                          <p:attrName>style.visibility</p:attrName>
                                        </p:attrNameLst>
                                      </p:cBhvr>
                                      <p:to>
                                        <p:strVal val="visible"/>
                                      </p:to>
                                    </p:set>
                                    <p:anim calcmode="lin" valueType="num">
                                      <p:cBhvr additive="base">
                                        <p:cTn id="25" dur="3000" fill="hold"/>
                                        <p:tgtEl>
                                          <p:spTgt spid="43013"/>
                                        </p:tgtEl>
                                        <p:attrNameLst>
                                          <p:attrName>ppt_x</p:attrName>
                                        </p:attrNameLst>
                                      </p:cBhvr>
                                      <p:tavLst>
                                        <p:tav tm="0">
                                          <p:val>
                                            <p:strVal val="#ppt_x"/>
                                          </p:val>
                                        </p:tav>
                                        <p:tav tm="100000">
                                          <p:val>
                                            <p:strVal val="#ppt_x"/>
                                          </p:val>
                                        </p:tav>
                                      </p:tavLst>
                                    </p:anim>
                                    <p:anim calcmode="lin" valueType="num">
                                      <p:cBhvr additive="base">
                                        <p:cTn id="26" dur="3000" fill="hold"/>
                                        <p:tgtEl>
                                          <p:spTgt spid="430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5" presetClass="entr" presetSubtype="0" fill="hold" nodeType="clickEffect">
                                  <p:stCondLst>
                                    <p:cond delay="0"/>
                                  </p:stCondLst>
                                  <p:childTnLst>
                                    <p:set>
                                      <p:cBhvr>
                                        <p:cTn id="30" dur="1" fill="hold">
                                          <p:stCondLst>
                                            <p:cond delay="0"/>
                                          </p:stCondLst>
                                        </p:cTn>
                                        <p:tgtEl>
                                          <p:spTgt spid="30726"/>
                                        </p:tgtEl>
                                        <p:attrNameLst>
                                          <p:attrName>style.visibility</p:attrName>
                                        </p:attrNameLst>
                                      </p:cBhvr>
                                      <p:to>
                                        <p:strVal val="visible"/>
                                      </p:to>
                                    </p:set>
                                    <p:anim calcmode="lin" valueType="num">
                                      <p:cBhvr>
                                        <p:cTn id="31" dur="1000" fill="hold"/>
                                        <p:tgtEl>
                                          <p:spTgt spid="30726"/>
                                        </p:tgtEl>
                                        <p:attrNameLst>
                                          <p:attrName>ppt_w</p:attrName>
                                        </p:attrNameLst>
                                      </p:cBhvr>
                                      <p:tavLst>
                                        <p:tav tm="0">
                                          <p:val>
                                            <p:fltVal val="0"/>
                                          </p:val>
                                        </p:tav>
                                        <p:tav tm="100000">
                                          <p:val>
                                            <p:strVal val="#ppt_w"/>
                                          </p:val>
                                        </p:tav>
                                      </p:tavLst>
                                    </p:anim>
                                    <p:anim calcmode="lin" valueType="num">
                                      <p:cBhvr>
                                        <p:cTn id="32" dur="1000" fill="hold"/>
                                        <p:tgtEl>
                                          <p:spTgt spid="30726"/>
                                        </p:tgtEl>
                                        <p:attrNameLst>
                                          <p:attrName>ppt_h</p:attrName>
                                        </p:attrNameLst>
                                      </p:cBhvr>
                                      <p:tavLst>
                                        <p:tav tm="0">
                                          <p:val>
                                            <p:fltVal val="0"/>
                                          </p:val>
                                        </p:tav>
                                        <p:tav tm="100000">
                                          <p:val>
                                            <p:strVal val="#ppt_h"/>
                                          </p:val>
                                        </p:tav>
                                      </p:tavLst>
                                    </p:anim>
                                    <p:anim calcmode="lin" valueType="num">
                                      <p:cBhvr>
                                        <p:cTn id="33" dur="1000" fill="hold"/>
                                        <p:tgtEl>
                                          <p:spTgt spid="30726"/>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3072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5" fill="hold">
                      <p:stCondLst>
                        <p:cond delay="indefinite"/>
                      </p:stCondLst>
                      <p:childTnLst>
                        <p:par>
                          <p:cTn id="36" fill="hold">
                            <p:stCondLst>
                              <p:cond delay="0"/>
                            </p:stCondLst>
                            <p:childTnLst>
                              <p:par>
                                <p:cTn id="37" presetID="15" presetClass="entr" presetSubtype="0" fill="hold" nodeType="clickEffect">
                                  <p:stCondLst>
                                    <p:cond delay="0"/>
                                  </p:stCondLst>
                                  <p:childTnLst>
                                    <p:set>
                                      <p:cBhvr>
                                        <p:cTn id="38" dur="1" fill="hold">
                                          <p:stCondLst>
                                            <p:cond delay="0"/>
                                          </p:stCondLst>
                                        </p:cTn>
                                        <p:tgtEl>
                                          <p:spTgt spid="43014"/>
                                        </p:tgtEl>
                                        <p:attrNameLst>
                                          <p:attrName>style.visibility</p:attrName>
                                        </p:attrNameLst>
                                      </p:cBhvr>
                                      <p:to>
                                        <p:strVal val="visible"/>
                                      </p:to>
                                    </p:set>
                                    <p:anim calcmode="lin" valueType="num">
                                      <p:cBhvr>
                                        <p:cTn id="39" dur="1000" fill="hold"/>
                                        <p:tgtEl>
                                          <p:spTgt spid="43014"/>
                                        </p:tgtEl>
                                        <p:attrNameLst>
                                          <p:attrName>ppt_w</p:attrName>
                                        </p:attrNameLst>
                                      </p:cBhvr>
                                      <p:tavLst>
                                        <p:tav tm="0">
                                          <p:val>
                                            <p:fltVal val="0"/>
                                          </p:val>
                                        </p:tav>
                                        <p:tav tm="100000">
                                          <p:val>
                                            <p:strVal val="#ppt_w"/>
                                          </p:val>
                                        </p:tav>
                                      </p:tavLst>
                                    </p:anim>
                                    <p:anim calcmode="lin" valueType="num">
                                      <p:cBhvr>
                                        <p:cTn id="40" dur="1000" fill="hold"/>
                                        <p:tgtEl>
                                          <p:spTgt spid="43014"/>
                                        </p:tgtEl>
                                        <p:attrNameLst>
                                          <p:attrName>ppt_h</p:attrName>
                                        </p:attrNameLst>
                                      </p:cBhvr>
                                      <p:tavLst>
                                        <p:tav tm="0">
                                          <p:val>
                                            <p:fltVal val="0"/>
                                          </p:val>
                                        </p:tav>
                                        <p:tav tm="100000">
                                          <p:val>
                                            <p:strVal val="#ppt_h"/>
                                          </p:val>
                                        </p:tav>
                                      </p:tavLst>
                                    </p:anim>
                                    <p:anim calcmode="lin" valueType="num">
                                      <p:cBhvr>
                                        <p:cTn id="41" dur="1000" fill="hold"/>
                                        <p:tgtEl>
                                          <p:spTgt spid="43014"/>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4301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JSK16-011"/>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TextBox 1"/>
          <p:cNvSpPr txBox="1"/>
          <p:nvPr/>
        </p:nvSpPr>
        <p:spPr>
          <a:xfrm>
            <a:off x="500034" y="214290"/>
            <a:ext cx="4643470" cy="707886"/>
          </a:xfrm>
          <a:prstGeom prst="rect">
            <a:avLst/>
          </a:prstGeom>
          <a:noFill/>
        </p:spPr>
        <p:txBody>
          <a:bodyPr wrap="square" rtlCol="0">
            <a:spAutoFit/>
          </a:bodyPr>
          <a:lstStyle/>
          <a:p>
            <a:r>
              <a:rPr lang="zh-CN" altLang="en-US" sz="4000" dirty="0" smtClean="0">
                <a:solidFill>
                  <a:srgbClr val="FF0000"/>
                </a:solidFill>
                <a:latin typeface="方正粗黑宋简体" pitchFamily="2" charset="-122"/>
                <a:ea typeface="方正粗黑宋简体" pitchFamily="2" charset="-122"/>
              </a:rPr>
              <a:t>一、复习旧知识：</a:t>
            </a:r>
            <a:endParaRPr lang="zh-CN" altLang="en-US" sz="4000" dirty="0">
              <a:solidFill>
                <a:srgbClr val="FF0000"/>
              </a:solidFill>
              <a:latin typeface="方正粗黑宋简体" pitchFamily="2" charset="-122"/>
              <a:ea typeface="方正粗黑宋简体" pitchFamily="2" charset="-122"/>
            </a:endParaRPr>
          </a:p>
        </p:txBody>
      </p:sp>
      <p:sp>
        <p:nvSpPr>
          <p:cNvPr id="4" name="TextBox 3"/>
          <p:cNvSpPr txBox="1"/>
          <p:nvPr/>
        </p:nvSpPr>
        <p:spPr>
          <a:xfrm>
            <a:off x="571472" y="928670"/>
            <a:ext cx="7572428" cy="584775"/>
          </a:xfrm>
          <a:prstGeom prst="rect">
            <a:avLst/>
          </a:prstGeom>
          <a:noFill/>
        </p:spPr>
        <p:txBody>
          <a:bodyPr wrap="square" rtlCol="0">
            <a:spAutoFit/>
          </a:bodyPr>
          <a:lstStyle/>
          <a:p>
            <a:r>
              <a:rPr lang="en-US" sz="3200" b="1" dirty="0" smtClean="0"/>
              <a:t>1.</a:t>
            </a:r>
            <a:r>
              <a:rPr lang="zh-CN" altLang="en-US" sz="3200" b="1" dirty="0" smtClean="0"/>
              <a:t>本文写的是哪一年的什么事？</a:t>
            </a:r>
            <a:endParaRPr lang="zh-CN" altLang="en-US" sz="3200" b="1" dirty="0"/>
          </a:p>
        </p:txBody>
      </p:sp>
      <p:sp>
        <p:nvSpPr>
          <p:cNvPr id="25601" name="Rectangle 1"/>
          <p:cNvSpPr>
            <a:spLocks noChangeArrowheads="1"/>
          </p:cNvSpPr>
          <p:nvPr/>
        </p:nvSpPr>
        <p:spPr bwMode="auto">
          <a:xfrm>
            <a:off x="642910" y="1428736"/>
            <a:ext cx="8286808" cy="11387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3600" b="1" i="0" u="none" strike="noStrike" cap="none" normalizeH="0" baseline="0" dirty="0" smtClean="0">
                <a:ln>
                  <a:noFill/>
                </a:ln>
                <a:solidFill>
                  <a:srgbClr val="0070C0"/>
                </a:solidFill>
                <a:effectLst/>
                <a:latin typeface="方正姚体" pitchFamily="2" charset="-122"/>
                <a:ea typeface="方正姚体" pitchFamily="2" charset="-122"/>
                <a:cs typeface="宋体" pitchFamily="2" charset="-122"/>
              </a:rPr>
              <a:t>（</a:t>
            </a:r>
            <a:r>
              <a:rPr kumimoji="0" lang="en-US" altLang="zh-CN" sz="3200" b="1" i="0" u="none" strike="noStrike" cap="none" normalizeH="0" baseline="0" dirty="0" smtClean="0">
                <a:ln>
                  <a:noFill/>
                </a:ln>
                <a:solidFill>
                  <a:srgbClr val="0070C0"/>
                </a:solidFill>
                <a:effectLst/>
                <a:latin typeface="方正姚体" pitchFamily="2" charset="-122"/>
                <a:ea typeface="方正姚体" pitchFamily="2" charset="-122"/>
                <a:cs typeface="宋体" pitchFamily="2" charset="-122"/>
              </a:rPr>
              <a:t>1941</a:t>
            </a:r>
            <a:r>
              <a:rPr kumimoji="0" lang="zh-CN" altLang="en-US" sz="3200" b="1" i="0" u="none" strike="noStrike" cap="none" normalizeH="0" baseline="0" dirty="0" smtClean="0">
                <a:ln>
                  <a:noFill/>
                </a:ln>
                <a:solidFill>
                  <a:srgbClr val="0070C0"/>
                </a:solidFill>
                <a:effectLst/>
                <a:latin typeface="方正姚体" pitchFamily="2" charset="-122"/>
                <a:ea typeface="方正姚体" pitchFamily="2" charset="-122"/>
                <a:cs typeface="宋体" pitchFamily="2" charset="-122"/>
              </a:rPr>
              <a:t>年，延安发动的军民大生产，做到了自力更生，丰衣足食。）</a:t>
            </a:r>
          </a:p>
        </p:txBody>
      </p:sp>
      <p:sp>
        <p:nvSpPr>
          <p:cNvPr id="9" name="TextBox 8"/>
          <p:cNvSpPr txBox="1"/>
          <p:nvPr/>
        </p:nvSpPr>
        <p:spPr>
          <a:xfrm>
            <a:off x="357158" y="2571744"/>
            <a:ext cx="8429684" cy="584775"/>
          </a:xfrm>
          <a:prstGeom prst="rect">
            <a:avLst/>
          </a:prstGeom>
          <a:noFill/>
        </p:spPr>
        <p:txBody>
          <a:bodyPr wrap="square" rtlCol="0">
            <a:spAutoFit/>
          </a:bodyPr>
          <a:lstStyle/>
          <a:p>
            <a:r>
              <a:rPr lang="en-US" sz="3200" b="1" dirty="0" smtClean="0"/>
              <a:t>2.</a:t>
            </a:r>
            <a:r>
              <a:rPr lang="zh-CN" altLang="en-US" sz="3200" b="1" dirty="0" smtClean="0"/>
              <a:t>本文写于哪一年？这期间中国发生了什么事？</a:t>
            </a:r>
            <a:endParaRPr lang="zh-CN" altLang="en-US" sz="3200" b="1" dirty="0"/>
          </a:p>
        </p:txBody>
      </p:sp>
      <p:sp>
        <p:nvSpPr>
          <p:cNvPr id="10" name="TextBox 9"/>
          <p:cNvSpPr txBox="1"/>
          <p:nvPr/>
        </p:nvSpPr>
        <p:spPr>
          <a:xfrm>
            <a:off x="500034" y="3143248"/>
            <a:ext cx="8001056" cy="1077218"/>
          </a:xfrm>
          <a:prstGeom prst="rect">
            <a:avLst/>
          </a:prstGeom>
          <a:noFill/>
        </p:spPr>
        <p:txBody>
          <a:bodyPr wrap="square" rtlCol="0">
            <a:spAutoFit/>
          </a:bodyPr>
          <a:lstStyle/>
          <a:p>
            <a:r>
              <a:rPr lang="zh-CN" altLang="en-US" sz="3200" b="1" dirty="0" smtClean="0">
                <a:solidFill>
                  <a:srgbClr val="0070C0"/>
                </a:solidFill>
                <a:latin typeface="方正姚体" pitchFamily="2" charset="-122"/>
                <a:ea typeface="方正姚体" pitchFamily="2" charset="-122"/>
              </a:rPr>
              <a:t>（</a:t>
            </a:r>
            <a:r>
              <a:rPr lang="en-US" sz="3200" b="1" dirty="0" smtClean="0">
                <a:solidFill>
                  <a:srgbClr val="0070C0"/>
                </a:solidFill>
                <a:latin typeface="方正姚体" pitchFamily="2" charset="-122"/>
                <a:ea typeface="方正姚体" pitchFamily="2" charset="-122"/>
              </a:rPr>
              <a:t>1961</a:t>
            </a:r>
            <a:r>
              <a:rPr lang="zh-CN" altLang="en-US" sz="3200" b="1" dirty="0" smtClean="0">
                <a:solidFill>
                  <a:srgbClr val="0070C0"/>
                </a:solidFill>
                <a:latin typeface="方正姚体" pitchFamily="2" charset="-122"/>
                <a:ea typeface="方正姚体" pitchFamily="2" charset="-122"/>
              </a:rPr>
              <a:t>年，由于严重的自然灾害和苏联的背信弃义，国家处于经济严重困难时期。）</a:t>
            </a:r>
            <a:endParaRPr lang="zh-CN" altLang="en-US" sz="3200" b="1" dirty="0">
              <a:solidFill>
                <a:srgbClr val="0070C0"/>
              </a:solidFill>
              <a:latin typeface="方正姚体" pitchFamily="2" charset="-122"/>
              <a:ea typeface="方正姚体" pitchFamily="2" charset="-122"/>
            </a:endParaRPr>
          </a:p>
        </p:txBody>
      </p:sp>
      <p:sp>
        <p:nvSpPr>
          <p:cNvPr id="11" name="TextBox 10"/>
          <p:cNvSpPr txBox="1"/>
          <p:nvPr/>
        </p:nvSpPr>
        <p:spPr>
          <a:xfrm>
            <a:off x="500034" y="4214818"/>
            <a:ext cx="8358246" cy="646331"/>
          </a:xfrm>
          <a:prstGeom prst="rect">
            <a:avLst/>
          </a:prstGeom>
          <a:noFill/>
        </p:spPr>
        <p:txBody>
          <a:bodyPr wrap="square" rtlCol="0">
            <a:spAutoFit/>
          </a:bodyPr>
          <a:lstStyle/>
          <a:p>
            <a:r>
              <a:rPr lang="en-US" sz="3600" b="1" dirty="0" smtClean="0"/>
              <a:t>3.</a:t>
            </a:r>
            <a:r>
              <a:rPr lang="zh-CN" altLang="en-US" sz="3600" b="1" dirty="0" smtClean="0"/>
              <a:t>作者写这篇文章主要想表达什么？</a:t>
            </a:r>
            <a:endParaRPr lang="zh-CN" altLang="en-US" sz="3600" dirty="0"/>
          </a:p>
        </p:txBody>
      </p:sp>
      <p:sp>
        <p:nvSpPr>
          <p:cNvPr id="12" name="TextBox 11"/>
          <p:cNvSpPr txBox="1"/>
          <p:nvPr/>
        </p:nvSpPr>
        <p:spPr>
          <a:xfrm>
            <a:off x="642910" y="4929198"/>
            <a:ext cx="7929618" cy="1569660"/>
          </a:xfrm>
          <a:prstGeom prst="rect">
            <a:avLst/>
          </a:prstGeom>
          <a:noFill/>
        </p:spPr>
        <p:txBody>
          <a:bodyPr wrap="square" rtlCol="0">
            <a:spAutoFit/>
          </a:bodyPr>
          <a:lstStyle/>
          <a:p>
            <a:r>
              <a:rPr lang="zh-CN" altLang="en-US" sz="3200" b="1" dirty="0" smtClean="0">
                <a:solidFill>
                  <a:srgbClr val="0070C0"/>
                </a:solidFill>
                <a:latin typeface="方正姚体" pitchFamily="2" charset="-122"/>
                <a:ea typeface="方正姚体" pitchFamily="2" charset="-122"/>
              </a:rPr>
              <a:t>（通过对延安军民大生产的回忆，激励人们以苦为乐，以苦为荣，将困难置之度外，发扬延安大生产精神。）</a:t>
            </a:r>
            <a:endParaRPr lang="zh-CN" altLang="en-US" sz="3200" b="1" dirty="0">
              <a:solidFill>
                <a:srgbClr val="0070C0"/>
              </a:solidFill>
              <a:latin typeface="方正姚体" pitchFamily="2" charset="-122"/>
              <a:ea typeface="方正姚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25601"/>
                                        </p:tgtEl>
                                        <p:attrNameLst>
                                          <p:attrName>style.visibility</p:attrName>
                                        </p:attrNameLst>
                                      </p:cBhvr>
                                      <p:to>
                                        <p:strVal val="visible"/>
                                      </p:to>
                                    </p:set>
                                    <p:anim calcmode="lin" valueType="num">
                                      <p:cBhvr>
                                        <p:cTn id="7" dur="3000" fill="hold"/>
                                        <p:tgtEl>
                                          <p:spTgt spid="25601"/>
                                        </p:tgtEl>
                                        <p:attrNameLst>
                                          <p:attrName>ppt_w</p:attrName>
                                        </p:attrNameLst>
                                      </p:cBhvr>
                                      <p:tavLst>
                                        <p:tav tm="0">
                                          <p:val>
                                            <p:fltVal val="0"/>
                                          </p:val>
                                        </p:tav>
                                        <p:tav tm="100000">
                                          <p:val>
                                            <p:strVal val="#ppt_w"/>
                                          </p:val>
                                        </p:tav>
                                      </p:tavLst>
                                    </p:anim>
                                    <p:anim calcmode="lin" valueType="num">
                                      <p:cBhvr>
                                        <p:cTn id="8" dur="3000" fill="hold"/>
                                        <p:tgtEl>
                                          <p:spTgt spid="25601"/>
                                        </p:tgtEl>
                                        <p:attrNameLst>
                                          <p:attrName>ppt_h</p:attrName>
                                        </p:attrNameLst>
                                      </p:cBhvr>
                                      <p:tavLst>
                                        <p:tav tm="0">
                                          <p:val>
                                            <p:fltVal val="0"/>
                                          </p:val>
                                        </p:tav>
                                        <p:tav tm="100000">
                                          <p:val>
                                            <p:strVal val="#ppt_h"/>
                                          </p:val>
                                        </p:tav>
                                      </p:tavLst>
                                    </p:anim>
                                    <p:anim calcmode="lin" valueType="num">
                                      <p:cBhvr>
                                        <p:cTn id="9" dur="3000" fill="hold"/>
                                        <p:tgtEl>
                                          <p:spTgt spid="25601"/>
                                        </p:tgtEl>
                                        <p:attrNameLst>
                                          <p:attrName>style.rotation</p:attrName>
                                        </p:attrNameLst>
                                      </p:cBhvr>
                                      <p:tavLst>
                                        <p:tav tm="0">
                                          <p:val>
                                            <p:fltVal val="90"/>
                                          </p:val>
                                        </p:tav>
                                        <p:tav tm="100000">
                                          <p:val>
                                            <p:fltVal val="0"/>
                                          </p:val>
                                        </p:tav>
                                      </p:tavLst>
                                    </p:anim>
                                    <p:animEffect transition="in" filter="fade">
                                      <p:cBhvr>
                                        <p:cTn id="10" dur="3000"/>
                                        <p:tgtEl>
                                          <p:spTgt spid="25601"/>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iterate type="lt">
                                    <p:tmPct val="5000"/>
                                  </p:iterate>
                                  <p:childTnLst>
                                    <p:set>
                                      <p:cBhvr>
                                        <p:cTn id="14" dur="1" fill="hold">
                                          <p:stCondLst>
                                            <p:cond delay="0"/>
                                          </p:stCondLst>
                                        </p:cTn>
                                        <p:tgtEl>
                                          <p:spTgt spid="10"/>
                                        </p:tgtEl>
                                        <p:attrNameLst>
                                          <p:attrName>style.visibility</p:attrName>
                                        </p:attrNameLst>
                                      </p:cBhvr>
                                      <p:to>
                                        <p:strVal val="visible"/>
                                      </p:to>
                                    </p:set>
                                    <p:anim calcmode="lin" valueType="num">
                                      <p:cBhvr>
                                        <p:cTn id="15" dur="3000" fill="hold"/>
                                        <p:tgtEl>
                                          <p:spTgt spid="10"/>
                                        </p:tgtEl>
                                        <p:attrNameLst>
                                          <p:attrName>ppt_w</p:attrName>
                                        </p:attrNameLst>
                                      </p:cBhvr>
                                      <p:tavLst>
                                        <p:tav tm="0">
                                          <p:val>
                                            <p:fltVal val="0"/>
                                          </p:val>
                                        </p:tav>
                                        <p:tav tm="100000">
                                          <p:val>
                                            <p:strVal val="#ppt_w"/>
                                          </p:val>
                                        </p:tav>
                                      </p:tavLst>
                                    </p:anim>
                                    <p:anim calcmode="lin" valueType="num">
                                      <p:cBhvr>
                                        <p:cTn id="16" dur="3000" fill="hold"/>
                                        <p:tgtEl>
                                          <p:spTgt spid="10"/>
                                        </p:tgtEl>
                                        <p:attrNameLst>
                                          <p:attrName>ppt_h</p:attrName>
                                        </p:attrNameLst>
                                      </p:cBhvr>
                                      <p:tavLst>
                                        <p:tav tm="0">
                                          <p:val>
                                            <p:fltVal val="0"/>
                                          </p:val>
                                        </p:tav>
                                        <p:tav tm="100000">
                                          <p:val>
                                            <p:strVal val="#ppt_h"/>
                                          </p:val>
                                        </p:tav>
                                      </p:tavLst>
                                    </p:anim>
                                    <p:anim calcmode="lin" valueType="num">
                                      <p:cBhvr>
                                        <p:cTn id="17" dur="3000" fill="hold"/>
                                        <p:tgtEl>
                                          <p:spTgt spid="10"/>
                                        </p:tgtEl>
                                        <p:attrNameLst>
                                          <p:attrName>style.rotation</p:attrName>
                                        </p:attrNameLst>
                                      </p:cBhvr>
                                      <p:tavLst>
                                        <p:tav tm="0">
                                          <p:val>
                                            <p:fltVal val="90"/>
                                          </p:val>
                                        </p:tav>
                                        <p:tav tm="100000">
                                          <p:val>
                                            <p:fltVal val="0"/>
                                          </p:val>
                                        </p:tav>
                                      </p:tavLst>
                                    </p:anim>
                                    <p:animEffect transition="in" filter="fade">
                                      <p:cBhvr>
                                        <p:cTn id="18" dur="30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iterate type="lt">
                                    <p:tmPct val="5000"/>
                                  </p:iterate>
                                  <p:childTnLst>
                                    <p:set>
                                      <p:cBhvr>
                                        <p:cTn id="22" dur="1" fill="hold">
                                          <p:stCondLst>
                                            <p:cond delay="0"/>
                                          </p:stCondLst>
                                        </p:cTn>
                                        <p:tgtEl>
                                          <p:spTgt spid="12"/>
                                        </p:tgtEl>
                                        <p:attrNameLst>
                                          <p:attrName>style.visibility</p:attrName>
                                        </p:attrNameLst>
                                      </p:cBhvr>
                                      <p:to>
                                        <p:strVal val="visible"/>
                                      </p:to>
                                    </p:set>
                                    <p:anim calcmode="lin" valueType="num">
                                      <p:cBhvr>
                                        <p:cTn id="23" dur="3000" fill="hold"/>
                                        <p:tgtEl>
                                          <p:spTgt spid="12"/>
                                        </p:tgtEl>
                                        <p:attrNameLst>
                                          <p:attrName>ppt_w</p:attrName>
                                        </p:attrNameLst>
                                      </p:cBhvr>
                                      <p:tavLst>
                                        <p:tav tm="0">
                                          <p:val>
                                            <p:fltVal val="0"/>
                                          </p:val>
                                        </p:tav>
                                        <p:tav tm="100000">
                                          <p:val>
                                            <p:strVal val="#ppt_w"/>
                                          </p:val>
                                        </p:tav>
                                      </p:tavLst>
                                    </p:anim>
                                    <p:anim calcmode="lin" valueType="num">
                                      <p:cBhvr>
                                        <p:cTn id="24" dur="3000" fill="hold"/>
                                        <p:tgtEl>
                                          <p:spTgt spid="12"/>
                                        </p:tgtEl>
                                        <p:attrNameLst>
                                          <p:attrName>ppt_h</p:attrName>
                                        </p:attrNameLst>
                                      </p:cBhvr>
                                      <p:tavLst>
                                        <p:tav tm="0">
                                          <p:val>
                                            <p:fltVal val="0"/>
                                          </p:val>
                                        </p:tav>
                                        <p:tav tm="100000">
                                          <p:val>
                                            <p:strVal val="#ppt_h"/>
                                          </p:val>
                                        </p:tav>
                                      </p:tavLst>
                                    </p:anim>
                                    <p:anim calcmode="lin" valueType="num">
                                      <p:cBhvr>
                                        <p:cTn id="25" dur="3000" fill="hold"/>
                                        <p:tgtEl>
                                          <p:spTgt spid="12"/>
                                        </p:tgtEl>
                                        <p:attrNameLst>
                                          <p:attrName>style.rotation</p:attrName>
                                        </p:attrNameLst>
                                      </p:cBhvr>
                                      <p:tavLst>
                                        <p:tav tm="0">
                                          <p:val>
                                            <p:fltVal val="90"/>
                                          </p:val>
                                        </p:tav>
                                        <p:tav tm="100000">
                                          <p:val>
                                            <p:fltVal val="0"/>
                                          </p:val>
                                        </p:tav>
                                      </p:tavLst>
                                    </p:anim>
                                    <p:animEffect transition="in" filter="fade">
                                      <p:cBhvr>
                                        <p:cTn id="26" dur="3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1" grpId="0"/>
      <p:bldP spid="10"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JSK16-011"/>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9937" name="Rectangle 1"/>
          <p:cNvSpPr>
            <a:spLocks noChangeArrowheads="1"/>
          </p:cNvSpPr>
          <p:nvPr/>
        </p:nvSpPr>
        <p:spPr bwMode="auto">
          <a:xfrm>
            <a:off x="0" y="1071546"/>
            <a:ext cx="8858313" cy="55168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ts val="4700"/>
              </a:lnSpc>
              <a:spcBef>
                <a:spcPct val="0"/>
              </a:spcBef>
              <a:spcAft>
                <a:spcPct val="0"/>
              </a:spcAft>
              <a:buClrTx/>
              <a:buSzTx/>
              <a:buFontTx/>
              <a:buNone/>
              <a:tabLst/>
            </a:pPr>
            <a:r>
              <a:rPr kumimoji="0" lang="zh-CN" altLang="en-US" sz="3200" b="1" i="0" u="none" strike="noStrike" cap="none" normalizeH="0" baseline="0" dirty="0" smtClean="0">
                <a:ln>
                  <a:noFill/>
                </a:ln>
                <a:effectLst/>
                <a:latin typeface="黑体" pitchFamily="49" charset="-122"/>
                <a:ea typeface="黑体" pitchFamily="49" charset="-122"/>
                <a:cs typeface="宋体" pitchFamily="2" charset="-122"/>
              </a:rPr>
              <a:t>  </a:t>
            </a:r>
            <a:r>
              <a:rPr kumimoji="0" lang="en-US" altLang="zh-CN" sz="2800" b="1" i="0" u="none" strike="noStrike" cap="none" normalizeH="0" baseline="0" dirty="0" smtClean="0">
                <a:ln>
                  <a:noFill/>
                </a:ln>
                <a:solidFill>
                  <a:srgbClr val="FF0000"/>
                </a:solidFill>
                <a:effectLst/>
                <a:latin typeface="黑体" pitchFamily="49" charset="-122"/>
                <a:ea typeface="黑体" pitchFamily="49" charset="-122"/>
                <a:cs typeface="宋体" pitchFamily="2" charset="-122"/>
              </a:rPr>
              <a:t>1</a:t>
            </a:r>
            <a:r>
              <a:rPr kumimoji="0" lang="zh-CN" altLang="en-US" sz="2800" b="1" i="0" u="none" strike="noStrike" cap="none" normalizeH="0" baseline="0" dirty="0" smtClean="0">
                <a:ln>
                  <a:noFill/>
                </a:ln>
                <a:solidFill>
                  <a:srgbClr val="FF0000"/>
                </a:solidFill>
                <a:effectLst/>
                <a:latin typeface="黑体" pitchFamily="49" charset="-122"/>
                <a:ea typeface="黑体" pitchFamily="49" charset="-122"/>
                <a:cs typeface="宋体" pitchFamily="2" charset="-122"/>
              </a:rPr>
              <a:t>、学习课文第一部分 </a:t>
            </a:r>
            <a:r>
              <a:rPr kumimoji="0" lang="zh-CN" altLang="en-US" sz="3200" b="1" i="0" u="none" strike="noStrike" cap="none" normalizeH="0" baseline="0" dirty="0" smtClean="0">
                <a:ln>
                  <a:noFill/>
                </a:ln>
                <a:solidFill>
                  <a:srgbClr val="FF0000"/>
                </a:solidFill>
                <a:effectLst/>
                <a:latin typeface="黑体" pitchFamily="49" charset="-122"/>
                <a:ea typeface="黑体" pitchFamily="49" charset="-122"/>
                <a:cs typeface="宋体" pitchFamily="2" charset="-122"/>
              </a:rPr>
              <a:t>：</a:t>
            </a:r>
          </a:p>
          <a:p>
            <a:pPr marL="0" marR="0" lvl="0" indent="0" algn="l" defTabSz="914400" rtl="0" eaLnBrk="0" fontAlgn="base" latinLnBrk="0" hangingPunct="0">
              <a:lnSpc>
                <a:spcPts val="4700"/>
              </a:lnSpc>
              <a:spcBef>
                <a:spcPct val="0"/>
              </a:spcBef>
              <a:spcAft>
                <a:spcPct val="0"/>
              </a:spcAft>
              <a:buClrTx/>
              <a:buSzTx/>
              <a:buFontTx/>
              <a:buNone/>
              <a:tabLst/>
            </a:pPr>
            <a:r>
              <a:rPr kumimoji="0" lang="zh-CN" altLang="en-US" sz="3200" b="1" i="0" u="none" strike="noStrike" cap="none" normalizeH="0" baseline="0" dirty="0" smtClean="0">
                <a:ln>
                  <a:noFill/>
                </a:ln>
                <a:effectLst/>
                <a:latin typeface="Calibri" pitchFamily="34" charset="0"/>
                <a:ea typeface="宋体" pitchFamily="2" charset="-122"/>
                <a:cs typeface="宋体" pitchFamily="2" charset="-122"/>
              </a:rPr>
              <a:t>  （</a:t>
            </a:r>
            <a:r>
              <a:rPr kumimoji="0" lang="en-US" altLang="zh-CN" sz="3200" b="1" i="0" u="none" strike="noStrike" cap="none" normalizeH="0" baseline="0" dirty="0" smtClean="0">
                <a:ln>
                  <a:noFill/>
                </a:ln>
                <a:effectLst/>
                <a:latin typeface="Calibri" pitchFamily="34" charset="0"/>
                <a:ea typeface="宋体" pitchFamily="2" charset="-122"/>
                <a:cs typeface="宋体" pitchFamily="2" charset="-122"/>
              </a:rPr>
              <a:t>1</a:t>
            </a:r>
            <a:r>
              <a:rPr kumimoji="0" lang="zh-CN" altLang="en-US" sz="3200" b="1" i="0" u="none" strike="noStrike" cap="none" normalizeH="0" baseline="0" dirty="0" smtClean="0">
                <a:ln>
                  <a:noFill/>
                </a:ln>
                <a:effectLst/>
                <a:latin typeface="Calibri" pitchFamily="34" charset="0"/>
                <a:ea typeface="宋体" pitchFamily="2" charset="-122"/>
                <a:cs typeface="宋体" pitchFamily="2" charset="-122"/>
              </a:rPr>
              <a:t>）</a:t>
            </a:r>
            <a:r>
              <a:rPr kumimoji="0" lang="en-US" altLang="zh-CN" sz="3200" b="1" i="0" u="none" strike="noStrike" cap="none" normalizeH="0" baseline="0" dirty="0" smtClean="0">
                <a:ln>
                  <a:noFill/>
                </a:ln>
                <a:effectLst/>
                <a:latin typeface="Calibri" pitchFamily="34" charset="0"/>
                <a:ea typeface="宋体" pitchFamily="2" charset="-122"/>
                <a:cs typeface="宋体" pitchFamily="2" charset="-122"/>
              </a:rPr>
              <a:t>.</a:t>
            </a:r>
            <a:r>
              <a:rPr kumimoji="0" lang="zh-CN" altLang="en-US" sz="3200" b="1" i="0" u="none" strike="noStrike" cap="none" normalizeH="0" baseline="0" dirty="0" smtClean="0">
                <a:ln>
                  <a:noFill/>
                </a:ln>
                <a:effectLst/>
                <a:latin typeface="Calibri" pitchFamily="34" charset="0"/>
                <a:ea typeface="宋体" pitchFamily="2" charset="-122"/>
                <a:cs typeface="宋体" pitchFamily="2" charset="-122"/>
              </a:rPr>
              <a:t>齐读第一部分，勾画出中心句。 </a:t>
            </a:r>
            <a:endParaRPr kumimoji="0" lang="zh-CN" altLang="en-US" sz="3200" b="1" i="0" u="none" strike="noStrike" cap="none" normalizeH="0" baseline="0" dirty="0" smtClean="0">
              <a:ln>
                <a:noFill/>
              </a:ln>
              <a:effectLst/>
              <a:latin typeface="Arial" pitchFamily="34" charset="0"/>
              <a:ea typeface="宋体" pitchFamily="2" charset="-122"/>
              <a:cs typeface="宋体" pitchFamily="2" charset="-122"/>
            </a:endParaRPr>
          </a:p>
          <a:p>
            <a:pPr marL="0" marR="0" lvl="0" indent="0" algn="l" defTabSz="914400" rtl="0" eaLnBrk="0" fontAlgn="base" latinLnBrk="0" hangingPunct="0">
              <a:lnSpc>
                <a:spcPts val="4700"/>
              </a:lnSpc>
              <a:spcBef>
                <a:spcPct val="0"/>
              </a:spcBef>
              <a:spcAft>
                <a:spcPct val="0"/>
              </a:spcAft>
              <a:buClrTx/>
              <a:buSzTx/>
              <a:buFontTx/>
              <a:buNone/>
              <a:tabLst/>
            </a:pPr>
            <a:r>
              <a:rPr kumimoji="0" lang="zh-CN" altLang="en-US" sz="3200" b="1" i="0" u="none" strike="noStrike" cap="none" normalizeH="0" baseline="0" dirty="0" smtClean="0">
                <a:ln>
                  <a:noFill/>
                </a:ln>
                <a:effectLst/>
                <a:latin typeface="Calibri" pitchFamily="34" charset="0"/>
                <a:ea typeface="宋体" pitchFamily="2" charset="-122"/>
                <a:cs typeface="宋体" pitchFamily="2" charset="-122"/>
              </a:rPr>
              <a:t>  （</a:t>
            </a:r>
            <a:r>
              <a:rPr kumimoji="0" lang="en-US" altLang="zh-CN" sz="3200" b="1" i="0" u="none" strike="noStrike" cap="none" normalizeH="0" baseline="0" dirty="0" smtClean="0">
                <a:ln>
                  <a:noFill/>
                </a:ln>
                <a:effectLst/>
                <a:latin typeface="Calibri" pitchFamily="34" charset="0"/>
                <a:ea typeface="宋体" pitchFamily="2" charset="-122"/>
                <a:cs typeface="宋体" pitchFamily="2" charset="-122"/>
              </a:rPr>
              <a:t>2</a:t>
            </a:r>
            <a:r>
              <a:rPr kumimoji="0" lang="zh-CN" altLang="en-US" sz="3200" b="1" i="0" u="none" strike="noStrike" cap="none" normalizeH="0" baseline="0" dirty="0" smtClean="0">
                <a:ln>
                  <a:noFill/>
                </a:ln>
                <a:effectLst/>
                <a:latin typeface="Calibri" pitchFamily="34" charset="0"/>
                <a:ea typeface="宋体" pitchFamily="2" charset="-122"/>
                <a:cs typeface="宋体" pitchFamily="2" charset="-122"/>
              </a:rPr>
              <a:t>）</a:t>
            </a:r>
            <a:r>
              <a:rPr kumimoji="0" lang="en-US" altLang="zh-CN" sz="3200" b="1" i="0" u="none" strike="noStrike" cap="none" normalizeH="0" baseline="0" dirty="0" smtClean="0">
                <a:ln>
                  <a:noFill/>
                </a:ln>
                <a:effectLst/>
                <a:latin typeface="Calibri" pitchFamily="34" charset="0"/>
                <a:ea typeface="宋体" pitchFamily="2" charset="-122"/>
                <a:cs typeface="宋体" pitchFamily="2" charset="-122"/>
              </a:rPr>
              <a:t>.</a:t>
            </a:r>
            <a:r>
              <a:rPr kumimoji="0" lang="zh-CN" altLang="en-US" sz="3200" b="1" i="0" u="none" strike="noStrike" cap="none" normalizeH="0" baseline="0" dirty="0" smtClean="0">
                <a:ln>
                  <a:noFill/>
                </a:ln>
                <a:effectLst/>
                <a:latin typeface="Calibri" pitchFamily="34" charset="0"/>
                <a:ea typeface="宋体" pitchFamily="2" charset="-122"/>
                <a:cs typeface="宋体" pitchFamily="2" charset="-122"/>
              </a:rPr>
              <a:t>提问：本段的中心句是哪一句</a:t>
            </a:r>
            <a:r>
              <a:rPr kumimoji="0" lang="en-US" altLang="zh-CN" sz="3200" b="1" i="0" u="none" strike="noStrike" cap="none" normalizeH="0" baseline="0" dirty="0" smtClean="0">
                <a:ln>
                  <a:noFill/>
                </a:ln>
                <a:effectLst/>
                <a:latin typeface="Calibri" pitchFamily="34" charset="0"/>
                <a:ea typeface="宋体" pitchFamily="2" charset="-122"/>
                <a:cs typeface="宋体" pitchFamily="2" charset="-122"/>
              </a:rPr>
              <a:t>? </a:t>
            </a:r>
            <a:endParaRPr kumimoji="0" lang="en-US" altLang="zh-CN" sz="3200" b="1" i="0" u="none" strike="noStrike" cap="none" normalizeH="0" baseline="0" dirty="0" smtClean="0">
              <a:ln>
                <a:noFill/>
              </a:ln>
              <a:effectLst/>
              <a:latin typeface="Arial" pitchFamily="34" charset="0"/>
              <a:ea typeface="宋体" pitchFamily="2" charset="-122"/>
              <a:cs typeface="宋体" pitchFamily="2" charset="-122"/>
            </a:endParaRPr>
          </a:p>
          <a:p>
            <a:pPr marL="0" marR="0" lvl="0" indent="0" algn="l" defTabSz="914400" rtl="0" eaLnBrk="0" fontAlgn="base" latinLnBrk="0" hangingPunct="0">
              <a:lnSpc>
                <a:spcPts val="4700"/>
              </a:lnSpc>
              <a:spcBef>
                <a:spcPct val="0"/>
              </a:spcBef>
              <a:spcAft>
                <a:spcPct val="0"/>
              </a:spcAft>
              <a:buClrTx/>
              <a:buSzTx/>
              <a:buFontTx/>
              <a:buNone/>
              <a:tabLst/>
            </a:pPr>
            <a:r>
              <a:rPr kumimoji="0" lang="zh-CN" altLang="en-US" sz="3200" b="1" i="0" u="none" strike="noStrike" cap="none" normalizeH="0" baseline="0" dirty="0" smtClean="0">
                <a:ln>
                  <a:noFill/>
                </a:ln>
                <a:solidFill>
                  <a:srgbClr val="0070C0"/>
                </a:solidFill>
                <a:effectLst/>
                <a:latin typeface="方正姚体" pitchFamily="2" charset="-122"/>
                <a:ea typeface="方正姚体" pitchFamily="2" charset="-122"/>
                <a:cs typeface="宋体" pitchFamily="2" charset="-122"/>
              </a:rPr>
              <a:t>    </a:t>
            </a:r>
            <a:r>
              <a:rPr lang="zh-CN" altLang="en-US" sz="3200" b="1" dirty="0" smtClean="0">
                <a:solidFill>
                  <a:schemeClr val="accent2"/>
                </a:solidFill>
                <a:latin typeface="方正姚体" pitchFamily="2" charset="-122"/>
                <a:ea typeface="方正姚体" pitchFamily="2" charset="-122"/>
              </a:rPr>
              <a:t>明确：是第一句，即“种花好，种菜更好”。 </a:t>
            </a:r>
          </a:p>
          <a:p>
            <a:pPr marL="0" marR="0" lvl="0" indent="0" algn="l" defTabSz="914400" rtl="0" eaLnBrk="0" fontAlgn="base" latinLnBrk="0" hangingPunct="0">
              <a:lnSpc>
                <a:spcPts val="4700"/>
              </a:lnSpc>
              <a:spcBef>
                <a:spcPct val="0"/>
              </a:spcBef>
              <a:spcAft>
                <a:spcPct val="0"/>
              </a:spcAft>
              <a:buClrTx/>
              <a:buSzTx/>
              <a:buFontTx/>
              <a:buNone/>
              <a:tabLst/>
            </a:pPr>
            <a:r>
              <a:rPr lang="zh-CN" altLang="en-US" sz="3200" b="1" dirty="0" smtClean="0">
                <a:solidFill>
                  <a:schemeClr val="accent2"/>
                </a:solidFill>
                <a:latin typeface="方正姚体" pitchFamily="2" charset="-122"/>
                <a:ea typeface="方正姚体" pitchFamily="2" charset="-122"/>
              </a:rPr>
              <a:t>    </a:t>
            </a:r>
            <a:r>
              <a:rPr kumimoji="0" lang="zh-CN" altLang="en-US" sz="3200" b="1" i="0" u="none" strike="noStrike" cap="none" normalizeH="0" baseline="0" dirty="0" smtClean="0">
                <a:ln>
                  <a:noFill/>
                </a:ln>
                <a:effectLst/>
                <a:latin typeface="Calibri" pitchFamily="34" charset="0"/>
                <a:ea typeface="宋体" pitchFamily="2" charset="-122"/>
                <a:cs typeface="宋体" pitchFamily="2" charset="-122"/>
              </a:rPr>
              <a:t>（</a:t>
            </a:r>
            <a:r>
              <a:rPr kumimoji="0" lang="en-US" altLang="zh-CN" sz="3200" b="1" i="0" u="none" strike="noStrike" cap="none" normalizeH="0" baseline="0" dirty="0" smtClean="0">
                <a:ln>
                  <a:noFill/>
                </a:ln>
                <a:effectLst/>
                <a:latin typeface="Calibri" pitchFamily="34" charset="0"/>
                <a:ea typeface="宋体" pitchFamily="2" charset="-122"/>
                <a:cs typeface="宋体" pitchFamily="2" charset="-122"/>
              </a:rPr>
              <a:t>3</a:t>
            </a:r>
            <a:r>
              <a:rPr kumimoji="0" lang="zh-CN" altLang="en-US" sz="3200" b="1" i="0" u="none" strike="noStrike" cap="none" normalizeH="0" baseline="0" dirty="0" smtClean="0">
                <a:ln>
                  <a:noFill/>
                </a:ln>
                <a:effectLst/>
                <a:latin typeface="Calibri" pitchFamily="34" charset="0"/>
                <a:ea typeface="宋体" pitchFamily="2" charset="-122"/>
                <a:cs typeface="宋体" pitchFamily="2" charset="-122"/>
              </a:rPr>
              <a:t>）</a:t>
            </a:r>
            <a:r>
              <a:rPr kumimoji="0" lang="en-US" altLang="zh-CN" sz="3200" b="1" i="0" u="none" strike="noStrike" cap="none" normalizeH="0" baseline="0" dirty="0" smtClean="0">
                <a:ln>
                  <a:noFill/>
                </a:ln>
                <a:effectLst/>
                <a:latin typeface="Calibri" pitchFamily="34" charset="0"/>
                <a:ea typeface="宋体" pitchFamily="2" charset="-122"/>
                <a:cs typeface="宋体" pitchFamily="2" charset="-122"/>
              </a:rPr>
              <a:t>.</a:t>
            </a:r>
            <a:r>
              <a:rPr kumimoji="0" lang="zh-CN" altLang="en-US" sz="3200" b="1" i="0" u="none" strike="noStrike" cap="none" normalizeH="0" baseline="0" dirty="0" smtClean="0">
                <a:ln>
                  <a:noFill/>
                </a:ln>
                <a:effectLst/>
                <a:latin typeface="Calibri" pitchFamily="34" charset="0"/>
                <a:ea typeface="宋体" pitchFamily="2" charset="-122"/>
                <a:cs typeface="宋体" pitchFamily="2" charset="-122"/>
              </a:rPr>
              <a:t>作者从哪个角度强调了</a:t>
            </a:r>
            <a:r>
              <a:rPr kumimoji="0" lang="zh-CN" altLang="en-US" sz="3200" b="1" i="0" u="none" strike="noStrike" cap="none" normalizeH="0" baseline="0" dirty="0" smtClean="0">
                <a:ln>
                  <a:noFill/>
                </a:ln>
                <a:effectLst/>
                <a:latin typeface="Arial"/>
                <a:ea typeface="宋体" pitchFamily="2" charset="-122"/>
                <a:cs typeface="宋体" pitchFamily="2" charset="-122"/>
              </a:rPr>
              <a:t>“</a:t>
            </a:r>
            <a:r>
              <a:rPr kumimoji="0" lang="zh-CN" altLang="en-US" sz="3200" b="1" i="0" u="none" strike="noStrike" cap="none" normalizeH="0" baseline="0" dirty="0" smtClean="0">
                <a:ln>
                  <a:noFill/>
                </a:ln>
                <a:effectLst/>
                <a:latin typeface="Calibri" pitchFamily="34" charset="0"/>
                <a:ea typeface="宋体" pitchFamily="2" charset="-122"/>
                <a:cs typeface="宋体" pitchFamily="2" charset="-122"/>
              </a:rPr>
              <a:t>种菜更好</a:t>
            </a:r>
            <a:r>
              <a:rPr kumimoji="0" lang="zh-CN" altLang="en-US" sz="3200" b="1" i="0" u="none" strike="noStrike" cap="none" normalizeH="0" baseline="0" dirty="0" smtClean="0">
                <a:ln>
                  <a:noFill/>
                </a:ln>
                <a:effectLst/>
                <a:latin typeface="Arial"/>
                <a:ea typeface="宋体" pitchFamily="2" charset="-122"/>
                <a:cs typeface="宋体" pitchFamily="2" charset="-122"/>
              </a:rPr>
              <a:t>”</a:t>
            </a:r>
            <a:r>
              <a:rPr kumimoji="0" lang="zh-CN" altLang="en-US" sz="3200" b="1" i="0" u="none" strike="noStrike" cap="none" normalizeH="0" baseline="0" dirty="0" smtClean="0">
                <a:ln>
                  <a:noFill/>
                </a:ln>
                <a:effectLst/>
                <a:latin typeface="Calibri" pitchFamily="34" charset="0"/>
                <a:ea typeface="宋体" pitchFamily="2" charset="-122"/>
                <a:cs typeface="宋体" pitchFamily="2" charset="-122"/>
              </a:rPr>
              <a:t>呢</a:t>
            </a:r>
            <a:r>
              <a:rPr kumimoji="0" lang="en-US" altLang="zh-CN" sz="3200" b="1" i="0" u="none" strike="noStrike" cap="none" normalizeH="0" baseline="0" dirty="0" smtClean="0">
                <a:ln>
                  <a:noFill/>
                </a:ln>
                <a:effectLst/>
                <a:latin typeface="Calibri" pitchFamily="34" charset="0"/>
                <a:ea typeface="宋体" pitchFamily="2" charset="-122"/>
                <a:cs typeface="宋体" pitchFamily="2" charset="-122"/>
              </a:rPr>
              <a:t>? </a:t>
            </a:r>
            <a:endParaRPr kumimoji="0" lang="en-US" altLang="zh-CN" sz="3200" b="1" i="0" u="none" strike="noStrike" cap="none" normalizeH="0" baseline="0" dirty="0" smtClean="0">
              <a:ln>
                <a:noFill/>
              </a:ln>
              <a:effectLst/>
              <a:latin typeface="Arial" pitchFamily="34" charset="0"/>
              <a:ea typeface="宋体" pitchFamily="2" charset="-122"/>
              <a:cs typeface="宋体" pitchFamily="2" charset="-122"/>
            </a:endParaRPr>
          </a:p>
          <a:p>
            <a:pPr marL="0" marR="0" lvl="0" indent="0" algn="l" defTabSz="914400" rtl="0" eaLnBrk="0" fontAlgn="base" latinLnBrk="0" hangingPunct="0">
              <a:lnSpc>
                <a:spcPts val="4700"/>
              </a:lnSpc>
              <a:spcBef>
                <a:spcPct val="0"/>
              </a:spcBef>
              <a:spcAft>
                <a:spcPct val="0"/>
              </a:spcAft>
              <a:buClrTx/>
              <a:buSzTx/>
              <a:buFontTx/>
              <a:buNone/>
              <a:tabLst/>
            </a:pPr>
            <a:r>
              <a:rPr kumimoji="0" lang="zh-CN" altLang="en-US" sz="3200" b="1" i="0" u="none" strike="noStrike" cap="none" normalizeH="0" baseline="0" dirty="0" smtClean="0">
                <a:ln>
                  <a:noFill/>
                </a:ln>
                <a:solidFill>
                  <a:srgbClr val="0070C0"/>
                </a:solidFill>
                <a:effectLst/>
                <a:latin typeface="方正姚体" pitchFamily="2" charset="-122"/>
                <a:ea typeface="方正姚体" pitchFamily="2" charset="-122"/>
                <a:cs typeface="宋体" pitchFamily="2" charset="-122"/>
              </a:rPr>
              <a:t>       </a:t>
            </a:r>
            <a:r>
              <a:rPr lang="zh-CN" altLang="en-US" sz="3200" b="1" dirty="0" smtClean="0">
                <a:solidFill>
                  <a:schemeClr val="accent2"/>
                </a:solidFill>
                <a:latin typeface="方正姚体" pitchFamily="2" charset="-122"/>
                <a:ea typeface="方正姚体" pitchFamily="2" charset="-122"/>
              </a:rPr>
              <a:t>明确：作者采用比较法，将“花”与“菜进行比较，花美供欣赏，菜好供食用。种菜更好，是从实用价值的角度强调的。引用俗语“瓜菜半年粮”便说明了这一点 </a:t>
            </a:r>
          </a:p>
        </p:txBody>
      </p:sp>
      <p:sp>
        <p:nvSpPr>
          <p:cNvPr id="8" name="TextBox 7"/>
          <p:cNvSpPr txBox="1"/>
          <p:nvPr/>
        </p:nvSpPr>
        <p:spPr>
          <a:xfrm>
            <a:off x="500034" y="285728"/>
            <a:ext cx="3643338" cy="646331"/>
          </a:xfrm>
          <a:prstGeom prst="rect">
            <a:avLst/>
          </a:prstGeom>
          <a:noFill/>
        </p:spPr>
        <p:txBody>
          <a:bodyPr wrap="square" rtlCol="0">
            <a:spAutoFit/>
          </a:bodyPr>
          <a:lstStyle/>
          <a:p>
            <a:pPr lvl="0"/>
            <a:r>
              <a:rPr kumimoji="0" lang="zh-CN" altLang="en-US" sz="3600" dirty="0" smtClean="0">
                <a:solidFill>
                  <a:srgbClr val="FF0000"/>
                </a:solidFill>
                <a:latin typeface="方正粗黑宋简体" pitchFamily="2" charset="-122"/>
                <a:ea typeface="方正粗黑宋简体" pitchFamily="2" charset="-122"/>
                <a:cs typeface="宋体" pitchFamily="2" charset="-122"/>
              </a:rPr>
              <a:t>二、走进文本</a:t>
            </a:r>
            <a:r>
              <a:rPr kumimoji="0" lang="zh-CN" altLang="en-US" sz="3200" dirty="0" smtClean="0">
                <a:solidFill>
                  <a:srgbClr val="FF0000"/>
                </a:solidFill>
                <a:latin typeface="方正粗黑宋简体" pitchFamily="2" charset="-122"/>
                <a:ea typeface="方正粗黑宋简体" pitchFamily="2" charset="-122"/>
                <a:cs typeface="宋体" pitchFamily="2" charset="-122"/>
              </a:rPr>
              <a:t>：</a:t>
            </a:r>
          </a:p>
        </p:txBody>
      </p:sp>
      <p:pic>
        <p:nvPicPr>
          <p:cNvPr id="39939" name="Picture 3"/>
          <p:cNvPicPr>
            <a:picLocks noChangeAspect="1" noChangeArrowheads="1"/>
          </p:cNvPicPr>
          <p:nvPr/>
        </p:nvPicPr>
        <p:blipFill>
          <a:blip r:embed="rId3"/>
          <a:srcRect/>
          <a:stretch>
            <a:fillRect/>
          </a:stretch>
        </p:blipFill>
        <p:spPr bwMode="auto">
          <a:xfrm>
            <a:off x="4929190" y="142852"/>
            <a:ext cx="4214810" cy="1652589"/>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39937">
                                            <p:txEl>
                                              <p:pRg st="3" end="3"/>
                                            </p:txEl>
                                          </p:spTgt>
                                        </p:tgtEl>
                                        <p:attrNameLst>
                                          <p:attrName>style.visibility</p:attrName>
                                        </p:attrNameLst>
                                      </p:cBhvr>
                                      <p:to>
                                        <p:strVal val="visible"/>
                                      </p:to>
                                    </p:set>
                                    <p:anim calcmode="lin" valueType="num">
                                      <p:cBhvr>
                                        <p:cTn id="7" dur="1000" fill="hold"/>
                                        <p:tgtEl>
                                          <p:spTgt spid="39937">
                                            <p:txEl>
                                              <p:pRg st="3" end="3"/>
                                            </p:txEl>
                                          </p:spTgt>
                                        </p:tgtEl>
                                        <p:attrNameLst>
                                          <p:attrName>ppt_w</p:attrName>
                                        </p:attrNameLst>
                                      </p:cBhvr>
                                      <p:tavLst>
                                        <p:tav tm="0">
                                          <p:val>
                                            <p:fltVal val="0"/>
                                          </p:val>
                                        </p:tav>
                                        <p:tav tm="100000">
                                          <p:val>
                                            <p:strVal val="#ppt_w"/>
                                          </p:val>
                                        </p:tav>
                                      </p:tavLst>
                                    </p:anim>
                                    <p:anim calcmode="lin" valueType="num">
                                      <p:cBhvr>
                                        <p:cTn id="8" dur="1000" fill="hold"/>
                                        <p:tgtEl>
                                          <p:spTgt spid="39937">
                                            <p:txEl>
                                              <p:pRg st="3" end="3"/>
                                            </p:txEl>
                                          </p:spTgt>
                                        </p:tgtEl>
                                        <p:attrNameLst>
                                          <p:attrName>ppt_h</p:attrName>
                                        </p:attrNameLst>
                                      </p:cBhvr>
                                      <p:tavLst>
                                        <p:tav tm="0">
                                          <p:val>
                                            <p:fltVal val="0"/>
                                          </p:val>
                                        </p:tav>
                                        <p:tav tm="100000">
                                          <p:val>
                                            <p:strVal val="#ppt_h"/>
                                          </p:val>
                                        </p:tav>
                                      </p:tavLst>
                                    </p:anim>
                                    <p:anim calcmode="lin" valueType="num">
                                      <p:cBhvr>
                                        <p:cTn id="9" dur="1000" fill="hold"/>
                                        <p:tgtEl>
                                          <p:spTgt spid="39937">
                                            <p:txEl>
                                              <p:pRg st="3" end="3"/>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9937">
                                            <p:txEl>
                                              <p:pRg st="3" end="3"/>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nodeType="clickEffect">
                                  <p:stCondLst>
                                    <p:cond delay="0"/>
                                  </p:stCondLst>
                                  <p:childTnLst>
                                    <p:set>
                                      <p:cBhvr>
                                        <p:cTn id="14" dur="1" fill="hold">
                                          <p:stCondLst>
                                            <p:cond delay="0"/>
                                          </p:stCondLst>
                                        </p:cTn>
                                        <p:tgtEl>
                                          <p:spTgt spid="39937">
                                            <p:txEl>
                                              <p:pRg st="5" end="5"/>
                                            </p:txEl>
                                          </p:spTgt>
                                        </p:tgtEl>
                                        <p:attrNameLst>
                                          <p:attrName>style.visibility</p:attrName>
                                        </p:attrNameLst>
                                      </p:cBhvr>
                                      <p:to>
                                        <p:strVal val="visible"/>
                                      </p:to>
                                    </p:set>
                                    <p:anim calcmode="lin" valueType="num">
                                      <p:cBhvr>
                                        <p:cTn id="15" dur="1000" fill="hold"/>
                                        <p:tgtEl>
                                          <p:spTgt spid="39937">
                                            <p:txEl>
                                              <p:pRg st="5" end="5"/>
                                            </p:txEl>
                                          </p:spTgt>
                                        </p:tgtEl>
                                        <p:attrNameLst>
                                          <p:attrName>ppt_w</p:attrName>
                                        </p:attrNameLst>
                                      </p:cBhvr>
                                      <p:tavLst>
                                        <p:tav tm="0">
                                          <p:val>
                                            <p:fltVal val="0"/>
                                          </p:val>
                                        </p:tav>
                                        <p:tav tm="100000">
                                          <p:val>
                                            <p:strVal val="#ppt_w"/>
                                          </p:val>
                                        </p:tav>
                                      </p:tavLst>
                                    </p:anim>
                                    <p:anim calcmode="lin" valueType="num">
                                      <p:cBhvr>
                                        <p:cTn id="16" dur="1000" fill="hold"/>
                                        <p:tgtEl>
                                          <p:spTgt spid="39937">
                                            <p:txEl>
                                              <p:pRg st="5" end="5"/>
                                            </p:txEl>
                                          </p:spTgt>
                                        </p:tgtEl>
                                        <p:attrNameLst>
                                          <p:attrName>ppt_h</p:attrName>
                                        </p:attrNameLst>
                                      </p:cBhvr>
                                      <p:tavLst>
                                        <p:tav tm="0">
                                          <p:val>
                                            <p:fltVal val="0"/>
                                          </p:val>
                                        </p:tav>
                                        <p:tav tm="100000">
                                          <p:val>
                                            <p:strVal val="#ppt_h"/>
                                          </p:val>
                                        </p:tav>
                                      </p:tavLst>
                                    </p:anim>
                                    <p:anim calcmode="lin" valueType="num">
                                      <p:cBhvr>
                                        <p:cTn id="17" dur="1000" fill="hold"/>
                                        <p:tgtEl>
                                          <p:spTgt spid="39937">
                                            <p:txEl>
                                              <p:pRg st="5" end="5"/>
                                            </p:txEl>
                                          </p:spTgt>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9937">
                                            <p:txEl>
                                              <p:pRg st="5" end="5"/>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JSK16-011"/>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14340" name="Rectangle 4"/>
          <p:cNvSpPr>
            <a:spLocks noChangeArrowheads="1"/>
          </p:cNvSpPr>
          <p:nvPr/>
        </p:nvSpPr>
        <p:spPr bwMode="auto">
          <a:xfrm>
            <a:off x="714348" y="357166"/>
            <a:ext cx="7808548" cy="584775"/>
          </a:xfrm>
          <a:prstGeom prst="rect">
            <a:avLst/>
          </a:prstGeom>
          <a:noFill/>
          <a:ln w="9525">
            <a:noFill/>
            <a:miter lim="800000"/>
            <a:headEnd/>
            <a:tailEnd/>
          </a:ln>
          <a:effectLst/>
        </p:spPr>
        <p:txBody>
          <a:bodyPr wrap="none">
            <a:spAutoFit/>
          </a:bodyPr>
          <a:lstStyle/>
          <a:p>
            <a:r>
              <a:rPr kumimoji="0" lang="zh-CN" altLang="en-US" sz="3200" b="1" dirty="0" smtClean="0">
                <a:latin typeface="Calibri" pitchFamily="34" charset="0"/>
                <a:cs typeface="宋体" pitchFamily="2" charset="-122"/>
              </a:rPr>
              <a:t>（</a:t>
            </a:r>
            <a:r>
              <a:rPr kumimoji="0" lang="en-US" altLang="zh-CN" sz="3200" b="1" dirty="0" smtClean="0">
                <a:latin typeface="Calibri" pitchFamily="34" charset="0"/>
                <a:cs typeface="宋体" pitchFamily="2" charset="-122"/>
              </a:rPr>
              <a:t>3</a:t>
            </a:r>
            <a:r>
              <a:rPr kumimoji="0" lang="zh-CN" altLang="en-US" sz="3200" b="1" dirty="0" smtClean="0">
                <a:latin typeface="Calibri" pitchFamily="34" charset="0"/>
                <a:cs typeface="宋体" pitchFamily="2" charset="-122"/>
              </a:rPr>
              <a:t>）把</a:t>
            </a:r>
            <a:r>
              <a:rPr kumimoji="0" lang="zh-CN" altLang="en-US" sz="3200" b="1" dirty="0">
                <a:latin typeface="Calibri" pitchFamily="34" charset="0"/>
                <a:cs typeface="宋体" pitchFamily="2" charset="-122"/>
              </a:rPr>
              <a:t>花和菜作用进行比较目的是什么？</a:t>
            </a:r>
          </a:p>
        </p:txBody>
      </p:sp>
      <p:sp>
        <p:nvSpPr>
          <p:cNvPr id="14341" name="Text Box 5"/>
          <p:cNvSpPr txBox="1">
            <a:spLocks noChangeArrowheads="1"/>
          </p:cNvSpPr>
          <p:nvPr/>
        </p:nvSpPr>
        <p:spPr bwMode="auto">
          <a:xfrm>
            <a:off x="928662" y="1071546"/>
            <a:ext cx="7620000" cy="3748719"/>
          </a:xfrm>
          <a:prstGeom prst="rect">
            <a:avLst/>
          </a:prstGeom>
          <a:noFill/>
          <a:ln w="9525">
            <a:noFill/>
            <a:miter lim="800000"/>
            <a:headEnd/>
            <a:tailEnd/>
          </a:ln>
          <a:effectLst/>
        </p:spPr>
        <p:txBody>
          <a:bodyPr>
            <a:spAutoFit/>
          </a:bodyPr>
          <a:lstStyle/>
          <a:p>
            <a:pPr>
              <a:spcBef>
                <a:spcPct val="20000"/>
              </a:spcBef>
              <a:buFontTx/>
              <a:buChar char="•"/>
            </a:pPr>
            <a:r>
              <a:rPr lang="en-US" altLang="zh-CN" sz="3600" b="1" dirty="0">
                <a:solidFill>
                  <a:schemeClr val="accent2"/>
                </a:solidFill>
                <a:latin typeface="方正姚体" pitchFamily="2" charset="-122"/>
                <a:ea typeface="方正姚体" pitchFamily="2" charset="-122"/>
              </a:rPr>
              <a:t>①</a:t>
            </a:r>
            <a:r>
              <a:rPr lang="zh-CN" altLang="en-US" sz="3600" b="1" dirty="0">
                <a:solidFill>
                  <a:schemeClr val="accent2"/>
                </a:solidFill>
                <a:latin typeface="方正姚体" pitchFamily="2" charset="-122"/>
                <a:ea typeface="方正姚体" pitchFamily="2" charset="-122"/>
              </a:rPr>
              <a:t>突出菜的实用价值，说明种菜比种花更好</a:t>
            </a:r>
          </a:p>
          <a:p>
            <a:pPr>
              <a:spcBef>
                <a:spcPct val="20000"/>
              </a:spcBef>
              <a:buFontTx/>
              <a:buChar char="•"/>
            </a:pPr>
            <a:r>
              <a:rPr lang="zh-CN" altLang="en-US" sz="3600" b="1" dirty="0">
                <a:solidFill>
                  <a:schemeClr val="accent2"/>
                </a:solidFill>
                <a:latin typeface="方正姚体" pitchFamily="2" charset="-122"/>
                <a:ea typeface="方正姚体" pitchFamily="2" charset="-122"/>
              </a:rPr>
              <a:t>②表现不尚奢华，追求朴实的观点</a:t>
            </a:r>
          </a:p>
          <a:p>
            <a:pPr>
              <a:spcBef>
                <a:spcPct val="20000"/>
              </a:spcBef>
              <a:buFontTx/>
              <a:buChar char="•"/>
            </a:pPr>
            <a:r>
              <a:rPr lang="zh-CN" altLang="en-US" sz="3600" b="1" dirty="0">
                <a:solidFill>
                  <a:schemeClr val="accent2"/>
                </a:solidFill>
                <a:latin typeface="方正姚体" pitchFamily="2" charset="-122"/>
                <a:ea typeface="方正姚体" pitchFamily="2" charset="-122"/>
              </a:rPr>
              <a:t>③定下全文感情基调。</a:t>
            </a:r>
          </a:p>
          <a:p>
            <a:pPr>
              <a:spcBef>
                <a:spcPct val="20000"/>
              </a:spcBef>
              <a:buFontTx/>
              <a:buChar char="•"/>
            </a:pPr>
            <a:r>
              <a:rPr lang="zh-CN" altLang="en-US" sz="3600" b="1" dirty="0">
                <a:solidFill>
                  <a:schemeClr val="accent2"/>
                </a:solidFill>
                <a:latin typeface="方正姚体" pitchFamily="2" charset="-122"/>
                <a:ea typeface="方正姚体" pitchFamily="2" charset="-122"/>
              </a:rPr>
              <a:t>④自然地引出下文对延安蓝家坪菜园的回忆。</a:t>
            </a:r>
          </a:p>
        </p:txBody>
      </p:sp>
      <p:pic>
        <p:nvPicPr>
          <p:cNvPr id="54273" name="Picture 1"/>
          <p:cNvPicPr>
            <a:picLocks noChangeAspect="1" noChangeArrowheads="1"/>
          </p:cNvPicPr>
          <p:nvPr/>
        </p:nvPicPr>
        <p:blipFill>
          <a:blip r:embed="rId3"/>
          <a:srcRect/>
          <a:stretch>
            <a:fillRect/>
          </a:stretch>
        </p:blipFill>
        <p:spPr bwMode="auto">
          <a:xfrm>
            <a:off x="428596" y="4857760"/>
            <a:ext cx="8715404" cy="2000240"/>
          </a:xfrm>
          <a:prstGeom prst="rect">
            <a:avLst/>
          </a:prstGeom>
          <a:noFill/>
          <a:ln w="9525">
            <a:noFill/>
            <a:miter lim="800000"/>
            <a:headEnd/>
            <a:tailEnd/>
          </a:ln>
          <a:effectLst/>
        </p:spPr>
      </p:pic>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341"/>
                                        </p:tgtEl>
                                        <p:attrNameLst>
                                          <p:attrName>style.visibility</p:attrName>
                                        </p:attrNameLst>
                                      </p:cBhvr>
                                      <p:to>
                                        <p:strVal val="visible"/>
                                      </p:to>
                                    </p:set>
                                    <p:anim calcmode="lin" valueType="num">
                                      <p:cBhvr additive="base">
                                        <p:cTn id="7" dur="500" fill="hold"/>
                                        <p:tgtEl>
                                          <p:spTgt spid="14341"/>
                                        </p:tgtEl>
                                        <p:attrNameLst>
                                          <p:attrName>ppt_x</p:attrName>
                                        </p:attrNameLst>
                                      </p:cBhvr>
                                      <p:tavLst>
                                        <p:tav tm="0">
                                          <p:val>
                                            <p:strVal val="0-#ppt_w/2"/>
                                          </p:val>
                                        </p:tav>
                                        <p:tav tm="100000">
                                          <p:val>
                                            <p:strVal val="#ppt_x"/>
                                          </p:val>
                                        </p:tav>
                                      </p:tavLst>
                                    </p:anim>
                                    <p:anim calcmode="lin" valueType="num">
                                      <p:cBhvr additive="base">
                                        <p:cTn id="8" dur="500" fill="hold"/>
                                        <p:tgtEl>
                                          <p:spTgt spid="1434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7" presetClass="entr" presetSubtype="0" fill="hold" grpId="1" nodeType="clickEffect">
                                  <p:stCondLst>
                                    <p:cond delay="0"/>
                                  </p:stCondLst>
                                  <p:childTnLst>
                                    <p:set>
                                      <p:cBhvr>
                                        <p:cTn id="12" dur="1" fill="hold">
                                          <p:stCondLst>
                                            <p:cond delay="0"/>
                                          </p:stCondLst>
                                        </p:cTn>
                                        <p:tgtEl>
                                          <p:spTgt spid="14341"/>
                                        </p:tgtEl>
                                        <p:attrNameLst>
                                          <p:attrName>style.visibility</p:attrName>
                                        </p:attrNameLst>
                                      </p:cBhvr>
                                      <p:to>
                                        <p:strVal val="visible"/>
                                      </p:to>
                                    </p:set>
                                    <p:animEffect transition="in" filter="fade">
                                      <p:cBhvr>
                                        <p:cTn id="13" dur="1000"/>
                                        <p:tgtEl>
                                          <p:spTgt spid="14341"/>
                                        </p:tgtEl>
                                      </p:cBhvr>
                                    </p:animEffect>
                                    <p:anim calcmode="lin" valueType="num">
                                      <p:cBhvr>
                                        <p:cTn id="14" dur="1000" fill="hold"/>
                                        <p:tgtEl>
                                          <p:spTgt spid="14341"/>
                                        </p:tgtEl>
                                        <p:attrNameLst>
                                          <p:attrName>ppt_x</p:attrName>
                                        </p:attrNameLst>
                                      </p:cBhvr>
                                      <p:tavLst>
                                        <p:tav tm="0">
                                          <p:val>
                                            <p:strVal val="#ppt_x"/>
                                          </p:val>
                                        </p:tav>
                                        <p:tav tm="100000">
                                          <p:val>
                                            <p:strVal val="#ppt_x"/>
                                          </p:val>
                                        </p:tav>
                                      </p:tavLst>
                                    </p:anim>
                                    <p:anim calcmode="lin" valueType="num">
                                      <p:cBhvr>
                                        <p:cTn id="15" dur="900" decel="100000" fill="hold"/>
                                        <p:tgtEl>
                                          <p:spTgt spid="14341"/>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434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1" grpId="0" autoUpdateAnimBg="0"/>
      <p:bldP spid="14341"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JSK16-011"/>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56321" name="Rectangle 1"/>
          <p:cNvSpPr>
            <a:spLocks noChangeArrowheads="1"/>
          </p:cNvSpPr>
          <p:nvPr/>
        </p:nvSpPr>
        <p:spPr bwMode="auto">
          <a:xfrm>
            <a:off x="428596" y="117693"/>
            <a:ext cx="8929750" cy="67608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ts val="4000"/>
              </a:lnSpc>
              <a:spcBef>
                <a:spcPct val="0"/>
              </a:spcBef>
              <a:spcAft>
                <a:spcPct val="0"/>
              </a:spcAft>
              <a:buClrTx/>
              <a:buSzTx/>
              <a:buFontTx/>
              <a:buNone/>
              <a:tabLst/>
            </a:pPr>
            <a:r>
              <a:rPr kumimoji="0" lang="zh-CN" altLang="en-US" sz="2800" b="0" i="0" u="none" strike="noStrike" cap="none" normalizeH="0" baseline="0" dirty="0" smtClean="0">
                <a:ln>
                  <a:noFill/>
                </a:ln>
                <a:solidFill>
                  <a:schemeClr val="tx1"/>
                </a:solidFill>
                <a:effectLst/>
                <a:latin typeface="黑体" pitchFamily="49" charset="-122"/>
                <a:ea typeface="黑体" pitchFamily="49" charset="-122"/>
                <a:cs typeface="宋体" pitchFamily="2" charset="-122"/>
              </a:rPr>
              <a:t>  </a:t>
            </a:r>
            <a:r>
              <a:rPr kumimoji="0" lang="en-US" altLang="zh-CN" sz="2800" b="0" i="0" u="none" strike="noStrike" cap="none" normalizeH="0" baseline="0" dirty="0" smtClean="0">
                <a:ln>
                  <a:noFill/>
                </a:ln>
                <a:solidFill>
                  <a:srgbClr val="FF0000"/>
                </a:solidFill>
                <a:effectLst/>
                <a:latin typeface="黑体" pitchFamily="49" charset="-122"/>
                <a:ea typeface="黑体" pitchFamily="49" charset="-122"/>
                <a:cs typeface="宋体" pitchFamily="2" charset="-122"/>
              </a:rPr>
              <a:t>2.</a:t>
            </a:r>
            <a:r>
              <a:rPr kumimoji="0" lang="zh-CN" sz="2800" b="0" i="0" u="none" strike="noStrike" cap="none" normalizeH="0" baseline="0" dirty="0" smtClean="0">
                <a:ln>
                  <a:noFill/>
                </a:ln>
                <a:solidFill>
                  <a:srgbClr val="FF0000"/>
                </a:solidFill>
                <a:effectLst/>
                <a:latin typeface="黑体" pitchFamily="49" charset="-122"/>
                <a:ea typeface="黑体" pitchFamily="49" charset="-122"/>
                <a:cs typeface="宋体" pitchFamily="2" charset="-122"/>
              </a:rPr>
              <a:t>学习课文第二部分：</a:t>
            </a:r>
            <a:r>
              <a:rPr kumimoji="0" lang="zh-CN" altLang="en-US" sz="2800" b="0" i="0" u="none" strike="noStrike" cap="none" normalizeH="0" baseline="0" dirty="0" smtClean="0">
                <a:ln>
                  <a:noFill/>
                </a:ln>
                <a:solidFill>
                  <a:srgbClr val="FF0000"/>
                </a:solidFill>
                <a:effectLst/>
                <a:latin typeface="黑体" pitchFamily="49" charset="-122"/>
                <a:ea typeface="黑体" pitchFamily="49" charset="-122"/>
                <a:cs typeface="宋体" pitchFamily="2" charset="-122"/>
              </a:rPr>
              <a:t> </a:t>
            </a:r>
            <a:endParaRPr lang="zh-CN" altLang="en-US" sz="3600" b="1" dirty="0" smtClean="0">
              <a:solidFill>
                <a:srgbClr val="FF0000"/>
              </a:solidFill>
              <a:latin typeface="方正姚体" pitchFamily="2" charset="-122"/>
              <a:ea typeface="方正姚体" pitchFamily="2" charset="-122"/>
            </a:endParaRPr>
          </a:p>
          <a:p>
            <a:pPr marL="0" marR="0" lvl="0" indent="0" algn="l" defTabSz="914400" rtl="0" eaLnBrk="0" fontAlgn="base" latinLnBrk="0" hangingPunct="0">
              <a:lnSpc>
                <a:spcPts val="4000"/>
              </a:lnSpc>
              <a:spcBef>
                <a:spcPct val="0"/>
              </a:spcBef>
              <a:spcAft>
                <a:spcPct val="0"/>
              </a:spcAft>
              <a:buClrTx/>
              <a:buSzTx/>
              <a:buFontTx/>
              <a:buNone/>
              <a:tabLst/>
            </a:pPr>
            <a:r>
              <a:rPr kumimoji="0" lang="zh-CN" altLang="en-US" sz="28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  （</a:t>
            </a:r>
            <a:r>
              <a:rPr kumimoji="0" lang="en-US" altLang="zh-CN" sz="28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1</a:t>
            </a:r>
            <a:r>
              <a:rPr kumimoji="0" lang="zh-CN" altLang="en-US" sz="28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）．抽生轮流读第二部分。 </a:t>
            </a:r>
            <a:endParaRPr kumimoji="0" lang="zh-CN" altLang="en-US" sz="2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ts val="4000"/>
              </a:lnSpc>
              <a:spcBef>
                <a:spcPct val="0"/>
              </a:spcBef>
              <a:spcAft>
                <a:spcPct val="0"/>
              </a:spcAft>
              <a:buClrTx/>
              <a:buSzTx/>
              <a:buFontTx/>
              <a:buNone/>
              <a:tabLst/>
            </a:pPr>
            <a:r>
              <a:rPr kumimoji="0" lang="zh-CN" altLang="en-US" sz="28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     </a:t>
            </a:r>
            <a:r>
              <a:rPr lang="zh-CN" altLang="en-US" sz="2800" b="1" dirty="0" smtClean="0">
                <a:solidFill>
                  <a:schemeClr val="accent2"/>
                </a:solidFill>
                <a:latin typeface="方正姚体" pitchFamily="2" charset="-122"/>
                <a:ea typeface="方正姚体" pitchFamily="2" charset="-122"/>
              </a:rPr>
              <a:t>要求</a:t>
            </a:r>
            <a:r>
              <a:rPr lang="en-US" altLang="zh-CN" sz="2800" b="1" dirty="0" smtClean="0">
                <a:solidFill>
                  <a:schemeClr val="accent2"/>
                </a:solidFill>
                <a:latin typeface="方正姚体" pitchFamily="2" charset="-122"/>
                <a:ea typeface="方正姚体" pitchFamily="2" charset="-122"/>
              </a:rPr>
              <a:t>:</a:t>
            </a:r>
            <a:r>
              <a:rPr lang="zh-CN" altLang="en-US" sz="2800" b="1" dirty="0" smtClean="0">
                <a:solidFill>
                  <a:schemeClr val="accent2"/>
                </a:solidFill>
                <a:latin typeface="方正姚体" pitchFamily="2" charset="-122"/>
                <a:ea typeface="方正姚体" pitchFamily="2" charset="-122"/>
              </a:rPr>
              <a:t>在听读时，迅速画出能够大致表明每段</a:t>
            </a:r>
            <a:endParaRPr lang="en-US" altLang="zh-CN" sz="2800" b="1" dirty="0" smtClean="0">
              <a:solidFill>
                <a:schemeClr val="accent2"/>
              </a:solidFill>
              <a:latin typeface="方正姚体" pitchFamily="2" charset="-122"/>
              <a:ea typeface="方正姚体" pitchFamily="2" charset="-122"/>
            </a:endParaRPr>
          </a:p>
          <a:p>
            <a:pPr marL="0" marR="0" lvl="0" indent="0" algn="l" defTabSz="914400" rtl="0" eaLnBrk="0" fontAlgn="base" latinLnBrk="0" hangingPunct="0">
              <a:lnSpc>
                <a:spcPts val="4000"/>
              </a:lnSpc>
              <a:spcBef>
                <a:spcPct val="0"/>
              </a:spcBef>
              <a:spcAft>
                <a:spcPct val="0"/>
              </a:spcAft>
              <a:buClrTx/>
              <a:buSzTx/>
              <a:buFontTx/>
              <a:buNone/>
              <a:tabLst/>
            </a:pPr>
            <a:r>
              <a:rPr lang="zh-CN" altLang="en-US" sz="2800" b="1" dirty="0" smtClean="0">
                <a:solidFill>
                  <a:schemeClr val="accent2"/>
                </a:solidFill>
                <a:latin typeface="方正姚体" pitchFamily="2" charset="-122"/>
                <a:ea typeface="方正姚体" pitchFamily="2" charset="-122"/>
              </a:rPr>
              <a:t>中心意思的句子。 </a:t>
            </a:r>
          </a:p>
          <a:p>
            <a:pPr marL="0" marR="0" lvl="0" indent="0" algn="l" defTabSz="914400" rtl="0" eaLnBrk="0" fontAlgn="base" latinLnBrk="0" hangingPunct="0">
              <a:lnSpc>
                <a:spcPts val="4000"/>
              </a:lnSpc>
              <a:spcBef>
                <a:spcPct val="0"/>
              </a:spcBef>
              <a:spcAft>
                <a:spcPct val="0"/>
              </a:spcAft>
              <a:buClrTx/>
              <a:buSzTx/>
              <a:buFontTx/>
              <a:buNone/>
              <a:tabLst/>
            </a:pPr>
            <a:r>
              <a:rPr kumimoji="0" lang="zh-CN" altLang="en-US" sz="2800" dirty="0" smtClean="0">
                <a:latin typeface="Calibri" pitchFamily="34" charset="0"/>
                <a:cs typeface="宋体" pitchFamily="2" charset="-122"/>
              </a:rPr>
              <a:t>  </a:t>
            </a:r>
            <a:r>
              <a:rPr kumimoji="0" lang="zh-CN" altLang="en-US" sz="28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a:t>
            </a:r>
            <a:r>
              <a:rPr kumimoji="0" lang="en-US" altLang="zh-CN" sz="28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2</a:t>
            </a:r>
            <a:r>
              <a:rPr kumimoji="0" lang="zh-CN" altLang="en-US" sz="28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）．提问：第</a:t>
            </a:r>
            <a:r>
              <a:rPr kumimoji="0" lang="en-US" altLang="zh-CN" sz="28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a:t>
            </a:r>
            <a:r>
              <a:rPr kumimoji="0" lang="en-US" altLang="zh-CN" sz="2800" b="0" i="0" u="none" strike="noStrike" cap="none" normalizeH="0" baseline="0" dirty="0" smtClean="0">
                <a:ln>
                  <a:noFill/>
                </a:ln>
                <a:solidFill>
                  <a:schemeClr val="tx1"/>
                </a:solidFill>
                <a:effectLst/>
                <a:latin typeface="Arial"/>
                <a:ea typeface="宋体" pitchFamily="2" charset="-122"/>
                <a:cs typeface="宋体" pitchFamily="2" charset="-122"/>
              </a:rPr>
              <a:t>—</a:t>
            </a:r>
            <a:r>
              <a:rPr kumimoji="0" lang="en-US" altLang="zh-CN" sz="28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7</a:t>
            </a:r>
            <a:r>
              <a:rPr kumimoji="0" lang="zh-CN" altLang="en-US" sz="28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段依次记叙了什么内容</a:t>
            </a:r>
            <a:r>
              <a:rPr kumimoji="0" lang="en-US" altLang="zh-CN" sz="28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a:t>
            </a:r>
            <a:r>
              <a:rPr kumimoji="0" lang="zh-CN" altLang="en-US" sz="28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请结</a:t>
            </a:r>
            <a:endParaRPr kumimoji="0" lang="en-US" altLang="zh-CN" sz="2800" b="0" i="0" u="none" strike="noStrike" cap="none" normalizeH="0" baseline="0" dirty="0" smtClean="0">
              <a:ln>
                <a:noFill/>
              </a:ln>
              <a:solidFill>
                <a:schemeClr val="tx1"/>
              </a:solidFill>
              <a:effectLst/>
              <a:latin typeface="Calibri" pitchFamily="34" charset="0"/>
              <a:ea typeface="宋体" pitchFamily="2" charset="-122"/>
              <a:cs typeface="宋体" pitchFamily="2" charset="-122"/>
            </a:endParaRPr>
          </a:p>
          <a:p>
            <a:pPr marL="0" marR="0" lvl="0" indent="0" algn="l" defTabSz="914400" rtl="0" eaLnBrk="0" fontAlgn="base" latinLnBrk="0" hangingPunct="0">
              <a:lnSpc>
                <a:spcPts val="4000"/>
              </a:lnSpc>
              <a:spcBef>
                <a:spcPct val="0"/>
              </a:spcBef>
              <a:spcAft>
                <a:spcPct val="0"/>
              </a:spcAft>
              <a:buClrTx/>
              <a:buSzTx/>
              <a:buFontTx/>
              <a:buNone/>
              <a:tabLst/>
            </a:pPr>
            <a:r>
              <a:rPr kumimoji="0" lang="zh-CN" altLang="en-US" sz="28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 合各段中心句回答。 </a:t>
            </a:r>
            <a:endParaRPr kumimoji="0" lang="zh-CN" altLang="en-US" sz="2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ts val="4000"/>
              </a:lnSpc>
              <a:spcBef>
                <a:spcPct val="0"/>
              </a:spcBef>
              <a:spcAft>
                <a:spcPct val="0"/>
              </a:spcAft>
              <a:buClrTx/>
              <a:buSzTx/>
              <a:buFontTx/>
              <a:buNone/>
              <a:tabLst/>
            </a:pPr>
            <a:r>
              <a:rPr kumimoji="0" lang="zh-CN" altLang="en-US" sz="28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 </a:t>
            </a:r>
            <a:r>
              <a:rPr lang="zh-CN" altLang="en-US" sz="2800" b="1" dirty="0" smtClean="0">
                <a:solidFill>
                  <a:schemeClr val="accent2"/>
                </a:solidFill>
                <a:latin typeface="方正姚体" pitchFamily="2" charset="-122"/>
                <a:ea typeface="方正姚体" pitchFamily="2" charset="-122"/>
              </a:rPr>
              <a:t>明确：第</a:t>
            </a:r>
            <a:r>
              <a:rPr lang="en-US" altLang="zh-CN" sz="2800" b="1" dirty="0" smtClean="0">
                <a:solidFill>
                  <a:schemeClr val="accent2"/>
                </a:solidFill>
                <a:latin typeface="方正姚体" pitchFamily="2" charset="-122"/>
                <a:ea typeface="方正姚体" pitchFamily="2" charset="-122"/>
              </a:rPr>
              <a:t>3</a:t>
            </a:r>
            <a:r>
              <a:rPr lang="zh-CN" altLang="en-US" sz="2800" b="1" dirty="0" smtClean="0">
                <a:solidFill>
                  <a:schemeClr val="accent2"/>
                </a:solidFill>
                <a:latin typeface="方正姚体" pitchFamily="2" charset="-122"/>
                <a:ea typeface="方正姚体" pitchFamily="2" charset="-122"/>
              </a:rPr>
              <a:t>段</a:t>
            </a:r>
            <a:r>
              <a:rPr lang="en-US" altLang="zh-CN" sz="2800" b="1" dirty="0" smtClean="0">
                <a:solidFill>
                  <a:schemeClr val="accent2"/>
                </a:solidFill>
                <a:latin typeface="方正姚体" pitchFamily="2" charset="-122"/>
                <a:ea typeface="方正姚体" pitchFamily="2" charset="-122"/>
              </a:rPr>
              <a:t>——</a:t>
            </a:r>
            <a:r>
              <a:rPr lang="zh-CN" altLang="en-US" sz="2800" b="1" dirty="0" smtClean="0">
                <a:solidFill>
                  <a:schemeClr val="accent2"/>
                </a:solidFill>
                <a:latin typeface="方正姚体" pitchFamily="2" charset="-122"/>
                <a:ea typeface="方正姚体" pitchFamily="2" charset="-122"/>
              </a:rPr>
              <a:t>说是菜园，其实是果园。 </a:t>
            </a:r>
          </a:p>
          <a:p>
            <a:pPr marL="0" marR="0" lvl="0" indent="0" algn="l" defTabSz="914400" rtl="0" eaLnBrk="0" fontAlgn="base" latinLnBrk="0" hangingPunct="0">
              <a:lnSpc>
                <a:spcPts val="4000"/>
              </a:lnSpc>
              <a:spcBef>
                <a:spcPct val="0"/>
              </a:spcBef>
              <a:spcAft>
                <a:spcPct val="0"/>
              </a:spcAft>
              <a:buClrTx/>
              <a:buSzTx/>
              <a:buFontTx/>
              <a:buNone/>
              <a:tabLst/>
            </a:pPr>
            <a:r>
              <a:rPr lang="zh-CN" altLang="en-US" sz="2800" b="1" dirty="0" smtClean="0">
                <a:solidFill>
                  <a:schemeClr val="accent2"/>
                </a:solidFill>
                <a:latin typeface="方正姚体" pitchFamily="2" charset="-122"/>
                <a:ea typeface="方正姚体" pitchFamily="2" charset="-122"/>
              </a:rPr>
              <a:t>              第</a:t>
            </a:r>
            <a:r>
              <a:rPr lang="en-US" altLang="zh-CN" sz="2800" b="1" dirty="0" smtClean="0">
                <a:solidFill>
                  <a:schemeClr val="accent2"/>
                </a:solidFill>
                <a:latin typeface="方正姚体" pitchFamily="2" charset="-122"/>
                <a:ea typeface="方正姚体" pitchFamily="2" charset="-122"/>
              </a:rPr>
              <a:t>4</a:t>
            </a:r>
            <a:r>
              <a:rPr lang="zh-CN" altLang="en-US" sz="2800" b="1" dirty="0" smtClean="0">
                <a:solidFill>
                  <a:schemeClr val="accent2"/>
                </a:solidFill>
                <a:latin typeface="方正姚体" pitchFamily="2" charset="-122"/>
                <a:ea typeface="方正姚体" pitchFamily="2" charset="-122"/>
              </a:rPr>
              <a:t>段</a:t>
            </a:r>
            <a:r>
              <a:rPr lang="en-US" altLang="zh-CN" sz="2800" b="1" dirty="0" smtClean="0">
                <a:solidFill>
                  <a:schemeClr val="accent2"/>
                </a:solidFill>
                <a:latin typeface="方正姚体" pitchFamily="2" charset="-122"/>
                <a:ea typeface="方正姚体" pitchFamily="2" charset="-122"/>
              </a:rPr>
              <a:t>——</a:t>
            </a:r>
            <a:r>
              <a:rPr lang="zh-CN" altLang="en-US" sz="2800" b="1" dirty="0" smtClean="0">
                <a:solidFill>
                  <a:schemeClr val="accent2"/>
                </a:solidFill>
                <a:latin typeface="方正姚体" pitchFamily="2" charset="-122"/>
                <a:ea typeface="方正姚体" pitchFamily="2" charset="-122"/>
              </a:rPr>
              <a:t>果园也是花园。 </a:t>
            </a:r>
          </a:p>
          <a:p>
            <a:pPr marL="0" marR="0" lvl="0" indent="0" algn="l" defTabSz="914400" rtl="0" eaLnBrk="0" fontAlgn="base" latinLnBrk="0" hangingPunct="0">
              <a:lnSpc>
                <a:spcPts val="4000"/>
              </a:lnSpc>
              <a:spcBef>
                <a:spcPct val="0"/>
              </a:spcBef>
              <a:spcAft>
                <a:spcPct val="0"/>
              </a:spcAft>
              <a:buClrTx/>
              <a:buSzTx/>
              <a:buFontTx/>
              <a:buNone/>
              <a:tabLst/>
            </a:pPr>
            <a:r>
              <a:rPr lang="zh-CN" altLang="en-US" sz="2800" b="1" dirty="0" smtClean="0">
                <a:solidFill>
                  <a:schemeClr val="accent2"/>
                </a:solidFill>
                <a:latin typeface="方正姚体" pitchFamily="2" charset="-122"/>
                <a:ea typeface="方正姚体" pitchFamily="2" charset="-122"/>
              </a:rPr>
              <a:t>              第</a:t>
            </a:r>
            <a:r>
              <a:rPr lang="en-US" altLang="zh-CN" sz="2800" b="1" dirty="0" smtClean="0">
                <a:solidFill>
                  <a:schemeClr val="accent2"/>
                </a:solidFill>
                <a:latin typeface="方正姚体" pitchFamily="2" charset="-122"/>
                <a:ea typeface="方正姚体" pitchFamily="2" charset="-122"/>
              </a:rPr>
              <a:t>5</a:t>
            </a:r>
            <a:r>
              <a:rPr lang="zh-CN" altLang="en-US" sz="2800" b="1" dirty="0" smtClean="0">
                <a:solidFill>
                  <a:schemeClr val="accent2"/>
                </a:solidFill>
                <a:latin typeface="方正姚体" pitchFamily="2" charset="-122"/>
                <a:ea typeface="方正姚体" pitchFamily="2" charset="-122"/>
              </a:rPr>
              <a:t>段</a:t>
            </a:r>
            <a:r>
              <a:rPr lang="en-US" altLang="zh-CN" sz="2800" b="1" dirty="0" smtClean="0">
                <a:solidFill>
                  <a:schemeClr val="accent2"/>
                </a:solidFill>
                <a:latin typeface="方正姚体" pitchFamily="2" charset="-122"/>
                <a:ea typeface="方正姚体" pitchFamily="2" charset="-122"/>
              </a:rPr>
              <a:t>——</a:t>
            </a:r>
            <a:r>
              <a:rPr lang="zh-CN" altLang="en-US" sz="2800" b="1" dirty="0" smtClean="0">
                <a:solidFill>
                  <a:schemeClr val="accent2"/>
                </a:solidFill>
                <a:latin typeface="方正姚体" pitchFamily="2" charset="-122"/>
                <a:ea typeface="方正姚体" pitchFamily="2" charset="-122"/>
              </a:rPr>
              <a:t>说的菜园，是就园里的隙地开辟的。 </a:t>
            </a:r>
          </a:p>
          <a:p>
            <a:pPr marL="0" marR="0" lvl="0" indent="0" algn="l" defTabSz="914400" rtl="0" eaLnBrk="0" fontAlgn="base" latinLnBrk="0" hangingPunct="0">
              <a:lnSpc>
                <a:spcPts val="4000"/>
              </a:lnSpc>
              <a:spcBef>
                <a:spcPct val="0"/>
              </a:spcBef>
              <a:spcAft>
                <a:spcPct val="0"/>
              </a:spcAft>
              <a:buClrTx/>
              <a:buSzTx/>
              <a:buFontTx/>
              <a:buNone/>
              <a:tabLst/>
            </a:pPr>
            <a:r>
              <a:rPr lang="zh-CN" altLang="en-US" sz="2800" b="1" dirty="0" smtClean="0">
                <a:solidFill>
                  <a:schemeClr val="accent2"/>
                </a:solidFill>
                <a:latin typeface="方正姚体" pitchFamily="2" charset="-122"/>
                <a:ea typeface="方正姚体" pitchFamily="2" charset="-122"/>
              </a:rPr>
              <a:t>              第</a:t>
            </a:r>
            <a:r>
              <a:rPr lang="en-US" altLang="zh-CN" sz="2800" b="1" dirty="0" smtClean="0">
                <a:solidFill>
                  <a:schemeClr val="accent2"/>
                </a:solidFill>
                <a:latin typeface="方正姚体" pitchFamily="2" charset="-122"/>
                <a:ea typeface="方正姚体" pitchFamily="2" charset="-122"/>
              </a:rPr>
              <a:t>6</a:t>
            </a:r>
            <a:r>
              <a:rPr lang="zh-CN" altLang="en-US" sz="2800" b="1" dirty="0" smtClean="0">
                <a:solidFill>
                  <a:schemeClr val="accent2"/>
                </a:solidFill>
                <a:latin typeface="方正姚体" pitchFamily="2" charset="-122"/>
                <a:ea typeface="方正姚体" pitchFamily="2" charset="-122"/>
              </a:rPr>
              <a:t>段</a:t>
            </a:r>
            <a:r>
              <a:rPr lang="en-US" altLang="zh-CN" sz="2800" b="1" dirty="0" smtClean="0">
                <a:solidFill>
                  <a:schemeClr val="accent2"/>
                </a:solidFill>
                <a:latin typeface="方正姚体" pitchFamily="2" charset="-122"/>
                <a:ea typeface="方正姚体" pitchFamily="2" charset="-122"/>
              </a:rPr>
              <a:t>——</a:t>
            </a:r>
            <a:r>
              <a:rPr lang="zh-CN" altLang="en-US" sz="2800" b="1" dirty="0" smtClean="0">
                <a:solidFill>
                  <a:schemeClr val="accent2"/>
                </a:solidFill>
                <a:latin typeface="方正姚体" pitchFamily="2" charset="-122"/>
                <a:ea typeface="方正姚体" pitchFamily="2" charset="-122"/>
              </a:rPr>
              <a:t>在延安的同志，大家都在工作、学</a:t>
            </a:r>
            <a:endParaRPr lang="en-US" altLang="zh-CN" sz="2800" b="1" dirty="0" smtClean="0">
              <a:solidFill>
                <a:schemeClr val="accent2"/>
              </a:solidFill>
              <a:latin typeface="方正姚体" pitchFamily="2" charset="-122"/>
              <a:ea typeface="方正姚体" pitchFamily="2" charset="-122"/>
            </a:endParaRPr>
          </a:p>
          <a:p>
            <a:pPr marL="0" marR="0" lvl="0" indent="0" algn="l" defTabSz="914400" rtl="0" eaLnBrk="0" fontAlgn="base" latinLnBrk="0" hangingPunct="0">
              <a:lnSpc>
                <a:spcPts val="4000"/>
              </a:lnSpc>
              <a:spcBef>
                <a:spcPct val="0"/>
              </a:spcBef>
              <a:spcAft>
                <a:spcPct val="0"/>
              </a:spcAft>
              <a:buClrTx/>
              <a:buSzTx/>
              <a:buFontTx/>
              <a:buNone/>
              <a:tabLst/>
            </a:pPr>
            <a:r>
              <a:rPr lang="zh-CN" altLang="en-US" sz="2800" b="1" dirty="0" smtClean="0">
                <a:solidFill>
                  <a:schemeClr val="accent2"/>
                </a:solidFill>
                <a:latin typeface="方正姚体" pitchFamily="2" charset="-122"/>
                <a:ea typeface="方正姚体" pitchFamily="2" charset="-122"/>
              </a:rPr>
              <a:t>习、战斗的空隙里种蔬菜。 </a:t>
            </a:r>
          </a:p>
          <a:p>
            <a:pPr marL="0" marR="0" lvl="0" indent="0" algn="l" defTabSz="914400" rtl="0" eaLnBrk="0" fontAlgn="base" latinLnBrk="0" hangingPunct="0">
              <a:lnSpc>
                <a:spcPts val="4000"/>
              </a:lnSpc>
              <a:spcBef>
                <a:spcPct val="0"/>
              </a:spcBef>
              <a:spcAft>
                <a:spcPct val="0"/>
              </a:spcAft>
              <a:buClrTx/>
              <a:buSzTx/>
              <a:buFontTx/>
              <a:buNone/>
              <a:tabLst/>
            </a:pPr>
            <a:r>
              <a:rPr lang="zh-CN" altLang="en-US" sz="2800" b="1" dirty="0" smtClean="0">
                <a:solidFill>
                  <a:schemeClr val="accent2"/>
                </a:solidFill>
                <a:latin typeface="方正姚体" pitchFamily="2" charset="-122"/>
                <a:ea typeface="方正姚体" pitchFamily="2" charset="-122"/>
              </a:rPr>
              <a:t>              第</a:t>
            </a:r>
            <a:r>
              <a:rPr lang="en-US" altLang="zh-CN" sz="2800" b="1" dirty="0" smtClean="0">
                <a:solidFill>
                  <a:schemeClr val="accent2"/>
                </a:solidFill>
                <a:latin typeface="方正姚体" pitchFamily="2" charset="-122"/>
                <a:ea typeface="方正姚体" pitchFamily="2" charset="-122"/>
              </a:rPr>
              <a:t>7</a:t>
            </a:r>
            <a:r>
              <a:rPr lang="zh-CN" altLang="en-US" sz="2800" b="1" dirty="0" smtClean="0">
                <a:solidFill>
                  <a:schemeClr val="accent2"/>
                </a:solidFill>
                <a:latin typeface="方正姚体" pitchFamily="2" charset="-122"/>
                <a:ea typeface="方正姚体" pitchFamily="2" charset="-122"/>
              </a:rPr>
              <a:t>段</a:t>
            </a:r>
            <a:r>
              <a:rPr lang="en-US" altLang="zh-CN" sz="2800" b="1" dirty="0" smtClean="0">
                <a:solidFill>
                  <a:schemeClr val="accent2"/>
                </a:solidFill>
                <a:latin typeface="方正姚体" pitchFamily="2" charset="-122"/>
                <a:ea typeface="方正姚体" pitchFamily="2" charset="-122"/>
              </a:rPr>
              <a:t>——</a:t>
            </a:r>
            <a:r>
              <a:rPr lang="zh-CN" altLang="en-US" sz="2800" b="1" dirty="0" smtClean="0">
                <a:solidFill>
                  <a:schemeClr val="accent2"/>
                </a:solidFill>
                <a:latin typeface="方正姚体" pitchFamily="2" charset="-122"/>
                <a:ea typeface="方正姚体" pitchFamily="2" charset="-122"/>
              </a:rPr>
              <a:t>我们种的那块菜地，在那园里是条件最好的。</a:t>
            </a: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56321">
                                            <p:txEl>
                                              <p:pRg st="2" end="2"/>
                                            </p:txEl>
                                          </p:spTgt>
                                        </p:tgtEl>
                                        <p:attrNameLst>
                                          <p:attrName>style.visibility</p:attrName>
                                        </p:attrNameLst>
                                      </p:cBhvr>
                                      <p:to>
                                        <p:strVal val="visible"/>
                                      </p:to>
                                    </p:set>
                                    <p:animEffect transition="in" filter="wedge">
                                      <p:cBhvr>
                                        <p:cTn id="7" dur="2000"/>
                                        <p:tgtEl>
                                          <p:spTgt spid="56321">
                                            <p:txEl>
                                              <p:pRg st="2" end="2"/>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56321">
                                            <p:txEl>
                                              <p:pRg st="3" end="3"/>
                                            </p:txEl>
                                          </p:spTgt>
                                        </p:tgtEl>
                                        <p:attrNameLst>
                                          <p:attrName>style.visibility</p:attrName>
                                        </p:attrNameLst>
                                      </p:cBhvr>
                                      <p:to>
                                        <p:strVal val="visible"/>
                                      </p:to>
                                    </p:set>
                                    <p:animEffect transition="in" filter="wedge">
                                      <p:cBhvr>
                                        <p:cTn id="10" dur="2000"/>
                                        <p:tgtEl>
                                          <p:spTgt spid="56321">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56321">
                                            <p:txEl>
                                              <p:pRg st="6" end="6"/>
                                            </p:txEl>
                                          </p:spTgt>
                                        </p:tgtEl>
                                        <p:attrNameLst>
                                          <p:attrName>style.visibility</p:attrName>
                                        </p:attrNameLst>
                                      </p:cBhvr>
                                      <p:to>
                                        <p:strVal val="visible"/>
                                      </p:to>
                                    </p:set>
                                    <p:animEffect transition="in" filter="fade">
                                      <p:cBhvr>
                                        <p:cTn id="15" dur="1000"/>
                                        <p:tgtEl>
                                          <p:spTgt spid="56321">
                                            <p:txEl>
                                              <p:pRg st="6" end="6"/>
                                            </p:txEl>
                                          </p:spTgt>
                                        </p:tgtEl>
                                      </p:cBhvr>
                                    </p:animEffect>
                                    <p:anim calcmode="lin" valueType="num">
                                      <p:cBhvr>
                                        <p:cTn id="16" dur="1000" fill="hold"/>
                                        <p:tgtEl>
                                          <p:spTgt spid="56321">
                                            <p:txEl>
                                              <p:pRg st="6" end="6"/>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56321">
                                            <p:txEl>
                                              <p:pRg st="6" end="6"/>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56321">
                                            <p:txEl>
                                              <p:pRg st="6" end="6"/>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nodeType="clickEffect">
                                  <p:stCondLst>
                                    <p:cond delay="0"/>
                                  </p:stCondLst>
                                  <p:childTnLst>
                                    <p:set>
                                      <p:cBhvr>
                                        <p:cTn id="22" dur="1" fill="hold">
                                          <p:stCondLst>
                                            <p:cond delay="0"/>
                                          </p:stCondLst>
                                        </p:cTn>
                                        <p:tgtEl>
                                          <p:spTgt spid="56321">
                                            <p:txEl>
                                              <p:pRg st="7" end="7"/>
                                            </p:txEl>
                                          </p:spTgt>
                                        </p:tgtEl>
                                        <p:attrNameLst>
                                          <p:attrName>style.visibility</p:attrName>
                                        </p:attrNameLst>
                                      </p:cBhvr>
                                      <p:to>
                                        <p:strVal val="visible"/>
                                      </p:to>
                                    </p:set>
                                    <p:animEffect transition="in" filter="fade">
                                      <p:cBhvr>
                                        <p:cTn id="23" dur="1000"/>
                                        <p:tgtEl>
                                          <p:spTgt spid="56321">
                                            <p:txEl>
                                              <p:pRg st="7" end="7"/>
                                            </p:txEl>
                                          </p:spTgt>
                                        </p:tgtEl>
                                      </p:cBhvr>
                                    </p:animEffect>
                                    <p:anim calcmode="lin" valueType="num">
                                      <p:cBhvr>
                                        <p:cTn id="24" dur="1000" fill="hold"/>
                                        <p:tgtEl>
                                          <p:spTgt spid="56321">
                                            <p:txEl>
                                              <p:pRg st="7" end="7"/>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56321">
                                            <p:txEl>
                                              <p:pRg st="7" end="7"/>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56321">
                                            <p:txEl>
                                              <p:pRg st="7" end="7"/>
                                            </p:txEl>
                                          </p:spTgt>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nodeType="clickEffect">
                                  <p:stCondLst>
                                    <p:cond delay="0"/>
                                  </p:stCondLst>
                                  <p:childTnLst>
                                    <p:set>
                                      <p:cBhvr>
                                        <p:cTn id="30" dur="1" fill="hold">
                                          <p:stCondLst>
                                            <p:cond delay="0"/>
                                          </p:stCondLst>
                                        </p:cTn>
                                        <p:tgtEl>
                                          <p:spTgt spid="56321">
                                            <p:txEl>
                                              <p:pRg st="8" end="8"/>
                                            </p:txEl>
                                          </p:spTgt>
                                        </p:tgtEl>
                                        <p:attrNameLst>
                                          <p:attrName>style.visibility</p:attrName>
                                        </p:attrNameLst>
                                      </p:cBhvr>
                                      <p:to>
                                        <p:strVal val="visible"/>
                                      </p:to>
                                    </p:set>
                                    <p:animEffect transition="in" filter="fade">
                                      <p:cBhvr>
                                        <p:cTn id="31" dur="1000"/>
                                        <p:tgtEl>
                                          <p:spTgt spid="56321">
                                            <p:txEl>
                                              <p:pRg st="8" end="8"/>
                                            </p:txEl>
                                          </p:spTgt>
                                        </p:tgtEl>
                                      </p:cBhvr>
                                    </p:animEffect>
                                    <p:anim calcmode="lin" valueType="num">
                                      <p:cBhvr>
                                        <p:cTn id="32" dur="1000" fill="hold"/>
                                        <p:tgtEl>
                                          <p:spTgt spid="56321">
                                            <p:txEl>
                                              <p:pRg st="8" end="8"/>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56321">
                                            <p:txEl>
                                              <p:pRg st="8" end="8"/>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56321">
                                            <p:txEl>
                                              <p:pRg st="8" end="8"/>
                                            </p:txEl>
                                          </p:spTgt>
                                        </p:tgtEl>
                                        <p:attrNameLst>
                                          <p:attrName>ppt_y</p:attrName>
                                        </p:attrNameLst>
                                      </p:cBhvr>
                                      <p:tavLst>
                                        <p:tav tm="0">
                                          <p:val>
                                            <p:strVal val="#ppt_y-.03"/>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7" presetClass="entr" presetSubtype="0" fill="hold" nodeType="clickEffect">
                                  <p:stCondLst>
                                    <p:cond delay="0"/>
                                  </p:stCondLst>
                                  <p:childTnLst>
                                    <p:set>
                                      <p:cBhvr>
                                        <p:cTn id="38" dur="1" fill="hold">
                                          <p:stCondLst>
                                            <p:cond delay="0"/>
                                          </p:stCondLst>
                                        </p:cTn>
                                        <p:tgtEl>
                                          <p:spTgt spid="56321">
                                            <p:txEl>
                                              <p:pRg st="9" end="9"/>
                                            </p:txEl>
                                          </p:spTgt>
                                        </p:tgtEl>
                                        <p:attrNameLst>
                                          <p:attrName>style.visibility</p:attrName>
                                        </p:attrNameLst>
                                      </p:cBhvr>
                                      <p:to>
                                        <p:strVal val="visible"/>
                                      </p:to>
                                    </p:set>
                                    <p:animEffect transition="in" filter="fade">
                                      <p:cBhvr>
                                        <p:cTn id="39" dur="1000"/>
                                        <p:tgtEl>
                                          <p:spTgt spid="56321">
                                            <p:txEl>
                                              <p:pRg st="9" end="9"/>
                                            </p:txEl>
                                          </p:spTgt>
                                        </p:tgtEl>
                                      </p:cBhvr>
                                    </p:animEffect>
                                    <p:anim calcmode="lin" valueType="num">
                                      <p:cBhvr>
                                        <p:cTn id="40" dur="1000" fill="hold"/>
                                        <p:tgtEl>
                                          <p:spTgt spid="56321">
                                            <p:txEl>
                                              <p:pRg st="9" end="9"/>
                                            </p:txEl>
                                          </p:spTgt>
                                        </p:tgtEl>
                                        <p:attrNameLst>
                                          <p:attrName>ppt_x</p:attrName>
                                        </p:attrNameLst>
                                      </p:cBhvr>
                                      <p:tavLst>
                                        <p:tav tm="0">
                                          <p:val>
                                            <p:strVal val="#ppt_x"/>
                                          </p:val>
                                        </p:tav>
                                        <p:tav tm="100000">
                                          <p:val>
                                            <p:strVal val="#ppt_x"/>
                                          </p:val>
                                        </p:tav>
                                      </p:tavLst>
                                    </p:anim>
                                    <p:anim calcmode="lin" valueType="num">
                                      <p:cBhvr>
                                        <p:cTn id="41" dur="900" decel="100000" fill="hold"/>
                                        <p:tgtEl>
                                          <p:spTgt spid="56321">
                                            <p:txEl>
                                              <p:pRg st="9" end="9"/>
                                            </p:txEl>
                                          </p:spTgt>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56321">
                                            <p:txEl>
                                              <p:pRg st="9" end="9"/>
                                            </p:txEl>
                                          </p:spTgt>
                                        </p:tgtEl>
                                        <p:attrNameLst>
                                          <p:attrName>ppt_y</p:attrName>
                                        </p:attrNameLst>
                                      </p:cBhvr>
                                      <p:tavLst>
                                        <p:tav tm="0">
                                          <p:val>
                                            <p:strVal val="#ppt_y-.03"/>
                                          </p:val>
                                        </p:tav>
                                        <p:tav tm="100000">
                                          <p:val>
                                            <p:strVal val="#ppt_y"/>
                                          </p:val>
                                        </p:tav>
                                      </p:tavLst>
                                    </p:anim>
                                  </p:childTnLst>
                                </p:cTn>
                              </p:par>
                              <p:par>
                                <p:cTn id="43" presetID="37" presetClass="entr" presetSubtype="0" fill="hold" nodeType="withEffect">
                                  <p:stCondLst>
                                    <p:cond delay="0"/>
                                  </p:stCondLst>
                                  <p:childTnLst>
                                    <p:set>
                                      <p:cBhvr>
                                        <p:cTn id="44" dur="1" fill="hold">
                                          <p:stCondLst>
                                            <p:cond delay="0"/>
                                          </p:stCondLst>
                                        </p:cTn>
                                        <p:tgtEl>
                                          <p:spTgt spid="56321">
                                            <p:txEl>
                                              <p:pRg st="10" end="10"/>
                                            </p:txEl>
                                          </p:spTgt>
                                        </p:tgtEl>
                                        <p:attrNameLst>
                                          <p:attrName>style.visibility</p:attrName>
                                        </p:attrNameLst>
                                      </p:cBhvr>
                                      <p:to>
                                        <p:strVal val="visible"/>
                                      </p:to>
                                    </p:set>
                                    <p:animEffect transition="in" filter="fade">
                                      <p:cBhvr>
                                        <p:cTn id="45" dur="1000"/>
                                        <p:tgtEl>
                                          <p:spTgt spid="56321">
                                            <p:txEl>
                                              <p:pRg st="10" end="10"/>
                                            </p:txEl>
                                          </p:spTgt>
                                        </p:tgtEl>
                                      </p:cBhvr>
                                    </p:animEffect>
                                    <p:anim calcmode="lin" valueType="num">
                                      <p:cBhvr>
                                        <p:cTn id="46" dur="1000" fill="hold"/>
                                        <p:tgtEl>
                                          <p:spTgt spid="56321">
                                            <p:txEl>
                                              <p:pRg st="10" end="10"/>
                                            </p:txEl>
                                          </p:spTgt>
                                        </p:tgtEl>
                                        <p:attrNameLst>
                                          <p:attrName>ppt_x</p:attrName>
                                        </p:attrNameLst>
                                      </p:cBhvr>
                                      <p:tavLst>
                                        <p:tav tm="0">
                                          <p:val>
                                            <p:strVal val="#ppt_x"/>
                                          </p:val>
                                        </p:tav>
                                        <p:tav tm="100000">
                                          <p:val>
                                            <p:strVal val="#ppt_x"/>
                                          </p:val>
                                        </p:tav>
                                      </p:tavLst>
                                    </p:anim>
                                    <p:anim calcmode="lin" valueType="num">
                                      <p:cBhvr>
                                        <p:cTn id="47" dur="900" decel="100000" fill="hold"/>
                                        <p:tgtEl>
                                          <p:spTgt spid="56321">
                                            <p:txEl>
                                              <p:pRg st="10" end="10"/>
                                            </p:txEl>
                                          </p:spTgt>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56321">
                                            <p:txEl>
                                              <p:pRg st="10" end="10"/>
                                            </p:txEl>
                                          </p:spTgt>
                                        </p:tgtEl>
                                        <p:attrNameLst>
                                          <p:attrName>ppt_y</p:attrName>
                                        </p:attrNameLst>
                                      </p:cBhvr>
                                      <p:tavLst>
                                        <p:tav tm="0">
                                          <p:val>
                                            <p:strVal val="#ppt_y-.03"/>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37" presetClass="entr" presetSubtype="0" fill="hold" nodeType="clickEffect">
                                  <p:stCondLst>
                                    <p:cond delay="0"/>
                                  </p:stCondLst>
                                  <p:childTnLst>
                                    <p:set>
                                      <p:cBhvr>
                                        <p:cTn id="52" dur="1" fill="hold">
                                          <p:stCondLst>
                                            <p:cond delay="0"/>
                                          </p:stCondLst>
                                        </p:cTn>
                                        <p:tgtEl>
                                          <p:spTgt spid="56321">
                                            <p:txEl>
                                              <p:pRg st="11" end="11"/>
                                            </p:txEl>
                                          </p:spTgt>
                                        </p:tgtEl>
                                        <p:attrNameLst>
                                          <p:attrName>style.visibility</p:attrName>
                                        </p:attrNameLst>
                                      </p:cBhvr>
                                      <p:to>
                                        <p:strVal val="visible"/>
                                      </p:to>
                                    </p:set>
                                    <p:animEffect transition="in" filter="fade">
                                      <p:cBhvr>
                                        <p:cTn id="53" dur="1000"/>
                                        <p:tgtEl>
                                          <p:spTgt spid="56321">
                                            <p:txEl>
                                              <p:pRg st="11" end="11"/>
                                            </p:txEl>
                                          </p:spTgt>
                                        </p:tgtEl>
                                      </p:cBhvr>
                                    </p:animEffect>
                                    <p:anim calcmode="lin" valueType="num">
                                      <p:cBhvr>
                                        <p:cTn id="54" dur="1000" fill="hold"/>
                                        <p:tgtEl>
                                          <p:spTgt spid="56321">
                                            <p:txEl>
                                              <p:pRg st="11" end="11"/>
                                            </p:txEl>
                                          </p:spTgt>
                                        </p:tgtEl>
                                        <p:attrNameLst>
                                          <p:attrName>ppt_x</p:attrName>
                                        </p:attrNameLst>
                                      </p:cBhvr>
                                      <p:tavLst>
                                        <p:tav tm="0">
                                          <p:val>
                                            <p:strVal val="#ppt_x"/>
                                          </p:val>
                                        </p:tav>
                                        <p:tav tm="100000">
                                          <p:val>
                                            <p:strVal val="#ppt_x"/>
                                          </p:val>
                                        </p:tav>
                                      </p:tavLst>
                                    </p:anim>
                                    <p:anim calcmode="lin" valueType="num">
                                      <p:cBhvr>
                                        <p:cTn id="55" dur="900" decel="100000" fill="hold"/>
                                        <p:tgtEl>
                                          <p:spTgt spid="56321">
                                            <p:txEl>
                                              <p:pRg st="11" end="11"/>
                                            </p:txEl>
                                          </p:spTgt>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56321">
                                            <p:txEl>
                                              <p:pRg st="11" end="11"/>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JSK16-011"/>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 name="矩形 3"/>
          <p:cNvSpPr/>
          <p:nvPr/>
        </p:nvSpPr>
        <p:spPr>
          <a:xfrm>
            <a:off x="357158" y="285728"/>
            <a:ext cx="8358246" cy="6400623"/>
          </a:xfrm>
          <a:prstGeom prst="rect">
            <a:avLst/>
          </a:prstGeom>
        </p:spPr>
        <p:txBody>
          <a:bodyPr wrap="square">
            <a:spAutoFit/>
          </a:bodyPr>
          <a:lstStyle/>
          <a:p>
            <a:pPr lvl="0" eaLnBrk="0" hangingPunct="0"/>
            <a:r>
              <a:rPr kumimoji="0" lang="zh-CN" altLang="en-US" sz="3200" dirty="0" smtClean="0">
                <a:latin typeface="Calibri" pitchFamily="34" charset="0"/>
                <a:cs typeface="宋体" pitchFamily="2" charset="-122"/>
              </a:rPr>
              <a:t>   （</a:t>
            </a:r>
            <a:r>
              <a:rPr kumimoji="0" lang="en-US" altLang="zh-CN" sz="3200" dirty="0" smtClean="0">
                <a:latin typeface="Calibri" pitchFamily="34" charset="0"/>
                <a:cs typeface="宋体" pitchFamily="2" charset="-122"/>
              </a:rPr>
              <a:t>3</a:t>
            </a:r>
            <a:r>
              <a:rPr kumimoji="0" lang="zh-CN" altLang="en-US" sz="3200" dirty="0" smtClean="0">
                <a:latin typeface="Calibri" pitchFamily="34" charset="0"/>
                <a:cs typeface="宋体" pitchFamily="2" charset="-122"/>
              </a:rPr>
              <a:t>）．</a:t>
            </a:r>
            <a:r>
              <a:rPr kumimoji="0" lang="zh-CN" altLang="en-US" sz="3200" b="1" dirty="0" smtClean="0">
                <a:latin typeface="Calibri" pitchFamily="34" charset="0"/>
                <a:cs typeface="宋体" pitchFamily="2" charset="-122"/>
              </a:rPr>
              <a:t>提问：请用一个字概括本部分的中心内容。 </a:t>
            </a:r>
            <a:endParaRPr kumimoji="0" lang="zh-CN" altLang="en-US" sz="3200" b="1" dirty="0" smtClean="0">
              <a:latin typeface="Arial" pitchFamily="34" charset="0"/>
              <a:cs typeface="宋体" pitchFamily="2" charset="-122"/>
            </a:endParaRPr>
          </a:p>
          <a:p>
            <a:pPr eaLnBrk="0" hangingPunct="0">
              <a:lnSpc>
                <a:spcPts val="4000"/>
              </a:lnSpc>
            </a:pPr>
            <a:r>
              <a:rPr lang="zh-CN" altLang="en-US" sz="3200" b="1" dirty="0" smtClean="0">
                <a:solidFill>
                  <a:schemeClr val="accent2"/>
                </a:solidFill>
                <a:latin typeface="方正姚体" pitchFamily="2" charset="-122"/>
                <a:ea typeface="方正姚体" pitchFamily="2" charset="-122"/>
              </a:rPr>
              <a:t>        明确：即“</a:t>
            </a:r>
            <a:r>
              <a:rPr lang="zh-CN" altLang="en-US" sz="3200" b="1" dirty="0" smtClean="0">
                <a:solidFill>
                  <a:srgbClr val="FF00FF"/>
                </a:solidFill>
                <a:latin typeface="方正姚体" pitchFamily="2" charset="-122"/>
                <a:ea typeface="方正姚体" pitchFamily="2" charset="-122"/>
              </a:rPr>
              <a:t>美</a:t>
            </a:r>
            <a:r>
              <a:rPr lang="zh-CN" altLang="en-US" sz="3200" b="1" dirty="0" smtClean="0">
                <a:solidFill>
                  <a:schemeClr val="accent2"/>
                </a:solidFill>
                <a:latin typeface="方正姚体" pitchFamily="2" charset="-122"/>
                <a:ea typeface="方正姚体" pitchFamily="2" charset="-122"/>
              </a:rPr>
              <a:t>”。这部分作者先从整体角度写了菜园的景象美，再从局部角度写了菜园的景象美。前后互相补充，全面具体地展现了菜园的景象。 </a:t>
            </a:r>
          </a:p>
          <a:p>
            <a:pPr lvl="0" eaLnBrk="0" hangingPunct="0"/>
            <a:r>
              <a:rPr kumimoji="0" lang="zh-CN" altLang="en-US" sz="3200" b="1" dirty="0" smtClean="0">
                <a:latin typeface="Calibri" pitchFamily="34" charset="0"/>
                <a:cs typeface="宋体" pitchFamily="2" charset="-122"/>
              </a:rPr>
              <a:t>     （</a:t>
            </a:r>
            <a:r>
              <a:rPr kumimoji="0" lang="en-US" altLang="zh-CN" sz="3200" b="1" dirty="0" smtClean="0">
                <a:latin typeface="Calibri" pitchFamily="34" charset="0"/>
                <a:cs typeface="宋体" pitchFamily="2" charset="-122"/>
              </a:rPr>
              <a:t>4</a:t>
            </a:r>
            <a:r>
              <a:rPr kumimoji="0" lang="zh-CN" altLang="en-US" sz="3200" b="1" dirty="0" smtClean="0">
                <a:latin typeface="Calibri" pitchFamily="34" charset="0"/>
                <a:cs typeface="宋体" pitchFamily="2" charset="-122"/>
              </a:rPr>
              <a:t>）．第</a:t>
            </a:r>
            <a:r>
              <a:rPr kumimoji="0" lang="en-US" altLang="zh-CN" sz="3200" b="1" dirty="0" smtClean="0">
                <a:latin typeface="Calibri" pitchFamily="34" charset="0"/>
                <a:cs typeface="宋体" pitchFamily="2" charset="-122"/>
              </a:rPr>
              <a:t>6</a:t>
            </a:r>
            <a:r>
              <a:rPr kumimoji="0" lang="zh-CN" altLang="en-US" sz="3200" b="1" dirty="0" smtClean="0">
                <a:latin typeface="Calibri" pitchFamily="34" charset="0"/>
                <a:cs typeface="宋体" pitchFamily="2" charset="-122"/>
              </a:rPr>
              <a:t>段不写行不行</a:t>
            </a:r>
            <a:r>
              <a:rPr kumimoji="0" lang="en-US" altLang="zh-CN" sz="3200" b="1" dirty="0" smtClean="0">
                <a:latin typeface="Calibri" pitchFamily="34" charset="0"/>
                <a:cs typeface="宋体" pitchFamily="2" charset="-122"/>
              </a:rPr>
              <a:t>?</a:t>
            </a:r>
            <a:r>
              <a:rPr kumimoji="0" lang="zh-CN" altLang="en-US" sz="3200" b="1" dirty="0" smtClean="0">
                <a:latin typeface="Calibri" pitchFamily="34" charset="0"/>
                <a:cs typeface="宋体" pitchFamily="2" charset="-122"/>
              </a:rPr>
              <a:t>为什么</a:t>
            </a:r>
            <a:r>
              <a:rPr kumimoji="0" lang="en-US" altLang="zh-CN" sz="3200" b="1" dirty="0" smtClean="0">
                <a:latin typeface="Calibri" pitchFamily="34" charset="0"/>
                <a:cs typeface="宋体" pitchFamily="2" charset="-122"/>
              </a:rPr>
              <a:t>? </a:t>
            </a:r>
            <a:endParaRPr kumimoji="0" lang="en-US" altLang="zh-CN" sz="3200" b="1" dirty="0" smtClean="0">
              <a:latin typeface="Arial" pitchFamily="34" charset="0"/>
              <a:cs typeface="宋体" pitchFamily="2" charset="-122"/>
            </a:endParaRPr>
          </a:p>
          <a:p>
            <a:pPr lvl="0" eaLnBrk="0" hangingPunct="0">
              <a:lnSpc>
                <a:spcPts val="4000"/>
              </a:lnSpc>
            </a:pPr>
            <a:r>
              <a:rPr lang="zh-CN" altLang="en-US" sz="3200" b="1" dirty="0" smtClean="0">
                <a:solidFill>
                  <a:schemeClr val="accent2"/>
                </a:solidFill>
                <a:latin typeface="方正姚体" pitchFamily="2" charset="-122"/>
                <a:ea typeface="方正姚体" pitchFamily="2" charset="-122"/>
              </a:rPr>
              <a:t>        明确：不行。这段文字交代了蓝家坪菜园种菜的特殊历史背景，从一个侧面反映了当年延安军民大生产运动，作品深刻而丰富的思想意义也就得以充分体现，这就是“</a:t>
            </a:r>
            <a:r>
              <a:rPr lang="zh-CN" altLang="en-US" sz="3200" b="1" dirty="0" smtClean="0">
                <a:solidFill>
                  <a:srgbClr val="FF00FF"/>
                </a:solidFill>
                <a:latin typeface="方正姚体" pitchFamily="2" charset="-122"/>
                <a:ea typeface="方正姚体" pitchFamily="2" charset="-122"/>
              </a:rPr>
              <a:t>以小见大</a:t>
            </a:r>
            <a:r>
              <a:rPr lang="zh-CN" altLang="en-US" sz="3200" b="1" dirty="0" smtClean="0">
                <a:solidFill>
                  <a:schemeClr val="accent2"/>
                </a:solidFill>
                <a:latin typeface="方正姚体" pitchFamily="2" charset="-122"/>
                <a:ea typeface="方正姚体" pitchFamily="2" charset="-122"/>
              </a:rPr>
              <a:t>”的表现手法。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p:cTn id="7"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iterate type="lt">
                                    <p:tmPct val="5000"/>
                                  </p:iterate>
                                  <p:childTnLst>
                                    <p:set>
                                      <p:cBhvr>
                                        <p:cTn id="14" dur="1" fill="hold">
                                          <p:stCondLst>
                                            <p:cond delay="0"/>
                                          </p:stCondLst>
                                        </p:cTn>
                                        <p:tgtEl>
                                          <p:spTgt spid="4">
                                            <p:txEl>
                                              <p:pRg st="3" end="3"/>
                                            </p:txEl>
                                          </p:spTgt>
                                        </p:tgtEl>
                                        <p:attrNameLst>
                                          <p:attrName>style.visibility</p:attrName>
                                        </p:attrNameLst>
                                      </p:cBhvr>
                                      <p:to>
                                        <p:strVal val="visible"/>
                                      </p:to>
                                    </p:set>
                                    <p:anim calcmode="lin" valueType="num">
                                      <p:cBhvr>
                                        <p:cTn id="15" dur="1000" fill="hold"/>
                                        <p:tgtEl>
                                          <p:spTgt spid="4">
                                            <p:txEl>
                                              <p:pRg st="3" end="3"/>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3" end="3"/>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3" end="3"/>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JSK16-011"/>
          <p:cNvPicPr>
            <a:picLocks noChangeAspect="1" noChangeArrowheads="1"/>
          </p:cNvPicPr>
          <p:nvPr/>
        </p:nvPicPr>
        <p:blipFill>
          <a:blip r:embed="rId2"/>
          <a:srcRect/>
          <a:stretch>
            <a:fillRect/>
          </a:stretch>
        </p:blipFill>
        <p:spPr bwMode="auto">
          <a:xfrm>
            <a:off x="0" y="-214338"/>
            <a:ext cx="9429784" cy="7072338"/>
          </a:xfrm>
          <a:prstGeom prst="rect">
            <a:avLst/>
          </a:prstGeom>
          <a:noFill/>
        </p:spPr>
      </p:pic>
      <p:sp>
        <p:nvSpPr>
          <p:cNvPr id="58369" name="Rectangle 1"/>
          <p:cNvSpPr>
            <a:spLocks noChangeArrowheads="1"/>
          </p:cNvSpPr>
          <p:nvPr/>
        </p:nvSpPr>
        <p:spPr bwMode="auto">
          <a:xfrm>
            <a:off x="785754" y="357166"/>
            <a:ext cx="8358246" cy="58169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3200" b="1" i="0" u="none" strike="noStrike" cap="none" normalizeH="0" baseline="0" dirty="0" smtClean="0">
                <a:ln>
                  <a:noFill/>
                </a:ln>
                <a:solidFill>
                  <a:srgbClr val="FF0000"/>
                </a:solidFill>
                <a:effectLst/>
                <a:latin typeface="Calibri" pitchFamily="34" charset="0"/>
                <a:ea typeface="宋体" pitchFamily="2" charset="-122"/>
                <a:cs typeface="宋体" pitchFamily="2" charset="-122"/>
              </a:rPr>
              <a:t>3</a:t>
            </a:r>
            <a:r>
              <a:rPr kumimoji="0" lang="zh-CN" altLang="en-US" sz="3200" b="1" i="0" u="none" strike="noStrike" cap="none" normalizeH="0" baseline="0" dirty="0" smtClean="0">
                <a:ln>
                  <a:noFill/>
                </a:ln>
                <a:solidFill>
                  <a:srgbClr val="FF0000"/>
                </a:solidFill>
                <a:effectLst/>
                <a:latin typeface="Calibri" pitchFamily="34" charset="0"/>
                <a:ea typeface="宋体" pitchFamily="2" charset="-122"/>
                <a:cs typeface="宋体" pitchFamily="2" charset="-122"/>
              </a:rPr>
              <a:t>、学习课文第三部分 </a:t>
            </a:r>
            <a:r>
              <a:rPr kumimoji="0" lang="en-US" altLang="zh-CN" sz="3200" b="1" i="0" u="none" strike="noStrike" cap="none" normalizeH="0" baseline="0" dirty="0" smtClean="0">
                <a:ln>
                  <a:noFill/>
                </a:ln>
                <a:solidFill>
                  <a:srgbClr val="FF0000"/>
                </a:solidFill>
                <a:effectLst/>
                <a:latin typeface="Calibri" pitchFamily="34" charset="0"/>
                <a:ea typeface="宋体" pitchFamily="2" charset="-122"/>
                <a:cs typeface="宋体" pitchFamily="2" charset="-122"/>
              </a:rPr>
              <a:t>:</a:t>
            </a:r>
            <a:endParaRPr kumimoji="0" lang="zh-CN" altLang="en-US" sz="3200" b="1" i="0" u="none" strike="noStrike" cap="none" normalizeH="0" baseline="0" dirty="0" smtClean="0">
              <a:ln>
                <a:noFill/>
              </a:ln>
              <a:solidFill>
                <a:srgbClr val="FF0000"/>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8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a:t>
            </a:r>
            <a:r>
              <a:rPr kumimoji="0" lang="en-US" altLang="zh-CN" sz="28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1</a:t>
            </a:r>
            <a:r>
              <a:rPr kumimoji="0" lang="zh-CN" altLang="en-US" sz="28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）．指名学生朗读第三部分。</a:t>
            </a:r>
            <a:endParaRPr kumimoji="0" lang="zh-CN" altLang="en-US" sz="2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8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a:t>
            </a:r>
            <a:r>
              <a:rPr kumimoji="0" lang="en-US" altLang="zh-CN" sz="28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2</a:t>
            </a:r>
            <a:r>
              <a:rPr kumimoji="0" lang="zh-CN" altLang="en-US" sz="28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）．引导学生思考：这一部分各段依次写了菜园种菜的哪些事情</a:t>
            </a:r>
            <a:r>
              <a:rPr kumimoji="0" lang="en-US" altLang="zh-CN" sz="28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 </a:t>
            </a:r>
            <a:r>
              <a:rPr kumimoji="0" lang="zh-CN" altLang="en-US" sz="28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学生讨论后明确</a:t>
            </a:r>
            <a:endParaRPr kumimoji="0" lang="zh-CN" altLang="en-US" sz="2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lang="zh-CN" altLang="en-US" sz="3200" b="1" dirty="0" smtClean="0">
                <a:solidFill>
                  <a:schemeClr val="accent2"/>
                </a:solidFill>
                <a:latin typeface="方正姚体" pitchFamily="2" charset="-122"/>
                <a:ea typeface="方正姚体" pitchFamily="2" charset="-122"/>
              </a:rPr>
              <a:t>第</a:t>
            </a:r>
            <a:r>
              <a:rPr lang="en-US" altLang="zh-CN" sz="3200" b="1" dirty="0" smtClean="0">
                <a:solidFill>
                  <a:schemeClr val="accent2"/>
                </a:solidFill>
                <a:latin typeface="方正姚体" pitchFamily="2" charset="-122"/>
                <a:ea typeface="方正姚体" pitchFamily="2" charset="-122"/>
              </a:rPr>
              <a:t>8</a:t>
            </a:r>
            <a:r>
              <a:rPr lang="zh-CN" altLang="en-US" sz="3200" b="1" dirty="0" smtClean="0">
                <a:solidFill>
                  <a:schemeClr val="accent2"/>
                </a:solidFill>
                <a:latin typeface="方正姚体" pitchFamily="2" charset="-122"/>
                <a:ea typeface="方正姚体" pitchFamily="2" charset="-122"/>
              </a:rPr>
              <a:t>段，写了学习种菜的乐趣。 </a:t>
            </a:r>
          </a:p>
          <a:p>
            <a:pPr marL="0" marR="0" lvl="0" indent="0" algn="l" defTabSz="914400" rtl="0" eaLnBrk="0" fontAlgn="base" latinLnBrk="0" hangingPunct="0">
              <a:lnSpc>
                <a:spcPct val="100000"/>
              </a:lnSpc>
              <a:spcBef>
                <a:spcPct val="0"/>
              </a:spcBef>
              <a:spcAft>
                <a:spcPct val="0"/>
              </a:spcAft>
              <a:buClrTx/>
              <a:buSzTx/>
              <a:buFontTx/>
              <a:buNone/>
              <a:tabLst/>
            </a:pPr>
            <a:r>
              <a:rPr lang="zh-CN" altLang="en-US" sz="3200" b="1" dirty="0" smtClean="0">
                <a:solidFill>
                  <a:schemeClr val="accent2"/>
                </a:solidFill>
                <a:latin typeface="方正姚体" pitchFamily="2" charset="-122"/>
                <a:ea typeface="方正姚体" pitchFamily="2" charset="-122"/>
              </a:rPr>
              <a:t>第</a:t>
            </a:r>
            <a:r>
              <a:rPr lang="en-US" altLang="zh-CN" sz="3200" b="1" dirty="0" smtClean="0">
                <a:solidFill>
                  <a:schemeClr val="accent2"/>
                </a:solidFill>
                <a:latin typeface="方正姚体" pitchFamily="2" charset="-122"/>
                <a:ea typeface="方正姚体" pitchFamily="2" charset="-122"/>
              </a:rPr>
              <a:t>9</a:t>
            </a:r>
            <a:r>
              <a:rPr lang="zh-CN" altLang="en-US" sz="3200" b="1" dirty="0" smtClean="0">
                <a:solidFill>
                  <a:schemeClr val="accent2"/>
                </a:solidFill>
                <a:latin typeface="方正姚体" pitchFamily="2" charset="-122"/>
                <a:ea typeface="方正姚体" pitchFamily="2" charset="-122"/>
              </a:rPr>
              <a:t>段，写了菜园播种的乐趣。 </a:t>
            </a:r>
          </a:p>
          <a:p>
            <a:pPr marL="0" marR="0" lvl="0" indent="0" algn="l" defTabSz="914400" rtl="0" eaLnBrk="0" fontAlgn="base" latinLnBrk="0" hangingPunct="0">
              <a:lnSpc>
                <a:spcPct val="100000"/>
              </a:lnSpc>
              <a:spcBef>
                <a:spcPct val="0"/>
              </a:spcBef>
              <a:spcAft>
                <a:spcPct val="0"/>
              </a:spcAft>
              <a:buClrTx/>
              <a:buSzTx/>
              <a:buFontTx/>
              <a:buNone/>
              <a:tabLst/>
            </a:pPr>
            <a:r>
              <a:rPr lang="zh-CN" altLang="en-US" sz="3200" b="1" dirty="0" smtClean="0">
                <a:solidFill>
                  <a:schemeClr val="accent2"/>
                </a:solidFill>
                <a:latin typeface="方正姚体" pitchFamily="2" charset="-122"/>
                <a:ea typeface="方正姚体" pitchFamily="2" charset="-122"/>
              </a:rPr>
              <a:t>第</a:t>
            </a:r>
            <a:r>
              <a:rPr lang="en-US" altLang="zh-CN" sz="3200" b="1" dirty="0" smtClean="0">
                <a:solidFill>
                  <a:schemeClr val="accent2"/>
                </a:solidFill>
                <a:latin typeface="方正姚体" pitchFamily="2" charset="-122"/>
                <a:ea typeface="方正姚体" pitchFamily="2" charset="-122"/>
              </a:rPr>
              <a:t>10</a:t>
            </a:r>
            <a:r>
              <a:rPr lang="zh-CN" altLang="en-US" sz="3200" b="1" dirty="0" smtClean="0">
                <a:solidFill>
                  <a:schemeClr val="accent2"/>
                </a:solidFill>
                <a:latin typeface="方正姚体" pitchFamily="2" charset="-122"/>
                <a:ea typeface="方正姚体" pitchFamily="2" charset="-122"/>
              </a:rPr>
              <a:t>段，写了菜园管理的乐趣。 </a:t>
            </a:r>
          </a:p>
          <a:p>
            <a:pPr marL="0" marR="0" lvl="0" indent="0" algn="l" defTabSz="914400" rtl="0" eaLnBrk="0" fontAlgn="base" latinLnBrk="0" hangingPunct="0">
              <a:lnSpc>
                <a:spcPct val="100000"/>
              </a:lnSpc>
              <a:spcBef>
                <a:spcPct val="0"/>
              </a:spcBef>
              <a:spcAft>
                <a:spcPct val="0"/>
              </a:spcAft>
              <a:buClrTx/>
              <a:buSzTx/>
              <a:buFontTx/>
              <a:buNone/>
              <a:tabLst/>
            </a:pPr>
            <a:r>
              <a:rPr lang="zh-CN" altLang="en-US" sz="3200" b="1" dirty="0" smtClean="0">
                <a:solidFill>
                  <a:schemeClr val="accent2"/>
                </a:solidFill>
                <a:latin typeface="方正姚体" pitchFamily="2" charset="-122"/>
                <a:ea typeface="方正姚体" pitchFamily="2" charset="-122"/>
              </a:rPr>
              <a:t>第</a:t>
            </a:r>
            <a:r>
              <a:rPr lang="en-US" altLang="zh-CN" sz="3200" b="1" dirty="0" smtClean="0">
                <a:solidFill>
                  <a:schemeClr val="accent2"/>
                </a:solidFill>
                <a:latin typeface="方正姚体" pitchFamily="2" charset="-122"/>
                <a:ea typeface="方正姚体" pitchFamily="2" charset="-122"/>
              </a:rPr>
              <a:t>11—12</a:t>
            </a:r>
            <a:r>
              <a:rPr lang="zh-CN" altLang="en-US" sz="3200" b="1" dirty="0" smtClean="0">
                <a:solidFill>
                  <a:schemeClr val="accent2"/>
                </a:solidFill>
                <a:latin typeface="方正姚体" pitchFamily="2" charset="-122"/>
                <a:ea typeface="方正姚体" pitchFamily="2" charset="-122"/>
              </a:rPr>
              <a:t>段，写了菜园丰收的乐趣。 </a:t>
            </a:r>
          </a:p>
          <a:p>
            <a:pPr marL="0" marR="0" lvl="0" indent="0" algn="l" defTabSz="914400" rtl="0" eaLnBrk="0" fontAlgn="base" latinLnBrk="0" hangingPunct="0">
              <a:lnSpc>
                <a:spcPct val="100000"/>
              </a:lnSpc>
              <a:spcBef>
                <a:spcPct val="0"/>
              </a:spcBef>
              <a:spcAft>
                <a:spcPct val="0"/>
              </a:spcAft>
              <a:buClrTx/>
              <a:buSzTx/>
              <a:buFontTx/>
              <a:buNone/>
              <a:tabLst/>
            </a:pPr>
            <a:endParaRPr lang="en-US" altLang="zh-CN" sz="3200" b="1" dirty="0" smtClean="0">
              <a:solidFill>
                <a:schemeClr val="accent2"/>
              </a:solidFill>
              <a:latin typeface="方正姚体" pitchFamily="2" charset="-122"/>
              <a:ea typeface="方正姚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lang="zh-CN" altLang="en-US" sz="3200" b="1" dirty="0" smtClean="0">
                <a:solidFill>
                  <a:schemeClr val="accent2"/>
                </a:solidFill>
                <a:latin typeface="方正姚体" pitchFamily="2" charset="-122"/>
                <a:ea typeface="方正姚体" pitchFamily="2" charset="-122"/>
              </a:rPr>
              <a:t>明白</a:t>
            </a:r>
            <a:r>
              <a:rPr lang="en-US" altLang="zh-CN" sz="3200" b="1" dirty="0" smtClean="0">
                <a:solidFill>
                  <a:schemeClr val="accent2"/>
                </a:solidFill>
                <a:latin typeface="方正姚体" pitchFamily="2" charset="-122"/>
                <a:ea typeface="方正姚体" pitchFamily="2" charset="-122"/>
              </a:rPr>
              <a:t>:</a:t>
            </a:r>
            <a:r>
              <a:rPr lang="zh-CN" altLang="en-US" sz="3200" b="1" dirty="0" smtClean="0">
                <a:solidFill>
                  <a:srgbClr val="FF00FF"/>
                </a:solidFill>
                <a:latin typeface="方正姚体" pitchFamily="2" charset="-122"/>
                <a:ea typeface="方正姚体" pitchFamily="2" charset="-122"/>
              </a:rPr>
              <a:t>这一部分以种菜过程为序写了菜园劳动全程的乐趣，一幅幅画面流光溢彩，绚丽多姿，劳动的乐趣，蕴含在华妙美丽的画卷之中</a:t>
            </a:r>
            <a:r>
              <a:rPr lang="zh-CN" altLang="en-US" sz="3200" b="1" dirty="0" smtClean="0">
                <a:solidFill>
                  <a:schemeClr val="accent2"/>
                </a:solidFill>
                <a:latin typeface="方正姚体" pitchFamily="2" charset="-122"/>
                <a:ea typeface="方正姚体" pitchFamily="2" charset="-122"/>
              </a:rPr>
              <a:t>。 </a:t>
            </a: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8369">
                                            <p:txEl>
                                              <p:pRg st="3" end="3"/>
                                            </p:txEl>
                                          </p:spTgt>
                                        </p:tgtEl>
                                        <p:attrNameLst>
                                          <p:attrName>style.visibility</p:attrName>
                                        </p:attrNameLst>
                                      </p:cBhvr>
                                      <p:to>
                                        <p:strVal val="visible"/>
                                      </p:to>
                                    </p:set>
                                    <p:animEffect transition="in" filter="wipe(down)">
                                      <p:cBhvr>
                                        <p:cTn id="7" dur="580">
                                          <p:stCondLst>
                                            <p:cond delay="0"/>
                                          </p:stCondLst>
                                        </p:cTn>
                                        <p:tgtEl>
                                          <p:spTgt spid="58369">
                                            <p:txEl>
                                              <p:pRg st="3" end="3"/>
                                            </p:txEl>
                                          </p:spTgt>
                                        </p:tgtEl>
                                      </p:cBhvr>
                                    </p:animEffect>
                                    <p:anim calcmode="lin" valueType="num">
                                      <p:cBhvr>
                                        <p:cTn id="8" dur="1822" tmFilter="0,0; 0.14,0.36; 0.43,0.73; 0.71,0.91; 1.0,1.0">
                                          <p:stCondLst>
                                            <p:cond delay="0"/>
                                          </p:stCondLst>
                                        </p:cTn>
                                        <p:tgtEl>
                                          <p:spTgt spid="58369">
                                            <p:txEl>
                                              <p:pRg st="3" end="3"/>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8369">
                                            <p:txEl>
                                              <p:pRg st="3" end="3"/>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8369">
                                            <p:txEl>
                                              <p:pRg st="3" end="3"/>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8369">
                                            <p:txEl>
                                              <p:pRg st="3" end="3"/>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8369">
                                            <p:txEl>
                                              <p:pRg st="3" end="3"/>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58369">
                                            <p:txEl>
                                              <p:pRg st="3" end="3"/>
                                            </p:txEl>
                                          </p:spTgt>
                                        </p:tgtEl>
                                      </p:cBhvr>
                                      <p:to x="100000" y="60000"/>
                                    </p:animScale>
                                    <p:animScale>
                                      <p:cBhvr>
                                        <p:cTn id="14" dur="166" decel="50000">
                                          <p:stCondLst>
                                            <p:cond delay="676"/>
                                          </p:stCondLst>
                                        </p:cTn>
                                        <p:tgtEl>
                                          <p:spTgt spid="58369">
                                            <p:txEl>
                                              <p:pRg st="3" end="3"/>
                                            </p:txEl>
                                          </p:spTgt>
                                        </p:tgtEl>
                                      </p:cBhvr>
                                      <p:to x="100000" y="100000"/>
                                    </p:animScale>
                                    <p:animScale>
                                      <p:cBhvr>
                                        <p:cTn id="15" dur="26">
                                          <p:stCondLst>
                                            <p:cond delay="1312"/>
                                          </p:stCondLst>
                                        </p:cTn>
                                        <p:tgtEl>
                                          <p:spTgt spid="58369">
                                            <p:txEl>
                                              <p:pRg st="3" end="3"/>
                                            </p:txEl>
                                          </p:spTgt>
                                        </p:tgtEl>
                                      </p:cBhvr>
                                      <p:to x="100000" y="80000"/>
                                    </p:animScale>
                                    <p:animScale>
                                      <p:cBhvr>
                                        <p:cTn id="16" dur="166" decel="50000">
                                          <p:stCondLst>
                                            <p:cond delay="1338"/>
                                          </p:stCondLst>
                                        </p:cTn>
                                        <p:tgtEl>
                                          <p:spTgt spid="58369">
                                            <p:txEl>
                                              <p:pRg st="3" end="3"/>
                                            </p:txEl>
                                          </p:spTgt>
                                        </p:tgtEl>
                                      </p:cBhvr>
                                      <p:to x="100000" y="100000"/>
                                    </p:animScale>
                                    <p:animScale>
                                      <p:cBhvr>
                                        <p:cTn id="17" dur="26">
                                          <p:stCondLst>
                                            <p:cond delay="1642"/>
                                          </p:stCondLst>
                                        </p:cTn>
                                        <p:tgtEl>
                                          <p:spTgt spid="58369">
                                            <p:txEl>
                                              <p:pRg st="3" end="3"/>
                                            </p:txEl>
                                          </p:spTgt>
                                        </p:tgtEl>
                                      </p:cBhvr>
                                      <p:to x="100000" y="90000"/>
                                    </p:animScale>
                                    <p:animScale>
                                      <p:cBhvr>
                                        <p:cTn id="18" dur="166" decel="50000">
                                          <p:stCondLst>
                                            <p:cond delay="1668"/>
                                          </p:stCondLst>
                                        </p:cTn>
                                        <p:tgtEl>
                                          <p:spTgt spid="58369">
                                            <p:txEl>
                                              <p:pRg st="3" end="3"/>
                                            </p:txEl>
                                          </p:spTgt>
                                        </p:tgtEl>
                                      </p:cBhvr>
                                      <p:to x="100000" y="100000"/>
                                    </p:animScale>
                                    <p:animScale>
                                      <p:cBhvr>
                                        <p:cTn id="19" dur="26">
                                          <p:stCondLst>
                                            <p:cond delay="1808"/>
                                          </p:stCondLst>
                                        </p:cTn>
                                        <p:tgtEl>
                                          <p:spTgt spid="58369">
                                            <p:txEl>
                                              <p:pRg st="3" end="3"/>
                                            </p:txEl>
                                          </p:spTgt>
                                        </p:tgtEl>
                                      </p:cBhvr>
                                      <p:to x="100000" y="95000"/>
                                    </p:animScale>
                                    <p:animScale>
                                      <p:cBhvr>
                                        <p:cTn id="20" dur="166" decel="50000">
                                          <p:stCondLst>
                                            <p:cond delay="1834"/>
                                          </p:stCondLst>
                                        </p:cTn>
                                        <p:tgtEl>
                                          <p:spTgt spid="58369">
                                            <p:txEl>
                                              <p:pRg st="3" end="3"/>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58369">
                                            <p:txEl>
                                              <p:pRg st="4" end="4"/>
                                            </p:txEl>
                                          </p:spTgt>
                                        </p:tgtEl>
                                        <p:attrNameLst>
                                          <p:attrName>style.visibility</p:attrName>
                                        </p:attrNameLst>
                                      </p:cBhvr>
                                      <p:to>
                                        <p:strVal val="visible"/>
                                      </p:to>
                                    </p:set>
                                    <p:animEffect transition="in" filter="wipe(down)">
                                      <p:cBhvr>
                                        <p:cTn id="25" dur="580">
                                          <p:stCondLst>
                                            <p:cond delay="0"/>
                                          </p:stCondLst>
                                        </p:cTn>
                                        <p:tgtEl>
                                          <p:spTgt spid="58369">
                                            <p:txEl>
                                              <p:pRg st="4" end="4"/>
                                            </p:txEl>
                                          </p:spTgt>
                                        </p:tgtEl>
                                      </p:cBhvr>
                                    </p:animEffect>
                                    <p:anim calcmode="lin" valueType="num">
                                      <p:cBhvr>
                                        <p:cTn id="26" dur="1822" tmFilter="0,0; 0.14,0.36; 0.43,0.73; 0.71,0.91; 1.0,1.0">
                                          <p:stCondLst>
                                            <p:cond delay="0"/>
                                          </p:stCondLst>
                                        </p:cTn>
                                        <p:tgtEl>
                                          <p:spTgt spid="58369">
                                            <p:txEl>
                                              <p:pRg st="4" end="4"/>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58369">
                                            <p:txEl>
                                              <p:pRg st="4" end="4"/>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58369">
                                            <p:txEl>
                                              <p:pRg st="4" end="4"/>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58369">
                                            <p:txEl>
                                              <p:pRg st="4" end="4"/>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58369">
                                            <p:txEl>
                                              <p:pRg st="4" end="4"/>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58369">
                                            <p:txEl>
                                              <p:pRg st="4" end="4"/>
                                            </p:txEl>
                                          </p:spTgt>
                                        </p:tgtEl>
                                      </p:cBhvr>
                                      <p:to x="100000" y="60000"/>
                                    </p:animScale>
                                    <p:animScale>
                                      <p:cBhvr>
                                        <p:cTn id="32" dur="166" decel="50000">
                                          <p:stCondLst>
                                            <p:cond delay="676"/>
                                          </p:stCondLst>
                                        </p:cTn>
                                        <p:tgtEl>
                                          <p:spTgt spid="58369">
                                            <p:txEl>
                                              <p:pRg st="4" end="4"/>
                                            </p:txEl>
                                          </p:spTgt>
                                        </p:tgtEl>
                                      </p:cBhvr>
                                      <p:to x="100000" y="100000"/>
                                    </p:animScale>
                                    <p:animScale>
                                      <p:cBhvr>
                                        <p:cTn id="33" dur="26">
                                          <p:stCondLst>
                                            <p:cond delay="1312"/>
                                          </p:stCondLst>
                                        </p:cTn>
                                        <p:tgtEl>
                                          <p:spTgt spid="58369">
                                            <p:txEl>
                                              <p:pRg st="4" end="4"/>
                                            </p:txEl>
                                          </p:spTgt>
                                        </p:tgtEl>
                                      </p:cBhvr>
                                      <p:to x="100000" y="80000"/>
                                    </p:animScale>
                                    <p:animScale>
                                      <p:cBhvr>
                                        <p:cTn id="34" dur="166" decel="50000">
                                          <p:stCondLst>
                                            <p:cond delay="1338"/>
                                          </p:stCondLst>
                                        </p:cTn>
                                        <p:tgtEl>
                                          <p:spTgt spid="58369">
                                            <p:txEl>
                                              <p:pRg st="4" end="4"/>
                                            </p:txEl>
                                          </p:spTgt>
                                        </p:tgtEl>
                                      </p:cBhvr>
                                      <p:to x="100000" y="100000"/>
                                    </p:animScale>
                                    <p:animScale>
                                      <p:cBhvr>
                                        <p:cTn id="35" dur="26">
                                          <p:stCondLst>
                                            <p:cond delay="1642"/>
                                          </p:stCondLst>
                                        </p:cTn>
                                        <p:tgtEl>
                                          <p:spTgt spid="58369">
                                            <p:txEl>
                                              <p:pRg st="4" end="4"/>
                                            </p:txEl>
                                          </p:spTgt>
                                        </p:tgtEl>
                                      </p:cBhvr>
                                      <p:to x="100000" y="90000"/>
                                    </p:animScale>
                                    <p:animScale>
                                      <p:cBhvr>
                                        <p:cTn id="36" dur="166" decel="50000">
                                          <p:stCondLst>
                                            <p:cond delay="1668"/>
                                          </p:stCondLst>
                                        </p:cTn>
                                        <p:tgtEl>
                                          <p:spTgt spid="58369">
                                            <p:txEl>
                                              <p:pRg st="4" end="4"/>
                                            </p:txEl>
                                          </p:spTgt>
                                        </p:tgtEl>
                                      </p:cBhvr>
                                      <p:to x="100000" y="100000"/>
                                    </p:animScale>
                                    <p:animScale>
                                      <p:cBhvr>
                                        <p:cTn id="37" dur="26">
                                          <p:stCondLst>
                                            <p:cond delay="1808"/>
                                          </p:stCondLst>
                                        </p:cTn>
                                        <p:tgtEl>
                                          <p:spTgt spid="58369">
                                            <p:txEl>
                                              <p:pRg st="4" end="4"/>
                                            </p:txEl>
                                          </p:spTgt>
                                        </p:tgtEl>
                                      </p:cBhvr>
                                      <p:to x="100000" y="95000"/>
                                    </p:animScale>
                                    <p:animScale>
                                      <p:cBhvr>
                                        <p:cTn id="38" dur="166" decel="50000">
                                          <p:stCondLst>
                                            <p:cond delay="1834"/>
                                          </p:stCondLst>
                                        </p:cTn>
                                        <p:tgtEl>
                                          <p:spTgt spid="58369">
                                            <p:txEl>
                                              <p:pRg st="4" end="4"/>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58369">
                                            <p:txEl>
                                              <p:pRg st="5" end="5"/>
                                            </p:txEl>
                                          </p:spTgt>
                                        </p:tgtEl>
                                        <p:attrNameLst>
                                          <p:attrName>style.visibility</p:attrName>
                                        </p:attrNameLst>
                                      </p:cBhvr>
                                      <p:to>
                                        <p:strVal val="visible"/>
                                      </p:to>
                                    </p:set>
                                    <p:animEffect transition="in" filter="wipe(down)">
                                      <p:cBhvr>
                                        <p:cTn id="43" dur="580">
                                          <p:stCondLst>
                                            <p:cond delay="0"/>
                                          </p:stCondLst>
                                        </p:cTn>
                                        <p:tgtEl>
                                          <p:spTgt spid="58369">
                                            <p:txEl>
                                              <p:pRg st="5" end="5"/>
                                            </p:txEl>
                                          </p:spTgt>
                                        </p:tgtEl>
                                      </p:cBhvr>
                                    </p:animEffect>
                                    <p:anim calcmode="lin" valueType="num">
                                      <p:cBhvr>
                                        <p:cTn id="44" dur="1822" tmFilter="0,0; 0.14,0.36; 0.43,0.73; 0.71,0.91; 1.0,1.0">
                                          <p:stCondLst>
                                            <p:cond delay="0"/>
                                          </p:stCondLst>
                                        </p:cTn>
                                        <p:tgtEl>
                                          <p:spTgt spid="58369">
                                            <p:txEl>
                                              <p:pRg st="5" end="5"/>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58369">
                                            <p:txEl>
                                              <p:pRg st="5" end="5"/>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58369">
                                            <p:txEl>
                                              <p:pRg st="5" end="5"/>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58369">
                                            <p:txEl>
                                              <p:pRg st="5" end="5"/>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58369">
                                            <p:txEl>
                                              <p:pRg st="5" end="5"/>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58369">
                                            <p:txEl>
                                              <p:pRg st="5" end="5"/>
                                            </p:txEl>
                                          </p:spTgt>
                                        </p:tgtEl>
                                      </p:cBhvr>
                                      <p:to x="100000" y="60000"/>
                                    </p:animScale>
                                    <p:animScale>
                                      <p:cBhvr>
                                        <p:cTn id="50" dur="166" decel="50000">
                                          <p:stCondLst>
                                            <p:cond delay="676"/>
                                          </p:stCondLst>
                                        </p:cTn>
                                        <p:tgtEl>
                                          <p:spTgt spid="58369">
                                            <p:txEl>
                                              <p:pRg st="5" end="5"/>
                                            </p:txEl>
                                          </p:spTgt>
                                        </p:tgtEl>
                                      </p:cBhvr>
                                      <p:to x="100000" y="100000"/>
                                    </p:animScale>
                                    <p:animScale>
                                      <p:cBhvr>
                                        <p:cTn id="51" dur="26">
                                          <p:stCondLst>
                                            <p:cond delay="1312"/>
                                          </p:stCondLst>
                                        </p:cTn>
                                        <p:tgtEl>
                                          <p:spTgt spid="58369">
                                            <p:txEl>
                                              <p:pRg st="5" end="5"/>
                                            </p:txEl>
                                          </p:spTgt>
                                        </p:tgtEl>
                                      </p:cBhvr>
                                      <p:to x="100000" y="80000"/>
                                    </p:animScale>
                                    <p:animScale>
                                      <p:cBhvr>
                                        <p:cTn id="52" dur="166" decel="50000">
                                          <p:stCondLst>
                                            <p:cond delay="1338"/>
                                          </p:stCondLst>
                                        </p:cTn>
                                        <p:tgtEl>
                                          <p:spTgt spid="58369">
                                            <p:txEl>
                                              <p:pRg st="5" end="5"/>
                                            </p:txEl>
                                          </p:spTgt>
                                        </p:tgtEl>
                                      </p:cBhvr>
                                      <p:to x="100000" y="100000"/>
                                    </p:animScale>
                                    <p:animScale>
                                      <p:cBhvr>
                                        <p:cTn id="53" dur="26">
                                          <p:stCondLst>
                                            <p:cond delay="1642"/>
                                          </p:stCondLst>
                                        </p:cTn>
                                        <p:tgtEl>
                                          <p:spTgt spid="58369">
                                            <p:txEl>
                                              <p:pRg st="5" end="5"/>
                                            </p:txEl>
                                          </p:spTgt>
                                        </p:tgtEl>
                                      </p:cBhvr>
                                      <p:to x="100000" y="90000"/>
                                    </p:animScale>
                                    <p:animScale>
                                      <p:cBhvr>
                                        <p:cTn id="54" dur="166" decel="50000">
                                          <p:stCondLst>
                                            <p:cond delay="1668"/>
                                          </p:stCondLst>
                                        </p:cTn>
                                        <p:tgtEl>
                                          <p:spTgt spid="58369">
                                            <p:txEl>
                                              <p:pRg st="5" end="5"/>
                                            </p:txEl>
                                          </p:spTgt>
                                        </p:tgtEl>
                                      </p:cBhvr>
                                      <p:to x="100000" y="100000"/>
                                    </p:animScale>
                                    <p:animScale>
                                      <p:cBhvr>
                                        <p:cTn id="55" dur="26">
                                          <p:stCondLst>
                                            <p:cond delay="1808"/>
                                          </p:stCondLst>
                                        </p:cTn>
                                        <p:tgtEl>
                                          <p:spTgt spid="58369">
                                            <p:txEl>
                                              <p:pRg st="5" end="5"/>
                                            </p:txEl>
                                          </p:spTgt>
                                        </p:tgtEl>
                                      </p:cBhvr>
                                      <p:to x="100000" y="95000"/>
                                    </p:animScale>
                                    <p:animScale>
                                      <p:cBhvr>
                                        <p:cTn id="56" dur="166" decel="50000">
                                          <p:stCondLst>
                                            <p:cond delay="1834"/>
                                          </p:stCondLst>
                                        </p:cTn>
                                        <p:tgtEl>
                                          <p:spTgt spid="58369">
                                            <p:txEl>
                                              <p:pRg st="5" end="5"/>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nodeType="clickEffect">
                                  <p:stCondLst>
                                    <p:cond delay="0"/>
                                  </p:stCondLst>
                                  <p:childTnLst>
                                    <p:set>
                                      <p:cBhvr>
                                        <p:cTn id="60" dur="1" fill="hold">
                                          <p:stCondLst>
                                            <p:cond delay="0"/>
                                          </p:stCondLst>
                                        </p:cTn>
                                        <p:tgtEl>
                                          <p:spTgt spid="58369">
                                            <p:txEl>
                                              <p:pRg st="6" end="6"/>
                                            </p:txEl>
                                          </p:spTgt>
                                        </p:tgtEl>
                                        <p:attrNameLst>
                                          <p:attrName>style.visibility</p:attrName>
                                        </p:attrNameLst>
                                      </p:cBhvr>
                                      <p:to>
                                        <p:strVal val="visible"/>
                                      </p:to>
                                    </p:set>
                                    <p:animEffect transition="in" filter="wipe(down)">
                                      <p:cBhvr>
                                        <p:cTn id="61" dur="580">
                                          <p:stCondLst>
                                            <p:cond delay="0"/>
                                          </p:stCondLst>
                                        </p:cTn>
                                        <p:tgtEl>
                                          <p:spTgt spid="58369">
                                            <p:txEl>
                                              <p:pRg st="6" end="6"/>
                                            </p:txEl>
                                          </p:spTgt>
                                        </p:tgtEl>
                                      </p:cBhvr>
                                    </p:animEffect>
                                    <p:anim calcmode="lin" valueType="num">
                                      <p:cBhvr>
                                        <p:cTn id="62" dur="1822" tmFilter="0,0; 0.14,0.36; 0.43,0.73; 0.71,0.91; 1.0,1.0">
                                          <p:stCondLst>
                                            <p:cond delay="0"/>
                                          </p:stCondLst>
                                        </p:cTn>
                                        <p:tgtEl>
                                          <p:spTgt spid="58369">
                                            <p:txEl>
                                              <p:pRg st="6" end="6"/>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58369">
                                            <p:txEl>
                                              <p:pRg st="6" end="6"/>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58369">
                                            <p:txEl>
                                              <p:pRg st="6" end="6"/>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58369">
                                            <p:txEl>
                                              <p:pRg st="6" end="6"/>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58369">
                                            <p:txEl>
                                              <p:pRg st="6" end="6"/>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58369">
                                            <p:txEl>
                                              <p:pRg st="6" end="6"/>
                                            </p:txEl>
                                          </p:spTgt>
                                        </p:tgtEl>
                                      </p:cBhvr>
                                      <p:to x="100000" y="60000"/>
                                    </p:animScale>
                                    <p:animScale>
                                      <p:cBhvr>
                                        <p:cTn id="68" dur="166" decel="50000">
                                          <p:stCondLst>
                                            <p:cond delay="676"/>
                                          </p:stCondLst>
                                        </p:cTn>
                                        <p:tgtEl>
                                          <p:spTgt spid="58369">
                                            <p:txEl>
                                              <p:pRg st="6" end="6"/>
                                            </p:txEl>
                                          </p:spTgt>
                                        </p:tgtEl>
                                      </p:cBhvr>
                                      <p:to x="100000" y="100000"/>
                                    </p:animScale>
                                    <p:animScale>
                                      <p:cBhvr>
                                        <p:cTn id="69" dur="26">
                                          <p:stCondLst>
                                            <p:cond delay="1312"/>
                                          </p:stCondLst>
                                        </p:cTn>
                                        <p:tgtEl>
                                          <p:spTgt spid="58369">
                                            <p:txEl>
                                              <p:pRg st="6" end="6"/>
                                            </p:txEl>
                                          </p:spTgt>
                                        </p:tgtEl>
                                      </p:cBhvr>
                                      <p:to x="100000" y="80000"/>
                                    </p:animScale>
                                    <p:animScale>
                                      <p:cBhvr>
                                        <p:cTn id="70" dur="166" decel="50000">
                                          <p:stCondLst>
                                            <p:cond delay="1338"/>
                                          </p:stCondLst>
                                        </p:cTn>
                                        <p:tgtEl>
                                          <p:spTgt spid="58369">
                                            <p:txEl>
                                              <p:pRg st="6" end="6"/>
                                            </p:txEl>
                                          </p:spTgt>
                                        </p:tgtEl>
                                      </p:cBhvr>
                                      <p:to x="100000" y="100000"/>
                                    </p:animScale>
                                    <p:animScale>
                                      <p:cBhvr>
                                        <p:cTn id="71" dur="26">
                                          <p:stCondLst>
                                            <p:cond delay="1642"/>
                                          </p:stCondLst>
                                        </p:cTn>
                                        <p:tgtEl>
                                          <p:spTgt spid="58369">
                                            <p:txEl>
                                              <p:pRg st="6" end="6"/>
                                            </p:txEl>
                                          </p:spTgt>
                                        </p:tgtEl>
                                      </p:cBhvr>
                                      <p:to x="100000" y="90000"/>
                                    </p:animScale>
                                    <p:animScale>
                                      <p:cBhvr>
                                        <p:cTn id="72" dur="166" decel="50000">
                                          <p:stCondLst>
                                            <p:cond delay="1668"/>
                                          </p:stCondLst>
                                        </p:cTn>
                                        <p:tgtEl>
                                          <p:spTgt spid="58369">
                                            <p:txEl>
                                              <p:pRg st="6" end="6"/>
                                            </p:txEl>
                                          </p:spTgt>
                                        </p:tgtEl>
                                      </p:cBhvr>
                                      <p:to x="100000" y="100000"/>
                                    </p:animScale>
                                    <p:animScale>
                                      <p:cBhvr>
                                        <p:cTn id="73" dur="26">
                                          <p:stCondLst>
                                            <p:cond delay="1808"/>
                                          </p:stCondLst>
                                        </p:cTn>
                                        <p:tgtEl>
                                          <p:spTgt spid="58369">
                                            <p:txEl>
                                              <p:pRg st="6" end="6"/>
                                            </p:txEl>
                                          </p:spTgt>
                                        </p:tgtEl>
                                      </p:cBhvr>
                                      <p:to x="100000" y="95000"/>
                                    </p:animScale>
                                    <p:animScale>
                                      <p:cBhvr>
                                        <p:cTn id="74" dur="166" decel="50000">
                                          <p:stCondLst>
                                            <p:cond delay="1834"/>
                                          </p:stCondLst>
                                        </p:cTn>
                                        <p:tgtEl>
                                          <p:spTgt spid="58369">
                                            <p:txEl>
                                              <p:pRg st="6" end="6"/>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0" presetClass="entr" presetSubtype="0" fill="hold" nodeType="clickEffect">
                                  <p:stCondLst>
                                    <p:cond delay="0"/>
                                  </p:stCondLst>
                                  <p:childTnLst>
                                    <p:set>
                                      <p:cBhvr>
                                        <p:cTn id="78" dur="1" fill="hold">
                                          <p:stCondLst>
                                            <p:cond delay="0"/>
                                          </p:stCondLst>
                                        </p:cTn>
                                        <p:tgtEl>
                                          <p:spTgt spid="58369">
                                            <p:txEl>
                                              <p:pRg st="8" end="8"/>
                                            </p:txEl>
                                          </p:spTgt>
                                        </p:tgtEl>
                                        <p:attrNameLst>
                                          <p:attrName>style.visibility</p:attrName>
                                        </p:attrNameLst>
                                      </p:cBhvr>
                                      <p:to>
                                        <p:strVal val="visible"/>
                                      </p:to>
                                    </p:set>
                                    <p:animEffect transition="in" filter="wedge">
                                      <p:cBhvr>
                                        <p:cTn id="79" dur="2000"/>
                                        <p:tgtEl>
                                          <p:spTgt spid="5836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ChangeArrowheads="1"/>
          </p:cNvSpPr>
          <p:nvPr/>
        </p:nvSpPr>
        <p:spPr bwMode="auto">
          <a:xfrm>
            <a:off x="571472" y="500042"/>
            <a:ext cx="4924746" cy="156966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32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a:t>
            </a:r>
            <a:r>
              <a:rPr kumimoji="0" lang="en-US" altLang="zh-CN" sz="32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3</a:t>
            </a:r>
            <a:r>
              <a:rPr kumimoji="0" lang="zh-CN" altLang="en-US" sz="32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）．请用一个字概括这</a:t>
            </a:r>
            <a:endParaRPr kumimoji="0" lang="en-US" altLang="zh-CN" sz="3200" b="1" i="0" u="none" strike="noStrike" cap="none" normalizeH="0" baseline="0" dirty="0" smtClean="0">
              <a:ln>
                <a:noFill/>
              </a:ln>
              <a:solidFill>
                <a:schemeClr val="tx1"/>
              </a:solidFill>
              <a:effectLst/>
              <a:latin typeface="Calibri" pitchFamily="34" charset="0"/>
              <a:ea typeface="宋体" pitchFamily="2" charset="-122"/>
              <a:cs typeface="宋体" pitchFamily="2" charset="-122"/>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32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部分的中心内容。 </a:t>
            </a:r>
            <a:endParaRPr kumimoji="0" lang="zh-CN" altLang="en-US" sz="32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3200" b="1" i="0" u="none" strike="noStrike" cap="none" normalizeH="0" baseline="0" dirty="0" smtClean="0">
                <a:ln>
                  <a:noFill/>
                </a:ln>
                <a:solidFill>
                  <a:srgbClr val="FF00FF"/>
                </a:solidFill>
                <a:effectLst/>
                <a:latin typeface="Calibri" pitchFamily="34" charset="0"/>
                <a:ea typeface="宋体" pitchFamily="2" charset="-122"/>
                <a:cs typeface="宋体" pitchFamily="2" charset="-122"/>
              </a:rPr>
              <a:t>明确：即</a:t>
            </a:r>
            <a:r>
              <a:rPr kumimoji="0" lang="zh-CN" altLang="en-US" sz="3200" b="1" i="0" u="none" strike="noStrike" cap="none" normalizeH="0" baseline="0" dirty="0" smtClean="0">
                <a:ln>
                  <a:noFill/>
                </a:ln>
                <a:solidFill>
                  <a:srgbClr val="FF00FF"/>
                </a:solidFill>
                <a:effectLst/>
                <a:latin typeface="Arial"/>
                <a:ea typeface="宋体" pitchFamily="2" charset="-122"/>
                <a:cs typeface="宋体" pitchFamily="2" charset="-122"/>
              </a:rPr>
              <a:t>“</a:t>
            </a:r>
            <a:r>
              <a:rPr kumimoji="0" lang="zh-CN" altLang="en-US" sz="3200" b="1" i="0" u="none" strike="noStrike" cap="none" normalizeH="0" baseline="0" dirty="0" smtClean="0">
                <a:ln>
                  <a:noFill/>
                </a:ln>
                <a:solidFill>
                  <a:srgbClr val="FF00FF"/>
                </a:solidFill>
                <a:effectLst/>
                <a:latin typeface="Calibri" pitchFamily="34" charset="0"/>
                <a:ea typeface="宋体" pitchFamily="2" charset="-122"/>
                <a:cs typeface="宋体" pitchFamily="2" charset="-122"/>
              </a:rPr>
              <a:t>乐</a:t>
            </a:r>
            <a:r>
              <a:rPr kumimoji="0" lang="zh-CN" altLang="en-US" sz="3200" b="1" i="0" u="none" strike="noStrike" cap="none" normalizeH="0" baseline="0" dirty="0" smtClean="0">
                <a:ln>
                  <a:noFill/>
                </a:ln>
                <a:solidFill>
                  <a:srgbClr val="FF00FF"/>
                </a:solidFill>
                <a:effectLst/>
                <a:latin typeface="Arial"/>
                <a:ea typeface="宋体" pitchFamily="2" charset="-122"/>
                <a:cs typeface="宋体" pitchFamily="2" charset="-122"/>
              </a:rPr>
              <a:t>”</a:t>
            </a:r>
            <a:r>
              <a:rPr kumimoji="0" lang="zh-CN" altLang="en-US" sz="3200" b="1" i="0" u="none" strike="noStrike" cap="none" normalizeH="0" baseline="0" dirty="0" smtClean="0">
                <a:ln>
                  <a:noFill/>
                </a:ln>
                <a:solidFill>
                  <a:srgbClr val="FF00FF"/>
                </a:solidFill>
                <a:effectLst/>
                <a:latin typeface="Calibri" pitchFamily="34" charset="0"/>
                <a:ea typeface="宋体" pitchFamily="2" charset="-122"/>
                <a:cs typeface="宋体" pitchFamily="2" charset="-122"/>
              </a:rPr>
              <a:t>字。 </a:t>
            </a:r>
            <a:endParaRPr kumimoji="0" lang="zh-CN" altLang="en-US" sz="3200" b="1" i="0" u="none" strike="noStrike" cap="none" normalizeH="0" baseline="0" dirty="0" smtClean="0">
              <a:ln>
                <a:noFill/>
              </a:ln>
              <a:solidFill>
                <a:srgbClr val="FF00FF"/>
              </a:solidFill>
              <a:effectLst/>
              <a:latin typeface="Arial" pitchFamily="34" charset="0"/>
              <a:ea typeface="宋体" pitchFamily="2" charset="-122"/>
              <a:cs typeface="宋体" pitchFamily="2" charset="-122"/>
            </a:endParaRPr>
          </a:p>
        </p:txBody>
      </p:sp>
      <p:sp>
        <p:nvSpPr>
          <p:cNvPr id="57351" name="Rectangle 7"/>
          <p:cNvSpPr>
            <a:spLocks noChangeArrowheads="1"/>
          </p:cNvSpPr>
          <p:nvPr/>
        </p:nvSpPr>
        <p:spPr bwMode="auto">
          <a:xfrm>
            <a:off x="285720" y="2143116"/>
            <a:ext cx="8215370"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32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  </a:t>
            </a:r>
            <a:r>
              <a:rPr kumimoji="0" lang="zh-CN" sz="32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a:t>
            </a:r>
            <a:r>
              <a:rPr kumimoji="0" lang="en-US" altLang="zh-CN" sz="32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4</a:t>
            </a:r>
            <a:r>
              <a:rPr kumimoji="0" lang="zh-CN" altLang="en-US" sz="32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）．学生齐读课文第</a:t>
            </a:r>
            <a:r>
              <a:rPr kumimoji="0" lang="en-US" altLang="zh-CN" sz="32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10</a:t>
            </a:r>
            <a:r>
              <a:rPr kumimoji="0" lang="zh-CN" altLang="en-US" sz="32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段，思考：这一段一共写了几个画面</a:t>
            </a:r>
            <a:r>
              <a:rPr kumimoji="0" lang="en-US" altLang="zh-CN" sz="3200" i="0" u="none" strike="noStrike" cap="none" normalizeH="0" baseline="0" dirty="0" smtClean="0">
                <a:ln>
                  <a:noFill/>
                </a:ln>
                <a:solidFill>
                  <a:schemeClr val="tx1"/>
                </a:solidFill>
                <a:effectLst/>
                <a:latin typeface="Calibri" pitchFamily="34" charset="0"/>
                <a:ea typeface="宋体" pitchFamily="2" charset="-122"/>
                <a:cs typeface="宋体" pitchFamily="2" charset="-122"/>
              </a:rPr>
              <a:t>?</a:t>
            </a:r>
            <a:r>
              <a:rPr kumimoji="0" lang="zh-CN" altLang="en-US" sz="3200" i="0" u="none" strike="noStrike" cap="none" normalizeH="0" baseline="0" dirty="0" smtClean="0">
                <a:ln>
                  <a:noFill/>
                </a:ln>
                <a:solidFill>
                  <a:schemeClr val="tx1"/>
                </a:solidFill>
                <a:effectLst/>
                <a:latin typeface="Calibri" pitchFamily="34" charset="0"/>
                <a:ea typeface="宋体" pitchFamily="2" charset="-122"/>
                <a:cs typeface="宋体" pitchFamily="2" charset="-122"/>
              </a:rPr>
              <a:t>        </a:t>
            </a:r>
            <a:endParaRPr kumimoji="0" lang="en-US" altLang="zh-CN" sz="3200" i="0" u="none" strike="noStrike" cap="none" normalizeH="0" baseline="0" dirty="0" smtClean="0">
              <a:ln>
                <a:noFill/>
              </a:ln>
              <a:solidFill>
                <a:schemeClr val="tx1"/>
              </a:solidFill>
              <a:effectLst/>
              <a:latin typeface="Calibri" pitchFamily="34" charset="0"/>
              <a:ea typeface="宋体" pitchFamily="2" charset="-122"/>
              <a:cs typeface="宋体" pitchFamily="2" charset="-122"/>
            </a:endParaRPr>
          </a:p>
          <a:p>
            <a:pPr lvl="0"/>
            <a:r>
              <a:rPr kumimoji="0" lang="zh-CN" altLang="en-US" sz="3200" b="1" dirty="0" smtClean="0">
                <a:solidFill>
                  <a:srgbClr val="FF00FF"/>
                </a:solidFill>
                <a:latin typeface="Calibri" pitchFamily="34" charset="0"/>
                <a:cs typeface="宋体" pitchFamily="2" charset="-122"/>
              </a:rPr>
              <a:t>明确：写了两个画面</a:t>
            </a:r>
            <a:endParaRPr kumimoji="0" lang="en-US" altLang="zh-CN" sz="32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pic>
        <p:nvPicPr>
          <p:cNvPr id="57353" name="Picture 9" descr="https://txt15.book118.com/2016/1207/book69133/69132752.jpg"/>
          <p:cNvPicPr>
            <a:picLocks noChangeAspect="1" noChangeArrowheads="1"/>
          </p:cNvPicPr>
          <p:nvPr/>
        </p:nvPicPr>
        <p:blipFill>
          <a:blip r:embed="rId2"/>
          <a:srcRect/>
          <a:stretch>
            <a:fillRect/>
          </a:stretch>
        </p:blipFill>
        <p:spPr bwMode="auto">
          <a:xfrm>
            <a:off x="5786446" y="0"/>
            <a:ext cx="3214678" cy="2214554"/>
          </a:xfrm>
          <a:prstGeom prst="rect">
            <a:avLst/>
          </a:prstGeom>
          <a:noFill/>
        </p:spPr>
      </p:pic>
      <p:pic>
        <p:nvPicPr>
          <p:cNvPr id="57355" name="Picture 11" descr="http://photocdn.sohu.com/20120611/Img345229003.jpg"/>
          <p:cNvPicPr>
            <a:picLocks noChangeAspect="1" noChangeArrowheads="1"/>
          </p:cNvPicPr>
          <p:nvPr/>
        </p:nvPicPr>
        <p:blipFill>
          <a:blip r:embed="rId3"/>
          <a:srcRect/>
          <a:stretch>
            <a:fillRect/>
          </a:stretch>
        </p:blipFill>
        <p:spPr bwMode="auto">
          <a:xfrm>
            <a:off x="142844" y="3714752"/>
            <a:ext cx="4643470" cy="3143248"/>
          </a:xfrm>
          <a:prstGeom prst="rect">
            <a:avLst/>
          </a:prstGeom>
          <a:noFill/>
        </p:spPr>
      </p:pic>
      <p:pic>
        <p:nvPicPr>
          <p:cNvPr id="57361" name="Picture 17" descr="http://img95.699pic.com/photo/40125/6494.jpg_wh300.jpg"/>
          <p:cNvPicPr>
            <a:picLocks noChangeAspect="1" noChangeArrowheads="1"/>
          </p:cNvPicPr>
          <p:nvPr/>
        </p:nvPicPr>
        <p:blipFill>
          <a:blip r:embed="rId4"/>
          <a:srcRect/>
          <a:stretch>
            <a:fillRect/>
          </a:stretch>
        </p:blipFill>
        <p:spPr bwMode="auto">
          <a:xfrm>
            <a:off x="4071934" y="3786190"/>
            <a:ext cx="4929192" cy="2857500"/>
          </a:xfrm>
          <a:prstGeom prst="rect">
            <a:avLst/>
          </a:prstGeom>
          <a:noFill/>
        </p:spPr>
      </p:pic>
      <p:sp>
        <p:nvSpPr>
          <p:cNvPr id="15" name="TextBox 14"/>
          <p:cNvSpPr txBox="1"/>
          <p:nvPr/>
        </p:nvSpPr>
        <p:spPr>
          <a:xfrm>
            <a:off x="500034" y="4286256"/>
            <a:ext cx="2357454" cy="584775"/>
          </a:xfrm>
          <a:prstGeom prst="rect">
            <a:avLst/>
          </a:prstGeom>
          <a:noFill/>
        </p:spPr>
        <p:txBody>
          <a:bodyPr wrap="square" rtlCol="0">
            <a:spAutoFit/>
          </a:bodyPr>
          <a:lstStyle/>
          <a:p>
            <a:pPr lvl="0"/>
            <a:r>
              <a:rPr kumimoji="0" lang="zh-CN" altLang="en-US" sz="3200" b="1" dirty="0" smtClean="0">
                <a:solidFill>
                  <a:srgbClr val="FF0000"/>
                </a:solidFill>
                <a:latin typeface="Calibri" pitchFamily="34" charset="0"/>
                <a:cs typeface="宋体" pitchFamily="2" charset="-122"/>
              </a:rPr>
              <a:t>暮春耕种图</a:t>
            </a:r>
            <a:endParaRPr kumimoji="0" lang="en-US" altLang="zh-CN" sz="3200" b="1" dirty="0" smtClean="0">
              <a:solidFill>
                <a:srgbClr val="FF0000"/>
              </a:solidFill>
              <a:latin typeface="Arial" pitchFamily="34" charset="0"/>
              <a:cs typeface="宋体" pitchFamily="2" charset="-122"/>
            </a:endParaRPr>
          </a:p>
        </p:txBody>
      </p:sp>
      <p:sp>
        <p:nvSpPr>
          <p:cNvPr id="19" name="TextBox 18"/>
          <p:cNvSpPr txBox="1"/>
          <p:nvPr/>
        </p:nvSpPr>
        <p:spPr>
          <a:xfrm>
            <a:off x="4929190" y="4286256"/>
            <a:ext cx="2714644" cy="584775"/>
          </a:xfrm>
          <a:prstGeom prst="rect">
            <a:avLst/>
          </a:prstGeom>
          <a:noFill/>
        </p:spPr>
        <p:txBody>
          <a:bodyPr wrap="square" rtlCol="0">
            <a:spAutoFit/>
          </a:bodyPr>
          <a:lstStyle/>
          <a:p>
            <a:pPr lvl="0"/>
            <a:r>
              <a:rPr kumimoji="0" lang="zh-CN" altLang="en-US" sz="3200" dirty="0" smtClean="0">
                <a:solidFill>
                  <a:srgbClr val="FF0000"/>
                </a:solidFill>
                <a:latin typeface="Calibri" pitchFamily="34" charset="0"/>
                <a:cs typeface="宋体" pitchFamily="2" charset="-122"/>
              </a:rPr>
              <a:t>夏夜纳凉图 </a:t>
            </a:r>
            <a:endParaRPr kumimoji="0" lang="zh-CN" altLang="en-US" sz="3200" dirty="0" smtClean="0">
              <a:solidFill>
                <a:srgbClr val="FF0000"/>
              </a:solidFill>
              <a:latin typeface="Arial" pitchFamily="34" charset="0"/>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57346">
                                            <p:txEl>
                                              <p:pRg st="2" end="2"/>
                                            </p:txEl>
                                          </p:spTgt>
                                        </p:tgtEl>
                                        <p:attrNameLst>
                                          <p:attrName>style.visibility</p:attrName>
                                        </p:attrNameLst>
                                      </p:cBhvr>
                                      <p:to>
                                        <p:strVal val="visible"/>
                                      </p:to>
                                    </p:set>
                                    <p:animEffect transition="in" filter="fade">
                                      <p:cBhvr>
                                        <p:cTn id="7" dur="2000"/>
                                        <p:tgtEl>
                                          <p:spTgt spid="57346">
                                            <p:txEl>
                                              <p:pRg st="2" end="2"/>
                                            </p:txEl>
                                          </p:spTgt>
                                        </p:tgtEl>
                                      </p:cBhvr>
                                    </p:animEffect>
                                    <p:anim calcmode="lin" valueType="num">
                                      <p:cBhvr>
                                        <p:cTn id="8" dur="2000" fill="hold"/>
                                        <p:tgtEl>
                                          <p:spTgt spid="57346">
                                            <p:txEl>
                                              <p:pRg st="2" end="2"/>
                                            </p:txEl>
                                          </p:spTgt>
                                        </p:tgtEl>
                                        <p:attrNameLst>
                                          <p:attrName>ppt_x</p:attrName>
                                        </p:attrNameLst>
                                      </p:cBhvr>
                                      <p:tavLst>
                                        <p:tav tm="0">
                                          <p:val>
                                            <p:strVal val="#ppt_x"/>
                                          </p:val>
                                        </p:tav>
                                        <p:tav tm="100000">
                                          <p:val>
                                            <p:strVal val="#ppt_x"/>
                                          </p:val>
                                        </p:tav>
                                      </p:tavLst>
                                    </p:anim>
                                    <p:anim calcmode="lin" valueType="num">
                                      <p:cBhvr>
                                        <p:cTn id="9" dur="1800" decel="100000" fill="hold"/>
                                        <p:tgtEl>
                                          <p:spTgt spid="57346">
                                            <p:txEl>
                                              <p:pRg st="2" end="2"/>
                                            </p:txEl>
                                          </p:spTgt>
                                        </p:tgtEl>
                                        <p:attrNameLst>
                                          <p:attrName>ppt_y</p:attrName>
                                        </p:attrNameLst>
                                      </p:cBhvr>
                                      <p:tavLst>
                                        <p:tav tm="0">
                                          <p:val>
                                            <p:strVal val="#ppt_y+1"/>
                                          </p:val>
                                        </p:tav>
                                        <p:tav tm="100000">
                                          <p:val>
                                            <p:strVal val="#ppt_y-.03"/>
                                          </p:val>
                                        </p:tav>
                                      </p:tavLst>
                                    </p:anim>
                                    <p:anim calcmode="lin" valueType="num">
                                      <p:cBhvr>
                                        <p:cTn id="10" dur="200" accel="100000" fill="hold">
                                          <p:stCondLst>
                                            <p:cond delay="1800"/>
                                          </p:stCondLst>
                                        </p:cTn>
                                        <p:tgtEl>
                                          <p:spTgt spid="57346">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57353"/>
                                        </p:tgtEl>
                                        <p:attrNameLst>
                                          <p:attrName>style.visibility</p:attrName>
                                        </p:attrNameLst>
                                      </p:cBhvr>
                                      <p:to>
                                        <p:strVal val="visible"/>
                                      </p:to>
                                    </p:set>
                                    <p:animEffect transition="in" filter="dissolve">
                                      <p:cBhvr>
                                        <p:cTn id="15" dur="500"/>
                                        <p:tgtEl>
                                          <p:spTgt spid="57353"/>
                                        </p:tgtEl>
                                      </p:cBhvr>
                                    </p:animEffect>
                                  </p:childTnLst>
                                </p:cTn>
                              </p:par>
                            </p:childTnLst>
                          </p:cTn>
                        </p:par>
                      </p:childTnLst>
                    </p:cTn>
                  </p:par>
                  <p:par>
                    <p:cTn id="16" fill="hold">
                      <p:stCondLst>
                        <p:cond delay="indefinite"/>
                      </p:stCondLst>
                      <p:childTnLst>
                        <p:par>
                          <p:cTn id="17" fill="hold">
                            <p:stCondLst>
                              <p:cond delay="0"/>
                            </p:stCondLst>
                            <p:childTnLst>
                              <p:par>
                                <p:cTn id="18" presetID="37" presetClass="entr" presetSubtype="0" fill="hold" nodeType="clickEffect">
                                  <p:stCondLst>
                                    <p:cond delay="0"/>
                                  </p:stCondLst>
                                  <p:childTnLst>
                                    <p:set>
                                      <p:cBhvr>
                                        <p:cTn id="19" dur="1" fill="hold">
                                          <p:stCondLst>
                                            <p:cond delay="0"/>
                                          </p:stCondLst>
                                        </p:cTn>
                                        <p:tgtEl>
                                          <p:spTgt spid="57351">
                                            <p:txEl>
                                              <p:pRg st="1" end="1"/>
                                            </p:txEl>
                                          </p:spTgt>
                                        </p:tgtEl>
                                        <p:attrNameLst>
                                          <p:attrName>style.visibility</p:attrName>
                                        </p:attrNameLst>
                                      </p:cBhvr>
                                      <p:to>
                                        <p:strVal val="visible"/>
                                      </p:to>
                                    </p:set>
                                    <p:animEffect transition="in" filter="fade">
                                      <p:cBhvr>
                                        <p:cTn id="20" dur="1000"/>
                                        <p:tgtEl>
                                          <p:spTgt spid="57351">
                                            <p:txEl>
                                              <p:pRg st="1" end="1"/>
                                            </p:txEl>
                                          </p:spTgt>
                                        </p:tgtEl>
                                      </p:cBhvr>
                                    </p:animEffect>
                                    <p:anim calcmode="lin" valueType="num">
                                      <p:cBhvr>
                                        <p:cTn id="21" dur="1000" fill="hold"/>
                                        <p:tgtEl>
                                          <p:spTgt spid="57351">
                                            <p:txEl>
                                              <p:pRg st="1" end="1"/>
                                            </p:txEl>
                                          </p:spTgt>
                                        </p:tgtEl>
                                        <p:attrNameLst>
                                          <p:attrName>ppt_x</p:attrName>
                                        </p:attrNameLst>
                                      </p:cBhvr>
                                      <p:tavLst>
                                        <p:tav tm="0">
                                          <p:val>
                                            <p:strVal val="#ppt_x"/>
                                          </p:val>
                                        </p:tav>
                                        <p:tav tm="100000">
                                          <p:val>
                                            <p:strVal val="#ppt_x"/>
                                          </p:val>
                                        </p:tav>
                                      </p:tavLst>
                                    </p:anim>
                                    <p:anim calcmode="lin" valueType="num">
                                      <p:cBhvr>
                                        <p:cTn id="22" dur="900" decel="100000" fill="hold"/>
                                        <p:tgtEl>
                                          <p:spTgt spid="57351">
                                            <p:txEl>
                                              <p:pRg st="1" end="1"/>
                                            </p:txEl>
                                          </p:spTgt>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57351">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57355"/>
                                        </p:tgtEl>
                                        <p:attrNameLst>
                                          <p:attrName>style.visibility</p:attrName>
                                        </p:attrNameLst>
                                      </p:cBhvr>
                                      <p:to>
                                        <p:strVal val="visible"/>
                                      </p:to>
                                    </p:set>
                                    <p:anim calcmode="lin" valueType="num">
                                      <p:cBhvr>
                                        <p:cTn id="28" dur="1000" fill="hold"/>
                                        <p:tgtEl>
                                          <p:spTgt spid="57355"/>
                                        </p:tgtEl>
                                        <p:attrNameLst>
                                          <p:attrName>ppt_w</p:attrName>
                                        </p:attrNameLst>
                                      </p:cBhvr>
                                      <p:tavLst>
                                        <p:tav tm="0">
                                          <p:val>
                                            <p:fltVal val="0"/>
                                          </p:val>
                                        </p:tav>
                                        <p:tav tm="100000">
                                          <p:val>
                                            <p:strVal val="#ppt_w"/>
                                          </p:val>
                                        </p:tav>
                                      </p:tavLst>
                                    </p:anim>
                                    <p:anim calcmode="lin" valueType="num">
                                      <p:cBhvr>
                                        <p:cTn id="29" dur="1000" fill="hold"/>
                                        <p:tgtEl>
                                          <p:spTgt spid="57355"/>
                                        </p:tgtEl>
                                        <p:attrNameLst>
                                          <p:attrName>ppt_h</p:attrName>
                                        </p:attrNameLst>
                                      </p:cBhvr>
                                      <p:tavLst>
                                        <p:tav tm="0">
                                          <p:val>
                                            <p:fltVal val="0"/>
                                          </p:val>
                                        </p:tav>
                                        <p:tav tm="100000">
                                          <p:val>
                                            <p:strVal val="#ppt_h"/>
                                          </p:val>
                                        </p:tav>
                                      </p:tavLst>
                                    </p:anim>
                                    <p:anim calcmode="lin" valueType="num">
                                      <p:cBhvr>
                                        <p:cTn id="30" dur="1000" fill="hold"/>
                                        <p:tgtEl>
                                          <p:spTgt spid="57355"/>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5735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2" fill="hold">
                      <p:stCondLst>
                        <p:cond delay="indefinite"/>
                      </p:stCondLst>
                      <p:childTnLst>
                        <p:par>
                          <p:cTn id="33" fill="hold">
                            <p:stCondLst>
                              <p:cond delay="0"/>
                            </p:stCondLst>
                            <p:childTnLst>
                              <p:par>
                                <p:cTn id="34" presetID="4" presetClass="entr" presetSubtype="16" fill="hold" nodeType="clickEffect">
                                  <p:stCondLst>
                                    <p:cond delay="0"/>
                                  </p:stCondLst>
                                  <p:childTnLst>
                                    <p:set>
                                      <p:cBhvr>
                                        <p:cTn id="35" dur="1" fill="hold">
                                          <p:stCondLst>
                                            <p:cond delay="0"/>
                                          </p:stCondLst>
                                        </p:cTn>
                                        <p:tgtEl>
                                          <p:spTgt spid="15">
                                            <p:txEl>
                                              <p:pRg st="0" end="0"/>
                                            </p:txEl>
                                          </p:spTgt>
                                        </p:tgtEl>
                                        <p:attrNameLst>
                                          <p:attrName>style.visibility</p:attrName>
                                        </p:attrNameLst>
                                      </p:cBhvr>
                                      <p:to>
                                        <p:strVal val="visible"/>
                                      </p:to>
                                    </p:set>
                                    <p:animEffect transition="in" filter="box(in)">
                                      <p:cBhvr>
                                        <p:cTn id="36" dur="500"/>
                                        <p:tgtEl>
                                          <p:spTgt spid="15">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5" presetClass="entr" presetSubtype="0" fill="hold" nodeType="clickEffect">
                                  <p:stCondLst>
                                    <p:cond delay="0"/>
                                  </p:stCondLst>
                                  <p:childTnLst>
                                    <p:set>
                                      <p:cBhvr>
                                        <p:cTn id="40" dur="1" fill="hold">
                                          <p:stCondLst>
                                            <p:cond delay="0"/>
                                          </p:stCondLst>
                                        </p:cTn>
                                        <p:tgtEl>
                                          <p:spTgt spid="57361"/>
                                        </p:tgtEl>
                                        <p:attrNameLst>
                                          <p:attrName>style.visibility</p:attrName>
                                        </p:attrNameLst>
                                      </p:cBhvr>
                                      <p:to>
                                        <p:strVal val="visible"/>
                                      </p:to>
                                    </p:set>
                                    <p:anim calcmode="lin" valueType="num">
                                      <p:cBhvr>
                                        <p:cTn id="41" dur="1000" fill="hold"/>
                                        <p:tgtEl>
                                          <p:spTgt spid="57361"/>
                                        </p:tgtEl>
                                        <p:attrNameLst>
                                          <p:attrName>ppt_w</p:attrName>
                                        </p:attrNameLst>
                                      </p:cBhvr>
                                      <p:tavLst>
                                        <p:tav tm="0">
                                          <p:val>
                                            <p:fltVal val="0"/>
                                          </p:val>
                                        </p:tav>
                                        <p:tav tm="100000">
                                          <p:val>
                                            <p:strVal val="#ppt_w"/>
                                          </p:val>
                                        </p:tav>
                                      </p:tavLst>
                                    </p:anim>
                                    <p:anim calcmode="lin" valueType="num">
                                      <p:cBhvr>
                                        <p:cTn id="42" dur="1000" fill="hold"/>
                                        <p:tgtEl>
                                          <p:spTgt spid="57361"/>
                                        </p:tgtEl>
                                        <p:attrNameLst>
                                          <p:attrName>ppt_h</p:attrName>
                                        </p:attrNameLst>
                                      </p:cBhvr>
                                      <p:tavLst>
                                        <p:tav tm="0">
                                          <p:val>
                                            <p:fltVal val="0"/>
                                          </p:val>
                                        </p:tav>
                                        <p:tav tm="100000">
                                          <p:val>
                                            <p:strVal val="#ppt_h"/>
                                          </p:val>
                                        </p:tav>
                                      </p:tavLst>
                                    </p:anim>
                                    <p:anim calcmode="lin" valueType="num">
                                      <p:cBhvr>
                                        <p:cTn id="43" dur="1000" fill="hold"/>
                                        <p:tgtEl>
                                          <p:spTgt spid="57361"/>
                                        </p:tgtEl>
                                        <p:attrNameLst>
                                          <p:attrName>ppt_x</p:attrName>
                                        </p:attrNameLst>
                                      </p:cBhvr>
                                      <p:tavLst>
                                        <p:tav tm="0" fmla="#ppt_x+(cos(-2*pi*(1-$))*-#ppt_x-sin(-2*pi*(1-$))*(1-#ppt_y))*(1-$)">
                                          <p:val>
                                            <p:fltVal val="0"/>
                                          </p:val>
                                        </p:tav>
                                        <p:tav tm="100000">
                                          <p:val>
                                            <p:fltVal val="1"/>
                                          </p:val>
                                        </p:tav>
                                      </p:tavLst>
                                    </p:anim>
                                    <p:anim calcmode="lin" valueType="num">
                                      <p:cBhvr>
                                        <p:cTn id="44" dur="1000" fill="hold"/>
                                        <p:tgtEl>
                                          <p:spTgt spid="5736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5" fill="hold">
                      <p:stCondLst>
                        <p:cond delay="indefinite"/>
                      </p:stCondLst>
                      <p:childTnLst>
                        <p:par>
                          <p:cTn id="46" fill="hold">
                            <p:stCondLst>
                              <p:cond delay="0"/>
                            </p:stCondLst>
                            <p:childTnLst>
                              <p:par>
                                <p:cTn id="47" presetID="4" presetClass="entr" presetSubtype="16" fill="hold" grpId="0" nodeType="click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box(in)">
                                      <p:cBhvr>
                                        <p:cTn id="4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descr="JSK16-011"/>
          <p:cNvPicPr>
            <a:picLocks noChangeAspect="1" noChangeArrowheads="1"/>
          </p:cNvPicPr>
          <p:nvPr/>
        </p:nvPicPr>
        <p:blipFill>
          <a:blip r:embed="rId2"/>
          <a:srcRect/>
          <a:stretch>
            <a:fillRect/>
          </a:stretch>
        </p:blipFill>
        <p:spPr bwMode="auto">
          <a:xfrm>
            <a:off x="0" y="0"/>
            <a:ext cx="9429784" cy="7072338"/>
          </a:xfrm>
          <a:prstGeom prst="rect">
            <a:avLst/>
          </a:prstGeom>
          <a:noFill/>
        </p:spPr>
      </p:pic>
      <p:sp>
        <p:nvSpPr>
          <p:cNvPr id="2" name="标题 1"/>
          <p:cNvSpPr>
            <a:spLocks noGrp="1"/>
          </p:cNvSpPr>
          <p:nvPr>
            <p:ph type="title"/>
          </p:nvPr>
        </p:nvSpPr>
        <p:spPr>
          <a:xfrm>
            <a:off x="428596" y="285728"/>
            <a:ext cx="8715404" cy="6572272"/>
          </a:xfrm>
        </p:spPr>
        <p:txBody>
          <a:bodyPr/>
          <a:lstStyle/>
          <a:p>
            <a:pPr algn="l">
              <a:lnSpc>
                <a:spcPts val="4200"/>
              </a:lnSpc>
            </a:pPr>
            <a:r>
              <a:rPr lang="en-US" altLang="zh-CN" sz="3200" b="1" dirty="0" smtClean="0"/>
              <a:t/>
            </a:r>
            <a:br>
              <a:rPr lang="en-US" altLang="zh-CN" sz="3200" b="1" dirty="0" smtClean="0"/>
            </a:br>
            <a:r>
              <a:rPr lang="zh-CN" altLang="en-US" sz="3200" b="1" dirty="0" smtClean="0"/>
              <a:t>（</a:t>
            </a:r>
            <a:r>
              <a:rPr lang="en-US" sz="3200" b="1" dirty="0" smtClean="0"/>
              <a:t>5</a:t>
            </a:r>
            <a:r>
              <a:rPr lang="zh-CN" altLang="en-US" sz="3200" b="1" dirty="0" smtClean="0"/>
              <a:t>）．</a:t>
            </a:r>
            <a:r>
              <a:rPr lang="zh-CN" altLang="en-US" sz="3200" b="1" dirty="0" smtClean="0">
                <a:solidFill>
                  <a:srgbClr val="FF0000"/>
                </a:solidFill>
              </a:rPr>
              <a:t>细心体会：这两个场面在写法上有什么异同</a:t>
            </a:r>
            <a:r>
              <a:rPr lang="en-US" sz="3200" b="1" dirty="0" smtClean="0">
                <a:solidFill>
                  <a:srgbClr val="FF0000"/>
                </a:solidFill>
              </a:rPr>
              <a:t>? </a:t>
            </a:r>
            <a:r>
              <a:rPr lang="zh-CN" altLang="en-US" sz="3200" dirty="0" smtClean="0"/>
              <a:t/>
            </a:r>
            <a:br>
              <a:rPr lang="zh-CN" altLang="en-US" sz="3200" dirty="0" smtClean="0"/>
            </a:br>
            <a:r>
              <a:rPr lang="zh-CN" altLang="en-US" sz="3200" dirty="0" smtClean="0"/>
              <a:t>         </a:t>
            </a:r>
            <a:r>
              <a:rPr lang="zh-CN" altLang="en-US" sz="3200" b="1" dirty="0" smtClean="0">
                <a:solidFill>
                  <a:srgbClr val="FF00FF"/>
                </a:solidFill>
              </a:rPr>
              <a:t>不同的是</a:t>
            </a:r>
            <a:r>
              <a:rPr lang="zh-CN" altLang="en-US" sz="3200" dirty="0" smtClean="0"/>
              <a:t>：前者侧重写白天劳动时延安军民心理感受的劳动愉悦；后者侧重通过晚上纳凉聊天展现延安军民的高尚心灵和远大理想。</a:t>
            </a:r>
            <a:r>
              <a:rPr lang="en-US" sz="3200" dirty="0" smtClean="0"/>
              <a:t> </a:t>
            </a:r>
            <a:r>
              <a:rPr lang="zh-CN" altLang="en-US" sz="3200" dirty="0" smtClean="0"/>
              <a:t/>
            </a:r>
            <a:br>
              <a:rPr lang="zh-CN" altLang="en-US" sz="3200" dirty="0" smtClean="0"/>
            </a:br>
            <a:r>
              <a:rPr lang="zh-CN" altLang="en-US" sz="3200" dirty="0" smtClean="0"/>
              <a:t>          </a:t>
            </a:r>
            <a:r>
              <a:rPr lang="en-US" altLang="zh-CN" sz="3200" dirty="0" smtClean="0"/>
              <a:t/>
            </a:r>
            <a:br>
              <a:rPr lang="en-US" altLang="zh-CN" sz="3200" dirty="0" smtClean="0"/>
            </a:br>
            <a:r>
              <a:rPr lang="zh-CN" altLang="en-US" sz="3200" dirty="0" smtClean="0"/>
              <a:t>          </a:t>
            </a:r>
            <a:r>
              <a:rPr lang="zh-CN" altLang="en-US" sz="3200" b="1" dirty="0" smtClean="0">
                <a:solidFill>
                  <a:srgbClr val="FF00FF"/>
                </a:solidFill>
              </a:rPr>
              <a:t>相同的是：</a:t>
            </a:r>
            <a:r>
              <a:rPr lang="zh-CN" altLang="en-US" sz="3200" dirty="0" smtClean="0"/>
              <a:t>两个特写镜头都</a:t>
            </a:r>
            <a:r>
              <a:rPr lang="zh-CN" altLang="en-US" sz="3200" u="sng" dirty="0" smtClean="0"/>
              <a:t>运用了记叙、描写和抒情三者结合</a:t>
            </a:r>
            <a:r>
              <a:rPr lang="zh-CN" altLang="en-US" sz="3200" dirty="0" smtClean="0"/>
              <a:t>的手法。无论是白天劳动，还是月下聊天，叙事均</a:t>
            </a:r>
            <a:r>
              <a:rPr lang="zh-CN" altLang="en-US" sz="3200" u="sng" dirty="0" smtClean="0"/>
              <a:t>简洁洗练</a:t>
            </a:r>
            <a:r>
              <a:rPr lang="zh-CN" altLang="en-US" sz="3200" dirty="0" smtClean="0"/>
              <a:t>。阳光煦暖，春泥芬芳，蔬菜飘香，寥寥几笔，便描写出一派春光。而在这景物描写中，也散发出浓浓的喜悦之情。</a:t>
            </a:r>
            <a:r>
              <a:rPr lang="en-US" sz="3200" dirty="0" smtClean="0"/>
              <a:t> </a:t>
            </a:r>
            <a:r>
              <a:rPr lang="zh-CN" altLang="en-US" sz="3200" dirty="0" smtClean="0"/>
              <a:t/>
            </a:r>
            <a:br>
              <a:rPr lang="zh-CN" altLang="en-US" sz="3200" dirty="0" smtClean="0"/>
            </a:br>
            <a:endParaRPr lang="zh-CN" altLang="en-US" sz="32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JSK16-011"/>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61448" name="Picture 8" descr="https://icweiliimg1.pstatp.com/weili/bl/256068372625883355.jpg"/>
          <p:cNvPicPr>
            <a:picLocks noChangeAspect="1" noChangeArrowheads="1"/>
          </p:cNvPicPr>
          <p:nvPr/>
        </p:nvPicPr>
        <p:blipFill>
          <a:blip r:embed="rId3" cstate="print"/>
          <a:srcRect/>
          <a:stretch>
            <a:fillRect/>
          </a:stretch>
        </p:blipFill>
        <p:spPr bwMode="auto">
          <a:xfrm>
            <a:off x="4786314" y="2071678"/>
            <a:ext cx="4017203" cy="2577848"/>
          </a:xfrm>
          <a:prstGeom prst="rect">
            <a:avLst/>
          </a:prstGeom>
          <a:noFill/>
        </p:spPr>
      </p:pic>
      <p:sp>
        <p:nvSpPr>
          <p:cNvPr id="2" name="标题 1"/>
          <p:cNvSpPr>
            <a:spLocks noGrp="1"/>
          </p:cNvSpPr>
          <p:nvPr>
            <p:ph type="title"/>
          </p:nvPr>
        </p:nvSpPr>
        <p:spPr>
          <a:xfrm>
            <a:off x="785786" y="714356"/>
            <a:ext cx="7772400" cy="1928818"/>
          </a:xfrm>
        </p:spPr>
        <p:txBody>
          <a:bodyPr/>
          <a:lstStyle/>
          <a:p>
            <a:pPr algn="l"/>
            <a:r>
              <a:rPr lang="zh-CN" altLang="en-US" dirty="0" smtClean="0">
                <a:solidFill>
                  <a:srgbClr val="FF0000"/>
                </a:solidFill>
              </a:rPr>
              <a:t>（</a:t>
            </a:r>
            <a:r>
              <a:rPr lang="en-US" dirty="0" smtClean="0">
                <a:solidFill>
                  <a:srgbClr val="FF0000"/>
                </a:solidFill>
              </a:rPr>
              <a:t>6</a:t>
            </a:r>
            <a:r>
              <a:rPr lang="zh-CN" altLang="en-US" dirty="0" smtClean="0">
                <a:solidFill>
                  <a:srgbClr val="FF0000"/>
                </a:solidFill>
              </a:rPr>
              <a:t>）．自行朗读第</a:t>
            </a:r>
            <a:r>
              <a:rPr lang="en-US" dirty="0" smtClean="0">
                <a:solidFill>
                  <a:srgbClr val="FF0000"/>
                </a:solidFill>
              </a:rPr>
              <a:t>11</a:t>
            </a:r>
            <a:r>
              <a:rPr lang="zh-CN" altLang="en-US" dirty="0" smtClean="0">
                <a:solidFill>
                  <a:srgbClr val="FF0000"/>
                </a:solidFill>
              </a:rPr>
              <a:t>、</a:t>
            </a:r>
            <a:r>
              <a:rPr lang="en-US" dirty="0" smtClean="0">
                <a:solidFill>
                  <a:srgbClr val="FF0000"/>
                </a:solidFill>
              </a:rPr>
              <a:t>12</a:t>
            </a:r>
            <a:r>
              <a:rPr lang="zh-CN" altLang="en-US" dirty="0" smtClean="0">
                <a:solidFill>
                  <a:srgbClr val="FF0000"/>
                </a:solidFill>
              </a:rPr>
              <a:t>两段，体会作者种菜喜获丰收的快乐之情。</a:t>
            </a:r>
            <a:r>
              <a:rPr lang="en-US" dirty="0" smtClean="0">
                <a:solidFill>
                  <a:srgbClr val="FF0000"/>
                </a:solidFill>
              </a:rPr>
              <a:t> </a:t>
            </a:r>
            <a:r>
              <a:rPr lang="zh-CN" altLang="en-US" dirty="0" smtClean="0"/>
              <a:t/>
            </a:r>
            <a:br>
              <a:rPr lang="zh-CN" altLang="en-US" dirty="0" smtClean="0"/>
            </a:br>
            <a:endParaRPr lang="zh-CN" altLang="en-US" dirty="0"/>
          </a:p>
        </p:txBody>
      </p:sp>
      <p:pic>
        <p:nvPicPr>
          <p:cNvPr id="61442" name="Picture 2" descr="http://photocdn.sohu.com/20130520/Img376497412.jpg"/>
          <p:cNvPicPr>
            <a:picLocks noChangeAspect="1" noChangeArrowheads="1"/>
          </p:cNvPicPr>
          <p:nvPr/>
        </p:nvPicPr>
        <p:blipFill>
          <a:blip r:embed="rId4"/>
          <a:srcRect/>
          <a:stretch>
            <a:fillRect/>
          </a:stretch>
        </p:blipFill>
        <p:spPr bwMode="auto">
          <a:xfrm>
            <a:off x="428596" y="3214686"/>
            <a:ext cx="4429156" cy="3000396"/>
          </a:xfrm>
          <a:prstGeom prst="rect">
            <a:avLst/>
          </a:prstGeom>
          <a:noFill/>
        </p:spPr>
      </p:pic>
      <p:sp>
        <p:nvSpPr>
          <p:cNvPr id="61444" name="AutoShape 4" descr="https://p0.ssl.qhimgs1.com/sdr/400__/t01bda1b0b762aec2f6.web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61446" name="AutoShape 6" descr="https://p0.ssl.qhimgs1.com/sdr/400__/t01bda1b0b762aec2f6.web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nodeType="clickEffect">
                                  <p:stCondLst>
                                    <p:cond delay="0"/>
                                  </p:stCondLst>
                                  <p:childTnLst>
                                    <p:set>
                                      <p:cBhvr>
                                        <p:cTn id="11" dur="1" fill="hold">
                                          <p:stCondLst>
                                            <p:cond delay="0"/>
                                          </p:stCondLst>
                                        </p:cTn>
                                        <p:tgtEl>
                                          <p:spTgt spid="61442"/>
                                        </p:tgtEl>
                                        <p:attrNameLst>
                                          <p:attrName>style.visibility</p:attrName>
                                        </p:attrNameLst>
                                      </p:cBhvr>
                                      <p:to>
                                        <p:strVal val="visible"/>
                                      </p:to>
                                    </p:set>
                                    <p:animEffect transition="in" filter="wheel(4)">
                                      <p:cBhvr>
                                        <p:cTn id="12" dur="2000"/>
                                        <p:tgtEl>
                                          <p:spTgt spid="61442"/>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4" fill="hold" nodeType="clickEffect">
                                  <p:stCondLst>
                                    <p:cond delay="0"/>
                                  </p:stCondLst>
                                  <p:childTnLst>
                                    <p:set>
                                      <p:cBhvr>
                                        <p:cTn id="16" dur="1" fill="hold">
                                          <p:stCondLst>
                                            <p:cond delay="0"/>
                                          </p:stCondLst>
                                        </p:cTn>
                                        <p:tgtEl>
                                          <p:spTgt spid="61448"/>
                                        </p:tgtEl>
                                        <p:attrNameLst>
                                          <p:attrName>style.visibility</p:attrName>
                                        </p:attrNameLst>
                                      </p:cBhvr>
                                      <p:to>
                                        <p:strVal val="visible"/>
                                      </p:to>
                                    </p:set>
                                    <p:animEffect transition="in" filter="wheel(4)">
                                      <p:cBhvr>
                                        <p:cTn id="17" dur="2000"/>
                                        <p:tgtEl>
                                          <p:spTgt spid="614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JSK16-011"/>
          <p:cNvPicPr>
            <a:picLocks noChangeAspect="1" noChangeArrowheads="1"/>
          </p:cNvPicPr>
          <p:nvPr/>
        </p:nvPicPr>
        <p:blipFill>
          <a:blip r:embed="rId2"/>
          <a:srcRect/>
          <a:stretch>
            <a:fillRect/>
          </a:stretch>
        </p:blipFill>
        <p:spPr bwMode="auto">
          <a:xfrm>
            <a:off x="32" y="-24"/>
            <a:ext cx="9144000" cy="6858000"/>
          </a:xfrm>
          <a:prstGeom prst="rect">
            <a:avLst/>
          </a:prstGeom>
          <a:noFill/>
        </p:spPr>
      </p:pic>
      <p:sp>
        <p:nvSpPr>
          <p:cNvPr id="2" name="标题 1"/>
          <p:cNvSpPr>
            <a:spLocks noGrp="1"/>
          </p:cNvSpPr>
          <p:nvPr>
            <p:ph type="title"/>
          </p:nvPr>
        </p:nvSpPr>
        <p:spPr>
          <a:xfrm>
            <a:off x="142844" y="0"/>
            <a:ext cx="2571768" cy="1000132"/>
          </a:xfrm>
        </p:spPr>
        <p:txBody>
          <a:bodyPr/>
          <a:lstStyle/>
          <a:p>
            <a:r>
              <a:rPr lang="zh-CN" altLang="en-US" sz="3200" b="1" dirty="0" smtClean="0">
                <a:solidFill>
                  <a:srgbClr val="FF0000"/>
                </a:solidFill>
              </a:rPr>
              <a:t>课堂练习</a:t>
            </a:r>
            <a:r>
              <a:rPr lang="en-US" altLang="zh-CN" sz="3200" b="1" dirty="0" smtClean="0">
                <a:solidFill>
                  <a:srgbClr val="FF0000"/>
                </a:solidFill>
              </a:rPr>
              <a:t>:</a:t>
            </a:r>
            <a:endParaRPr lang="zh-CN" altLang="en-US" sz="3200" b="1" dirty="0">
              <a:solidFill>
                <a:srgbClr val="FF0000"/>
              </a:solidFill>
            </a:endParaRPr>
          </a:p>
        </p:txBody>
      </p:sp>
      <p:sp>
        <p:nvSpPr>
          <p:cNvPr id="5" name="TextBox 4"/>
          <p:cNvSpPr txBox="1"/>
          <p:nvPr/>
        </p:nvSpPr>
        <p:spPr>
          <a:xfrm>
            <a:off x="500034" y="928670"/>
            <a:ext cx="8215370" cy="5632311"/>
          </a:xfrm>
          <a:prstGeom prst="rect">
            <a:avLst/>
          </a:prstGeom>
          <a:noFill/>
        </p:spPr>
        <p:txBody>
          <a:bodyPr wrap="square" rtlCol="0">
            <a:spAutoFit/>
          </a:bodyPr>
          <a:lstStyle/>
          <a:p>
            <a:pPr marL="457200" indent="-457200">
              <a:spcBef>
                <a:spcPct val="50000"/>
              </a:spcBef>
            </a:pPr>
            <a:r>
              <a:rPr lang="zh-CN" altLang="en-US" b="1" dirty="0" smtClean="0">
                <a:latin typeface="仿宋" pitchFamily="49" charset="-122"/>
                <a:ea typeface="仿宋" pitchFamily="49" charset="-122"/>
              </a:rPr>
              <a:t>  </a:t>
            </a:r>
            <a:r>
              <a:rPr lang="en-US" altLang="zh-CN" b="1" dirty="0" smtClean="0">
                <a:solidFill>
                  <a:srgbClr val="0070C0"/>
                </a:solidFill>
                <a:latin typeface="方正姚体" pitchFamily="2" charset="-122"/>
                <a:ea typeface="方正姚体" pitchFamily="2" charset="-122"/>
              </a:rPr>
              <a:t>1</a:t>
            </a:r>
            <a:r>
              <a:rPr lang="zh-CN" altLang="en-US" b="1" dirty="0" smtClean="0">
                <a:solidFill>
                  <a:srgbClr val="0070C0"/>
                </a:solidFill>
                <a:latin typeface="方正姚体" pitchFamily="2" charset="-122"/>
                <a:ea typeface="方正姚体" pitchFamily="2" charset="-122"/>
              </a:rPr>
              <a:t>、根据课文内容填空</a:t>
            </a:r>
          </a:p>
          <a:p>
            <a:pPr marL="457200" indent="-457200">
              <a:spcBef>
                <a:spcPct val="50000"/>
              </a:spcBef>
              <a:buFontTx/>
              <a:buAutoNum type="arabicParenBoth"/>
            </a:pPr>
            <a:r>
              <a:rPr lang="zh-CN" altLang="en-US" b="1" dirty="0" smtClean="0">
                <a:solidFill>
                  <a:srgbClr val="0070C0"/>
                </a:solidFill>
                <a:latin typeface="方正姚体" pitchFamily="2" charset="-122"/>
                <a:ea typeface="方正姚体" pitchFamily="2" charset="-122"/>
              </a:rPr>
              <a:t>花种得好，</a:t>
            </a:r>
            <a:r>
              <a:rPr lang="en-US" altLang="zh-CN" b="1" dirty="0" smtClean="0">
                <a:solidFill>
                  <a:srgbClr val="0070C0"/>
                </a:solidFill>
                <a:latin typeface="方正姚体" pitchFamily="2" charset="-122"/>
                <a:ea typeface="方正姚体" pitchFamily="2" charset="-122"/>
              </a:rPr>
              <a:t>________</a:t>
            </a:r>
            <a:r>
              <a:rPr lang="zh-CN" altLang="en-US" b="1" dirty="0" smtClean="0">
                <a:solidFill>
                  <a:srgbClr val="0070C0"/>
                </a:solidFill>
                <a:latin typeface="方正姚体" pitchFamily="2" charset="-122"/>
                <a:ea typeface="方正姚体" pitchFamily="2" charset="-122"/>
              </a:rPr>
              <a:t>，满园</a:t>
            </a:r>
            <a:r>
              <a:rPr lang="en-US" altLang="zh-CN" b="1" dirty="0" smtClean="0">
                <a:solidFill>
                  <a:srgbClr val="0070C0"/>
                </a:solidFill>
                <a:latin typeface="方正姚体" pitchFamily="2" charset="-122"/>
                <a:ea typeface="方正姚体" pitchFamily="2" charset="-122"/>
              </a:rPr>
              <a:t>_____</a:t>
            </a:r>
            <a:r>
              <a:rPr lang="zh-CN" altLang="en-US" b="1" dirty="0" smtClean="0">
                <a:solidFill>
                  <a:srgbClr val="0070C0"/>
                </a:solidFill>
                <a:latin typeface="方正姚体" pitchFamily="2" charset="-122"/>
                <a:ea typeface="方正姚体" pitchFamily="2" charset="-122"/>
              </a:rPr>
              <a:t>，可以</a:t>
            </a:r>
            <a:r>
              <a:rPr lang="en-US" altLang="zh-CN" b="1" dirty="0" smtClean="0">
                <a:solidFill>
                  <a:srgbClr val="0070C0"/>
                </a:solidFill>
                <a:latin typeface="方正姚体" pitchFamily="2" charset="-122"/>
                <a:ea typeface="方正姚体" pitchFamily="2" charset="-122"/>
              </a:rPr>
              <a:t>______</a:t>
            </a:r>
            <a:r>
              <a:rPr lang="zh-CN" altLang="en-US" b="1" dirty="0" smtClean="0">
                <a:solidFill>
                  <a:srgbClr val="0070C0"/>
                </a:solidFill>
                <a:latin typeface="方正姚体" pitchFamily="2" charset="-122"/>
                <a:ea typeface="方正姚体" pitchFamily="2" charset="-122"/>
              </a:rPr>
              <a:t>；菜种得好</a:t>
            </a:r>
            <a:r>
              <a:rPr lang="en-US" altLang="zh-CN" b="1" dirty="0" smtClean="0">
                <a:solidFill>
                  <a:srgbClr val="0070C0"/>
                </a:solidFill>
                <a:latin typeface="方正姚体" pitchFamily="2" charset="-122"/>
                <a:ea typeface="方正姚体" pitchFamily="2" charset="-122"/>
              </a:rPr>
              <a:t>,</a:t>
            </a:r>
            <a:r>
              <a:rPr lang="zh-CN" altLang="en-US" b="1" dirty="0" smtClean="0">
                <a:solidFill>
                  <a:srgbClr val="0070C0"/>
                </a:solidFill>
                <a:latin typeface="方正姚体" pitchFamily="2" charset="-122"/>
                <a:ea typeface="方正姚体" pitchFamily="2" charset="-122"/>
              </a:rPr>
              <a:t> </a:t>
            </a:r>
            <a:r>
              <a:rPr lang="en-US" altLang="zh-CN" b="1" dirty="0" smtClean="0">
                <a:solidFill>
                  <a:srgbClr val="0070C0"/>
                </a:solidFill>
                <a:latin typeface="方正姚体" pitchFamily="2" charset="-122"/>
                <a:ea typeface="方正姚体" pitchFamily="2" charset="-122"/>
              </a:rPr>
              <a:t>______</a:t>
            </a:r>
            <a:r>
              <a:rPr lang="zh-CN" altLang="en-US" b="1" dirty="0" smtClean="0">
                <a:solidFill>
                  <a:srgbClr val="0070C0"/>
                </a:solidFill>
                <a:latin typeface="方正姚体" pitchFamily="2" charset="-122"/>
                <a:ea typeface="方正姚体" pitchFamily="2" charset="-122"/>
              </a:rPr>
              <a:t>的茎叶，</a:t>
            </a:r>
            <a:r>
              <a:rPr lang="en-US" altLang="zh-CN" b="1" dirty="0" smtClean="0">
                <a:solidFill>
                  <a:srgbClr val="0070C0"/>
                </a:solidFill>
                <a:latin typeface="方正姚体" pitchFamily="2" charset="-122"/>
                <a:ea typeface="方正姚体" pitchFamily="2" charset="-122"/>
              </a:rPr>
              <a:t>______</a:t>
            </a:r>
            <a:r>
              <a:rPr lang="zh-CN" altLang="en-US" b="1" dirty="0" smtClean="0">
                <a:solidFill>
                  <a:srgbClr val="0070C0"/>
                </a:solidFill>
                <a:latin typeface="方正姚体" pitchFamily="2" charset="-122"/>
                <a:ea typeface="方正姚体" pitchFamily="2" charset="-122"/>
              </a:rPr>
              <a:t>的块根和</a:t>
            </a:r>
            <a:r>
              <a:rPr lang="en-US" altLang="zh-CN" b="1" dirty="0" smtClean="0">
                <a:solidFill>
                  <a:srgbClr val="0070C0"/>
                </a:solidFill>
                <a:latin typeface="方正姚体" pitchFamily="2" charset="-122"/>
                <a:ea typeface="方正姚体" pitchFamily="2" charset="-122"/>
              </a:rPr>
              <a:t>_____</a:t>
            </a:r>
            <a:r>
              <a:rPr lang="zh-CN" altLang="en-US" b="1" dirty="0" smtClean="0">
                <a:solidFill>
                  <a:srgbClr val="0070C0"/>
                </a:solidFill>
                <a:latin typeface="方正姚体" pitchFamily="2" charset="-122"/>
                <a:ea typeface="方正姚体" pitchFamily="2" charset="-122"/>
              </a:rPr>
              <a:t>果实</a:t>
            </a:r>
            <a:r>
              <a:rPr lang="en-US" altLang="zh-CN" b="1" dirty="0" smtClean="0">
                <a:solidFill>
                  <a:srgbClr val="0070C0"/>
                </a:solidFill>
                <a:latin typeface="方正姚体" pitchFamily="2" charset="-122"/>
                <a:ea typeface="方正姚体" pitchFamily="2" charset="-122"/>
              </a:rPr>
              <a:t>,</a:t>
            </a:r>
            <a:r>
              <a:rPr lang="zh-CN" altLang="en-US" b="1" dirty="0" smtClean="0">
                <a:solidFill>
                  <a:srgbClr val="0070C0"/>
                </a:solidFill>
                <a:latin typeface="方正姚体" pitchFamily="2" charset="-122"/>
                <a:ea typeface="方正姚体" pitchFamily="2" charset="-122"/>
              </a:rPr>
              <a:t>却 可以</a:t>
            </a:r>
            <a:r>
              <a:rPr lang="en-US" altLang="zh-CN" b="1" dirty="0" smtClean="0">
                <a:solidFill>
                  <a:srgbClr val="0070C0"/>
                </a:solidFill>
                <a:latin typeface="方正姚体" pitchFamily="2" charset="-122"/>
                <a:ea typeface="方正姚体" pitchFamily="2" charset="-122"/>
              </a:rPr>
              <a:t>_____</a:t>
            </a:r>
            <a:r>
              <a:rPr lang="zh-CN" altLang="en-US" b="1" dirty="0" smtClean="0">
                <a:solidFill>
                  <a:srgbClr val="0070C0"/>
                </a:solidFill>
                <a:latin typeface="方正姚体" pitchFamily="2" charset="-122"/>
                <a:ea typeface="方正姚体" pitchFamily="2" charset="-122"/>
              </a:rPr>
              <a:t>。</a:t>
            </a:r>
          </a:p>
          <a:p>
            <a:pPr marL="457200" indent="-457200">
              <a:spcBef>
                <a:spcPct val="50000"/>
              </a:spcBef>
            </a:pPr>
            <a:r>
              <a:rPr lang="en-US" altLang="zh-CN" b="1" dirty="0" smtClean="0">
                <a:solidFill>
                  <a:srgbClr val="0070C0"/>
                </a:solidFill>
                <a:latin typeface="方正姚体" pitchFamily="2" charset="-122"/>
                <a:ea typeface="方正姚体" pitchFamily="2" charset="-122"/>
              </a:rPr>
              <a:t>(2)</a:t>
            </a:r>
            <a:r>
              <a:rPr lang="zh-CN" altLang="en-US" b="1" dirty="0" smtClean="0">
                <a:solidFill>
                  <a:srgbClr val="0070C0"/>
                </a:solidFill>
                <a:latin typeface="方正姚体" pitchFamily="2" charset="-122"/>
                <a:ea typeface="方正姚体" pitchFamily="2" charset="-122"/>
              </a:rPr>
              <a:t>挖出石窠里的乱石沉泥，石缝里就</a:t>
            </a:r>
            <a:r>
              <a:rPr lang="en-US" altLang="zh-CN" b="1" dirty="0" smtClean="0">
                <a:solidFill>
                  <a:srgbClr val="0070C0"/>
                </a:solidFill>
                <a:latin typeface="方正姚体" pitchFamily="2" charset="-122"/>
                <a:ea typeface="方正姚体" pitchFamily="2" charset="-122"/>
              </a:rPr>
              <a:t>______</a:t>
            </a:r>
            <a:r>
              <a:rPr lang="zh-CN" altLang="en-US" b="1" dirty="0" smtClean="0">
                <a:solidFill>
                  <a:srgbClr val="0070C0"/>
                </a:solidFill>
                <a:latin typeface="方正姚体" pitchFamily="2" charset="-122"/>
                <a:ea typeface="方正姚体" pitchFamily="2" charset="-122"/>
              </a:rPr>
              <a:t>流出泉水。</a:t>
            </a:r>
          </a:p>
          <a:p>
            <a:pPr marL="457200" indent="-457200">
              <a:spcBef>
                <a:spcPct val="50000"/>
              </a:spcBef>
            </a:pPr>
            <a:r>
              <a:rPr lang="en-US" altLang="zh-CN" b="1" dirty="0" smtClean="0">
                <a:solidFill>
                  <a:srgbClr val="0070C0"/>
                </a:solidFill>
                <a:latin typeface="方正姚体" pitchFamily="2" charset="-122"/>
                <a:ea typeface="方正姚体" pitchFamily="2" charset="-122"/>
              </a:rPr>
              <a:t>(3)</a:t>
            </a:r>
            <a:r>
              <a:rPr lang="zh-CN" altLang="en-US" b="1" dirty="0" smtClean="0">
                <a:solidFill>
                  <a:srgbClr val="0070C0"/>
                </a:solidFill>
                <a:latin typeface="方正姚体" pitchFamily="2" charset="-122"/>
                <a:ea typeface="方正姚体" pitchFamily="2" charset="-122"/>
              </a:rPr>
              <a:t>那些新芽，条播的</a:t>
            </a:r>
            <a:r>
              <a:rPr lang="en-US" altLang="zh-CN" b="1" dirty="0" smtClean="0">
                <a:solidFill>
                  <a:srgbClr val="0070C0"/>
                </a:solidFill>
                <a:latin typeface="方正姚体" pitchFamily="2" charset="-122"/>
                <a:ea typeface="方正姚体" pitchFamily="2" charset="-122"/>
              </a:rPr>
              <a:t>____________</a:t>
            </a:r>
            <a:r>
              <a:rPr lang="zh-CN" altLang="en-US" b="1" dirty="0" smtClean="0">
                <a:solidFill>
                  <a:srgbClr val="0070C0"/>
                </a:solidFill>
                <a:latin typeface="方正姚体" pitchFamily="2" charset="-122"/>
                <a:ea typeface="方正姚体" pitchFamily="2" charset="-122"/>
              </a:rPr>
              <a:t>，散 播的</a:t>
            </a:r>
            <a:r>
              <a:rPr lang="en-US" altLang="zh-CN" b="1" dirty="0" smtClean="0">
                <a:solidFill>
                  <a:srgbClr val="0070C0"/>
                </a:solidFill>
                <a:latin typeface="方正姚体" pitchFamily="2" charset="-122"/>
                <a:ea typeface="方正姚体" pitchFamily="2" charset="-122"/>
              </a:rPr>
              <a:t>___________</a:t>
            </a:r>
          </a:p>
          <a:p>
            <a:pPr marL="457200" indent="-457200">
              <a:spcBef>
                <a:spcPct val="50000"/>
              </a:spcBef>
            </a:pPr>
            <a:r>
              <a:rPr lang="zh-CN" altLang="en-US" b="1" dirty="0" smtClean="0">
                <a:solidFill>
                  <a:srgbClr val="0070C0"/>
                </a:solidFill>
                <a:latin typeface="方正姚体" pitchFamily="2" charset="-122"/>
                <a:ea typeface="方正姚体" pitchFamily="2" charset="-122"/>
              </a:rPr>
              <a:t>点播的</a:t>
            </a:r>
            <a:r>
              <a:rPr lang="en-US" altLang="zh-CN" b="1" dirty="0" smtClean="0">
                <a:solidFill>
                  <a:srgbClr val="0070C0"/>
                </a:solidFill>
                <a:latin typeface="方正姚体" pitchFamily="2" charset="-122"/>
                <a:ea typeface="方正姚体" pitchFamily="2" charset="-122"/>
              </a:rPr>
              <a:t>_______________</a:t>
            </a:r>
            <a:r>
              <a:rPr lang="zh-CN" altLang="en-US" b="1" dirty="0" smtClean="0">
                <a:solidFill>
                  <a:srgbClr val="0070C0"/>
                </a:solidFill>
                <a:latin typeface="方正姚体" pitchFamily="2" charset="-122"/>
                <a:ea typeface="方正姚体" pitchFamily="2" charset="-122"/>
              </a:rPr>
              <a:t>，带着</a:t>
            </a:r>
            <a:r>
              <a:rPr lang="en-US" altLang="zh-CN" b="1" dirty="0" smtClean="0">
                <a:solidFill>
                  <a:srgbClr val="0070C0"/>
                </a:solidFill>
                <a:latin typeface="方正姚体" pitchFamily="2" charset="-122"/>
                <a:ea typeface="方正姚体" pitchFamily="2" charset="-122"/>
              </a:rPr>
              <a:t>___</a:t>
            </a:r>
            <a:r>
              <a:rPr lang="zh-CN" altLang="en-US" b="1" dirty="0" smtClean="0">
                <a:solidFill>
                  <a:srgbClr val="0070C0"/>
                </a:solidFill>
                <a:latin typeface="方正姚体" pitchFamily="2" charset="-122"/>
                <a:ea typeface="方正姚体" pitchFamily="2" charset="-122"/>
              </a:rPr>
              <a:t>，发着</a:t>
            </a:r>
            <a:r>
              <a:rPr lang="en-US" altLang="zh-CN" b="1" dirty="0" smtClean="0">
                <a:solidFill>
                  <a:srgbClr val="0070C0"/>
                </a:solidFill>
                <a:latin typeface="方正姚体" pitchFamily="2" charset="-122"/>
                <a:ea typeface="方正姚体" pitchFamily="2" charset="-122"/>
              </a:rPr>
              <a:t>___</a:t>
            </a:r>
            <a:r>
              <a:rPr lang="zh-CN" altLang="en-US" b="1" dirty="0" smtClean="0">
                <a:solidFill>
                  <a:srgbClr val="0070C0"/>
                </a:solidFill>
                <a:latin typeface="方正姚体" pitchFamily="2" charset="-122"/>
                <a:ea typeface="方正姚体" pitchFamily="2" charset="-122"/>
              </a:rPr>
              <a:t>，充满无限</a:t>
            </a:r>
            <a:r>
              <a:rPr lang="en-US" altLang="zh-CN" b="1" dirty="0" smtClean="0">
                <a:solidFill>
                  <a:srgbClr val="0070C0"/>
                </a:solidFill>
                <a:latin typeface="方正姚体" pitchFamily="2" charset="-122"/>
                <a:ea typeface="方正姚体" pitchFamily="2" charset="-122"/>
              </a:rPr>
              <a:t>____</a:t>
            </a:r>
            <a:r>
              <a:rPr lang="zh-CN" altLang="en-US" b="1" dirty="0" smtClean="0">
                <a:solidFill>
                  <a:srgbClr val="0070C0"/>
                </a:solidFill>
                <a:latin typeface="方正姚体" pitchFamily="2" charset="-122"/>
                <a:ea typeface="方正姚体" pitchFamily="2" charset="-122"/>
              </a:rPr>
              <a:t>。</a:t>
            </a:r>
          </a:p>
          <a:p>
            <a:pPr marL="457200" indent="-457200">
              <a:spcBef>
                <a:spcPct val="50000"/>
              </a:spcBef>
            </a:pPr>
            <a:r>
              <a:rPr lang="en-US" altLang="zh-CN" b="1" dirty="0" smtClean="0">
                <a:solidFill>
                  <a:srgbClr val="0070C0"/>
                </a:solidFill>
                <a:latin typeface="方正姚体" pitchFamily="2" charset="-122"/>
                <a:ea typeface="方正姚体" pitchFamily="2" charset="-122"/>
              </a:rPr>
              <a:t>(4)_______</a:t>
            </a:r>
            <a:r>
              <a:rPr lang="zh-CN" altLang="en-US" b="1" dirty="0" smtClean="0">
                <a:solidFill>
                  <a:srgbClr val="0070C0"/>
                </a:solidFill>
                <a:latin typeface="方正姚体" pitchFamily="2" charset="-122"/>
                <a:ea typeface="方正姚体" pitchFamily="2" charset="-122"/>
              </a:rPr>
              <a:t>的泥土气息，</a:t>
            </a:r>
            <a:r>
              <a:rPr lang="en-US" altLang="zh-CN" b="1" dirty="0" smtClean="0">
                <a:solidFill>
                  <a:srgbClr val="0070C0"/>
                </a:solidFill>
                <a:latin typeface="方正姚体" pitchFamily="2" charset="-122"/>
                <a:ea typeface="方正姚体" pitchFamily="2" charset="-122"/>
              </a:rPr>
              <a:t>__________</a:t>
            </a:r>
            <a:r>
              <a:rPr lang="zh-CN" altLang="en-US" b="1" dirty="0" smtClean="0">
                <a:solidFill>
                  <a:srgbClr val="0070C0"/>
                </a:solidFill>
                <a:latin typeface="方正姚体" pitchFamily="2" charset="-122"/>
                <a:ea typeface="方正姚体" pitchFamily="2" charset="-122"/>
              </a:rPr>
              <a:t>的蔬菜清香，一阵阵</a:t>
            </a:r>
            <a:r>
              <a:rPr lang="en-US" altLang="zh-CN" b="1" dirty="0" smtClean="0">
                <a:solidFill>
                  <a:srgbClr val="0070C0"/>
                </a:solidFill>
                <a:latin typeface="方正姚体" pitchFamily="2" charset="-122"/>
                <a:ea typeface="方正姚体" pitchFamily="2" charset="-122"/>
              </a:rPr>
              <a:t>_____</a:t>
            </a:r>
            <a:r>
              <a:rPr lang="zh-CN" altLang="en-US" b="1" dirty="0" smtClean="0">
                <a:solidFill>
                  <a:srgbClr val="0070C0"/>
                </a:solidFill>
                <a:latin typeface="方正姚体" pitchFamily="2" charset="-122"/>
                <a:ea typeface="方正姚体" pitchFamily="2" charset="-122"/>
              </a:rPr>
              <a:t>。</a:t>
            </a:r>
          </a:p>
          <a:p>
            <a:pPr marL="457200" indent="-457200">
              <a:spcBef>
                <a:spcPct val="50000"/>
              </a:spcBef>
            </a:pPr>
            <a:r>
              <a:rPr lang="en-US" altLang="zh-CN" b="1" dirty="0" smtClean="0">
                <a:solidFill>
                  <a:srgbClr val="0070C0"/>
                </a:solidFill>
                <a:latin typeface="方正姚体" pitchFamily="2" charset="-122"/>
                <a:ea typeface="方正姚体" pitchFamily="2" charset="-122"/>
              </a:rPr>
              <a:t>(5)</a:t>
            </a:r>
            <a:r>
              <a:rPr lang="zh-CN" altLang="en-US" b="1" dirty="0" smtClean="0">
                <a:solidFill>
                  <a:srgbClr val="0070C0"/>
                </a:solidFill>
                <a:latin typeface="方正姚体" pitchFamily="2" charset="-122"/>
                <a:ea typeface="方正姚体" pitchFamily="2" charset="-122"/>
              </a:rPr>
              <a:t>你看吧，</a:t>
            </a:r>
            <a:r>
              <a:rPr lang="en-US" altLang="zh-CN" b="1" dirty="0" smtClean="0">
                <a:solidFill>
                  <a:srgbClr val="0070C0"/>
                </a:solidFill>
                <a:latin typeface="方正姚体" pitchFamily="2" charset="-122"/>
                <a:ea typeface="方正姚体" pitchFamily="2" charset="-122"/>
              </a:rPr>
              <a:t>___</a:t>
            </a:r>
            <a:r>
              <a:rPr lang="zh-CN" altLang="en-US" b="1" dirty="0" smtClean="0">
                <a:solidFill>
                  <a:srgbClr val="0070C0"/>
                </a:solidFill>
                <a:latin typeface="方正姚体" pitchFamily="2" charset="-122"/>
                <a:ea typeface="方正姚体" pitchFamily="2" charset="-122"/>
              </a:rPr>
              <a:t>的萝卜，</a:t>
            </a:r>
            <a:r>
              <a:rPr lang="en-US" altLang="zh-CN" b="1" dirty="0" smtClean="0">
                <a:solidFill>
                  <a:srgbClr val="0070C0"/>
                </a:solidFill>
                <a:latin typeface="方正姚体" pitchFamily="2" charset="-122"/>
                <a:ea typeface="方正姚体" pitchFamily="2" charset="-122"/>
              </a:rPr>
              <a:t>____</a:t>
            </a:r>
            <a:r>
              <a:rPr lang="zh-CN" altLang="en-US" b="1" dirty="0" smtClean="0">
                <a:solidFill>
                  <a:srgbClr val="0070C0"/>
                </a:solidFill>
                <a:latin typeface="方正姚体" pitchFamily="2" charset="-122"/>
                <a:ea typeface="方正姚体" pitchFamily="2" charset="-122"/>
              </a:rPr>
              <a:t>的茄子，</a:t>
            </a:r>
            <a:r>
              <a:rPr lang="en-US" altLang="zh-CN" b="1" dirty="0" smtClean="0">
                <a:solidFill>
                  <a:srgbClr val="0070C0"/>
                </a:solidFill>
                <a:latin typeface="方正姚体" pitchFamily="2" charset="-122"/>
                <a:ea typeface="方正姚体" pitchFamily="2" charset="-122"/>
              </a:rPr>
              <a:t>___</a:t>
            </a:r>
            <a:r>
              <a:rPr lang="zh-CN" altLang="en-US" b="1" dirty="0" smtClean="0">
                <a:solidFill>
                  <a:srgbClr val="0070C0"/>
                </a:solidFill>
                <a:latin typeface="方正姚体" pitchFamily="2" charset="-122"/>
                <a:ea typeface="方正姚体" pitchFamily="2" charset="-122"/>
              </a:rPr>
              <a:t>的辣椒，</a:t>
            </a:r>
            <a:r>
              <a:rPr lang="en-US" altLang="zh-CN" b="1" dirty="0" smtClean="0">
                <a:solidFill>
                  <a:srgbClr val="0070C0"/>
                </a:solidFill>
                <a:latin typeface="方正姚体" pitchFamily="2" charset="-122"/>
                <a:ea typeface="方正姚体" pitchFamily="2" charset="-122"/>
              </a:rPr>
              <a:t>__________</a:t>
            </a:r>
            <a:r>
              <a:rPr lang="zh-CN" altLang="en-US" b="1" dirty="0" smtClean="0">
                <a:solidFill>
                  <a:srgbClr val="0070C0"/>
                </a:solidFill>
                <a:latin typeface="方正姚体" pitchFamily="2" charset="-122"/>
                <a:ea typeface="方正姚体" pitchFamily="2" charset="-122"/>
              </a:rPr>
              <a:t>的西红柿，真是</a:t>
            </a:r>
            <a:r>
              <a:rPr lang="en-US" altLang="zh-CN" b="1" dirty="0" smtClean="0">
                <a:solidFill>
                  <a:srgbClr val="0070C0"/>
                </a:solidFill>
                <a:latin typeface="方正姚体" pitchFamily="2" charset="-122"/>
                <a:ea typeface="方正姚体" pitchFamily="2" charset="-122"/>
              </a:rPr>
              <a:t>__________</a:t>
            </a:r>
            <a:r>
              <a:rPr lang="zh-CN" altLang="en-US" b="1" dirty="0" smtClean="0">
                <a:solidFill>
                  <a:srgbClr val="0070C0"/>
                </a:solidFill>
                <a:latin typeface="方正姚体" pitchFamily="2" charset="-122"/>
                <a:ea typeface="方正姚体" pitchFamily="2" charset="-122"/>
              </a:rPr>
              <a:t>，耀眼争光。</a:t>
            </a:r>
            <a:endParaRPr lang="zh-CN" altLang="en-US" b="1" dirty="0">
              <a:solidFill>
                <a:srgbClr val="0070C0"/>
              </a:solidFill>
              <a:latin typeface="方正姚体" pitchFamily="2" charset="-122"/>
              <a:ea typeface="方正姚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anim calcmode="discrete" valueType="clr">
                                      <p:cBhvr override="childStyle">
                                        <p:cTn id="7"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
                                        </p:tgtEl>
                                        <p:attrNameLst>
                                          <p:attrName>fillcolor</p:attrName>
                                        </p:attrNameLst>
                                      </p:cBhvr>
                                      <p:tavLst>
                                        <p:tav tm="0">
                                          <p:val>
                                            <p:clrVal>
                                              <a:schemeClr val="accent2"/>
                                            </p:clrVal>
                                          </p:val>
                                        </p:tav>
                                        <p:tav tm="50000">
                                          <p:val>
                                            <p:clrVal>
                                              <a:schemeClr val="hlink"/>
                                            </p:clrVal>
                                          </p:val>
                                        </p:tav>
                                      </p:tavLst>
                                    </p:anim>
                                    <p:set>
                                      <p:cBhvr>
                                        <p:cTn id="9" dur="8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descr="JSK16-011"/>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6148" name="Rectangle 4"/>
          <p:cNvSpPr>
            <a:spLocks noChangeArrowheads="1"/>
          </p:cNvSpPr>
          <p:nvPr/>
        </p:nvSpPr>
        <p:spPr bwMode="auto">
          <a:xfrm>
            <a:off x="457200" y="228600"/>
            <a:ext cx="2425700" cy="762000"/>
          </a:xfrm>
          <a:prstGeom prst="rect">
            <a:avLst/>
          </a:prstGeom>
          <a:noFill/>
          <a:ln w="9525">
            <a:noFill/>
            <a:miter lim="800000"/>
            <a:headEnd/>
            <a:tailEnd/>
          </a:ln>
          <a:effectLst/>
        </p:spPr>
        <p:txBody>
          <a:bodyPr wrap="none">
            <a:spAutoFit/>
          </a:bodyPr>
          <a:lstStyle/>
          <a:p>
            <a:r>
              <a:rPr lang="zh-CN" altLang="en-US" sz="4400" b="1">
                <a:solidFill>
                  <a:srgbClr val="FF3300"/>
                </a:solidFill>
                <a:ea typeface="黑体" pitchFamily="2" charset="-122"/>
              </a:rPr>
              <a:t>时代背景</a:t>
            </a:r>
          </a:p>
        </p:txBody>
      </p:sp>
      <p:sp>
        <p:nvSpPr>
          <p:cNvPr id="6150" name="Text Box 6"/>
          <p:cNvSpPr txBox="1">
            <a:spLocks noChangeArrowheads="1"/>
          </p:cNvSpPr>
          <p:nvPr/>
        </p:nvSpPr>
        <p:spPr bwMode="auto">
          <a:xfrm>
            <a:off x="762000" y="1066800"/>
            <a:ext cx="7620000" cy="5453063"/>
          </a:xfrm>
          <a:prstGeom prst="rect">
            <a:avLst/>
          </a:prstGeom>
          <a:noFill/>
          <a:ln w="9525">
            <a:noFill/>
            <a:miter lim="800000"/>
            <a:headEnd/>
            <a:tailEnd/>
          </a:ln>
          <a:effectLst/>
        </p:spPr>
        <p:txBody>
          <a:bodyPr>
            <a:spAutoFit/>
          </a:bodyPr>
          <a:lstStyle/>
          <a:p>
            <a:pPr>
              <a:spcBef>
                <a:spcPct val="20000"/>
              </a:spcBef>
            </a:pPr>
            <a:r>
              <a:rPr lang="en-US" altLang="zh-CN" sz="3200" b="1">
                <a:solidFill>
                  <a:schemeClr val="accent2"/>
                </a:solidFill>
              </a:rPr>
              <a:t>       1942</a:t>
            </a:r>
            <a:r>
              <a:rPr lang="zh-CN" altLang="en-US" sz="3200" b="1">
                <a:solidFill>
                  <a:schemeClr val="accent2"/>
                </a:solidFill>
              </a:rPr>
              <a:t>年，也是抗日战争最艰苦的岁月，国民党反动派发动反共高潮，配合日寇重重封锁我们陕甘宁边区，妄想困死我们。当时边区的经济极端困难：没有衣服穿，没有鞋子穿，甚至没有饭吃，其他就更不用说了。为了战胜困难，彻底粉碎敌人的阴谋，毛主席号召“</a:t>
            </a:r>
            <a:r>
              <a:rPr lang="zh-CN" altLang="en-US" sz="3200" b="1">
                <a:solidFill>
                  <a:srgbClr val="FF0000"/>
                </a:solidFill>
              </a:rPr>
              <a:t>自己动手，丰衣足食</a:t>
            </a:r>
            <a:r>
              <a:rPr lang="zh-CN" altLang="en-US" sz="3200" b="1">
                <a:solidFill>
                  <a:schemeClr val="accent2"/>
                </a:solidFill>
              </a:rPr>
              <a:t>”，边区军民热烈响应，开荒种地，纺线织布，连毛主席也种了一块地。结果不但吃得饱，穿得暖，而且坚持了抗战，取得了最后的胜利。</a:t>
            </a:r>
          </a:p>
        </p:txBody>
      </p:sp>
    </p:spTree>
  </p:cSld>
  <p:clrMapOvr>
    <a:masterClrMapping/>
  </p:clrMapOvr>
  <p:transition>
    <p:zoom dir="in"/>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4" name="Picture 4" descr="JSK16-011"/>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5" name="矩形 4"/>
          <p:cNvSpPr/>
          <p:nvPr/>
        </p:nvSpPr>
        <p:spPr>
          <a:xfrm>
            <a:off x="785786" y="642918"/>
            <a:ext cx="7571303" cy="1077218"/>
          </a:xfrm>
          <a:prstGeom prst="rect">
            <a:avLst/>
          </a:prstGeom>
        </p:spPr>
        <p:txBody>
          <a:bodyPr wrap="none">
            <a:spAutoFit/>
          </a:bodyPr>
          <a:lstStyle/>
          <a:p>
            <a:r>
              <a:rPr lang="en-US" altLang="zh-CN" sz="3200" b="1" dirty="0" smtClean="0">
                <a:solidFill>
                  <a:srgbClr val="0070C0"/>
                </a:solidFill>
                <a:latin typeface="方正姚体" pitchFamily="2" charset="-122"/>
                <a:ea typeface="方正姚体" pitchFamily="2" charset="-122"/>
              </a:rPr>
              <a:t>2.</a:t>
            </a:r>
            <a:r>
              <a:rPr lang="zh-CN" altLang="en-US" sz="3200" dirty="0" smtClean="0">
                <a:solidFill>
                  <a:srgbClr val="0070C0"/>
                </a:solidFill>
                <a:latin typeface="方正姚体" pitchFamily="2" charset="-122"/>
                <a:ea typeface="方正姚体" pitchFamily="2" charset="-122"/>
              </a:rPr>
              <a:t>谈谈你如何将这种“以苦为乐”的精神</a:t>
            </a:r>
            <a:endParaRPr lang="en-US" altLang="zh-CN" sz="3200" dirty="0" smtClean="0">
              <a:solidFill>
                <a:srgbClr val="0070C0"/>
              </a:solidFill>
              <a:latin typeface="方正姚体" pitchFamily="2" charset="-122"/>
              <a:ea typeface="方正姚体" pitchFamily="2" charset="-122"/>
            </a:endParaRPr>
          </a:p>
          <a:p>
            <a:r>
              <a:rPr lang="zh-CN" altLang="en-US" sz="3200" dirty="0" smtClean="0">
                <a:solidFill>
                  <a:srgbClr val="0070C0"/>
                </a:solidFill>
                <a:latin typeface="方正姚体" pitchFamily="2" charset="-122"/>
                <a:ea typeface="方正姚体" pitchFamily="2" charset="-122"/>
              </a:rPr>
              <a:t>运用到我们的学习中或者以后的工作中</a:t>
            </a:r>
            <a:r>
              <a:rPr lang="zh-CN" altLang="en-US" sz="3200" dirty="0" smtClean="0">
                <a:solidFill>
                  <a:srgbClr val="0070C0"/>
                </a:solidFill>
              </a:rPr>
              <a:t>？</a:t>
            </a:r>
            <a:endParaRPr lang="zh-CN" altLang="en-US" sz="3200" dirty="0">
              <a:solidFill>
                <a:srgbClr val="0070C0"/>
              </a:solidFill>
              <a:latin typeface="方正姚体" pitchFamily="2" charset="-122"/>
              <a:ea typeface="方正姚体" pitchFamily="2" charset="-122"/>
            </a:endParaRPr>
          </a:p>
        </p:txBody>
      </p:sp>
      <p:sp>
        <p:nvSpPr>
          <p:cNvPr id="6" name="TextBox 5"/>
          <p:cNvSpPr txBox="1"/>
          <p:nvPr/>
        </p:nvSpPr>
        <p:spPr>
          <a:xfrm>
            <a:off x="428596" y="2000240"/>
            <a:ext cx="8001056" cy="1200329"/>
          </a:xfrm>
          <a:prstGeom prst="rect">
            <a:avLst/>
          </a:prstGeom>
          <a:noFill/>
        </p:spPr>
        <p:txBody>
          <a:bodyPr wrap="square" rtlCol="0">
            <a:spAutoFit/>
          </a:bodyPr>
          <a:lstStyle/>
          <a:p>
            <a:r>
              <a:rPr lang="zh-CN" altLang="en-US" b="1" dirty="0" smtClean="0">
                <a:solidFill>
                  <a:srgbClr val="6600CC"/>
                </a:solidFill>
              </a:rPr>
              <a:t>    可以围绕如何到学习基础知识，如何锻炼动手能力（广告网页的制作）；或者需要加班，如何给客户沟通等方面来谈。</a:t>
            </a:r>
            <a:endParaRPr lang="zh-CN" altLang="en-US" b="1" dirty="0">
              <a:solidFill>
                <a:srgbClr val="6600CC"/>
              </a:solidFill>
            </a:endParaRPr>
          </a:p>
        </p:txBody>
      </p:sp>
      <p:pic>
        <p:nvPicPr>
          <p:cNvPr id="1028" name="Picture 4" descr="https://p2.ssl.qhimgs1.com/sdr/400__/t01a1581149354a8f3c.jpg"/>
          <p:cNvPicPr>
            <a:picLocks noChangeAspect="1" noChangeArrowheads="1"/>
          </p:cNvPicPr>
          <p:nvPr/>
        </p:nvPicPr>
        <p:blipFill>
          <a:blip r:embed="rId3"/>
          <a:srcRect/>
          <a:stretch>
            <a:fillRect/>
          </a:stretch>
        </p:blipFill>
        <p:spPr bwMode="auto">
          <a:xfrm>
            <a:off x="3214678" y="3214686"/>
            <a:ext cx="2714644" cy="3095620"/>
          </a:xfrm>
          <a:prstGeom prst="rect">
            <a:avLst/>
          </a:prstGeom>
          <a:noFill/>
        </p:spPr>
      </p:pic>
      <p:pic>
        <p:nvPicPr>
          <p:cNvPr id="1030" name="Picture 6" descr="https://gaitaobao2.alicdn.com/tfscom/i1/TB1TLxMIFXXXXXlXpXXXXXXXXXX_!!2-item_pic.png_300x300q90.jpg"/>
          <p:cNvPicPr>
            <a:picLocks noChangeAspect="1" noChangeArrowheads="1"/>
          </p:cNvPicPr>
          <p:nvPr/>
        </p:nvPicPr>
        <p:blipFill>
          <a:blip r:embed="rId4"/>
          <a:srcRect/>
          <a:stretch>
            <a:fillRect/>
          </a:stretch>
        </p:blipFill>
        <p:spPr bwMode="auto">
          <a:xfrm>
            <a:off x="571472" y="3429000"/>
            <a:ext cx="2486025" cy="2857500"/>
          </a:xfrm>
          <a:prstGeom prst="rect">
            <a:avLst/>
          </a:prstGeom>
          <a:noFill/>
        </p:spPr>
      </p:pic>
      <p:pic>
        <p:nvPicPr>
          <p:cNvPr id="1032" name="Picture 8" descr="https://img.yzcdn.cn/upload_files/2019/03/05/Fhibq4uqQhi-wyHnGFntku8BnRP2.jpg?imageView2/2/w/580/h/580/q/75/format/jpg"/>
          <p:cNvPicPr>
            <a:picLocks noChangeAspect="1" noChangeArrowheads="1"/>
          </p:cNvPicPr>
          <p:nvPr/>
        </p:nvPicPr>
        <p:blipFill>
          <a:blip r:embed="rId5"/>
          <a:srcRect/>
          <a:stretch>
            <a:fillRect/>
          </a:stretch>
        </p:blipFill>
        <p:spPr bwMode="auto">
          <a:xfrm>
            <a:off x="6072198" y="3286124"/>
            <a:ext cx="2643206" cy="316704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1"/>
                                          </p:val>
                                        </p:tav>
                                        <p:tav tm="100000">
                                          <p:val>
                                            <p:strVal val="#ppt_x"/>
                                          </p:val>
                                        </p:tav>
                                      </p:tavLst>
                                    </p:anim>
                                    <p:anim calcmode="lin" valueType="num">
                                      <p:cBhvr>
                                        <p:cTn id="9"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JSK16-011"/>
          <p:cNvPicPr>
            <a:picLocks noChangeAspect="1" noChangeArrowheads="1"/>
          </p:cNvPicPr>
          <p:nvPr/>
        </p:nvPicPr>
        <p:blipFill>
          <a:blip r:embed="rId3"/>
          <a:srcRect/>
          <a:stretch>
            <a:fillRect/>
          </a:stretch>
        </p:blipFill>
        <p:spPr bwMode="auto">
          <a:xfrm>
            <a:off x="0" y="0"/>
            <a:ext cx="9144000" cy="6858000"/>
          </a:xfrm>
          <a:prstGeom prst="rect">
            <a:avLst/>
          </a:prstGeom>
          <a:noFill/>
        </p:spPr>
      </p:pic>
      <p:pic>
        <p:nvPicPr>
          <p:cNvPr id="2056" name="Picture 8" descr="http://fashion.sinaimg.cn/2010/0913/201091322538.jpg"/>
          <p:cNvPicPr>
            <a:picLocks noChangeAspect="1" noChangeArrowheads="1"/>
          </p:cNvPicPr>
          <p:nvPr/>
        </p:nvPicPr>
        <p:blipFill>
          <a:blip r:embed="rId4"/>
          <a:srcRect/>
          <a:stretch>
            <a:fillRect/>
          </a:stretch>
        </p:blipFill>
        <p:spPr bwMode="auto">
          <a:xfrm>
            <a:off x="285720" y="357166"/>
            <a:ext cx="8858280" cy="6282468"/>
          </a:xfrm>
          <a:prstGeom prst="rect">
            <a:avLst/>
          </a:prstGeom>
          <a:noFill/>
        </p:spPr>
      </p:pic>
      <p:pic>
        <p:nvPicPr>
          <p:cNvPr id="2058" name="Picture 10" descr="http://fashion.sinaimg.cn/2010/0913/201091322529.jpg"/>
          <p:cNvPicPr>
            <a:picLocks noChangeAspect="1" noChangeArrowheads="1"/>
          </p:cNvPicPr>
          <p:nvPr/>
        </p:nvPicPr>
        <p:blipFill>
          <a:blip r:embed="rId5"/>
          <a:srcRect/>
          <a:stretch>
            <a:fillRect/>
          </a:stretch>
        </p:blipFill>
        <p:spPr bwMode="auto">
          <a:xfrm>
            <a:off x="0" y="0"/>
            <a:ext cx="9501284" cy="6858001"/>
          </a:xfrm>
          <a:prstGeom prst="rect">
            <a:avLst/>
          </a:prstGeom>
          <a:noFill/>
        </p:spPr>
      </p:pic>
      <p:sp>
        <p:nvSpPr>
          <p:cNvPr id="2051" name="Text Box 3"/>
          <p:cNvSpPr txBox="1">
            <a:spLocks noChangeArrowheads="1"/>
          </p:cNvSpPr>
          <p:nvPr/>
        </p:nvSpPr>
        <p:spPr bwMode="auto">
          <a:xfrm>
            <a:off x="3643306" y="2714620"/>
            <a:ext cx="2590800" cy="1015663"/>
          </a:xfrm>
          <a:prstGeom prst="rect">
            <a:avLst/>
          </a:prstGeom>
          <a:noFill/>
          <a:ln w="9525">
            <a:noFill/>
            <a:miter lim="800000"/>
            <a:headEnd/>
            <a:tailEnd/>
          </a:ln>
          <a:effectLst/>
        </p:spPr>
        <p:txBody>
          <a:bodyPr>
            <a:spAutoFit/>
          </a:bodyPr>
          <a:lstStyle/>
          <a:p>
            <a:pPr>
              <a:spcBef>
                <a:spcPct val="50000"/>
              </a:spcBef>
            </a:pPr>
            <a:r>
              <a:rPr lang="zh-CN" altLang="en-US" sz="6000" b="1" dirty="0">
                <a:solidFill>
                  <a:srgbClr val="FFFF00"/>
                </a:solidFill>
                <a:latin typeface="华文宋体" pitchFamily="2" charset="-122"/>
                <a:ea typeface="华文宋体" pitchFamily="2" charset="-122"/>
              </a:rPr>
              <a:t>吴伯箫</a:t>
            </a:r>
          </a:p>
        </p:txBody>
      </p:sp>
      <p:sp>
        <p:nvSpPr>
          <p:cNvPr id="10" name="矩形 9"/>
          <p:cNvSpPr/>
          <p:nvPr/>
        </p:nvSpPr>
        <p:spPr>
          <a:xfrm>
            <a:off x="2071670" y="642918"/>
            <a:ext cx="5141152" cy="156966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9600" b="1" kern="10" cap="none" spc="50" dirty="0">
                <a:ln w="11430"/>
                <a:solidFill>
                  <a:srgbClr val="FF0000"/>
                </a:solidFill>
                <a:effectLst>
                  <a:outerShdw blurRad="76200" dist="50800" dir="5400000" algn="tl" rotWithShape="0">
                    <a:srgbClr val="000000">
                      <a:alpha val="65000"/>
                    </a:srgbClr>
                  </a:outerShdw>
                </a:effectLst>
                <a:latin typeface="华文行楷"/>
                <a:ea typeface="华文行楷"/>
              </a:rPr>
              <a:t>菜园小记</a:t>
            </a:r>
            <a:endParaRPr lang="zh-CN" altLang="en-US" sz="9600" b="1" cap="none" spc="50" dirty="0">
              <a:ln w="11430"/>
              <a:solidFill>
                <a:srgbClr val="FF0000"/>
              </a:solidFill>
              <a:effectLst>
                <a:outerShdw blurRad="76200" dist="50800" dir="5400000" algn="tl" rotWithShape="0">
                  <a:srgbClr val="000000">
                    <a:alpha val="65000"/>
                  </a:srgbClr>
                </a:outerShdw>
              </a:effectLst>
            </a:endParaRPr>
          </a:p>
        </p:txBody>
      </p:sp>
      <p:sp>
        <p:nvSpPr>
          <p:cNvPr id="8" name="TextBox 7"/>
          <p:cNvSpPr txBox="1"/>
          <p:nvPr/>
        </p:nvSpPr>
        <p:spPr>
          <a:xfrm>
            <a:off x="6643670" y="6088559"/>
            <a:ext cx="2500330" cy="769441"/>
          </a:xfrm>
          <a:prstGeom prst="rect">
            <a:avLst/>
          </a:prstGeom>
          <a:noFill/>
        </p:spPr>
        <p:txBody>
          <a:bodyPr wrap="square" rtlCol="0">
            <a:spAutoFit/>
          </a:bodyPr>
          <a:lstStyle/>
          <a:p>
            <a:r>
              <a:rPr lang="zh-CN" altLang="en-US" sz="4400" b="1" kern="10" spc="50" dirty="0" smtClean="0">
                <a:ln w="11430"/>
                <a:solidFill>
                  <a:srgbClr val="FFFF00"/>
                </a:solidFill>
                <a:effectLst>
                  <a:outerShdw blurRad="76200" dist="50800" dir="5400000" algn="tl" rotWithShape="0">
                    <a:srgbClr val="000000">
                      <a:alpha val="65000"/>
                    </a:srgbClr>
                  </a:outerShdw>
                </a:effectLst>
                <a:latin typeface="华文行楷"/>
                <a:ea typeface="华文行楷"/>
              </a:rPr>
              <a:t>第 </a:t>
            </a:r>
            <a:r>
              <a:rPr lang="en-US" altLang="zh-CN" sz="4400" b="1" kern="10" spc="50" dirty="0" smtClean="0">
                <a:ln w="11430"/>
                <a:solidFill>
                  <a:srgbClr val="FFFF00"/>
                </a:solidFill>
                <a:effectLst>
                  <a:outerShdw blurRad="76200" dist="50800" dir="5400000" algn="tl" rotWithShape="0">
                    <a:srgbClr val="000000">
                      <a:alpha val="65000"/>
                    </a:srgbClr>
                  </a:outerShdw>
                </a:effectLst>
                <a:latin typeface="华文行楷"/>
                <a:ea typeface="华文行楷"/>
              </a:rPr>
              <a:t>3 </a:t>
            </a:r>
            <a:r>
              <a:rPr lang="zh-CN" altLang="en-US" sz="4400" b="1" kern="10" spc="50" dirty="0" smtClean="0">
                <a:ln w="11430"/>
                <a:solidFill>
                  <a:srgbClr val="FFFF00"/>
                </a:solidFill>
                <a:effectLst>
                  <a:outerShdw blurRad="76200" dist="50800" dir="5400000" algn="tl" rotWithShape="0">
                    <a:srgbClr val="000000">
                      <a:alpha val="65000"/>
                    </a:srgbClr>
                  </a:outerShdw>
                </a:effectLst>
                <a:latin typeface="华文行楷"/>
                <a:ea typeface="华文行楷"/>
              </a:rPr>
              <a:t>课时</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JSK16-011"/>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 name="TextBox 2"/>
          <p:cNvSpPr txBox="1"/>
          <p:nvPr/>
        </p:nvSpPr>
        <p:spPr>
          <a:xfrm>
            <a:off x="785786" y="0"/>
            <a:ext cx="2857520" cy="707886"/>
          </a:xfrm>
          <a:prstGeom prst="rect">
            <a:avLst/>
          </a:prstGeom>
          <a:noFill/>
        </p:spPr>
        <p:txBody>
          <a:bodyPr wrap="square" rtlCol="0">
            <a:spAutoFit/>
          </a:bodyPr>
          <a:lstStyle/>
          <a:p>
            <a:r>
              <a:rPr lang="zh-CN" altLang="en-US" sz="4000" b="1" dirty="0" smtClean="0">
                <a:solidFill>
                  <a:srgbClr val="FF0000"/>
                </a:solidFill>
              </a:rPr>
              <a:t>课前导入：</a:t>
            </a:r>
            <a:endParaRPr lang="zh-CN" altLang="en-US" sz="4000" b="1" dirty="0">
              <a:solidFill>
                <a:srgbClr val="FF0000"/>
              </a:solidFill>
            </a:endParaRPr>
          </a:p>
        </p:txBody>
      </p:sp>
      <p:sp>
        <p:nvSpPr>
          <p:cNvPr id="4" name="TextBox 3"/>
          <p:cNvSpPr txBox="1"/>
          <p:nvPr/>
        </p:nvSpPr>
        <p:spPr>
          <a:xfrm>
            <a:off x="571472" y="857232"/>
            <a:ext cx="7858180" cy="1754326"/>
          </a:xfrm>
          <a:prstGeom prst="rect">
            <a:avLst/>
          </a:prstGeom>
          <a:noFill/>
        </p:spPr>
        <p:txBody>
          <a:bodyPr wrap="square" rtlCol="0">
            <a:spAutoFit/>
          </a:bodyPr>
          <a:lstStyle/>
          <a:p>
            <a:r>
              <a:rPr lang="en-US" altLang="zh-CN" sz="3600" dirty="0" smtClean="0">
                <a:solidFill>
                  <a:srgbClr val="FF00FF"/>
                </a:solidFill>
                <a:latin typeface="方正姚体" pitchFamily="2" charset="-122"/>
                <a:ea typeface="方正姚体" pitchFamily="2" charset="-122"/>
              </a:rPr>
              <a:t>1.</a:t>
            </a:r>
            <a:r>
              <a:rPr lang="zh-CN" altLang="en-US" sz="3600" dirty="0" smtClean="0">
                <a:solidFill>
                  <a:srgbClr val="FF00FF"/>
                </a:solidFill>
                <a:latin typeface="方正姚体" pitchFamily="2" charset="-122"/>
                <a:ea typeface="方正姚体" pitchFamily="2" charset="-122"/>
              </a:rPr>
              <a:t>欣赏音乐：</a:t>
            </a:r>
            <a:r>
              <a:rPr lang="en-US" altLang="zh-CN" sz="3600" dirty="0" smtClean="0">
                <a:solidFill>
                  <a:srgbClr val="FF00FF"/>
                </a:solidFill>
                <a:latin typeface="方正姚体" pitchFamily="2" charset="-122"/>
                <a:ea typeface="方正姚体" pitchFamily="2" charset="-122"/>
              </a:rPr>
              <a:t>《</a:t>
            </a:r>
            <a:r>
              <a:rPr lang="zh-CN" altLang="en-US" sz="3600" dirty="0" smtClean="0">
                <a:solidFill>
                  <a:srgbClr val="FF00FF"/>
                </a:solidFill>
                <a:latin typeface="方正姚体" pitchFamily="2" charset="-122"/>
                <a:ea typeface="方正姚体" pitchFamily="2" charset="-122"/>
              </a:rPr>
              <a:t>军民大生产</a:t>
            </a:r>
            <a:r>
              <a:rPr lang="en-US" altLang="zh-CN" sz="3600" dirty="0" smtClean="0">
                <a:solidFill>
                  <a:srgbClr val="FF00FF"/>
                </a:solidFill>
                <a:latin typeface="方正姚体" pitchFamily="2" charset="-122"/>
                <a:ea typeface="方正姚体" pitchFamily="2" charset="-122"/>
              </a:rPr>
              <a:t>》</a:t>
            </a:r>
            <a:r>
              <a:rPr lang="zh-CN" altLang="en-US" sz="3600" dirty="0" smtClean="0">
                <a:solidFill>
                  <a:srgbClr val="FF00FF"/>
                </a:solidFill>
                <a:latin typeface="方正姚体" pitchFamily="2" charset="-122"/>
                <a:ea typeface="方正姚体" pitchFamily="2" charset="-122"/>
              </a:rPr>
              <a:t>。再次感受当年在艰苦卓绝的环境下，军民团结一心搞生产的热烈与快乐。</a:t>
            </a:r>
            <a:endParaRPr lang="zh-CN" altLang="en-US" sz="3600" dirty="0">
              <a:solidFill>
                <a:srgbClr val="FF00FF"/>
              </a:solidFill>
              <a:latin typeface="方正姚体" pitchFamily="2" charset="-122"/>
              <a:ea typeface="方正姚体" pitchFamily="2" charset="-122"/>
            </a:endParaRPr>
          </a:p>
        </p:txBody>
      </p:sp>
      <p:pic>
        <p:nvPicPr>
          <p:cNvPr id="18438" name="Picture 6" descr="http://www.xiancn.com/zt/images/attachement/jpg/site2/20110705/001e4f983b660f7d1d6a20.jpg"/>
          <p:cNvPicPr>
            <a:picLocks noChangeAspect="1" noChangeArrowheads="1"/>
          </p:cNvPicPr>
          <p:nvPr/>
        </p:nvPicPr>
        <p:blipFill>
          <a:blip r:embed="rId3"/>
          <a:srcRect/>
          <a:stretch>
            <a:fillRect/>
          </a:stretch>
        </p:blipFill>
        <p:spPr bwMode="auto">
          <a:xfrm>
            <a:off x="4857749" y="3000372"/>
            <a:ext cx="4822035" cy="3214690"/>
          </a:xfrm>
          <a:prstGeom prst="rect">
            <a:avLst/>
          </a:prstGeom>
          <a:noFill/>
        </p:spPr>
      </p:pic>
      <p:pic>
        <p:nvPicPr>
          <p:cNvPr id="18436" name="Picture 4" descr="http://www.lsqn.cn/LSJD/UploadFiles_3217/200911/2009112711515673.jpg"/>
          <p:cNvPicPr>
            <a:picLocks noChangeAspect="1" noChangeArrowheads="1"/>
          </p:cNvPicPr>
          <p:nvPr/>
        </p:nvPicPr>
        <p:blipFill>
          <a:blip r:embed="rId4"/>
          <a:srcRect/>
          <a:stretch>
            <a:fillRect/>
          </a:stretch>
        </p:blipFill>
        <p:spPr bwMode="auto">
          <a:xfrm>
            <a:off x="-1" y="2500306"/>
            <a:ext cx="5266757" cy="4090516"/>
          </a:xfrm>
          <a:prstGeom prst="rect">
            <a:avLst/>
          </a:prstGeom>
          <a:noFill/>
        </p:spPr>
      </p:pic>
      <p:pic>
        <p:nvPicPr>
          <p:cNvPr id="18434" name="Picture 2" descr="http://www.wenming.cn/hsly/2010-08/18/xinsrc_0930807181524328451520.jpg"/>
          <p:cNvPicPr>
            <a:picLocks noChangeAspect="1" noChangeArrowheads="1"/>
          </p:cNvPicPr>
          <p:nvPr/>
        </p:nvPicPr>
        <p:blipFill>
          <a:blip r:embed="rId5"/>
          <a:srcRect/>
          <a:stretch>
            <a:fillRect/>
          </a:stretch>
        </p:blipFill>
        <p:spPr bwMode="auto">
          <a:xfrm>
            <a:off x="3428991" y="2500306"/>
            <a:ext cx="3815441" cy="416719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8436"/>
                                        </p:tgtEl>
                                        <p:attrNameLst>
                                          <p:attrName>style.visibility</p:attrName>
                                        </p:attrNameLst>
                                      </p:cBhvr>
                                      <p:to>
                                        <p:strVal val="visible"/>
                                      </p:to>
                                    </p:set>
                                    <p:animEffect transition="in" filter="dissolve">
                                      <p:cBhvr>
                                        <p:cTn id="7" dur="500"/>
                                        <p:tgtEl>
                                          <p:spTgt spid="18436"/>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nodeType="clickEffect">
                                  <p:stCondLst>
                                    <p:cond delay="0"/>
                                  </p:stCondLst>
                                  <p:childTnLst>
                                    <p:set>
                                      <p:cBhvr>
                                        <p:cTn id="11" dur="1" fill="hold">
                                          <p:stCondLst>
                                            <p:cond delay="0"/>
                                          </p:stCondLst>
                                        </p:cTn>
                                        <p:tgtEl>
                                          <p:spTgt spid="18436"/>
                                        </p:tgtEl>
                                        <p:attrNameLst>
                                          <p:attrName>style.visibility</p:attrName>
                                        </p:attrNameLst>
                                      </p:cBhvr>
                                      <p:to>
                                        <p:strVal val="visible"/>
                                      </p:to>
                                    </p:set>
                                    <p:anim calcmode="lin" valueType="num">
                                      <p:cBhvr>
                                        <p:cTn id="12" dur="1000" fill="hold"/>
                                        <p:tgtEl>
                                          <p:spTgt spid="18436"/>
                                        </p:tgtEl>
                                        <p:attrNameLst>
                                          <p:attrName>ppt_w</p:attrName>
                                        </p:attrNameLst>
                                      </p:cBhvr>
                                      <p:tavLst>
                                        <p:tav tm="0">
                                          <p:val>
                                            <p:strVal val="#ppt_w*0.70"/>
                                          </p:val>
                                        </p:tav>
                                        <p:tav tm="100000">
                                          <p:val>
                                            <p:strVal val="#ppt_w"/>
                                          </p:val>
                                        </p:tav>
                                      </p:tavLst>
                                    </p:anim>
                                    <p:anim calcmode="lin" valueType="num">
                                      <p:cBhvr>
                                        <p:cTn id="13" dur="1000" fill="hold"/>
                                        <p:tgtEl>
                                          <p:spTgt spid="18436"/>
                                        </p:tgtEl>
                                        <p:attrNameLst>
                                          <p:attrName>ppt_h</p:attrName>
                                        </p:attrNameLst>
                                      </p:cBhvr>
                                      <p:tavLst>
                                        <p:tav tm="0">
                                          <p:val>
                                            <p:strVal val="#ppt_h"/>
                                          </p:val>
                                        </p:tav>
                                        <p:tav tm="100000">
                                          <p:val>
                                            <p:strVal val="#ppt_h"/>
                                          </p:val>
                                        </p:tav>
                                      </p:tavLst>
                                    </p:anim>
                                    <p:animEffect transition="in" filter="fade">
                                      <p:cBhvr>
                                        <p:cTn id="14" dur="1000"/>
                                        <p:tgtEl>
                                          <p:spTgt spid="18436"/>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nodeType="clickEffect">
                                  <p:stCondLst>
                                    <p:cond delay="0"/>
                                  </p:stCondLst>
                                  <p:childTnLst>
                                    <p:set>
                                      <p:cBhvr>
                                        <p:cTn id="18" dur="1" fill="hold">
                                          <p:stCondLst>
                                            <p:cond delay="0"/>
                                          </p:stCondLst>
                                        </p:cTn>
                                        <p:tgtEl>
                                          <p:spTgt spid="18438"/>
                                        </p:tgtEl>
                                        <p:attrNameLst>
                                          <p:attrName>style.visibility</p:attrName>
                                        </p:attrNameLst>
                                      </p:cBhvr>
                                      <p:to>
                                        <p:strVal val="visible"/>
                                      </p:to>
                                    </p:set>
                                    <p:anim calcmode="lin" valueType="num">
                                      <p:cBhvr>
                                        <p:cTn id="19" dur="1000" fill="hold"/>
                                        <p:tgtEl>
                                          <p:spTgt spid="18438"/>
                                        </p:tgtEl>
                                        <p:attrNameLst>
                                          <p:attrName>ppt_w</p:attrName>
                                        </p:attrNameLst>
                                      </p:cBhvr>
                                      <p:tavLst>
                                        <p:tav tm="0">
                                          <p:val>
                                            <p:strVal val="#ppt_w*0.70"/>
                                          </p:val>
                                        </p:tav>
                                        <p:tav tm="100000">
                                          <p:val>
                                            <p:strVal val="#ppt_w"/>
                                          </p:val>
                                        </p:tav>
                                      </p:tavLst>
                                    </p:anim>
                                    <p:anim calcmode="lin" valueType="num">
                                      <p:cBhvr>
                                        <p:cTn id="20" dur="1000" fill="hold"/>
                                        <p:tgtEl>
                                          <p:spTgt spid="18438"/>
                                        </p:tgtEl>
                                        <p:attrNameLst>
                                          <p:attrName>ppt_h</p:attrName>
                                        </p:attrNameLst>
                                      </p:cBhvr>
                                      <p:tavLst>
                                        <p:tav tm="0">
                                          <p:val>
                                            <p:strVal val="#ppt_h"/>
                                          </p:val>
                                        </p:tav>
                                        <p:tav tm="100000">
                                          <p:val>
                                            <p:strVal val="#ppt_h"/>
                                          </p:val>
                                        </p:tav>
                                      </p:tavLst>
                                    </p:anim>
                                    <p:animEffect transition="in" filter="fade">
                                      <p:cBhvr>
                                        <p:cTn id="21" dur="1000"/>
                                        <p:tgtEl>
                                          <p:spTgt spid="18438"/>
                                        </p:tgtEl>
                                      </p:cBhvr>
                                    </p:animEffect>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nodeType="clickEffect">
                                  <p:stCondLst>
                                    <p:cond delay="0"/>
                                  </p:stCondLst>
                                  <p:childTnLst>
                                    <p:set>
                                      <p:cBhvr>
                                        <p:cTn id="25" dur="1" fill="hold">
                                          <p:stCondLst>
                                            <p:cond delay="0"/>
                                          </p:stCondLst>
                                        </p:cTn>
                                        <p:tgtEl>
                                          <p:spTgt spid="18434"/>
                                        </p:tgtEl>
                                        <p:attrNameLst>
                                          <p:attrName>style.visibility</p:attrName>
                                        </p:attrNameLst>
                                      </p:cBhvr>
                                      <p:to>
                                        <p:strVal val="visible"/>
                                      </p:to>
                                    </p:set>
                                    <p:anim calcmode="lin" valueType="num">
                                      <p:cBhvr>
                                        <p:cTn id="26" dur="1000" fill="hold"/>
                                        <p:tgtEl>
                                          <p:spTgt spid="18434"/>
                                        </p:tgtEl>
                                        <p:attrNameLst>
                                          <p:attrName>ppt_w</p:attrName>
                                        </p:attrNameLst>
                                      </p:cBhvr>
                                      <p:tavLst>
                                        <p:tav tm="0">
                                          <p:val>
                                            <p:strVal val="#ppt_w*0.70"/>
                                          </p:val>
                                        </p:tav>
                                        <p:tav tm="100000">
                                          <p:val>
                                            <p:strVal val="#ppt_w"/>
                                          </p:val>
                                        </p:tav>
                                      </p:tavLst>
                                    </p:anim>
                                    <p:anim calcmode="lin" valueType="num">
                                      <p:cBhvr>
                                        <p:cTn id="27" dur="1000" fill="hold"/>
                                        <p:tgtEl>
                                          <p:spTgt spid="18434"/>
                                        </p:tgtEl>
                                        <p:attrNameLst>
                                          <p:attrName>ppt_h</p:attrName>
                                        </p:attrNameLst>
                                      </p:cBhvr>
                                      <p:tavLst>
                                        <p:tav tm="0">
                                          <p:val>
                                            <p:strVal val="#ppt_h"/>
                                          </p:val>
                                        </p:tav>
                                        <p:tav tm="100000">
                                          <p:val>
                                            <p:strVal val="#ppt_h"/>
                                          </p:val>
                                        </p:tav>
                                      </p:tavLst>
                                    </p:anim>
                                    <p:animEffect transition="in" filter="fade">
                                      <p:cBhvr>
                                        <p:cTn id="28" dur="1000"/>
                                        <p:tgtEl>
                                          <p:spTgt spid="18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JSK16-011"/>
          <p:cNvPicPr>
            <a:picLocks noChangeAspect="1" noChangeArrowheads="1"/>
          </p:cNvPicPr>
          <p:nvPr/>
        </p:nvPicPr>
        <p:blipFill>
          <a:blip r:embed="rId3"/>
          <a:srcRect/>
          <a:stretch>
            <a:fillRect/>
          </a:stretch>
        </p:blipFill>
        <p:spPr bwMode="auto">
          <a:xfrm>
            <a:off x="0" y="0"/>
            <a:ext cx="9144000" cy="6858000"/>
          </a:xfrm>
          <a:prstGeom prst="rect">
            <a:avLst/>
          </a:prstGeom>
          <a:noFill/>
        </p:spPr>
      </p:pic>
      <p:pic>
        <p:nvPicPr>
          <p:cNvPr id="1026" name="Picture 2"/>
          <p:cNvPicPr>
            <a:picLocks noChangeAspect="1" noChangeArrowheads="1"/>
          </p:cNvPicPr>
          <p:nvPr/>
        </p:nvPicPr>
        <p:blipFill>
          <a:blip r:embed="rId4"/>
          <a:srcRect/>
          <a:stretch>
            <a:fillRect/>
          </a:stretch>
        </p:blipFill>
        <p:spPr bwMode="auto">
          <a:xfrm>
            <a:off x="657018" y="500042"/>
            <a:ext cx="8008199" cy="5715040"/>
          </a:xfrm>
          <a:prstGeom prst="rect">
            <a:avLst/>
          </a:prstGeom>
          <a:noFill/>
          <a:ln w="9525">
            <a:noFill/>
            <a:miter lim="800000"/>
            <a:headEnd/>
            <a:tailEnd/>
          </a:ln>
          <a:effectLst/>
        </p:spPr>
      </p:pic>
      <p:pic>
        <p:nvPicPr>
          <p:cNvPr id="4" name="大生产纯音乐.mp3">
            <a:hlinkClick r:id="" action="ppaction://media"/>
          </p:cNvPr>
          <p:cNvPicPr>
            <a:picLocks noRot="1" noChangeAspect="1"/>
          </p:cNvPicPr>
          <p:nvPr>
            <a:audioFile r:link="rId1"/>
          </p:nvPr>
        </p:nvPicPr>
        <p:blipFill>
          <a:blip r:embed="rId5"/>
          <a:stretch>
            <a:fillRect/>
          </a:stretch>
        </p:blipFill>
        <p:spPr>
          <a:xfrm>
            <a:off x="6715140" y="571480"/>
            <a:ext cx="714380" cy="909646"/>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98952" fill="hold"/>
                                        <p:tgtEl>
                                          <p:spTgt spid="4"/>
                                        </p:tgtEl>
                                      </p:cBhvr>
                                    </p:cmd>
                                  </p:childTnLst>
                                </p:cTn>
                              </p:par>
                            </p:childTnLst>
                          </p:cTn>
                        </p:par>
                      </p:childTnLst>
                    </p:cTn>
                  </p:par>
                </p:childTnLst>
              </p:cTn>
              <p:nextCondLst>
                <p:cond evt="onClick" delay="0">
                  <p:tgtEl>
                    <p:spTgt spid="4"/>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JSK16-011"/>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2050" name="Picture 2"/>
          <p:cNvPicPr>
            <a:picLocks noChangeAspect="1" noChangeArrowheads="1"/>
          </p:cNvPicPr>
          <p:nvPr/>
        </p:nvPicPr>
        <p:blipFill>
          <a:blip r:embed="rId3"/>
          <a:srcRect/>
          <a:stretch>
            <a:fillRect/>
          </a:stretch>
        </p:blipFill>
        <p:spPr bwMode="auto">
          <a:xfrm>
            <a:off x="428596" y="2143116"/>
            <a:ext cx="3925141" cy="4714884"/>
          </a:xfrm>
          <a:prstGeom prst="rect">
            <a:avLst/>
          </a:prstGeom>
          <a:noFill/>
          <a:ln w="9525">
            <a:noFill/>
            <a:miter lim="800000"/>
            <a:headEnd/>
            <a:tailEnd/>
          </a:ln>
          <a:effectLst/>
        </p:spPr>
      </p:pic>
      <p:pic>
        <p:nvPicPr>
          <p:cNvPr id="2051" name="Picture 3"/>
          <p:cNvPicPr>
            <a:picLocks noChangeAspect="1" noChangeArrowheads="1"/>
          </p:cNvPicPr>
          <p:nvPr/>
        </p:nvPicPr>
        <p:blipFill>
          <a:blip r:embed="rId4"/>
          <a:srcRect/>
          <a:stretch>
            <a:fillRect/>
          </a:stretch>
        </p:blipFill>
        <p:spPr bwMode="auto">
          <a:xfrm>
            <a:off x="4729132" y="2357430"/>
            <a:ext cx="4414868" cy="3000396"/>
          </a:xfrm>
          <a:prstGeom prst="rect">
            <a:avLst/>
          </a:prstGeom>
          <a:noFill/>
          <a:ln w="9525">
            <a:noFill/>
            <a:miter lim="800000"/>
            <a:headEnd/>
            <a:tailEnd/>
          </a:ln>
          <a:effectLst/>
        </p:spPr>
      </p:pic>
      <p:pic>
        <p:nvPicPr>
          <p:cNvPr id="2052" name="Picture 4"/>
          <p:cNvPicPr>
            <a:picLocks noChangeAspect="1" noChangeArrowheads="1"/>
          </p:cNvPicPr>
          <p:nvPr/>
        </p:nvPicPr>
        <p:blipFill>
          <a:blip r:embed="rId5"/>
          <a:srcRect/>
          <a:stretch>
            <a:fillRect/>
          </a:stretch>
        </p:blipFill>
        <p:spPr bwMode="auto">
          <a:xfrm>
            <a:off x="4286248" y="3428976"/>
            <a:ext cx="3816830" cy="3429024"/>
          </a:xfrm>
          <a:prstGeom prst="rect">
            <a:avLst/>
          </a:prstGeom>
          <a:noFill/>
          <a:ln w="9525">
            <a:noFill/>
            <a:miter lim="800000"/>
            <a:headEnd/>
            <a:tailEnd/>
          </a:ln>
          <a:effectLst/>
        </p:spPr>
      </p:pic>
      <p:sp>
        <p:nvSpPr>
          <p:cNvPr id="6" name="TextBox 5"/>
          <p:cNvSpPr txBox="1"/>
          <p:nvPr/>
        </p:nvSpPr>
        <p:spPr>
          <a:xfrm>
            <a:off x="428564" y="214290"/>
            <a:ext cx="8715436" cy="4524315"/>
          </a:xfrm>
          <a:prstGeom prst="rect">
            <a:avLst/>
          </a:prstGeom>
          <a:noFill/>
        </p:spPr>
        <p:txBody>
          <a:bodyPr wrap="square" rtlCol="0">
            <a:spAutoFit/>
          </a:bodyPr>
          <a:lstStyle/>
          <a:p>
            <a:r>
              <a:rPr lang="zh-CN" altLang="en-US" sz="4000" b="1" dirty="0" smtClean="0">
                <a:solidFill>
                  <a:srgbClr val="FF00FF"/>
                </a:solidFill>
                <a:latin typeface="隶书" pitchFamily="49" charset="-122"/>
                <a:ea typeface="隶书" pitchFamily="49" charset="-122"/>
              </a:rPr>
              <a:t>    </a:t>
            </a:r>
            <a:r>
              <a:rPr lang="zh-CN" altLang="en-US" sz="4800" b="1" dirty="0" smtClean="0">
                <a:solidFill>
                  <a:srgbClr val="FF00FF"/>
                </a:solidFill>
                <a:latin typeface="隶书" pitchFamily="49" charset="-122"/>
                <a:ea typeface="隶书" pitchFamily="49" charset="-122"/>
              </a:rPr>
              <a:t>面对如此艰苦卓绝的环境，延安的军民是如何战胜困境的呢？作家吴伯箫又是如何用精妙的语言给我们展现当时的情境呢？（找出文中你认为精妙优美的语言和段落和大家分享）</a:t>
            </a:r>
            <a:endParaRPr lang="zh-CN" altLang="en-US" sz="4800" b="1" dirty="0">
              <a:solidFill>
                <a:srgbClr val="FF00FF"/>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wipe(down)">
                                      <p:cBhvr>
                                        <p:cTn id="7" dur="580">
                                          <p:stCondLst>
                                            <p:cond delay="0"/>
                                          </p:stCondLst>
                                        </p:cTn>
                                        <p:tgtEl>
                                          <p:spTgt spid="2050"/>
                                        </p:tgtEl>
                                      </p:cBhvr>
                                    </p:animEffect>
                                    <p:anim calcmode="lin" valueType="num">
                                      <p:cBhvr>
                                        <p:cTn id="8" dur="1822" tmFilter="0,0; 0.14,0.36; 0.43,0.73; 0.71,0.91; 1.0,1.0">
                                          <p:stCondLst>
                                            <p:cond delay="0"/>
                                          </p:stCondLst>
                                        </p:cTn>
                                        <p:tgtEl>
                                          <p:spTgt spid="205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05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05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05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050"/>
                                        </p:tgtEl>
                                        <p:attrNameLst>
                                          <p:attrName>ppt_y</p:attrName>
                                        </p:attrNameLst>
                                      </p:cBhvr>
                                      <p:tavLst>
                                        <p:tav tm="0" fmla="#ppt_y-sin(pi*$)/81">
                                          <p:val>
                                            <p:fltVal val="0"/>
                                          </p:val>
                                        </p:tav>
                                        <p:tav tm="100000">
                                          <p:val>
                                            <p:fltVal val="1"/>
                                          </p:val>
                                        </p:tav>
                                      </p:tavLst>
                                    </p:anim>
                                    <p:animScale>
                                      <p:cBhvr>
                                        <p:cTn id="13" dur="26">
                                          <p:stCondLst>
                                            <p:cond delay="650"/>
                                          </p:stCondLst>
                                        </p:cTn>
                                        <p:tgtEl>
                                          <p:spTgt spid="2050"/>
                                        </p:tgtEl>
                                      </p:cBhvr>
                                      <p:to x="100000" y="60000"/>
                                    </p:animScale>
                                    <p:animScale>
                                      <p:cBhvr>
                                        <p:cTn id="14" dur="166" decel="50000">
                                          <p:stCondLst>
                                            <p:cond delay="676"/>
                                          </p:stCondLst>
                                        </p:cTn>
                                        <p:tgtEl>
                                          <p:spTgt spid="2050"/>
                                        </p:tgtEl>
                                      </p:cBhvr>
                                      <p:to x="100000" y="100000"/>
                                    </p:animScale>
                                    <p:animScale>
                                      <p:cBhvr>
                                        <p:cTn id="15" dur="26">
                                          <p:stCondLst>
                                            <p:cond delay="1312"/>
                                          </p:stCondLst>
                                        </p:cTn>
                                        <p:tgtEl>
                                          <p:spTgt spid="2050"/>
                                        </p:tgtEl>
                                      </p:cBhvr>
                                      <p:to x="100000" y="80000"/>
                                    </p:animScale>
                                    <p:animScale>
                                      <p:cBhvr>
                                        <p:cTn id="16" dur="166" decel="50000">
                                          <p:stCondLst>
                                            <p:cond delay="1338"/>
                                          </p:stCondLst>
                                        </p:cTn>
                                        <p:tgtEl>
                                          <p:spTgt spid="2050"/>
                                        </p:tgtEl>
                                      </p:cBhvr>
                                      <p:to x="100000" y="100000"/>
                                    </p:animScale>
                                    <p:animScale>
                                      <p:cBhvr>
                                        <p:cTn id="17" dur="26">
                                          <p:stCondLst>
                                            <p:cond delay="1642"/>
                                          </p:stCondLst>
                                        </p:cTn>
                                        <p:tgtEl>
                                          <p:spTgt spid="2050"/>
                                        </p:tgtEl>
                                      </p:cBhvr>
                                      <p:to x="100000" y="90000"/>
                                    </p:animScale>
                                    <p:animScale>
                                      <p:cBhvr>
                                        <p:cTn id="18" dur="166" decel="50000">
                                          <p:stCondLst>
                                            <p:cond delay="1668"/>
                                          </p:stCondLst>
                                        </p:cTn>
                                        <p:tgtEl>
                                          <p:spTgt spid="2050"/>
                                        </p:tgtEl>
                                      </p:cBhvr>
                                      <p:to x="100000" y="100000"/>
                                    </p:animScale>
                                    <p:animScale>
                                      <p:cBhvr>
                                        <p:cTn id="19" dur="26">
                                          <p:stCondLst>
                                            <p:cond delay="1808"/>
                                          </p:stCondLst>
                                        </p:cTn>
                                        <p:tgtEl>
                                          <p:spTgt spid="2050"/>
                                        </p:tgtEl>
                                      </p:cBhvr>
                                      <p:to x="100000" y="95000"/>
                                    </p:animScale>
                                    <p:animScale>
                                      <p:cBhvr>
                                        <p:cTn id="20" dur="166" decel="50000">
                                          <p:stCondLst>
                                            <p:cond delay="1834"/>
                                          </p:stCondLst>
                                        </p:cTn>
                                        <p:tgtEl>
                                          <p:spTgt spid="205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2051"/>
                                        </p:tgtEl>
                                        <p:attrNameLst>
                                          <p:attrName>style.visibility</p:attrName>
                                        </p:attrNameLst>
                                      </p:cBhvr>
                                      <p:to>
                                        <p:strVal val="visible"/>
                                      </p:to>
                                    </p:set>
                                    <p:animEffect transition="in" filter="wipe(down)">
                                      <p:cBhvr>
                                        <p:cTn id="25" dur="580">
                                          <p:stCondLst>
                                            <p:cond delay="0"/>
                                          </p:stCondLst>
                                        </p:cTn>
                                        <p:tgtEl>
                                          <p:spTgt spid="2051"/>
                                        </p:tgtEl>
                                      </p:cBhvr>
                                    </p:animEffect>
                                    <p:anim calcmode="lin" valueType="num">
                                      <p:cBhvr>
                                        <p:cTn id="26" dur="1822" tmFilter="0,0; 0.14,0.36; 0.43,0.73; 0.71,0.91; 1.0,1.0">
                                          <p:stCondLst>
                                            <p:cond delay="0"/>
                                          </p:stCondLst>
                                        </p:cTn>
                                        <p:tgtEl>
                                          <p:spTgt spid="2051"/>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051"/>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051"/>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051"/>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051"/>
                                        </p:tgtEl>
                                        <p:attrNameLst>
                                          <p:attrName>ppt_y</p:attrName>
                                        </p:attrNameLst>
                                      </p:cBhvr>
                                      <p:tavLst>
                                        <p:tav tm="0" fmla="#ppt_y-sin(pi*$)/81">
                                          <p:val>
                                            <p:fltVal val="0"/>
                                          </p:val>
                                        </p:tav>
                                        <p:tav tm="100000">
                                          <p:val>
                                            <p:fltVal val="1"/>
                                          </p:val>
                                        </p:tav>
                                      </p:tavLst>
                                    </p:anim>
                                    <p:animScale>
                                      <p:cBhvr>
                                        <p:cTn id="31" dur="26">
                                          <p:stCondLst>
                                            <p:cond delay="650"/>
                                          </p:stCondLst>
                                        </p:cTn>
                                        <p:tgtEl>
                                          <p:spTgt spid="2051"/>
                                        </p:tgtEl>
                                      </p:cBhvr>
                                      <p:to x="100000" y="60000"/>
                                    </p:animScale>
                                    <p:animScale>
                                      <p:cBhvr>
                                        <p:cTn id="32" dur="166" decel="50000">
                                          <p:stCondLst>
                                            <p:cond delay="676"/>
                                          </p:stCondLst>
                                        </p:cTn>
                                        <p:tgtEl>
                                          <p:spTgt spid="2051"/>
                                        </p:tgtEl>
                                      </p:cBhvr>
                                      <p:to x="100000" y="100000"/>
                                    </p:animScale>
                                    <p:animScale>
                                      <p:cBhvr>
                                        <p:cTn id="33" dur="26">
                                          <p:stCondLst>
                                            <p:cond delay="1312"/>
                                          </p:stCondLst>
                                        </p:cTn>
                                        <p:tgtEl>
                                          <p:spTgt spid="2051"/>
                                        </p:tgtEl>
                                      </p:cBhvr>
                                      <p:to x="100000" y="80000"/>
                                    </p:animScale>
                                    <p:animScale>
                                      <p:cBhvr>
                                        <p:cTn id="34" dur="166" decel="50000">
                                          <p:stCondLst>
                                            <p:cond delay="1338"/>
                                          </p:stCondLst>
                                        </p:cTn>
                                        <p:tgtEl>
                                          <p:spTgt spid="2051"/>
                                        </p:tgtEl>
                                      </p:cBhvr>
                                      <p:to x="100000" y="100000"/>
                                    </p:animScale>
                                    <p:animScale>
                                      <p:cBhvr>
                                        <p:cTn id="35" dur="26">
                                          <p:stCondLst>
                                            <p:cond delay="1642"/>
                                          </p:stCondLst>
                                        </p:cTn>
                                        <p:tgtEl>
                                          <p:spTgt spid="2051"/>
                                        </p:tgtEl>
                                      </p:cBhvr>
                                      <p:to x="100000" y="90000"/>
                                    </p:animScale>
                                    <p:animScale>
                                      <p:cBhvr>
                                        <p:cTn id="36" dur="166" decel="50000">
                                          <p:stCondLst>
                                            <p:cond delay="1668"/>
                                          </p:stCondLst>
                                        </p:cTn>
                                        <p:tgtEl>
                                          <p:spTgt spid="2051"/>
                                        </p:tgtEl>
                                      </p:cBhvr>
                                      <p:to x="100000" y="100000"/>
                                    </p:animScale>
                                    <p:animScale>
                                      <p:cBhvr>
                                        <p:cTn id="37" dur="26">
                                          <p:stCondLst>
                                            <p:cond delay="1808"/>
                                          </p:stCondLst>
                                        </p:cTn>
                                        <p:tgtEl>
                                          <p:spTgt spid="2051"/>
                                        </p:tgtEl>
                                      </p:cBhvr>
                                      <p:to x="100000" y="95000"/>
                                    </p:animScale>
                                    <p:animScale>
                                      <p:cBhvr>
                                        <p:cTn id="38" dur="166" decel="50000">
                                          <p:stCondLst>
                                            <p:cond delay="1834"/>
                                          </p:stCondLst>
                                        </p:cTn>
                                        <p:tgtEl>
                                          <p:spTgt spid="2051"/>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2052"/>
                                        </p:tgtEl>
                                        <p:attrNameLst>
                                          <p:attrName>style.visibility</p:attrName>
                                        </p:attrNameLst>
                                      </p:cBhvr>
                                      <p:to>
                                        <p:strVal val="visible"/>
                                      </p:to>
                                    </p:set>
                                    <p:animEffect transition="in" filter="wipe(down)">
                                      <p:cBhvr>
                                        <p:cTn id="43" dur="580">
                                          <p:stCondLst>
                                            <p:cond delay="0"/>
                                          </p:stCondLst>
                                        </p:cTn>
                                        <p:tgtEl>
                                          <p:spTgt spid="2052"/>
                                        </p:tgtEl>
                                      </p:cBhvr>
                                    </p:animEffect>
                                    <p:anim calcmode="lin" valueType="num">
                                      <p:cBhvr>
                                        <p:cTn id="44" dur="1822" tmFilter="0,0; 0.14,0.36; 0.43,0.73; 0.71,0.91; 1.0,1.0">
                                          <p:stCondLst>
                                            <p:cond delay="0"/>
                                          </p:stCondLst>
                                        </p:cTn>
                                        <p:tgtEl>
                                          <p:spTgt spid="2052"/>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2052"/>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2052"/>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2052"/>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2052"/>
                                        </p:tgtEl>
                                        <p:attrNameLst>
                                          <p:attrName>ppt_y</p:attrName>
                                        </p:attrNameLst>
                                      </p:cBhvr>
                                      <p:tavLst>
                                        <p:tav tm="0" fmla="#ppt_y-sin(pi*$)/81">
                                          <p:val>
                                            <p:fltVal val="0"/>
                                          </p:val>
                                        </p:tav>
                                        <p:tav tm="100000">
                                          <p:val>
                                            <p:fltVal val="1"/>
                                          </p:val>
                                        </p:tav>
                                      </p:tavLst>
                                    </p:anim>
                                    <p:animScale>
                                      <p:cBhvr>
                                        <p:cTn id="49" dur="26">
                                          <p:stCondLst>
                                            <p:cond delay="650"/>
                                          </p:stCondLst>
                                        </p:cTn>
                                        <p:tgtEl>
                                          <p:spTgt spid="2052"/>
                                        </p:tgtEl>
                                      </p:cBhvr>
                                      <p:to x="100000" y="60000"/>
                                    </p:animScale>
                                    <p:animScale>
                                      <p:cBhvr>
                                        <p:cTn id="50" dur="166" decel="50000">
                                          <p:stCondLst>
                                            <p:cond delay="676"/>
                                          </p:stCondLst>
                                        </p:cTn>
                                        <p:tgtEl>
                                          <p:spTgt spid="2052"/>
                                        </p:tgtEl>
                                      </p:cBhvr>
                                      <p:to x="100000" y="100000"/>
                                    </p:animScale>
                                    <p:animScale>
                                      <p:cBhvr>
                                        <p:cTn id="51" dur="26">
                                          <p:stCondLst>
                                            <p:cond delay="1312"/>
                                          </p:stCondLst>
                                        </p:cTn>
                                        <p:tgtEl>
                                          <p:spTgt spid="2052"/>
                                        </p:tgtEl>
                                      </p:cBhvr>
                                      <p:to x="100000" y="80000"/>
                                    </p:animScale>
                                    <p:animScale>
                                      <p:cBhvr>
                                        <p:cTn id="52" dur="166" decel="50000">
                                          <p:stCondLst>
                                            <p:cond delay="1338"/>
                                          </p:stCondLst>
                                        </p:cTn>
                                        <p:tgtEl>
                                          <p:spTgt spid="2052"/>
                                        </p:tgtEl>
                                      </p:cBhvr>
                                      <p:to x="100000" y="100000"/>
                                    </p:animScale>
                                    <p:animScale>
                                      <p:cBhvr>
                                        <p:cTn id="53" dur="26">
                                          <p:stCondLst>
                                            <p:cond delay="1642"/>
                                          </p:stCondLst>
                                        </p:cTn>
                                        <p:tgtEl>
                                          <p:spTgt spid="2052"/>
                                        </p:tgtEl>
                                      </p:cBhvr>
                                      <p:to x="100000" y="90000"/>
                                    </p:animScale>
                                    <p:animScale>
                                      <p:cBhvr>
                                        <p:cTn id="54" dur="166" decel="50000">
                                          <p:stCondLst>
                                            <p:cond delay="1668"/>
                                          </p:stCondLst>
                                        </p:cTn>
                                        <p:tgtEl>
                                          <p:spTgt spid="2052"/>
                                        </p:tgtEl>
                                      </p:cBhvr>
                                      <p:to x="100000" y="100000"/>
                                    </p:animScale>
                                    <p:animScale>
                                      <p:cBhvr>
                                        <p:cTn id="55" dur="26">
                                          <p:stCondLst>
                                            <p:cond delay="1808"/>
                                          </p:stCondLst>
                                        </p:cTn>
                                        <p:tgtEl>
                                          <p:spTgt spid="2052"/>
                                        </p:tgtEl>
                                      </p:cBhvr>
                                      <p:to x="100000" y="95000"/>
                                    </p:animScale>
                                    <p:animScale>
                                      <p:cBhvr>
                                        <p:cTn id="56" dur="166" decel="50000">
                                          <p:stCondLst>
                                            <p:cond delay="1834"/>
                                          </p:stCondLst>
                                        </p:cTn>
                                        <p:tgtEl>
                                          <p:spTgt spid="2052"/>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 presetClass="exit" presetSubtype="4" fill="hold" nodeType="clickEffect">
                                  <p:stCondLst>
                                    <p:cond delay="0"/>
                                  </p:stCondLst>
                                  <p:childTnLst>
                                    <p:anim calcmode="lin" valueType="num">
                                      <p:cBhvr additive="base">
                                        <p:cTn id="60" dur="500"/>
                                        <p:tgtEl>
                                          <p:spTgt spid="2050"/>
                                        </p:tgtEl>
                                        <p:attrNameLst>
                                          <p:attrName>ppt_x</p:attrName>
                                        </p:attrNameLst>
                                      </p:cBhvr>
                                      <p:tavLst>
                                        <p:tav tm="0">
                                          <p:val>
                                            <p:strVal val="ppt_x"/>
                                          </p:val>
                                        </p:tav>
                                        <p:tav tm="100000">
                                          <p:val>
                                            <p:strVal val="ppt_x"/>
                                          </p:val>
                                        </p:tav>
                                      </p:tavLst>
                                    </p:anim>
                                    <p:anim calcmode="lin" valueType="num">
                                      <p:cBhvr additive="base">
                                        <p:cTn id="61" dur="500"/>
                                        <p:tgtEl>
                                          <p:spTgt spid="2050"/>
                                        </p:tgtEl>
                                        <p:attrNameLst>
                                          <p:attrName>ppt_y</p:attrName>
                                        </p:attrNameLst>
                                      </p:cBhvr>
                                      <p:tavLst>
                                        <p:tav tm="0">
                                          <p:val>
                                            <p:strVal val="ppt_y"/>
                                          </p:val>
                                        </p:tav>
                                        <p:tav tm="100000">
                                          <p:val>
                                            <p:strVal val="1+ppt_h/2"/>
                                          </p:val>
                                        </p:tav>
                                      </p:tavLst>
                                    </p:anim>
                                    <p:set>
                                      <p:cBhvr>
                                        <p:cTn id="62" dur="1" fill="hold">
                                          <p:stCondLst>
                                            <p:cond delay="499"/>
                                          </p:stCondLst>
                                        </p:cTn>
                                        <p:tgtEl>
                                          <p:spTgt spid="2050"/>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 presetClass="exit" presetSubtype="4" fill="hold" nodeType="clickEffect">
                                  <p:stCondLst>
                                    <p:cond delay="0"/>
                                  </p:stCondLst>
                                  <p:childTnLst>
                                    <p:anim calcmode="lin" valueType="num">
                                      <p:cBhvr additive="base">
                                        <p:cTn id="66" dur="500"/>
                                        <p:tgtEl>
                                          <p:spTgt spid="2051"/>
                                        </p:tgtEl>
                                        <p:attrNameLst>
                                          <p:attrName>ppt_x</p:attrName>
                                        </p:attrNameLst>
                                      </p:cBhvr>
                                      <p:tavLst>
                                        <p:tav tm="0">
                                          <p:val>
                                            <p:strVal val="ppt_x"/>
                                          </p:val>
                                        </p:tav>
                                        <p:tav tm="100000">
                                          <p:val>
                                            <p:strVal val="ppt_x"/>
                                          </p:val>
                                        </p:tav>
                                      </p:tavLst>
                                    </p:anim>
                                    <p:anim calcmode="lin" valueType="num">
                                      <p:cBhvr additive="base">
                                        <p:cTn id="67" dur="500"/>
                                        <p:tgtEl>
                                          <p:spTgt spid="2051"/>
                                        </p:tgtEl>
                                        <p:attrNameLst>
                                          <p:attrName>ppt_y</p:attrName>
                                        </p:attrNameLst>
                                      </p:cBhvr>
                                      <p:tavLst>
                                        <p:tav tm="0">
                                          <p:val>
                                            <p:strVal val="ppt_y"/>
                                          </p:val>
                                        </p:tav>
                                        <p:tav tm="100000">
                                          <p:val>
                                            <p:strVal val="1+ppt_h/2"/>
                                          </p:val>
                                        </p:tav>
                                      </p:tavLst>
                                    </p:anim>
                                    <p:set>
                                      <p:cBhvr>
                                        <p:cTn id="68" dur="1" fill="hold">
                                          <p:stCondLst>
                                            <p:cond delay="499"/>
                                          </p:stCondLst>
                                        </p:cTn>
                                        <p:tgtEl>
                                          <p:spTgt spid="2051"/>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2" presetClass="exit" presetSubtype="4" fill="hold" nodeType="clickEffect">
                                  <p:stCondLst>
                                    <p:cond delay="0"/>
                                  </p:stCondLst>
                                  <p:childTnLst>
                                    <p:anim calcmode="lin" valueType="num">
                                      <p:cBhvr additive="base">
                                        <p:cTn id="72" dur="500"/>
                                        <p:tgtEl>
                                          <p:spTgt spid="2052"/>
                                        </p:tgtEl>
                                        <p:attrNameLst>
                                          <p:attrName>ppt_x</p:attrName>
                                        </p:attrNameLst>
                                      </p:cBhvr>
                                      <p:tavLst>
                                        <p:tav tm="0">
                                          <p:val>
                                            <p:strVal val="ppt_x"/>
                                          </p:val>
                                        </p:tav>
                                        <p:tav tm="100000">
                                          <p:val>
                                            <p:strVal val="ppt_x"/>
                                          </p:val>
                                        </p:tav>
                                      </p:tavLst>
                                    </p:anim>
                                    <p:anim calcmode="lin" valueType="num">
                                      <p:cBhvr additive="base">
                                        <p:cTn id="73" dur="500"/>
                                        <p:tgtEl>
                                          <p:spTgt spid="2052"/>
                                        </p:tgtEl>
                                        <p:attrNameLst>
                                          <p:attrName>ppt_y</p:attrName>
                                        </p:attrNameLst>
                                      </p:cBhvr>
                                      <p:tavLst>
                                        <p:tav tm="0">
                                          <p:val>
                                            <p:strVal val="ppt_y"/>
                                          </p:val>
                                        </p:tav>
                                        <p:tav tm="100000">
                                          <p:val>
                                            <p:strVal val="1+ppt_h/2"/>
                                          </p:val>
                                        </p:tav>
                                      </p:tavLst>
                                    </p:anim>
                                    <p:set>
                                      <p:cBhvr>
                                        <p:cTn id="74" dur="1" fill="hold">
                                          <p:stCondLst>
                                            <p:cond delay="499"/>
                                          </p:stCondLst>
                                        </p:cTn>
                                        <p:tgtEl>
                                          <p:spTgt spid="2052"/>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21" presetClass="entr" presetSubtype="4" fill="hold" grpId="0" nodeType="clickEffect">
                                  <p:stCondLst>
                                    <p:cond delay="0"/>
                                  </p:stCondLst>
                                  <p:childTnLst>
                                    <p:set>
                                      <p:cBhvr>
                                        <p:cTn id="78" dur="1" fill="hold">
                                          <p:stCondLst>
                                            <p:cond delay="0"/>
                                          </p:stCondLst>
                                        </p:cTn>
                                        <p:tgtEl>
                                          <p:spTgt spid="6"/>
                                        </p:tgtEl>
                                        <p:attrNameLst>
                                          <p:attrName>style.visibility</p:attrName>
                                        </p:attrNameLst>
                                      </p:cBhvr>
                                      <p:to>
                                        <p:strVal val="visible"/>
                                      </p:to>
                                    </p:set>
                                    <p:animEffect transition="in" filter="wheel(4)">
                                      <p:cBhvr>
                                        <p:cTn id="79"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JSK16-011"/>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 name="TextBox 2"/>
          <p:cNvSpPr txBox="1"/>
          <p:nvPr/>
        </p:nvSpPr>
        <p:spPr>
          <a:xfrm>
            <a:off x="500034" y="428604"/>
            <a:ext cx="8286808" cy="1200329"/>
          </a:xfrm>
          <a:prstGeom prst="rect">
            <a:avLst/>
          </a:prstGeom>
          <a:noFill/>
        </p:spPr>
        <p:txBody>
          <a:bodyPr wrap="square" rtlCol="0">
            <a:spAutoFit/>
          </a:bodyPr>
          <a:lstStyle/>
          <a:p>
            <a:r>
              <a:rPr lang="zh-CN" altLang="en-US" sz="3600" b="1" dirty="0" smtClean="0">
                <a:solidFill>
                  <a:srgbClr val="FF0000"/>
                </a:solidFill>
              </a:rPr>
              <a:t>品读课文，鉴赏文中的意境美与情感美、语言美：</a:t>
            </a:r>
            <a:endParaRPr lang="zh-CN" altLang="en-US" sz="3600" b="1" dirty="0"/>
          </a:p>
        </p:txBody>
      </p:sp>
      <p:sp>
        <p:nvSpPr>
          <p:cNvPr id="4" name="TextBox 3"/>
          <p:cNvSpPr txBox="1"/>
          <p:nvPr/>
        </p:nvSpPr>
        <p:spPr>
          <a:xfrm>
            <a:off x="3143240" y="2000240"/>
            <a:ext cx="5500726" cy="4308872"/>
          </a:xfrm>
          <a:prstGeom prst="rect">
            <a:avLst/>
          </a:prstGeom>
          <a:noFill/>
        </p:spPr>
        <p:txBody>
          <a:bodyPr wrap="square" rtlCol="0">
            <a:spAutoFit/>
          </a:bodyPr>
          <a:lstStyle/>
          <a:p>
            <a:pPr>
              <a:lnSpc>
                <a:spcPts val="5000"/>
              </a:lnSpc>
            </a:pPr>
            <a:r>
              <a:rPr lang="en-US" sz="3600" b="1" dirty="0" smtClean="0">
                <a:solidFill>
                  <a:srgbClr val="0070C0"/>
                </a:solidFill>
              </a:rPr>
              <a:t>1.</a:t>
            </a:r>
            <a:r>
              <a:rPr lang="zh-CN" altLang="en-US" sz="3600" b="1" dirty="0" smtClean="0">
                <a:solidFill>
                  <a:srgbClr val="0070C0"/>
                </a:solidFill>
              </a:rPr>
              <a:t>学习融记叙、描写、抒情于一体的写作手法。</a:t>
            </a:r>
            <a:endParaRPr lang="en-US" altLang="zh-CN" sz="3600" b="1" dirty="0" smtClean="0">
              <a:solidFill>
                <a:srgbClr val="0070C0"/>
              </a:solidFill>
            </a:endParaRPr>
          </a:p>
          <a:p>
            <a:pPr>
              <a:lnSpc>
                <a:spcPts val="5000"/>
              </a:lnSpc>
            </a:pPr>
            <a:r>
              <a:rPr lang="en-US" sz="3600" b="1" dirty="0" smtClean="0">
                <a:solidFill>
                  <a:srgbClr val="0070C0"/>
                </a:solidFill>
              </a:rPr>
              <a:t>2</a:t>
            </a:r>
            <a:r>
              <a:rPr lang="zh-CN" altLang="en-US" sz="3600" b="1" dirty="0" smtClean="0">
                <a:solidFill>
                  <a:srgbClr val="0070C0"/>
                </a:solidFill>
              </a:rPr>
              <a:t>．品味课文优美丰富的语言；</a:t>
            </a:r>
            <a:endParaRPr lang="en-US" altLang="zh-CN" sz="3600" b="1" dirty="0" smtClean="0">
              <a:solidFill>
                <a:srgbClr val="0070C0"/>
              </a:solidFill>
            </a:endParaRPr>
          </a:p>
          <a:p>
            <a:pPr>
              <a:lnSpc>
                <a:spcPts val="5000"/>
              </a:lnSpc>
            </a:pPr>
            <a:r>
              <a:rPr lang="en-US" sz="3600" b="1" dirty="0" smtClean="0">
                <a:solidFill>
                  <a:srgbClr val="0070C0"/>
                </a:solidFill>
              </a:rPr>
              <a:t>3</a:t>
            </a:r>
            <a:r>
              <a:rPr lang="zh-CN" altLang="en-US" sz="3600" b="1" dirty="0" smtClean="0">
                <a:solidFill>
                  <a:srgbClr val="0070C0"/>
                </a:solidFill>
              </a:rPr>
              <a:t>．学习文章以小见大的写作手法。</a:t>
            </a:r>
          </a:p>
          <a:p>
            <a:endParaRPr lang="en-US" altLang="zh-CN" dirty="0" smtClean="0"/>
          </a:p>
        </p:txBody>
      </p:sp>
      <p:pic>
        <p:nvPicPr>
          <p:cNvPr id="5" name="Picture 17"/>
          <p:cNvPicPr>
            <a:picLocks noChangeAspect="1" noChangeArrowheads="1"/>
          </p:cNvPicPr>
          <p:nvPr/>
        </p:nvPicPr>
        <p:blipFill>
          <a:blip r:embed="rId3"/>
          <a:srcRect/>
          <a:stretch>
            <a:fillRect/>
          </a:stretch>
        </p:blipFill>
        <p:spPr bwMode="auto">
          <a:xfrm>
            <a:off x="142844" y="1785926"/>
            <a:ext cx="2786082" cy="421484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JSK16-011"/>
          <p:cNvPicPr>
            <a:picLocks noChangeAspect="1" noChangeArrowheads="1"/>
          </p:cNvPicPr>
          <p:nvPr/>
        </p:nvPicPr>
        <p:blipFill>
          <a:blip r:embed="rId2"/>
          <a:srcRect/>
          <a:stretch>
            <a:fillRect/>
          </a:stretch>
        </p:blipFill>
        <p:spPr bwMode="auto">
          <a:xfrm>
            <a:off x="0" y="-142852"/>
            <a:ext cx="9144000" cy="6858000"/>
          </a:xfrm>
          <a:prstGeom prst="rect">
            <a:avLst/>
          </a:prstGeom>
          <a:noFill/>
        </p:spPr>
      </p:pic>
      <p:sp>
        <p:nvSpPr>
          <p:cNvPr id="27651" name="Text Box 3"/>
          <p:cNvSpPr txBox="1">
            <a:spLocks noChangeArrowheads="1"/>
          </p:cNvSpPr>
          <p:nvPr/>
        </p:nvSpPr>
        <p:spPr bwMode="auto">
          <a:xfrm>
            <a:off x="214282" y="1357298"/>
            <a:ext cx="9144000" cy="2031325"/>
          </a:xfrm>
          <a:prstGeom prst="rect">
            <a:avLst/>
          </a:prstGeom>
          <a:noFill/>
          <a:ln w="9525">
            <a:noFill/>
            <a:miter lim="800000"/>
            <a:headEnd/>
            <a:tailEnd/>
          </a:ln>
          <a:effectLst/>
        </p:spPr>
        <p:txBody>
          <a:bodyPr wrap="square">
            <a:spAutoFit/>
          </a:bodyPr>
          <a:lstStyle/>
          <a:p>
            <a:endParaRPr lang="en-US" altLang="zh-CN" sz="5400" b="1" dirty="0">
              <a:latin typeface="隶书" pitchFamily="49" charset="-122"/>
              <a:ea typeface="隶书" pitchFamily="49" charset="-122"/>
            </a:endParaRPr>
          </a:p>
          <a:p>
            <a:endParaRPr lang="en-US" altLang="zh-CN" sz="3600" b="1" dirty="0" smtClean="0"/>
          </a:p>
          <a:p>
            <a:endParaRPr lang="en-US" altLang="zh-CN" sz="3600" b="1" dirty="0"/>
          </a:p>
        </p:txBody>
      </p:sp>
      <p:sp>
        <p:nvSpPr>
          <p:cNvPr id="27652" name="Text Box 4"/>
          <p:cNvSpPr txBox="1">
            <a:spLocks noChangeArrowheads="1"/>
          </p:cNvSpPr>
          <p:nvPr/>
        </p:nvSpPr>
        <p:spPr bwMode="auto">
          <a:xfrm>
            <a:off x="381000" y="3429000"/>
            <a:ext cx="184150" cy="457200"/>
          </a:xfrm>
          <a:prstGeom prst="rect">
            <a:avLst/>
          </a:prstGeom>
          <a:noFill/>
          <a:ln w="9525">
            <a:noFill/>
            <a:miter lim="800000"/>
            <a:headEnd/>
            <a:tailEnd/>
          </a:ln>
          <a:effectLst/>
        </p:spPr>
        <p:txBody>
          <a:bodyPr wrap="none">
            <a:spAutoFit/>
          </a:bodyPr>
          <a:lstStyle/>
          <a:p>
            <a:endParaRPr lang="zh-CN" altLang="zh-CN"/>
          </a:p>
        </p:txBody>
      </p:sp>
      <p:sp>
        <p:nvSpPr>
          <p:cNvPr id="27653" name="Text Box 5"/>
          <p:cNvSpPr txBox="1">
            <a:spLocks noChangeArrowheads="1"/>
          </p:cNvSpPr>
          <p:nvPr/>
        </p:nvSpPr>
        <p:spPr bwMode="auto">
          <a:xfrm>
            <a:off x="0" y="3357562"/>
            <a:ext cx="596638" cy="584775"/>
          </a:xfrm>
          <a:prstGeom prst="rect">
            <a:avLst/>
          </a:prstGeom>
          <a:noFill/>
          <a:ln w="9525">
            <a:noFill/>
            <a:miter lim="800000"/>
            <a:headEnd/>
            <a:tailEnd/>
          </a:ln>
          <a:effectLst/>
        </p:spPr>
        <p:txBody>
          <a:bodyPr wrap="none">
            <a:spAutoFit/>
          </a:bodyPr>
          <a:lstStyle/>
          <a:p>
            <a:r>
              <a:rPr lang="zh-CN" altLang="en-US" sz="3200" b="1" dirty="0" smtClean="0">
                <a:solidFill>
                  <a:srgbClr val="0070C0"/>
                </a:solidFill>
              </a:rPr>
              <a:t>。</a:t>
            </a:r>
            <a:endParaRPr lang="zh-CN" altLang="en-US" sz="3200" b="1" dirty="0">
              <a:solidFill>
                <a:srgbClr val="0070C0"/>
              </a:solidFill>
            </a:endParaRPr>
          </a:p>
        </p:txBody>
      </p:sp>
      <p:sp>
        <p:nvSpPr>
          <p:cNvPr id="9" name="TextBox 8"/>
          <p:cNvSpPr txBox="1"/>
          <p:nvPr/>
        </p:nvSpPr>
        <p:spPr>
          <a:xfrm>
            <a:off x="500034" y="0"/>
            <a:ext cx="8429684" cy="1200329"/>
          </a:xfrm>
          <a:prstGeom prst="rect">
            <a:avLst/>
          </a:prstGeom>
          <a:noFill/>
        </p:spPr>
        <p:txBody>
          <a:bodyPr wrap="square" rtlCol="0">
            <a:spAutoFit/>
          </a:bodyPr>
          <a:lstStyle/>
          <a:p>
            <a:r>
              <a:rPr lang="zh-CN" altLang="en-US" sz="3600" b="1" dirty="0" smtClean="0">
                <a:solidFill>
                  <a:srgbClr val="FF0000"/>
                </a:solidFill>
              </a:rPr>
              <a:t>     </a:t>
            </a:r>
            <a:r>
              <a:rPr lang="en-US" altLang="zh-CN" sz="3600" b="1" dirty="0" smtClean="0">
                <a:solidFill>
                  <a:srgbClr val="FF0000"/>
                </a:solidFill>
              </a:rPr>
              <a:t>1.</a:t>
            </a:r>
            <a:r>
              <a:rPr lang="zh-CN" altLang="en-US" sz="3600" b="1" dirty="0" smtClean="0">
                <a:solidFill>
                  <a:srgbClr val="FF0000"/>
                </a:solidFill>
              </a:rPr>
              <a:t>学习融记叙、描写、抒情于一体的写作手法</a:t>
            </a:r>
            <a:r>
              <a:rPr lang="zh-CN" altLang="en-US" sz="3600" dirty="0" smtClean="0">
                <a:solidFill>
                  <a:srgbClr val="FF0000"/>
                </a:solidFill>
              </a:rPr>
              <a:t>。</a:t>
            </a:r>
            <a:endParaRPr lang="zh-CN" altLang="en-US" sz="3600" dirty="0">
              <a:solidFill>
                <a:srgbClr val="FF0000"/>
              </a:solidFill>
            </a:endParaRPr>
          </a:p>
        </p:txBody>
      </p:sp>
      <p:sp>
        <p:nvSpPr>
          <p:cNvPr id="10" name="矩形 9"/>
          <p:cNvSpPr/>
          <p:nvPr/>
        </p:nvSpPr>
        <p:spPr>
          <a:xfrm>
            <a:off x="571472" y="1285860"/>
            <a:ext cx="8143932" cy="1569660"/>
          </a:xfrm>
          <a:prstGeom prst="rect">
            <a:avLst/>
          </a:prstGeom>
        </p:spPr>
        <p:txBody>
          <a:bodyPr wrap="square">
            <a:spAutoFit/>
          </a:bodyPr>
          <a:lstStyle/>
          <a:p>
            <a:r>
              <a:rPr lang="zh-CN" altLang="en-US" sz="3200" b="1" dirty="0" smtClean="0"/>
              <a:t>     </a:t>
            </a:r>
            <a:r>
              <a:rPr lang="en-US" sz="3200" b="1" dirty="0" smtClean="0"/>
              <a:t>(1)</a:t>
            </a:r>
            <a:r>
              <a:rPr lang="zh-CN" altLang="en-US" sz="3200" b="1" dirty="0" smtClean="0"/>
              <a:t>朗读课文第</a:t>
            </a:r>
            <a:r>
              <a:rPr lang="en-US" sz="3200" b="1" dirty="0" smtClean="0"/>
              <a:t>3</a:t>
            </a:r>
            <a:r>
              <a:rPr lang="zh-CN" altLang="en-US" sz="3200" b="1" dirty="0" smtClean="0"/>
              <a:t>、</a:t>
            </a:r>
            <a:r>
              <a:rPr lang="en-US" sz="3200" b="1" dirty="0" smtClean="0"/>
              <a:t>4</a:t>
            </a:r>
            <a:r>
              <a:rPr lang="zh-CN" altLang="en-US" sz="3200" b="1" dirty="0" smtClean="0"/>
              <a:t>段，思考：作者笔下的果园与花园各有什么特点</a:t>
            </a:r>
            <a:r>
              <a:rPr lang="en-US" sz="3200" b="1" dirty="0" smtClean="0"/>
              <a:t>?</a:t>
            </a:r>
            <a:r>
              <a:rPr lang="zh-CN" altLang="en-US" sz="3200" b="1" dirty="0" smtClean="0"/>
              <a:t>哪些词、句最能表现中心</a:t>
            </a:r>
            <a:endParaRPr lang="zh-CN" altLang="en-US" sz="3200" b="1" dirty="0"/>
          </a:p>
        </p:txBody>
      </p:sp>
      <p:sp>
        <p:nvSpPr>
          <p:cNvPr id="11" name="TextBox 10"/>
          <p:cNvSpPr txBox="1"/>
          <p:nvPr/>
        </p:nvSpPr>
        <p:spPr>
          <a:xfrm>
            <a:off x="285720" y="2857496"/>
            <a:ext cx="8501122" cy="3539430"/>
          </a:xfrm>
          <a:prstGeom prst="rect">
            <a:avLst/>
          </a:prstGeom>
          <a:noFill/>
        </p:spPr>
        <p:txBody>
          <a:bodyPr wrap="square" rtlCol="0">
            <a:spAutoFit/>
          </a:bodyPr>
          <a:lstStyle/>
          <a:p>
            <a:r>
              <a:rPr lang="zh-CN" altLang="en-US" sz="3200" b="1" dirty="0" smtClean="0">
                <a:solidFill>
                  <a:srgbClr val="0070C0"/>
                </a:solidFill>
              </a:rPr>
              <a:t>       </a:t>
            </a:r>
            <a:r>
              <a:rPr lang="zh-CN" altLang="en-US" sz="3200" b="1" dirty="0" smtClean="0">
                <a:solidFill>
                  <a:srgbClr val="0070C0"/>
                </a:solidFill>
                <a:latin typeface="方正姚体" pitchFamily="2" charset="-122"/>
                <a:ea typeface="方正姚体" pitchFamily="2" charset="-122"/>
              </a:rPr>
              <a:t>明确：作者笔下的</a:t>
            </a:r>
            <a:r>
              <a:rPr lang="zh-CN" altLang="en-US" sz="3200" b="1" dirty="0" smtClean="0">
                <a:solidFill>
                  <a:srgbClr val="00B050"/>
                </a:solidFill>
                <a:latin typeface="方正姚体" pitchFamily="2" charset="-122"/>
                <a:ea typeface="方正姚体" pitchFamily="2" charset="-122"/>
              </a:rPr>
              <a:t>果园“热闹”、“繁盛”</a:t>
            </a:r>
            <a:r>
              <a:rPr lang="zh-CN" altLang="en-US" sz="3200" b="1" dirty="0" smtClean="0">
                <a:solidFill>
                  <a:srgbClr val="0070C0"/>
                </a:solidFill>
                <a:latin typeface="方正姚体" pitchFamily="2" charset="-122"/>
                <a:ea typeface="方正姚体" pitchFamily="2" charset="-122"/>
              </a:rPr>
              <a:t>；</a:t>
            </a:r>
            <a:r>
              <a:rPr lang="zh-CN" altLang="en-US" sz="3200" b="1" dirty="0" smtClean="0">
                <a:solidFill>
                  <a:srgbClr val="FF00FF"/>
                </a:solidFill>
                <a:latin typeface="方正姚体" pitchFamily="2" charset="-122"/>
                <a:ea typeface="方正姚体" pitchFamily="2" charset="-122"/>
              </a:rPr>
              <a:t>花园中草花品种繁多，长得“繁茂泼辣”，显得生气蓬勃</a:t>
            </a:r>
            <a:r>
              <a:rPr lang="zh-CN" altLang="en-US" sz="3200" b="1" dirty="0" smtClean="0">
                <a:solidFill>
                  <a:srgbClr val="0070C0"/>
                </a:solidFill>
                <a:latin typeface="方正姚体" pitchFamily="2" charset="-122"/>
                <a:ea typeface="方正姚体" pitchFamily="2" charset="-122"/>
              </a:rPr>
              <a:t>。其中“热闹”、“繁盛”、“草花不名贵，但是长得繁茂泼辣</a:t>
            </a:r>
            <a:r>
              <a:rPr lang="en-US" altLang="zh-CN" sz="3200" b="1" dirty="0" smtClean="0">
                <a:solidFill>
                  <a:srgbClr val="0070C0"/>
                </a:solidFill>
                <a:latin typeface="方正姚体" pitchFamily="2" charset="-122"/>
                <a:ea typeface="方正姚体" pitchFamily="2" charset="-122"/>
              </a:rPr>
              <a:t>……</a:t>
            </a:r>
            <a:r>
              <a:rPr lang="zh-CN" altLang="en-US" sz="3200" b="1" dirty="0" smtClean="0">
                <a:solidFill>
                  <a:srgbClr val="0070C0"/>
                </a:solidFill>
                <a:latin typeface="方正姚体" pitchFamily="2" charset="-122"/>
                <a:ea typeface="方正姚体" pitchFamily="2" charset="-122"/>
              </a:rPr>
              <a:t>密密丛丛地到处都是”等词、句以及描写波斯菊的句子最能表现解放区军民不怕困难、奋发向上的精神面貌。</a:t>
            </a:r>
            <a:r>
              <a:rPr lang="en-US" sz="3200" b="1" dirty="0" smtClean="0">
                <a:solidFill>
                  <a:srgbClr val="0070C0"/>
                </a:solidFill>
                <a:latin typeface="方正姚体" pitchFamily="2" charset="-122"/>
                <a:ea typeface="方正姚体" pitchFamily="2" charset="-122"/>
              </a:rPr>
              <a:t> </a:t>
            </a:r>
            <a:endParaRPr lang="zh-CN" altLang="en-US" sz="3200" dirty="0">
              <a:latin typeface="方正姚体" pitchFamily="2" charset="-122"/>
              <a:ea typeface="方正姚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653"/>
                                        </p:tgtEl>
                                        <p:attrNameLst>
                                          <p:attrName>style.visibility</p:attrName>
                                        </p:attrNameLst>
                                      </p:cBhvr>
                                      <p:to>
                                        <p:strVal val="visible"/>
                                      </p:to>
                                    </p:set>
                                    <p:anim calcmode="lin" valueType="num">
                                      <p:cBhvr additive="base">
                                        <p:cTn id="7" dur="500" fill="hold"/>
                                        <p:tgtEl>
                                          <p:spTgt spid="27653"/>
                                        </p:tgtEl>
                                        <p:attrNameLst>
                                          <p:attrName>ppt_x</p:attrName>
                                        </p:attrNameLst>
                                      </p:cBhvr>
                                      <p:tavLst>
                                        <p:tav tm="0">
                                          <p:val>
                                            <p:strVal val="0-#ppt_w/2"/>
                                          </p:val>
                                        </p:tav>
                                        <p:tav tm="100000">
                                          <p:val>
                                            <p:strVal val="#ppt_x"/>
                                          </p:val>
                                        </p:tav>
                                      </p:tavLst>
                                    </p:anim>
                                    <p:anim calcmode="lin" valueType="num">
                                      <p:cBhvr additive="base">
                                        <p:cTn id="8" dur="500" fill="hold"/>
                                        <p:tgtEl>
                                          <p:spTgt spid="276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3"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JSK16-011"/>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5602" name="Text Box 2"/>
          <p:cNvSpPr txBox="1">
            <a:spLocks noChangeArrowheads="1"/>
          </p:cNvSpPr>
          <p:nvPr/>
        </p:nvSpPr>
        <p:spPr bwMode="auto">
          <a:xfrm>
            <a:off x="357158" y="428604"/>
            <a:ext cx="8253442" cy="646331"/>
          </a:xfrm>
          <a:prstGeom prst="rect">
            <a:avLst/>
          </a:prstGeom>
          <a:noFill/>
          <a:ln w="9525">
            <a:noFill/>
            <a:miter lim="800000"/>
            <a:headEnd/>
            <a:tailEnd/>
          </a:ln>
          <a:effectLst/>
        </p:spPr>
        <p:txBody>
          <a:bodyPr wrap="square">
            <a:spAutoFit/>
          </a:bodyPr>
          <a:lstStyle/>
          <a:p>
            <a:pPr>
              <a:spcBef>
                <a:spcPct val="50000"/>
              </a:spcBef>
            </a:pPr>
            <a:r>
              <a:rPr kumimoji="0" lang="zh-CN" altLang="en-US" sz="3600" b="1" dirty="0" smtClean="0">
                <a:solidFill>
                  <a:srgbClr val="FF0000"/>
                </a:solidFill>
                <a:latin typeface="Arial" charset="0"/>
              </a:rPr>
              <a:t>     </a:t>
            </a:r>
            <a:endParaRPr kumimoji="0" lang="zh-CN" altLang="en-US" sz="3600" b="1" dirty="0">
              <a:solidFill>
                <a:srgbClr val="FF0000"/>
              </a:solidFill>
              <a:latin typeface="Arial" charset="0"/>
            </a:endParaRPr>
          </a:p>
        </p:txBody>
      </p:sp>
      <p:sp>
        <p:nvSpPr>
          <p:cNvPr id="5" name="矩形 4"/>
          <p:cNvSpPr/>
          <p:nvPr/>
        </p:nvSpPr>
        <p:spPr>
          <a:xfrm>
            <a:off x="357158" y="837904"/>
            <a:ext cx="8296052" cy="1569660"/>
          </a:xfrm>
          <a:prstGeom prst="rect">
            <a:avLst/>
          </a:prstGeom>
        </p:spPr>
        <p:txBody>
          <a:bodyPr wrap="square">
            <a:spAutoFit/>
          </a:bodyPr>
          <a:lstStyle/>
          <a:p>
            <a:r>
              <a:rPr lang="en-US" sz="3200" b="1" dirty="0" smtClean="0">
                <a:solidFill>
                  <a:srgbClr val="FF0000"/>
                </a:solidFill>
              </a:rPr>
              <a:t>      (2)</a:t>
            </a:r>
            <a:r>
              <a:rPr lang="zh-CN" altLang="en-US" sz="3200" b="1" dirty="0" smtClean="0">
                <a:solidFill>
                  <a:srgbClr val="FF0000"/>
                </a:solidFill>
              </a:rPr>
              <a:t>快速默读课文第三部分，请同学们找出自己认为最能体现劳动乐趣的段落，并说明理由。</a:t>
            </a:r>
            <a:r>
              <a:rPr lang="en-US" altLang="zh-CN" sz="3200" b="1" dirty="0" smtClean="0">
                <a:solidFill>
                  <a:srgbClr val="FF0000"/>
                </a:solidFill>
              </a:rPr>
              <a:t>(</a:t>
            </a:r>
            <a:r>
              <a:rPr lang="zh-CN" altLang="en-US" sz="3200" b="1" dirty="0" smtClean="0">
                <a:solidFill>
                  <a:srgbClr val="FF0000"/>
                </a:solidFill>
              </a:rPr>
              <a:t>指名分享</a:t>
            </a:r>
            <a:r>
              <a:rPr lang="en-US" altLang="zh-CN" sz="3200" b="1" dirty="0" smtClean="0">
                <a:solidFill>
                  <a:srgbClr val="FF0000"/>
                </a:solidFill>
              </a:rPr>
              <a:t>)</a:t>
            </a:r>
            <a:r>
              <a:rPr lang="en-US" sz="3200" b="1" dirty="0" smtClean="0">
                <a:solidFill>
                  <a:srgbClr val="FF0000"/>
                </a:solidFill>
              </a:rPr>
              <a:t> </a:t>
            </a:r>
            <a:endParaRPr lang="zh-CN" altLang="en-US" sz="3200" b="1" dirty="0">
              <a:solidFill>
                <a:srgbClr val="FF0000"/>
              </a:solidFill>
            </a:endParaRPr>
          </a:p>
        </p:txBody>
      </p:sp>
      <p:pic>
        <p:nvPicPr>
          <p:cNvPr id="1026" name="Picture 2"/>
          <p:cNvPicPr>
            <a:picLocks noChangeAspect="1" noChangeArrowheads="1"/>
          </p:cNvPicPr>
          <p:nvPr/>
        </p:nvPicPr>
        <p:blipFill>
          <a:blip r:embed="rId3"/>
          <a:srcRect/>
          <a:stretch>
            <a:fillRect/>
          </a:stretch>
        </p:blipFill>
        <p:spPr bwMode="auto">
          <a:xfrm>
            <a:off x="0" y="3000372"/>
            <a:ext cx="9144000" cy="385762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JSK16-011"/>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15366" name="Text Box 6"/>
          <p:cNvSpPr txBox="1">
            <a:spLocks noChangeArrowheads="1"/>
          </p:cNvSpPr>
          <p:nvPr/>
        </p:nvSpPr>
        <p:spPr bwMode="auto">
          <a:xfrm>
            <a:off x="762000" y="1714488"/>
            <a:ext cx="4524380" cy="769441"/>
          </a:xfrm>
          <a:prstGeom prst="rect">
            <a:avLst/>
          </a:prstGeom>
          <a:noFill/>
          <a:ln w="9525">
            <a:noFill/>
            <a:miter lim="800000"/>
            <a:headEnd/>
            <a:tailEnd/>
          </a:ln>
          <a:effectLst/>
        </p:spPr>
        <p:txBody>
          <a:bodyPr wrap="square">
            <a:spAutoFit/>
          </a:bodyPr>
          <a:lstStyle/>
          <a:p>
            <a:pPr>
              <a:spcBef>
                <a:spcPct val="50000"/>
              </a:spcBef>
            </a:pPr>
            <a:r>
              <a:rPr lang="en-US" altLang="zh-CN" sz="4400" b="1" dirty="0">
                <a:solidFill>
                  <a:srgbClr val="990033"/>
                </a:solidFill>
              </a:rPr>
              <a:t>     </a:t>
            </a:r>
            <a:endParaRPr lang="zh-CN" altLang="en-US" sz="4400" b="1" dirty="0">
              <a:solidFill>
                <a:srgbClr val="990033"/>
              </a:solidFill>
            </a:endParaRPr>
          </a:p>
        </p:txBody>
      </p:sp>
      <p:sp>
        <p:nvSpPr>
          <p:cNvPr id="6" name="TextBox 5"/>
          <p:cNvSpPr txBox="1"/>
          <p:nvPr/>
        </p:nvSpPr>
        <p:spPr>
          <a:xfrm>
            <a:off x="714348" y="285728"/>
            <a:ext cx="5857916" cy="646331"/>
          </a:xfrm>
          <a:prstGeom prst="rect">
            <a:avLst/>
          </a:prstGeom>
          <a:noFill/>
        </p:spPr>
        <p:txBody>
          <a:bodyPr wrap="square" rtlCol="0">
            <a:spAutoFit/>
          </a:bodyPr>
          <a:lstStyle/>
          <a:p>
            <a:r>
              <a:rPr lang="zh-CN" altLang="en-US" sz="3600" b="1" dirty="0" smtClean="0">
                <a:solidFill>
                  <a:srgbClr val="FF0000"/>
                </a:solidFill>
              </a:rPr>
              <a:t>重点品味第</a:t>
            </a:r>
            <a:r>
              <a:rPr lang="en-US" sz="3600" b="1" dirty="0" smtClean="0">
                <a:solidFill>
                  <a:srgbClr val="FF0000"/>
                </a:solidFill>
              </a:rPr>
              <a:t>9</a:t>
            </a:r>
            <a:r>
              <a:rPr lang="zh-CN" altLang="en-US" sz="3600" b="1" dirty="0" smtClean="0">
                <a:solidFill>
                  <a:srgbClr val="FF0000"/>
                </a:solidFill>
              </a:rPr>
              <a:t>、</a:t>
            </a:r>
            <a:r>
              <a:rPr lang="en-US" sz="3600" b="1" dirty="0" smtClean="0">
                <a:solidFill>
                  <a:srgbClr val="FF0000"/>
                </a:solidFill>
              </a:rPr>
              <a:t>10</a:t>
            </a:r>
            <a:r>
              <a:rPr lang="zh-CN" altLang="en-US" sz="3600" b="1" dirty="0" smtClean="0">
                <a:solidFill>
                  <a:srgbClr val="FF0000"/>
                </a:solidFill>
              </a:rPr>
              <a:t>段</a:t>
            </a:r>
            <a:r>
              <a:rPr lang="en-US" altLang="zh-CN" sz="3600" b="1" dirty="0" smtClean="0">
                <a:solidFill>
                  <a:srgbClr val="FF0000"/>
                </a:solidFill>
              </a:rPr>
              <a:t>:</a:t>
            </a:r>
            <a:endParaRPr lang="zh-CN" altLang="en-US" dirty="0"/>
          </a:p>
        </p:txBody>
      </p:sp>
      <p:sp>
        <p:nvSpPr>
          <p:cNvPr id="7" name="矩形 6"/>
          <p:cNvSpPr/>
          <p:nvPr/>
        </p:nvSpPr>
        <p:spPr>
          <a:xfrm>
            <a:off x="714348" y="1214422"/>
            <a:ext cx="8143932" cy="3046988"/>
          </a:xfrm>
          <a:prstGeom prst="rect">
            <a:avLst/>
          </a:prstGeom>
        </p:spPr>
        <p:txBody>
          <a:bodyPr wrap="square">
            <a:spAutoFit/>
          </a:bodyPr>
          <a:lstStyle/>
          <a:p>
            <a:r>
              <a:rPr lang="zh-CN" altLang="en-US" sz="3200" b="1" dirty="0" smtClean="0"/>
              <a:t>①请闭目听课文配乐录音朗读，同时想像</a:t>
            </a:r>
            <a:r>
              <a:rPr lang="en-US" altLang="zh-CN" sz="3200" b="1" dirty="0" smtClean="0"/>
              <a:t>:</a:t>
            </a:r>
          </a:p>
          <a:p>
            <a:r>
              <a:rPr lang="en-US" altLang="zh-CN" sz="3200" b="1" dirty="0" smtClean="0">
                <a:solidFill>
                  <a:srgbClr val="0070C0"/>
                </a:solidFill>
              </a:rPr>
              <a:t>a.</a:t>
            </a:r>
            <a:r>
              <a:rPr lang="zh-CN" altLang="en-US" sz="3200" b="1" dirty="0" smtClean="0">
                <a:solidFill>
                  <a:srgbClr val="0070C0"/>
                </a:solidFill>
              </a:rPr>
              <a:t>播种的情景；</a:t>
            </a:r>
            <a:endParaRPr lang="en-US" altLang="zh-CN" sz="3200" b="1" dirty="0" smtClean="0">
              <a:solidFill>
                <a:srgbClr val="0070C0"/>
              </a:solidFill>
            </a:endParaRPr>
          </a:p>
          <a:p>
            <a:r>
              <a:rPr lang="en-US" altLang="zh-CN" sz="3200" b="1" dirty="0" smtClean="0">
                <a:solidFill>
                  <a:srgbClr val="0070C0"/>
                </a:solidFill>
              </a:rPr>
              <a:t>b.</a:t>
            </a:r>
            <a:r>
              <a:rPr lang="zh-CN" altLang="en-US" sz="3200" b="1" dirty="0" smtClean="0">
                <a:solidFill>
                  <a:srgbClr val="0070C0"/>
                </a:solidFill>
              </a:rPr>
              <a:t>幼苗出土的情景；</a:t>
            </a:r>
            <a:endParaRPr lang="en-US" altLang="zh-CN" sz="3200" b="1" dirty="0" smtClean="0">
              <a:solidFill>
                <a:srgbClr val="0070C0"/>
              </a:solidFill>
            </a:endParaRPr>
          </a:p>
          <a:p>
            <a:r>
              <a:rPr lang="en-US" altLang="zh-CN" sz="3200" b="1" dirty="0" smtClean="0">
                <a:solidFill>
                  <a:srgbClr val="0070C0"/>
                </a:solidFill>
              </a:rPr>
              <a:t>c.</a:t>
            </a:r>
            <a:r>
              <a:rPr lang="zh-CN" altLang="en-US" sz="3200" b="1" dirty="0" smtClean="0">
                <a:solidFill>
                  <a:srgbClr val="0070C0"/>
                </a:solidFill>
              </a:rPr>
              <a:t>新苗争绿的情景；</a:t>
            </a:r>
            <a:endParaRPr lang="en-US" altLang="zh-CN" sz="3200" b="1" dirty="0" smtClean="0">
              <a:solidFill>
                <a:srgbClr val="0070C0"/>
              </a:solidFill>
            </a:endParaRPr>
          </a:p>
          <a:p>
            <a:r>
              <a:rPr lang="en-US" altLang="zh-CN" sz="3200" b="1" dirty="0" smtClean="0">
                <a:solidFill>
                  <a:srgbClr val="0070C0"/>
                </a:solidFill>
              </a:rPr>
              <a:t>d.</a:t>
            </a:r>
            <a:r>
              <a:rPr lang="zh-CN" altLang="en-US" sz="3200" b="1" dirty="0" smtClean="0">
                <a:solidFill>
                  <a:srgbClr val="0070C0"/>
                </a:solidFill>
              </a:rPr>
              <a:t>暮春中午间苗中耕的情景；</a:t>
            </a:r>
            <a:endParaRPr lang="en-US" altLang="zh-CN" sz="3200" b="1" dirty="0" smtClean="0">
              <a:solidFill>
                <a:srgbClr val="0070C0"/>
              </a:solidFill>
            </a:endParaRPr>
          </a:p>
          <a:p>
            <a:r>
              <a:rPr lang="en-US" altLang="zh-CN" sz="3200" b="1" dirty="0" smtClean="0">
                <a:solidFill>
                  <a:srgbClr val="0070C0"/>
                </a:solidFill>
              </a:rPr>
              <a:t>e.</a:t>
            </a:r>
            <a:r>
              <a:rPr lang="zh-CN" altLang="en-US" sz="3200" b="1" dirty="0" smtClean="0">
                <a:solidFill>
                  <a:srgbClr val="0070C0"/>
                </a:solidFill>
              </a:rPr>
              <a:t>夏季畦头乘凉夜谈的情景。</a:t>
            </a:r>
            <a:endParaRPr lang="zh-CN" altLang="en-US" sz="3200" b="1" dirty="0">
              <a:solidFill>
                <a:srgbClr val="0070C0"/>
              </a:solidFill>
            </a:endParaRPr>
          </a:p>
        </p:txBody>
      </p:sp>
      <p:sp>
        <p:nvSpPr>
          <p:cNvPr id="8" name="TextBox 7"/>
          <p:cNvSpPr txBox="1"/>
          <p:nvPr/>
        </p:nvSpPr>
        <p:spPr>
          <a:xfrm>
            <a:off x="785786" y="4714884"/>
            <a:ext cx="7572428" cy="1077218"/>
          </a:xfrm>
          <a:prstGeom prst="rect">
            <a:avLst/>
          </a:prstGeom>
          <a:noFill/>
        </p:spPr>
        <p:txBody>
          <a:bodyPr wrap="square" rtlCol="0">
            <a:spAutoFit/>
          </a:bodyPr>
          <a:lstStyle/>
          <a:p>
            <a:r>
              <a:rPr lang="zh-CN" altLang="en-US" sz="3200" b="1" dirty="0" smtClean="0"/>
              <a:t>②口头描述一下你想像中的情景和体味到的田园乐趣。（同桌交流，分享）</a:t>
            </a:r>
            <a:r>
              <a:rPr lang="en-US" sz="3200" b="1" dirty="0" smtClean="0"/>
              <a:t> </a:t>
            </a:r>
            <a:endParaRPr lang="zh-CN" altLang="en-US" sz="3200" b="1" dirty="0"/>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5366"/>
                                        </p:tgtEl>
                                        <p:attrNameLst>
                                          <p:attrName>style.visibility</p:attrName>
                                        </p:attrNameLst>
                                      </p:cBhvr>
                                      <p:to>
                                        <p:strVal val="visible"/>
                                      </p:to>
                                    </p:set>
                                    <p:anim calcmode="lin" valueType="num">
                                      <p:cBhvr additive="base">
                                        <p:cTn id="7" dur="500" fill="hold"/>
                                        <p:tgtEl>
                                          <p:spTgt spid="15366"/>
                                        </p:tgtEl>
                                        <p:attrNameLst>
                                          <p:attrName>ppt_x</p:attrName>
                                        </p:attrNameLst>
                                      </p:cBhvr>
                                      <p:tavLst>
                                        <p:tav tm="0">
                                          <p:val>
                                            <p:strVal val="0-#ppt_w/2"/>
                                          </p:val>
                                        </p:tav>
                                        <p:tav tm="100000">
                                          <p:val>
                                            <p:strVal val="#ppt_x"/>
                                          </p:val>
                                        </p:tav>
                                      </p:tavLst>
                                    </p:anim>
                                    <p:anim calcmode="lin" valueType="num">
                                      <p:cBhvr additive="base">
                                        <p:cTn id="8" dur="500" fill="hold"/>
                                        <p:tgtEl>
                                          <p:spTgt spid="1536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dissolve">
                                      <p:cBhvr>
                                        <p:cTn id="17" dur="500"/>
                                        <p:tgtEl>
                                          <p:spTgt spid="7">
                                            <p:txEl>
                                              <p:pRg st="1" end="1"/>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7">
                                            <p:txEl>
                                              <p:pRg st="2" end="2"/>
                                            </p:txEl>
                                          </p:spTgt>
                                        </p:tgtEl>
                                        <p:attrNameLst>
                                          <p:attrName>style.visibility</p:attrName>
                                        </p:attrNameLst>
                                      </p:cBhvr>
                                      <p:to>
                                        <p:strVal val="visible"/>
                                      </p:to>
                                    </p:set>
                                    <p:animEffect transition="in" filter="dissolve">
                                      <p:cBhvr>
                                        <p:cTn id="20" dur="500"/>
                                        <p:tgtEl>
                                          <p:spTgt spid="7">
                                            <p:txEl>
                                              <p:pRg st="2" end="2"/>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7">
                                            <p:txEl>
                                              <p:pRg st="3" end="3"/>
                                            </p:txEl>
                                          </p:spTgt>
                                        </p:tgtEl>
                                        <p:attrNameLst>
                                          <p:attrName>style.visibility</p:attrName>
                                        </p:attrNameLst>
                                      </p:cBhvr>
                                      <p:to>
                                        <p:strVal val="visible"/>
                                      </p:to>
                                    </p:set>
                                    <p:animEffect transition="in" filter="dissolve">
                                      <p:cBhvr>
                                        <p:cTn id="23" dur="500"/>
                                        <p:tgtEl>
                                          <p:spTgt spid="7">
                                            <p:txEl>
                                              <p:pRg st="3" end="3"/>
                                            </p:txEl>
                                          </p:spTgt>
                                        </p:tgtEl>
                                      </p:cBhvr>
                                    </p:animEffect>
                                  </p:childTnLst>
                                </p:cTn>
                              </p:par>
                              <p:par>
                                <p:cTn id="24" presetID="9" presetClass="entr" presetSubtype="0" fill="hold" nodeType="withEffect">
                                  <p:stCondLst>
                                    <p:cond delay="0"/>
                                  </p:stCondLst>
                                  <p:childTnLst>
                                    <p:set>
                                      <p:cBhvr>
                                        <p:cTn id="25" dur="1" fill="hold">
                                          <p:stCondLst>
                                            <p:cond delay="0"/>
                                          </p:stCondLst>
                                        </p:cTn>
                                        <p:tgtEl>
                                          <p:spTgt spid="7">
                                            <p:txEl>
                                              <p:pRg st="4" end="4"/>
                                            </p:txEl>
                                          </p:spTgt>
                                        </p:tgtEl>
                                        <p:attrNameLst>
                                          <p:attrName>style.visibility</p:attrName>
                                        </p:attrNameLst>
                                      </p:cBhvr>
                                      <p:to>
                                        <p:strVal val="visible"/>
                                      </p:to>
                                    </p:set>
                                    <p:animEffect transition="in" filter="dissolve">
                                      <p:cBhvr>
                                        <p:cTn id="26" dur="500"/>
                                        <p:tgtEl>
                                          <p:spTgt spid="7">
                                            <p:txEl>
                                              <p:pRg st="4" end="4"/>
                                            </p:txEl>
                                          </p:spTgt>
                                        </p:tgtEl>
                                      </p:cBhvr>
                                    </p:animEffect>
                                  </p:childTnLst>
                                </p:cTn>
                              </p:par>
                              <p:par>
                                <p:cTn id="27" presetID="9" presetClass="entr" presetSubtype="0" fill="hold" nodeType="withEffect">
                                  <p:stCondLst>
                                    <p:cond delay="0"/>
                                  </p:stCondLst>
                                  <p:childTnLst>
                                    <p:set>
                                      <p:cBhvr>
                                        <p:cTn id="28" dur="1" fill="hold">
                                          <p:stCondLst>
                                            <p:cond delay="0"/>
                                          </p:stCondLst>
                                        </p:cTn>
                                        <p:tgtEl>
                                          <p:spTgt spid="7">
                                            <p:txEl>
                                              <p:pRg st="5" end="5"/>
                                            </p:txEl>
                                          </p:spTgt>
                                        </p:tgtEl>
                                        <p:attrNameLst>
                                          <p:attrName>style.visibility</p:attrName>
                                        </p:attrNameLst>
                                      </p:cBhvr>
                                      <p:to>
                                        <p:strVal val="visible"/>
                                      </p:to>
                                    </p:set>
                                    <p:animEffect transition="in" filter="dissolve">
                                      <p:cBhvr>
                                        <p:cTn id="29"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6" grpId="0"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JSK16-011"/>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标题 1"/>
          <p:cNvSpPr>
            <a:spLocks noGrp="1"/>
          </p:cNvSpPr>
          <p:nvPr>
            <p:ph type="title"/>
          </p:nvPr>
        </p:nvSpPr>
        <p:spPr>
          <a:xfrm>
            <a:off x="571472" y="428604"/>
            <a:ext cx="8001056" cy="1785926"/>
          </a:xfrm>
        </p:spPr>
        <p:txBody>
          <a:bodyPr>
            <a:normAutofit fontScale="90000"/>
          </a:bodyPr>
          <a:lstStyle/>
          <a:p>
            <a:pPr algn="l"/>
            <a:r>
              <a:rPr lang="zh-CN" altLang="en-US" sz="3600" b="1" dirty="0" smtClean="0">
                <a:solidFill>
                  <a:srgbClr val="FF0000"/>
                </a:solidFill>
              </a:rPr>
              <a:t>      ③这两段融记叙、描写、抒情为一体，语句亲切自然，充满生活气息，带着泥土芬芳。</a:t>
            </a:r>
            <a:r>
              <a:rPr lang="zh-CN" altLang="en-US" sz="3200" b="1" dirty="0" smtClean="0">
                <a:solidFill>
                  <a:srgbClr val="FF0000"/>
                </a:solidFill>
              </a:rPr>
              <a:t>你能找几句么？</a:t>
            </a:r>
            <a:r>
              <a:rPr lang="en-US" sz="3600" dirty="0" smtClean="0"/>
              <a:t/>
            </a:r>
            <a:br>
              <a:rPr lang="en-US" sz="3600" dirty="0" smtClean="0"/>
            </a:br>
            <a:endParaRPr lang="zh-CN" altLang="en-US" sz="3200" b="1" dirty="0">
              <a:solidFill>
                <a:srgbClr val="0070C0"/>
              </a:solidFill>
            </a:endParaRPr>
          </a:p>
        </p:txBody>
      </p:sp>
      <p:sp>
        <p:nvSpPr>
          <p:cNvPr id="6" name="TextBox 5"/>
          <p:cNvSpPr txBox="1"/>
          <p:nvPr/>
        </p:nvSpPr>
        <p:spPr>
          <a:xfrm>
            <a:off x="642910" y="2071678"/>
            <a:ext cx="7572428" cy="1077218"/>
          </a:xfrm>
          <a:prstGeom prst="rect">
            <a:avLst/>
          </a:prstGeom>
          <a:noFill/>
        </p:spPr>
        <p:txBody>
          <a:bodyPr wrap="square" rtlCol="0">
            <a:spAutoFit/>
          </a:bodyPr>
          <a:lstStyle/>
          <a:p>
            <a:r>
              <a:rPr lang="zh-CN" altLang="en-US" sz="3200" dirty="0" smtClean="0"/>
              <a:t>      </a:t>
            </a:r>
            <a:r>
              <a:rPr lang="en-US" sz="3200" b="1" dirty="0" smtClean="0"/>
              <a:t>A</a:t>
            </a:r>
            <a:r>
              <a:rPr lang="zh-CN" altLang="en-US" sz="3200" b="1" dirty="0" smtClean="0"/>
              <a:t>．“</a:t>
            </a:r>
            <a:r>
              <a:rPr lang="en-US" altLang="zh-CN" sz="3200" b="1" dirty="0" smtClean="0"/>
              <a:t>……</a:t>
            </a:r>
            <a:r>
              <a:rPr lang="zh-CN" altLang="en-US" sz="3200" b="1" dirty="0" smtClean="0"/>
              <a:t>就算种的只是希望，那希望也能给人很大的鼓舞。”</a:t>
            </a:r>
            <a:endParaRPr lang="zh-CN" altLang="en-US" sz="3200" dirty="0"/>
          </a:p>
        </p:txBody>
      </p:sp>
      <p:sp>
        <p:nvSpPr>
          <p:cNvPr id="7" name="TextBox 6"/>
          <p:cNvSpPr txBox="1"/>
          <p:nvPr/>
        </p:nvSpPr>
        <p:spPr>
          <a:xfrm>
            <a:off x="571472" y="3714752"/>
            <a:ext cx="7786742" cy="2554545"/>
          </a:xfrm>
          <a:prstGeom prst="rect">
            <a:avLst/>
          </a:prstGeom>
          <a:noFill/>
        </p:spPr>
        <p:txBody>
          <a:bodyPr wrap="square" rtlCol="0">
            <a:spAutoFit/>
          </a:bodyPr>
          <a:lstStyle/>
          <a:p>
            <a:r>
              <a:rPr lang="zh-CN" altLang="en-US" sz="3200" b="1" dirty="0" smtClean="0">
                <a:solidFill>
                  <a:srgbClr val="0070C0"/>
                </a:solidFill>
                <a:latin typeface="方正姚体" pitchFamily="2" charset="-122"/>
                <a:ea typeface="方正姚体" pitchFamily="2" charset="-122"/>
              </a:rPr>
              <a:t>        这话闪烁着哲理的光辉，种下的不只是种子，更是希望，有希望就受鼓舞，有希望就有克服困难的力量。也正是这永不熄灭的希望之火，鼓舞着边区军民战胜了重重困难，夺取了抗战的最后胜利。</a:t>
            </a:r>
            <a:r>
              <a:rPr lang="en-US" sz="3200" b="1" dirty="0" smtClean="0">
                <a:solidFill>
                  <a:srgbClr val="0070C0"/>
                </a:solidFill>
              </a:rPr>
              <a:t> </a:t>
            </a:r>
            <a:endParaRPr lang="zh-CN" alt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ppt_w</p:attrName>
                                        </p:attrNameLst>
                                      </p:cBhvr>
                                      <p:tavLst>
                                        <p:tav tm="0">
                                          <p:val>
                                            <p:strVal val="#ppt_w*0.70"/>
                                          </p:val>
                                        </p:tav>
                                        <p:tav tm="100000">
                                          <p:val>
                                            <p:strVal val="#ppt_w"/>
                                          </p:val>
                                        </p:tav>
                                      </p:tavLst>
                                    </p:anim>
                                    <p:anim calcmode="lin" valueType="num">
                                      <p:cBhvr>
                                        <p:cTn id="15" dur="1000" fill="hold"/>
                                        <p:tgtEl>
                                          <p:spTgt spid="7"/>
                                        </p:tgtEl>
                                        <p:attrNameLst>
                                          <p:attrName>ppt_h</p:attrName>
                                        </p:attrNameLst>
                                      </p:cBhvr>
                                      <p:tavLst>
                                        <p:tav tm="0">
                                          <p:val>
                                            <p:strVal val="#ppt_h"/>
                                          </p:val>
                                        </p:tav>
                                        <p:tav tm="100000">
                                          <p:val>
                                            <p:strVal val="#ppt_h"/>
                                          </p:val>
                                        </p:tav>
                                      </p:tavLst>
                                    </p:anim>
                                    <p:animEffect transition="in" filter="fade">
                                      <p:cBhvr>
                                        <p:cTn id="16"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JSK16-011"/>
          <p:cNvPicPr>
            <a:picLocks noChangeAspect="1" noChangeArrowheads="1"/>
          </p:cNvPicPr>
          <p:nvPr/>
        </p:nvPicPr>
        <p:blipFill>
          <a:blip r:embed="rId3"/>
          <a:srcRect/>
          <a:stretch>
            <a:fillRect/>
          </a:stretch>
        </p:blipFill>
        <p:spPr bwMode="auto">
          <a:xfrm>
            <a:off x="0" y="0"/>
            <a:ext cx="9144000" cy="6858000"/>
          </a:xfrm>
          <a:prstGeom prst="rect">
            <a:avLst/>
          </a:prstGeom>
          <a:noFill/>
        </p:spPr>
      </p:pic>
      <p:pic>
        <p:nvPicPr>
          <p:cNvPr id="2056" name="Picture 8" descr="http://fashion.sinaimg.cn/2010/0913/201091322538.jpg"/>
          <p:cNvPicPr>
            <a:picLocks noChangeAspect="1" noChangeArrowheads="1"/>
          </p:cNvPicPr>
          <p:nvPr/>
        </p:nvPicPr>
        <p:blipFill>
          <a:blip r:embed="rId4"/>
          <a:srcRect/>
          <a:stretch>
            <a:fillRect/>
          </a:stretch>
        </p:blipFill>
        <p:spPr bwMode="auto">
          <a:xfrm>
            <a:off x="285720" y="357166"/>
            <a:ext cx="8858280" cy="6282468"/>
          </a:xfrm>
          <a:prstGeom prst="rect">
            <a:avLst/>
          </a:prstGeom>
          <a:noFill/>
        </p:spPr>
      </p:pic>
      <p:pic>
        <p:nvPicPr>
          <p:cNvPr id="2058" name="Picture 10" descr="http://fashion.sinaimg.cn/2010/0913/201091322529.jpg"/>
          <p:cNvPicPr>
            <a:picLocks noChangeAspect="1" noChangeArrowheads="1"/>
          </p:cNvPicPr>
          <p:nvPr/>
        </p:nvPicPr>
        <p:blipFill>
          <a:blip r:embed="rId5"/>
          <a:srcRect/>
          <a:stretch>
            <a:fillRect/>
          </a:stretch>
        </p:blipFill>
        <p:spPr bwMode="auto">
          <a:xfrm>
            <a:off x="0" y="0"/>
            <a:ext cx="9501284" cy="6858001"/>
          </a:xfrm>
          <a:prstGeom prst="rect">
            <a:avLst/>
          </a:prstGeom>
          <a:noFill/>
        </p:spPr>
      </p:pic>
      <p:sp>
        <p:nvSpPr>
          <p:cNvPr id="2051" name="Text Box 3"/>
          <p:cNvSpPr txBox="1">
            <a:spLocks noChangeArrowheads="1"/>
          </p:cNvSpPr>
          <p:nvPr/>
        </p:nvSpPr>
        <p:spPr bwMode="auto">
          <a:xfrm>
            <a:off x="3643306" y="2714620"/>
            <a:ext cx="2590800" cy="1015663"/>
          </a:xfrm>
          <a:prstGeom prst="rect">
            <a:avLst/>
          </a:prstGeom>
          <a:noFill/>
          <a:ln w="9525">
            <a:noFill/>
            <a:miter lim="800000"/>
            <a:headEnd/>
            <a:tailEnd/>
          </a:ln>
          <a:effectLst/>
        </p:spPr>
        <p:txBody>
          <a:bodyPr>
            <a:spAutoFit/>
          </a:bodyPr>
          <a:lstStyle/>
          <a:p>
            <a:pPr>
              <a:spcBef>
                <a:spcPct val="50000"/>
              </a:spcBef>
            </a:pPr>
            <a:r>
              <a:rPr lang="zh-CN" altLang="en-US" sz="6000" b="1" dirty="0">
                <a:solidFill>
                  <a:srgbClr val="FFFF00"/>
                </a:solidFill>
                <a:latin typeface="华文宋体" pitchFamily="2" charset="-122"/>
                <a:ea typeface="华文宋体" pitchFamily="2" charset="-122"/>
              </a:rPr>
              <a:t>吴伯箫</a:t>
            </a:r>
          </a:p>
        </p:txBody>
      </p:sp>
      <p:sp>
        <p:nvSpPr>
          <p:cNvPr id="10" name="矩形 9"/>
          <p:cNvSpPr/>
          <p:nvPr/>
        </p:nvSpPr>
        <p:spPr>
          <a:xfrm>
            <a:off x="2071670" y="642918"/>
            <a:ext cx="5141152" cy="156966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9600" b="1" kern="10" cap="none" spc="50" dirty="0">
                <a:ln w="11430"/>
                <a:solidFill>
                  <a:srgbClr val="FF0000"/>
                </a:solidFill>
                <a:effectLst>
                  <a:outerShdw blurRad="76200" dist="50800" dir="5400000" algn="tl" rotWithShape="0">
                    <a:srgbClr val="000000">
                      <a:alpha val="65000"/>
                    </a:srgbClr>
                  </a:outerShdw>
                </a:effectLst>
                <a:latin typeface="华文行楷"/>
                <a:ea typeface="华文行楷"/>
              </a:rPr>
              <a:t>菜园小记</a:t>
            </a:r>
            <a:endParaRPr lang="zh-CN" altLang="en-US" sz="9600" b="1" cap="none" spc="50" dirty="0">
              <a:ln w="11430"/>
              <a:solidFill>
                <a:srgbClr val="FF0000"/>
              </a:solidFill>
              <a:effectLst>
                <a:outerShdw blurRad="76200" dist="50800" dir="5400000" algn="tl" rotWithShape="0">
                  <a:srgbClr val="000000">
                    <a:alpha val="65000"/>
                  </a:srgbClr>
                </a:outerShdw>
              </a:effectLst>
            </a:endParaRPr>
          </a:p>
        </p:txBody>
      </p:sp>
      <p:sp>
        <p:nvSpPr>
          <p:cNvPr id="8" name="TextBox 7"/>
          <p:cNvSpPr txBox="1"/>
          <p:nvPr/>
        </p:nvSpPr>
        <p:spPr>
          <a:xfrm>
            <a:off x="6643670" y="6088559"/>
            <a:ext cx="2500330" cy="769441"/>
          </a:xfrm>
          <a:prstGeom prst="rect">
            <a:avLst/>
          </a:prstGeom>
          <a:noFill/>
        </p:spPr>
        <p:txBody>
          <a:bodyPr wrap="square" rtlCol="0">
            <a:spAutoFit/>
          </a:bodyPr>
          <a:lstStyle/>
          <a:p>
            <a:r>
              <a:rPr lang="zh-CN" altLang="en-US" sz="4400" b="1" kern="10" spc="50" dirty="0" smtClean="0">
                <a:ln w="11430"/>
                <a:solidFill>
                  <a:srgbClr val="FFFF00"/>
                </a:solidFill>
                <a:effectLst>
                  <a:outerShdw blurRad="76200" dist="50800" dir="5400000" algn="tl" rotWithShape="0">
                    <a:srgbClr val="000000">
                      <a:alpha val="65000"/>
                    </a:srgbClr>
                  </a:outerShdw>
                </a:effectLst>
                <a:latin typeface="华文行楷"/>
                <a:ea typeface="华文行楷"/>
              </a:rPr>
              <a:t>第 </a:t>
            </a:r>
            <a:r>
              <a:rPr lang="en-US" altLang="zh-CN" sz="4400" b="1" kern="10" spc="50" dirty="0" smtClean="0">
                <a:ln w="11430"/>
                <a:solidFill>
                  <a:srgbClr val="FFFF00"/>
                </a:solidFill>
                <a:effectLst>
                  <a:outerShdw blurRad="76200" dist="50800" dir="5400000" algn="tl" rotWithShape="0">
                    <a:srgbClr val="000000">
                      <a:alpha val="65000"/>
                    </a:srgbClr>
                  </a:outerShdw>
                </a:effectLst>
                <a:latin typeface="华文行楷"/>
                <a:ea typeface="华文行楷"/>
              </a:rPr>
              <a:t>1 </a:t>
            </a:r>
            <a:r>
              <a:rPr lang="zh-CN" altLang="en-US" sz="4400" b="1" kern="10" spc="50" dirty="0" smtClean="0">
                <a:ln w="11430"/>
                <a:solidFill>
                  <a:srgbClr val="FFFF00"/>
                </a:solidFill>
                <a:effectLst>
                  <a:outerShdw blurRad="76200" dist="50800" dir="5400000" algn="tl" rotWithShape="0">
                    <a:srgbClr val="000000">
                      <a:alpha val="65000"/>
                    </a:srgbClr>
                  </a:outerShdw>
                </a:effectLst>
                <a:latin typeface="华文行楷"/>
                <a:ea typeface="华文行楷"/>
              </a:rPr>
              <a:t>学时</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JSK16-011"/>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9220" name="Picture 4" descr="http://pic7.nipic.com/20100430/3678789_100446499869_2.jpg"/>
          <p:cNvPicPr>
            <a:picLocks noChangeAspect="1" noChangeArrowheads="1"/>
          </p:cNvPicPr>
          <p:nvPr/>
        </p:nvPicPr>
        <p:blipFill>
          <a:blip r:embed="rId3"/>
          <a:srcRect/>
          <a:stretch>
            <a:fillRect/>
          </a:stretch>
        </p:blipFill>
        <p:spPr bwMode="auto">
          <a:xfrm>
            <a:off x="0" y="3571876"/>
            <a:ext cx="5222284" cy="3605029"/>
          </a:xfrm>
          <a:prstGeom prst="rect">
            <a:avLst/>
          </a:prstGeom>
          <a:noFill/>
        </p:spPr>
      </p:pic>
      <p:sp>
        <p:nvSpPr>
          <p:cNvPr id="5" name="矩形 4"/>
          <p:cNvSpPr/>
          <p:nvPr/>
        </p:nvSpPr>
        <p:spPr>
          <a:xfrm>
            <a:off x="428596" y="285728"/>
            <a:ext cx="8715404" cy="1569660"/>
          </a:xfrm>
          <a:prstGeom prst="rect">
            <a:avLst/>
          </a:prstGeom>
        </p:spPr>
        <p:txBody>
          <a:bodyPr wrap="square">
            <a:spAutoFit/>
          </a:bodyPr>
          <a:lstStyle/>
          <a:p>
            <a:r>
              <a:rPr lang="en-US" sz="3200" b="1" dirty="0" smtClean="0"/>
              <a:t>B</a:t>
            </a:r>
            <a:r>
              <a:rPr lang="zh-CN" altLang="en-US" sz="3200" b="1" dirty="0" smtClean="0"/>
              <a:t>．“那些新芽，条播的行列整齐，撒播的万头攒动，点播的傲然不群，带着笑，发着光，充满了无限生机。”</a:t>
            </a:r>
            <a:r>
              <a:rPr lang="en-US" sz="3200" b="1" dirty="0" smtClean="0"/>
              <a:t> </a:t>
            </a:r>
            <a:endParaRPr lang="zh-CN" altLang="en-US" sz="3200" b="1" dirty="0">
              <a:solidFill>
                <a:srgbClr val="0070C0"/>
              </a:solidFill>
            </a:endParaRPr>
          </a:p>
        </p:txBody>
      </p:sp>
      <p:sp>
        <p:nvSpPr>
          <p:cNvPr id="7" name="TextBox 6"/>
          <p:cNvSpPr txBox="1"/>
          <p:nvPr/>
        </p:nvSpPr>
        <p:spPr>
          <a:xfrm>
            <a:off x="714348" y="1785926"/>
            <a:ext cx="7858180" cy="1569660"/>
          </a:xfrm>
          <a:prstGeom prst="rect">
            <a:avLst/>
          </a:prstGeom>
          <a:noFill/>
        </p:spPr>
        <p:txBody>
          <a:bodyPr wrap="square" rtlCol="0">
            <a:spAutoFit/>
          </a:bodyPr>
          <a:lstStyle/>
          <a:p>
            <a:r>
              <a:rPr lang="zh-CN" altLang="en-US" sz="3200" b="1" dirty="0" smtClean="0">
                <a:solidFill>
                  <a:srgbClr val="0070C0"/>
                </a:solidFill>
                <a:latin typeface="方正姚体" pitchFamily="2" charset="-122"/>
                <a:ea typeface="方正姚体" pitchFamily="2" charset="-122"/>
              </a:rPr>
              <a:t>这里运用（</a:t>
            </a:r>
            <a:r>
              <a:rPr lang="zh-CN" altLang="en-US" sz="3200" b="1" dirty="0" smtClean="0">
                <a:solidFill>
                  <a:srgbClr val="FF00FF"/>
                </a:solidFill>
                <a:latin typeface="方正姚体" pitchFamily="2" charset="-122"/>
                <a:ea typeface="方正姚体" pitchFamily="2" charset="-122"/>
              </a:rPr>
              <a:t>拟人</a:t>
            </a:r>
            <a:r>
              <a:rPr lang="zh-CN" altLang="en-US" sz="3200" b="1" dirty="0" smtClean="0">
                <a:solidFill>
                  <a:srgbClr val="0070C0"/>
                </a:solidFill>
                <a:latin typeface="方正姚体" pitchFamily="2" charset="-122"/>
                <a:ea typeface="方正姚体" pitchFamily="2" charset="-122"/>
              </a:rPr>
              <a:t>）与（</a:t>
            </a:r>
            <a:r>
              <a:rPr lang="zh-CN" altLang="en-US" sz="3200" b="1" dirty="0" smtClean="0">
                <a:solidFill>
                  <a:srgbClr val="FF00FF"/>
                </a:solidFill>
                <a:latin typeface="方正姚体" pitchFamily="2" charset="-122"/>
                <a:ea typeface="方正姚体" pitchFamily="2" charset="-122"/>
              </a:rPr>
              <a:t>排比</a:t>
            </a:r>
            <a:r>
              <a:rPr lang="zh-CN" altLang="en-US" sz="3200" b="1" dirty="0" smtClean="0">
                <a:solidFill>
                  <a:srgbClr val="0070C0"/>
                </a:solidFill>
                <a:latin typeface="方正姚体" pitchFamily="2" charset="-122"/>
                <a:ea typeface="方正姚体" pitchFamily="2" charset="-122"/>
              </a:rPr>
              <a:t>）的修辞手法，生动传神地写出了瓜菜新芽的姿态，“我”对瓜菜新芽的喜爱之情充溢在字里行间。</a:t>
            </a:r>
            <a:r>
              <a:rPr lang="en-US" sz="2800" b="1" dirty="0" smtClean="0">
                <a:solidFill>
                  <a:srgbClr val="0070C0"/>
                </a:solidFill>
              </a:rPr>
              <a:t> </a:t>
            </a:r>
            <a:endParaRPr lang="zh-CN" altLang="en-US" sz="2800" dirty="0"/>
          </a:p>
        </p:txBody>
      </p:sp>
      <p:pic>
        <p:nvPicPr>
          <p:cNvPr id="18436" name="Picture 4" descr="https://p2.ssl.qhimgs1.com/sdr/400__/t0113edd2d4932fed82.jpg"/>
          <p:cNvPicPr>
            <a:picLocks noChangeAspect="1" noChangeArrowheads="1"/>
          </p:cNvPicPr>
          <p:nvPr/>
        </p:nvPicPr>
        <p:blipFill>
          <a:blip r:embed="rId4"/>
          <a:srcRect/>
          <a:stretch>
            <a:fillRect/>
          </a:stretch>
        </p:blipFill>
        <p:spPr bwMode="auto">
          <a:xfrm>
            <a:off x="1643042" y="3143248"/>
            <a:ext cx="4118612" cy="4302246"/>
          </a:xfrm>
          <a:prstGeom prst="rect">
            <a:avLst/>
          </a:prstGeom>
          <a:noFill/>
        </p:spPr>
      </p:pic>
      <p:pic>
        <p:nvPicPr>
          <p:cNvPr id="18438" name="Picture 6" descr="http://p3.pstatp.com/large/7872/279613760"/>
          <p:cNvPicPr>
            <a:picLocks noChangeAspect="1" noChangeArrowheads="1"/>
          </p:cNvPicPr>
          <p:nvPr/>
        </p:nvPicPr>
        <p:blipFill>
          <a:blip r:embed="rId5"/>
          <a:srcRect/>
          <a:stretch>
            <a:fillRect/>
          </a:stretch>
        </p:blipFill>
        <p:spPr bwMode="auto">
          <a:xfrm>
            <a:off x="5072066" y="3429000"/>
            <a:ext cx="4572000" cy="3429000"/>
          </a:xfrm>
          <a:prstGeom prst="rect">
            <a:avLst/>
          </a:prstGeom>
          <a:noFill/>
        </p:spPr>
      </p:pic>
      <p:sp>
        <p:nvSpPr>
          <p:cNvPr id="13" name="TextBox 12"/>
          <p:cNvSpPr txBox="1"/>
          <p:nvPr/>
        </p:nvSpPr>
        <p:spPr>
          <a:xfrm>
            <a:off x="714348" y="3786190"/>
            <a:ext cx="1143008" cy="584775"/>
          </a:xfrm>
          <a:prstGeom prst="rect">
            <a:avLst/>
          </a:prstGeom>
          <a:noFill/>
        </p:spPr>
        <p:txBody>
          <a:bodyPr wrap="square" rtlCol="0">
            <a:spAutoFit/>
          </a:bodyPr>
          <a:lstStyle/>
          <a:p>
            <a:r>
              <a:rPr lang="zh-CN" altLang="en-US" sz="3200" b="1" dirty="0" smtClean="0">
                <a:solidFill>
                  <a:srgbClr val="FF0000"/>
                </a:solidFill>
              </a:rPr>
              <a:t>条播</a:t>
            </a:r>
            <a:endParaRPr lang="zh-CN" altLang="en-US" sz="3200" dirty="0">
              <a:solidFill>
                <a:srgbClr val="FF0000"/>
              </a:solidFill>
            </a:endParaRPr>
          </a:p>
        </p:txBody>
      </p:sp>
      <p:sp>
        <p:nvSpPr>
          <p:cNvPr id="15" name="TextBox 14"/>
          <p:cNvSpPr txBox="1"/>
          <p:nvPr/>
        </p:nvSpPr>
        <p:spPr>
          <a:xfrm>
            <a:off x="3143240" y="3571876"/>
            <a:ext cx="1214446" cy="584775"/>
          </a:xfrm>
          <a:prstGeom prst="rect">
            <a:avLst/>
          </a:prstGeom>
          <a:noFill/>
        </p:spPr>
        <p:txBody>
          <a:bodyPr wrap="square" rtlCol="0">
            <a:spAutoFit/>
          </a:bodyPr>
          <a:lstStyle/>
          <a:p>
            <a:r>
              <a:rPr lang="zh-CN" altLang="en-US" sz="3200" b="1" dirty="0" smtClean="0">
                <a:solidFill>
                  <a:srgbClr val="FF0000"/>
                </a:solidFill>
              </a:rPr>
              <a:t>撒播</a:t>
            </a:r>
            <a:endParaRPr lang="zh-CN" altLang="en-US" sz="3200" dirty="0">
              <a:solidFill>
                <a:srgbClr val="FF0000"/>
              </a:solidFill>
            </a:endParaRPr>
          </a:p>
        </p:txBody>
      </p:sp>
      <p:sp>
        <p:nvSpPr>
          <p:cNvPr id="16" name="TextBox 15"/>
          <p:cNvSpPr txBox="1"/>
          <p:nvPr/>
        </p:nvSpPr>
        <p:spPr>
          <a:xfrm>
            <a:off x="5857884" y="3571876"/>
            <a:ext cx="1143008" cy="584775"/>
          </a:xfrm>
          <a:prstGeom prst="rect">
            <a:avLst/>
          </a:prstGeom>
          <a:noFill/>
        </p:spPr>
        <p:txBody>
          <a:bodyPr wrap="square" rtlCol="0">
            <a:spAutoFit/>
          </a:bodyPr>
          <a:lstStyle/>
          <a:p>
            <a:r>
              <a:rPr lang="zh-CN" altLang="en-US" sz="3200" b="1" dirty="0" smtClean="0">
                <a:solidFill>
                  <a:srgbClr val="FF0000"/>
                </a:solidFill>
              </a:rPr>
              <a:t>点播</a:t>
            </a:r>
            <a:endParaRPr lang="zh-CN" altLang="en-US" sz="32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ox(i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8" presetClass="entr" presetSubtype="0" accel="50000" fill="hold" nodeType="clickEffect">
                                  <p:stCondLst>
                                    <p:cond delay="0"/>
                                  </p:stCondLst>
                                  <p:childTnLst>
                                    <p:set>
                                      <p:cBhvr>
                                        <p:cTn id="11" dur="1" fill="hold">
                                          <p:stCondLst>
                                            <p:cond delay="0"/>
                                          </p:stCondLst>
                                        </p:cTn>
                                        <p:tgtEl>
                                          <p:spTgt spid="9220"/>
                                        </p:tgtEl>
                                        <p:attrNameLst>
                                          <p:attrName>style.visibility</p:attrName>
                                        </p:attrNameLst>
                                      </p:cBhvr>
                                      <p:to>
                                        <p:strVal val="visible"/>
                                      </p:to>
                                    </p:set>
                                    <p:anim calcmode="lin" valueType="num">
                                      <p:cBhvr>
                                        <p:cTn id="12" dur="1000" fill="hold"/>
                                        <p:tgtEl>
                                          <p:spTgt spid="9220"/>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3" dur="1000" fill="hold"/>
                                        <p:tgtEl>
                                          <p:spTgt spid="9220"/>
                                        </p:tgtEl>
                                        <p:attrNameLst>
                                          <p:attrName>ppt_x</p:attrName>
                                        </p:attrNameLst>
                                      </p:cBhvr>
                                      <p:tavLst>
                                        <p:tav tm="0">
                                          <p:val>
                                            <p:fltVal val="-1"/>
                                          </p:val>
                                        </p:tav>
                                        <p:tav tm="50000">
                                          <p:val>
                                            <p:fltVal val="0.95"/>
                                          </p:val>
                                        </p:tav>
                                        <p:tav tm="100000">
                                          <p:val>
                                            <p:strVal val="#ppt_x"/>
                                          </p:val>
                                        </p:tav>
                                      </p:tavLst>
                                    </p:anim>
                                    <p:anim calcmode="lin" valueType="num">
                                      <p:cBhvr>
                                        <p:cTn id="14" dur="1000" fill="hold"/>
                                        <p:tgtEl>
                                          <p:spTgt spid="9220"/>
                                        </p:tgtEl>
                                        <p:attrNameLst>
                                          <p:attrName>ppt_y</p:attrName>
                                        </p:attrNameLst>
                                      </p:cBhvr>
                                      <p:tavLst>
                                        <p:tav tm="0">
                                          <p:val>
                                            <p:strVal val="#ppt_y"/>
                                          </p:val>
                                        </p:tav>
                                        <p:tav tm="100000">
                                          <p:val>
                                            <p:strVal val="#ppt_y"/>
                                          </p:val>
                                        </p:tav>
                                      </p:tavLst>
                                    </p:anim>
                                    <p:animEffect transition="in" filter="fade">
                                      <p:cBhvr>
                                        <p:cTn id="15" dur="1000"/>
                                        <p:tgtEl>
                                          <p:spTgt spid="9220"/>
                                        </p:tgtEl>
                                      </p:cBhvr>
                                    </p:animEffect>
                                  </p:childTnLst>
                                </p:cTn>
                              </p:par>
                            </p:childTnLst>
                          </p:cTn>
                        </p:par>
                      </p:childTnLst>
                    </p:cTn>
                  </p:par>
                  <p:par>
                    <p:cTn id="16" fill="hold">
                      <p:stCondLst>
                        <p:cond delay="indefinite"/>
                      </p:stCondLst>
                      <p:childTnLst>
                        <p:par>
                          <p:cTn id="17" fill="hold">
                            <p:stCondLst>
                              <p:cond delay="0"/>
                            </p:stCondLst>
                            <p:childTnLst>
                              <p:par>
                                <p:cTn id="18" presetID="54" presetClass="entr" presetSubtype="0" accel="100000"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500" fill="hold"/>
                                        <p:tgtEl>
                                          <p:spTgt spid="13"/>
                                        </p:tgtEl>
                                        <p:attrNameLst>
                                          <p:attrName>ppt_w</p:attrName>
                                        </p:attrNameLst>
                                      </p:cBhvr>
                                      <p:tavLst>
                                        <p:tav tm="0">
                                          <p:val>
                                            <p:strVal val="#ppt_w*0.05"/>
                                          </p:val>
                                        </p:tav>
                                        <p:tav tm="100000">
                                          <p:val>
                                            <p:strVal val="#ppt_w"/>
                                          </p:val>
                                        </p:tav>
                                      </p:tavLst>
                                    </p:anim>
                                    <p:anim calcmode="lin" valueType="num">
                                      <p:cBhvr>
                                        <p:cTn id="21" dur="500" fill="hold"/>
                                        <p:tgtEl>
                                          <p:spTgt spid="13"/>
                                        </p:tgtEl>
                                        <p:attrNameLst>
                                          <p:attrName>ppt_h</p:attrName>
                                        </p:attrNameLst>
                                      </p:cBhvr>
                                      <p:tavLst>
                                        <p:tav tm="0">
                                          <p:val>
                                            <p:strVal val="#ppt_h"/>
                                          </p:val>
                                        </p:tav>
                                        <p:tav tm="100000">
                                          <p:val>
                                            <p:strVal val="#ppt_h"/>
                                          </p:val>
                                        </p:tav>
                                      </p:tavLst>
                                    </p:anim>
                                    <p:anim calcmode="lin" valueType="num">
                                      <p:cBhvr>
                                        <p:cTn id="22" dur="500" fill="hold"/>
                                        <p:tgtEl>
                                          <p:spTgt spid="13"/>
                                        </p:tgtEl>
                                        <p:attrNameLst>
                                          <p:attrName>ppt_x</p:attrName>
                                        </p:attrNameLst>
                                      </p:cBhvr>
                                      <p:tavLst>
                                        <p:tav tm="0">
                                          <p:val>
                                            <p:strVal val="#ppt_x-.2"/>
                                          </p:val>
                                        </p:tav>
                                        <p:tav tm="100000">
                                          <p:val>
                                            <p:strVal val="#ppt_x"/>
                                          </p:val>
                                        </p:tav>
                                      </p:tavLst>
                                    </p:anim>
                                    <p:anim calcmode="lin" valueType="num">
                                      <p:cBhvr>
                                        <p:cTn id="23" dur="500" fill="hold"/>
                                        <p:tgtEl>
                                          <p:spTgt spid="13"/>
                                        </p:tgtEl>
                                        <p:attrNameLst>
                                          <p:attrName>ppt_y</p:attrName>
                                        </p:attrNameLst>
                                      </p:cBhvr>
                                      <p:tavLst>
                                        <p:tav tm="0">
                                          <p:val>
                                            <p:strVal val="#ppt_y"/>
                                          </p:val>
                                        </p:tav>
                                        <p:tav tm="100000">
                                          <p:val>
                                            <p:strVal val="#ppt_y"/>
                                          </p:val>
                                        </p:tav>
                                      </p:tavLst>
                                    </p:anim>
                                    <p:animEffect transition="in" filter="fade">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15" presetClass="entr" presetSubtype="0" fill="hold" nodeType="clickEffect">
                                  <p:stCondLst>
                                    <p:cond delay="0"/>
                                  </p:stCondLst>
                                  <p:childTnLst>
                                    <p:set>
                                      <p:cBhvr>
                                        <p:cTn id="28" dur="1" fill="hold">
                                          <p:stCondLst>
                                            <p:cond delay="0"/>
                                          </p:stCondLst>
                                        </p:cTn>
                                        <p:tgtEl>
                                          <p:spTgt spid="18436"/>
                                        </p:tgtEl>
                                        <p:attrNameLst>
                                          <p:attrName>style.visibility</p:attrName>
                                        </p:attrNameLst>
                                      </p:cBhvr>
                                      <p:to>
                                        <p:strVal val="visible"/>
                                      </p:to>
                                    </p:set>
                                    <p:anim calcmode="lin" valueType="num">
                                      <p:cBhvr>
                                        <p:cTn id="29" dur="2000" fill="hold"/>
                                        <p:tgtEl>
                                          <p:spTgt spid="18436"/>
                                        </p:tgtEl>
                                        <p:attrNameLst>
                                          <p:attrName>ppt_w</p:attrName>
                                        </p:attrNameLst>
                                      </p:cBhvr>
                                      <p:tavLst>
                                        <p:tav tm="0">
                                          <p:val>
                                            <p:fltVal val="0"/>
                                          </p:val>
                                        </p:tav>
                                        <p:tav tm="100000">
                                          <p:val>
                                            <p:strVal val="#ppt_w"/>
                                          </p:val>
                                        </p:tav>
                                      </p:tavLst>
                                    </p:anim>
                                    <p:anim calcmode="lin" valueType="num">
                                      <p:cBhvr>
                                        <p:cTn id="30" dur="2000" fill="hold"/>
                                        <p:tgtEl>
                                          <p:spTgt spid="18436"/>
                                        </p:tgtEl>
                                        <p:attrNameLst>
                                          <p:attrName>ppt_h</p:attrName>
                                        </p:attrNameLst>
                                      </p:cBhvr>
                                      <p:tavLst>
                                        <p:tav tm="0">
                                          <p:val>
                                            <p:fltVal val="0"/>
                                          </p:val>
                                        </p:tav>
                                        <p:tav tm="100000">
                                          <p:val>
                                            <p:strVal val="#ppt_h"/>
                                          </p:val>
                                        </p:tav>
                                      </p:tavLst>
                                    </p:anim>
                                    <p:anim calcmode="lin" valueType="num">
                                      <p:cBhvr>
                                        <p:cTn id="31" dur="2000" fill="hold"/>
                                        <p:tgtEl>
                                          <p:spTgt spid="18436"/>
                                        </p:tgtEl>
                                        <p:attrNameLst>
                                          <p:attrName>ppt_x</p:attrName>
                                        </p:attrNameLst>
                                      </p:cBhvr>
                                      <p:tavLst>
                                        <p:tav tm="0" fmla="#ppt_x+(cos(-2*pi*(1-$))*-#ppt_x-sin(-2*pi*(1-$))*(1-#ppt_y))*(1-$)">
                                          <p:val>
                                            <p:fltVal val="0"/>
                                          </p:val>
                                        </p:tav>
                                        <p:tav tm="100000">
                                          <p:val>
                                            <p:fltVal val="1"/>
                                          </p:val>
                                        </p:tav>
                                      </p:tavLst>
                                    </p:anim>
                                    <p:anim calcmode="lin" valueType="num">
                                      <p:cBhvr>
                                        <p:cTn id="32" dur="2000" fill="hold"/>
                                        <p:tgtEl>
                                          <p:spTgt spid="1843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3" fill="hold">
                      <p:stCondLst>
                        <p:cond delay="indefinite"/>
                      </p:stCondLst>
                      <p:childTnLst>
                        <p:par>
                          <p:cTn id="34" fill="hold">
                            <p:stCondLst>
                              <p:cond delay="0"/>
                            </p:stCondLst>
                            <p:childTnLst>
                              <p:par>
                                <p:cTn id="35" presetID="54" presetClass="entr" presetSubtype="0" accel="10000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strVal val="#ppt_w*0.05"/>
                                          </p:val>
                                        </p:tav>
                                        <p:tav tm="100000">
                                          <p:val>
                                            <p:strVal val="#ppt_w"/>
                                          </p:val>
                                        </p:tav>
                                      </p:tavLst>
                                    </p:anim>
                                    <p:anim calcmode="lin" valueType="num">
                                      <p:cBhvr>
                                        <p:cTn id="38" dur="500" fill="hold"/>
                                        <p:tgtEl>
                                          <p:spTgt spid="15"/>
                                        </p:tgtEl>
                                        <p:attrNameLst>
                                          <p:attrName>ppt_h</p:attrName>
                                        </p:attrNameLst>
                                      </p:cBhvr>
                                      <p:tavLst>
                                        <p:tav tm="0">
                                          <p:val>
                                            <p:strVal val="#ppt_h"/>
                                          </p:val>
                                        </p:tav>
                                        <p:tav tm="100000">
                                          <p:val>
                                            <p:strVal val="#ppt_h"/>
                                          </p:val>
                                        </p:tav>
                                      </p:tavLst>
                                    </p:anim>
                                    <p:anim calcmode="lin" valueType="num">
                                      <p:cBhvr>
                                        <p:cTn id="39" dur="500" fill="hold"/>
                                        <p:tgtEl>
                                          <p:spTgt spid="15"/>
                                        </p:tgtEl>
                                        <p:attrNameLst>
                                          <p:attrName>ppt_x</p:attrName>
                                        </p:attrNameLst>
                                      </p:cBhvr>
                                      <p:tavLst>
                                        <p:tav tm="0">
                                          <p:val>
                                            <p:strVal val="#ppt_x-.2"/>
                                          </p:val>
                                        </p:tav>
                                        <p:tav tm="100000">
                                          <p:val>
                                            <p:strVal val="#ppt_x"/>
                                          </p:val>
                                        </p:tav>
                                      </p:tavLst>
                                    </p:anim>
                                    <p:anim calcmode="lin" valueType="num">
                                      <p:cBhvr>
                                        <p:cTn id="40" dur="500" fill="hold"/>
                                        <p:tgtEl>
                                          <p:spTgt spid="15"/>
                                        </p:tgtEl>
                                        <p:attrNameLst>
                                          <p:attrName>ppt_y</p:attrName>
                                        </p:attrNameLst>
                                      </p:cBhvr>
                                      <p:tavLst>
                                        <p:tav tm="0">
                                          <p:val>
                                            <p:strVal val="#ppt_y"/>
                                          </p:val>
                                        </p:tav>
                                        <p:tav tm="100000">
                                          <p:val>
                                            <p:strVal val="#ppt_y"/>
                                          </p:val>
                                        </p:tav>
                                      </p:tavLst>
                                    </p:anim>
                                    <p:animEffect transition="in" filter="fade">
                                      <p:cBhvr>
                                        <p:cTn id="41" dur="500"/>
                                        <p:tgtEl>
                                          <p:spTgt spid="15"/>
                                        </p:tgtEl>
                                      </p:cBhvr>
                                    </p:animEffect>
                                  </p:childTnLst>
                                </p:cTn>
                              </p:par>
                            </p:childTnLst>
                          </p:cTn>
                        </p:par>
                      </p:childTnLst>
                    </p:cTn>
                  </p:par>
                  <p:par>
                    <p:cTn id="42" fill="hold">
                      <p:stCondLst>
                        <p:cond delay="indefinite"/>
                      </p:stCondLst>
                      <p:childTnLst>
                        <p:par>
                          <p:cTn id="43" fill="hold">
                            <p:stCondLst>
                              <p:cond delay="0"/>
                            </p:stCondLst>
                            <p:childTnLst>
                              <p:par>
                                <p:cTn id="44" presetID="15" presetClass="entr" presetSubtype="0" fill="hold" nodeType="clickEffect">
                                  <p:stCondLst>
                                    <p:cond delay="0"/>
                                  </p:stCondLst>
                                  <p:childTnLst>
                                    <p:set>
                                      <p:cBhvr>
                                        <p:cTn id="45" dur="1" fill="hold">
                                          <p:stCondLst>
                                            <p:cond delay="0"/>
                                          </p:stCondLst>
                                        </p:cTn>
                                        <p:tgtEl>
                                          <p:spTgt spid="18438"/>
                                        </p:tgtEl>
                                        <p:attrNameLst>
                                          <p:attrName>style.visibility</p:attrName>
                                        </p:attrNameLst>
                                      </p:cBhvr>
                                      <p:to>
                                        <p:strVal val="visible"/>
                                      </p:to>
                                    </p:set>
                                    <p:anim calcmode="lin" valueType="num">
                                      <p:cBhvr>
                                        <p:cTn id="46" dur="1000" fill="hold"/>
                                        <p:tgtEl>
                                          <p:spTgt spid="18438"/>
                                        </p:tgtEl>
                                        <p:attrNameLst>
                                          <p:attrName>ppt_w</p:attrName>
                                        </p:attrNameLst>
                                      </p:cBhvr>
                                      <p:tavLst>
                                        <p:tav tm="0">
                                          <p:val>
                                            <p:fltVal val="0"/>
                                          </p:val>
                                        </p:tav>
                                        <p:tav tm="100000">
                                          <p:val>
                                            <p:strVal val="#ppt_w"/>
                                          </p:val>
                                        </p:tav>
                                      </p:tavLst>
                                    </p:anim>
                                    <p:anim calcmode="lin" valueType="num">
                                      <p:cBhvr>
                                        <p:cTn id="47" dur="1000" fill="hold"/>
                                        <p:tgtEl>
                                          <p:spTgt spid="18438"/>
                                        </p:tgtEl>
                                        <p:attrNameLst>
                                          <p:attrName>ppt_h</p:attrName>
                                        </p:attrNameLst>
                                      </p:cBhvr>
                                      <p:tavLst>
                                        <p:tav tm="0">
                                          <p:val>
                                            <p:fltVal val="0"/>
                                          </p:val>
                                        </p:tav>
                                        <p:tav tm="100000">
                                          <p:val>
                                            <p:strVal val="#ppt_h"/>
                                          </p:val>
                                        </p:tav>
                                      </p:tavLst>
                                    </p:anim>
                                    <p:anim calcmode="lin" valueType="num">
                                      <p:cBhvr>
                                        <p:cTn id="48" dur="1000" fill="hold"/>
                                        <p:tgtEl>
                                          <p:spTgt spid="18438"/>
                                        </p:tgtEl>
                                        <p:attrNameLst>
                                          <p:attrName>ppt_x</p:attrName>
                                        </p:attrNameLst>
                                      </p:cBhvr>
                                      <p:tavLst>
                                        <p:tav tm="0" fmla="#ppt_x+(cos(-2*pi*(1-$))*-#ppt_x-sin(-2*pi*(1-$))*(1-#ppt_y))*(1-$)">
                                          <p:val>
                                            <p:fltVal val="0"/>
                                          </p:val>
                                        </p:tav>
                                        <p:tav tm="100000">
                                          <p:val>
                                            <p:fltVal val="1"/>
                                          </p:val>
                                        </p:tav>
                                      </p:tavLst>
                                    </p:anim>
                                    <p:anim calcmode="lin" valueType="num">
                                      <p:cBhvr>
                                        <p:cTn id="49" dur="1000" fill="hold"/>
                                        <p:tgtEl>
                                          <p:spTgt spid="1843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0" fill="hold">
                      <p:stCondLst>
                        <p:cond delay="indefinite"/>
                      </p:stCondLst>
                      <p:childTnLst>
                        <p:par>
                          <p:cTn id="51" fill="hold">
                            <p:stCondLst>
                              <p:cond delay="0"/>
                            </p:stCondLst>
                            <p:childTnLst>
                              <p:par>
                                <p:cTn id="52" presetID="54" presetClass="entr" presetSubtype="0" accel="100000" fill="hold" grpId="0" nodeType="clickEffect">
                                  <p:stCondLst>
                                    <p:cond delay="0"/>
                                  </p:stCondLst>
                                  <p:childTnLst>
                                    <p:set>
                                      <p:cBhvr>
                                        <p:cTn id="53" dur="1" fill="hold">
                                          <p:stCondLst>
                                            <p:cond delay="0"/>
                                          </p:stCondLst>
                                        </p:cTn>
                                        <p:tgtEl>
                                          <p:spTgt spid="16">
                                            <p:txEl>
                                              <p:pRg st="0" end="0"/>
                                            </p:txEl>
                                          </p:spTgt>
                                        </p:tgtEl>
                                        <p:attrNameLst>
                                          <p:attrName>style.visibility</p:attrName>
                                        </p:attrNameLst>
                                      </p:cBhvr>
                                      <p:to>
                                        <p:strVal val="visible"/>
                                      </p:to>
                                    </p:set>
                                    <p:anim calcmode="lin" valueType="num">
                                      <p:cBhvr>
                                        <p:cTn id="54" dur="500" fill="hold"/>
                                        <p:tgtEl>
                                          <p:spTgt spid="16">
                                            <p:txEl>
                                              <p:pRg st="0" end="0"/>
                                            </p:txEl>
                                          </p:spTgt>
                                        </p:tgtEl>
                                        <p:attrNameLst>
                                          <p:attrName>ppt_w</p:attrName>
                                        </p:attrNameLst>
                                      </p:cBhvr>
                                      <p:tavLst>
                                        <p:tav tm="0">
                                          <p:val>
                                            <p:strVal val="#ppt_w*0.05"/>
                                          </p:val>
                                        </p:tav>
                                        <p:tav tm="100000">
                                          <p:val>
                                            <p:strVal val="#ppt_w"/>
                                          </p:val>
                                        </p:tav>
                                      </p:tavLst>
                                    </p:anim>
                                    <p:anim calcmode="lin" valueType="num">
                                      <p:cBhvr>
                                        <p:cTn id="55" dur="500" fill="hold"/>
                                        <p:tgtEl>
                                          <p:spTgt spid="16">
                                            <p:txEl>
                                              <p:pRg st="0" end="0"/>
                                            </p:txEl>
                                          </p:spTgt>
                                        </p:tgtEl>
                                        <p:attrNameLst>
                                          <p:attrName>ppt_h</p:attrName>
                                        </p:attrNameLst>
                                      </p:cBhvr>
                                      <p:tavLst>
                                        <p:tav tm="0">
                                          <p:val>
                                            <p:strVal val="#ppt_h"/>
                                          </p:val>
                                        </p:tav>
                                        <p:tav tm="100000">
                                          <p:val>
                                            <p:strVal val="#ppt_h"/>
                                          </p:val>
                                        </p:tav>
                                      </p:tavLst>
                                    </p:anim>
                                    <p:anim calcmode="lin" valueType="num">
                                      <p:cBhvr>
                                        <p:cTn id="56" dur="500" fill="hold"/>
                                        <p:tgtEl>
                                          <p:spTgt spid="16">
                                            <p:txEl>
                                              <p:pRg st="0" end="0"/>
                                            </p:txEl>
                                          </p:spTgt>
                                        </p:tgtEl>
                                        <p:attrNameLst>
                                          <p:attrName>ppt_x</p:attrName>
                                        </p:attrNameLst>
                                      </p:cBhvr>
                                      <p:tavLst>
                                        <p:tav tm="0">
                                          <p:val>
                                            <p:strVal val="#ppt_x-.2"/>
                                          </p:val>
                                        </p:tav>
                                        <p:tav tm="100000">
                                          <p:val>
                                            <p:strVal val="#ppt_x"/>
                                          </p:val>
                                        </p:tav>
                                      </p:tavLst>
                                    </p:anim>
                                    <p:anim calcmode="lin" valueType="num">
                                      <p:cBhvr>
                                        <p:cTn id="57" dur="500" fill="hold"/>
                                        <p:tgtEl>
                                          <p:spTgt spid="16">
                                            <p:txEl>
                                              <p:pRg st="0" end="0"/>
                                            </p:txEl>
                                          </p:spTgt>
                                        </p:tgtEl>
                                        <p:attrNameLst>
                                          <p:attrName>ppt_y</p:attrName>
                                        </p:attrNameLst>
                                      </p:cBhvr>
                                      <p:tavLst>
                                        <p:tav tm="0">
                                          <p:val>
                                            <p:strVal val="#ppt_y"/>
                                          </p:val>
                                        </p:tav>
                                        <p:tav tm="100000">
                                          <p:val>
                                            <p:strVal val="#ppt_y"/>
                                          </p:val>
                                        </p:tav>
                                      </p:tavLst>
                                    </p:anim>
                                    <p:animEffect transition="in" filter="fade">
                                      <p:cBhvr>
                                        <p:cTn id="58" dur="500"/>
                                        <p:tgtEl>
                                          <p:spTgt spid="16">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4" presetClass="entr" presetSubtype="16" fill="hold" grpId="0" nodeType="clickEffect">
                                  <p:stCondLst>
                                    <p:cond delay="0"/>
                                  </p:stCondLst>
                                  <p:childTnLst>
                                    <p:set>
                                      <p:cBhvr>
                                        <p:cTn id="62" dur="1" fill="hold">
                                          <p:stCondLst>
                                            <p:cond delay="0"/>
                                          </p:stCondLst>
                                        </p:cTn>
                                        <p:tgtEl>
                                          <p:spTgt spid="7">
                                            <p:txEl>
                                              <p:pRg st="0" end="0"/>
                                            </p:txEl>
                                          </p:spTgt>
                                        </p:tgtEl>
                                        <p:attrNameLst>
                                          <p:attrName>style.visibility</p:attrName>
                                        </p:attrNameLst>
                                      </p:cBhvr>
                                      <p:to>
                                        <p:strVal val="visible"/>
                                      </p:to>
                                    </p:set>
                                    <p:animEffect transition="in" filter="box(in)">
                                      <p:cBhvr>
                                        <p:cTn id="63"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P spid="13" grpId="0"/>
      <p:bldP spid="15" grpId="0"/>
      <p:bldP spid="16" grpId="0" build="allAtOnce"/>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JSK16-011"/>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 name="TextBox 2"/>
          <p:cNvSpPr txBox="1"/>
          <p:nvPr/>
        </p:nvSpPr>
        <p:spPr>
          <a:xfrm>
            <a:off x="428596" y="357166"/>
            <a:ext cx="8215370" cy="2062103"/>
          </a:xfrm>
          <a:prstGeom prst="rect">
            <a:avLst/>
          </a:prstGeom>
          <a:noFill/>
        </p:spPr>
        <p:txBody>
          <a:bodyPr wrap="square" rtlCol="0">
            <a:spAutoFit/>
          </a:bodyPr>
          <a:lstStyle/>
          <a:p>
            <a:r>
              <a:rPr lang="en-US" sz="3200" b="1" dirty="0" smtClean="0"/>
              <a:t>C</a:t>
            </a:r>
            <a:r>
              <a:rPr lang="zh-CN" altLang="en-US" sz="3200" b="1" dirty="0" smtClean="0"/>
              <a:t>．“一边人声咯咯啰啰，一边在谈话间歇的时候听菜畦里昆虫的鸣声；蒜在抽薹，白菜在卷心，芫荽在散发脉脉香气：使人感到一种真正的田园乐趣。”</a:t>
            </a:r>
            <a:r>
              <a:rPr lang="en-US" b="1" dirty="0" smtClean="0"/>
              <a:t> </a:t>
            </a:r>
            <a:endParaRPr lang="zh-CN" altLang="en-US" b="1" dirty="0"/>
          </a:p>
        </p:txBody>
      </p:sp>
      <p:sp>
        <p:nvSpPr>
          <p:cNvPr id="4" name="TextBox 3"/>
          <p:cNvSpPr txBox="1"/>
          <p:nvPr/>
        </p:nvSpPr>
        <p:spPr>
          <a:xfrm>
            <a:off x="285720" y="2714621"/>
            <a:ext cx="4786346" cy="3539430"/>
          </a:xfrm>
          <a:prstGeom prst="rect">
            <a:avLst/>
          </a:prstGeom>
          <a:noFill/>
        </p:spPr>
        <p:txBody>
          <a:bodyPr wrap="square" rtlCol="0">
            <a:spAutoFit/>
          </a:bodyPr>
          <a:lstStyle/>
          <a:p>
            <a:r>
              <a:rPr lang="zh-CN" altLang="en-US" sz="3200" b="1" dirty="0" smtClean="0">
                <a:solidFill>
                  <a:srgbClr val="0070C0"/>
                </a:solidFill>
                <a:latin typeface="方正姚体" pitchFamily="2" charset="-122"/>
                <a:ea typeface="方正姚体" pitchFamily="2" charset="-122"/>
              </a:rPr>
              <a:t>前两句从</a:t>
            </a:r>
            <a:r>
              <a:rPr lang="zh-CN" altLang="en-US" sz="3200" b="1" dirty="0" smtClean="0">
                <a:solidFill>
                  <a:srgbClr val="FF00FF"/>
                </a:solidFill>
                <a:latin typeface="方正姚体" pitchFamily="2" charset="-122"/>
                <a:ea typeface="方正姚体" pitchFamily="2" charset="-122"/>
              </a:rPr>
              <a:t>听觉、视觉、嗅觉</a:t>
            </a:r>
            <a:r>
              <a:rPr lang="zh-CN" altLang="en-US" sz="3200" b="1" dirty="0" smtClean="0">
                <a:solidFill>
                  <a:srgbClr val="0070C0"/>
                </a:solidFill>
                <a:latin typeface="方正姚体" pitchFamily="2" charset="-122"/>
                <a:ea typeface="方正姚体" pitchFamily="2" charset="-122"/>
              </a:rPr>
              <a:t>等不同的角度写出了充满诗情画意的田园美景，令人陶醉。</a:t>
            </a:r>
            <a:endParaRPr lang="en-US" altLang="zh-CN" sz="3200" b="1" dirty="0" smtClean="0">
              <a:solidFill>
                <a:srgbClr val="0070C0"/>
              </a:solidFill>
              <a:latin typeface="方正姚体" pitchFamily="2" charset="-122"/>
              <a:ea typeface="方正姚体" pitchFamily="2" charset="-122"/>
            </a:endParaRPr>
          </a:p>
          <a:p>
            <a:endParaRPr lang="en-US" altLang="zh-CN" sz="3200" b="1" dirty="0" smtClean="0">
              <a:solidFill>
                <a:srgbClr val="0070C0"/>
              </a:solidFill>
              <a:latin typeface="方正姚体" pitchFamily="2" charset="-122"/>
              <a:ea typeface="方正姚体" pitchFamily="2" charset="-122"/>
            </a:endParaRPr>
          </a:p>
          <a:p>
            <a:r>
              <a:rPr lang="zh-CN" altLang="en-US" sz="3200" b="1" dirty="0" smtClean="0">
                <a:solidFill>
                  <a:srgbClr val="0070C0"/>
                </a:solidFill>
                <a:latin typeface="方正姚体" pitchFamily="2" charset="-122"/>
                <a:ea typeface="方正姚体" pitchFamily="2" charset="-122"/>
              </a:rPr>
              <a:t>第三句直接抒发了作者</a:t>
            </a:r>
            <a:r>
              <a:rPr lang="zh-CN" altLang="en-US" sz="3200" b="1" dirty="0" smtClean="0">
                <a:solidFill>
                  <a:srgbClr val="FF00FF"/>
                </a:solidFill>
                <a:latin typeface="方正姚体" pitchFamily="2" charset="-122"/>
                <a:ea typeface="方正姚体" pitchFamily="2" charset="-122"/>
              </a:rPr>
              <a:t>对田园生活的热爱之情</a:t>
            </a:r>
            <a:r>
              <a:rPr lang="zh-CN" altLang="en-US" sz="3200" b="1" dirty="0" smtClean="0">
                <a:solidFill>
                  <a:srgbClr val="0070C0"/>
                </a:solidFill>
                <a:latin typeface="方正姚体" pitchFamily="2" charset="-122"/>
                <a:ea typeface="方正姚体" pitchFamily="2" charset="-122"/>
              </a:rPr>
              <a:t>。</a:t>
            </a:r>
            <a:r>
              <a:rPr lang="en-US" b="1" dirty="0" smtClean="0"/>
              <a:t> </a:t>
            </a:r>
            <a:endParaRPr lang="zh-CN" altLang="en-US" b="1" dirty="0"/>
          </a:p>
        </p:txBody>
      </p:sp>
      <p:pic>
        <p:nvPicPr>
          <p:cNvPr id="8194" name="Picture 2" descr="http://p1.pstatp.com/large/a790005629e1df95860"/>
          <p:cNvPicPr>
            <a:picLocks noChangeAspect="1" noChangeArrowheads="1"/>
          </p:cNvPicPr>
          <p:nvPr/>
        </p:nvPicPr>
        <p:blipFill>
          <a:blip r:embed="rId3"/>
          <a:srcRect/>
          <a:stretch>
            <a:fillRect/>
          </a:stretch>
        </p:blipFill>
        <p:spPr bwMode="auto">
          <a:xfrm>
            <a:off x="5000628" y="2714620"/>
            <a:ext cx="4524363" cy="387191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80">
                                          <p:stCondLst>
                                            <p:cond delay="0"/>
                                          </p:stCondLst>
                                        </p:cTn>
                                        <p:tgtEl>
                                          <p:spTgt spid="4"/>
                                        </p:tgtEl>
                                      </p:cBhvr>
                                    </p:animEffect>
                                    <p:anim calcmode="lin" valueType="num">
                                      <p:cBhvr>
                                        <p:cTn id="13"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8" dur="26">
                                          <p:stCondLst>
                                            <p:cond delay="650"/>
                                          </p:stCondLst>
                                        </p:cTn>
                                        <p:tgtEl>
                                          <p:spTgt spid="4"/>
                                        </p:tgtEl>
                                      </p:cBhvr>
                                      <p:to x="100000" y="60000"/>
                                    </p:animScale>
                                    <p:animScale>
                                      <p:cBhvr>
                                        <p:cTn id="19" dur="166" decel="50000">
                                          <p:stCondLst>
                                            <p:cond delay="676"/>
                                          </p:stCondLst>
                                        </p:cTn>
                                        <p:tgtEl>
                                          <p:spTgt spid="4"/>
                                        </p:tgtEl>
                                      </p:cBhvr>
                                      <p:to x="100000" y="100000"/>
                                    </p:animScale>
                                    <p:animScale>
                                      <p:cBhvr>
                                        <p:cTn id="20" dur="26">
                                          <p:stCondLst>
                                            <p:cond delay="1312"/>
                                          </p:stCondLst>
                                        </p:cTn>
                                        <p:tgtEl>
                                          <p:spTgt spid="4"/>
                                        </p:tgtEl>
                                      </p:cBhvr>
                                      <p:to x="100000" y="80000"/>
                                    </p:animScale>
                                    <p:animScale>
                                      <p:cBhvr>
                                        <p:cTn id="21" dur="166" decel="50000">
                                          <p:stCondLst>
                                            <p:cond delay="1338"/>
                                          </p:stCondLst>
                                        </p:cTn>
                                        <p:tgtEl>
                                          <p:spTgt spid="4"/>
                                        </p:tgtEl>
                                      </p:cBhvr>
                                      <p:to x="100000" y="100000"/>
                                    </p:animScale>
                                    <p:animScale>
                                      <p:cBhvr>
                                        <p:cTn id="22" dur="26">
                                          <p:stCondLst>
                                            <p:cond delay="1642"/>
                                          </p:stCondLst>
                                        </p:cTn>
                                        <p:tgtEl>
                                          <p:spTgt spid="4"/>
                                        </p:tgtEl>
                                      </p:cBhvr>
                                      <p:to x="100000" y="90000"/>
                                    </p:animScale>
                                    <p:animScale>
                                      <p:cBhvr>
                                        <p:cTn id="23" dur="166" decel="50000">
                                          <p:stCondLst>
                                            <p:cond delay="1668"/>
                                          </p:stCondLst>
                                        </p:cTn>
                                        <p:tgtEl>
                                          <p:spTgt spid="4"/>
                                        </p:tgtEl>
                                      </p:cBhvr>
                                      <p:to x="100000" y="100000"/>
                                    </p:animScale>
                                    <p:animScale>
                                      <p:cBhvr>
                                        <p:cTn id="24" dur="26">
                                          <p:stCondLst>
                                            <p:cond delay="1808"/>
                                          </p:stCondLst>
                                        </p:cTn>
                                        <p:tgtEl>
                                          <p:spTgt spid="4"/>
                                        </p:tgtEl>
                                      </p:cBhvr>
                                      <p:to x="100000" y="95000"/>
                                    </p:animScale>
                                    <p:animScale>
                                      <p:cBhvr>
                                        <p:cTn id="25"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JSK16-011"/>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17409" name="Rectangle 1"/>
          <p:cNvSpPr>
            <a:spLocks noChangeArrowheads="1"/>
          </p:cNvSpPr>
          <p:nvPr/>
        </p:nvSpPr>
        <p:spPr bwMode="auto">
          <a:xfrm>
            <a:off x="638145" y="785794"/>
            <a:ext cx="8505855" cy="156966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3200" b="1" i="0" u="none" strike="noStrike" cap="none" normalizeH="0" baseline="0" dirty="0" smtClean="0">
                <a:ln>
                  <a:noFill/>
                </a:ln>
                <a:solidFill>
                  <a:srgbClr val="FF0000"/>
                </a:solidFill>
                <a:effectLst/>
                <a:latin typeface="Calibri" pitchFamily="34" charset="0"/>
                <a:ea typeface="宋体" pitchFamily="2" charset="-122"/>
                <a:cs typeface="宋体" pitchFamily="2" charset="-122"/>
              </a:rPr>
              <a:t>④</a:t>
            </a:r>
            <a:r>
              <a:rPr kumimoji="0" lang="zh-CN" altLang="en-US" sz="3200" b="1" dirty="0" smtClean="0">
                <a:solidFill>
                  <a:srgbClr val="FF0000"/>
                </a:solidFill>
                <a:latin typeface="Calibri" pitchFamily="34" charset="0"/>
                <a:cs typeface="宋体" pitchFamily="2" charset="-122"/>
              </a:rPr>
              <a:t>请同学们</a:t>
            </a:r>
            <a:r>
              <a:rPr kumimoji="0" lang="zh-CN" sz="3200" b="1" i="0" u="none" strike="noStrike" cap="none" normalizeH="0" baseline="0" dirty="0" smtClean="0">
                <a:ln>
                  <a:noFill/>
                </a:ln>
                <a:solidFill>
                  <a:srgbClr val="FF0000"/>
                </a:solidFill>
                <a:effectLst/>
                <a:latin typeface="Calibri" pitchFamily="34" charset="0"/>
                <a:ea typeface="宋体" pitchFamily="2" charset="-122"/>
                <a:cs typeface="宋体" pitchFamily="2" charset="-122"/>
              </a:rPr>
              <a:t>用喜爱、赞美的语气朗读这两段。</a:t>
            </a:r>
            <a:r>
              <a:rPr kumimoji="0" lang="zh-CN" altLang="en-US" sz="3200" b="1" i="0" u="none" strike="noStrike" cap="none" normalizeH="0" baseline="0" dirty="0" smtClean="0">
                <a:ln>
                  <a:noFill/>
                </a:ln>
                <a:solidFill>
                  <a:srgbClr val="FF0000"/>
                </a:solidFill>
                <a:effectLst/>
                <a:latin typeface="Arial"/>
                <a:ea typeface="宋体" pitchFamily="2" charset="-122"/>
                <a:cs typeface="宋体" pitchFamily="2" charset="-122"/>
              </a:rPr>
              <a:t> </a:t>
            </a:r>
            <a:r>
              <a:rPr kumimoji="0" lang="zh-CN" altLang="en-US" sz="3200" b="1" i="0" u="none" strike="noStrike" cap="none" normalizeH="0" baseline="0" dirty="0" smtClean="0">
                <a:ln>
                  <a:noFill/>
                </a:ln>
                <a:solidFill>
                  <a:srgbClr val="FF0000"/>
                </a:solidFill>
                <a:effectLst/>
                <a:latin typeface="Calibri" pitchFamily="34" charset="0"/>
                <a:ea typeface="宋体" pitchFamily="2" charset="-122"/>
                <a:cs typeface="宋体" pitchFamily="2" charset="-122"/>
              </a:rPr>
              <a:t/>
            </a:r>
            <a:br>
              <a:rPr kumimoji="0" lang="zh-CN" altLang="en-US" sz="3200" b="1" i="0" u="none" strike="noStrike" cap="none" normalizeH="0" baseline="0" dirty="0" smtClean="0">
                <a:ln>
                  <a:noFill/>
                </a:ln>
                <a:solidFill>
                  <a:srgbClr val="FF0000"/>
                </a:solidFill>
                <a:effectLst/>
                <a:latin typeface="Calibri" pitchFamily="34" charset="0"/>
                <a:ea typeface="宋体" pitchFamily="2" charset="-122"/>
                <a:cs typeface="宋体" pitchFamily="2" charset="-122"/>
              </a:rPr>
            </a:br>
            <a:r>
              <a:rPr kumimoji="0" lang="zh-CN" altLang="en-US" sz="3200" b="0" i="0" u="none" strike="noStrike" cap="none" normalizeH="0" baseline="0" dirty="0" smtClean="0">
                <a:ln>
                  <a:noFill/>
                </a:ln>
                <a:solidFill>
                  <a:srgbClr val="1E1E1E"/>
                </a:solidFill>
                <a:effectLst/>
                <a:latin typeface="Calibri" pitchFamily="34" charset="0"/>
                <a:ea typeface="宋体" pitchFamily="2" charset="-122"/>
                <a:cs typeface="宋体" pitchFamily="2" charset="-122"/>
              </a:rPr>
              <a:t/>
            </a:r>
            <a:br>
              <a:rPr kumimoji="0" lang="zh-CN" altLang="en-US" sz="3200" b="0" i="0" u="none" strike="noStrike" cap="none" normalizeH="0" baseline="0" dirty="0" smtClean="0">
                <a:ln>
                  <a:noFill/>
                </a:ln>
                <a:solidFill>
                  <a:srgbClr val="1E1E1E"/>
                </a:solidFill>
                <a:effectLst/>
                <a:latin typeface="Calibri" pitchFamily="34" charset="0"/>
                <a:ea typeface="宋体" pitchFamily="2" charset="-122"/>
                <a:cs typeface="宋体" pitchFamily="2" charset="-122"/>
              </a:rPr>
            </a:b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pic>
        <p:nvPicPr>
          <p:cNvPr id="68610" name="Picture 2"/>
          <p:cNvPicPr>
            <a:picLocks noChangeAspect="1" noChangeArrowheads="1"/>
          </p:cNvPicPr>
          <p:nvPr/>
        </p:nvPicPr>
        <p:blipFill>
          <a:blip r:embed="rId3"/>
          <a:srcRect/>
          <a:stretch>
            <a:fillRect/>
          </a:stretch>
        </p:blipFill>
        <p:spPr bwMode="auto">
          <a:xfrm>
            <a:off x="214282" y="2000240"/>
            <a:ext cx="4029096" cy="4214842"/>
          </a:xfrm>
          <a:prstGeom prst="rect">
            <a:avLst/>
          </a:prstGeom>
          <a:noFill/>
          <a:ln w="9525">
            <a:noFill/>
            <a:miter lim="800000"/>
            <a:headEnd/>
            <a:tailEnd/>
          </a:ln>
          <a:effectLst/>
        </p:spPr>
      </p:pic>
      <p:pic>
        <p:nvPicPr>
          <p:cNvPr id="68611" name="Picture 3"/>
          <p:cNvPicPr>
            <a:picLocks noChangeAspect="1" noChangeArrowheads="1"/>
          </p:cNvPicPr>
          <p:nvPr/>
        </p:nvPicPr>
        <p:blipFill>
          <a:blip r:embed="rId4"/>
          <a:srcRect/>
          <a:stretch>
            <a:fillRect/>
          </a:stretch>
        </p:blipFill>
        <p:spPr bwMode="auto">
          <a:xfrm>
            <a:off x="3714744" y="2214554"/>
            <a:ext cx="5179817" cy="380365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JSK16-011"/>
          <p:cNvPicPr>
            <a:picLocks noChangeAspect="1" noChangeArrowheads="1"/>
          </p:cNvPicPr>
          <p:nvPr/>
        </p:nvPicPr>
        <p:blipFill>
          <a:blip r:embed="rId2"/>
          <a:srcRect/>
          <a:stretch>
            <a:fillRect/>
          </a:stretch>
        </p:blipFill>
        <p:spPr bwMode="auto">
          <a:xfrm>
            <a:off x="-357222" y="-285775"/>
            <a:ext cx="9748312" cy="714377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7585" name="Picture 1"/>
          <p:cNvPicPr>
            <a:picLocks noChangeAspect="1" noChangeArrowheads="1"/>
          </p:cNvPicPr>
          <p:nvPr/>
        </p:nvPicPr>
        <p:blipFill>
          <a:blip r:embed="rId3"/>
          <a:srcRect/>
          <a:stretch>
            <a:fillRect/>
          </a:stretch>
        </p:blipFill>
        <p:spPr bwMode="auto">
          <a:xfrm>
            <a:off x="4824739" y="3571876"/>
            <a:ext cx="4605045" cy="3286124"/>
          </a:xfrm>
          <a:prstGeom prst="rect">
            <a:avLst/>
          </a:prstGeom>
          <a:noFill/>
          <a:ln w="9525">
            <a:noFill/>
            <a:miter lim="800000"/>
            <a:headEnd/>
            <a:tailEnd/>
          </a:ln>
          <a:effectLst/>
        </p:spPr>
      </p:pic>
      <p:sp>
        <p:nvSpPr>
          <p:cNvPr id="3" name="TextBox 2"/>
          <p:cNvSpPr txBox="1"/>
          <p:nvPr/>
        </p:nvSpPr>
        <p:spPr>
          <a:xfrm>
            <a:off x="714348" y="0"/>
            <a:ext cx="6715172" cy="646331"/>
          </a:xfrm>
          <a:prstGeom prst="rect">
            <a:avLst/>
          </a:prstGeom>
          <a:noFill/>
        </p:spPr>
        <p:txBody>
          <a:bodyPr wrap="square" rtlCol="0">
            <a:spAutoFit/>
          </a:bodyPr>
          <a:lstStyle/>
          <a:p>
            <a:r>
              <a:rPr lang="en-US" sz="3600" b="1" dirty="0" smtClean="0">
                <a:solidFill>
                  <a:srgbClr val="FF0000"/>
                </a:solidFill>
              </a:rPr>
              <a:t>2</a:t>
            </a:r>
            <a:r>
              <a:rPr lang="zh-CN" altLang="en-US" sz="3600" b="1" dirty="0" smtClean="0">
                <a:solidFill>
                  <a:srgbClr val="FF0000"/>
                </a:solidFill>
              </a:rPr>
              <a:t>．品味课文优美丰富的语言：</a:t>
            </a:r>
            <a:endParaRPr lang="zh-CN" altLang="en-US" sz="3600" dirty="0"/>
          </a:p>
        </p:txBody>
      </p:sp>
      <p:sp>
        <p:nvSpPr>
          <p:cNvPr id="33793" name="Rectangle 1"/>
          <p:cNvSpPr>
            <a:spLocks noChangeArrowheads="1"/>
          </p:cNvSpPr>
          <p:nvPr/>
        </p:nvSpPr>
        <p:spPr bwMode="auto">
          <a:xfrm>
            <a:off x="0" y="785794"/>
            <a:ext cx="9358378" cy="649408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kumimoji="0" lang="zh-CN" altLang="en-US" sz="3200" b="1" i="0" u="none" strike="noStrike" cap="none" normalizeH="0" baseline="0" dirty="0" smtClean="0">
                <a:ln>
                  <a:noFill/>
                </a:ln>
                <a:effectLst/>
                <a:latin typeface="Calibri" pitchFamily="34" charset="0"/>
                <a:ea typeface="宋体" pitchFamily="2" charset="-122"/>
                <a:cs typeface="Times New Roman" pitchFamily="18" charset="0"/>
              </a:rPr>
              <a:t>     </a:t>
            </a:r>
            <a:r>
              <a:rPr kumimoji="0" lang="en-US" altLang="en-US" sz="3200" b="1" dirty="0" smtClean="0">
                <a:solidFill>
                  <a:schemeClr val="bg1"/>
                </a:solidFill>
                <a:latin typeface="Calibri" pitchFamily="34" charset="0"/>
                <a:cs typeface="Times New Roman" pitchFamily="18" charset="0"/>
              </a:rPr>
              <a:t>(</a:t>
            </a:r>
            <a:r>
              <a:rPr kumimoji="0" lang="en-US" altLang="zh-CN" sz="3200" b="1" dirty="0" smtClean="0">
                <a:solidFill>
                  <a:schemeClr val="bg1"/>
                </a:solidFill>
                <a:latin typeface="Calibri" pitchFamily="34" charset="0"/>
                <a:cs typeface="Times New Roman" pitchFamily="18" charset="0"/>
              </a:rPr>
              <a:t>1</a:t>
            </a:r>
            <a:r>
              <a:rPr kumimoji="0" lang="en-US" altLang="en-US" sz="3200" b="1" dirty="0" smtClean="0">
                <a:solidFill>
                  <a:schemeClr val="bg1"/>
                </a:solidFill>
                <a:latin typeface="Calibri" pitchFamily="34" charset="0"/>
                <a:cs typeface="Times New Roman" pitchFamily="18" charset="0"/>
              </a:rPr>
              <a:t>)</a:t>
            </a:r>
            <a:r>
              <a:rPr kumimoji="0" lang="zh-CN" altLang="en-US" sz="3200" b="1" dirty="0" smtClean="0">
                <a:solidFill>
                  <a:schemeClr val="bg1"/>
                </a:solidFill>
                <a:latin typeface="Calibri" pitchFamily="34" charset="0"/>
                <a:cs typeface="Times New Roman" pitchFamily="18" charset="0"/>
              </a:rPr>
              <a:t>词语的运用精当妥帖而富有色彩之美；</a:t>
            </a:r>
            <a:endParaRPr kumimoji="0" lang="en-US" altLang="zh-CN" sz="3200" b="1" dirty="0" smtClean="0">
              <a:solidFill>
                <a:schemeClr val="bg1"/>
              </a:solidFill>
              <a:latin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3200" b="1" i="0" u="none" strike="noStrike" cap="none" normalizeH="0" baseline="0" dirty="0" smtClean="0">
                <a:ln>
                  <a:noFill/>
                </a:ln>
                <a:solidFill>
                  <a:schemeClr val="bg1"/>
                </a:solidFill>
                <a:effectLst/>
                <a:latin typeface="Calibri" pitchFamily="34" charset="0"/>
                <a:ea typeface="宋体" pitchFamily="2" charset="-122"/>
                <a:cs typeface="Times New Roman" pitchFamily="18" charset="0"/>
              </a:rPr>
              <a:t>     </a:t>
            </a:r>
            <a:r>
              <a:rPr kumimoji="0" lang="en-US" altLang="zh-CN" sz="3200" b="1" i="0" u="none" strike="noStrike" cap="none" normalizeH="0" baseline="0" dirty="0" smtClean="0">
                <a:ln>
                  <a:noFill/>
                </a:ln>
                <a:solidFill>
                  <a:schemeClr val="bg1"/>
                </a:solidFill>
                <a:effectLst/>
                <a:latin typeface="Calibri" pitchFamily="34" charset="0"/>
                <a:ea typeface="宋体" pitchFamily="2" charset="-122"/>
                <a:cs typeface="Times New Roman" pitchFamily="18" charset="0"/>
              </a:rPr>
              <a:t>(2)</a:t>
            </a:r>
            <a:r>
              <a:rPr kumimoji="0" lang="zh-CN" altLang="en-US" sz="3200" b="1" i="0" u="none" strike="noStrike" cap="none" normalizeH="0" baseline="0" dirty="0" smtClean="0">
                <a:ln>
                  <a:noFill/>
                </a:ln>
                <a:solidFill>
                  <a:schemeClr val="bg1"/>
                </a:solidFill>
                <a:effectLst/>
                <a:latin typeface="Calibri" pitchFamily="34" charset="0"/>
                <a:ea typeface="宋体" pitchFamily="2" charset="-122"/>
                <a:cs typeface="Times New Roman" pitchFamily="18" charset="0"/>
              </a:rPr>
              <a:t>运用了多种修辞手法，语言生动活泼。</a:t>
            </a:r>
            <a:endParaRPr kumimoji="0" lang="en-US" altLang="zh-CN" sz="3200" b="1" i="0" u="none" strike="noStrike" cap="none" normalizeH="0" baseline="0" dirty="0" smtClean="0">
              <a:ln>
                <a:noFill/>
              </a:ln>
              <a:solidFill>
                <a:schemeClr val="bg1"/>
              </a:solidFill>
              <a:effectLst/>
              <a:latin typeface="Calibri" pitchFamily="34" charset="0"/>
              <a:ea typeface="宋体" pitchFamily="2"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3200" b="1" i="0" u="none" strike="noStrike" cap="none" normalizeH="0" baseline="0" dirty="0" smtClean="0">
                <a:ln>
                  <a:noFill/>
                </a:ln>
                <a:solidFill>
                  <a:schemeClr val="bg1"/>
                </a:solidFill>
                <a:effectLst/>
                <a:latin typeface="Calibri" pitchFamily="34" charset="0"/>
                <a:ea typeface="宋体" pitchFamily="2" charset="-122"/>
                <a:cs typeface="Times New Roman" pitchFamily="18" charset="0"/>
              </a:rPr>
              <a:t>      比如，那段对瓜菜新芽的描写，有比喻、拟</a:t>
            </a:r>
            <a:endParaRPr kumimoji="0" lang="en-US" altLang="zh-CN" sz="3200" b="1" i="0" u="none" strike="noStrike" cap="none" normalizeH="0" baseline="0" dirty="0" smtClean="0">
              <a:ln>
                <a:noFill/>
              </a:ln>
              <a:solidFill>
                <a:schemeClr val="bg1"/>
              </a:solidFill>
              <a:effectLst/>
              <a:latin typeface="Calibri" pitchFamily="34" charset="0"/>
              <a:ea typeface="宋体" pitchFamily="2"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3200" b="1" i="0" u="none" strike="noStrike" cap="none" normalizeH="0" baseline="0" dirty="0" smtClean="0">
                <a:ln>
                  <a:noFill/>
                </a:ln>
                <a:solidFill>
                  <a:schemeClr val="bg1"/>
                </a:solidFill>
                <a:effectLst/>
                <a:latin typeface="Calibri" pitchFamily="34" charset="0"/>
                <a:ea typeface="宋体" pitchFamily="2" charset="-122"/>
                <a:cs typeface="Times New Roman" pitchFamily="18" charset="0"/>
              </a:rPr>
              <a:t>人、排比、引用、反问，这些修辞手法的综合</a:t>
            </a:r>
            <a:endParaRPr kumimoji="0" lang="en-US" altLang="zh-CN" sz="3200" b="1" i="0" u="none" strike="noStrike" cap="none" normalizeH="0" baseline="0" dirty="0" smtClean="0">
              <a:ln>
                <a:noFill/>
              </a:ln>
              <a:solidFill>
                <a:schemeClr val="bg1"/>
              </a:solidFill>
              <a:effectLst/>
              <a:latin typeface="Calibri" pitchFamily="34" charset="0"/>
              <a:ea typeface="宋体" pitchFamily="2"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3200" b="1" i="0" u="none" strike="noStrike" cap="none" normalizeH="0" baseline="0" dirty="0" smtClean="0">
                <a:ln>
                  <a:noFill/>
                </a:ln>
                <a:solidFill>
                  <a:schemeClr val="bg1"/>
                </a:solidFill>
                <a:effectLst/>
                <a:latin typeface="Calibri" pitchFamily="34" charset="0"/>
                <a:ea typeface="宋体" pitchFamily="2" charset="-122"/>
                <a:cs typeface="Times New Roman" pitchFamily="18" charset="0"/>
              </a:rPr>
              <a:t>运用，把一幅新芽图写得清新可爱，充满了诗</a:t>
            </a:r>
            <a:endParaRPr kumimoji="0" lang="en-US" altLang="zh-CN" sz="3200" b="1" i="0" u="none" strike="noStrike" cap="none" normalizeH="0" baseline="0" dirty="0" smtClean="0">
              <a:ln>
                <a:noFill/>
              </a:ln>
              <a:solidFill>
                <a:schemeClr val="bg1"/>
              </a:solidFill>
              <a:effectLst/>
              <a:latin typeface="Calibri" pitchFamily="34" charset="0"/>
              <a:ea typeface="宋体" pitchFamily="2"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3200" b="1" i="0" u="none" strike="noStrike" cap="none" normalizeH="0" baseline="0" dirty="0" smtClean="0">
                <a:ln>
                  <a:noFill/>
                </a:ln>
                <a:solidFill>
                  <a:schemeClr val="bg1"/>
                </a:solidFill>
                <a:effectLst/>
                <a:latin typeface="Calibri" pitchFamily="34" charset="0"/>
                <a:ea typeface="宋体" pitchFamily="2" charset="-122"/>
                <a:cs typeface="Times New Roman" pitchFamily="18" charset="0"/>
              </a:rPr>
              <a:t>情画意。</a:t>
            </a:r>
            <a:endParaRPr kumimoji="0" lang="zh-CN" altLang="en-US" sz="3200" b="1" i="0" u="none" strike="noStrike" cap="none" normalizeH="0" baseline="0" dirty="0" smtClean="0">
              <a:ln>
                <a:noFill/>
              </a:ln>
              <a:solidFill>
                <a:schemeClr val="bg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3200" b="1" i="0" u="none" strike="noStrike" cap="none" normalizeH="0" baseline="0" dirty="0" smtClean="0">
                <a:ln>
                  <a:noFill/>
                </a:ln>
                <a:solidFill>
                  <a:schemeClr val="bg1"/>
                </a:solidFill>
                <a:effectLst/>
                <a:latin typeface="Calibri" pitchFamily="34" charset="0"/>
                <a:ea typeface="宋体" pitchFamily="2" charset="-122"/>
                <a:cs typeface="Times New Roman" pitchFamily="18" charset="0"/>
              </a:rPr>
              <a:t>      </a:t>
            </a:r>
            <a:r>
              <a:rPr kumimoji="0" lang="en-US" altLang="zh-CN" sz="3200" b="1" i="0" u="none" strike="noStrike" cap="none" normalizeH="0" baseline="0" dirty="0" smtClean="0">
                <a:ln>
                  <a:noFill/>
                </a:ln>
                <a:solidFill>
                  <a:schemeClr val="bg1"/>
                </a:solidFill>
                <a:effectLst/>
                <a:latin typeface="Calibri" pitchFamily="34" charset="0"/>
                <a:ea typeface="宋体" pitchFamily="2" charset="-122"/>
                <a:cs typeface="Times New Roman" pitchFamily="18" charset="0"/>
              </a:rPr>
              <a:t>(3)</a:t>
            </a:r>
            <a:r>
              <a:rPr kumimoji="0" lang="zh-CN" altLang="en-US" sz="3200" b="1" i="0" u="none" strike="noStrike" cap="none" normalizeH="0" baseline="0" dirty="0" smtClean="0">
                <a:ln>
                  <a:noFill/>
                </a:ln>
                <a:solidFill>
                  <a:schemeClr val="bg1"/>
                </a:solidFill>
                <a:effectLst/>
                <a:latin typeface="Calibri" pitchFamily="34" charset="0"/>
                <a:ea typeface="宋体" pitchFamily="2" charset="-122"/>
                <a:cs typeface="Times New Roman" pitchFamily="18" charset="0"/>
              </a:rPr>
              <a:t>恰当引用了农谚俗语和古人诗文，语言质</a:t>
            </a:r>
            <a:endParaRPr kumimoji="0" lang="en-US" altLang="zh-CN" sz="3200" b="1" i="0" u="none" strike="noStrike" cap="none" normalizeH="0" baseline="0" dirty="0" smtClean="0">
              <a:ln>
                <a:noFill/>
              </a:ln>
              <a:solidFill>
                <a:schemeClr val="bg1"/>
              </a:solidFill>
              <a:effectLst/>
              <a:latin typeface="Calibri" pitchFamily="34" charset="0"/>
              <a:ea typeface="宋体" pitchFamily="2"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3200" b="1" i="0" u="none" strike="noStrike" cap="none" normalizeH="0" baseline="0" dirty="0" smtClean="0">
                <a:ln>
                  <a:noFill/>
                </a:ln>
                <a:solidFill>
                  <a:schemeClr val="bg1"/>
                </a:solidFill>
                <a:effectLst/>
                <a:latin typeface="Calibri" pitchFamily="34" charset="0"/>
                <a:ea typeface="宋体" pitchFamily="2" charset="-122"/>
                <a:cs typeface="Times New Roman" pitchFamily="18" charset="0"/>
              </a:rPr>
              <a:t>朴简练。</a:t>
            </a:r>
            <a:endParaRPr kumimoji="0" lang="zh-CN" altLang="en-US" sz="3200" b="1" i="0" u="none" strike="noStrike" cap="none" normalizeH="0" baseline="0" dirty="0" smtClean="0">
              <a:ln>
                <a:noFill/>
              </a:ln>
              <a:solidFill>
                <a:schemeClr val="bg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3200" b="1" i="0" u="none" strike="noStrike" cap="none" normalizeH="0" baseline="0" dirty="0" smtClean="0">
                <a:ln>
                  <a:noFill/>
                </a:ln>
                <a:solidFill>
                  <a:schemeClr val="bg1"/>
                </a:solidFill>
                <a:effectLst/>
                <a:latin typeface="Calibri" pitchFamily="34" charset="0"/>
                <a:ea typeface="宋体" pitchFamily="2" charset="-122"/>
                <a:cs typeface="Times New Roman" pitchFamily="18" charset="0"/>
              </a:rPr>
              <a:t>      </a:t>
            </a:r>
            <a:r>
              <a:rPr kumimoji="0" lang="en-US" altLang="zh-CN" sz="3200" b="1" i="0" u="none" strike="noStrike" cap="none" normalizeH="0" baseline="0" dirty="0" smtClean="0">
                <a:ln>
                  <a:noFill/>
                </a:ln>
                <a:solidFill>
                  <a:schemeClr val="bg1"/>
                </a:solidFill>
                <a:effectLst/>
                <a:latin typeface="Calibri" pitchFamily="34" charset="0"/>
                <a:ea typeface="宋体" pitchFamily="2" charset="-122"/>
                <a:cs typeface="Times New Roman" pitchFamily="18" charset="0"/>
              </a:rPr>
              <a:t>(4)</a:t>
            </a:r>
            <a:r>
              <a:rPr kumimoji="0" lang="zh-CN" altLang="en-US" sz="3200" b="1" i="0" u="none" strike="noStrike" cap="none" normalizeH="0" baseline="0" dirty="0" smtClean="0">
                <a:ln>
                  <a:noFill/>
                </a:ln>
                <a:solidFill>
                  <a:schemeClr val="bg1"/>
                </a:solidFill>
                <a:effectLst/>
                <a:latin typeface="Calibri" pitchFamily="34" charset="0"/>
                <a:ea typeface="宋体" pitchFamily="2" charset="-122"/>
                <a:cs typeface="Times New Roman" pitchFamily="18" charset="0"/>
              </a:rPr>
              <a:t>多处注意运用了叠音词语，使文句具有了</a:t>
            </a:r>
            <a:endParaRPr kumimoji="0" lang="en-US" altLang="zh-CN" sz="3200" b="1" i="0" u="none" strike="noStrike" cap="none" normalizeH="0" baseline="0" dirty="0" smtClean="0">
              <a:ln>
                <a:noFill/>
              </a:ln>
              <a:solidFill>
                <a:schemeClr val="bg1"/>
              </a:solidFill>
              <a:effectLst/>
              <a:latin typeface="Calibri" pitchFamily="34" charset="0"/>
              <a:ea typeface="宋体" pitchFamily="2"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3200" b="1" i="0" u="none" strike="noStrike" cap="none" normalizeH="0" baseline="0" dirty="0" smtClean="0">
                <a:ln>
                  <a:noFill/>
                </a:ln>
                <a:solidFill>
                  <a:schemeClr val="bg1"/>
                </a:solidFill>
                <a:effectLst/>
                <a:latin typeface="Calibri" pitchFamily="34" charset="0"/>
                <a:ea typeface="宋体" pitchFamily="2" charset="-122"/>
                <a:cs typeface="Times New Roman" pitchFamily="18" charset="0"/>
              </a:rPr>
              <a:t>音韵美，而且增加了表现力。</a:t>
            </a:r>
            <a:endParaRPr kumimoji="0" lang="zh-CN" altLang="en-US" sz="3200" b="1" i="0" u="none" strike="noStrike" cap="none" normalizeH="0" baseline="0" dirty="0" smtClean="0">
              <a:ln>
                <a:noFill/>
              </a:ln>
              <a:solidFill>
                <a:schemeClr val="bg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3200" b="1" i="0" u="none" strike="noStrike" cap="none" normalizeH="0" baseline="0" dirty="0" smtClean="0">
                <a:ln>
                  <a:noFill/>
                </a:ln>
                <a:solidFill>
                  <a:srgbClr val="1E1E1E"/>
                </a:solidFill>
                <a:effectLst/>
                <a:latin typeface="Arial" pitchFamily="34" charset="0"/>
                <a:ea typeface="宋体" pitchFamily="2" charset="-122"/>
                <a:cs typeface="宋体" pitchFamily="2" charset="-122"/>
              </a:rPr>
              <a:t/>
            </a:r>
            <a:br>
              <a:rPr kumimoji="0" lang="zh-CN" altLang="en-US" sz="3200" b="1" i="0" u="none" strike="noStrike" cap="none" normalizeH="0" baseline="0" dirty="0" smtClean="0">
                <a:ln>
                  <a:noFill/>
                </a:ln>
                <a:solidFill>
                  <a:srgbClr val="1E1E1E"/>
                </a:solidFill>
                <a:effectLst/>
                <a:latin typeface="Arial" pitchFamily="34" charset="0"/>
                <a:ea typeface="宋体" pitchFamily="2" charset="-122"/>
                <a:cs typeface="宋体" pitchFamily="2" charset="-122"/>
              </a:rPr>
            </a:br>
            <a:r>
              <a:rPr kumimoji="0" lang="zh-CN" altLang="en-US" sz="3200" b="1" i="0" u="none" strike="noStrike" cap="none" normalizeH="0" baseline="0" dirty="0" smtClean="0">
                <a:ln>
                  <a:noFill/>
                </a:ln>
                <a:solidFill>
                  <a:srgbClr val="1E1E1E"/>
                </a:solidFill>
                <a:effectLst/>
                <a:latin typeface="Arial" pitchFamily="34" charset="0"/>
                <a:ea typeface="宋体" pitchFamily="2" charset="-122"/>
                <a:cs typeface="宋体" pitchFamily="2" charset="-122"/>
              </a:rPr>
              <a:t/>
            </a:r>
            <a:br>
              <a:rPr kumimoji="0" lang="zh-CN" altLang="en-US" sz="3200" b="1" i="0" u="none" strike="noStrike" cap="none" normalizeH="0" baseline="0" dirty="0" smtClean="0">
                <a:ln>
                  <a:noFill/>
                </a:ln>
                <a:solidFill>
                  <a:srgbClr val="1E1E1E"/>
                </a:solidFill>
                <a:effectLst/>
                <a:latin typeface="Arial" pitchFamily="34" charset="0"/>
                <a:ea typeface="宋体" pitchFamily="2" charset="-122"/>
                <a:cs typeface="宋体" pitchFamily="2" charset="-122"/>
              </a:rPr>
            </a:br>
            <a:endParaRPr kumimoji="0" lang="zh-CN" altLang="en-US" sz="32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JSK16-011"/>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8" name="TextBox 7"/>
          <p:cNvSpPr txBox="1"/>
          <p:nvPr/>
        </p:nvSpPr>
        <p:spPr>
          <a:xfrm>
            <a:off x="857224" y="214290"/>
            <a:ext cx="6572296" cy="461665"/>
          </a:xfrm>
          <a:prstGeom prst="rect">
            <a:avLst/>
          </a:prstGeom>
          <a:noFill/>
        </p:spPr>
        <p:txBody>
          <a:bodyPr wrap="square" rtlCol="0">
            <a:spAutoFit/>
          </a:bodyPr>
          <a:lstStyle/>
          <a:p>
            <a:r>
              <a:rPr lang="en-US" dirty="0" smtClean="0">
                <a:solidFill>
                  <a:srgbClr val="FF0000"/>
                </a:solidFill>
              </a:rPr>
              <a:t> </a:t>
            </a:r>
            <a:endParaRPr lang="zh-CN" altLang="en-US" dirty="0"/>
          </a:p>
        </p:txBody>
      </p:sp>
      <p:sp>
        <p:nvSpPr>
          <p:cNvPr id="9" name="TextBox 8"/>
          <p:cNvSpPr txBox="1"/>
          <p:nvPr/>
        </p:nvSpPr>
        <p:spPr>
          <a:xfrm>
            <a:off x="857224" y="857232"/>
            <a:ext cx="7572428" cy="1384995"/>
          </a:xfrm>
          <a:prstGeom prst="rect">
            <a:avLst/>
          </a:prstGeom>
          <a:noFill/>
        </p:spPr>
        <p:txBody>
          <a:bodyPr wrap="square" rtlCol="0">
            <a:spAutoFit/>
          </a:bodyPr>
          <a:lstStyle/>
          <a:p>
            <a:r>
              <a:rPr lang="zh-CN" altLang="en-US" dirty="0" smtClean="0"/>
              <a:t>        </a:t>
            </a:r>
            <a:r>
              <a:rPr lang="zh-CN" altLang="en-US" sz="2800" b="1" dirty="0" smtClean="0"/>
              <a:t>作者写蔬菜、花果、树叶时，抓住了事物色香的特点，试找出几个有关的词语，体会作者用词的精当妥帖。</a:t>
            </a:r>
            <a:r>
              <a:rPr lang="en-US" sz="2800" b="1" dirty="0" smtClean="0"/>
              <a:t> </a:t>
            </a:r>
            <a:endParaRPr lang="zh-CN" altLang="en-US" sz="2800" b="1" dirty="0"/>
          </a:p>
        </p:txBody>
      </p:sp>
      <p:sp>
        <p:nvSpPr>
          <p:cNvPr id="10" name="TextBox 9"/>
          <p:cNvSpPr txBox="1"/>
          <p:nvPr/>
        </p:nvSpPr>
        <p:spPr>
          <a:xfrm>
            <a:off x="571472" y="2357430"/>
            <a:ext cx="8286808" cy="4339650"/>
          </a:xfrm>
          <a:prstGeom prst="rect">
            <a:avLst/>
          </a:prstGeom>
          <a:noFill/>
        </p:spPr>
        <p:txBody>
          <a:bodyPr wrap="square" rtlCol="0">
            <a:spAutoFit/>
          </a:bodyPr>
          <a:lstStyle/>
          <a:p>
            <a:r>
              <a:rPr lang="zh-CN" altLang="en-US" sz="2800" b="1" dirty="0" smtClean="0">
                <a:solidFill>
                  <a:srgbClr val="0070C0"/>
                </a:solidFill>
                <a:latin typeface="方正姚体" pitchFamily="2" charset="-122"/>
                <a:ea typeface="方正姚体" pitchFamily="2" charset="-122"/>
              </a:rPr>
              <a:t>例：</a:t>
            </a:r>
            <a:r>
              <a:rPr lang="zh-CN" altLang="en-US" sz="2800" b="1" dirty="0" smtClean="0">
                <a:solidFill>
                  <a:srgbClr val="FF66FF"/>
                </a:solidFill>
                <a:latin typeface="方正姚体" pitchFamily="2" charset="-122"/>
                <a:ea typeface="方正姚体" pitchFamily="2" charset="-122"/>
              </a:rPr>
              <a:t>“粉红”的桃杏花</a:t>
            </a:r>
            <a:r>
              <a:rPr lang="zh-CN" altLang="en-US" sz="2800" b="1" dirty="0" smtClean="0">
                <a:solidFill>
                  <a:srgbClr val="0070C0"/>
                </a:solidFill>
                <a:latin typeface="方正姚体" pitchFamily="2" charset="-122"/>
                <a:ea typeface="方正姚体" pitchFamily="2" charset="-122"/>
              </a:rPr>
              <a:t>，“绿叶衬托的艳丽”的海棠花，</a:t>
            </a:r>
            <a:r>
              <a:rPr lang="zh-CN" altLang="en-US" sz="2800" b="1" dirty="0" smtClean="0">
                <a:solidFill>
                  <a:srgbClr val="6600FF"/>
                </a:solidFill>
                <a:latin typeface="方正姚体" pitchFamily="2" charset="-122"/>
                <a:ea typeface="方正姚体" pitchFamily="2" charset="-122"/>
              </a:rPr>
              <a:t>“绛紫的”</a:t>
            </a:r>
            <a:r>
              <a:rPr lang="zh-CN" altLang="en-US" sz="2800" b="1" dirty="0" smtClean="0">
                <a:solidFill>
                  <a:srgbClr val="0070C0"/>
                </a:solidFill>
                <a:latin typeface="方正姚体" pitchFamily="2" charset="-122"/>
                <a:ea typeface="方正姚体" pitchFamily="2" charset="-122"/>
              </a:rPr>
              <a:t>、“银白的”波斯菊、“</a:t>
            </a:r>
            <a:r>
              <a:rPr lang="zh-CN" altLang="en-US" sz="2800" b="1" dirty="0" smtClean="0">
                <a:solidFill>
                  <a:srgbClr val="00B050"/>
                </a:solidFill>
                <a:latin typeface="方正姚体" pitchFamily="2" charset="-122"/>
                <a:ea typeface="方正姚体" pitchFamily="2" charset="-122"/>
              </a:rPr>
              <a:t>鲜绿肥嫩”的韭菜</a:t>
            </a:r>
            <a:r>
              <a:rPr lang="zh-CN" altLang="en-US" sz="2800" b="1" dirty="0" smtClean="0">
                <a:solidFill>
                  <a:srgbClr val="0070C0"/>
                </a:solidFill>
                <a:latin typeface="方正姚体" pitchFamily="2" charset="-122"/>
                <a:ea typeface="方正姚体" pitchFamily="2" charset="-122"/>
              </a:rPr>
              <a:t>，“青”萝卜，</a:t>
            </a:r>
            <a:r>
              <a:rPr lang="zh-CN" altLang="en-US" sz="2800" b="1" dirty="0" smtClean="0">
                <a:solidFill>
                  <a:srgbClr val="9F218D"/>
                </a:solidFill>
                <a:latin typeface="方正姚体" pitchFamily="2" charset="-122"/>
                <a:ea typeface="方正姚体" pitchFamily="2" charset="-122"/>
              </a:rPr>
              <a:t>“紫”茄子</a:t>
            </a:r>
            <a:r>
              <a:rPr lang="zh-CN" altLang="en-US" sz="2800" b="1" dirty="0" smtClean="0">
                <a:solidFill>
                  <a:srgbClr val="0070C0"/>
                </a:solidFill>
                <a:latin typeface="方正姚体" pitchFamily="2" charset="-122"/>
                <a:ea typeface="方正姚体" pitchFamily="2" charset="-122"/>
              </a:rPr>
              <a:t>，</a:t>
            </a:r>
            <a:r>
              <a:rPr lang="zh-CN" altLang="en-US" sz="2800" b="1" dirty="0" smtClean="0">
                <a:solidFill>
                  <a:srgbClr val="C00000"/>
                </a:solidFill>
                <a:latin typeface="方正姚体" pitchFamily="2" charset="-122"/>
                <a:ea typeface="方正姚体" pitchFamily="2" charset="-122"/>
              </a:rPr>
              <a:t>“红”辣椒，</a:t>
            </a:r>
            <a:r>
              <a:rPr lang="zh-CN" altLang="en-US" sz="2800" b="1" dirty="0" smtClean="0">
                <a:solidFill>
                  <a:srgbClr val="FF0000"/>
                </a:solidFill>
                <a:latin typeface="方正姚体" pitchFamily="2" charset="-122"/>
                <a:ea typeface="方正姚体" pitchFamily="2" charset="-122"/>
              </a:rPr>
              <a:t>“又红又黄”的西红柿</a:t>
            </a:r>
            <a:r>
              <a:rPr lang="zh-CN" altLang="en-US" sz="2800" b="1" dirty="0" smtClean="0">
                <a:solidFill>
                  <a:srgbClr val="0070C0"/>
                </a:solidFill>
                <a:latin typeface="方正姚体" pitchFamily="2" charset="-122"/>
                <a:ea typeface="方正姚体" pitchFamily="2" charset="-122"/>
              </a:rPr>
              <a:t>，这些色彩搭配得非常和谐，构成了一幅鲜艳夺目、五彩斑斓的画面。再如写波斯菊“散发着浓郁的异香”，“芫荽散发出脉脉的香气”，这里有浓郁醉人之香，也有清淡幽雅之香。它们之间不可对换，也不能混杂，可见用词精当。</a:t>
            </a:r>
            <a:r>
              <a:rPr lang="en-US" sz="2800" b="1" dirty="0" smtClean="0">
                <a:solidFill>
                  <a:srgbClr val="0070C0"/>
                </a:solidFill>
                <a:latin typeface="方正姚体" pitchFamily="2" charset="-122"/>
                <a:ea typeface="方正姚体" pitchFamily="2" charset="-122"/>
              </a:rPr>
              <a:t> </a:t>
            </a:r>
            <a:r>
              <a:rPr lang="en-US" dirty="0" smtClean="0"/>
              <a:t/>
            </a:r>
            <a:br>
              <a:rPr lang="en-US" dirty="0" smtClean="0"/>
            </a:br>
            <a:endParaRPr lang="zh-CN" altLang="en-US" dirty="0"/>
          </a:p>
        </p:txBody>
      </p:sp>
      <p:sp>
        <p:nvSpPr>
          <p:cNvPr id="6" name="矩形 5"/>
          <p:cNvSpPr/>
          <p:nvPr/>
        </p:nvSpPr>
        <p:spPr>
          <a:xfrm>
            <a:off x="928662" y="285728"/>
            <a:ext cx="7358114" cy="584775"/>
          </a:xfrm>
          <a:prstGeom prst="rect">
            <a:avLst/>
          </a:prstGeom>
        </p:spPr>
        <p:txBody>
          <a:bodyPr wrap="square">
            <a:spAutoFit/>
          </a:bodyPr>
          <a:lstStyle/>
          <a:p>
            <a:r>
              <a:rPr kumimoji="0" lang="en-US" altLang="en-US" sz="3200" b="1" dirty="0" smtClean="0">
                <a:latin typeface="Calibri" pitchFamily="34" charset="0"/>
                <a:cs typeface="Times New Roman" pitchFamily="18" charset="0"/>
              </a:rPr>
              <a:t>(</a:t>
            </a:r>
            <a:r>
              <a:rPr kumimoji="0" lang="en-US" altLang="zh-CN" sz="3200" b="1" dirty="0" smtClean="0">
                <a:latin typeface="Calibri" pitchFamily="34" charset="0"/>
                <a:cs typeface="Times New Roman" pitchFamily="18" charset="0"/>
              </a:rPr>
              <a:t>1</a:t>
            </a:r>
            <a:r>
              <a:rPr kumimoji="0" lang="en-US" altLang="en-US" sz="3200" b="1" dirty="0" smtClean="0">
                <a:latin typeface="Calibri" pitchFamily="34" charset="0"/>
                <a:cs typeface="Times New Roman" pitchFamily="18" charset="0"/>
              </a:rPr>
              <a:t>)</a:t>
            </a:r>
            <a:r>
              <a:rPr kumimoji="0" lang="zh-CN" altLang="en-US" sz="3200" b="1" dirty="0" smtClean="0">
                <a:latin typeface="Calibri" pitchFamily="34" charset="0"/>
                <a:cs typeface="Times New Roman" pitchFamily="18" charset="0"/>
              </a:rPr>
              <a:t>词语的运用精当妥帖而富有色彩之美</a:t>
            </a:r>
            <a:r>
              <a:rPr kumimoji="0" lang="zh-CN" altLang="en-US" dirty="0" smtClean="0">
                <a:latin typeface="Calibri" pitchFamily="34" charset="0"/>
                <a:cs typeface="Times New Roman" pitchFamily="18" charset="0"/>
              </a:rPr>
              <a:t>；</a:t>
            </a:r>
            <a:endParaRPr kumimoji="0" lang="en-US" altLang="zh-CN" dirty="0" smtClean="0">
              <a:latin typeface="Calibri"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JSK16-011"/>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TextBox 1"/>
          <p:cNvSpPr txBox="1"/>
          <p:nvPr/>
        </p:nvSpPr>
        <p:spPr>
          <a:xfrm>
            <a:off x="500034" y="285728"/>
            <a:ext cx="8429684" cy="1815882"/>
          </a:xfrm>
          <a:prstGeom prst="rect">
            <a:avLst/>
          </a:prstGeom>
          <a:noFill/>
        </p:spPr>
        <p:txBody>
          <a:bodyPr wrap="square" rtlCol="0">
            <a:spAutoFit/>
          </a:bodyPr>
          <a:lstStyle/>
          <a:p>
            <a:pPr lvl="0"/>
            <a:r>
              <a:rPr kumimoji="0" lang="zh-CN" altLang="en-US" dirty="0" smtClean="0">
                <a:latin typeface="Calibri" pitchFamily="34" charset="0"/>
                <a:cs typeface="Times New Roman" pitchFamily="18" charset="0"/>
              </a:rPr>
              <a:t>      </a:t>
            </a:r>
            <a:r>
              <a:rPr kumimoji="0" lang="en-US" altLang="zh-CN" sz="2800" b="1" dirty="0" smtClean="0">
                <a:latin typeface="Calibri" pitchFamily="34" charset="0"/>
                <a:cs typeface="Times New Roman" pitchFamily="18" charset="0"/>
              </a:rPr>
              <a:t>(2)</a:t>
            </a:r>
            <a:r>
              <a:rPr kumimoji="0" lang="zh-CN" altLang="en-US" sz="2800" b="1" dirty="0" smtClean="0">
                <a:latin typeface="Calibri" pitchFamily="34" charset="0"/>
                <a:cs typeface="Times New Roman" pitchFamily="18" charset="0"/>
              </a:rPr>
              <a:t>运用了多种修辞手法，语言生动活泼。</a:t>
            </a:r>
            <a:endParaRPr kumimoji="0" lang="en-US" altLang="zh-CN" sz="2800" b="1" dirty="0" smtClean="0">
              <a:latin typeface="Calibri" pitchFamily="34" charset="0"/>
              <a:cs typeface="Times New Roman" pitchFamily="18" charset="0"/>
            </a:endParaRPr>
          </a:p>
          <a:p>
            <a:pPr lvl="0"/>
            <a:r>
              <a:rPr kumimoji="0" lang="zh-CN" altLang="en-US" sz="2800" b="1" dirty="0" smtClean="0">
                <a:solidFill>
                  <a:srgbClr val="0070C0"/>
                </a:solidFill>
                <a:latin typeface="Calibri" pitchFamily="34" charset="0"/>
                <a:cs typeface="Times New Roman" pitchFamily="18" charset="0"/>
              </a:rPr>
              <a:t>      比如，那段对瓜菜新芽的描写，有</a:t>
            </a:r>
            <a:r>
              <a:rPr kumimoji="0" lang="zh-CN" altLang="en-US" sz="2800" b="1" dirty="0" smtClean="0">
                <a:solidFill>
                  <a:srgbClr val="FF00FF"/>
                </a:solidFill>
                <a:latin typeface="Calibri" pitchFamily="34" charset="0"/>
                <a:cs typeface="Times New Roman" pitchFamily="18" charset="0"/>
              </a:rPr>
              <a:t>比喻、拟人、排比、引用、反问</a:t>
            </a:r>
            <a:r>
              <a:rPr kumimoji="0" lang="zh-CN" altLang="en-US" sz="2800" b="1" dirty="0" smtClean="0">
                <a:solidFill>
                  <a:srgbClr val="0070C0"/>
                </a:solidFill>
                <a:latin typeface="Calibri" pitchFamily="34" charset="0"/>
                <a:cs typeface="Times New Roman" pitchFamily="18" charset="0"/>
              </a:rPr>
              <a:t>，这些修辞手法的综合运用，把一幅新芽图写得清新可爱，充满了诗情画意。</a:t>
            </a:r>
            <a:endParaRPr lang="zh-CN" altLang="en-US" sz="2800" b="1" dirty="0"/>
          </a:p>
        </p:txBody>
      </p:sp>
      <p:sp>
        <p:nvSpPr>
          <p:cNvPr id="4" name="TextBox 3"/>
          <p:cNvSpPr txBox="1"/>
          <p:nvPr/>
        </p:nvSpPr>
        <p:spPr>
          <a:xfrm>
            <a:off x="785786" y="2071678"/>
            <a:ext cx="8072494" cy="2677656"/>
          </a:xfrm>
          <a:prstGeom prst="rect">
            <a:avLst/>
          </a:prstGeom>
          <a:noFill/>
        </p:spPr>
        <p:txBody>
          <a:bodyPr wrap="square" rtlCol="0">
            <a:spAutoFit/>
          </a:bodyPr>
          <a:lstStyle/>
          <a:p>
            <a:pPr lvl="0" eaLnBrk="0" hangingPunct="0"/>
            <a:r>
              <a:rPr kumimoji="0" lang="zh-CN" altLang="en-US" dirty="0" smtClean="0">
                <a:latin typeface="Calibri" pitchFamily="34" charset="0"/>
                <a:cs typeface="Times New Roman" pitchFamily="18" charset="0"/>
              </a:rPr>
              <a:t>      </a:t>
            </a:r>
            <a:r>
              <a:rPr kumimoji="0" lang="en-US" altLang="zh-CN" sz="2800" b="1" dirty="0" smtClean="0">
                <a:latin typeface="Calibri" pitchFamily="34" charset="0"/>
                <a:cs typeface="Times New Roman" pitchFamily="18" charset="0"/>
              </a:rPr>
              <a:t>(3)</a:t>
            </a:r>
            <a:r>
              <a:rPr kumimoji="0" lang="zh-CN" altLang="en-US" sz="2800" b="1" dirty="0" smtClean="0">
                <a:latin typeface="Calibri" pitchFamily="34" charset="0"/>
                <a:cs typeface="Times New Roman" pitchFamily="18" charset="0"/>
              </a:rPr>
              <a:t>恰当引用了农谚俗语和古人诗文，语言质朴简练。</a:t>
            </a:r>
            <a:endParaRPr kumimoji="0" lang="en-US" altLang="zh-CN" sz="2800" b="1" dirty="0" smtClean="0">
              <a:latin typeface="Calibri" pitchFamily="34" charset="0"/>
              <a:cs typeface="Times New Roman" pitchFamily="18" charset="0"/>
            </a:endParaRPr>
          </a:p>
          <a:p>
            <a:pPr lvl="0" eaLnBrk="0" hangingPunct="0"/>
            <a:r>
              <a:rPr kumimoji="0" lang="zh-CN" altLang="en-US" sz="2800" b="1" dirty="0" smtClean="0">
                <a:solidFill>
                  <a:srgbClr val="FF00FF"/>
                </a:solidFill>
                <a:latin typeface="Calibri" pitchFamily="34" charset="0"/>
                <a:cs typeface="Times New Roman" pitchFamily="18" charset="0"/>
              </a:rPr>
              <a:t>俗语：</a:t>
            </a:r>
            <a:r>
              <a:rPr kumimoji="0" lang="zh-CN" altLang="en-US" sz="2800" b="1" dirty="0" smtClean="0">
                <a:solidFill>
                  <a:srgbClr val="0070C0"/>
                </a:solidFill>
                <a:latin typeface="Calibri" pitchFamily="34" charset="0"/>
                <a:cs typeface="Times New Roman" pitchFamily="18" charset="0"/>
              </a:rPr>
              <a:t>“瓜菜半年粮”，“庄稼一枝花，全靠肥当家”；</a:t>
            </a:r>
            <a:endParaRPr kumimoji="0" lang="en-US" altLang="zh-CN" sz="2800" b="1" dirty="0" smtClean="0">
              <a:solidFill>
                <a:srgbClr val="0070C0"/>
              </a:solidFill>
              <a:latin typeface="Calibri" pitchFamily="34" charset="0"/>
              <a:cs typeface="Times New Roman" pitchFamily="18" charset="0"/>
            </a:endParaRPr>
          </a:p>
          <a:p>
            <a:pPr lvl="0" eaLnBrk="0" hangingPunct="0"/>
            <a:r>
              <a:rPr kumimoji="0" lang="zh-CN" altLang="en-US" sz="2800" b="1" dirty="0" smtClean="0">
                <a:solidFill>
                  <a:srgbClr val="0070C0"/>
                </a:solidFill>
                <a:latin typeface="Calibri" pitchFamily="34" charset="0"/>
                <a:cs typeface="Times New Roman" pitchFamily="18" charset="0"/>
              </a:rPr>
              <a:t>诗文：“汲幽泉以揉濯，持露叶与琼根”，“夜雨剪春韭”。</a:t>
            </a:r>
            <a:endParaRPr lang="zh-CN" altLang="en-US" sz="2800" b="1" dirty="0"/>
          </a:p>
        </p:txBody>
      </p:sp>
      <p:sp>
        <p:nvSpPr>
          <p:cNvPr id="5" name="TextBox 4"/>
          <p:cNvSpPr txBox="1"/>
          <p:nvPr/>
        </p:nvSpPr>
        <p:spPr>
          <a:xfrm>
            <a:off x="714348" y="4786322"/>
            <a:ext cx="8643966" cy="1384995"/>
          </a:xfrm>
          <a:prstGeom prst="rect">
            <a:avLst/>
          </a:prstGeom>
          <a:noFill/>
        </p:spPr>
        <p:txBody>
          <a:bodyPr wrap="square" rtlCol="0">
            <a:spAutoFit/>
          </a:bodyPr>
          <a:lstStyle/>
          <a:p>
            <a:pPr lvl="0" eaLnBrk="0" hangingPunct="0"/>
            <a:r>
              <a:rPr kumimoji="0" lang="zh-CN" altLang="en-US" b="1" dirty="0" smtClean="0">
                <a:latin typeface="Calibri" pitchFamily="34" charset="0"/>
                <a:cs typeface="Times New Roman" pitchFamily="18" charset="0"/>
              </a:rPr>
              <a:t>      </a:t>
            </a:r>
            <a:r>
              <a:rPr kumimoji="0" lang="en-US" altLang="zh-CN" sz="2800" b="1" dirty="0" smtClean="0">
                <a:latin typeface="Calibri" pitchFamily="34" charset="0"/>
                <a:cs typeface="Times New Roman" pitchFamily="18" charset="0"/>
              </a:rPr>
              <a:t>(4)</a:t>
            </a:r>
            <a:r>
              <a:rPr kumimoji="0" lang="zh-CN" altLang="en-US" sz="2800" b="1" dirty="0" smtClean="0">
                <a:latin typeface="Calibri" pitchFamily="34" charset="0"/>
                <a:cs typeface="Times New Roman" pitchFamily="18" charset="0"/>
              </a:rPr>
              <a:t>多处注意运用了叠音词语，使文句具有了</a:t>
            </a:r>
            <a:endParaRPr kumimoji="0" lang="en-US" altLang="zh-CN" sz="2800" b="1" dirty="0" smtClean="0">
              <a:latin typeface="Calibri" pitchFamily="34" charset="0"/>
              <a:cs typeface="Times New Roman" pitchFamily="18" charset="0"/>
            </a:endParaRPr>
          </a:p>
          <a:p>
            <a:pPr lvl="0" eaLnBrk="0" hangingPunct="0"/>
            <a:r>
              <a:rPr kumimoji="0" lang="zh-CN" altLang="en-US" sz="2800" b="1" dirty="0" smtClean="0">
                <a:latin typeface="Calibri" pitchFamily="34" charset="0"/>
                <a:cs typeface="Times New Roman" pitchFamily="18" charset="0"/>
              </a:rPr>
              <a:t>音韵美，而且增加了表现力。</a:t>
            </a:r>
            <a:endParaRPr kumimoji="0" lang="en-US" altLang="zh-CN" sz="2800" b="1" dirty="0" smtClean="0">
              <a:latin typeface="Calibri" pitchFamily="34" charset="0"/>
              <a:cs typeface="Times New Roman" pitchFamily="18" charset="0"/>
            </a:endParaRPr>
          </a:p>
          <a:p>
            <a:pPr lvl="0" eaLnBrk="0" hangingPunct="0"/>
            <a:r>
              <a:rPr kumimoji="0" lang="zh-CN" altLang="en-US" sz="2800" b="1" dirty="0" smtClean="0">
                <a:solidFill>
                  <a:srgbClr val="0070C0"/>
                </a:solidFill>
                <a:latin typeface="Calibri" pitchFamily="34" charset="0"/>
                <a:cs typeface="Times New Roman" pitchFamily="18" charset="0"/>
              </a:rPr>
              <a:t>“垂垂联珠”、“伸伸腰，吸吸烟，谈谈话”</a:t>
            </a:r>
            <a:endParaRPr lang="zh-CN" altLang="en-US" sz="2800" dirty="0">
              <a:solidFill>
                <a:srgbClr val="0070C0"/>
              </a:solidFill>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descr="JSK16-011"/>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9702" name="Text Box 6"/>
          <p:cNvSpPr txBox="1">
            <a:spLocks noChangeArrowheads="1"/>
          </p:cNvSpPr>
          <p:nvPr/>
        </p:nvSpPr>
        <p:spPr bwMode="auto">
          <a:xfrm>
            <a:off x="684633" y="1142984"/>
            <a:ext cx="8489825" cy="1569660"/>
          </a:xfrm>
          <a:prstGeom prst="rect">
            <a:avLst/>
          </a:prstGeom>
          <a:noFill/>
          <a:ln w="9525">
            <a:noFill/>
            <a:miter lim="800000"/>
            <a:headEnd/>
            <a:tailEnd/>
          </a:ln>
          <a:effectLst/>
        </p:spPr>
        <p:txBody>
          <a:bodyPr wrap="none">
            <a:spAutoFit/>
          </a:bodyPr>
          <a:lstStyle/>
          <a:p>
            <a:r>
              <a:rPr lang="en-US" sz="3200" b="1" dirty="0" smtClean="0"/>
              <a:t>(1)</a:t>
            </a:r>
            <a:r>
              <a:rPr lang="zh-CN" altLang="en-US" sz="3200" b="1" dirty="0" smtClean="0"/>
              <a:t>默读思考：课文从哪些方面来写菜园概貌？</a:t>
            </a:r>
            <a:endParaRPr lang="en-US" altLang="zh-CN" sz="3200" b="1" dirty="0" smtClean="0"/>
          </a:p>
          <a:p>
            <a:r>
              <a:rPr lang="zh-CN" altLang="en-US" sz="3200" b="1" dirty="0" smtClean="0"/>
              <a:t>作者文中提到的种菜乐趣体现在哪些方面</a:t>
            </a:r>
            <a:r>
              <a:rPr lang="en-US" sz="3200" b="1" dirty="0" smtClean="0"/>
              <a:t>?</a:t>
            </a:r>
          </a:p>
          <a:p>
            <a:r>
              <a:rPr lang="zh-CN" altLang="en-US" sz="3200" b="1" dirty="0" smtClean="0"/>
              <a:t>重点写了哪些乐趣</a:t>
            </a:r>
            <a:r>
              <a:rPr lang="en-US" sz="3200" b="1" dirty="0" smtClean="0"/>
              <a:t>? </a:t>
            </a:r>
            <a:endParaRPr lang="zh-CN" altLang="en-US" sz="3200" b="1" dirty="0"/>
          </a:p>
        </p:txBody>
      </p:sp>
      <p:sp>
        <p:nvSpPr>
          <p:cNvPr id="8" name="TextBox 7"/>
          <p:cNvSpPr txBox="1"/>
          <p:nvPr/>
        </p:nvSpPr>
        <p:spPr>
          <a:xfrm>
            <a:off x="785786" y="500042"/>
            <a:ext cx="6715172" cy="584775"/>
          </a:xfrm>
          <a:prstGeom prst="rect">
            <a:avLst/>
          </a:prstGeom>
          <a:noFill/>
        </p:spPr>
        <p:txBody>
          <a:bodyPr wrap="square" rtlCol="0">
            <a:spAutoFit/>
          </a:bodyPr>
          <a:lstStyle/>
          <a:p>
            <a:r>
              <a:rPr lang="en-US" sz="3200" b="1" dirty="0" smtClean="0">
                <a:solidFill>
                  <a:srgbClr val="FF0000"/>
                </a:solidFill>
              </a:rPr>
              <a:t>3</a:t>
            </a:r>
            <a:r>
              <a:rPr lang="zh-CN" altLang="en-US" sz="3200" b="1" dirty="0" smtClean="0">
                <a:solidFill>
                  <a:srgbClr val="FF0000"/>
                </a:solidFill>
              </a:rPr>
              <a:t>．学习文章以小见大的写作手法：</a:t>
            </a:r>
            <a:endParaRPr lang="zh-CN" altLang="en-US" sz="3200" b="1" dirty="0">
              <a:solidFill>
                <a:srgbClr val="FF0000"/>
              </a:solidFill>
            </a:endParaRPr>
          </a:p>
        </p:txBody>
      </p:sp>
      <p:sp>
        <p:nvSpPr>
          <p:cNvPr id="9" name="TextBox 8"/>
          <p:cNvSpPr txBox="1"/>
          <p:nvPr/>
        </p:nvSpPr>
        <p:spPr>
          <a:xfrm>
            <a:off x="571472" y="2786058"/>
            <a:ext cx="7858180" cy="3908762"/>
          </a:xfrm>
          <a:prstGeom prst="rect">
            <a:avLst/>
          </a:prstGeom>
          <a:noFill/>
        </p:spPr>
        <p:txBody>
          <a:bodyPr wrap="square" rtlCol="0">
            <a:spAutoFit/>
          </a:bodyPr>
          <a:lstStyle/>
          <a:p>
            <a:r>
              <a:rPr lang="zh-CN" altLang="en-US" sz="3200" dirty="0" smtClean="0">
                <a:solidFill>
                  <a:srgbClr val="0070C0"/>
                </a:solidFill>
                <a:latin typeface="方正姚体" pitchFamily="2" charset="-122"/>
                <a:ea typeface="方正姚体" pitchFamily="2" charset="-122"/>
              </a:rPr>
              <a:t>作者抓住菜园是果园又是花园的特点，运用</a:t>
            </a:r>
            <a:r>
              <a:rPr lang="zh-CN" altLang="en-US" sz="3200" dirty="0" smtClean="0">
                <a:solidFill>
                  <a:srgbClr val="FF00FF"/>
                </a:solidFill>
                <a:latin typeface="方正姚体" pitchFamily="2" charset="-122"/>
                <a:ea typeface="方正姚体" pitchFamily="2" charset="-122"/>
              </a:rPr>
              <a:t>铺陈的手法</a:t>
            </a:r>
            <a:r>
              <a:rPr lang="zh-CN" altLang="en-US" sz="3200" dirty="0" smtClean="0">
                <a:solidFill>
                  <a:srgbClr val="0070C0"/>
                </a:solidFill>
                <a:latin typeface="方正姚体" pitchFamily="2" charset="-122"/>
                <a:ea typeface="方正姚体" pitchFamily="2" charset="-122"/>
              </a:rPr>
              <a:t>，</a:t>
            </a:r>
            <a:r>
              <a:rPr lang="zh-CN" altLang="en-US" sz="3200" dirty="0" smtClean="0">
                <a:solidFill>
                  <a:srgbClr val="FF00FF"/>
                </a:solidFill>
                <a:latin typeface="方正姚体" pitchFamily="2" charset="-122"/>
                <a:ea typeface="方正姚体" pitchFamily="2" charset="-122"/>
              </a:rPr>
              <a:t>先果园，次花园，最后落笔到菜园</a:t>
            </a:r>
            <a:r>
              <a:rPr lang="zh-CN" altLang="en-US" sz="3200" dirty="0" smtClean="0">
                <a:solidFill>
                  <a:srgbClr val="0070C0"/>
                </a:solidFill>
                <a:latin typeface="方正姚体" pitchFamily="2" charset="-122"/>
                <a:ea typeface="方正姚体" pitchFamily="2" charset="-122"/>
              </a:rPr>
              <a:t>。作者在文中告诉读者，“种菜的乐趣不只是在吃菜的时候”，“施肥，松土，整畦，下种等等种菜的整个过程随时都有乐趣”，重点写了播种、管理与丰收的乐趣。</a:t>
            </a:r>
            <a:r>
              <a:rPr lang="en-US" sz="3200" dirty="0" smtClean="0">
                <a:solidFill>
                  <a:srgbClr val="0070C0"/>
                </a:solidFill>
                <a:latin typeface="方正姚体" pitchFamily="2" charset="-122"/>
                <a:ea typeface="方正姚体" pitchFamily="2" charset="-122"/>
              </a:rPr>
              <a:t> </a:t>
            </a:r>
            <a:r>
              <a:rPr lang="en-US" dirty="0" smtClean="0"/>
              <a:t/>
            </a:r>
            <a:br>
              <a:rPr lang="en-US" dirty="0" smtClean="0"/>
            </a:b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9702"/>
                                        </p:tgtEl>
                                        <p:attrNameLst>
                                          <p:attrName>style.visibility</p:attrName>
                                        </p:attrNameLst>
                                      </p:cBhvr>
                                      <p:to>
                                        <p:strVal val="visible"/>
                                      </p:to>
                                    </p:set>
                                    <p:anim calcmode="lin" valueType="num">
                                      <p:cBhvr additive="base">
                                        <p:cTn id="7" dur="500" fill="hold"/>
                                        <p:tgtEl>
                                          <p:spTgt spid="29702"/>
                                        </p:tgtEl>
                                        <p:attrNameLst>
                                          <p:attrName>ppt_x</p:attrName>
                                        </p:attrNameLst>
                                      </p:cBhvr>
                                      <p:tavLst>
                                        <p:tav tm="0">
                                          <p:val>
                                            <p:strVal val="0-#ppt_w/2"/>
                                          </p:val>
                                        </p:tav>
                                        <p:tav tm="100000">
                                          <p:val>
                                            <p:strVal val="#ppt_x"/>
                                          </p:val>
                                        </p:tav>
                                      </p:tavLst>
                                    </p:anim>
                                    <p:anim calcmode="lin" valueType="num">
                                      <p:cBhvr additive="base">
                                        <p:cTn id="8" dur="500" fill="hold"/>
                                        <p:tgtEl>
                                          <p:spTgt spid="297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2" grpId="0"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JSK16-011"/>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19458" name="Text Box 2"/>
          <p:cNvSpPr txBox="1">
            <a:spLocks noChangeArrowheads="1"/>
          </p:cNvSpPr>
          <p:nvPr/>
        </p:nvSpPr>
        <p:spPr bwMode="auto">
          <a:xfrm>
            <a:off x="762000" y="533400"/>
            <a:ext cx="8077200" cy="1190625"/>
          </a:xfrm>
          <a:prstGeom prst="rect">
            <a:avLst/>
          </a:prstGeom>
          <a:noFill/>
          <a:ln w="9525">
            <a:noFill/>
            <a:miter lim="800000"/>
            <a:headEnd/>
            <a:tailEnd/>
          </a:ln>
          <a:effectLst/>
        </p:spPr>
        <p:txBody>
          <a:bodyPr>
            <a:spAutoFit/>
          </a:bodyPr>
          <a:lstStyle/>
          <a:p>
            <a:pPr>
              <a:spcBef>
                <a:spcPct val="50000"/>
              </a:spcBef>
            </a:pPr>
            <a:r>
              <a:rPr kumimoji="0" lang="zh-CN" altLang="en-US" sz="3600" b="1" dirty="0" smtClean="0">
                <a:solidFill>
                  <a:srgbClr val="FF0000"/>
                </a:solidFill>
                <a:latin typeface="Arial" charset="0"/>
              </a:rPr>
              <a:t>（</a:t>
            </a:r>
            <a:r>
              <a:rPr kumimoji="0" lang="en-US" altLang="zh-CN" sz="3600" b="1" dirty="0" smtClean="0">
                <a:solidFill>
                  <a:srgbClr val="FF0000"/>
                </a:solidFill>
                <a:latin typeface="Arial" charset="0"/>
              </a:rPr>
              <a:t>2</a:t>
            </a:r>
            <a:r>
              <a:rPr kumimoji="0" lang="zh-CN" altLang="en-US" sz="3600" b="1" dirty="0" smtClean="0">
                <a:solidFill>
                  <a:srgbClr val="FF0000"/>
                </a:solidFill>
                <a:latin typeface="Arial" charset="0"/>
              </a:rPr>
              <a:t>）本文</a:t>
            </a:r>
            <a:r>
              <a:rPr kumimoji="0" lang="zh-CN" altLang="en-US" sz="3600" b="1" dirty="0">
                <a:solidFill>
                  <a:srgbClr val="FF0000"/>
                </a:solidFill>
                <a:latin typeface="Arial" charset="0"/>
              </a:rPr>
              <a:t>是“小记”’记的事小吗？为什么？给这种写法起个名称。</a:t>
            </a:r>
          </a:p>
        </p:txBody>
      </p:sp>
      <p:sp>
        <p:nvSpPr>
          <p:cNvPr id="19459" name="Text Box 3"/>
          <p:cNvSpPr txBox="1">
            <a:spLocks noChangeArrowheads="1"/>
          </p:cNvSpPr>
          <p:nvPr/>
        </p:nvSpPr>
        <p:spPr bwMode="auto">
          <a:xfrm>
            <a:off x="285720" y="1785926"/>
            <a:ext cx="8196266" cy="5416868"/>
          </a:xfrm>
          <a:prstGeom prst="rect">
            <a:avLst/>
          </a:prstGeom>
          <a:noFill/>
          <a:ln w="9525">
            <a:noFill/>
            <a:miter lim="800000"/>
            <a:headEnd/>
            <a:tailEnd/>
          </a:ln>
          <a:effectLst/>
        </p:spPr>
        <p:txBody>
          <a:bodyPr wrap="square">
            <a:spAutoFit/>
          </a:bodyPr>
          <a:lstStyle/>
          <a:p>
            <a:pPr>
              <a:spcBef>
                <a:spcPct val="50000"/>
              </a:spcBef>
            </a:pPr>
            <a:r>
              <a:rPr kumimoji="0" lang="en-US" altLang="zh-CN" sz="4000" b="1" dirty="0">
                <a:solidFill>
                  <a:srgbClr val="990033"/>
                </a:solidFill>
                <a:latin typeface="Arial" charset="0"/>
              </a:rPr>
              <a:t>        </a:t>
            </a:r>
            <a:r>
              <a:rPr kumimoji="0" lang="zh-CN" altLang="en-US" sz="3600" b="1" dirty="0">
                <a:solidFill>
                  <a:srgbClr val="0070C0"/>
                </a:solidFill>
                <a:latin typeface="方正姚体" pitchFamily="2" charset="-122"/>
                <a:ea typeface="方正姚体" pitchFamily="2" charset="-122"/>
              </a:rPr>
              <a:t>课文记得是菜园几件小事，事小意义却很大。它从一个侧面反映了抗日战争中延安军民开展大生产运动的火热斗争生活，表现了延安“艰苦奋斗”精神，这是从大处着眼。小处落笔，即“以小见大”的写法</a:t>
            </a:r>
            <a:r>
              <a:rPr kumimoji="0" lang="zh-CN" altLang="en-US" sz="3600" b="1" dirty="0" smtClean="0">
                <a:solidFill>
                  <a:srgbClr val="0070C0"/>
                </a:solidFill>
                <a:latin typeface="方正姚体" pitchFamily="2" charset="-122"/>
                <a:ea typeface="方正姚体" pitchFamily="2" charset="-122"/>
              </a:rPr>
              <a:t>。</a:t>
            </a:r>
            <a:endParaRPr kumimoji="0" lang="en-US" altLang="zh-CN" sz="3600" b="1" dirty="0" smtClean="0">
              <a:solidFill>
                <a:srgbClr val="0070C0"/>
              </a:solidFill>
              <a:latin typeface="方正姚体" pitchFamily="2" charset="-122"/>
              <a:ea typeface="方正姚体" pitchFamily="2" charset="-122"/>
            </a:endParaRPr>
          </a:p>
          <a:p>
            <a:pPr>
              <a:spcBef>
                <a:spcPct val="50000"/>
              </a:spcBef>
            </a:pPr>
            <a:r>
              <a:rPr lang="zh-CN" altLang="en-US" sz="3600" dirty="0" smtClean="0">
                <a:solidFill>
                  <a:srgbClr val="0070C0"/>
                </a:solidFill>
                <a:latin typeface="方正姚体" pitchFamily="2" charset="-122"/>
                <a:ea typeface="方正姚体" pitchFamily="2" charset="-122"/>
              </a:rPr>
              <a:t>这种</a:t>
            </a:r>
            <a:r>
              <a:rPr lang="zh-CN" altLang="en-US" sz="3600" b="1" dirty="0" smtClean="0">
                <a:solidFill>
                  <a:srgbClr val="0070C0"/>
                </a:solidFill>
                <a:latin typeface="方正姚体" pitchFamily="2" charset="-122"/>
                <a:ea typeface="方正姚体" pitchFamily="2" charset="-122"/>
              </a:rPr>
              <a:t>“大处着眼，小处落笔”的写作方法是极其可贵的。</a:t>
            </a:r>
            <a:r>
              <a:rPr lang="en-US" sz="3600" b="1" dirty="0" smtClean="0">
                <a:solidFill>
                  <a:srgbClr val="0070C0"/>
                </a:solidFill>
                <a:latin typeface="方正姚体" pitchFamily="2" charset="-122"/>
                <a:ea typeface="方正姚体" pitchFamily="2" charset="-122"/>
              </a:rPr>
              <a:t> </a:t>
            </a:r>
            <a:r>
              <a:rPr lang="en-US" sz="3600" dirty="0" smtClean="0"/>
              <a:t/>
            </a:r>
            <a:br>
              <a:rPr lang="en-US" sz="3600" dirty="0" smtClean="0"/>
            </a:br>
            <a:endParaRPr kumimoji="0" lang="zh-CN" altLang="en-US" sz="3600" b="1" dirty="0">
              <a:solidFill>
                <a:srgbClr val="0070C0"/>
              </a:solidFill>
              <a:latin typeface="方正姚体" pitchFamily="2" charset="-122"/>
              <a:ea typeface="方正姚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9459"/>
                                        </p:tgtEl>
                                        <p:attrNameLst>
                                          <p:attrName>style.visibility</p:attrName>
                                        </p:attrNameLst>
                                      </p:cBhvr>
                                      <p:to>
                                        <p:strVal val="visible"/>
                                      </p:to>
                                    </p:set>
                                    <p:anim calcmode="lin" valueType="num">
                                      <p:cBhvr additive="base">
                                        <p:cTn id="7" dur="500" fill="hold"/>
                                        <p:tgtEl>
                                          <p:spTgt spid="19459"/>
                                        </p:tgtEl>
                                        <p:attrNameLst>
                                          <p:attrName>ppt_x</p:attrName>
                                        </p:attrNameLst>
                                      </p:cBhvr>
                                      <p:tavLst>
                                        <p:tav tm="0">
                                          <p:val>
                                            <p:strVal val="0-#ppt_w/2"/>
                                          </p:val>
                                        </p:tav>
                                        <p:tav tm="100000">
                                          <p:val>
                                            <p:strVal val="#ppt_x"/>
                                          </p:val>
                                        </p:tav>
                                      </p:tavLst>
                                    </p:anim>
                                    <p:anim calcmode="lin" valueType="num">
                                      <p:cBhvr additive="base">
                                        <p:cTn id="8" dur="500" fill="hold"/>
                                        <p:tgtEl>
                                          <p:spTgt spid="194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JSK16-011"/>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13313" name="Rectangle 1"/>
          <p:cNvSpPr>
            <a:spLocks noChangeArrowheads="1"/>
          </p:cNvSpPr>
          <p:nvPr/>
        </p:nvSpPr>
        <p:spPr bwMode="auto">
          <a:xfrm>
            <a:off x="214282" y="928670"/>
            <a:ext cx="5214974" cy="5509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3200" b="1" i="0" u="none" strike="noStrike" cap="none" normalizeH="0" baseline="0" dirty="0" smtClean="0">
                <a:ln>
                  <a:noFill/>
                </a:ln>
                <a:solidFill>
                  <a:srgbClr val="1E1E1E"/>
                </a:solidFill>
                <a:effectLst/>
                <a:latin typeface="Calibri" pitchFamily="34" charset="0"/>
                <a:ea typeface="宋体" pitchFamily="2" charset="-122"/>
                <a:cs typeface="宋体" pitchFamily="2" charset="-122"/>
              </a:rPr>
              <a:t>      </a:t>
            </a:r>
            <a:r>
              <a:rPr kumimoji="0" lang="zh-CN" sz="3200" b="1" i="0" u="none" strike="noStrike" cap="none" normalizeH="0" baseline="0" dirty="0" smtClean="0">
                <a:ln>
                  <a:noFill/>
                </a:ln>
                <a:solidFill>
                  <a:srgbClr val="1E1E1E"/>
                </a:solidFill>
                <a:effectLst/>
                <a:latin typeface="Calibri" pitchFamily="34" charset="0"/>
                <a:ea typeface="宋体" pitchFamily="2" charset="-122"/>
                <a:cs typeface="宋体" pitchFamily="2" charset="-122"/>
              </a:rPr>
              <a:t>讨论：作者在文中提到</a:t>
            </a:r>
            <a:r>
              <a:rPr kumimoji="0" lang="zh-CN" sz="3200" b="1" i="0" u="none" strike="noStrike" cap="none" normalizeH="0" baseline="0" dirty="0" smtClean="0">
                <a:ln>
                  <a:noFill/>
                </a:ln>
                <a:solidFill>
                  <a:srgbClr val="1E1E1E"/>
                </a:solidFill>
                <a:effectLst/>
                <a:latin typeface="Arial"/>
                <a:ea typeface="宋体" pitchFamily="2" charset="-122"/>
                <a:cs typeface="宋体" pitchFamily="2" charset="-122"/>
              </a:rPr>
              <a:t>“</a:t>
            </a:r>
            <a:r>
              <a:rPr kumimoji="0" lang="zh-CN" sz="3200" b="1" i="0" u="none" strike="noStrike" cap="none" normalizeH="0" baseline="0" dirty="0" smtClean="0">
                <a:ln>
                  <a:noFill/>
                </a:ln>
                <a:solidFill>
                  <a:srgbClr val="1E1E1E"/>
                </a:solidFill>
                <a:effectLst/>
                <a:latin typeface="Calibri" pitchFamily="34" charset="0"/>
                <a:ea typeface="宋体" pitchFamily="2" charset="-122"/>
                <a:cs typeface="宋体" pitchFamily="2" charset="-122"/>
              </a:rPr>
              <a:t>种菜是细致活儿，认真干起来也很累人</a:t>
            </a:r>
            <a:r>
              <a:rPr kumimoji="0" lang="zh-CN" sz="3200" b="1" i="0" u="none" strike="noStrike" cap="none" normalizeH="0" baseline="0" dirty="0" smtClean="0">
                <a:ln>
                  <a:noFill/>
                </a:ln>
                <a:solidFill>
                  <a:srgbClr val="1E1E1E"/>
                </a:solidFill>
                <a:effectLst/>
                <a:latin typeface="Arial"/>
                <a:ea typeface="宋体" pitchFamily="2" charset="-122"/>
                <a:cs typeface="宋体" pitchFamily="2" charset="-122"/>
              </a:rPr>
              <a:t>”</a:t>
            </a:r>
            <a:r>
              <a:rPr kumimoji="0" lang="zh-CN" sz="3200" b="1" i="0" u="none" strike="noStrike" cap="none" normalizeH="0" baseline="0" dirty="0" smtClean="0">
                <a:ln>
                  <a:noFill/>
                </a:ln>
                <a:solidFill>
                  <a:srgbClr val="1E1E1E"/>
                </a:solidFill>
                <a:effectLst/>
                <a:latin typeface="Calibri" pitchFamily="34" charset="0"/>
                <a:ea typeface="宋体" pitchFamily="2" charset="-122"/>
                <a:cs typeface="宋体" pitchFamily="2" charset="-122"/>
              </a:rPr>
              <a:t>，但是后面又写</a:t>
            </a:r>
            <a:r>
              <a:rPr kumimoji="0" lang="zh-CN" sz="3200" b="1" i="0" u="none" strike="noStrike" cap="none" normalizeH="0" baseline="0" dirty="0" smtClean="0">
                <a:ln>
                  <a:noFill/>
                </a:ln>
                <a:solidFill>
                  <a:srgbClr val="1E1E1E"/>
                </a:solidFill>
                <a:effectLst/>
                <a:latin typeface="Arial"/>
                <a:ea typeface="宋体" pitchFamily="2" charset="-122"/>
                <a:cs typeface="宋体" pitchFamily="2" charset="-122"/>
              </a:rPr>
              <a:t>“</a:t>
            </a:r>
            <a:r>
              <a:rPr kumimoji="0" lang="zh-CN" sz="3200" b="1" i="0" u="none" strike="noStrike" cap="none" normalizeH="0" baseline="0" dirty="0" smtClean="0">
                <a:ln>
                  <a:noFill/>
                </a:ln>
                <a:solidFill>
                  <a:srgbClr val="1E1E1E"/>
                </a:solidFill>
                <a:effectLst/>
                <a:latin typeface="Calibri" pitchFamily="34" charset="0"/>
                <a:ea typeface="宋体" pitchFamily="2" charset="-122"/>
                <a:cs typeface="宋体" pitchFamily="2" charset="-122"/>
              </a:rPr>
              <a:t>种菜是极有乐趣的事情</a:t>
            </a:r>
            <a:r>
              <a:rPr kumimoji="0" lang="zh-CN" sz="3200" b="1" i="0" u="none" strike="noStrike" cap="none" normalizeH="0" baseline="0" dirty="0" smtClean="0">
                <a:ln>
                  <a:noFill/>
                </a:ln>
                <a:solidFill>
                  <a:srgbClr val="1E1E1E"/>
                </a:solidFill>
                <a:effectLst/>
                <a:latin typeface="Arial"/>
                <a:ea typeface="宋体" pitchFamily="2" charset="-122"/>
                <a:cs typeface="宋体" pitchFamily="2" charset="-122"/>
              </a:rPr>
              <a:t>”</a:t>
            </a:r>
            <a:r>
              <a:rPr kumimoji="0" lang="zh-CN" sz="3200" b="1" i="0" u="none" strike="noStrike" cap="none" normalizeH="0" baseline="0" dirty="0" smtClean="0">
                <a:ln>
                  <a:noFill/>
                </a:ln>
                <a:solidFill>
                  <a:srgbClr val="1E1E1E"/>
                </a:solidFill>
                <a:effectLst/>
                <a:latin typeface="Calibri" pitchFamily="34" charset="0"/>
                <a:ea typeface="宋体" pitchFamily="2" charset="-122"/>
                <a:cs typeface="宋体" pitchFamily="2" charset="-122"/>
              </a:rPr>
              <a:t>，并且将艰苦的劳动过程写得充满诗情画意，作者的观点是否前后矛盾</a:t>
            </a:r>
            <a:r>
              <a:rPr kumimoji="0" lang="en-US" altLang="zh-CN" sz="3200" b="1" i="0" u="none" strike="noStrike" cap="none" normalizeH="0" baseline="0" dirty="0" smtClean="0">
                <a:ln>
                  <a:noFill/>
                </a:ln>
                <a:solidFill>
                  <a:srgbClr val="1E1E1E"/>
                </a:solidFill>
                <a:effectLst/>
                <a:latin typeface="Calibri" pitchFamily="34" charset="0"/>
                <a:ea typeface="宋体" pitchFamily="2" charset="-122"/>
                <a:cs typeface="宋体" pitchFamily="2" charset="-122"/>
              </a:rPr>
              <a:t>?</a:t>
            </a:r>
            <a:r>
              <a:rPr kumimoji="0" lang="zh-CN" altLang="en-US" sz="3200" b="1" i="0" u="none" strike="noStrike" cap="none" normalizeH="0" baseline="0" dirty="0" smtClean="0">
                <a:ln>
                  <a:noFill/>
                </a:ln>
                <a:solidFill>
                  <a:srgbClr val="1E1E1E"/>
                </a:solidFill>
                <a:effectLst/>
                <a:latin typeface="Calibri" pitchFamily="34" charset="0"/>
                <a:ea typeface="宋体" pitchFamily="2" charset="-122"/>
                <a:cs typeface="宋体" pitchFamily="2" charset="-122"/>
              </a:rPr>
              <a:t>是否在有意美化劳动</a:t>
            </a:r>
            <a:r>
              <a:rPr kumimoji="0" lang="en-US" altLang="zh-CN" sz="3200" b="1" i="0" u="none" strike="noStrike" cap="none" normalizeH="0" baseline="0" dirty="0" smtClean="0">
                <a:ln>
                  <a:noFill/>
                </a:ln>
                <a:solidFill>
                  <a:srgbClr val="1E1E1E"/>
                </a:solidFill>
                <a:effectLst/>
                <a:latin typeface="Calibri" pitchFamily="34" charset="0"/>
                <a:ea typeface="宋体" pitchFamily="2" charset="-122"/>
                <a:cs typeface="宋体" pitchFamily="2" charset="-122"/>
              </a:rPr>
              <a:t>?</a:t>
            </a:r>
          </a:p>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3200" b="1" dirty="0" smtClean="0">
                <a:solidFill>
                  <a:srgbClr val="FF00FF"/>
                </a:solidFill>
                <a:latin typeface="Calibri" pitchFamily="34" charset="0"/>
                <a:cs typeface="宋体" pitchFamily="2" charset="-122"/>
              </a:rPr>
              <a:t>      </a:t>
            </a:r>
            <a:r>
              <a:rPr kumimoji="0" lang="zh-CN" altLang="en-US" sz="3200" b="1" i="0" u="none" strike="noStrike" cap="none" normalizeH="0" baseline="0" dirty="0" smtClean="0">
                <a:ln>
                  <a:noFill/>
                </a:ln>
                <a:solidFill>
                  <a:srgbClr val="FF00FF"/>
                </a:solidFill>
                <a:effectLst/>
                <a:latin typeface="Calibri" pitchFamily="34" charset="0"/>
                <a:ea typeface="宋体" pitchFamily="2" charset="-122"/>
                <a:cs typeface="宋体" pitchFamily="2" charset="-122"/>
              </a:rPr>
              <a:t>围绕以上问题以</a:t>
            </a:r>
            <a:r>
              <a:rPr kumimoji="0" lang="zh-CN" altLang="en-US" sz="3200" b="1" i="0" u="none" strike="noStrike" cap="none" normalizeH="0" baseline="0" dirty="0" smtClean="0">
                <a:ln>
                  <a:noFill/>
                </a:ln>
                <a:solidFill>
                  <a:srgbClr val="FF00FF"/>
                </a:solidFill>
                <a:effectLst/>
                <a:latin typeface="Arial"/>
                <a:ea typeface="宋体" pitchFamily="2" charset="-122"/>
                <a:cs typeface="宋体" pitchFamily="2" charset="-122"/>
              </a:rPr>
              <a:t>“</a:t>
            </a:r>
            <a:r>
              <a:rPr kumimoji="0" lang="zh-CN" altLang="en-US" sz="3200" b="1" i="0" u="none" strike="noStrike" cap="none" normalizeH="0" baseline="0" dirty="0" smtClean="0">
                <a:ln>
                  <a:noFill/>
                </a:ln>
                <a:solidFill>
                  <a:srgbClr val="FF00FF"/>
                </a:solidFill>
                <a:effectLst/>
                <a:latin typeface="Calibri" pitchFamily="34" charset="0"/>
                <a:ea typeface="宋体" pitchFamily="2" charset="-122"/>
                <a:cs typeface="宋体" pitchFamily="2" charset="-122"/>
              </a:rPr>
              <a:t>我看劳动的乐趣</a:t>
            </a:r>
            <a:r>
              <a:rPr kumimoji="0" lang="zh-CN" altLang="en-US" sz="3200" b="1" i="0" u="none" strike="noStrike" cap="none" normalizeH="0" baseline="0" dirty="0" smtClean="0">
                <a:ln>
                  <a:noFill/>
                </a:ln>
                <a:solidFill>
                  <a:srgbClr val="FF00FF"/>
                </a:solidFill>
                <a:effectLst/>
                <a:latin typeface="Arial"/>
                <a:ea typeface="宋体" pitchFamily="2" charset="-122"/>
                <a:cs typeface="宋体" pitchFamily="2" charset="-122"/>
              </a:rPr>
              <a:t>”</a:t>
            </a:r>
            <a:r>
              <a:rPr kumimoji="0" lang="zh-CN" altLang="en-US" sz="3200" b="1" i="0" u="none" strike="noStrike" cap="none" normalizeH="0" baseline="0" dirty="0" smtClean="0">
                <a:ln>
                  <a:noFill/>
                </a:ln>
                <a:solidFill>
                  <a:srgbClr val="FF00FF"/>
                </a:solidFill>
                <a:effectLst/>
                <a:latin typeface="Calibri" pitchFamily="34" charset="0"/>
                <a:ea typeface="宋体" pitchFamily="2" charset="-122"/>
                <a:cs typeface="宋体" pitchFamily="2" charset="-122"/>
              </a:rPr>
              <a:t>为话题，结合生活实际谈谈自己的理解。</a:t>
            </a:r>
            <a:endParaRPr kumimoji="0" lang="zh-CN" altLang="en-US" sz="3200" b="1" i="0" u="none" strike="noStrike" cap="none" normalizeH="0" baseline="0" dirty="0" smtClean="0">
              <a:ln>
                <a:noFill/>
              </a:ln>
              <a:solidFill>
                <a:srgbClr val="FF00FF"/>
              </a:solidFill>
              <a:effectLst/>
              <a:latin typeface="Arial" pitchFamily="34" charset="0"/>
              <a:ea typeface="宋体" pitchFamily="2" charset="-122"/>
              <a:cs typeface="宋体" pitchFamily="2" charset="-122"/>
            </a:endParaRPr>
          </a:p>
        </p:txBody>
      </p:sp>
      <p:sp>
        <p:nvSpPr>
          <p:cNvPr id="9" name="TextBox 8"/>
          <p:cNvSpPr txBox="1"/>
          <p:nvPr/>
        </p:nvSpPr>
        <p:spPr>
          <a:xfrm>
            <a:off x="857224" y="285728"/>
            <a:ext cx="3286148" cy="646331"/>
          </a:xfrm>
          <a:prstGeom prst="rect">
            <a:avLst/>
          </a:prstGeom>
          <a:noFill/>
        </p:spPr>
        <p:txBody>
          <a:bodyPr wrap="square" rtlCol="0">
            <a:spAutoFit/>
          </a:bodyPr>
          <a:lstStyle/>
          <a:p>
            <a:r>
              <a:rPr lang="zh-CN" altLang="en-US" sz="3600" b="1" dirty="0" smtClean="0">
                <a:solidFill>
                  <a:srgbClr val="FF0000"/>
                </a:solidFill>
              </a:rPr>
              <a:t>课堂延伸：</a:t>
            </a:r>
            <a:endParaRPr lang="zh-CN" altLang="en-US" sz="3600" b="1" dirty="0">
              <a:solidFill>
                <a:srgbClr val="FF0000"/>
              </a:solidFill>
            </a:endParaRPr>
          </a:p>
        </p:txBody>
      </p:sp>
      <p:pic>
        <p:nvPicPr>
          <p:cNvPr id="62468" name="Picture 4" descr="http://p3.pstatp.com/large/52e0008a78311ad4c5d"/>
          <p:cNvPicPr>
            <a:picLocks noChangeAspect="1" noChangeArrowheads="1"/>
          </p:cNvPicPr>
          <p:nvPr/>
        </p:nvPicPr>
        <p:blipFill>
          <a:blip r:embed="rId3"/>
          <a:srcRect/>
          <a:stretch>
            <a:fillRect/>
          </a:stretch>
        </p:blipFill>
        <p:spPr bwMode="auto">
          <a:xfrm>
            <a:off x="5357818" y="500042"/>
            <a:ext cx="3571868" cy="589358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13313">
                                            <p:txEl>
                                              <p:pRg st="0" end="0"/>
                                            </p:txEl>
                                          </p:spTgt>
                                        </p:tgtEl>
                                        <p:attrNameLst>
                                          <p:attrName>style.visibility</p:attrName>
                                        </p:attrNameLst>
                                      </p:cBhvr>
                                      <p:to>
                                        <p:strVal val="visible"/>
                                      </p:to>
                                    </p:set>
                                    <p:animEffect transition="in" filter="fade">
                                      <p:cBhvr>
                                        <p:cTn id="7" dur="1000"/>
                                        <p:tgtEl>
                                          <p:spTgt spid="13313">
                                            <p:txEl>
                                              <p:pRg st="0" end="0"/>
                                            </p:txEl>
                                          </p:spTgt>
                                        </p:tgtEl>
                                      </p:cBhvr>
                                    </p:animEffect>
                                    <p:anim calcmode="lin" valueType="num">
                                      <p:cBhvr>
                                        <p:cTn id="8" dur="1000" fill="hold"/>
                                        <p:tgtEl>
                                          <p:spTgt spid="13313">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13313">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3313">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54" presetClass="entr" presetSubtype="0" accel="100000" fill="hold" nodeType="clickEffect">
                                  <p:stCondLst>
                                    <p:cond delay="0"/>
                                  </p:stCondLst>
                                  <p:childTnLst>
                                    <p:set>
                                      <p:cBhvr>
                                        <p:cTn id="14" dur="1" fill="hold">
                                          <p:stCondLst>
                                            <p:cond delay="0"/>
                                          </p:stCondLst>
                                        </p:cTn>
                                        <p:tgtEl>
                                          <p:spTgt spid="13313">
                                            <p:txEl>
                                              <p:pRg st="1" end="1"/>
                                            </p:txEl>
                                          </p:spTgt>
                                        </p:tgtEl>
                                        <p:attrNameLst>
                                          <p:attrName>style.visibility</p:attrName>
                                        </p:attrNameLst>
                                      </p:cBhvr>
                                      <p:to>
                                        <p:strVal val="visible"/>
                                      </p:to>
                                    </p:set>
                                    <p:anim calcmode="lin" valueType="num">
                                      <p:cBhvr>
                                        <p:cTn id="15" dur="500" fill="hold"/>
                                        <p:tgtEl>
                                          <p:spTgt spid="13313">
                                            <p:txEl>
                                              <p:pRg st="1" end="1"/>
                                            </p:txEl>
                                          </p:spTgt>
                                        </p:tgtEl>
                                        <p:attrNameLst>
                                          <p:attrName>ppt_w</p:attrName>
                                        </p:attrNameLst>
                                      </p:cBhvr>
                                      <p:tavLst>
                                        <p:tav tm="0">
                                          <p:val>
                                            <p:strVal val="#ppt_w*0.05"/>
                                          </p:val>
                                        </p:tav>
                                        <p:tav tm="100000">
                                          <p:val>
                                            <p:strVal val="#ppt_w"/>
                                          </p:val>
                                        </p:tav>
                                      </p:tavLst>
                                    </p:anim>
                                    <p:anim calcmode="lin" valueType="num">
                                      <p:cBhvr>
                                        <p:cTn id="16" dur="500" fill="hold"/>
                                        <p:tgtEl>
                                          <p:spTgt spid="13313">
                                            <p:txEl>
                                              <p:pRg st="1" end="1"/>
                                            </p:txEl>
                                          </p:spTgt>
                                        </p:tgtEl>
                                        <p:attrNameLst>
                                          <p:attrName>ppt_h</p:attrName>
                                        </p:attrNameLst>
                                      </p:cBhvr>
                                      <p:tavLst>
                                        <p:tav tm="0">
                                          <p:val>
                                            <p:strVal val="#ppt_h"/>
                                          </p:val>
                                        </p:tav>
                                        <p:tav tm="100000">
                                          <p:val>
                                            <p:strVal val="#ppt_h"/>
                                          </p:val>
                                        </p:tav>
                                      </p:tavLst>
                                    </p:anim>
                                    <p:anim calcmode="lin" valueType="num">
                                      <p:cBhvr>
                                        <p:cTn id="17" dur="500" fill="hold"/>
                                        <p:tgtEl>
                                          <p:spTgt spid="13313">
                                            <p:txEl>
                                              <p:pRg st="1" end="1"/>
                                            </p:txEl>
                                          </p:spTgt>
                                        </p:tgtEl>
                                        <p:attrNameLst>
                                          <p:attrName>ppt_x</p:attrName>
                                        </p:attrNameLst>
                                      </p:cBhvr>
                                      <p:tavLst>
                                        <p:tav tm="0">
                                          <p:val>
                                            <p:strVal val="#ppt_x-.2"/>
                                          </p:val>
                                        </p:tav>
                                        <p:tav tm="100000">
                                          <p:val>
                                            <p:strVal val="#ppt_x"/>
                                          </p:val>
                                        </p:tav>
                                      </p:tavLst>
                                    </p:anim>
                                    <p:anim calcmode="lin" valueType="num">
                                      <p:cBhvr>
                                        <p:cTn id="18" dur="500" fill="hold"/>
                                        <p:tgtEl>
                                          <p:spTgt spid="13313">
                                            <p:txEl>
                                              <p:pRg st="1" end="1"/>
                                            </p:txEl>
                                          </p:spTgt>
                                        </p:tgtEl>
                                        <p:attrNameLst>
                                          <p:attrName>ppt_y</p:attrName>
                                        </p:attrNameLst>
                                      </p:cBhvr>
                                      <p:tavLst>
                                        <p:tav tm="0">
                                          <p:val>
                                            <p:strVal val="#ppt_y"/>
                                          </p:val>
                                        </p:tav>
                                        <p:tav tm="100000">
                                          <p:val>
                                            <p:strVal val="#ppt_y"/>
                                          </p:val>
                                        </p:tav>
                                      </p:tavLst>
                                    </p:anim>
                                    <p:animEffect transition="in" filter="fade">
                                      <p:cBhvr>
                                        <p:cTn id="19" dur="500"/>
                                        <p:tgtEl>
                                          <p:spTgt spid="133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JSK16-011"/>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2530" name="Text Box 2"/>
          <p:cNvSpPr txBox="1">
            <a:spLocks noChangeArrowheads="1"/>
          </p:cNvSpPr>
          <p:nvPr/>
        </p:nvSpPr>
        <p:spPr bwMode="auto">
          <a:xfrm>
            <a:off x="428596" y="1142984"/>
            <a:ext cx="8715404" cy="5970865"/>
          </a:xfrm>
          <a:prstGeom prst="rect">
            <a:avLst/>
          </a:prstGeom>
          <a:noFill/>
          <a:ln w="9525">
            <a:noFill/>
            <a:miter lim="800000"/>
            <a:headEnd/>
            <a:tailEnd/>
          </a:ln>
          <a:effectLst/>
        </p:spPr>
        <p:txBody>
          <a:bodyPr wrap="square">
            <a:spAutoFit/>
          </a:bodyPr>
          <a:lstStyle/>
          <a:p>
            <a:pPr>
              <a:spcBef>
                <a:spcPct val="50000"/>
              </a:spcBef>
            </a:pPr>
            <a:r>
              <a:rPr kumimoji="0" lang="en-US" altLang="zh-CN" sz="4000" b="1" dirty="0">
                <a:solidFill>
                  <a:schemeClr val="accent2"/>
                </a:solidFill>
                <a:latin typeface="Arial" charset="0"/>
              </a:rPr>
              <a:t>    </a:t>
            </a:r>
            <a:r>
              <a:rPr kumimoji="0" lang="zh-CN" altLang="en-US" sz="3600" b="1" dirty="0">
                <a:solidFill>
                  <a:schemeClr val="accent2"/>
                </a:solidFill>
                <a:latin typeface="Arial" charset="0"/>
              </a:rPr>
              <a:t>通过作者对当年在蓝家坪自己动手，开荒种菜的难忘岁月的回忆，生动真切地反映了革命前辈以苦为乐、奋发向上的高尚情操，表现了抗日战争时期延安军民自力更生</a:t>
            </a:r>
            <a:r>
              <a:rPr kumimoji="0" lang="zh-CN" altLang="en-US" sz="3600" b="1" dirty="0" smtClean="0">
                <a:solidFill>
                  <a:schemeClr val="accent2"/>
                </a:solidFill>
                <a:latin typeface="Arial" charset="0"/>
              </a:rPr>
              <a:t>、</a:t>
            </a:r>
            <a:endParaRPr kumimoji="0" lang="en-US" altLang="zh-CN" sz="3600" b="1" dirty="0" smtClean="0">
              <a:solidFill>
                <a:schemeClr val="accent2"/>
              </a:solidFill>
              <a:latin typeface="Arial" charset="0"/>
            </a:endParaRPr>
          </a:p>
          <a:p>
            <a:pPr>
              <a:spcBef>
                <a:spcPct val="50000"/>
              </a:spcBef>
            </a:pPr>
            <a:r>
              <a:rPr kumimoji="0" lang="zh-CN" altLang="en-US" sz="3600" b="1" dirty="0" smtClean="0">
                <a:solidFill>
                  <a:schemeClr val="accent2"/>
                </a:solidFill>
                <a:latin typeface="Arial" charset="0"/>
              </a:rPr>
              <a:t>艰苦奋斗以苦为乐的</a:t>
            </a:r>
            <a:endParaRPr kumimoji="0" lang="en-US" altLang="zh-CN" sz="3600" b="1" dirty="0" smtClean="0">
              <a:solidFill>
                <a:schemeClr val="accent2"/>
              </a:solidFill>
              <a:latin typeface="Arial" charset="0"/>
            </a:endParaRPr>
          </a:p>
          <a:p>
            <a:r>
              <a:rPr kumimoji="0" lang="zh-CN" altLang="en-US" sz="3600" b="1" dirty="0" smtClean="0">
                <a:solidFill>
                  <a:schemeClr val="accent2"/>
                </a:solidFill>
                <a:latin typeface="Arial" charset="0"/>
              </a:rPr>
              <a:t>革命精神，直到今天</a:t>
            </a:r>
            <a:endParaRPr kumimoji="0" lang="en-US" altLang="zh-CN" sz="3600" b="1" dirty="0" smtClean="0">
              <a:solidFill>
                <a:schemeClr val="accent2"/>
              </a:solidFill>
              <a:latin typeface="Arial" charset="0"/>
            </a:endParaRPr>
          </a:p>
          <a:p>
            <a:r>
              <a:rPr kumimoji="0" lang="zh-CN" altLang="en-US" sz="3600" b="1" dirty="0" smtClean="0">
                <a:solidFill>
                  <a:schemeClr val="accent2"/>
                </a:solidFill>
                <a:latin typeface="Arial" charset="0"/>
              </a:rPr>
              <a:t>依然值得我们学习，</a:t>
            </a:r>
            <a:endParaRPr kumimoji="0" lang="en-US" altLang="zh-CN" sz="3600" b="1" dirty="0" smtClean="0">
              <a:solidFill>
                <a:schemeClr val="accent2"/>
              </a:solidFill>
              <a:latin typeface="Arial" charset="0"/>
            </a:endParaRPr>
          </a:p>
          <a:p>
            <a:r>
              <a:rPr kumimoji="0" lang="zh-CN" altLang="en-US" sz="3600" b="1" dirty="0" smtClean="0">
                <a:solidFill>
                  <a:schemeClr val="accent2"/>
                </a:solidFill>
                <a:latin typeface="Arial" charset="0"/>
              </a:rPr>
              <a:t>传承！！</a:t>
            </a:r>
          </a:p>
          <a:p>
            <a:r>
              <a:rPr lang="en-US" sz="3600" dirty="0" smtClean="0"/>
              <a:t> </a:t>
            </a:r>
            <a:endParaRPr lang="zh-CN" altLang="en-US" sz="3600" dirty="0" smtClean="0"/>
          </a:p>
        </p:txBody>
      </p:sp>
      <p:sp>
        <p:nvSpPr>
          <p:cNvPr id="22531" name="Text Box 3"/>
          <p:cNvSpPr txBox="1">
            <a:spLocks noChangeArrowheads="1"/>
          </p:cNvSpPr>
          <p:nvPr/>
        </p:nvSpPr>
        <p:spPr bwMode="auto">
          <a:xfrm>
            <a:off x="642910" y="428604"/>
            <a:ext cx="3733800" cy="701675"/>
          </a:xfrm>
          <a:prstGeom prst="rect">
            <a:avLst/>
          </a:prstGeom>
          <a:noFill/>
          <a:ln w="9525">
            <a:noFill/>
            <a:miter lim="800000"/>
            <a:headEnd/>
            <a:tailEnd/>
          </a:ln>
          <a:effectLst/>
        </p:spPr>
        <p:txBody>
          <a:bodyPr>
            <a:spAutoFit/>
          </a:bodyPr>
          <a:lstStyle/>
          <a:p>
            <a:pPr>
              <a:spcBef>
                <a:spcPct val="50000"/>
              </a:spcBef>
            </a:pPr>
            <a:r>
              <a:rPr lang="zh-CN" altLang="en-US" sz="4000" b="1" dirty="0">
                <a:solidFill>
                  <a:srgbClr val="FF0000"/>
                </a:solidFill>
              </a:rPr>
              <a:t>主题</a:t>
            </a:r>
            <a:r>
              <a:rPr lang="zh-CN" altLang="en-US" sz="4000" b="1" dirty="0" smtClean="0">
                <a:solidFill>
                  <a:srgbClr val="FF0000"/>
                </a:solidFill>
              </a:rPr>
              <a:t>思想：</a:t>
            </a:r>
            <a:endParaRPr lang="zh-CN" altLang="en-US" sz="4000" b="1" dirty="0">
              <a:solidFill>
                <a:srgbClr val="FF0000"/>
              </a:solidFill>
            </a:endParaRPr>
          </a:p>
        </p:txBody>
      </p:sp>
      <p:pic>
        <p:nvPicPr>
          <p:cNvPr id="5" name="Picture 5" descr="caidi"/>
          <p:cNvPicPr>
            <a:picLocks noChangeAspect="1" noChangeArrowheads="1"/>
          </p:cNvPicPr>
          <p:nvPr/>
        </p:nvPicPr>
        <p:blipFill>
          <a:blip r:embed="rId3"/>
          <a:srcRect/>
          <a:stretch>
            <a:fillRect/>
          </a:stretch>
        </p:blipFill>
        <p:spPr bwMode="auto">
          <a:xfrm>
            <a:off x="5000628" y="3733800"/>
            <a:ext cx="3857652" cy="3124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wipe(down)">
                                      <p:cBhvr>
                                        <p:cTn id="7" dur="580">
                                          <p:stCondLst>
                                            <p:cond delay="0"/>
                                          </p:stCondLst>
                                        </p:cTn>
                                        <p:tgtEl>
                                          <p:spTgt spid="22530"/>
                                        </p:tgtEl>
                                      </p:cBhvr>
                                    </p:animEffect>
                                    <p:anim calcmode="lin" valueType="num">
                                      <p:cBhvr>
                                        <p:cTn id="8" dur="1822" tmFilter="0,0; 0.14,0.36; 0.43,0.73; 0.71,0.91; 1.0,1.0">
                                          <p:stCondLst>
                                            <p:cond delay="0"/>
                                          </p:stCondLst>
                                        </p:cTn>
                                        <p:tgtEl>
                                          <p:spTgt spid="2253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253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253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253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2530"/>
                                        </p:tgtEl>
                                        <p:attrNameLst>
                                          <p:attrName>ppt_y</p:attrName>
                                        </p:attrNameLst>
                                      </p:cBhvr>
                                      <p:tavLst>
                                        <p:tav tm="0" fmla="#ppt_y-sin(pi*$)/81">
                                          <p:val>
                                            <p:fltVal val="0"/>
                                          </p:val>
                                        </p:tav>
                                        <p:tav tm="100000">
                                          <p:val>
                                            <p:fltVal val="1"/>
                                          </p:val>
                                        </p:tav>
                                      </p:tavLst>
                                    </p:anim>
                                    <p:animScale>
                                      <p:cBhvr>
                                        <p:cTn id="13" dur="26">
                                          <p:stCondLst>
                                            <p:cond delay="650"/>
                                          </p:stCondLst>
                                        </p:cTn>
                                        <p:tgtEl>
                                          <p:spTgt spid="22530"/>
                                        </p:tgtEl>
                                      </p:cBhvr>
                                      <p:to x="100000" y="60000"/>
                                    </p:animScale>
                                    <p:animScale>
                                      <p:cBhvr>
                                        <p:cTn id="14" dur="166" decel="50000">
                                          <p:stCondLst>
                                            <p:cond delay="676"/>
                                          </p:stCondLst>
                                        </p:cTn>
                                        <p:tgtEl>
                                          <p:spTgt spid="22530"/>
                                        </p:tgtEl>
                                      </p:cBhvr>
                                      <p:to x="100000" y="100000"/>
                                    </p:animScale>
                                    <p:animScale>
                                      <p:cBhvr>
                                        <p:cTn id="15" dur="26">
                                          <p:stCondLst>
                                            <p:cond delay="1312"/>
                                          </p:stCondLst>
                                        </p:cTn>
                                        <p:tgtEl>
                                          <p:spTgt spid="22530"/>
                                        </p:tgtEl>
                                      </p:cBhvr>
                                      <p:to x="100000" y="80000"/>
                                    </p:animScale>
                                    <p:animScale>
                                      <p:cBhvr>
                                        <p:cTn id="16" dur="166" decel="50000">
                                          <p:stCondLst>
                                            <p:cond delay="1338"/>
                                          </p:stCondLst>
                                        </p:cTn>
                                        <p:tgtEl>
                                          <p:spTgt spid="22530"/>
                                        </p:tgtEl>
                                      </p:cBhvr>
                                      <p:to x="100000" y="100000"/>
                                    </p:animScale>
                                    <p:animScale>
                                      <p:cBhvr>
                                        <p:cTn id="17" dur="26">
                                          <p:stCondLst>
                                            <p:cond delay="1642"/>
                                          </p:stCondLst>
                                        </p:cTn>
                                        <p:tgtEl>
                                          <p:spTgt spid="22530"/>
                                        </p:tgtEl>
                                      </p:cBhvr>
                                      <p:to x="100000" y="90000"/>
                                    </p:animScale>
                                    <p:animScale>
                                      <p:cBhvr>
                                        <p:cTn id="18" dur="166" decel="50000">
                                          <p:stCondLst>
                                            <p:cond delay="1668"/>
                                          </p:stCondLst>
                                        </p:cTn>
                                        <p:tgtEl>
                                          <p:spTgt spid="22530"/>
                                        </p:tgtEl>
                                      </p:cBhvr>
                                      <p:to x="100000" y="100000"/>
                                    </p:animScale>
                                    <p:animScale>
                                      <p:cBhvr>
                                        <p:cTn id="19" dur="26">
                                          <p:stCondLst>
                                            <p:cond delay="1808"/>
                                          </p:stCondLst>
                                        </p:cTn>
                                        <p:tgtEl>
                                          <p:spTgt spid="22530"/>
                                        </p:tgtEl>
                                      </p:cBhvr>
                                      <p:to x="100000" y="95000"/>
                                    </p:animScale>
                                    <p:animScale>
                                      <p:cBhvr>
                                        <p:cTn id="20" dur="166" decel="50000">
                                          <p:stCondLst>
                                            <p:cond delay="1834"/>
                                          </p:stCondLst>
                                        </p:cTn>
                                        <p:tgtEl>
                                          <p:spTgt spid="2253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descr="JSK16-011"/>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074" name="Text Box 2"/>
          <p:cNvSpPr txBox="1">
            <a:spLocks noChangeArrowheads="1"/>
          </p:cNvSpPr>
          <p:nvPr/>
        </p:nvSpPr>
        <p:spPr bwMode="auto">
          <a:xfrm>
            <a:off x="4214810" y="571481"/>
            <a:ext cx="4429156" cy="6740307"/>
          </a:xfrm>
          <a:prstGeom prst="rect">
            <a:avLst/>
          </a:prstGeom>
          <a:noFill/>
          <a:ln w="9525">
            <a:noFill/>
            <a:miter lim="800000"/>
            <a:headEnd/>
            <a:tailEnd/>
          </a:ln>
          <a:effectLst/>
        </p:spPr>
        <p:txBody>
          <a:bodyPr wrap="square">
            <a:spAutoFit/>
          </a:bodyPr>
          <a:lstStyle/>
          <a:p>
            <a:r>
              <a:rPr kumimoji="0" lang="en-US" altLang="zh-CN" sz="3600" b="1" dirty="0">
                <a:solidFill>
                  <a:schemeClr val="accent2"/>
                </a:solidFill>
                <a:latin typeface="Arial" charset="0"/>
              </a:rPr>
              <a:t>1.</a:t>
            </a:r>
            <a:r>
              <a:rPr kumimoji="0" lang="zh-CN" altLang="en-US" sz="3600" b="1" dirty="0">
                <a:solidFill>
                  <a:schemeClr val="accent2"/>
                </a:solidFill>
                <a:latin typeface="Arial" charset="0"/>
              </a:rPr>
              <a:t>整体感知课文内容和结构，理清写作的层次。</a:t>
            </a:r>
            <a:br>
              <a:rPr kumimoji="0" lang="zh-CN" altLang="en-US" sz="3600" b="1" dirty="0">
                <a:solidFill>
                  <a:schemeClr val="accent2"/>
                </a:solidFill>
                <a:latin typeface="Arial" charset="0"/>
              </a:rPr>
            </a:br>
            <a:endParaRPr kumimoji="0" lang="zh-CN" altLang="en-US" sz="3600" b="1" dirty="0">
              <a:solidFill>
                <a:schemeClr val="accent2"/>
              </a:solidFill>
              <a:latin typeface="Arial" charset="0"/>
            </a:endParaRPr>
          </a:p>
          <a:p>
            <a:r>
              <a:rPr kumimoji="0" lang="en-US" altLang="zh-CN" sz="3600" b="1" dirty="0">
                <a:solidFill>
                  <a:schemeClr val="accent2"/>
                </a:solidFill>
                <a:latin typeface="Arial" charset="0"/>
              </a:rPr>
              <a:t>2.</a:t>
            </a:r>
            <a:r>
              <a:rPr kumimoji="0" lang="zh-CN" altLang="en-US" sz="3600" b="1" dirty="0">
                <a:solidFill>
                  <a:schemeClr val="accent2"/>
                </a:solidFill>
                <a:latin typeface="Arial" charset="0"/>
              </a:rPr>
              <a:t>体会本文生动、优美的语言特点和综合运用多种表达方式的特点。</a:t>
            </a:r>
            <a:br>
              <a:rPr kumimoji="0" lang="zh-CN" altLang="en-US" sz="3600" b="1" dirty="0">
                <a:solidFill>
                  <a:schemeClr val="accent2"/>
                </a:solidFill>
                <a:latin typeface="Arial" charset="0"/>
              </a:rPr>
            </a:br>
            <a:endParaRPr kumimoji="0" lang="zh-CN" altLang="en-US" sz="3600" b="1" dirty="0">
              <a:solidFill>
                <a:schemeClr val="accent2"/>
              </a:solidFill>
              <a:latin typeface="Arial" charset="0"/>
            </a:endParaRPr>
          </a:p>
          <a:p>
            <a:r>
              <a:rPr kumimoji="0" lang="en-US" altLang="zh-CN" sz="3600" b="1" dirty="0">
                <a:solidFill>
                  <a:schemeClr val="accent2"/>
                </a:solidFill>
                <a:latin typeface="Arial" charset="0"/>
              </a:rPr>
              <a:t>3.</a:t>
            </a:r>
            <a:r>
              <a:rPr kumimoji="0" lang="zh-CN" altLang="en-US" sz="3600" b="1" dirty="0">
                <a:solidFill>
                  <a:schemeClr val="accent2"/>
                </a:solidFill>
                <a:latin typeface="Arial" charset="0"/>
              </a:rPr>
              <a:t>体会“在劳动中产生美，劳动创造美”。</a:t>
            </a:r>
          </a:p>
          <a:p>
            <a:endParaRPr kumimoji="0" lang="en-US" altLang="zh-CN" sz="3600" b="1" dirty="0">
              <a:solidFill>
                <a:schemeClr val="accent2"/>
              </a:solidFill>
              <a:latin typeface="Arial" charset="0"/>
            </a:endParaRPr>
          </a:p>
        </p:txBody>
      </p:sp>
      <p:sp>
        <p:nvSpPr>
          <p:cNvPr id="3075" name="Text Box 3"/>
          <p:cNvSpPr txBox="1">
            <a:spLocks noChangeArrowheads="1"/>
          </p:cNvSpPr>
          <p:nvPr/>
        </p:nvSpPr>
        <p:spPr bwMode="auto">
          <a:xfrm>
            <a:off x="609600" y="304800"/>
            <a:ext cx="4010025" cy="1006475"/>
          </a:xfrm>
          <a:prstGeom prst="rect">
            <a:avLst/>
          </a:prstGeom>
          <a:noFill/>
          <a:ln w="9525">
            <a:noFill/>
            <a:miter lim="800000"/>
            <a:headEnd/>
            <a:tailEnd/>
          </a:ln>
          <a:effectLst/>
        </p:spPr>
        <p:txBody>
          <a:bodyPr wrap="none">
            <a:spAutoFit/>
          </a:bodyPr>
          <a:lstStyle/>
          <a:p>
            <a:r>
              <a:rPr lang="zh-CN" altLang="en-US" sz="6000" b="1">
                <a:solidFill>
                  <a:srgbClr val="FF3300"/>
                </a:solidFill>
                <a:ea typeface="黑体" pitchFamily="2" charset="-122"/>
              </a:rPr>
              <a:t>学习目标：</a:t>
            </a:r>
          </a:p>
        </p:txBody>
      </p:sp>
      <p:pic>
        <p:nvPicPr>
          <p:cNvPr id="3079" name="Picture 7"/>
          <p:cNvPicPr>
            <a:picLocks noChangeAspect="1" noChangeArrowheads="1"/>
          </p:cNvPicPr>
          <p:nvPr/>
        </p:nvPicPr>
        <p:blipFill>
          <a:blip r:embed="rId3"/>
          <a:srcRect/>
          <a:stretch>
            <a:fillRect/>
          </a:stretch>
        </p:blipFill>
        <p:spPr bwMode="auto">
          <a:xfrm>
            <a:off x="642910" y="1428736"/>
            <a:ext cx="2857520" cy="504040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endParaRPr lang="en-US"/>
          </a:p>
        </p:txBody>
      </p:sp>
      <p:pic>
        <p:nvPicPr>
          <p:cNvPr id="23555" name="Picture 3" descr="江主席的题词"/>
          <p:cNvPicPr>
            <a:picLocks noGrp="1" noChangeAspect="1" noChangeArrowheads="1"/>
          </p:cNvPicPr>
          <p:nvPr>
            <p:ph idx="1"/>
          </p:nvPr>
        </p:nvPicPr>
        <p:blipFill>
          <a:blip r:embed="rId2"/>
          <a:srcRect/>
          <a:stretch>
            <a:fillRect/>
          </a:stretch>
        </p:blipFill>
        <p:spPr>
          <a:xfrm>
            <a:off x="250825" y="260350"/>
            <a:ext cx="8642350" cy="6337300"/>
          </a:xfrm>
          <a:noFill/>
          <a:ln/>
        </p:spPr>
      </p:pic>
    </p:spTree>
  </p:cSld>
  <p:clrMapOvr>
    <a:masterClrMapping/>
  </p:clrMapOvr>
  <p:transition>
    <p:zo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 descr="JSK16-011"/>
          <p:cNvPicPr>
            <a:picLocks noChangeAspect="1" noChangeArrowheads="1"/>
          </p:cNvPicPr>
          <p:nvPr/>
        </p:nvPicPr>
        <p:blipFill>
          <a:blip r:embed="rId2"/>
          <a:srcRect/>
          <a:stretch>
            <a:fillRect/>
          </a:stretch>
        </p:blipFill>
        <p:spPr bwMode="auto">
          <a:xfrm>
            <a:off x="0" y="0"/>
            <a:ext cx="9501222" cy="6858000"/>
          </a:xfrm>
          <a:prstGeom prst="rect">
            <a:avLst/>
          </a:prstGeom>
          <a:noFill/>
        </p:spPr>
      </p:pic>
      <p:pic>
        <p:nvPicPr>
          <p:cNvPr id="5124" name="Picture 4" descr="wuboxiao"/>
          <p:cNvPicPr>
            <a:picLocks noChangeAspect="1" noChangeArrowheads="1"/>
          </p:cNvPicPr>
          <p:nvPr/>
        </p:nvPicPr>
        <p:blipFill>
          <a:blip r:embed="rId3"/>
          <a:srcRect/>
          <a:stretch>
            <a:fillRect/>
          </a:stretch>
        </p:blipFill>
        <p:spPr bwMode="auto">
          <a:xfrm>
            <a:off x="142844" y="1285860"/>
            <a:ext cx="3673475" cy="5040312"/>
          </a:xfrm>
          <a:prstGeom prst="rect">
            <a:avLst/>
          </a:prstGeom>
          <a:noFill/>
        </p:spPr>
      </p:pic>
      <p:sp>
        <p:nvSpPr>
          <p:cNvPr id="5125" name="Rectangle 5"/>
          <p:cNvSpPr>
            <a:spLocks noChangeArrowheads="1"/>
          </p:cNvSpPr>
          <p:nvPr/>
        </p:nvSpPr>
        <p:spPr bwMode="auto">
          <a:xfrm>
            <a:off x="609600" y="381000"/>
            <a:ext cx="2635250" cy="823913"/>
          </a:xfrm>
          <a:prstGeom prst="rect">
            <a:avLst/>
          </a:prstGeom>
          <a:noFill/>
          <a:ln w="9525">
            <a:noFill/>
            <a:miter lim="800000"/>
            <a:headEnd/>
            <a:tailEnd/>
          </a:ln>
          <a:effectLst/>
        </p:spPr>
        <p:txBody>
          <a:bodyPr wrap="none">
            <a:spAutoFit/>
          </a:bodyPr>
          <a:lstStyle/>
          <a:p>
            <a:r>
              <a:rPr lang="zh-CN" altLang="en-US" sz="4800" b="1">
                <a:solidFill>
                  <a:srgbClr val="FF3300"/>
                </a:solidFill>
                <a:ea typeface="黑体" pitchFamily="2" charset="-122"/>
              </a:rPr>
              <a:t>作者简介</a:t>
            </a:r>
          </a:p>
        </p:txBody>
      </p:sp>
      <p:sp>
        <p:nvSpPr>
          <p:cNvPr id="5127" name="Text Box 7"/>
          <p:cNvSpPr txBox="1">
            <a:spLocks noChangeArrowheads="1"/>
          </p:cNvSpPr>
          <p:nvPr/>
        </p:nvSpPr>
        <p:spPr bwMode="auto">
          <a:xfrm>
            <a:off x="4191000" y="457200"/>
            <a:ext cx="4953000" cy="6070600"/>
          </a:xfrm>
          <a:prstGeom prst="rect">
            <a:avLst/>
          </a:prstGeom>
          <a:noFill/>
          <a:ln w="9525">
            <a:noFill/>
            <a:miter lim="800000"/>
            <a:headEnd/>
            <a:tailEnd/>
          </a:ln>
          <a:effectLst/>
        </p:spPr>
        <p:txBody>
          <a:bodyPr>
            <a:spAutoFit/>
          </a:bodyPr>
          <a:lstStyle/>
          <a:p>
            <a:pPr>
              <a:spcBef>
                <a:spcPct val="50000"/>
              </a:spcBef>
            </a:pPr>
            <a:r>
              <a:rPr lang="en-US" altLang="zh-CN" sz="2800" b="1" dirty="0">
                <a:solidFill>
                  <a:schemeClr val="accent2"/>
                </a:solidFill>
              </a:rPr>
              <a:t>    </a:t>
            </a:r>
            <a:r>
              <a:rPr lang="zh-CN" altLang="en-US" sz="2800" b="1" dirty="0">
                <a:solidFill>
                  <a:schemeClr val="accent2"/>
                </a:solidFill>
              </a:rPr>
              <a:t>吴伯箫</a:t>
            </a:r>
            <a:r>
              <a:rPr lang="en-US" altLang="zh-CN" sz="2800" b="1" dirty="0">
                <a:solidFill>
                  <a:schemeClr val="accent2"/>
                </a:solidFill>
              </a:rPr>
              <a:t>(1906-1982) </a:t>
            </a:r>
            <a:r>
              <a:rPr lang="zh-CN" altLang="en-US" sz="2800" b="1" dirty="0">
                <a:solidFill>
                  <a:schemeClr val="accent2"/>
                </a:solidFill>
              </a:rPr>
              <a:t>，原名吴熙成，山东莱芜人。</a:t>
            </a:r>
            <a:r>
              <a:rPr lang="en-US" altLang="zh-CN" sz="2800" b="1" dirty="0">
                <a:solidFill>
                  <a:schemeClr val="accent2"/>
                </a:solidFill>
              </a:rPr>
              <a:t>20</a:t>
            </a:r>
            <a:r>
              <a:rPr lang="zh-CN" altLang="en-US" sz="2800" b="1" dirty="0">
                <a:solidFill>
                  <a:schemeClr val="accent2"/>
                </a:solidFill>
              </a:rPr>
              <a:t>年代开始散文创作， 已出版</a:t>
            </a:r>
            <a:r>
              <a:rPr lang="en-US" altLang="zh-CN" sz="2800" b="1" dirty="0">
                <a:solidFill>
                  <a:schemeClr val="accent2"/>
                </a:solidFill>
              </a:rPr>
              <a:t>《</a:t>
            </a:r>
            <a:r>
              <a:rPr lang="zh-CN" altLang="en-US" sz="2800" b="1" dirty="0">
                <a:solidFill>
                  <a:schemeClr val="accent2"/>
                </a:solidFill>
              </a:rPr>
              <a:t>羽书</a:t>
            </a:r>
            <a:r>
              <a:rPr lang="en-US" altLang="zh-CN" sz="2800" b="1" dirty="0">
                <a:solidFill>
                  <a:schemeClr val="accent2"/>
                </a:solidFill>
              </a:rPr>
              <a:t>》 </a:t>
            </a:r>
            <a:r>
              <a:rPr lang="zh-CN" altLang="en-US" sz="2800" b="1" dirty="0">
                <a:solidFill>
                  <a:schemeClr val="accent2"/>
                </a:solidFill>
              </a:rPr>
              <a:t>、</a:t>
            </a:r>
            <a:r>
              <a:rPr lang="en-US" altLang="zh-CN" sz="2800" b="1" dirty="0">
                <a:solidFill>
                  <a:schemeClr val="accent2"/>
                </a:solidFill>
              </a:rPr>
              <a:t>《</a:t>
            </a:r>
            <a:r>
              <a:rPr lang="zh-CN" altLang="en-US" sz="2800" b="1" dirty="0">
                <a:solidFill>
                  <a:schemeClr val="accent2"/>
                </a:solidFill>
              </a:rPr>
              <a:t>烟尘集</a:t>
            </a:r>
            <a:r>
              <a:rPr lang="en-US" altLang="zh-CN" sz="2800" b="1" dirty="0">
                <a:solidFill>
                  <a:schemeClr val="accent2"/>
                </a:solidFill>
              </a:rPr>
              <a:t>》</a:t>
            </a:r>
            <a:r>
              <a:rPr lang="zh-CN" altLang="en-US" sz="2800" b="1" dirty="0">
                <a:solidFill>
                  <a:schemeClr val="accent2"/>
                </a:solidFill>
              </a:rPr>
              <a:t>、</a:t>
            </a:r>
            <a:r>
              <a:rPr lang="en-US" altLang="zh-CN" sz="2800" b="1" dirty="0">
                <a:solidFill>
                  <a:schemeClr val="accent2"/>
                </a:solidFill>
              </a:rPr>
              <a:t>《</a:t>
            </a:r>
            <a:r>
              <a:rPr lang="zh-CN" altLang="en-US" sz="2800" b="1" dirty="0">
                <a:solidFill>
                  <a:schemeClr val="accent2"/>
                </a:solidFill>
              </a:rPr>
              <a:t>出发集</a:t>
            </a:r>
            <a:r>
              <a:rPr lang="en-US" altLang="zh-CN" sz="2800" b="1" dirty="0">
                <a:solidFill>
                  <a:schemeClr val="accent2"/>
                </a:solidFill>
              </a:rPr>
              <a:t>》</a:t>
            </a:r>
            <a:r>
              <a:rPr lang="zh-CN" altLang="en-US" sz="2800" b="1" dirty="0">
                <a:solidFill>
                  <a:schemeClr val="accent2"/>
                </a:solidFill>
              </a:rPr>
              <a:t>、</a:t>
            </a:r>
            <a:r>
              <a:rPr lang="en-US" altLang="zh-CN" sz="2800" b="1" dirty="0">
                <a:solidFill>
                  <a:schemeClr val="accent2"/>
                </a:solidFill>
              </a:rPr>
              <a:t>《</a:t>
            </a:r>
            <a:r>
              <a:rPr lang="zh-CN" altLang="en-US" sz="2800" b="1" dirty="0">
                <a:solidFill>
                  <a:schemeClr val="accent2"/>
                </a:solidFill>
              </a:rPr>
              <a:t>北极星</a:t>
            </a:r>
            <a:r>
              <a:rPr lang="en-US" altLang="zh-CN" sz="2800" b="1" dirty="0">
                <a:solidFill>
                  <a:schemeClr val="accent2"/>
                </a:solidFill>
              </a:rPr>
              <a:t>》</a:t>
            </a:r>
            <a:r>
              <a:rPr lang="zh-CN" altLang="en-US" sz="2800" b="1" dirty="0">
                <a:solidFill>
                  <a:schemeClr val="accent2"/>
                </a:solidFill>
              </a:rPr>
              <a:t>、</a:t>
            </a:r>
            <a:r>
              <a:rPr lang="en-US" altLang="zh-CN" sz="2800" b="1" dirty="0">
                <a:solidFill>
                  <a:schemeClr val="accent2"/>
                </a:solidFill>
              </a:rPr>
              <a:t>《</a:t>
            </a:r>
            <a:r>
              <a:rPr lang="zh-CN" altLang="en-US" sz="2800" b="1" dirty="0">
                <a:solidFill>
                  <a:schemeClr val="accent2"/>
                </a:solidFill>
              </a:rPr>
              <a:t>忘年</a:t>
            </a:r>
            <a:r>
              <a:rPr lang="en-US" altLang="zh-CN" sz="2800" b="1" dirty="0">
                <a:solidFill>
                  <a:schemeClr val="accent2"/>
                </a:solidFill>
              </a:rPr>
              <a:t>》</a:t>
            </a:r>
            <a:r>
              <a:rPr lang="zh-CN" altLang="en-US" sz="2800" b="1" dirty="0">
                <a:solidFill>
                  <a:schemeClr val="accent2"/>
                </a:solidFill>
              </a:rPr>
              <a:t>、</a:t>
            </a:r>
            <a:r>
              <a:rPr lang="en-US" altLang="zh-CN" sz="2800" b="1" dirty="0">
                <a:solidFill>
                  <a:schemeClr val="accent2"/>
                </a:solidFill>
              </a:rPr>
              <a:t>《</a:t>
            </a:r>
            <a:r>
              <a:rPr lang="zh-CN" altLang="en-US" sz="2800" b="1" dirty="0">
                <a:solidFill>
                  <a:schemeClr val="accent2"/>
                </a:solidFill>
              </a:rPr>
              <a:t>吴伯箫散文选</a:t>
            </a:r>
            <a:r>
              <a:rPr lang="en-US" altLang="zh-CN" sz="2800" b="1" dirty="0">
                <a:solidFill>
                  <a:schemeClr val="accent2"/>
                </a:solidFill>
              </a:rPr>
              <a:t>》</a:t>
            </a:r>
            <a:r>
              <a:rPr lang="zh-CN" altLang="en-US" sz="2800" b="1" dirty="0">
                <a:solidFill>
                  <a:schemeClr val="accent2"/>
                </a:solidFill>
              </a:rPr>
              <a:t>等。吴件箫的散文以质朴美著称。作者总是将普通平凡的事物放在历史与现实交映的背景下，捕捉其蕴藉深厚的诗情画意，作品主题设计和创作基调单纯简练，峭拔明朗，展示的一帧帧画幅具有强烈的真实感和鲜明的时代色彩。</a:t>
            </a:r>
          </a:p>
        </p:txBody>
      </p:sp>
    </p:spTree>
  </p:cSld>
  <p:clrMapOvr>
    <a:masterClrMapping/>
  </p:clrMapOvr>
  <p:transition>
    <p:zo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JSK16-011"/>
          <p:cNvPicPr>
            <a:picLocks noChangeAspect="1" noChangeArrowheads="1"/>
          </p:cNvPicPr>
          <p:nvPr/>
        </p:nvPicPr>
        <p:blipFill>
          <a:blip r:embed="rId2"/>
          <a:srcRect/>
          <a:stretch>
            <a:fillRect/>
          </a:stretch>
        </p:blipFill>
        <p:spPr bwMode="auto">
          <a:xfrm>
            <a:off x="0" y="0"/>
            <a:ext cx="9897142" cy="7143776"/>
          </a:xfrm>
          <a:prstGeom prst="rect">
            <a:avLst/>
          </a:prstGeom>
          <a:noFill/>
        </p:spPr>
      </p:pic>
      <p:pic>
        <p:nvPicPr>
          <p:cNvPr id="5" name="内容占位符 12290"/>
          <p:cNvPicPr>
            <a:picLocks noGrp="1" noChangeAspect="1" noChangeArrowheads="1"/>
          </p:cNvPicPr>
          <p:nvPr/>
        </p:nvPicPr>
        <p:blipFill>
          <a:blip r:embed="rId3"/>
          <a:srcRect/>
          <a:stretch>
            <a:fillRect/>
          </a:stretch>
        </p:blipFill>
        <p:spPr bwMode="auto">
          <a:xfrm>
            <a:off x="357158" y="2857496"/>
            <a:ext cx="8955954" cy="4248156"/>
          </a:xfrm>
          <a:prstGeom prst="rect">
            <a:avLst/>
          </a:prstGeom>
          <a:noFill/>
          <a:ln w="9525">
            <a:noFill/>
            <a:miter lim="800000"/>
            <a:headEnd/>
            <a:tailEnd/>
          </a:ln>
        </p:spPr>
      </p:pic>
      <p:sp>
        <p:nvSpPr>
          <p:cNvPr id="2" name="标题 1"/>
          <p:cNvSpPr>
            <a:spLocks noGrp="1"/>
          </p:cNvSpPr>
          <p:nvPr>
            <p:ph type="title"/>
          </p:nvPr>
        </p:nvSpPr>
        <p:spPr>
          <a:xfrm>
            <a:off x="357158" y="0"/>
            <a:ext cx="9144000" cy="3038436"/>
          </a:xfrm>
        </p:spPr>
        <p:txBody>
          <a:bodyPr/>
          <a:lstStyle/>
          <a:p>
            <a:pPr algn="l"/>
            <a:r>
              <a:rPr lang="zh-CN" altLang="zh-CN" sz="3200" b="1" dirty="0" smtClean="0">
                <a:solidFill>
                  <a:srgbClr val="FF0000"/>
                </a:solidFill>
              </a:rPr>
              <a:t>1959至1961年三年经济严重困难时期</a:t>
            </a:r>
            <a:r>
              <a:rPr lang="en-US" altLang="zh-CN" sz="3200" b="1" dirty="0" smtClean="0">
                <a:solidFill>
                  <a:srgbClr val="FF0000"/>
                </a:solidFill>
                <a:latin typeface="宋体" pitchFamily="2" charset="-122"/>
              </a:rPr>
              <a:t>     </a:t>
            </a:r>
            <a:r>
              <a:rPr lang="zh-CN" altLang="zh-CN" sz="2800" b="1" dirty="0" smtClean="0"/>
              <a:t/>
            </a:r>
            <a:br>
              <a:rPr lang="zh-CN" altLang="zh-CN" sz="2800" b="1" dirty="0" smtClean="0"/>
            </a:br>
            <a:r>
              <a:rPr lang="zh-CN" altLang="zh-CN" sz="2800" b="1" dirty="0" smtClean="0">
                <a:solidFill>
                  <a:srgbClr val="6600CC"/>
                </a:solidFill>
              </a:rPr>
              <a:t>造成困难的原因是：</a:t>
            </a:r>
            <a:br>
              <a:rPr lang="zh-CN" altLang="zh-CN" sz="2800" b="1" dirty="0" smtClean="0">
                <a:solidFill>
                  <a:srgbClr val="6600CC"/>
                </a:solidFill>
              </a:rPr>
            </a:br>
            <a:r>
              <a:rPr lang="zh-CN" altLang="en-US" sz="2800" b="1" dirty="0" smtClean="0">
                <a:solidFill>
                  <a:srgbClr val="6600CC"/>
                </a:solidFill>
              </a:rPr>
              <a:t>1.其时国内盛行“浮夸风”、“大跃进”、“放卫星”，提出了很多不切实际的生产口号，如“人有多大胆，地有多大产”、“三年超英、五年赶美”等，各地虚报产量、土地亩产越报越高，导致缴粮多而农民自留粮太少。</a:t>
            </a:r>
            <a:endParaRPr lang="zh-CN" altLang="en-US" sz="2800" b="1" dirty="0">
              <a:solidFill>
                <a:srgbClr val="6600C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JSK16-011"/>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12289" name="内容占位符 11266"/>
          <p:cNvPicPr>
            <a:picLocks noGrp="1" noChangeAspect="1" noChangeArrowheads="1"/>
          </p:cNvPicPr>
          <p:nvPr>
            <p:ph idx="1"/>
          </p:nvPr>
        </p:nvPicPr>
        <p:blipFill>
          <a:blip r:embed="rId3"/>
          <a:srcRect/>
          <a:stretch>
            <a:fillRect/>
          </a:stretch>
        </p:blipFill>
        <p:spPr>
          <a:xfrm>
            <a:off x="4806695" y="214290"/>
            <a:ext cx="4337305" cy="6373834"/>
          </a:xfrm>
        </p:spPr>
      </p:pic>
      <p:sp>
        <p:nvSpPr>
          <p:cNvPr id="12290" name="文本框 99"/>
          <p:cNvSpPr txBox="1">
            <a:spLocks noChangeArrowheads="1"/>
          </p:cNvSpPr>
          <p:nvPr/>
        </p:nvSpPr>
        <p:spPr bwMode="auto">
          <a:xfrm>
            <a:off x="285720" y="285728"/>
            <a:ext cx="4483100" cy="6370637"/>
          </a:xfrm>
          <a:prstGeom prst="rect">
            <a:avLst/>
          </a:prstGeom>
          <a:noFill/>
          <a:ln w="9525">
            <a:noFill/>
            <a:miter lim="800000"/>
            <a:headEnd/>
            <a:tailEnd/>
          </a:ln>
        </p:spPr>
        <p:txBody>
          <a:bodyPr>
            <a:spAutoFit/>
          </a:bodyPr>
          <a:lstStyle/>
          <a:p>
            <a:pPr>
              <a:buFont typeface="Arial" pitchFamily="34" charset="0"/>
              <a:buNone/>
            </a:pPr>
            <a:r>
              <a:rPr lang="en-US" altLang="zh-CN" b="1" dirty="0">
                <a:solidFill>
                  <a:srgbClr val="6600CC"/>
                </a:solidFill>
                <a:latin typeface="宋体" pitchFamily="2" charset="-122"/>
              </a:rPr>
              <a:t>2.</a:t>
            </a:r>
            <a:r>
              <a:rPr lang="zh-CN" altLang="zh-CN" b="1" dirty="0">
                <a:solidFill>
                  <a:srgbClr val="6600CC"/>
                </a:solidFill>
              </a:rPr>
              <a:t>1958年丰收后，各地虚报产量，导致农民生活难以为继，此情况引起了中央的注意。1959年的庐山会议，原本就是要纠正政策路线的“左倾”，但由于会议期间彭德怀所上的“万言书”，指出了当时存在的严重问题，引起毛泽东的不满，会议遂有“纠左”变成了继续“反右”，最终使问题越发严重。</a:t>
            </a:r>
            <a:endParaRPr lang="en-US" altLang="zh-CN" b="1" dirty="0">
              <a:solidFill>
                <a:srgbClr val="6600CC"/>
              </a:solidFill>
              <a:latin typeface="宋体" pitchFamily="2" charset="-122"/>
            </a:endParaRPr>
          </a:p>
          <a:p>
            <a:pPr>
              <a:buFont typeface="Arial" pitchFamily="34" charset="0"/>
              <a:buNone/>
            </a:pPr>
            <a:r>
              <a:rPr lang="en-US" altLang="zh-CN" b="1" dirty="0">
                <a:solidFill>
                  <a:srgbClr val="6600CC"/>
                </a:solidFill>
                <a:latin typeface="宋体" pitchFamily="2" charset="-122"/>
              </a:rPr>
              <a:t>3.</a:t>
            </a:r>
            <a:r>
              <a:rPr lang="zh-CN" altLang="zh-CN" b="1" dirty="0">
                <a:solidFill>
                  <a:srgbClr val="6600CC"/>
                </a:solidFill>
              </a:rPr>
              <a:t>自1959年夏开始，全国开始大面积干旱，国内自然灾害频发，粮食产量大幅下降，而缴粮任务却日益增多，出现全国性粮荒。</a:t>
            </a:r>
          </a:p>
          <a:p>
            <a:pPr>
              <a:buFont typeface="Arial" pitchFamily="34" charset="0"/>
              <a:buNone/>
            </a:pPr>
            <a:r>
              <a:rPr lang="en-US" altLang="zh-CN" b="1" dirty="0">
                <a:solidFill>
                  <a:srgbClr val="6600CC"/>
                </a:solidFill>
                <a:latin typeface="宋体" pitchFamily="2" charset="-122"/>
              </a:rPr>
              <a:t>4.</a:t>
            </a:r>
            <a:r>
              <a:rPr lang="zh-CN" altLang="zh-CN" b="1" dirty="0">
                <a:solidFill>
                  <a:srgbClr val="6600CC"/>
                </a:solidFill>
              </a:rPr>
              <a:t>其时与苏联交恶，苏联撤走了全部援华专家、资金、设备，导致国内经济发展严重受损。</a:t>
            </a:r>
            <a:endParaRPr lang="zh-CN" altLang="en-US" b="1" dirty="0">
              <a:solidFill>
                <a:srgbClr val="6600CC"/>
              </a:solidFill>
            </a:endParaRPr>
          </a:p>
        </p:txBody>
      </p:sp>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JSK16-011"/>
          <p:cNvPicPr>
            <a:picLocks noChangeAspect="1" noChangeArrowheads="1"/>
          </p:cNvPicPr>
          <p:nvPr/>
        </p:nvPicPr>
        <p:blipFill>
          <a:blip r:embed="rId2"/>
          <a:srcRect/>
          <a:stretch>
            <a:fillRect/>
          </a:stretch>
        </p:blipFill>
        <p:spPr bwMode="auto">
          <a:xfrm>
            <a:off x="0" y="0"/>
            <a:ext cx="9501222" cy="6858000"/>
          </a:xfrm>
          <a:prstGeom prst="rect">
            <a:avLst/>
          </a:prstGeom>
          <a:noFill/>
        </p:spPr>
      </p:pic>
      <p:pic>
        <p:nvPicPr>
          <p:cNvPr id="13313" name="内容占位符 14338"/>
          <p:cNvPicPr>
            <a:picLocks noGrp="1" noChangeAspect="1" noChangeArrowheads="1"/>
          </p:cNvPicPr>
          <p:nvPr>
            <p:ph idx="1"/>
          </p:nvPr>
        </p:nvPicPr>
        <p:blipFill>
          <a:blip r:embed="rId3"/>
          <a:srcRect/>
          <a:stretch>
            <a:fillRect/>
          </a:stretch>
        </p:blipFill>
        <p:spPr>
          <a:xfrm>
            <a:off x="642910" y="2311400"/>
            <a:ext cx="7791450" cy="4546600"/>
          </a:xfrm>
        </p:spPr>
      </p:pic>
      <p:pic>
        <p:nvPicPr>
          <p:cNvPr id="5" name="Picture 7" descr="http://imgcdn.kdnet.net/UploadSmall/2013/09/15/13792284243774123.jpg"/>
          <p:cNvPicPr>
            <a:picLocks noChangeAspect="1" noChangeArrowheads="1"/>
          </p:cNvPicPr>
          <p:nvPr/>
        </p:nvPicPr>
        <p:blipFill>
          <a:blip r:embed="rId4"/>
          <a:srcRect/>
          <a:stretch>
            <a:fillRect/>
          </a:stretch>
        </p:blipFill>
        <p:spPr bwMode="auto">
          <a:xfrm>
            <a:off x="2857488" y="1857364"/>
            <a:ext cx="6286512" cy="5150069"/>
          </a:xfrm>
          <a:prstGeom prst="rect">
            <a:avLst/>
          </a:prstGeom>
          <a:noFill/>
        </p:spPr>
      </p:pic>
      <p:pic>
        <p:nvPicPr>
          <p:cNvPr id="6" name="Picture 2" descr="http://i1.go2yd.com/image.php?url=0GK9EFFde9"/>
          <p:cNvPicPr>
            <a:picLocks noChangeAspect="1" noChangeArrowheads="1"/>
          </p:cNvPicPr>
          <p:nvPr/>
        </p:nvPicPr>
        <p:blipFill>
          <a:blip r:embed="rId5"/>
          <a:srcRect/>
          <a:stretch>
            <a:fillRect/>
          </a:stretch>
        </p:blipFill>
        <p:spPr bwMode="auto">
          <a:xfrm>
            <a:off x="0" y="2786059"/>
            <a:ext cx="3672788" cy="4071941"/>
          </a:xfrm>
          <a:prstGeom prst="rect">
            <a:avLst/>
          </a:prstGeom>
          <a:noFill/>
        </p:spPr>
      </p:pic>
      <p:pic>
        <p:nvPicPr>
          <p:cNvPr id="7" name="内容占位符 16386"/>
          <p:cNvPicPr>
            <a:picLocks noGrp="1" noChangeAspect="1" noChangeArrowheads="1"/>
          </p:cNvPicPr>
          <p:nvPr/>
        </p:nvPicPr>
        <p:blipFill>
          <a:blip r:embed="rId6"/>
          <a:srcRect/>
          <a:stretch>
            <a:fillRect/>
          </a:stretch>
        </p:blipFill>
        <p:spPr bwMode="auto">
          <a:xfrm>
            <a:off x="142844" y="1000108"/>
            <a:ext cx="8572560" cy="6095159"/>
          </a:xfrm>
          <a:prstGeom prst="rect">
            <a:avLst/>
          </a:prstGeom>
          <a:noFill/>
          <a:ln w="9525">
            <a:noFill/>
            <a:miter lim="800000"/>
            <a:headEnd/>
            <a:tailEnd/>
          </a:ln>
        </p:spPr>
      </p:pic>
      <p:sp>
        <p:nvSpPr>
          <p:cNvPr id="8" name="TextBox 7"/>
          <p:cNvSpPr txBox="1"/>
          <p:nvPr/>
        </p:nvSpPr>
        <p:spPr>
          <a:xfrm>
            <a:off x="642910" y="285728"/>
            <a:ext cx="8286808" cy="2308324"/>
          </a:xfrm>
          <a:prstGeom prst="rect">
            <a:avLst/>
          </a:prstGeom>
          <a:noFill/>
        </p:spPr>
        <p:txBody>
          <a:bodyPr wrap="square" rtlCol="0">
            <a:spAutoFit/>
          </a:bodyPr>
          <a:lstStyle/>
          <a:p>
            <a:pPr>
              <a:buFont typeface="Arial" pitchFamily="34" charset="0"/>
              <a:buNone/>
            </a:pPr>
            <a:r>
              <a:rPr lang="zh-CN" altLang="zh-CN" sz="3200" b="1" dirty="0" smtClean="0">
                <a:solidFill>
                  <a:srgbClr val="FF0000"/>
                </a:solidFill>
              </a:rPr>
              <a:t>严重后果</a:t>
            </a:r>
            <a:r>
              <a:rPr lang="zh-CN" altLang="zh-CN" sz="2800" b="1" dirty="0" smtClean="0">
                <a:solidFill>
                  <a:srgbClr val="FF00FF"/>
                </a:solidFill>
              </a:rPr>
              <a:t>：自1959年开始，全国各地开始出现大范围“非正常死亡”，即饿死现象，尤其是河南、安徽两省，出现大量人民饿死现象。1962年，党中央痛定思痛，召开“七千人大会”。提出“调整、发展、巩固、提高”的“八字方针。经济开始好转。</a:t>
            </a:r>
            <a:endParaRPr lang="zh-CN" altLang="en-US" sz="2800" b="1" dirty="0">
              <a:solidFill>
                <a:srgbClr val="FF00FF"/>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0"/>
                                        <p:tgtEl>
                                          <p:spTgt spid="5"/>
                                        </p:tgtEl>
                                      </p:cBhvr>
                                    </p:animEffect>
                                    <p:anim calcmode="lin" valueType="num">
                                      <p:cBhvr>
                                        <p:cTn id="8" dur="3000" fill="hold"/>
                                        <p:tgtEl>
                                          <p:spTgt spid="5"/>
                                        </p:tgtEl>
                                        <p:attrNameLst>
                                          <p:attrName>ppt_x</p:attrName>
                                        </p:attrNameLst>
                                      </p:cBhvr>
                                      <p:tavLst>
                                        <p:tav tm="0">
                                          <p:val>
                                            <p:strVal val="#ppt_x"/>
                                          </p:val>
                                        </p:tav>
                                        <p:tav tm="100000">
                                          <p:val>
                                            <p:strVal val="#ppt_x"/>
                                          </p:val>
                                        </p:tav>
                                      </p:tavLst>
                                    </p:anim>
                                    <p:anim calcmode="lin" valueType="num">
                                      <p:cBhvr>
                                        <p:cTn id="9" dur="2700" decel="100000" fill="hold"/>
                                        <p:tgtEl>
                                          <p:spTgt spid="5"/>
                                        </p:tgtEl>
                                        <p:attrNameLst>
                                          <p:attrName>ppt_y</p:attrName>
                                        </p:attrNameLst>
                                      </p:cBhvr>
                                      <p:tavLst>
                                        <p:tav tm="0">
                                          <p:val>
                                            <p:strVal val="#ppt_y+1"/>
                                          </p:val>
                                        </p:tav>
                                        <p:tav tm="100000">
                                          <p:val>
                                            <p:strVal val="#ppt_y-.03"/>
                                          </p:val>
                                        </p:tav>
                                      </p:tavLst>
                                    </p:anim>
                                    <p:anim calcmode="lin" valueType="num">
                                      <p:cBhvr>
                                        <p:cTn id="10" dur="300" accel="100000" fill="hold">
                                          <p:stCondLst>
                                            <p:cond delay="27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48" presetClass="entr" presetSubtype="0" accel="5000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3000" fill="hold"/>
                                        <p:tgtEl>
                                          <p:spTgt spid="6"/>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6" dur="3000" fill="hold"/>
                                        <p:tgtEl>
                                          <p:spTgt spid="6"/>
                                        </p:tgtEl>
                                        <p:attrNameLst>
                                          <p:attrName>ppt_x</p:attrName>
                                        </p:attrNameLst>
                                      </p:cBhvr>
                                      <p:tavLst>
                                        <p:tav tm="0">
                                          <p:val>
                                            <p:fltVal val="-1"/>
                                          </p:val>
                                        </p:tav>
                                        <p:tav tm="50000">
                                          <p:val>
                                            <p:fltVal val="0.95"/>
                                          </p:val>
                                        </p:tav>
                                        <p:tav tm="100000">
                                          <p:val>
                                            <p:strVal val="#ppt_x"/>
                                          </p:val>
                                        </p:tav>
                                      </p:tavLst>
                                    </p:anim>
                                    <p:anim calcmode="lin" valueType="num">
                                      <p:cBhvr>
                                        <p:cTn id="17" dur="3000" fill="hold"/>
                                        <p:tgtEl>
                                          <p:spTgt spid="6"/>
                                        </p:tgtEl>
                                        <p:attrNameLst>
                                          <p:attrName>ppt_y</p:attrName>
                                        </p:attrNameLst>
                                      </p:cBhvr>
                                      <p:tavLst>
                                        <p:tav tm="0">
                                          <p:val>
                                            <p:strVal val="#ppt_y"/>
                                          </p:val>
                                        </p:tav>
                                        <p:tav tm="100000">
                                          <p:val>
                                            <p:strVal val="#ppt_y"/>
                                          </p:val>
                                        </p:tav>
                                      </p:tavLst>
                                    </p:anim>
                                    <p:animEffect transition="in" filter="fade">
                                      <p:cBhvr>
                                        <p:cTn id="18" dur="30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54" presetClass="entr" presetSubtype="0" accel="10000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strVal val="#ppt_w*0.05"/>
                                          </p:val>
                                        </p:tav>
                                        <p:tav tm="100000">
                                          <p:val>
                                            <p:strVal val="#ppt_w"/>
                                          </p:val>
                                        </p:tav>
                                      </p:tavLst>
                                    </p:anim>
                                    <p:anim calcmode="lin" valueType="num">
                                      <p:cBhvr>
                                        <p:cTn id="24" dur="500" fill="hold"/>
                                        <p:tgtEl>
                                          <p:spTgt spid="7"/>
                                        </p:tgtEl>
                                        <p:attrNameLst>
                                          <p:attrName>ppt_h</p:attrName>
                                        </p:attrNameLst>
                                      </p:cBhvr>
                                      <p:tavLst>
                                        <p:tav tm="0">
                                          <p:val>
                                            <p:strVal val="#ppt_h"/>
                                          </p:val>
                                        </p:tav>
                                        <p:tav tm="100000">
                                          <p:val>
                                            <p:strVal val="#ppt_h"/>
                                          </p:val>
                                        </p:tav>
                                      </p:tavLst>
                                    </p:anim>
                                    <p:anim calcmode="lin" valueType="num">
                                      <p:cBhvr>
                                        <p:cTn id="25" dur="500" fill="hold"/>
                                        <p:tgtEl>
                                          <p:spTgt spid="7"/>
                                        </p:tgtEl>
                                        <p:attrNameLst>
                                          <p:attrName>ppt_x</p:attrName>
                                        </p:attrNameLst>
                                      </p:cBhvr>
                                      <p:tavLst>
                                        <p:tav tm="0">
                                          <p:val>
                                            <p:strVal val="#ppt_x-.2"/>
                                          </p:val>
                                        </p:tav>
                                        <p:tav tm="100000">
                                          <p:val>
                                            <p:strVal val="#ppt_x"/>
                                          </p:val>
                                        </p:tav>
                                      </p:tavLst>
                                    </p:anim>
                                    <p:anim calcmode="lin" valueType="num">
                                      <p:cBhvr>
                                        <p:cTn id="26" dur="500" fill="hold"/>
                                        <p:tgtEl>
                                          <p:spTgt spid="7"/>
                                        </p:tgtEl>
                                        <p:attrNameLst>
                                          <p:attrName>ppt_y</p:attrName>
                                        </p:attrNameLst>
                                      </p:cBhvr>
                                      <p:tavLst>
                                        <p:tav tm="0">
                                          <p:val>
                                            <p:strVal val="#ppt_y"/>
                                          </p:val>
                                        </p:tav>
                                        <p:tav tm="100000">
                                          <p:val>
                                            <p:strVal val="#ppt_y"/>
                                          </p:val>
                                        </p:tav>
                                      </p:tavLst>
                                    </p:anim>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CN" altLang="en-US" sz="24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CN" altLang="en-US" sz="24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2878</TotalTime>
  <Words>3455</Words>
  <Application>Microsoft PowerPoint</Application>
  <PresentationFormat>全屏显示(4:3)</PresentationFormat>
  <Paragraphs>204</Paragraphs>
  <Slides>50</Slides>
  <Notes>3</Notes>
  <HiddenSlides>0</HiddenSlides>
  <MMClips>4</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50</vt:i4>
      </vt:variant>
    </vt:vector>
  </HeadingPairs>
  <TitlesOfParts>
    <vt:vector size="52" baseType="lpstr">
      <vt:lpstr>默认设计模板</vt:lpstr>
      <vt:lpstr>位图图像</vt:lpstr>
      <vt:lpstr>音  乐  欣  赏</vt:lpstr>
      <vt:lpstr>幻灯片 2</vt:lpstr>
      <vt:lpstr>幻灯片 3</vt:lpstr>
      <vt:lpstr>幻灯片 4</vt:lpstr>
      <vt:lpstr>幻灯片 5</vt:lpstr>
      <vt:lpstr>幻灯片 6</vt:lpstr>
      <vt:lpstr>1959至1961年三年经济严重困难时期      造成困难的原因是： 1.其时国内盛行“浮夸风”、“大跃进”、“放卫星”，提出了很多不切实际的生产口号，如“人有多大胆，地有多大产”、“三年超英、五年赶美”等，各地虚报产量、土地亩产越报越高，导致缴粮多而农民自留粮太少。</vt:lpstr>
      <vt:lpstr>幻灯片 8</vt:lpstr>
      <vt:lpstr>幻灯片 9</vt:lpstr>
      <vt:lpstr>幻灯片 10</vt:lpstr>
      <vt:lpstr>《菜园小记》写的就是作者对延安蓝家坪开荒种菜岁月的深情回忆。面对三年困难时期的艰苦情况，作者以一个作家敏锐的眼光，站在时代的高度上，记下了1942年垦地种菜的劳动过程，以及当时人们的革命乐观主义精神。目的是教育和鼓励人们继续发扬“自己动手，丰衣足食”的精神和自力更生、艰苦奋斗的传统，战胜困难、度过难关。</vt:lpstr>
      <vt:lpstr>   听师生范读，思考：    课文表达了作者怎样的思想感情?表现了延安军民怎样的精神面貌？</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 （5）．细心体会：这两个场面在写法上有什么异同?           不同的是：前者侧重写白天劳动时延安军民心理感受的劳动愉悦；后者侧重通过晚上纳凉聊天展现延安军民的高尚心灵和远大理想。                       相同的是：两个特写镜头都运用了记叙、描写和抒情三者结合的手法。无论是白天劳动，还是月下聊天，叙事均简洁洗练。阳光煦暖，春泥芬芳，蔬菜飘香，寥寥几笔，便描写出一派春光。而在这景物描写中，也散发出浓浓的喜悦之情。  </vt:lpstr>
      <vt:lpstr>（6）．自行朗读第11、12两段，体会作者种菜喜获丰收的快乐之情。  </vt:lpstr>
      <vt:lpstr>课堂练习:</vt:lpstr>
      <vt:lpstr>幻灯片 30</vt:lpstr>
      <vt:lpstr>幻灯片 31</vt:lpstr>
      <vt:lpstr>幻灯片 32</vt:lpstr>
      <vt:lpstr>幻灯片 33</vt:lpstr>
      <vt:lpstr>幻灯片 34</vt:lpstr>
      <vt:lpstr>幻灯片 35</vt:lpstr>
      <vt:lpstr>幻灯片 36</vt:lpstr>
      <vt:lpstr>幻灯片 37</vt:lpstr>
      <vt:lpstr>幻灯片 38</vt:lpstr>
      <vt:lpstr>      ③这两段融记叙、描写、抒情为一体，语句亲切自然，充满生活气息，带着泥土芬芳。你能找几句么？ </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vector>
  </TitlesOfParts>
  <Company>www.yw150.com 满分语文资源站</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www.yw150.com 满分语文资源站</dc:title>
  <dc:creator>www.yw150.com 满分语文资源站</dc:creator>
  <cp:lastModifiedBy>Administrator</cp:lastModifiedBy>
  <cp:revision>219</cp:revision>
  <dcterms:created xsi:type="dcterms:W3CDTF">2005-03-01T00:00:40Z</dcterms:created>
  <dcterms:modified xsi:type="dcterms:W3CDTF">2020-09-15T00:10:50Z</dcterms:modified>
</cp:coreProperties>
</file>