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legacyDiagramTex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5" r:id="rId8"/>
    <p:sldId id="263" r:id="rId9"/>
    <p:sldId id="266" r:id="rId10"/>
    <p:sldId id="264" r:id="rId11"/>
    <p:sldId id="267" r:id="rId12"/>
    <p:sldId id="268" r:id="rId13"/>
    <p:sldId id="271" r:id="rId14"/>
    <p:sldId id="269" r:id="rId15"/>
    <p:sldId id="272" r:id="rId16"/>
    <p:sldId id="274" r:id="rId17"/>
    <p:sldId id="273" r:id="rId18"/>
    <p:sldId id="276" r:id="rId19"/>
    <p:sldId id="278" r:id="rId20"/>
    <p:sldId id="275" r:id="rId21"/>
    <p:sldId id="281" r:id="rId22"/>
    <p:sldId id="279" r:id="rId23"/>
    <p:sldId id="282" r:id="rId24"/>
    <p:sldId id="280" r:id="rId25"/>
    <p:sldId id="283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06/relationships/legacyDocTextInfo" Target="legacyDocTextInfo.bin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4" Type="http://schemas.microsoft.com/office/2006/relationships/legacyDiagramText" Target="legacyDiagramText4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2021-9-22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2021-9-22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2021-9-22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>
  <p:cSld name="标题，文本与媒体剪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媒体占位符 3"/>
          <p:cNvSpPr>
            <a:spLocks noGrp="1"/>
          </p:cNvSpPr>
          <p:nvPr>
            <p:ph type="media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5B005BA-8B7D-47F0-AFF5-1EC347317F8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75532A87-65EC-459D-A152-641EC28A64E9}" type="slidenum">
              <a:rPr lang="zh-CN" altLang="en-US"/>
              <a:pPr/>
              <a:t>‹#›</a:t>
            </a:fld>
            <a:endParaRPr lang="zh-CN" altLang="zh-CN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2021-9-22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2021-9-22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2021-9-22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2021-9-22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2021-9-22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2021-9-22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2021-9-22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2021-9-22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2021-9-22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2.xml"/><Relationship Id="rId1" Type="http://schemas.openxmlformats.org/officeDocument/2006/relationships/video" Target="file:///E:\&#26032;&#24314;&#25991;&#20214;&#22841;1\&#31532;1&#21333;&#20803;%20&#21647;&#29289;&#25234;&#24576;\2%20%20&#30333;&#26472;&#31036;&#36190;\&#35270;&#39057;\&#30333;&#26472;&#31036;&#36190;.wmv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白杨树0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solidFill>
            <a:srgbClr val="33CC33"/>
          </a:solidFill>
          <a:ln w="9525">
            <a:noFill/>
            <a:miter lim="800000"/>
            <a:headEnd/>
            <a:tailEnd/>
          </a:ln>
        </p:spPr>
      </p:pic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1115616" y="1736725"/>
            <a:ext cx="669674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en-US" altLang="zh-CN" sz="9600" smtClean="0">
                <a:solidFill>
                  <a:srgbClr val="CCFFFF"/>
                </a:solidFill>
                <a:latin typeface="Times New Roman" pitchFamily="18" charset="0"/>
                <a:ea typeface="隶书" pitchFamily="49" charset="-122"/>
              </a:rPr>
              <a:t>15 </a:t>
            </a:r>
            <a:r>
              <a:rPr kumimoji="1" lang="zh-CN" altLang="en-US" sz="9600" dirty="0" smtClean="0">
                <a:solidFill>
                  <a:srgbClr val="CCFFFF"/>
                </a:solidFill>
                <a:latin typeface="Times New Roman" pitchFamily="18" charset="0"/>
                <a:ea typeface="隶书" pitchFamily="49" charset="-122"/>
              </a:rPr>
              <a:t>白杨</a:t>
            </a:r>
            <a:r>
              <a:rPr kumimoji="1" lang="zh-CN" altLang="en-US" sz="9600" dirty="0">
                <a:solidFill>
                  <a:srgbClr val="CCFFFF"/>
                </a:solidFill>
                <a:latin typeface="Times New Roman" pitchFamily="18" charset="0"/>
                <a:ea typeface="隶书" pitchFamily="49" charset="-122"/>
              </a:rPr>
              <a:t>礼赞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3924300" y="4005263"/>
            <a:ext cx="32321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6000">
                <a:solidFill>
                  <a:srgbClr val="00FF00"/>
                </a:solidFill>
                <a:latin typeface="Times New Roman" pitchFamily="18" charset="0"/>
                <a:ea typeface="华文行楷" pitchFamily="2" charset="-122"/>
              </a:rPr>
              <a:t>——</a:t>
            </a:r>
            <a:r>
              <a:rPr kumimoji="1" lang="zh-CN" altLang="en-US" sz="6000">
                <a:solidFill>
                  <a:srgbClr val="00FF00"/>
                </a:solidFill>
                <a:latin typeface="Times New Roman" pitchFamily="18" charset="0"/>
                <a:ea typeface="华文行楷" pitchFamily="2" charset="-122"/>
              </a:rPr>
              <a:t>茅盾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196975"/>
            <a:ext cx="7920038" cy="411480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2800" b="1">
                <a:solidFill>
                  <a:srgbClr val="0000FF"/>
                </a:solidFill>
              </a:rPr>
              <a:t>第</a:t>
            </a:r>
            <a:r>
              <a:rPr lang="en-US" altLang="zh-CN" sz="2800" b="1">
                <a:solidFill>
                  <a:srgbClr val="0000FF"/>
                </a:solidFill>
              </a:rPr>
              <a:t>1</a:t>
            </a:r>
            <a:r>
              <a:rPr lang="zh-CN" altLang="en-US" sz="2800" b="1">
                <a:solidFill>
                  <a:srgbClr val="0000FF"/>
                </a:solidFill>
              </a:rPr>
              <a:t>段：白杨树实在是不平凡的，我赞美白杨树</a:t>
            </a:r>
            <a:r>
              <a:rPr lang="en-US" altLang="zh-CN" sz="2800" b="1">
                <a:solidFill>
                  <a:srgbClr val="0000FF"/>
                </a:solidFill>
              </a:rPr>
              <a:t>!  </a:t>
            </a:r>
          </a:p>
          <a:p>
            <a:pPr>
              <a:buFontTx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第</a:t>
            </a:r>
            <a:r>
              <a:rPr lang="en-US" altLang="zh-CN" sz="2800" b="1">
                <a:solidFill>
                  <a:srgbClr val="FF0000"/>
                </a:solidFill>
              </a:rPr>
              <a:t>4</a:t>
            </a:r>
            <a:r>
              <a:rPr lang="zh-CN" altLang="en-US" sz="2800" b="1">
                <a:solidFill>
                  <a:srgbClr val="FF0000"/>
                </a:solidFill>
              </a:rPr>
              <a:t>段：那就是白杨树，西北极普通的一种树，然而实在是不平凡的一种树。</a:t>
            </a:r>
            <a:r>
              <a:rPr lang="zh-CN" altLang="en-US" sz="2800" b="1"/>
              <a:t>  </a:t>
            </a:r>
          </a:p>
          <a:p>
            <a:pPr>
              <a:buFontTx/>
              <a:buNone/>
            </a:pPr>
            <a:r>
              <a:rPr lang="zh-CN" altLang="en-US" sz="2800" b="1">
                <a:solidFill>
                  <a:srgbClr val="0000FF"/>
                </a:solidFill>
              </a:rPr>
              <a:t>第</a:t>
            </a:r>
            <a:r>
              <a:rPr lang="en-US" altLang="zh-CN" sz="2800" b="1">
                <a:solidFill>
                  <a:srgbClr val="0000FF"/>
                </a:solidFill>
              </a:rPr>
              <a:t>6</a:t>
            </a:r>
            <a:r>
              <a:rPr lang="zh-CN" altLang="en-US" sz="2800" b="1">
                <a:solidFill>
                  <a:srgbClr val="0000FF"/>
                </a:solidFill>
              </a:rPr>
              <a:t>段：这就是白杨树，西北极普通的一种树，然而决不是平凡的树。  </a:t>
            </a:r>
          </a:p>
          <a:p>
            <a:pPr>
              <a:buFontTx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第</a:t>
            </a:r>
            <a:r>
              <a:rPr lang="en-US" altLang="zh-CN" sz="2800" b="1">
                <a:solidFill>
                  <a:srgbClr val="FF0000"/>
                </a:solidFill>
              </a:rPr>
              <a:t>8</a:t>
            </a:r>
            <a:r>
              <a:rPr lang="zh-CN" altLang="en-US" sz="2800" b="1">
                <a:solidFill>
                  <a:srgbClr val="FF0000"/>
                </a:solidFill>
              </a:rPr>
              <a:t>段：白杨树实在是不平凡的， </a:t>
            </a:r>
            <a:r>
              <a:rPr lang="en-US" altLang="zh-CN" sz="2800" b="1">
                <a:solidFill>
                  <a:srgbClr val="FF0000"/>
                </a:solidFill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</a:rPr>
              <a:t>我赞美白杨树，就因为</a:t>
            </a:r>
            <a:r>
              <a:rPr lang="en-US" altLang="zh-CN" sz="2800" b="1">
                <a:solidFill>
                  <a:srgbClr val="FF0000"/>
                </a:solidFill>
              </a:rPr>
              <a:t>……  </a:t>
            </a:r>
          </a:p>
          <a:p>
            <a:pPr>
              <a:buFontTx/>
              <a:buNone/>
            </a:pPr>
            <a:r>
              <a:rPr lang="zh-CN" altLang="en-US" sz="2800" b="1">
                <a:solidFill>
                  <a:srgbClr val="0000FF"/>
                </a:solidFill>
              </a:rPr>
              <a:t>第</a:t>
            </a:r>
            <a:r>
              <a:rPr lang="en-US" altLang="zh-CN" sz="2800" b="1">
                <a:solidFill>
                  <a:srgbClr val="0000FF"/>
                </a:solidFill>
              </a:rPr>
              <a:t>9</a:t>
            </a:r>
            <a:r>
              <a:rPr lang="zh-CN" altLang="en-US" sz="2800" b="1">
                <a:solidFill>
                  <a:srgbClr val="0000FF"/>
                </a:solidFill>
              </a:rPr>
              <a:t>段：</a:t>
            </a:r>
            <a:r>
              <a:rPr lang="en-US" altLang="zh-CN" sz="2800" b="1">
                <a:solidFill>
                  <a:srgbClr val="0000FF"/>
                </a:solidFill>
              </a:rPr>
              <a:t>……</a:t>
            </a:r>
            <a:r>
              <a:rPr lang="zh-CN" altLang="en-US" sz="2800" b="1">
                <a:solidFill>
                  <a:srgbClr val="0000FF"/>
                </a:solidFill>
              </a:rPr>
              <a:t>我要高声赞美白杨树</a:t>
            </a:r>
            <a:r>
              <a:rPr lang="en-US" altLang="zh-CN" sz="2800" b="1">
                <a:solidFill>
                  <a:srgbClr val="0000FF"/>
                </a:solidFill>
              </a:rPr>
              <a:t>!</a:t>
            </a:r>
            <a:r>
              <a:rPr lang="en-US" altLang="zh-CN" sz="280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12292" name="AutoShape 4"/>
          <p:cNvSpPr>
            <a:spLocks noChangeArrowheads="1"/>
          </p:cNvSpPr>
          <p:nvPr/>
        </p:nvSpPr>
        <p:spPr bwMode="auto">
          <a:xfrm>
            <a:off x="971550" y="0"/>
            <a:ext cx="7632700" cy="1223963"/>
          </a:xfrm>
          <a:prstGeom prst="horizontalScroll">
            <a:avLst>
              <a:gd name="adj" fmla="val 12500"/>
            </a:avLst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4000" b="1">
                <a:solidFill>
                  <a:srgbClr val="FF0000"/>
                </a:solidFill>
              </a:rPr>
              <a:t>直接赞美白杨树的语句</a:t>
            </a:r>
          </a:p>
        </p:txBody>
      </p:sp>
      <p:sp>
        <p:nvSpPr>
          <p:cNvPr id="12294" name="WordArt 6"/>
          <p:cNvSpPr>
            <a:spLocks noChangeArrowheads="1" noChangeShapeType="1" noTextEdit="1"/>
          </p:cNvSpPr>
          <p:nvPr/>
        </p:nvSpPr>
        <p:spPr bwMode="auto">
          <a:xfrm>
            <a:off x="539750" y="5373688"/>
            <a:ext cx="3024188" cy="9350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宋体"/>
                <a:ea typeface="宋体"/>
              </a:rPr>
              <a:t>“不平凡”</a:t>
            </a: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3924300" y="5300663"/>
            <a:ext cx="475138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9933FF"/>
                </a:solidFill>
                <a:ea typeface="黑体" pitchFamily="2" charset="-122"/>
              </a:rPr>
              <a:t>是作者抒发赞美的基础，也是结构文章的线索。</a:t>
            </a:r>
          </a:p>
        </p:txBody>
      </p:sp>
      <p:sp>
        <p:nvSpPr>
          <p:cNvPr id="12296" name="AutoShape 8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748713" y="6381750"/>
            <a:ext cx="395287" cy="47625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7" name="AutoShape 9"/>
          <p:cNvSpPr>
            <a:spLocks/>
          </p:cNvSpPr>
          <p:nvPr/>
        </p:nvSpPr>
        <p:spPr bwMode="auto">
          <a:xfrm>
            <a:off x="8243888" y="1412875"/>
            <a:ext cx="144462" cy="3311525"/>
          </a:xfrm>
          <a:prstGeom prst="rightBrace">
            <a:avLst>
              <a:gd name="adj1" fmla="val 191026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8" name="WordArt 10"/>
          <p:cNvSpPr>
            <a:spLocks noChangeArrowheads="1" noChangeShapeType="1" noTextEdit="1"/>
          </p:cNvSpPr>
          <p:nvPr/>
        </p:nvSpPr>
        <p:spPr bwMode="auto">
          <a:xfrm rot="5400000">
            <a:off x="7608094" y="2696369"/>
            <a:ext cx="2233613" cy="53022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639999" lon="20699999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lstStyle/>
          <a:p>
            <a:pPr algn="ctr" fontAlgn="auto"/>
            <a:r>
              <a:rPr lang="zh-CN" altLang="en-US" sz="3600" b="1" kern="10" spc="-180" normalizeH="1">
                <a:ln w="9525">
                  <a:round/>
                  <a:headEnd/>
                  <a:tailEnd/>
                </a:ln>
                <a:solidFill>
                  <a:srgbClr val="CC0000"/>
                </a:solidFill>
                <a:latin typeface="黑体"/>
                <a:ea typeface="黑体"/>
              </a:rPr>
              <a:t>首尾照应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 animBg="1"/>
      <p:bldP spid="12295" grpId="0"/>
      <p:bldP spid="12297" grpId="0" animBg="1"/>
      <p:bldP spid="1229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250825" y="0"/>
            <a:ext cx="8569325" cy="149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6000">
                <a:solidFill>
                  <a:srgbClr val="FF3300"/>
                </a:solidFill>
                <a:ea typeface="新宋体" pitchFamily="49" charset="-122"/>
              </a:rPr>
              <a:t>合作探究：</a:t>
            </a:r>
          </a:p>
          <a:p>
            <a:r>
              <a:rPr lang="en-US" altLang="zh-CN" sz="3200">
                <a:solidFill>
                  <a:srgbClr val="3333FF"/>
                </a:solidFill>
              </a:rPr>
              <a:t>1</a:t>
            </a:r>
            <a:r>
              <a:rPr lang="zh-CN" altLang="en-US" sz="3200">
                <a:solidFill>
                  <a:srgbClr val="3333FF"/>
                </a:solidFill>
              </a:rPr>
              <a:t>、第</a:t>
            </a:r>
            <a:r>
              <a:rPr lang="en-US" altLang="zh-CN" sz="3200">
                <a:solidFill>
                  <a:srgbClr val="3333FF"/>
                </a:solidFill>
              </a:rPr>
              <a:t>1</a:t>
            </a:r>
            <a:r>
              <a:rPr lang="zh-CN" altLang="en-US" sz="3200">
                <a:solidFill>
                  <a:srgbClr val="3333FF"/>
                </a:solidFill>
              </a:rPr>
              <a:t>段在全文中起什么作用？</a:t>
            </a:r>
          </a:p>
        </p:txBody>
      </p:sp>
      <p:sp>
        <p:nvSpPr>
          <p:cNvPr id="83971" name="Text Box 3"/>
          <p:cNvSpPr txBox="1">
            <a:spLocks noChangeArrowheads="1"/>
          </p:cNvSpPr>
          <p:nvPr/>
        </p:nvSpPr>
        <p:spPr bwMode="auto">
          <a:xfrm>
            <a:off x="179388" y="1557338"/>
            <a:ext cx="896461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3300"/>
                </a:solidFill>
              </a:rPr>
              <a:t>明确：开门见山，点明文章主旨，直接抒发对白杨树的崇敬和赞美之情，为下文定下感情基调。</a:t>
            </a:r>
          </a:p>
        </p:txBody>
      </p:sp>
      <p:sp>
        <p:nvSpPr>
          <p:cNvPr id="24580" name="Text Box 5"/>
          <p:cNvSpPr txBox="1">
            <a:spLocks noChangeArrowheads="1"/>
          </p:cNvSpPr>
          <p:nvPr/>
        </p:nvSpPr>
        <p:spPr bwMode="auto">
          <a:xfrm>
            <a:off x="323850" y="2636838"/>
            <a:ext cx="82804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3333FF"/>
                </a:solidFill>
              </a:rPr>
              <a:t>2</a:t>
            </a:r>
            <a:r>
              <a:rPr lang="zh-CN" altLang="en-US" sz="3200">
                <a:solidFill>
                  <a:srgbClr val="3333FF"/>
                </a:solidFill>
              </a:rPr>
              <a:t>、阅读</a:t>
            </a:r>
            <a:r>
              <a:rPr lang="en-US" altLang="zh-CN" sz="3200">
                <a:solidFill>
                  <a:srgbClr val="3333FF"/>
                </a:solidFill>
              </a:rPr>
              <a:t>2</a:t>
            </a:r>
            <a:r>
              <a:rPr lang="zh-CN" altLang="en-US" sz="3200">
                <a:solidFill>
                  <a:srgbClr val="3333FF"/>
                </a:solidFill>
              </a:rPr>
              <a:t>、</a:t>
            </a:r>
            <a:r>
              <a:rPr lang="en-US" altLang="zh-CN" sz="3200">
                <a:solidFill>
                  <a:srgbClr val="3333FF"/>
                </a:solidFill>
              </a:rPr>
              <a:t>3</a:t>
            </a:r>
            <a:r>
              <a:rPr lang="zh-CN" altLang="en-US" sz="3200">
                <a:solidFill>
                  <a:srgbClr val="3333FF"/>
                </a:solidFill>
              </a:rPr>
              <a:t>段，找准表现以下内容的词句：黄土高原特点、见到黄土高原的感觉、见到白杨树时情绪的变化。</a:t>
            </a:r>
          </a:p>
        </p:txBody>
      </p:sp>
      <p:sp>
        <p:nvSpPr>
          <p:cNvPr id="83976" name="Text Box 8"/>
          <p:cNvSpPr txBox="1">
            <a:spLocks noChangeArrowheads="1"/>
          </p:cNvSpPr>
          <p:nvPr/>
        </p:nvSpPr>
        <p:spPr bwMode="auto">
          <a:xfrm>
            <a:off x="0" y="4149725"/>
            <a:ext cx="8964613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3300"/>
                </a:solidFill>
              </a:rPr>
              <a:t>特点：“是黄绿错综的一条大毡子”、“无边无垠、坦荡如砥”</a:t>
            </a:r>
          </a:p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3300"/>
                </a:solidFill>
              </a:rPr>
              <a:t>感觉：“雄壮”、“伟大”、“单调”</a:t>
            </a:r>
          </a:p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3300"/>
                </a:solidFill>
              </a:rPr>
              <a:t>情绪：“恹恹欲睡”、“惊奇地叫了一声”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3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3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1" grpId="0"/>
      <p:bldP spid="8397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黄土高原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1331913" y="2276475"/>
            <a:ext cx="7162800" cy="130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/>
              <a:t>白杨树一不平凡，它使黄土高原 </a:t>
            </a:r>
            <a:r>
              <a:rPr lang="en-US" altLang="zh-CN" sz="4000"/>
              <a:t>……</a:t>
            </a:r>
            <a:r>
              <a:rPr lang="en-US" altLang="zh-CN" b="0" u="sng"/>
              <a:t>                                              </a:t>
            </a:r>
          </a:p>
        </p:txBody>
      </p:sp>
      <p:sp>
        <p:nvSpPr>
          <p:cNvPr id="18436" name="WordArt 4"/>
          <p:cNvSpPr>
            <a:spLocks noChangeArrowheads="1" noChangeShapeType="1"/>
          </p:cNvSpPr>
          <p:nvPr/>
        </p:nvSpPr>
        <p:spPr bwMode="auto">
          <a:xfrm>
            <a:off x="2484438" y="4365625"/>
            <a:ext cx="3886200" cy="1371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0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生长环境美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nimBg="1" autoUpdateAnimBg="0"/>
      <p:bldP spid="1843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250825" y="0"/>
            <a:ext cx="8569325" cy="149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6000">
                <a:solidFill>
                  <a:srgbClr val="FF3300"/>
                </a:solidFill>
                <a:ea typeface="新宋体" pitchFamily="49" charset="-122"/>
              </a:rPr>
              <a:t>合作探究：</a:t>
            </a:r>
          </a:p>
          <a:p>
            <a:r>
              <a:rPr lang="en-US" altLang="zh-CN" sz="3200">
                <a:solidFill>
                  <a:srgbClr val="3333FF"/>
                </a:solidFill>
              </a:rPr>
              <a:t>3</a:t>
            </a:r>
            <a:r>
              <a:rPr lang="zh-CN" altLang="en-US" sz="3200">
                <a:solidFill>
                  <a:srgbClr val="3333FF"/>
                </a:solidFill>
              </a:rPr>
              <a:t>、描写高原的目的是什么？</a:t>
            </a:r>
          </a:p>
        </p:txBody>
      </p:sp>
      <p:sp>
        <p:nvSpPr>
          <p:cNvPr id="84995" name="Text Box 3"/>
          <p:cNvSpPr txBox="1">
            <a:spLocks noChangeArrowheads="1"/>
          </p:cNvSpPr>
          <p:nvPr/>
        </p:nvSpPr>
        <p:spPr bwMode="auto">
          <a:xfrm>
            <a:off x="179388" y="1557338"/>
            <a:ext cx="8964612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3300"/>
                </a:solidFill>
              </a:rPr>
              <a:t>明确：①交代白杨的生长环境，“雄壮”、“伟大”的背景，从正面衬托白杨树的不平凡；②写高原“单调”，从反面为写白杨树的不平凡做铺垫。</a:t>
            </a: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250825" y="3213100"/>
            <a:ext cx="8280400" cy="301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3333FF"/>
                </a:solidFill>
              </a:rPr>
              <a:t>4</a:t>
            </a:r>
            <a:r>
              <a:rPr lang="zh-CN" altLang="en-US" sz="3200">
                <a:solidFill>
                  <a:srgbClr val="3333FF"/>
                </a:solidFill>
              </a:rPr>
              <a:t>、阅读</a:t>
            </a:r>
            <a:r>
              <a:rPr lang="en-US" altLang="zh-CN" sz="3200">
                <a:solidFill>
                  <a:srgbClr val="3333FF"/>
                </a:solidFill>
              </a:rPr>
              <a:t>5</a:t>
            </a:r>
            <a:r>
              <a:rPr lang="zh-CN" altLang="en-US" sz="3200">
                <a:solidFill>
                  <a:srgbClr val="3333FF"/>
                </a:solidFill>
              </a:rPr>
              <a:t>、</a:t>
            </a:r>
            <a:r>
              <a:rPr lang="en-US" altLang="zh-CN" sz="3200">
                <a:solidFill>
                  <a:srgbClr val="3333FF"/>
                </a:solidFill>
              </a:rPr>
              <a:t>6</a:t>
            </a:r>
            <a:r>
              <a:rPr lang="zh-CN" altLang="en-US" sz="3200">
                <a:solidFill>
                  <a:srgbClr val="3333FF"/>
                </a:solidFill>
              </a:rPr>
              <a:t>段，思考下列问题：</a:t>
            </a:r>
            <a:r>
              <a:rPr lang="zh-CN" altLang="en-US"/>
              <a:t> </a:t>
            </a:r>
          </a:p>
          <a:p>
            <a:pPr>
              <a:spcBef>
                <a:spcPct val="50000"/>
              </a:spcBef>
            </a:pPr>
            <a:r>
              <a:rPr lang="zh-CN" altLang="en-US" sz="3200"/>
              <a:t>文章用哪几个词语概括白杨树的特征的？ 文章从哪几个方面来描写白杨树的？</a:t>
            </a:r>
          </a:p>
          <a:p>
            <a:pPr>
              <a:spcBef>
                <a:spcPct val="50000"/>
              </a:spcBef>
            </a:pPr>
            <a:r>
              <a:rPr lang="zh-CN" altLang="en-US" sz="3200"/>
              <a:t>作者认为白杨树的性格特征是什么？（引用课文中的词句回答）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4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1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800600" cy="336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5257800" y="2971800"/>
            <a:ext cx="3886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400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（</a:t>
            </a:r>
            <a:r>
              <a:rPr kumimoji="1" lang="en-US" altLang="zh-CN" sz="400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3</a:t>
            </a:r>
            <a:r>
              <a:rPr kumimoji="1" lang="zh-CN" altLang="en-US" sz="400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）性格特征</a:t>
            </a:r>
          </a:p>
        </p:txBody>
      </p:sp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5867400" y="3733800"/>
            <a:ext cx="2819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200">
                <a:latin typeface="Times New Roman" pitchFamily="18" charset="0"/>
              </a:rPr>
              <a:t>倔强挺立</a:t>
            </a:r>
          </a:p>
        </p:txBody>
      </p:sp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5791200" y="4267200"/>
            <a:ext cx="2590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200">
                <a:latin typeface="Times New Roman" pitchFamily="18" charset="0"/>
              </a:rPr>
              <a:t>不折不挠</a:t>
            </a:r>
          </a:p>
        </p:txBody>
      </p:sp>
      <p:sp>
        <p:nvSpPr>
          <p:cNvPr id="48134" name="AutoShape 6"/>
          <p:cNvSpPr>
            <a:spLocks/>
          </p:cNvSpPr>
          <p:nvPr/>
        </p:nvSpPr>
        <p:spPr bwMode="auto">
          <a:xfrm>
            <a:off x="609600" y="4038600"/>
            <a:ext cx="76200" cy="1828800"/>
          </a:xfrm>
          <a:prstGeom prst="leftBrace">
            <a:avLst>
              <a:gd name="adj1" fmla="val 200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692150" y="5745163"/>
            <a:ext cx="3054350" cy="579437"/>
            <a:chOff x="576" y="2112"/>
            <a:chExt cx="1924" cy="365"/>
          </a:xfrm>
        </p:grpSpPr>
        <p:sp>
          <p:nvSpPr>
            <p:cNvPr id="26645" name="Text Box 8"/>
            <p:cNvSpPr txBox="1">
              <a:spLocks noChangeArrowheads="1"/>
            </p:cNvSpPr>
            <p:nvPr/>
          </p:nvSpPr>
          <p:spPr bwMode="auto">
            <a:xfrm>
              <a:off x="1104" y="2112"/>
              <a:ext cx="1396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3200">
                  <a:solidFill>
                    <a:srgbClr val="0000FF"/>
                  </a:solidFill>
                  <a:latin typeface="Times New Roman" pitchFamily="18" charset="0"/>
                </a:rPr>
                <a:t>总体概括：</a:t>
              </a:r>
            </a:p>
          </p:txBody>
        </p:sp>
        <p:sp>
          <p:nvSpPr>
            <p:cNvPr id="26646" name="Line 9"/>
            <p:cNvSpPr>
              <a:spLocks noChangeShapeType="1"/>
            </p:cNvSpPr>
            <p:nvPr/>
          </p:nvSpPr>
          <p:spPr bwMode="auto">
            <a:xfrm>
              <a:off x="576" y="2352"/>
              <a:ext cx="5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8138" name="AutoShape 10"/>
          <p:cNvSpPr>
            <a:spLocks/>
          </p:cNvSpPr>
          <p:nvPr/>
        </p:nvSpPr>
        <p:spPr bwMode="auto">
          <a:xfrm>
            <a:off x="5715000" y="3886200"/>
            <a:ext cx="76200" cy="914400"/>
          </a:xfrm>
          <a:prstGeom prst="leftBrace">
            <a:avLst>
              <a:gd name="adj1" fmla="val 100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139" name="Text Box 11"/>
          <p:cNvSpPr txBox="1">
            <a:spLocks noChangeArrowheads="1"/>
          </p:cNvSpPr>
          <p:nvPr/>
        </p:nvSpPr>
        <p:spPr bwMode="auto">
          <a:xfrm>
            <a:off x="781050" y="3206750"/>
            <a:ext cx="37909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400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（</a:t>
            </a:r>
            <a:r>
              <a:rPr kumimoji="1" lang="en-US" altLang="zh-CN" sz="400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2</a:t>
            </a:r>
            <a:r>
              <a:rPr kumimoji="1" lang="zh-CN" altLang="en-US" sz="400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）外在形态</a:t>
            </a:r>
          </a:p>
        </p:txBody>
      </p:sp>
      <p:sp>
        <p:nvSpPr>
          <p:cNvPr id="48140" name="Text Box 12"/>
          <p:cNvSpPr txBox="1">
            <a:spLocks noChangeArrowheads="1"/>
          </p:cNvSpPr>
          <p:nvPr/>
        </p:nvSpPr>
        <p:spPr bwMode="auto">
          <a:xfrm>
            <a:off x="1593850" y="3840163"/>
            <a:ext cx="3816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200">
                <a:latin typeface="Times New Roman" pitchFamily="18" charset="0"/>
              </a:rPr>
              <a:t>笔直，绝无旁枝</a:t>
            </a:r>
          </a:p>
        </p:txBody>
      </p:sp>
      <p:sp>
        <p:nvSpPr>
          <p:cNvPr id="48141" name="Text Box 13"/>
          <p:cNvSpPr txBox="1">
            <a:spLocks noChangeArrowheads="1"/>
          </p:cNvSpPr>
          <p:nvPr/>
        </p:nvSpPr>
        <p:spPr bwMode="auto">
          <a:xfrm>
            <a:off x="1600200" y="4343400"/>
            <a:ext cx="3962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200">
                <a:latin typeface="Times New Roman" pitchFamily="18" charset="0"/>
              </a:rPr>
              <a:t>笔直，紧紧靠拢</a:t>
            </a:r>
          </a:p>
        </p:txBody>
      </p:sp>
      <p:sp>
        <p:nvSpPr>
          <p:cNvPr id="48142" name="Text Box 14"/>
          <p:cNvSpPr txBox="1">
            <a:spLocks noChangeArrowheads="1"/>
          </p:cNvSpPr>
          <p:nvPr/>
        </p:nvSpPr>
        <p:spPr bwMode="auto">
          <a:xfrm>
            <a:off x="1593850" y="4830763"/>
            <a:ext cx="4425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200">
                <a:latin typeface="Times New Roman" pitchFamily="18" charset="0"/>
              </a:rPr>
              <a:t>片片向上</a:t>
            </a:r>
          </a:p>
        </p:txBody>
      </p:sp>
      <p:sp>
        <p:nvSpPr>
          <p:cNvPr id="48143" name="Text Box 15"/>
          <p:cNvSpPr txBox="1">
            <a:spLocks noChangeArrowheads="1"/>
          </p:cNvSpPr>
          <p:nvPr/>
        </p:nvSpPr>
        <p:spPr bwMode="auto">
          <a:xfrm>
            <a:off x="1568450" y="5287963"/>
            <a:ext cx="36131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200">
                <a:latin typeface="Times New Roman" pitchFamily="18" charset="0"/>
              </a:rPr>
              <a:t>光滑、淡青色</a:t>
            </a:r>
          </a:p>
        </p:txBody>
      </p:sp>
      <p:sp>
        <p:nvSpPr>
          <p:cNvPr id="48144" name="Rectangle 16"/>
          <p:cNvSpPr>
            <a:spLocks noChangeArrowheads="1"/>
          </p:cNvSpPr>
          <p:nvPr/>
        </p:nvSpPr>
        <p:spPr bwMode="auto">
          <a:xfrm>
            <a:off x="838200" y="3840163"/>
            <a:ext cx="996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200">
                <a:latin typeface="Times New Roman" pitchFamily="18" charset="0"/>
              </a:rPr>
              <a:t>干</a:t>
            </a:r>
            <a:r>
              <a:rPr kumimoji="1" lang="zh-CN" altLang="en-US" sz="3200" b="0">
                <a:latin typeface="Times New Roman" pitchFamily="18" charset="0"/>
              </a:rPr>
              <a:t>：</a:t>
            </a:r>
          </a:p>
        </p:txBody>
      </p:sp>
      <p:sp>
        <p:nvSpPr>
          <p:cNvPr id="48145" name="Rectangle 17"/>
          <p:cNvSpPr>
            <a:spLocks noChangeArrowheads="1"/>
          </p:cNvSpPr>
          <p:nvPr/>
        </p:nvSpPr>
        <p:spPr bwMode="auto">
          <a:xfrm>
            <a:off x="838200" y="4343400"/>
            <a:ext cx="1000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200">
                <a:latin typeface="Times New Roman" pitchFamily="18" charset="0"/>
              </a:rPr>
              <a:t>枝：</a:t>
            </a:r>
          </a:p>
        </p:txBody>
      </p:sp>
      <p:sp>
        <p:nvSpPr>
          <p:cNvPr id="48146" name="Rectangle 18"/>
          <p:cNvSpPr>
            <a:spLocks noChangeArrowheads="1"/>
          </p:cNvSpPr>
          <p:nvPr/>
        </p:nvSpPr>
        <p:spPr bwMode="auto">
          <a:xfrm>
            <a:off x="831850" y="4830763"/>
            <a:ext cx="1000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200">
                <a:latin typeface="Times New Roman" pitchFamily="18" charset="0"/>
              </a:rPr>
              <a:t>叶：</a:t>
            </a:r>
          </a:p>
        </p:txBody>
      </p:sp>
      <p:sp>
        <p:nvSpPr>
          <p:cNvPr id="48147" name="Rectangle 19"/>
          <p:cNvSpPr>
            <a:spLocks noChangeArrowheads="1"/>
          </p:cNvSpPr>
          <p:nvPr/>
        </p:nvSpPr>
        <p:spPr bwMode="auto">
          <a:xfrm>
            <a:off x="831850" y="5334000"/>
            <a:ext cx="1000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200">
                <a:latin typeface="Times New Roman" pitchFamily="18" charset="0"/>
              </a:rPr>
              <a:t>皮：</a:t>
            </a:r>
          </a:p>
        </p:txBody>
      </p:sp>
      <p:sp>
        <p:nvSpPr>
          <p:cNvPr id="48148" name="Rectangle 20"/>
          <p:cNvSpPr>
            <a:spLocks noChangeArrowheads="1"/>
          </p:cNvSpPr>
          <p:nvPr/>
        </p:nvSpPr>
        <p:spPr bwMode="auto">
          <a:xfrm>
            <a:off x="3429000" y="5715000"/>
            <a:ext cx="3200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200">
                <a:solidFill>
                  <a:srgbClr val="0000FF"/>
                </a:solidFill>
                <a:latin typeface="Times New Roman" pitchFamily="18" charset="0"/>
              </a:rPr>
              <a:t>力争上游</a:t>
            </a:r>
            <a:endParaRPr kumimoji="1" lang="zh-CN" altLang="en-US" sz="3200" b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48149" name="Rectangle 21"/>
          <p:cNvSpPr>
            <a:spLocks noChangeArrowheads="1"/>
          </p:cNvSpPr>
          <p:nvPr/>
        </p:nvSpPr>
        <p:spPr bwMode="auto">
          <a:xfrm>
            <a:off x="4953000" y="5715000"/>
            <a:ext cx="3276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200">
                <a:solidFill>
                  <a:srgbClr val="0000FF"/>
                </a:solidFill>
                <a:latin typeface="Times New Roman" pitchFamily="18" charset="0"/>
              </a:rPr>
              <a:t>（拟人）</a:t>
            </a:r>
          </a:p>
        </p:txBody>
      </p:sp>
      <p:sp>
        <p:nvSpPr>
          <p:cNvPr id="26644" name="Text Box 22"/>
          <p:cNvSpPr txBox="1">
            <a:spLocks noChangeArrowheads="1"/>
          </p:cNvSpPr>
          <p:nvPr/>
        </p:nvSpPr>
        <p:spPr bwMode="auto">
          <a:xfrm>
            <a:off x="4932363" y="333375"/>
            <a:ext cx="396240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（</a:t>
            </a:r>
            <a:r>
              <a:rPr kumimoji="1" lang="en-US" altLang="zh-CN" sz="400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1</a:t>
            </a:r>
            <a:r>
              <a:rPr kumimoji="1" lang="zh-CN" altLang="en-US" sz="400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）文章用“力争上游”来概括白杨的形象特征。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8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8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8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8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9" dur="500"/>
                                        <p:tgtEl>
                                          <p:spTgt spid="48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4" dur="5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9" dur="500"/>
                                        <p:tgtEl>
                                          <p:spTgt spid="48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4" dur="500"/>
                                        <p:tgtEl>
                                          <p:spTgt spid="48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9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4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8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8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autoUpdateAnimBg="0"/>
      <p:bldP spid="48132" grpId="0" autoUpdateAnimBg="0"/>
      <p:bldP spid="48133" grpId="0" autoUpdateAnimBg="0"/>
      <p:bldP spid="48134" grpId="0" animBg="1"/>
      <p:bldP spid="48138" grpId="0" animBg="1"/>
      <p:bldP spid="48139" grpId="0" autoUpdateAnimBg="0"/>
      <p:bldP spid="48140" grpId="0" autoUpdateAnimBg="0"/>
      <p:bldP spid="48141" grpId="0" autoUpdateAnimBg="0"/>
      <p:bldP spid="48142" grpId="0" autoUpdateAnimBg="0"/>
      <p:bldP spid="48143" grpId="0" autoUpdateAnimBg="0"/>
      <p:bldP spid="48144" grpId="0" autoUpdateAnimBg="0"/>
      <p:bldP spid="48145" grpId="0" autoUpdateAnimBg="0"/>
      <p:bldP spid="48146" grpId="0" autoUpdateAnimBg="0"/>
      <p:bldP spid="48147" grpId="0" autoUpdateAnimBg="0"/>
      <p:bldP spid="48148" grpId="0" autoUpdateAnimBg="0"/>
      <p:bldP spid="48149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白杨树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270125"/>
            <a:ext cx="9144000" cy="1141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609600" y="1066800"/>
            <a:ext cx="8153400" cy="191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>
                <a:solidFill>
                  <a:srgbClr val="FF0000"/>
                </a:solidFill>
              </a:rPr>
              <a:t>白杨树二不平凡，它的外形</a:t>
            </a:r>
            <a:r>
              <a:rPr lang="en-US" altLang="zh-CN" sz="6000">
                <a:solidFill>
                  <a:srgbClr val="FF0000"/>
                </a:solidFill>
              </a:rPr>
              <a:t>……</a:t>
            </a:r>
          </a:p>
        </p:txBody>
      </p:sp>
      <p:sp>
        <p:nvSpPr>
          <p:cNvPr id="20484" name="WordArt 4"/>
          <p:cNvSpPr>
            <a:spLocks noChangeArrowheads="1" noChangeShapeType="1"/>
          </p:cNvSpPr>
          <p:nvPr/>
        </p:nvSpPr>
        <p:spPr bwMode="auto">
          <a:xfrm>
            <a:off x="2362200" y="3657600"/>
            <a:ext cx="4343400" cy="20574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>
              <a:defRPr/>
            </a:pPr>
            <a:r>
              <a:rPr lang="zh-CN" altLang="en-US" sz="360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外在形象美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250825" y="0"/>
            <a:ext cx="8569325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6000">
                <a:solidFill>
                  <a:srgbClr val="FF3300"/>
                </a:solidFill>
                <a:ea typeface="新宋体" pitchFamily="49" charset="-122"/>
              </a:rPr>
              <a:t>合作探究：</a:t>
            </a:r>
          </a:p>
          <a:p>
            <a:r>
              <a:rPr lang="zh-CN" altLang="en-US" sz="3200">
                <a:solidFill>
                  <a:srgbClr val="3333FF"/>
                </a:solidFill>
              </a:rPr>
              <a:t>阅读</a:t>
            </a:r>
            <a:r>
              <a:rPr lang="en-US" altLang="zh-CN" sz="3200">
                <a:solidFill>
                  <a:srgbClr val="3333FF"/>
                </a:solidFill>
              </a:rPr>
              <a:t>7</a:t>
            </a:r>
            <a:r>
              <a:rPr lang="zh-CN" altLang="en-US" sz="3200">
                <a:solidFill>
                  <a:srgbClr val="3333FF"/>
                </a:solidFill>
              </a:rPr>
              <a:t>、</a:t>
            </a:r>
            <a:r>
              <a:rPr lang="en-US" altLang="zh-CN" sz="3200">
                <a:solidFill>
                  <a:srgbClr val="3333FF"/>
                </a:solidFill>
              </a:rPr>
              <a:t>8</a:t>
            </a:r>
            <a:r>
              <a:rPr lang="zh-CN" altLang="en-US" sz="3200">
                <a:solidFill>
                  <a:srgbClr val="3333FF"/>
                </a:solidFill>
              </a:rPr>
              <a:t>段，思考下列问题：</a:t>
            </a:r>
          </a:p>
          <a:p>
            <a:r>
              <a:rPr lang="en-US" altLang="zh-CN" sz="3200">
                <a:solidFill>
                  <a:srgbClr val="3333FF"/>
                </a:solidFill>
              </a:rPr>
              <a:t>5</a:t>
            </a:r>
            <a:r>
              <a:rPr lang="zh-CN" altLang="en-US" sz="3200">
                <a:solidFill>
                  <a:srgbClr val="3333FF"/>
                </a:solidFill>
              </a:rPr>
              <a:t>、第</a:t>
            </a:r>
            <a:r>
              <a:rPr lang="en-US" altLang="zh-CN" sz="3200">
                <a:solidFill>
                  <a:srgbClr val="3333FF"/>
                </a:solidFill>
              </a:rPr>
              <a:t>7</a:t>
            </a:r>
            <a:r>
              <a:rPr lang="zh-CN" altLang="en-US" sz="3200">
                <a:solidFill>
                  <a:srgbClr val="3333FF"/>
                </a:solidFill>
              </a:rPr>
              <a:t>段中，作者运用哪些词语赞美白杨树？</a:t>
            </a:r>
          </a:p>
        </p:txBody>
      </p:sp>
      <p:sp>
        <p:nvSpPr>
          <p:cNvPr id="86019" name="Text Box 3"/>
          <p:cNvSpPr txBox="1">
            <a:spLocks noChangeArrowheads="1"/>
          </p:cNvSpPr>
          <p:nvPr/>
        </p:nvSpPr>
        <p:spPr bwMode="auto">
          <a:xfrm>
            <a:off x="179388" y="1989138"/>
            <a:ext cx="8964612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3300"/>
                </a:solidFill>
              </a:rPr>
              <a:t>明确：伟岸、正直、朴质、严肃、温和、坚强不屈、挺拔，赞美它是“树中的伟丈夫”，用来拟人和对比的修辞手法。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250825" y="3573463"/>
            <a:ext cx="82804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3333FF"/>
                </a:solidFill>
              </a:rPr>
              <a:t>6</a:t>
            </a:r>
            <a:r>
              <a:rPr lang="zh-CN" altLang="en-US" sz="3200">
                <a:solidFill>
                  <a:srgbClr val="3333FF"/>
                </a:solidFill>
              </a:rPr>
              <a:t>、文章是如何由树联想到人的？</a:t>
            </a:r>
          </a:p>
        </p:txBody>
      </p:sp>
      <p:sp>
        <p:nvSpPr>
          <p:cNvPr id="86021" name="Text Box 5"/>
          <p:cNvSpPr txBox="1">
            <a:spLocks noChangeArrowheads="1"/>
          </p:cNvSpPr>
          <p:nvPr/>
        </p:nvSpPr>
        <p:spPr bwMode="auto">
          <a:xfrm>
            <a:off x="179388" y="4149725"/>
            <a:ext cx="8964612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3300"/>
                </a:solidFill>
              </a:rPr>
              <a:t>明确：以亲切交谈的语气将读者的视线引向“积雪初融”的高原，连用四个反问句，由树及人，写出了白杨树的象征意义。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250825" y="5734050"/>
            <a:ext cx="8280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3333FF"/>
                </a:solidFill>
              </a:rPr>
              <a:t>7</a:t>
            </a:r>
            <a:r>
              <a:rPr lang="zh-CN" altLang="en-US" sz="3200">
                <a:solidFill>
                  <a:srgbClr val="3333FF"/>
                </a:solidFill>
              </a:rPr>
              <a:t>、这一组反问句的意思是怎么逐步加深的？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6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9" grpId="0"/>
      <p:bldP spid="860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白杨树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1066800" y="1752600"/>
            <a:ext cx="63246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8800" b="0">
              <a:solidFill>
                <a:srgbClr val="FF9900"/>
              </a:solidFill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1619250" y="260350"/>
            <a:ext cx="5956300" cy="247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>
                <a:solidFill>
                  <a:srgbClr val="FF0000"/>
                </a:solidFill>
                <a:ea typeface="新宋体" pitchFamily="49" charset="-122"/>
              </a:rPr>
              <a:t>白杨树三不平凡，它的精神</a:t>
            </a:r>
            <a:r>
              <a:rPr lang="zh-CN" altLang="zh-CN" sz="5400">
                <a:solidFill>
                  <a:srgbClr val="FF0000"/>
                </a:solidFill>
                <a:ea typeface="新宋体" pitchFamily="49" charset="-122"/>
              </a:rPr>
              <a:t>……</a:t>
            </a:r>
          </a:p>
          <a:p>
            <a:endParaRPr lang="zh-CN" altLang="en-US" sz="4800">
              <a:solidFill>
                <a:srgbClr val="FF0000"/>
              </a:solidFill>
            </a:endParaRPr>
          </a:p>
        </p:txBody>
      </p:sp>
      <p:sp>
        <p:nvSpPr>
          <p:cNvPr id="22533" name="WordArt 5"/>
          <p:cNvSpPr>
            <a:spLocks noChangeArrowheads="1" noChangeShapeType="1"/>
          </p:cNvSpPr>
          <p:nvPr/>
        </p:nvSpPr>
        <p:spPr bwMode="auto">
          <a:xfrm>
            <a:off x="2411413" y="2925763"/>
            <a:ext cx="5589587" cy="165576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85606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>
              <a:defRPr/>
            </a:pPr>
            <a:r>
              <a:rPr lang="zh-CN" altLang="en-US" sz="720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新宋体"/>
                <a:ea typeface="新宋体"/>
              </a:rPr>
              <a:t>内在精神美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黄土高原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183063"/>
            <a:ext cx="3565525" cy="2674937"/>
          </a:xfrm>
          <a:prstGeom prst="rect">
            <a:avLst/>
          </a:prstGeom>
          <a:noFill/>
        </p:spPr>
      </p:pic>
      <p:pic>
        <p:nvPicPr>
          <p:cNvPr id="22531" name="Picture 3" descr="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8038" y="0"/>
            <a:ext cx="2686050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 descr="u=2688218972,2821453377&amp;gp=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625" y="4221163"/>
            <a:ext cx="3635375" cy="2636837"/>
          </a:xfrm>
          <a:prstGeom prst="rect">
            <a:avLst/>
          </a:prstGeom>
          <a:noFill/>
        </p:spPr>
      </p:pic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250825" y="6165850"/>
            <a:ext cx="22685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高原风景图</a:t>
            </a:r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3563938" y="0"/>
            <a:ext cx="31670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白杨特写图</a:t>
            </a:r>
          </a:p>
        </p:txBody>
      </p:sp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6516688" y="6165850"/>
            <a:ext cx="23764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物人联想图</a:t>
            </a:r>
          </a:p>
        </p:txBody>
      </p:sp>
      <p:sp>
        <p:nvSpPr>
          <p:cNvPr id="22563" name="AutoShape 35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748713" y="6381750"/>
            <a:ext cx="395287" cy="47625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22536" name="Diagram 8"/>
          <p:cNvGraphicFramePr>
            <a:graphicFrameLocks/>
          </p:cNvGraphicFramePr>
          <p:nvPr/>
        </p:nvGraphicFramePr>
        <p:xfrm>
          <a:off x="539750" y="333375"/>
          <a:ext cx="8604250" cy="7278688"/>
        </p:xfrm>
        <a:graphic>
          <a:graphicData uri="http://schemas.openxmlformats.org/drawingml/2006/compatibility">
            <com:legacyDrawing xmlns:com="http://schemas.openxmlformats.org/drawingml/2006/compatibility" spid="_x0000_s1026"/>
          </a:graphicData>
        </a:graphic>
      </p:graphicFrame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Dgm spid="225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032" name="Picture 8" descr="12633049_20050906144701354785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1500" y="4127500"/>
            <a:ext cx="3492500" cy="2730500"/>
          </a:xfrm>
          <a:prstGeom prst="rect">
            <a:avLst/>
          </a:prstGeom>
          <a:noFill/>
        </p:spPr>
      </p:pic>
      <p:pic>
        <p:nvPicPr>
          <p:cNvPr id="257027" name="Picture 3" descr="白杨树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171700" cy="3933825"/>
          </a:xfrm>
          <a:prstGeom prst="rect">
            <a:avLst/>
          </a:prstGeom>
          <a:noFill/>
        </p:spPr>
      </p:pic>
      <p:sp>
        <p:nvSpPr>
          <p:cNvPr id="257028" name="WordArt 4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2268538" cy="10525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normalizeH="1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80000"/>
                    </a:srgbClr>
                  </a:outerShdw>
                </a:effectLst>
                <a:latin typeface="宋体"/>
                <a:ea typeface="宋体"/>
              </a:rPr>
              <a:t>白杨树</a:t>
            </a:r>
          </a:p>
        </p:txBody>
      </p:sp>
      <p:sp>
        <p:nvSpPr>
          <p:cNvPr id="257030" name="WordArt 6"/>
          <p:cNvSpPr>
            <a:spLocks noChangeArrowheads="1" noChangeShapeType="1" noTextEdit="1"/>
          </p:cNvSpPr>
          <p:nvPr/>
        </p:nvSpPr>
        <p:spPr bwMode="auto">
          <a:xfrm>
            <a:off x="827088" y="5157788"/>
            <a:ext cx="2735262" cy="12239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宋体"/>
                <a:ea typeface="宋体"/>
              </a:rPr>
              <a:t>象征</a:t>
            </a:r>
          </a:p>
        </p:txBody>
      </p:sp>
      <p:sp>
        <p:nvSpPr>
          <p:cNvPr id="257031" name="WordArt 7"/>
          <p:cNvSpPr>
            <a:spLocks noChangeArrowheads="1" noChangeShapeType="1" noTextEdit="1"/>
          </p:cNvSpPr>
          <p:nvPr/>
        </p:nvSpPr>
        <p:spPr bwMode="auto">
          <a:xfrm>
            <a:off x="6877050" y="4221163"/>
            <a:ext cx="2089150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normalizeH="1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99190" dir="7788334" algn="ctr" rotWithShape="0">
                    <a:srgbClr val="000080">
                      <a:alpha val="80000"/>
                    </a:srgbClr>
                  </a:outerShdw>
                </a:effectLst>
                <a:latin typeface="宋体"/>
                <a:ea typeface="宋体"/>
              </a:rPr>
              <a:t>抗日军民</a:t>
            </a:r>
          </a:p>
        </p:txBody>
      </p:sp>
      <p:sp>
        <p:nvSpPr>
          <p:cNvPr id="257033" name="Line 9"/>
          <p:cNvSpPr>
            <a:spLocks noChangeShapeType="1"/>
          </p:cNvSpPr>
          <p:nvPr/>
        </p:nvSpPr>
        <p:spPr bwMode="auto">
          <a:xfrm>
            <a:off x="2051050" y="2276475"/>
            <a:ext cx="3455988" cy="3240088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57034" name="Text Box 10"/>
          <p:cNvSpPr txBox="1">
            <a:spLocks noChangeArrowheads="1"/>
          </p:cNvSpPr>
          <p:nvPr/>
        </p:nvSpPr>
        <p:spPr bwMode="auto">
          <a:xfrm>
            <a:off x="3203575" y="2708275"/>
            <a:ext cx="863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</a:rPr>
              <a:t>层</a:t>
            </a:r>
          </a:p>
        </p:txBody>
      </p:sp>
      <p:sp>
        <p:nvSpPr>
          <p:cNvPr id="257035" name="Text Box 11"/>
          <p:cNvSpPr txBox="1">
            <a:spLocks noChangeArrowheads="1"/>
          </p:cNvSpPr>
          <p:nvPr/>
        </p:nvSpPr>
        <p:spPr bwMode="auto">
          <a:xfrm>
            <a:off x="2411413" y="1916113"/>
            <a:ext cx="863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</a:rPr>
              <a:t>层</a:t>
            </a:r>
          </a:p>
        </p:txBody>
      </p:sp>
      <p:sp>
        <p:nvSpPr>
          <p:cNvPr id="257036" name="Text Box 12"/>
          <p:cNvSpPr txBox="1">
            <a:spLocks noChangeArrowheads="1"/>
          </p:cNvSpPr>
          <p:nvPr/>
        </p:nvSpPr>
        <p:spPr bwMode="auto">
          <a:xfrm>
            <a:off x="4067175" y="3644900"/>
            <a:ext cx="863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</a:rPr>
              <a:t>深</a:t>
            </a:r>
          </a:p>
        </p:txBody>
      </p:sp>
      <p:sp>
        <p:nvSpPr>
          <p:cNvPr id="257037" name="Text Box 13"/>
          <p:cNvSpPr txBox="1">
            <a:spLocks noChangeArrowheads="1"/>
          </p:cNvSpPr>
          <p:nvPr/>
        </p:nvSpPr>
        <p:spPr bwMode="auto">
          <a:xfrm>
            <a:off x="4932363" y="4365625"/>
            <a:ext cx="863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</a:rPr>
              <a:t>入</a:t>
            </a:r>
          </a:p>
        </p:txBody>
      </p:sp>
      <p:sp>
        <p:nvSpPr>
          <p:cNvPr id="257038" name="Text Box 14"/>
          <p:cNvSpPr txBox="1">
            <a:spLocks noChangeArrowheads="1"/>
          </p:cNvSpPr>
          <p:nvPr/>
        </p:nvSpPr>
        <p:spPr bwMode="auto">
          <a:xfrm>
            <a:off x="3816350" y="0"/>
            <a:ext cx="5327650" cy="308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</a:rPr>
              <a:t>树                </a:t>
            </a:r>
            <a:r>
              <a:rPr lang="en-US" altLang="zh-CN" sz="2800" b="1">
                <a:solidFill>
                  <a:srgbClr val="0000FF"/>
                </a:solidFill>
                <a:latin typeface="Arial"/>
              </a:rPr>
              <a:t>——</a:t>
            </a:r>
            <a:r>
              <a:rPr lang="zh-CN" altLang="en-US" sz="2800" b="1">
                <a:solidFill>
                  <a:srgbClr val="0000FF"/>
                </a:solidFill>
              </a:rPr>
              <a:t>人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</a:rPr>
              <a:t>朴质、严肃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</a:rPr>
              <a:t>坚强不屈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</a:rPr>
              <a:t>坚强不屈         </a:t>
            </a:r>
            <a:r>
              <a:rPr lang="en-US" altLang="zh-CN" sz="2800" b="1">
                <a:solidFill>
                  <a:srgbClr val="0000FF"/>
                </a:solidFill>
                <a:latin typeface="Arial"/>
              </a:rPr>
              <a:t>——</a:t>
            </a:r>
            <a:r>
              <a:rPr lang="zh-CN" altLang="en-US" sz="2800" b="1">
                <a:solidFill>
                  <a:srgbClr val="0000FF"/>
                </a:solidFill>
              </a:rPr>
              <a:t>哨兵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</a:rPr>
              <a:t>团结、力求上进</a:t>
            </a:r>
            <a:r>
              <a:rPr lang="en-US" altLang="zh-CN" sz="2800" b="1">
                <a:solidFill>
                  <a:srgbClr val="0000FF"/>
                </a:solidFill>
                <a:latin typeface="Arial"/>
              </a:rPr>
              <a:t>——</a:t>
            </a:r>
            <a:r>
              <a:rPr lang="zh-CN" altLang="en-US" sz="2800" b="1">
                <a:solidFill>
                  <a:srgbClr val="0000FF"/>
                </a:solidFill>
              </a:rPr>
              <a:t>精神和意志</a:t>
            </a:r>
          </a:p>
        </p:txBody>
      </p:sp>
      <p:sp>
        <p:nvSpPr>
          <p:cNvPr id="257039" name="Rectangle 15"/>
          <p:cNvSpPr>
            <a:spLocks noChangeArrowheads="1"/>
          </p:cNvSpPr>
          <p:nvPr/>
        </p:nvSpPr>
        <p:spPr bwMode="auto">
          <a:xfrm>
            <a:off x="6156325" y="908050"/>
            <a:ext cx="19700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</a:rPr>
              <a:t>北方的农民</a:t>
            </a:r>
          </a:p>
        </p:txBody>
      </p:sp>
      <p:sp>
        <p:nvSpPr>
          <p:cNvPr id="257040" name="AutoShape 16"/>
          <p:cNvSpPr>
            <a:spLocks/>
          </p:cNvSpPr>
          <p:nvPr/>
        </p:nvSpPr>
        <p:spPr bwMode="auto">
          <a:xfrm>
            <a:off x="5795963" y="908050"/>
            <a:ext cx="71437" cy="649288"/>
          </a:xfrm>
          <a:prstGeom prst="rightBrace">
            <a:avLst>
              <a:gd name="adj1" fmla="val 75741"/>
              <a:gd name="adj2" fmla="val 50000"/>
            </a:avLst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7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7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7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7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7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7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7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7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7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7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7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7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9" dur="2000"/>
                                        <p:tgtEl>
                                          <p:spTgt spid="257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7030" grpId="0" animBg="1"/>
      <p:bldP spid="257031" grpId="0" animBg="1"/>
      <p:bldP spid="257033" grpId="0" animBg="1"/>
      <p:bldP spid="257034" grpId="0"/>
      <p:bldP spid="257035" grpId="0"/>
      <p:bldP spid="257036" grpId="0"/>
      <p:bldP spid="257037" grpId="0"/>
      <p:bldP spid="257039" grpId="0"/>
      <p:bldP spid="25704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2533f00e68a910086059f3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404475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179388" y="476250"/>
            <a:ext cx="8964612" cy="653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7200">
                <a:solidFill>
                  <a:srgbClr val="FF3300"/>
                </a:solidFill>
                <a:ea typeface="新宋体" pitchFamily="49" charset="-122"/>
              </a:rPr>
              <a:t>小结</a:t>
            </a:r>
          </a:p>
          <a:p>
            <a:pPr>
              <a:spcBef>
                <a:spcPct val="50000"/>
              </a:spcBef>
            </a:pPr>
            <a:r>
              <a:rPr lang="zh-CN" altLang="en-US" sz="4000" i="1">
                <a:ea typeface="新宋体" pitchFamily="49" charset="-122"/>
              </a:rPr>
              <a:t>         </a:t>
            </a:r>
            <a:r>
              <a:rPr lang="zh-CN" altLang="en-US" sz="5400">
                <a:ea typeface="新宋体" pitchFamily="49" charset="-122"/>
              </a:rPr>
              <a:t>白杨树不但象征了北方的农民，尤其象征了今天我们民族解放斗争所不可缺的朴质，坚强，力求上进的精神。</a:t>
            </a:r>
          </a:p>
          <a:p>
            <a:endParaRPr lang="zh-CN" altLang="en-US" sz="5400">
              <a:ea typeface="新宋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/>
              <a:t>象征</a:t>
            </a:r>
          </a:p>
        </p:txBody>
      </p:sp>
      <p:sp>
        <p:nvSpPr>
          <p:cNvPr id="11267" name="Rectangle 3"/>
          <p:cNvSpPr>
            <a:spLocks noGrp="1" noRot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zh-CN" altLang="en-US" sz="3600" b="1"/>
              <a:t>象征是一种表现手法，也被称为</a:t>
            </a:r>
            <a:r>
              <a:rPr lang="zh-CN" altLang="en-US" sz="3600" b="1">
                <a:latin typeface="Arial"/>
              </a:rPr>
              <a:t>“</a:t>
            </a:r>
            <a:r>
              <a:rPr lang="zh-CN" altLang="en-US" sz="3600" b="1"/>
              <a:t>托义于物</a:t>
            </a:r>
            <a:r>
              <a:rPr lang="zh-CN" altLang="en-US" sz="3600" b="1">
                <a:latin typeface="Arial"/>
              </a:rPr>
              <a:t>”</a:t>
            </a:r>
            <a:r>
              <a:rPr lang="zh-CN" altLang="en-US" sz="3600" b="1"/>
              <a:t>或</a:t>
            </a:r>
            <a:r>
              <a:rPr lang="zh-CN" altLang="en-US" sz="3600" b="1">
                <a:latin typeface="Arial"/>
              </a:rPr>
              <a:t>“</a:t>
            </a:r>
            <a:r>
              <a:rPr lang="zh-CN" altLang="en-US" sz="3600" b="1"/>
              <a:t>借此言彼</a:t>
            </a:r>
            <a:r>
              <a:rPr lang="zh-CN" altLang="en-US" sz="3600" b="1">
                <a:latin typeface="Arial"/>
              </a:rPr>
              <a:t>”</a:t>
            </a:r>
            <a:r>
              <a:rPr lang="zh-CN" altLang="en-US" sz="3600" b="1"/>
              <a:t>，即</a:t>
            </a:r>
            <a:r>
              <a:rPr lang="zh-CN" altLang="en-US" sz="3600" b="1">
                <a:solidFill>
                  <a:srgbClr val="3333FF"/>
                </a:solidFill>
              </a:rPr>
              <a:t>通过某一特定的具体形象来表现抽象事物或思想感情 。</a:t>
            </a:r>
          </a:p>
          <a:p>
            <a:r>
              <a:rPr lang="zh-CN" altLang="en-US" sz="3600" b="1"/>
              <a:t>它的特点是：利用象征物与被象征物之间的某种类似，使被象征物的某一特点得到含蓄而形象的表现。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957" name="Picture 5" descr="无标白杨树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53960" name="Text Box 8"/>
          <p:cNvSpPr txBox="1">
            <a:spLocks noChangeArrowheads="1"/>
          </p:cNvSpPr>
          <p:nvPr/>
        </p:nvSpPr>
        <p:spPr bwMode="auto">
          <a:xfrm>
            <a:off x="1476375" y="4437063"/>
            <a:ext cx="64087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253962" name="WordArt 10"/>
          <p:cNvSpPr>
            <a:spLocks noChangeArrowheads="1" noChangeShapeType="1" noTextEdit="1"/>
          </p:cNvSpPr>
          <p:nvPr/>
        </p:nvSpPr>
        <p:spPr bwMode="auto">
          <a:xfrm>
            <a:off x="468313" y="260350"/>
            <a:ext cx="3311525" cy="15843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黑体"/>
                <a:ea typeface="黑体"/>
              </a:rPr>
              <a:t>对比现中心</a:t>
            </a:r>
          </a:p>
        </p:txBody>
      </p:sp>
      <p:sp>
        <p:nvSpPr>
          <p:cNvPr id="253963" name="Rectangle 11"/>
          <p:cNvSpPr>
            <a:spLocks noChangeArrowheads="1"/>
          </p:cNvSpPr>
          <p:nvPr/>
        </p:nvSpPr>
        <p:spPr bwMode="auto">
          <a:xfrm>
            <a:off x="684213" y="2708275"/>
            <a:ext cx="8064500" cy="33877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/>
            <a:r>
              <a:rPr lang="zh-CN" altLang="en-US" sz="3600" b="1">
                <a:solidFill>
                  <a:srgbClr val="0000FF"/>
                </a:solidFill>
              </a:rPr>
              <a:t>     写楠木一是以其</a:t>
            </a:r>
            <a:r>
              <a:rPr lang="zh-CN" altLang="en-US" sz="3600" b="1">
                <a:solidFill>
                  <a:srgbClr val="0000FF"/>
                </a:solidFill>
                <a:latin typeface="Arial"/>
              </a:rPr>
              <a:t>“</a:t>
            </a:r>
            <a:r>
              <a:rPr lang="zh-CN" altLang="en-US" sz="3600" b="1">
                <a:solidFill>
                  <a:srgbClr val="0000FF"/>
                </a:solidFill>
              </a:rPr>
              <a:t>贵族化</a:t>
            </a:r>
            <a:r>
              <a:rPr lang="zh-CN" altLang="en-US" sz="3600" b="1">
                <a:solidFill>
                  <a:srgbClr val="0000FF"/>
                </a:solidFill>
                <a:latin typeface="Arial"/>
              </a:rPr>
              <a:t>”</a:t>
            </a:r>
            <a:r>
              <a:rPr lang="zh-CN" altLang="en-US" sz="3600" b="1">
                <a:solidFill>
                  <a:srgbClr val="0000FF"/>
                </a:solidFill>
              </a:rPr>
              <a:t>与白杨</a:t>
            </a:r>
            <a:r>
              <a:rPr lang="zh-CN" altLang="en-US" sz="3600" b="1">
                <a:solidFill>
                  <a:srgbClr val="0000FF"/>
                </a:solidFill>
                <a:latin typeface="Arial"/>
              </a:rPr>
              <a:t>“</a:t>
            </a:r>
            <a:r>
              <a:rPr lang="zh-CN" altLang="en-US" sz="3600" b="1">
                <a:solidFill>
                  <a:srgbClr val="0000FF"/>
                </a:solidFill>
              </a:rPr>
              <a:t>极普通</a:t>
            </a:r>
            <a:r>
              <a:rPr lang="zh-CN" altLang="en-US" sz="3600" b="1">
                <a:solidFill>
                  <a:srgbClr val="0000FF"/>
                </a:solidFill>
                <a:latin typeface="Arial"/>
              </a:rPr>
              <a:t>”</a:t>
            </a:r>
            <a:r>
              <a:rPr lang="zh-CN" altLang="en-US" sz="3600" b="1">
                <a:solidFill>
                  <a:srgbClr val="0000FF"/>
                </a:solidFill>
              </a:rPr>
              <a:t>形成鲜明对比，</a:t>
            </a:r>
            <a:r>
              <a:rPr lang="zh-CN" altLang="en-US" sz="3600" b="1" u="sng">
                <a:solidFill>
                  <a:srgbClr val="0000FF"/>
                </a:solidFill>
              </a:rPr>
              <a:t>反衬白杨树的</a:t>
            </a:r>
            <a:r>
              <a:rPr lang="zh-CN" altLang="en-US" sz="3600" b="1" u="sng">
                <a:solidFill>
                  <a:srgbClr val="0000FF"/>
                </a:solidFill>
                <a:latin typeface="Arial"/>
              </a:rPr>
              <a:t>“</a:t>
            </a:r>
            <a:r>
              <a:rPr lang="zh-CN" altLang="en-US" sz="3600" b="1" u="sng">
                <a:solidFill>
                  <a:srgbClr val="0000FF"/>
                </a:solidFill>
              </a:rPr>
              <a:t>不平凡</a:t>
            </a:r>
            <a:r>
              <a:rPr lang="zh-CN" altLang="en-US" sz="3600" b="1" u="sng">
                <a:solidFill>
                  <a:srgbClr val="0000FF"/>
                </a:solidFill>
                <a:latin typeface="Arial"/>
              </a:rPr>
              <a:t>”</a:t>
            </a:r>
            <a:r>
              <a:rPr lang="zh-CN" altLang="en-US" sz="3600" b="1">
                <a:solidFill>
                  <a:srgbClr val="0000FF"/>
                </a:solidFill>
              </a:rPr>
              <a:t>；二是引出赞美楠木的国民党蒋介石们，划清自己与顽固派的界限，</a:t>
            </a:r>
            <a:r>
              <a:rPr lang="zh-CN" altLang="en-US" sz="3600" b="1" u="sng">
                <a:solidFill>
                  <a:srgbClr val="0000FF"/>
                </a:solidFill>
              </a:rPr>
              <a:t>表明自己对党所领导的北方抗日军民的热爱</a:t>
            </a:r>
            <a:endParaRPr lang="zh-CN" altLang="en-US" sz="7200" b="1">
              <a:solidFill>
                <a:srgbClr val="0000FF"/>
              </a:solidFill>
            </a:endParaRPr>
          </a:p>
        </p:txBody>
      </p:sp>
      <p:sp>
        <p:nvSpPr>
          <p:cNvPr id="253965" name="Rectangle 13"/>
          <p:cNvSpPr>
            <a:spLocks noChangeArrowheads="1"/>
          </p:cNvSpPr>
          <p:nvPr/>
        </p:nvSpPr>
        <p:spPr bwMode="auto">
          <a:xfrm>
            <a:off x="684213" y="2060575"/>
            <a:ext cx="8064500" cy="11906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/>
            <a:r>
              <a:rPr lang="zh-CN" altLang="en-US" sz="3600" b="1">
                <a:solidFill>
                  <a:srgbClr val="0000FF"/>
                </a:solidFill>
              </a:rPr>
              <a:t>     文章结尾写</a:t>
            </a:r>
            <a:r>
              <a:rPr lang="zh-CN" altLang="en-US" sz="3600" b="1">
                <a:solidFill>
                  <a:srgbClr val="0000FF"/>
                </a:solidFill>
                <a:latin typeface="Arial"/>
              </a:rPr>
              <a:t>“</a:t>
            </a:r>
            <a:r>
              <a:rPr lang="zh-CN" altLang="en-US" sz="3600" b="1">
                <a:solidFill>
                  <a:srgbClr val="0000FF"/>
                </a:solidFill>
              </a:rPr>
              <a:t>直挺秀颀</a:t>
            </a:r>
            <a:r>
              <a:rPr lang="zh-CN" altLang="en-US" sz="3600" b="1">
                <a:solidFill>
                  <a:srgbClr val="0000FF"/>
                </a:solidFill>
                <a:latin typeface="Arial"/>
              </a:rPr>
              <a:t>”</a:t>
            </a:r>
            <a:r>
              <a:rPr lang="zh-CN" altLang="en-US" sz="3600" b="1">
                <a:solidFill>
                  <a:srgbClr val="0000FF"/>
                </a:solidFill>
              </a:rPr>
              <a:t>的楠木有何作用？</a:t>
            </a:r>
            <a:endParaRPr lang="zh-CN" altLang="en-US" sz="7200" b="1">
              <a:solidFill>
                <a:srgbClr val="0000FF"/>
              </a:solidFill>
            </a:endParaRPr>
          </a:p>
        </p:txBody>
      </p:sp>
      <p:sp>
        <p:nvSpPr>
          <p:cNvPr id="253966" name="AutoShape 1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604250" y="6237288"/>
            <a:ext cx="539750" cy="620712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53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3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3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3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3963" grpId="0" animBg="1"/>
      <p:bldP spid="25396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102" name="Picture 6" descr="白杨树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6250"/>
          </a:xfrm>
          <a:prstGeom prst="rect">
            <a:avLst/>
          </a:prstGeom>
          <a:noFill/>
        </p:spPr>
      </p:pic>
      <p:sp>
        <p:nvSpPr>
          <p:cNvPr id="260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43887" cy="1314450"/>
          </a:xfrm>
        </p:spPr>
        <p:txBody>
          <a:bodyPr>
            <a:normAutofit fontScale="90000"/>
          </a:bodyPr>
          <a:lstStyle/>
          <a:p>
            <a:r>
              <a:rPr lang="zh-CN" altLang="en-US" sz="8800">
                <a:solidFill>
                  <a:schemeClr val="bg2"/>
                </a:solidFill>
              </a:rPr>
              <a:t>品味语言</a:t>
            </a:r>
          </a:p>
        </p:txBody>
      </p:sp>
      <p:sp>
        <p:nvSpPr>
          <p:cNvPr id="260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916113"/>
            <a:ext cx="8229600" cy="1973262"/>
          </a:xfrm>
          <a:solidFill>
            <a:srgbClr val="000080"/>
          </a:solidFill>
        </p:spPr>
        <p:txBody>
          <a:bodyPr/>
          <a:lstStyle/>
          <a:p>
            <a:pPr>
              <a:buFontTx/>
              <a:buNone/>
            </a:pPr>
            <a:r>
              <a:rPr lang="zh-CN" altLang="en-US" sz="4000" b="1"/>
              <a:t>        </a:t>
            </a:r>
            <a:r>
              <a:rPr lang="zh-CN" altLang="en-US" sz="4000" b="1">
                <a:solidFill>
                  <a:schemeClr val="bg1"/>
                </a:solidFill>
              </a:rPr>
              <a:t>一篇优美的散文，其语言的使用也是非常准确、富有感情的。试品析本文语言有何特点？</a:t>
            </a:r>
            <a:endParaRPr lang="en-US" altLang="zh-CN" sz="4000" b="1">
              <a:solidFill>
                <a:schemeClr val="bg1"/>
              </a:solidFill>
            </a:endParaRPr>
          </a:p>
        </p:txBody>
      </p:sp>
      <p:sp>
        <p:nvSpPr>
          <p:cNvPr id="260100" name="Text Box 4"/>
          <p:cNvSpPr txBox="1">
            <a:spLocks noChangeArrowheads="1"/>
          </p:cNvSpPr>
          <p:nvPr/>
        </p:nvSpPr>
        <p:spPr bwMode="auto">
          <a:xfrm>
            <a:off x="1258888" y="4221163"/>
            <a:ext cx="6408737" cy="1801812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bg2"/>
                </a:solidFill>
              </a:rPr>
              <a:t>1</a:t>
            </a:r>
            <a:r>
              <a:rPr lang="zh-CN" altLang="en-US" sz="2800" b="1">
                <a:solidFill>
                  <a:schemeClr val="bg2"/>
                </a:solidFill>
              </a:rPr>
              <a:t>、抓住特点是用恰当的词语来描写；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bg2"/>
                </a:solidFill>
              </a:rPr>
              <a:t>2</a:t>
            </a:r>
            <a:r>
              <a:rPr lang="zh-CN" altLang="en-US" sz="2800" b="1">
                <a:solidFill>
                  <a:schemeClr val="bg2"/>
                </a:solidFill>
              </a:rPr>
              <a:t>、运用多种修辞方法增强表达效果；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bg2"/>
                </a:solidFill>
              </a:rPr>
              <a:t>3</a:t>
            </a:r>
            <a:r>
              <a:rPr lang="zh-CN" altLang="en-US" sz="2800" b="1">
                <a:solidFill>
                  <a:schemeClr val="bg2"/>
                </a:solidFill>
              </a:rPr>
              <a:t>、语言爱憎分明，感情强烈。</a:t>
            </a:r>
          </a:p>
        </p:txBody>
      </p:sp>
      <p:sp>
        <p:nvSpPr>
          <p:cNvPr id="260103" name="AutoShape 7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604250" y="6237288"/>
            <a:ext cx="539750" cy="620712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60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60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60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010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0" name="Picture 10" descr="jinxiu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560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71550" y="2401888"/>
            <a:ext cx="7499350" cy="2611437"/>
          </a:xfrm>
          <a:solidFill>
            <a:srgbClr val="99CCFF"/>
          </a:solidFill>
        </p:spPr>
        <p:txBody>
          <a:bodyPr/>
          <a:lstStyle/>
          <a:p>
            <a:pPr marL="533400" indent="-533400">
              <a:buFontTx/>
              <a:buAutoNum type="arabicPeriod"/>
            </a:pPr>
            <a:r>
              <a:rPr lang="zh-CN" altLang="en-US" sz="2800" b="1">
                <a:solidFill>
                  <a:srgbClr val="3333FF"/>
                </a:solidFill>
              </a:rPr>
              <a:t>欣赏歌曲</a:t>
            </a:r>
            <a:r>
              <a:rPr lang="en-US" altLang="zh-CN" sz="2800" b="1">
                <a:solidFill>
                  <a:srgbClr val="3333FF"/>
                </a:solidFill>
              </a:rPr>
              <a:t>《</a:t>
            </a:r>
            <a:r>
              <a:rPr lang="zh-CN" altLang="en-US" sz="2800" b="1">
                <a:solidFill>
                  <a:srgbClr val="3333FF"/>
                </a:solidFill>
              </a:rPr>
              <a:t>小白杨</a:t>
            </a:r>
            <a:r>
              <a:rPr lang="en-US" altLang="zh-CN" sz="2800" b="1">
                <a:solidFill>
                  <a:srgbClr val="3333FF"/>
                </a:solidFill>
              </a:rPr>
              <a:t>》</a:t>
            </a:r>
            <a:r>
              <a:rPr lang="zh-CN" altLang="en-US" sz="2800" b="1">
                <a:solidFill>
                  <a:srgbClr val="3333FF"/>
                </a:solidFill>
              </a:rPr>
              <a:t>，进一步体会象征手法的运用。  </a:t>
            </a:r>
          </a:p>
          <a:p>
            <a:pPr marL="533400" indent="-533400">
              <a:buFontTx/>
              <a:buAutoNum type="arabicPeriod"/>
            </a:pPr>
            <a:r>
              <a:rPr lang="zh-CN" altLang="en-US" sz="2800" b="1">
                <a:solidFill>
                  <a:srgbClr val="3333FF"/>
                </a:solidFill>
                <a:latin typeface="Arial"/>
              </a:rPr>
              <a:t> </a:t>
            </a:r>
            <a:r>
              <a:rPr lang="zh-CN" altLang="en-US" sz="2800" b="1">
                <a:solidFill>
                  <a:srgbClr val="3333FF"/>
                </a:solidFill>
              </a:rPr>
              <a:t>用象征手法，按照下列格式说一句话。 </a:t>
            </a:r>
          </a:p>
          <a:p>
            <a:pPr marL="533400" indent="-533400">
              <a:buFontTx/>
              <a:buNone/>
            </a:pPr>
            <a:r>
              <a:rPr lang="zh-CN" altLang="en-US" sz="2800" b="1">
                <a:solidFill>
                  <a:srgbClr val="3333FF"/>
                </a:solidFill>
              </a:rPr>
              <a:t>           我由</a:t>
            </a:r>
            <a:r>
              <a:rPr lang="zh-CN" altLang="en-US" sz="2800" b="1" u="sng">
                <a:solidFill>
                  <a:srgbClr val="3333FF"/>
                </a:solidFill>
              </a:rPr>
              <a:t>　     　</a:t>
            </a:r>
            <a:r>
              <a:rPr lang="zh-CN" altLang="en-US" sz="2800" b="1">
                <a:solidFill>
                  <a:srgbClr val="3333FF"/>
                </a:solidFill>
              </a:rPr>
              <a:t>想到了</a:t>
            </a:r>
            <a:r>
              <a:rPr lang="zh-CN" altLang="en-US" sz="2800" b="1" u="sng">
                <a:solidFill>
                  <a:srgbClr val="3333FF"/>
                </a:solidFill>
              </a:rPr>
              <a:t>　   　</a:t>
            </a:r>
            <a:r>
              <a:rPr lang="zh-CN" altLang="en-US" sz="2800" b="1">
                <a:solidFill>
                  <a:srgbClr val="3333FF"/>
                </a:solidFill>
              </a:rPr>
              <a:t>，它象征了</a:t>
            </a:r>
            <a:r>
              <a:rPr lang="zh-CN" altLang="en-US" sz="2800" b="1" u="sng">
                <a:solidFill>
                  <a:srgbClr val="3333FF"/>
                </a:solidFill>
              </a:rPr>
              <a:t>                  </a:t>
            </a:r>
            <a:r>
              <a:rPr lang="zh-CN" altLang="en-US" sz="2800" b="1">
                <a:solidFill>
                  <a:srgbClr val="3333FF"/>
                </a:solidFill>
              </a:rPr>
              <a:t>。　 </a:t>
            </a:r>
          </a:p>
        </p:txBody>
      </p:sp>
      <p:sp>
        <p:nvSpPr>
          <p:cNvPr id="256004" name="WordArt 4"/>
          <p:cNvSpPr>
            <a:spLocks noChangeArrowheads="1" noChangeShapeType="1" noTextEdit="1"/>
          </p:cNvSpPr>
          <p:nvPr/>
        </p:nvSpPr>
        <p:spPr bwMode="auto">
          <a:xfrm>
            <a:off x="3203575" y="549275"/>
            <a:ext cx="3240088" cy="1512888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宋体"/>
                <a:ea typeface="宋体"/>
              </a:rPr>
              <a:t>拓展延伸</a:t>
            </a:r>
          </a:p>
        </p:txBody>
      </p:sp>
      <p:sp>
        <p:nvSpPr>
          <p:cNvPr id="256011" name="AutoShape 11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604250" y="6237288"/>
            <a:ext cx="539750" cy="620712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981075"/>
            <a:ext cx="8243887" cy="1314450"/>
          </a:xfrm>
        </p:spPr>
        <p:txBody>
          <a:bodyPr/>
          <a:lstStyle/>
          <a:p>
            <a:r>
              <a:rPr lang="zh-CN" altLang="en-US" sz="9600"/>
              <a:t>教后反思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6260" name="Picture 4" descr="图片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-1107504"/>
            <a:ext cx="8928992" cy="77768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白杨树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6250"/>
          </a:xfrm>
          <a:prstGeom prst="rect">
            <a:avLst/>
          </a:prstGeom>
          <a:noFill/>
        </p:spPr>
      </p:pic>
      <p:sp>
        <p:nvSpPr>
          <p:cNvPr id="9222" name="WordArt 6"/>
          <p:cNvSpPr>
            <a:spLocks noChangeArrowheads="1" noChangeShapeType="1" noTextEdit="1"/>
          </p:cNvSpPr>
          <p:nvPr/>
        </p:nvSpPr>
        <p:spPr bwMode="auto">
          <a:xfrm>
            <a:off x="468313" y="404813"/>
            <a:ext cx="3671887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/>
                <a:ea typeface="黑体"/>
              </a:rPr>
              <a:t>学习</a:t>
            </a:r>
            <a:r>
              <a:rPr lang="zh-CN" altLang="en-US" sz="36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/>
                <a:ea typeface="黑体"/>
              </a:rPr>
              <a:t>目标</a:t>
            </a:r>
            <a:endParaRPr lang="zh-CN" altLang="en-US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黑体"/>
              <a:ea typeface="黑体"/>
            </a:endParaRP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395536" y="2132856"/>
            <a:ext cx="8280920" cy="3785652"/>
          </a:xfrm>
          <a:prstGeom prst="rect">
            <a:avLst/>
          </a:prstGeom>
          <a:solidFill>
            <a:schemeClr val="bg1"/>
          </a:solidFill>
          <a:ln w="19050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汉仪旗黑-55" pitchFamily="18" charset="-122"/>
                <a:ea typeface="汉仪旗黑-55" pitchFamily="18" charset="-122"/>
              </a:rPr>
              <a:t>1</a:t>
            </a:r>
            <a:r>
              <a:rPr lang="zh-CN" altLang="en-US" sz="3200" b="1" dirty="0" smtClean="0">
                <a:solidFill>
                  <a:srgbClr val="FF0000"/>
                </a:solidFill>
                <a:latin typeface="汉仪旗黑-55" pitchFamily="18" charset="-122"/>
                <a:ea typeface="汉仪旗黑-55" pitchFamily="18" charset="-122"/>
              </a:rPr>
              <a:t>、朗读课文，理清文章的线索，把握文章的结构；</a:t>
            </a:r>
          </a:p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汉仪旗黑-55" pitchFamily="18" charset="-122"/>
                <a:ea typeface="汉仪旗黑-55" pitchFamily="18" charset="-122"/>
              </a:rPr>
              <a:t>2</a:t>
            </a:r>
            <a:r>
              <a:rPr lang="zh-CN" altLang="en-US" sz="3200" b="1" dirty="0" smtClean="0">
                <a:solidFill>
                  <a:srgbClr val="FF0000"/>
                </a:solidFill>
                <a:latin typeface="汉仪旗黑-55" pitchFamily="18" charset="-122"/>
                <a:ea typeface="汉仪旗黑-55" pitchFamily="18" charset="-122"/>
              </a:rPr>
              <a:t>、品析文中对白杨树外在形象的描写</a:t>
            </a:r>
            <a:r>
              <a:rPr lang="en-US" altLang="zh-CN" sz="3200" b="1" dirty="0" smtClean="0">
                <a:solidFill>
                  <a:srgbClr val="FF0000"/>
                </a:solidFill>
                <a:latin typeface="汉仪旗黑-55" pitchFamily="18" charset="-122"/>
                <a:ea typeface="汉仪旗黑-55" pitchFamily="18" charset="-122"/>
              </a:rPr>
              <a:t>,</a:t>
            </a:r>
            <a:r>
              <a:rPr kumimoji="1" lang="zh-CN" altLang="en-US" sz="3200" b="1" dirty="0" smtClean="0">
                <a:solidFill>
                  <a:srgbClr val="FF0000"/>
                </a:solidFill>
                <a:latin typeface="汉仪旗黑-55" pitchFamily="18" charset="-122"/>
                <a:ea typeface="汉仪旗黑-55" pitchFamily="18" charset="-122"/>
              </a:rPr>
              <a:t>理解白杨树的象征意义和托物言志的写法；</a:t>
            </a:r>
            <a:endParaRPr lang="zh-CN" altLang="en-US" sz="3200" b="1" dirty="0" smtClean="0">
              <a:solidFill>
                <a:srgbClr val="FF0000"/>
              </a:solidFill>
              <a:latin typeface="汉仪旗黑-55" pitchFamily="18" charset="-122"/>
              <a:ea typeface="汉仪旗黑-55" pitchFamily="18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汉仪旗黑-55" pitchFamily="18" charset="-122"/>
                <a:ea typeface="汉仪旗黑-55" pitchFamily="18" charset="-122"/>
              </a:rPr>
              <a:t>3</a:t>
            </a:r>
            <a:r>
              <a:rPr lang="zh-CN" altLang="en-US" sz="3200" b="1" dirty="0" smtClean="0">
                <a:solidFill>
                  <a:srgbClr val="FF0000"/>
                </a:solidFill>
                <a:latin typeface="汉仪旗黑-55" pitchFamily="18" charset="-122"/>
                <a:ea typeface="汉仪旗黑-55" pitchFamily="18" charset="-122"/>
              </a:rPr>
              <a:t>、</a:t>
            </a:r>
            <a:r>
              <a:rPr kumimoji="1" lang="zh-CN" altLang="en-US" sz="3200" b="1" dirty="0" smtClean="0">
                <a:solidFill>
                  <a:srgbClr val="FF0000"/>
                </a:solidFill>
                <a:latin typeface="汉仪旗黑-55" pitchFamily="18" charset="-122"/>
                <a:ea typeface="汉仪旗黑-55" pitchFamily="18" charset="-122"/>
              </a:rPr>
              <a:t>体会本文准确、优美、富有感情的语言；</a:t>
            </a:r>
            <a:endParaRPr kumimoji="1" lang="en-US" altLang="zh-CN" sz="3200" b="1" dirty="0" smtClean="0">
              <a:solidFill>
                <a:srgbClr val="FF0000"/>
              </a:solidFill>
              <a:latin typeface="汉仪旗黑-55" pitchFamily="18" charset="-122"/>
              <a:ea typeface="汉仪旗黑-55" pitchFamily="18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汉仪旗黑-55" pitchFamily="18" charset="-122"/>
                <a:ea typeface="汉仪旗黑-55" pitchFamily="18" charset="-122"/>
              </a:rPr>
              <a:t>4</a:t>
            </a:r>
            <a:r>
              <a:rPr lang="zh-CN" altLang="en-US" sz="3200" b="1" dirty="0" smtClean="0">
                <a:solidFill>
                  <a:srgbClr val="FF0000"/>
                </a:solidFill>
                <a:latin typeface="汉仪旗黑-55" pitchFamily="18" charset="-122"/>
                <a:ea typeface="汉仪旗黑-55" pitchFamily="18" charset="-122"/>
              </a:rPr>
              <a:t>、</a:t>
            </a:r>
            <a:r>
              <a:rPr kumimoji="1" lang="zh-CN" altLang="en-US" sz="3200" b="1" dirty="0" smtClean="0">
                <a:solidFill>
                  <a:srgbClr val="FF0000"/>
                </a:solidFill>
                <a:latin typeface="汉仪旗黑-55" pitchFamily="18" charset="-122"/>
                <a:ea typeface="汉仪旗黑-55" pitchFamily="18" charset="-122"/>
              </a:rPr>
              <a:t>感受作者对北方抗日军民的赞美之情。</a:t>
            </a:r>
            <a:endParaRPr kumimoji="1" lang="en-US" altLang="zh-CN" sz="3200" b="1" dirty="0" smtClean="0">
              <a:solidFill>
                <a:srgbClr val="FF0000"/>
              </a:solidFill>
              <a:latin typeface="汉仪旗黑-55" pitchFamily="18" charset="-122"/>
              <a:ea typeface="汉仪旗黑-55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2"/>
          <p:cNvSpPr txBox="1">
            <a:spLocks noChangeArrowheads="1"/>
          </p:cNvSpPr>
          <p:nvPr/>
        </p:nvSpPr>
        <p:spPr bwMode="auto">
          <a:xfrm>
            <a:off x="1295400" y="457200"/>
            <a:ext cx="29860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400">
                <a:solidFill>
                  <a:srgbClr val="3333CC"/>
                </a:solidFill>
                <a:latin typeface="Times New Roman" pitchFamily="18" charset="0"/>
                <a:ea typeface="楷体_GB2312" pitchFamily="49" charset="-122"/>
              </a:rPr>
              <a:t>何为礼赞？</a:t>
            </a:r>
          </a:p>
        </p:txBody>
      </p:sp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1295400" y="1447800"/>
            <a:ext cx="54038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4000" b="0">
                <a:latin typeface="Times New Roman" pitchFamily="18" charset="0"/>
              </a:rPr>
              <a:t>—— </a:t>
            </a:r>
            <a:r>
              <a:rPr kumimoji="1" lang="zh-CN" altLang="en-US" sz="4000">
                <a:latin typeface="Times New Roman" pitchFamily="18" charset="0"/>
              </a:rPr>
              <a:t>表示崇敬和赞美。</a:t>
            </a:r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228600" y="2711450"/>
            <a:ext cx="88677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400" b="0">
                <a:solidFill>
                  <a:srgbClr val="3333CC"/>
                </a:solidFill>
                <a:latin typeface="Times New Roman" pitchFamily="18" charset="0"/>
                <a:ea typeface="楷体_GB2312" pitchFamily="49" charset="-122"/>
              </a:rPr>
              <a:t>      </a:t>
            </a:r>
            <a:r>
              <a:rPr kumimoji="1" lang="zh-CN" altLang="en-US" sz="4400">
                <a:solidFill>
                  <a:srgbClr val="3333CC"/>
                </a:solidFill>
                <a:latin typeface="Times New Roman" pitchFamily="18" charset="0"/>
                <a:ea typeface="楷体_GB2312" pitchFamily="49" charset="-122"/>
              </a:rPr>
              <a:t>为什么白杨树值得崇敬和赞美？</a:t>
            </a:r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1143000" y="3717925"/>
            <a:ext cx="8305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4000">
                <a:latin typeface="Times New Roman" pitchFamily="18" charset="0"/>
              </a:rPr>
              <a:t>因为白杨树不平凡。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 autoUpdateAnimBg="0"/>
      <p:bldP spid="47107" grpId="0" autoUpdateAnimBg="0"/>
      <p:bldP spid="47108" grpId="0" autoUpdateAnimBg="0"/>
      <p:bldP spid="47109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WordArt 4"/>
          <p:cNvSpPr>
            <a:spLocks noChangeArrowheads="1" noChangeShapeType="1" noTextEdit="1"/>
          </p:cNvSpPr>
          <p:nvPr/>
        </p:nvSpPr>
        <p:spPr bwMode="auto">
          <a:xfrm>
            <a:off x="250825" y="333375"/>
            <a:ext cx="3455988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作者简介</a:t>
            </a: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3851275" y="476250"/>
            <a:ext cx="5292725" cy="607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altLang="zh-CN" sz="2800" b="1"/>
              <a:t>      </a:t>
            </a:r>
            <a:r>
              <a:rPr lang="zh-CN" altLang="en-US" sz="2800" b="1">
                <a:solidFill>
                  <a:srgbClr val="FF0000"/>
                </a:solidFill>
              </a:rPr>
              <a:t>茅盾（</a:t>
            </a:r>
            <a:r>
              <a:rPr lang="en-US" altLang="zh-CN" sz="2800" b="1">
                <a:solidFill>
                  <a:srgbClr val="FF0000"/>
                </a:solidFill>
              </a:rPr>
              <a:t>1896——1981</a:t>
            </a:r>
            <a:r>
              <a:rPr lang="zh-CN" altLang="en-US" sz="2800" b="1">
                <a:solidFill>
                  <a:srgbClr val="FF0000"/>
                </a:solidFill>
              </a:rPr>
              <a:t>）作家，社会活动家。原名沈德鸿，字雁冰。浙江桐乡人。</a:t>
            </a:r>
            <a:r>
              <a:rPr lang="zh-CN" altLang="en-US" sz="2800" b="1"/>
              <a:t>茅盾一生创作了大量的文学作品，具有很高的艺术成就。主要作品有：长篇小说</a:t>
            </a:r>
            <a:r>
              <a:rPr lang="en-US" altLang="zh-CN" sz="2800" b="1"/>
              <a:t>《</a:t>
            </a:r>
            <a:r>
              <a:rPr lang="zh-CN" altLang="en-US" sz="2800" b="1"/>
              <a:t>虹 </a:t>
            </a:r>
            <a:r>
              <a:rPr lang="en-US" altLang="zh-CN" sz="2800" b="1"/>
              <a:t>》</a:t>
            </a:r>
            <a:r>
              <a:rPr lang="zh-CN" altLang="en-US" sz="2800" b="1"/>
              <a:t>、</a:t>
            </a:r>
            <a:r>
              <a:rPr lang="en-US" altLang="zh-CN" sz="2800" b="1"/>
              <a:t>《</a:t>
            </a:r>
            <a:r>
              <a:rPr lang="zh-CN" altLang="en-US" sz="2800" b="1"/>
              <a:t>子夜</a:t>
            </a:r>
            <a:r>
              <a:rPr lang="en-US" altLang="zh-CN" sz="2800" b="1"/>
              <a:t>》</a:t>
            </a:r>
            <a:r>
              <a:rPr lang="zh-CN" altLang="en-US" sz="2800" b="1"/>
              <a:t>、</a:t>
            </a:r>
            <a:r>
              <a:rPr lang="en-US" altLang="zh-CN" sz="2800" b="1"/>
              <a:t>《</a:t>
            </a:r>
            <a:r>
              <a:rPr lang="zh-CN" altLang="en-US" sz="2800" b="1"/>
              <a:t>第一阶段的故事</a:t>
            </a:r>
            <a:r>
              <a:rPr lang="en-US" altLang="zh-CN" sz="2800" b="1"/>
              <a:t>》</a:t>
            </a:r>
            <a:r>
              <a:rPr lang="zh-CN" altLang="en-US" sz="2800" b="1"/>
              <a:t>、</a:t>
            </a:r>
            <a:r>
              <a:rPr lang="en-US" altLang="zh-CN" sz="2800" b="1"/>
              <a:t>《</a:t>
            </a:r>
            <a:r>
              <a:rPr lang="zh-CN" altLang="en-US" sz="2800" b="1"/>
              <a:t>霜叶红似二月花</a:t>
            </a:r>
            <a:r>
              <a:rPr lang="en-US" altLang="zh-CN" sz="2800" b="1"/>
              <a:t>》</a:t>
            </a:r>
            <a:r>
              <a:rPr lang="zh-CN" altLang="en-US" sz="2800" b="1"/>
              <a:t>；中篇小说</a:t>
            </a:r>
            <a:r>
              <a:rPr lang="en-US" altLang="zh-CN" sz="2800" b="1"/>
              <a:t>《</a:t>
            </a:r>
            <a:r>
              <a:rPr lang="zh-CN" altLang="en-US" sz="2800" b="1"/>
              <a:t>路</a:t>
            </a:r>
            <a:r>
              <a:rPr lang="en-US" altLang="zh-CN" sz="2800" b="1"/>
              <a:t>》</a:t>
            </a:r>
            <a:r>
              <a:rPr lang="zh-CN" altLang="en-US" sz="2800" b="1"/>
              <a:t>、</a:t>
            </a:r>
            <a:r>
              <a:rPr lang="en-US" altLang="zh-CN" sz="2800" b="1"/>
              <a:t>《</a:t>
            </a:r>
            <a:r>
              <a:rPr lang="zh-CN" altLang="en-US" sz="2800" b="1"/>
              <a:t>三人行</a:t>
            </a:r>
            <a:r>
              <a:rPr lang="en-US" altLang="zh-CN" sz="2800" b="1"/>
              <a:t>》</a:t>
            </a:r>
            <a:r>
              <a:rPr lang="zh-CN" altLang="en-US" sz="2800" b="1"/>
              <a:t>；短篇小说</a:t>
            </a:r>
            <a:r>
              <a:rPr lang="en-US" altLang="zh-CN" sz="2800" b="1"/>
              <a:t>《</a:t>
            </a:r>
            <a:r>
              <a:rPr lang="zh-CN" altLang="en-US" sz="2800" b="1"/>
              <a:t>春蚕</a:t>
            </a:r>
            <a:r>
              <a:rPr lang="en-US" altLang="zh-CN" sz="2800" b="1"/>
              <a:t>》</a:t>
            </a:r>
            <a:r>
              <a:rPr lang="zh-CN" altLang="en-US" sz="2800" b="1"/>
              <a:t>、</a:t>
            </a:r>
            <a:r>
              <a:rPr lang="en-US" altLang="zh-CN" sz="2800" b="1"/>
              <a:t>《</a:t>
            </a:r>
            <a:r>
              <a:rPr lang="zh-CN" altLang="en-US" sz="2800" b="1"/>
              <a:t>秋收</a:t>
            </a:r>
            <a:r>
              <a:rPr lang="en-US" altLang="zh-CN" sz="2800" b="1"/>
              <a:t>》</a:t>
            </a:r>
            <a:r>
              <a:rPr lang="zh-CN" altLang="en-US" sz="2800" b="1"/>
              <a:t>、</a:t>
            </a:r>
            <a:r>
              <a:rPr lang="en-US" altLang="zh-CN" sz="2800" b="1"/>
              <a:t>《</a:t>
            </a:r>
            <a:r>
              <a:rPr lang="zh-CN" altLang="en-US" sz="2800" b="1"/>
              <a:t>残冬</a:t>
            </a:r>
            <a:r>
              <a:rPr lang="en-US" altLang="zh-CN" sz="2800" b="1"/>
              <a:t>》</a:t>
            </a:r>
            <a:r>
              <a:rPr lang="zh-CN" altLang="en-US" sz="2800" b="1"/>
              <a:t>、</a:t>
            </a:r>
            <a:r>
              <a:rPr lang="en-US" altLang="zh-CN" sz="2800" b="1"/>
              <a:t>《</a:t>
            </a:r>
            <a:r>
              <a:rPr lang="zh-CN" altLang="en-US" sz="2800" b="1"/>
              <a:t>林家铺子</a:t>
            </a:r>
            <a:r>
              <a:rPr lang="en-US" altLang="zh-CN" sz="2800" b="1"/>
              <a:t>》</a:t>
            </a:r>
            <a:r>
              <a:rPr lang="zh-CN" altLang="en-US" sz="2800" b="1"/>
              <a:t>等。其代表作</a:t>
            </a:r>
            <a:r>
              <a:rPr lang="en-US" altLang="zh-CN" sz="2800" b="1"/>
              <a:t>《</a:t>
            </a:r>
            <a:r>
              <a:rPr lang="zh-CN" altLang="en-US" sz="2800" b="1"/>
              <a:t>子夜</a:t>
            </a:r>
            <a:r>
              <a:rPr lang="en-US" altLang="zh-CN" sz="2800" b="1"/>
              <a:t>》</a:t>
            </a:r>
            <a:r>
              <a:rPr lang="zh-CN" altLang="en-US" sz="2800" b="1"/>
              <a:t>，是中国现代现实主义文学发展的里程碑，显示了现代文学在长篇小说创作方面的实绩。 </a:t>
            </a:r>
          </a:p>
        </p:txBody>
      </p:sp>
      <p:sp>
        <p:nvSpPr>
          <p:cNvPr id="10247" name="AutoShape 7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748713" y="6381750"/>
            <a:ext cx="395287" cy="47625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248" name="Picture 8" descr="茅盾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412875"/>
            <a:ext cx="3635375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1066800" y="304800"/>
            <a:ext cx="30480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3600">
              <a:ea typeface="华文中宋" pitchFamily="2" charset="-122"/>
            </a:endParaRP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2286000" y="-9832975"/>
            <a:ext cx="6858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2">
              <a:spcBef>
                <a:spcPct val="50000"/>
              </a:spcBef>
            </a:pPr>
            <a:endParaRPr lang="zh-CN" altLang="en-US" b="0">
              <a:latin typeface="宋体" pitchFamily="2" charset="-122"/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539750" y="333375"/>
            <a:ext cx="41148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i="1">
                <a:solidFill>
                  <a:srgbClr val="003300"/>
                </a:solidFill>
                <a:ea typeface="新宋体" pitchFamily="49" charset="-122"/>
              </a:rPr>
              <a:t> </a:t>
            </a:r>
            <a:r>
              <a:rPr lang="zh-CN" altLang="en-US" sz="4800" i="1">
                <a:solidFill>
                  <a:srgbClr val="003300"/>
                </a:solidFill>
                <a:latin typeface="华文行楷" pitchFamily="2" charset="-122"/>
                <a:ea typeface="新宋体" pitchFamily="49" charset="-122"/>
              </a:rPr>
              <a:t>背 景 介 绍 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-750888" y="1122363"/>
            <a:ext cx="9893301" cy="551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2"/>
            <a:r>
              <a:rPr lang="zh-CN" altLang="en-US" b="0">
                <a:latin typeface="宋体" pitchFamily="2" charset="-122"/>
              </a:rPr>
              <a:t>      </a:t>
            </a:r>
            <a:r>
              <a:rPr lang="en-US" altLang="zh-CN" sz="3200">
                <a:latin typeface="宋体" pitchFamily="2" charset="-122"/>
              </a:rPr>
              <a:t>1940</a:t>
            </a:r>
            <a:r>
              <a:rPr lang="zh-CN" altLang="en-US" sz="3200">
                <a:latin typeface="宋体" pitchFamily="2" charset="-122"/>
              </a:rPr>
              <a:t>年前后，延安抗日根据地人民在中国共产党的领导下，团结一致，顽强战斗，多次粉碎敌伪的</a:t>
            </a:r>
            <a:r>
              <a:rPr lang="zh-CN" altLang="en-US" sz="3200"/>
              <a:t>“</a:t>
            </a:r>
            <a:r>
              <a:rPr lang="zh-CN" altLang="en-US" sz="3200">
                <a:latin typeface="宋体" pitchFamily="2" charset="-122"/>
              </a:rPr>
              <a:t>扫荡</a:t>
            </a:r>
            <a:r>
              <a:rPr lang="zh-CN" altLang="en-US" sz="3200"/>
              <a:t>”</a:t>
            </a:r>
            <a:r>
              <a:rPr lang="zh-CN" altLang="en-US" sz="3200">
                <a:latin typeface="宋体" pitchFamily="2" charset="-122"/>
              </a:rPr>
              <a:t>。这一年，茅盾应朱德同志之邀来到延安。他耳闻目睹延安抗日军民的生活和革命精神，从根据地人民身上看到中华民族远大的前途。当他在西北高原上看到 </a:t>
            </a:r>
            <a:r>
              <a:rPr lang="zh-CN" altLang="en-US" sz="3200"/>
              <a:t>“</a:t>
            </a:r>
            <a:r>
              <a:rPr lang="zh-CN" altLang="en-US" sz="3200">
                <a:latin typeface="宋体" pitchFamily="2" charset="-122"/>
              </a:rPr>
              <a:t>参天耸立、不折不挠地对抗着西北风</a:t>
            </a:r>
            <a:r>
              <a:rPr lang="zh-CN" altLang="en-US" sz="3200"/>
              <a:t>”</a:t>
            </a:r>
            <a:r>
              <a:rPr lang="zh-CN" altLang="en-US" sz="3200">
                <a:latin typeface="宋体" pitchFamily="2" charset="-122"/>
              </a:rPr>
              <a:t>的白杨树时，他似乎找到了一种感情的寄托，对白杨产生了特殊的情感。他把对中国共产党、对抗日根据地军民的深挚感情全部倾注在白杨树身上了。</a:t>
            </a:r>
            <a:r>
              <a:rPr lang="en-US" altLang="zh-CN" sz="3200">
                <a:latin typeface="宋体" pitchFamily="2" charset="-122"/>
              </a:rPr>
              <a:t>《</a:t>
            </a:r>
            <a:r>
              <a:rPr lang="zh-CN" altLang="en-US" sz="3200">
                <a:latin typeface="宋体" pitchFamily="2" charset="-122"/>
              </a:rPr>
              <a:t>白杨礼赞</a:t>
            </a:r>
            <a:r>
              <a:rPr lang="en-US" altLang="zh-CN" sz="3200">
                <a:latin typeface="宋体" pitchFamily="2" charset="-122"/>
              </a:rPr>
              <a:t>》</a:t>
            </a:r>
            <a:r>
              <a:rPr lang="zh-CN" altLang="en-US" sz="3200">
                <a:latin typeface="宋体" pitchFamily="2" charset="-122"/>
              </a:rPr>
              <a:t>应运而生。</a:t>
            </a:r>
            <a:endParaRPr lang="zh-CN" altLang="en-US" sz="3200"/>
          </a:p>
          <a:p>
            <a:endParaRPr lang="zh-CN" altLang="en-US" sz="3600" b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5451475"/>
            <a:ext cx="9144000" cy="1406525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b="1">
                <a:latin typeface="黑体" pitchFamily="2" charset="-122"/>
                <a:ea typeface="黑体" pitchFamily="2" charset="-122"/>
              </a:rPr>
              <a:t>   </a:t>
            </a:r>
            <a:r>
              <a:rPr lang="zh-CN" altLang="en-US" b="1">
                <a:solidFill>
                  <a:srgbClr val="0033CC"/>
                </a:solidFill>
                <a:latin typeface="黑体" pitchFamily="2" charset="-122"/>
                <a:ea typeface="黑体" pitchFamily="2" charset="-122"/>
              </a:rPr>
              <a:t>听课文的朗读录音，找出文中直接赞美白杨树的语句。同时思考文章的结构有何特点。</a:t>
            </a:r>
          </a:p>
        </p:txBody>
      </p:sp>
      <p:sp>
        <p:nvSpPr>
          <p:cNvPr id="11269" name="WordArt 5"/>
          <p:cNvSpPr>
            <a:spLocks noChangeArrowheads="1" noChangeShapeType="1" noTextEdit="1"/>
          </p:cNvSpPr>
          <p:nvPr/>
        </p:nvSpPr>
        <p:spPr bwMode="auto">
          <a:xfrm rot="5400000">
            <a:off x="6141244" y="2147094"/>
            <a:ext cx="4103688" cy="1193800"/>
          </a:xfrm>
          <a:prstGeom prst="rect">
            <a:avLst/>
          </a:prstGeom>
        </p:spPr>
        <p:txBody>
          <a:bodyPr vert="eaVert"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 fontAlgn="auto"/>
            <a:r>
              <a:rPr lang="zh-CN" alt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宋体"/>
                <a:ea typeface="宋体"/>
              </a:rPr>
              <a:t>初读感知</a:t>
            </a:r>
          </a:p>
        </p:txBody>
      </p:sp>
      <p:pic>
        <p:nvPicPr>
          <p:cNvPr id="11271" name="白杨礼赞.wmv">
            <a:hlinkClick r:id="" action="ppaction://media"/>
          </p:cNvPr>
          <p:cNvPicPr>
            <a:picLocks noGrp="1" noRot="1" noChangeAspect="1" noChangeArrowheads="1"/>
          </p:cNvPicPr>
          <p:nvPr>
            <p:ph sz="half" idx="2"/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9750" y="260350"/>
            <a:ext cx="6769100" cy="5076825"/>
          </a:xfrm>
          <a:ln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2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12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71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271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250825" y="333375"/>
            <a:ext cx="8569325" cy="246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6000">
                <a:solidFill>
                  <a:srgbClr val="FF3300"/>
                </a:solidFill>
                <a:ea typeface="新宋体" pitchFamily="49" charset="-122"/>
              </a:rPr>
              <a:t>整体感知：</a:t>
            </a:r>
          </a:p>
          <a:p>
            <a:r>
              <a:rPr lang="en-US" altLang="zh-CN" sz="3200">
                <a:solidFill>
                  <a:srgbClr val="3333FF"/>
                </a:solidFill>
              </a:rPr>
              <a:t>1</a:t>
            </a:r>
            <a:r>
              <a:rPr lang="zh-CN" altLang="en-US" sz="3200">
                <a:solidFill>
                  <a:srgbClr val="3333FF"/>
                </a:solidFill>
              </a:rPr>
              <a:t>、本文的线索是什么？属于什么类型的线索？</a:t>
            </a:r>
          </a:p>
          <a:p>
            <a:endParaRPr lang="zh-CN" altLang="en-US" sz="3200">
              <a:solidFill>
                <a:srgbClr val="3333FF"/>
              </a:solidFill>
            </a:endParaRPr>
          </a:p>
          <a:p>
            <a:r>
              <a:rPr lang="en-US" altLang="zh-CN" sz="3200">
                <a:solidFill>
                  <a:srgbClr val="3333FF"/>
                </a:solidFill>
              </a:rPr>
              <a:t>2</a:t>
            </a:r>
            <a:r>
              <a:rPr lang="zh-CN" altLang="en-US" sz="3200">
                <a:solidFill>
                  <a:srgbClr val="3333FF"/>
                </a:solidFill>
              </a:rPr>
              <a:t>、如何划分本文的段落层次？</a:t>
            </a: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1258888" y="1773238"/>
            <a:ext cx="60499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3300"/>
                </a:solidFill>
              </a:rPr>
              <a:t>“不平凡”             抒情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0" y="2781300"/>
            <a:ext cx="9144000" cy="393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3300"/>
                </a:solidFill>
              </a:rPr>
              <a:t>第一部分（</a:t>
            </a:r>
            <a:r>
              <a:rPr lang="en-US" altLang="zh-CN" sz="2800">
                <a:solidFill>
                  <a:srgbClr val="FF3300"/>
                </a:solidFill>
              </a:rPr>
              <a:t>1</a:t>
            </a:r>
            <a:r>
              <a:rPr lang="zh-CN" altLang="en-US" sz="2800">
                <a:solidFill>
                  <a:srgbClr val="FF3300"/>
                </a:solidFill>
              </a:rPr>
              <a:t>）：直接抒发对白杨树的崇敬和赞美。</a:t>
            </a:r>
          </a:p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3300"/>
                </a:solidFill>
              </a:rPr>
              <a:t>第二部分</a:t>
            </a:r>
            <a:r>
              <a:rPr lang="zh-CN" altLang="en-US" sz="2800">
                <a:solidFill>
                  <a:srgbClr val="FF3300"/>
                </a:solidFill>
                <a:sym typeface="Wingdings" pitchFamily="2" charset="2"/>
              </a:rPr>
              <a:t>（</a:t>
            </a:r>
            <a:r>
              <a:rPr lang="en-US" altLang="zh-CN" sz="2800">
                <a:solidFill>
                  <a:srgbClr val="FF3300"/>
                </a:solidFill>
                <a:sym typeface="Wingdings" pitchFamily="2" charset="2"/>
              </a:rPr>
              <a:t>2-4</a:t>
            </a:r>
            <a:r>
              <a:rPr lang="zh-CN" altLang="en-US" sz="2800">
                <a:solidFill>
                  <a:srgbClr val="FF3300"/>
                </a:solidFill>
                <a:sym typeface="Wingdings" pitchFamily="2" charset="2"/>
              </a:rPr>
              <a:t>）：描写黄土高原的景色，交代白杨 树的生长环境。</a:t>
            </a:r>
          </a:p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3300"/>
                </a:solidFill>
                <a:sym typeface="Wingdings" pitchFamily="2" charset="2"/>
              </a:rPr>
              <a:t>第三部分（</a:t>
            </a:r>
            <a:r>
              <a:rPr lang="en-US" altLang="zh-CN" sz="2800">
                <a:solidFill>
                  <a:srgbClr val="FF3300"/>
                </a:solidFill>
                <a:sym typeface="Wingdings" pitchFamily="2" charset="2"/>
              </a:rPr>
              <a:t>5-6</a:t>
            </a:r>
            <a:r>
              <a:rPr lang="zh-CN" altLang="en-US" sz="2800">
                <a:solidFill>
                  <a:srgbClr val="FF3300"/>
                </a:solidFill>
                <a:sym typeface="Wingdings" pitchFamily="2" charset="2"/>
              </a:rPr>
              <a:t>）：描写白杨树的形象和性格，突出它的不平凡。</a:t>
            </a:r>
          </a:p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3300"/>
                </a:solidFill>
                <a:sym typeface="Wingdings" pitchFamily="2" charset="2"/>
              </a:rPr>
              <a:t>第四部分（</a:t>
            </a:r>
            <a:r>
              <a:rPr lang="en-US" altLang="zh-CN" sz="2800">
                <a:solidFill>
                  <a:srgbClr val="FF3300"/>
                </a:solidFill>
                <a:sym typeface="Wingdings" pitchFamily="2" charset="2"/>
              </a:rPr>
              <a:t>7-8</a:t>
            </a:r>
            <a:r>
              <a:rPr lang="zh-CN" altLang="en-US" sz="2800">
                <a:solidFill>
                  <a:srgbClr val="FF3300"/>
                </a:solidFill>
                <a:sym typeface="Wingdings" pitchFamily="2" charset="2"/>
              </a:rPr>
              <a:t>）：揭示白杨树的象征意义，点明主旨。</a:t>
            </a:r>
          </a:p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3300"/>
                </a:solidFill>
                <a:sym typeface="Wingdings" pitchFamily="2" charset="2"/>
              </a:rPr>
              <a:t>第五部分（</a:t>
            </a:r>
            <a:r>
              <a:rPr lang="en-US" altLang="zh-CN" sz="2800">
                <a:solidFill>
                  <a:srgbClr val="FF3300"/>
                </a:solidFill>
                <a:sym typeface="Wingdings" pitchFamily="2" charset="2"/>
              </a:rPr>
              <a:t>9</a:t>
            </a:r>
            <a:r>
              <a:rPr lang="zh-CN" altLang="en-US" sz="2800">
                <a:solidFill>
                  <a:srgbClr val="FF3300"/>
                </a:solidFill>
                <a:sym typeface="Wingdings" pitchFamily="2" charset="2"/>
              </a:rPr>
              <a:t>）：将白杨树与楠木对比，再次赞美白杨。</a:t>
            </a:r>
            <a:endParaRPr lang="zh-CN" altLang="en-US" sz="280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1227</Words>
  <Application>Microsoft Office PowerPoint</Application>
  <PresentationFormat>全屏显示(4:3)</PresentationFormat>
  <Paragraphs>120</Paragraphs>
  <Slides>25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象征</vt:lpstr>
      <vt:lpstr>幻灯片 22</vt:lpstr>
      <vt:lpstr>品味语言</vt:lpstr>
      <vt:lpstr>幻灯片 24</vt:lpstr>
      <vt:lpstr>教后反思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User</cp:lastModifiedBy>
  <cp:revision>8</cp:revision>
  <dcterms:modified xsi:type="dcterms:W3CDTF">2021-09-22T13:07:04Z</dcterms:modified>
</cp:coreProperties>
</file>