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2" r:id="rId4"/>
    <p:sldId id="273" r:id="rId5"/>
    <p:sldId id="263" r:id="rId6"/>
    <p:sldId id="257" r:id="rId7"/>
    <p:sldId id="261" r:id="rId8"/>
    <p:sldId id="260" r:id="rId9"/>
    <p:sldId id="259" r:id="rId10"/>
    <p:sldId id="258" r:id="rId11"/>
    <p:sldId id="264" r:id="rId12"/>
    <p:sldId id="270" r:id="rId13"/>
    <p:sldId id="269" r:id="rId14"/>
    <p:sldId id="268" r:id="rId15"/>
    <p:sldId id="272" r:id="rId16"/>
    <p:sldId id="265" r:id="rId17"/>
    <p:sldId id="275" r:id="rId18"/>
    <p:sldId id="280" r:id="rId19"/>
    <p:sldId id="279" r:id="rId20"/>
    <p:sldId id="278" r:id="rId21"/>
    <p:sldId id="285" r:id="rId22"/>
    <p:sldId id="277" r:id="rId23"/>
    <p:sldId id="276" r:id="rId24"/>
    <p:sldId id="281" r:id="rId25"/>
    <p:sldId id="284" r:id="rId26"/>
    <p:sldId id="283" r:id="rId27"/>
    <p:sldId id="282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224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1D2DD-FD68-4449-BFB3-A8A827CD9F87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ABAD-7D07-47B2-BFE4-07EE36F0D7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279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1D2DD-FD68-4449-BFB3-A8A827CD9F87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ABAD-7D07-47B2-BFE4-07EE36F0D7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744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1D2DD-FD68-4449-BFB3-A8A827CD9F87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ABAD-7D07-47B2-BFE4-07EE36F0D7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039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1D2DD-FD68-4449-BFB3-A8A827CD9F87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ABAD-7D07-47B2-BFE4-07EE36F0D7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296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1D2DD-FD68-4449-BFB3-A8A827CD9F87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ABAD-7D07-47B2-BFE4-07EE36F0D7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469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1D2DD-FD68-4449-BFB3-A8A827CD9F87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ABAD-7D07-47B2-BFE4-07EE36F0D7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69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1D2DD-FD68-4449-BFB3-A8A827CD9F87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ABAD-7D07-47B2-BFE4-07EE36F0D7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03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1D2DD-FD68-4449-BFB3-A8A827CD9F87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ABAD-7D07-47B2-BFE4-07EE36F0D7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919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1D2DD-FD68-4449-BFB3-A8A827CD9F87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ABAD-7D07-47B2-BFE4-07EE36F0D7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462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1D2DD-FD68-4449-BFB3-A8A827CD9F87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ABAD-7D07-47B2-BFE4-07EE36F0D7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50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1D2DD-FD68-4449-BFB3-A8A827CD9F87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ABAD-7D07-47B2-BFE4-07EE36F0D7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400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1D2DD-FD68-4449-BFB3-A8A827CD9F87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5ABAD-7D07-47B2-BFE4-07EE36F0D7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094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微写作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b="1" dirty="0" smtClean="0"/>
              <a:t>——</a:t>
            </a:r>
            <a:r>
              <a:rPr lang="zh-CN" altLang="en-US" b="1" dirty="0" smtClean="0"/>
              <a:t>高考必考新题型之一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27539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4" cy="5733255"/>
          </a:xfrm>
        </p:spPr>
        <p:txBody>
          <a:bodyPr>
            <a:normAutofit fontScale="77500" lnSpcReduction="20000"/>
          </a:bodyPr>
          <a:lstStyle/>
          <a:p>
            <a:r>
              <a:rPr lang="zh-CN" altLang="zh-CN" sz="4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　　六岁，十六岁；小学一年级，高中三年；十</a:t>
            </a:r>
            <a:r>
              <a:rPr lang="zh-CN" altLang="en-US" sz="4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多</a:t>
            </a:r>
            <a:r>
              <a:rPr lang="zh-CN" altLang="zh-CN" sz="4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年来，我们一起走过。</a:t>
            </a:r>
            <a:r>
              <a:rPr lang="zh-CN" altLang="zh-CN" sz="4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</a:t>
            </a:r>
            <a:r>
              <a:rPr lang="zh-CN" altLang="zh-CN" sz="4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比你自己还要了解你，</a:t>
            </a:r>
            <a:r>
              <a:rPr lang="zh-CN" altLang="zh-CN" sz="4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你</a:t>
            </a:r>
            <a:r>
              <a:rPr lang="zh-CN" altLang="zh-CN" sz="4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的小秘密，你的糗事，点点滴滴，就像你也那么了解我一样。记得我们在</a:t>
            </a:r>
            <a:r>
              <a:rPr lang="en-US" altLang="zh-CN" sz="4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KTV</a:t>
            </a:r>
            <a:r>
              <a:rPr lang="zh-CN" altLang="zh-CN" sz="4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里流着泪大吼“</a:t>
            </a:r>
            <a:r>
              <a:rPr lang="zh-CN" altLang="zh-CN" sz="4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我们</a:t>
            </a:r>
            <a:r>
              <a:rPr lang="zh-CN" altLang="zh-CN" sz="4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一个像夏天，一个像秋天，却总能把冬天变成了春天……”傻丫头，不论再有多少个冬天，</a:t>
            </a:r>
            <a:r>
              <a:rPr lang="zh-CN" altLang="zh-CN" sz="4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我们都能一起把它变成春天的，不是么？</a:t>
            </a:r>
            <a:r>
              <a:rPr lang="zh-CN" altLang="zh-CN" sz="4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过去的十二年不会随着新年的到来而消失在泛黄的日历深处，我们之间的一切都会好好的。你若安好，便是晴天。时光不老，我们不散。</a:t>
            </a:r>
          </a:p>
          <a:p>
            <a:endParaRPr lang="zh-CN" altLang="en-US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07958" y="5948303"/>
            <a:ext cx="2467342" cy="707886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</a:rPr>
              <a:t>好在哪里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5300" y="5313923"/>
            <a:ext cx="2021036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539552" y="131867"/>
            <a:ext cx="4824535" cy="738664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zh-CN" sz="42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致“发小”：</a:t>
            </a:r>
          </a:p>
        </p:txBody>
      </p:sp>
    </p:spTree>
    <p:extLst>
      <p:ext uri="{BB962C8B-B14F-4D97-AF65-F5344CB8AC3E}">
        <p14:creationId xmlns:p14="http://schemas.microsoft.com/office/powerpoint/2010/main" val="56408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zh-CN" dirty="0"/>
              <a:t>　　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zh-CN" sz="3600" b="1" dirty="0" smtClean="0"/>
              <a:t>按照</a:t>
            </a:r>
            <a:r>
              <a:rPr lang="zh-CN" altLang="zh-CN" sz="3600" b="1" dirty="0">
                <a:solidFill>
                  <a:srgbClr val="FF0000"/>
                </a:solidFill>
              </a:rPr>
              <a:t>中国传统</a:t>
            </a:r>
            <a:r>
              <a:rPr lang="zh-CN" altLang="zh-CN" sz="3600" b="1" dirty="0"/>
              <a:t>，人们多喜欢为自己的居所、</a:t>
            </a:r>
            <a:r>
              <a:rPr lang="zh-CN" altLang="zh-CN" sz="3600" b="1" dirty="0">
                <a:solidFill>
                  <a:srgbClr val="FF0000"/>
                </a:solidFill>
              </a:rPr>
              <a:t>书房</a:t>
            </a:r>
            <a:r>
              <a:rPr lang="zh-CN" altLang="zh-CN" sz="3600" b="1" dirty="0"/>
              <a:t>取一个名字，用以表现自己的</a:t>
            </a:r>
            <a:r>
              <a:rPr lang="zh-CN" altLang="zh-CN" sz="3600" b="1" dirty="0">
                <a:solidFill>
                  <a:srgbClr val="FF0000"/>
                </a:solidFill>
              </a:rPr>
              <a:t>志趣</a:t>
            </a:r>
            <a:r>
              <a:rPr lang="zh-CN" altLang="zh-CN" sz="3600" b="1" dirty="0"/>
              <a:t>。假如你也有一间居室，你会取什么名字？说明</a:t>
            </a:r>
            <a:r>
              <a:rPr lang="zh-CN" altLang="zh-CN" sz="3600" b="1" dirty="0">
                <a:solidFill>
                  <a:srgbClr val="FF0000"/>
                </a:solidFill>
              </a:rPr>
              <a:t>理由</a:t>
            </a:r>
            <a:r>
              <a:rPr lang="zh-CN" altLang="zh-CN" sz="3600" b="1" dirty="0"/>
              <a:t>，</a:t>
            </a:r>
            <a:r>
              <a:rPr lang="en-US" altLang="zh-CN" sz="3600" b="1" dirty="0"/>
              <a:t>150</a:t>
            </a:r>
            <a:r>
              <a:rPr lang="zh-CN" altLang="zh-CN" sz="3600" b="1" dirty="0"/>
              <a:t>字左右。</a:t>
            </a:r>
            <a:br>
              <a:rPr lang="zh-CN" altLang="zh-CN" sz="3600" b="1" dirty="0"/>
            </a:b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3933056"/>
            <a:ext cx="8505619" cy="4908171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420888"/>
            <a:ext cx="756084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展现你高雅的情怀，有人文气息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9018" y="3072761"/>
            <a:ext cx="7385350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r>
              <a:rPr lang="zh-CN" altLang="en-US" sz="3600" b="1" dirty="0" smtClean="0"/>
              <a:t> 建立因果逻辑，表现高雅志趣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70000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08520" y="188640"/>
            <a:ext cx="9252520" cy="5102027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latin typeface="+mn-ea"/>
              </a:rPr>
              <a:t>    </a:t>
            </a:r>
            <a:r>
              <a:rPr lang="zh-CN" altLang="zh-CN" b="1" dirty="0" smtClean="0">
                <a:latin typeface="+mn-ea"/>
              </a:rPr>
              <a:t>我</a:t>
            </a:r>
            <a:r>
              <a:rPr lang="zh-CN" altLang="zh-CN" b="1" dirty="0">
                <a:latin typeface="+mn-ea"/>
              </a:rPr>
              <a:t>想为居室取名“</a:t>
            </a:r>
            <a:r>
              <a:rPr lang="zh-CN" altLang="zh-CN" b="1" dirty="0">
                <a:solidFill>
                  <a:srgbClr val="FF0000"/>
                </a:solidFill>
                <a:latin typeface="+mn-ea"/>
              </a:rPr>
              <a:t>映雪楼</a:t>
            </a:r>
            <a:r>
              <a:rPr lang="zh-CN" altLang="zh-CN" b="1" dirty="0">
                <a:latin typeface="+mn-ea"/>
              </a:rPr>
              <a:t>”。</a:t>
            </a:r>
            <a:r>
              <a:rPr lang="zh-CN" altLang="zh-CN" b="1" dirty="0">
                <a:solidFill>
                  <a:srgbClr val="FF0000"/>
                </a:solidFill>
                <a:latin typeface="+mn-ea"/>
              </a:rPr>
              <a:t>此时正是</a:t>
            </a:r>
            <a:r>
              <a:rPr lang="zh-CN" altLang="zh-CN" b="1" dirty="0">
                <a:latin typeface="+mn-ea"/>
              </a:rPr>
              <a:t>冬季，透过居室轩敞的窗子，该能看到天地间苍茫的雪景。雪色映楼，入窗入心，故名“映雪”；</a:t>
            </a:r>
            <a:r>
              <a:rPr lang="zh-CN" altLang="zh-CN" b="1" dirty="0">
                <a:solidFill>
                  <a:srgbClr val="FF0000"/>
                </a:solidFill>
                <a:latin typeface="+mn-ea"/>
              </a:rPr>
              <a:t>二是古时</a:t>
            </a:r>
            <a:r>
              <a:rPr lang="zh-CN" altLang="zh-CN" b="1" dirty="0">
                <a:latin typeface="+mn-ea"/>
              </a:rPr>
              <a:t>有才子孙康，家中贫寒，在雪后来到室外苦读，借雪色所反射的微光读书，最终功成名就，也留下苦学的佳话。此刻备考，正是需要孙康映雪苦读、自强不息的精神，起名“映雪”意在借此典故激励自己发奋；</a:t>
            </a:r>
            <a:r>
              <a:rPr lang="zh-CN" altLang="zh-CN" b="1" dirty="0">
                <a:solidFill>
                  <a:srgbClr val="FF0000"/>
                </a:solidFill>
                <a:latin typeface="+mn-ea"/>
              </a:rPr>
              <a:t>再者，白雪至纯至洁</a:t>
            </a:r>
            <a:r>
              <a:rPr lang="zh-CN" altLang="zh-CN" b="1" dirty="0">
                <a:latin typeface="+mn-ea"/>
              </a:rPr>
              <a:t>，时刻以此提醒自己治学不忘修身，品德节操当如雪般明净。</a:t>
            </a: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3568" y="4221088"/>
            <a:ext cx="7992888" cy="2308324"/>
          </a:xfrm>
          <a:prstGeom prst="rect">
            <a:avLst/>
          </a:prstGeom>
          <a:solidFill>
            <a:srgbClr val="0000FF"/>
          </a:solidFill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chemeClr val="bg1"/>
                </a:solidFill>
              </a:rPr>
              <a:t>借居室名表达个人志趣时，既有对窗外雪景的遥想，又有古人励志的佳话，更有对现实意义的关照，“映雪”的寓意诠释充分，语言雅正，境界不俗！</a:t>
            </a:r>
          </a:p>
        </p:txBody>
      </p:sp>
    </p:spTree>
    <p:extLst>
      <p:ext uri="{BB962C8B-B14F-4D97-AF65-F5344CB8AC3E}">
        <p14:creationId xmlns:p14="http://schemas.microsoft.com/office/powerpoint/2010/main" val="288718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332656"/>
            <a:ext cx="8229600" cy="452596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00FF"/>
                </a:solidFill>
              </a:rPr>
              <a:t>练习</a:t>
            </a:r>
            <a:r>
              <a:rPr lang="zh-CN" altLang="en-US" dirty="0" smtClean="0"/>
              <a:t>：</a:t>
            </a:r>
            <a:r>
              <a:rPr lang="zh-CN" altLang="zh-CN" dirty="0"/>
              <a:t>　</a:t>
            </a:r>
            <a:endParaRPr lang="en-US" altLang="zh-CN" dirty="0" smtClean="0"/>
          </a:p>
          <a:p>
            <a:r>
              <a:rPr lang="zh-CN" altLang="zh-CN" b="1" dirty="0" smtClean="0"/>
              <a:t>请</a:t>
            </a:r>
            <a:r>
              <a:rPr lang="zh-CN" altLang="zh-CN" b="1" dirty="0">
                <a:solidFill>
                  <a:srgbClr val="FF0000"/>
                </a:solidFill>
              </a:rPr>
              <a:t>描述</a:t>
            </a:r>
            <a:r>
              <a:rPr lang="zh-CN" altLang="zh-CN" b="1" dirty="0"/>
              <a:t>老师的某间办公室，写出或“安静”或“热闹”的</a:t>
            </a:r>
            <a:r>
              <a:rPr lang="zh-CN" altLang="zh-CN" b="1" dirty="0">
                <a:solidFill>
                  <a:srgbClr val="FF0000"/>
                </a:solidFill>
              </a:rPr>
              <a:t>特点</a:t>
            </a:r>
            <a:r>
              <a:rPr lang="zh-CN" altLang="zh-CN" b="1" dirty="0"/>
              <a:t>。要求：有叙述和描写，有一定的评价</a:t>
            </a:r>
            <a:r>
              <a:rPr lang="zh-CN" altLang="zh-CN" b="1" dirty="0" smtClean="0"/>
              <a:t>。</a:t>
            </a:r>
            <a:r>
              <a:rPr lang="en-US" altLang="zh-CN" b="1" dirty="0" smtClean="0"/>
              <a:t>150</a:t>
            </a:r>
            <a:r>
              <a:rPr lang="zh-CN" altLang="zh-CN" b="1" dirty="0" smtClean="0"/>
              <a:t>字</a:t>
            </a:r>
            <a:r>
              <a:rPr lang="zh-CN" altLang="zh-CN" b="1" dirty="0"/>
              <a:t>左右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endParaRPr lang="zh-CN" altLang="zh-CN" b="1" dirty="0"/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1876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08520" y="476672"/>
            <a:ext cx="9252520" cy="6381328"/>
          </a:xfrm>
        </p:spPr>
        <p:txBody>
          <a:bodyPr>
            <a:noAutofit/>
          </a:bodyPr>
          <a:lstStyle/>
          <a:p>
            <a:r>
              <a:rPr lang="zh-CN" altLang="zh-CN" dirty="0" smtClean="0"/>
              <a:t>　</a:t>
            </a:r>
            <a:r>
              <a:rPr lang="zh-CN" altLang="en-US" b="1" dirty="0" smtClean="0">
                <a:solidFill>
                  <a:srgbClr val="C00000"/>
                </a:solidFill>
              </a:rPr>
              <a:t>参考：</a:t>
            </a:r>
            <a:r>
              <a:rPr lang="zh-CN" altLang="zh-CN" b="1" dirty="0" smtClean="0"/>
              <a:t>语文办公室总是充盈着浓浓的人文情怀。不算大的空间内，摆放着几张满是书本的办公桌，紧贴墙壁的书柜中整整齐齐地码放着不同类别的书籍，散发着书卷的清香。厚厚的书本之间，是老师们对于文学的热情，也因此，语文办公室中总是不失活泼、</a:t>
            </a:r>
            <a:r>
              <a:rPr lang="zh-CN" altLang="zh-CN" b="1" dirty="0" smtClean="0">
                <a:solidFill>
                  <a:srgbClr val="FF0000"/>
                </a:solidFill>
              </a:rPr>
              <a:t>热闹</a:t>
            </a:r>
            <a:r>
              <a:rPr lang="zh-CN" altLang="zh-CN" b="1" dirty="0" smtClean="0"/>
              <a:t>。老师们常常分享着朋友寄来的各处特产，有时也会给前去办公室答疑的学生品尝。办公室中常以时事热点为话题，开启一轮轮热烈的思维碰撞。对书本的珍视，对生活的热爱，这是语文办公室的特别之处，每一次踏入办公室，我都陶醉于此间的人文气息之中。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67343" y="5924599"/>
            <a:ext cx="5262979" cy="769441"/>
          </a:xfrm>
          <a:prstGeom prst="rect">
            <a:avLst/>
          </a:prstGeom>
          <a:solidFill>
            <a:srgbClr val="0000FF"/>
          </a:solidFill>
        </p:spPr>
        <p:txBody>
          <a:bodyPr wrap="none" rtlCol="0">
            <a:spAutoFit/>
          </a:bodyPr>
          <a:lstStyle/>
          <a:p>
            <a:r>
              <a:rPr lang="zh-CN" altLang="zh-CN" sz="4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描述充实、有内涵。</a:t>
            </a:r>
          </a:p>
        </p:txBody>
      </p:sp>
    </p:spTree>
    <p:extLst>
      <p:ext uri="{BB962C8B-B14F-4D97-AF65-F5344CB8AC3E}">
        <p14:creationId xmlns:p14="http://schemas.microsoft.com/office/powerpoint/2010/main" val="168794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考题再现：</a:t>
            </a:r>
            <a:endParaRPr lang="zh-CN" altLang="en-US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　</a:t>
            </a:r>
            <a:r>
              <a:rPr lang="en-US" altLang="zh-CN" sz="3600" b="1" dirty="0" smtClean="0"/>
              <a:t>2013</a:t>
            </a:r>
            <a:r>
              <a:rPr lang="zh-CN" altLang="zh-CN" sz="3600" b="1" dirty="0"/>
              <a:t>年</a:t>
            </a:r>
            <a:r>
              <a:rPr lang="en-US" altLang="zh-CN" sz="3600" b="1" dirty="0"/>
              <a:t>12</a:t>
            </a:r>
            <a:r>
              <a:rPr lang="zh-CN" altLang="zh-CN" sz="3600" b="1" dirty="0"/>
              <a:t>月</a:t>
            </a:r>
            <a:r>
              <a:rPr lang="en-US" altLang="zh-CN" sz="3600" b="1" dirty="0"/>
              <a:t>14</a:t>
            </a:r>
            <a:r>
              <a:rPr lang="zh-CN" altLang="zh-CN" sz="3600" b="1" dirty="0"/>
              <a:t>日，“嫦娥三号”落月成功，并实现两器分离。假设你有一个远在国外的朋友，请你给他</a:t>
            </a:r>
            <a:r>
              <a:rPr lang="en-US" altLang="zh-CN" sz="3600" b="1" dirty="0"/>
              <a:t>(</a:t>
            </a:r>
            <a:r>
              <a:rPr lang="zh-CN" altLang="zh-CN" sz="3600" b="1" dirty="0"/>
              <a:t>或她</a:t>
            </a:r>
            <a:r>
              <a:rPr lang="en-US" altLang="zh-CN" sz="3600" b="1" dirty="0"/>
              <a:t>)</a:t>
            </a:r>
            <a:r>
              <a:rPr lang="zh-CN" altLang="zh-CN" sz="3600" b="1" dirty="0"/>
              <a:t>写</a:t>
            </a:r>
            <a:r>
              <a:rPr lang="zh-CN" altLang="zh-CN" sz="3600" b="1" dirty="0">
                <a:solidFill>
                  <a:srgbClr val="FF0000"/>
                </a:solidFill>
              </a:rPr>
              <a:t>一封信</a:t>
            </a:r>
            <a:r>
              <a:rPr lang="zh-CN" altLang="zh-CN" sz="3600" b="1" dirty="0"/>
              <a:t>，</a:t>
            </a:r>
            <a:r>
              <a:rPr lang="zh-CN" altLang="zh-CN" sz="3600" b="1" dirty="0">
                <a:solidFill>
                  <a:srgbClr val="FF0000"/>
                </a:solidFill>
              </a:rPr>
              <a:t>介绍</a:t>
            </a:r>
            <a:r>
              <a:rPr lang="zh-CN" altLang="zh-CN" sz="3600" b="1" dirty="0"/>
              <a:t>这件事和你对此事的</a:t>
            </a:r>
            <a:r>
              <a:rPr lang="zh-CN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</a:t>
            </a:r>
            <a:r>
              <a:rPr lang="zh-CN" altLang="zh-CN" sz="3600" b="1" dirty="0"/>
              <a:t>。</a:t>
            </a:r>
            <a:r>
              <a:rPr lang="zh-CN" altLang="zh-CN" sz="3600" b="1" dirty="0">
                <a:solidFill>
                  <a:srgbClr val="0000FF"/>
                </a:solidFill>
              </a:rPr>
              <a:t>要求：对象明确、语言简明、有感情，</a:t>
            </a:r>
            <a:r>
              <a:rPr lang="en-US" altLang="zh-CN" sz="3600" b="1" dirty="0">
                <a:solidFill>
                  <a:srgbClr val="0000FF"/>
                </a:solidFill>
              </a:rPr>
              <a:t>150</a:t>
            </a:r>
            <a:r>
              <a:rPr lang="zh-CN" altLang="zh-CN" sz="3600" b="1" dirty="0">
                <a:solidFill>
                  <a:srgbClr val="0000FF"/>
                </a:solidFill>
              </a:rPr>
              <a:t>字左右。</a:t>
            </a:r>
          </a:p>
          <a:p>
            <a:r>
              <a:rPr lang="zh-CN" altLang="en-US" sz="5400" b="1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情感和认识</a:t>
            </a:r>
            <a:endParaRPr lang="zh-CN" altLang="en-US" sz="5400" b="1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694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904656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zh-CN" altLang="zh-CN" dirty="0"/>
              <a:t>　</a:t>
            </a:r>
            <a:r>
              <a:rPr lang="zh-CN" altLang="zh-CN" sz="3600" b="1" dirty="0">
                <a:solidFill>
                  <a:schemeClr val="bg1"/>
                </a:solidFill>
              </a:rPr>
              <a:t>亲爱的朋友：你好！你在国外知道了吗？中国的嫦娥三号月球着陆器成功落月；同时，玉兔月球车成功与嫦娥三号分离：它们还互拍了照片。</a:t>
            </a:r>
            <a:r>
              <a:rPr lang="zh-CN" altLang="zh-CN" sz="3600" b="1" dirty="0">
                <a:solidFill>
                  <a:srgbClr val="FF0000"/>
                </a:solidFill>
              </a:rPr>
              <a:t>这是</a:t>
            </a:r>
            <a:r>
              <a:rPr lang="zh-CN" altLang="zh-CN" sz="3600" b="1" dirty="0">
                <a:solidFill>
                  <a:srgbClr val="FFFF00"/>
                </a:solidFill>
              </a:rPr>
              <a:t>五星红旗第一次在月球上留下影像。</a:t>
            </a:r>
            <a:r>
              <a:rPr lang="zh-CN" altLang="zh-CN" sz="3600" b="1" dirty="0">
                <a:solidFill>
                  <a:srgbClr val="FF0000"/>
                </a:solidFill>
              </a:rPr>
              <a:t>这真</a:t>
            </a:r>
            <a:r>
              <a:rPr lang="zh-CN" altLang="zh-CN" sz="3600" b="1" dirty="0">
                <a:solidFill>
                  <a:srgbClr val="FFFF00"/>
                </a:solidFill>
              </a:rPr>
              <a:t>是伟大的成就，以前只有美俄两国完成过这一壮举。今天，落月计划的成功</a:t>
            </a:r>
            <a:r>
              <a:rPr lang="zh-CN" altLang="zh-CN" sz="3600" b="1" dirty="0">
                <a:solidFill>
                  <a:srgbClr val="FF0000"/>
                </a:solidFill>
              </a:rPr>
              <a:t>正说明</a:t>
            </a:r>
            <a:r>
              <a:rPr lang="zh-CN" altLang="zh-CN" sz="3600" b="1" dirty="0">
                <a:solidFill>
                  <a:srgbClr val="FFFF00"/>
                </a:solidFill>
              </a:rPr>
              <a:t>中国科学在高速发展。期望有一天，我们两个能在月球上相见啊。</a:t>
            </a:r>
            <a:r>
              <a:rPr lang="zh-CN" altLang="zh-CN" sz="3600" b="1" dirty="0">
                <a:solidFill>
                  <a:schemeClr val="bg1"/>
                </a:solidFill>
              </a:rPr>
              <a:t>你的朋友 某某。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75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练习：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525963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en-US" altLang="zh-CN" b="1" dirty="0" smtClean="0"/>
              <a:t>        </a:t>
            </a:r>
            <a:r>
              <a:rPr lang="zh-CN" altLang="zh-CN" b="1" dirty="0" smtClean="0"/>
              <a:t>火车</a:t>
            </a:r>
            <a:r>
              <a:rPr lang="zh-CN" altLang="zh-CN" b="1" dirty="0"/>
              <a:t>、地铁、公交车内的“低头族”越来越多，尤其是包括学生在内的青年人，上车后很快拿出手机，不管路程长短，不论坐着还是站着，人人都眼睛盯着屏幕……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b="1" dirty="0"/>
              <a:t>　　</a:t>
            </a:r>
            <a:r>
              <a:rPr lang="en-US" altLang="zh-CN" b="1" dirty="0"/>
              <a:t>(1)</a:t>
            </a:r>
            <a:r>
              <a:rPr lang="zh-CN" altLang="zh-CN" b="1" dirty="0"/>
              <a:t>请根据上述材料进行合理想象，写一段文字，描述火车、地铁或公交车的这种场景，</a:t>
            </a:r>
            <a:r>
              <a:rPr lang="en-US" altLang="zh-CN" b="1" dirty="0"/>
              <a:t>200</a:t>
            </a:r>
            <a:r>
              <a:rPr lang="zh-CN" altLang="zh-CN" b="1" dirty="0"/>
              <a:t>字左右。</a:t>
            </a:r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b="1" dirty="0"/>
              <a:t>　　</a:t>
            </a:r>
            <a:r>
              <a:rPr lang="en-US" altLang="zh-CN" b="1" dirty="0">
                <a:solidFill>
                  <a:srgbClr val="0000FF"/>
                </a:solidFill>
              </a:rPr>
              <a:t>(2)</a:t>
            </a:r>
            <a:r>
              <a:rPr lang="zh-CN" altLang="zh-CN" b="1" dirty="0">
                <a:solidFill>
                  <a:srgbClr val="0000FF"/>
                </a:solidFill>
              </a:rPr>
              <a:t>请以“低头族，你错过了……”开头，写一段文字，表达面对这种情景时你内心的感受</a:t>
            </a:r>
            <a:r>
              <a:rPr lang="zh-CN" altLang="zh-CN" b="1" dirty="0" smtClean="0">
                <a:solidFill>
                  <a:srgbClr val="0000FF"/>
                </a:solidFill>
              </a:rPr>
              <a:t>，</a:t>
            </a:r>
            <a:r>
              <a:rPr lang="en-US" altLang="zh-CN" b="1" dirty="0" smtClean="0">
                <a:solidFill>
                  <a:srgbClr val="0000FF"/>
                </a:solidFill>
              </a:rPr>
              <a:t>100</a:t>
            </a:r>
            <a:r>
              <a:rPr lang="zh-CN" altLang="zh-CN" b="1" dirty="0" smtClean="0">
                <a:solidFill>
                  <a:srgbClr val="0000FF"/>
                </a:solidFill>
              </a:rPr>
              <a:t>字</a:t>
            </a:r>
            <a:r>
              <a:rPr lang="zh-CN" altLang="zh-CN" b="1" dirty="0">
                <a:solidFill>
                  <a:srgbClr val="0000FF"/>
                </a:solidFill>
              </a:rPr>
              <a:t>左右</a:t>
            </a:r>
            <a:r>
              <a:rPr lang="zh-CN" altLang="zh-CN" b="1" dirty="0" smtClean="0">
                <a:solidFill>
                  <a:srgbClr val="0000FF"/>
                </a:solidFill>
              </a:rPr>
              <a:t>。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b="1" dirty="0" smtClean="0">
                <a:solidFill>
                  <a:srgbClr val="0000FF"/>
                </a:solidFill>
              </a:rPr>
              <a:t>   </a:t>
            </a:r>
            <a:r>
              <a:rPr lang="zh-CN" altLang="en-US" b="1" dirty="0" smtClean="0">
                <a:solidFill>
                  <a:srgbClr val="0000FF"/>
                </a:solidFill>
              </a:rPr>
              <a:t>（</a:t>
            </a:r>
            <a:r>
              <a:rPr lang="en-US" altLang="zh-CN" b="1" dirty="0" smtClean="0">
                <a:solidFill>
                  <a:srgbClr val="0000FF"/>
                </a:solidFill>
              </a:rPr>
              <a:t>3</a:t>
            </a:r>
            <a:r>
              <a:rPr lang="zh-CN" altLang="en-US" b="1" dirty="0" smtClean="0">
                <a:solidFill>
                  <a:srgbClr val="0000FF"/>
                </a:solidFill>
              </a:rPr>
              <a:t>）请以“拒做低头族”为主题，写一段文字。</a:t>
            </a:r>
            <a:endParaRPr lang="zh-CN" altLang="zh-CN" b="1" dirty="0">
              <a:solidFill>
                <a:srgbClr val="0000FF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726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参考答案：</a:t>
            </a:r>
            <a:r>
              <a:rPr lang="zh-CN" altLang="zh-CN" dirty="0"/>
              <a:t>　</a:t>
            </a:r>
            <a:r>
              <a:rPr lang="zh-CN" altLang="zh-CN" sz="3500" b="1" dirty="0"/>
              <a:t>“世界上最遥远的距离，不是生与死，而是我就在你身边，你却在玩手机。”这句话</a:t>
            </a:r>
            <a:r>
              <a:rPr lang="zh-CN" altLang="zh-CN" sz="3500" b="1" dirty="0" smtClean="0"/>
              <a:t>，</a:t>
            </a:r>
            <a:r>
              <a:rPr lang="zh-CN" altLang="en-US" sz="3500" b="1" dirty="0" smtClean="0"/>
              <a:t>道</a:t>
            </a:r>
            <a:r>
              <a:rPr lang="zh-CN" altLang="zh-CN" sz="3500" b="1" dirty="0" smtClean="0"/>
              <a:t>出</a:t>
            </a:r>
            <a:r>
              <a:rPr lang="zh-CN" altLang="zh-CN" sz="3500" b="1" dirty="0"/>
              <a:t>了大家面对“手机低头族”的无奈。在科技高度发达的今天，有人在虚拟世界中的朋友成千上万，然而，在现实生活中却找不到一个说话的人。这不能不说是高科技带来的悲哀。同样，手机原本只是帮助人们提高沟通效率的一个工具。如果因过于沉迷其中，让我们最高效、最直接的面对面沟通能力发生退化，实在是得不偿失。</a:t>
            </a:r>
          </a:p>
          <a:p>
            <a:r>
              <a:rPr lang="en-US" altLang="zh-CN" sz="3500" b="1" dirty="0"/>
              <a:t> </a:t>
            </a:r>
            <a:endParaRPr lang="zh-CN" altLang="zh-CN" sz="3500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465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zh-CN" altLang="en-US" dirty="0"/>
              <a:t>练习：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    </a:t>
            </a:r>
            <a:r>
              <a:rPr lang="zh-CN" altLang="zh-CN" b="1" dirty="0" smtClean="0"/>
              <a:t>小区</a:t>
            </a:r>
            <a:r>
              <a:rPr lang="zh-CN" altLang="zh-CN" b="1" dirty="0"/>
              <a:t>里不少人遛狗时不牵，以至有人被咬伤。请您撰写一份倡议书，从狗咬人说起，号召大家文明豢养各种宠物。</a:t>
            </a:r>
            <a:r>
              <a:rPr lang="en-US" altLang="zh-CN" b="1" dirty="0"/>
              <a:t>  </a:t>
            </a:r>
            <a:r>
              <a:rPr lang="zh-CN" altLang="zh-CN" b="1" dirty="0"/>
              <a:t>要求：</a:t>
            </a:r>
            <a:r>
              <a:rPr lang="en-US" altLang="zh-CN" b="1" dirty="0"/>
              <a:t>1.</a:t>
            </a:r>
            <a:r>
              <a:rPr lang="zh-CN" altLang="zh-CN" b="1" dirty="0"/>
              <a:t>语言雅洁得体。</a:t>
            </a:r>
            <a:r>
              <a:rPr lang="en-US" altLang="zh-CN" b="1" dirty="0"/>
              <a:t>2.</a:t>
            </a:r>
            <a:r>
              <a:rPr lang="zh-CN" altLang="zh-CN" b="1" dirty="0"/>
              <a:t>内容简明，有理有据。</a:t>
            </a:r>
            <a:r>
              <a:rPr lang="en-US" altLang="zh-CN" b="1" dirty="0"/>
              <a:t>3.150</a:t>
            </a:r>
            <a:r>
              <a:rPr lang="zh-CN" altLang="zh-CN" b="1" dirty="0"/>
              <a:t>字左右</a:t>
            </a:r>
            <a:r>
              <a:rPr lang="zh-CN" altLang="zh-CN" b="1" dirty="0" smtClean="0"/>
              <a:t>。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dirty="0">
                <a:solidFill>
                  <a:srgbClr val="0000FF"/>
                </a:solidFill>
              </a:rPr>
              <a:t>[</a:t>
            </a:r>
            <a:r>
              <a:rPr lang="zh-CN" altLang="zh-CN" dirty="0">
                <a:solidFill>
                  <a:srgbClr val="0000FF"/>
                </a:solidFill>
              </a:rPr>
              <a:t>评分标准</a:t>
            </a:r>
            <a:r>
              <a:rPr lang="en-US" altLang="zh-CN" dirty="0">
                <a:solidFill>
                  <a:srgbClr val="0000FF"/>
                </a:solidFill>
              </a:rPr>
              <a:t>]8</a:t>
            </a:r>
            <a:r>
              <a:rPr lang="zh-CN" altLang="zh-CN" dirty="0">
                <a:solidFill>
                  <a:srgbClr val="0000FF"/>
                </a:solidFill>
              </a:rPr>
              <a:t>—</a:t>
            </a:r>
            <a:r>
              <a:rPr lang="en-US" altLang="zh-CN" dirty="0">
                <a:solidFill>
                  <a:srgbClr val="0000FF"/>
                </a:solidFill>
              </a:rPr>
              <a:t>10</a:t>
            </a:r>
            <a:r>
              <a:rPr lang="zh-CN" altLang="zh-CN" dirty="0">
                <a:solidFill>
                  <a:srgbClr val="0000FF"/>
                </a:solidFill>
              </a:rPr>
              <a:t>分：从狗咬人说起；内容切合文明豢养宠物，理据较充分；语言雅洁得体，不少于</a:t>
            </a:r>
            <a:r>
              <a:rPr lang="en-US" altLang="zh-CN" dirty="0">
                <a:solidFill>
                  <a:srgbClr val="0000FF"/>
                </a:solidFill>
              </a:rPr>
              <a:t>120</a:t>
            </a:r>
            <a:r>
              <a:rPr lang="zh-CN" altLang="zh-CN" dirty="0">
                <a:solidFill>
                  <a:srgbClr val="0000FF"/>
                </a:solidFill>
              </a:rPr>
              <a:t>字。</a:t>
            </a:r>
            <a:r>
              <a:rPr lang="en-US" altLang="zh-CN" dirty="0">
                <a:solidFill>
                  <a:srgbClr val="FF0000"/>
                </a:solidFill>
              </a:rPr>
              <a:t>5</a:t>
            </a:r>
            <a:r>
              <a:rPr lang="zh-CN" altLang="zh-CN" dirty="0">
                <a:solidFill>
                  <a:srgbClr val="FF0000"/>
                </a:solidFill>
              </a:rPr>
              <a:t>—</a:t>
            </a:r>
            <a:r>
              <a:rPr lang="en-US" altLang="zh-CN" dirty="0">
                <a:solidFill>
                  <a:srgbClr val="FF0000"/>
                </a:solidFill>
              </a:rPr>
              <a:t>7</a:t>
            </a:r>
            <a:r>
              <a:rPr lang="zh-CN" altLang="zh-CN" dirty="0">
                <a:solidFill>
                  <a:srgbClr val="FF0000"/>
                </a:solidFill>
              </a:rPr>
              <a:t>分：内容符合文明豢养宠物，言之成理；语言通顺，不少于</a:t>
            </a:r>
            <a:r>
              <a:rPr lang="en-US" altLang="zh-CN" dirty="0">
                <a:solidFill>
                  <a:srgbClr val="FF0000"/>
                </a:solidFill>
              </a:rPr>
              <a:t>120</a:t>
            </a:r>
            <a:r>
              <a:rPr lang="zh-CN" altLang="zh-CN" dirty="0">
                <a:solidFill>
                  <a:srgbClr val="FF0000"/>
                </a:solidFill>
              </a:rPr>
              <a:t>字。</a:t>
            </a:r>
            <a:r>
              <a:rPr lang="en-US" altLang="zh-CN" dirty="0">
                <a:solidFill>
                  <a:srgbClr val="0000FF"/>
                </a:solidFill>
              </a:rPr>
              <a:t>5</a:t>
            </a:r>
            <a:r>
              <a:rPr lang="zh-CN" altLang="zh-CN" dirty="0">
                <a:solidFill>
                  <a:srgbClr val="0000FF"/>
                </a:solidFill>
              </a:rPr>
              <a:t>分以下：字数少于</a:t>
            </a:r>
            <a:r>
              <a:rPr lang="en-US" altLang="zh-CN" dirty="0">
                <a:solidFill>
                  <a:srgbClr val="0000FF"/>
                </a:solidFill>
              </a:rPr>
              <a:t>120</a:t>
            </a:r>
            <a:r>
              <a:rPr lang="zh-CN" altLang="zh-CN" dirty="0">
                <a:solidFill>
                  <a:srgbClr val="0000FF"/>
                </a:solidFill>
              </a:rPr>
              <a:t>字，内容与文明豢养宠物距离较远，言之无物，语言欠通顺。</a:t>
            </a:r>
          </a:p>
          <a:p>
            <a:endParaRPr lang="zh-CN" alt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16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考题再现：</a:t>
            </a:r>
            <a:endParaRPr lang="zh-CN" altLang="en-US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　</a:t>
            </a:r>
            <a:r>
              <a:rPr lang="en-US" altLang="zh-CN" sz="3600" b="1" dirty="0" smtClean="0"/>
              <a:t>2013</a:t>
            </a:r>
            <a:r>
              <a:rPr lang="zh-CN" altLang="zh-CN" sz="3600" b="1" dirty="0" smtClean="0"/>
              <a:t>年</a:t>
            </a:r>
            <a:r>
              <a:rPr lang="en-US" altLang="zh-CN" sz="3600" b="1" dirty="0" smtClean="0"/>
              <a:t>12</a:t>
            </a:r>
            <a:r>
              <a:rPr lang="zh-CN" altLang="zh-CN" sz="3600" b="1" dirty="0" smtClean="0"/>
              <a:t>月</a:t>
            </a:r>
            <a:r>
              <a:rPr lang="en-US" altLang="zh-CN" sz="3600" b="1" dirty="0" smtClean="0"/>
              <a:t>14</a:t>
            </a:r>
            <a:r>
              <a:rPr lang="zh-CN" altLang="zh-CN" sz="3600" b="1" dirty="0" smtClean="0"/>
              <a:t>日，“嫦娥三号”落月成功，并实现两器分离。假设你有一个远在国外的朋友，请你给他</a:t>
            </a:r>
            <a:r>
              <a:rPr lang="en-US" altLang="zh-CN" sz="3600" b="1" dirty="0" smtClean="0"/>
              <a:t>(</a:t>
            </a:r>
            <a:r>
              <a:rPr lang="zh-CN" altLang="zh-CN" sz="3600" b="1" dirty="0" smtClean="0"/>
              <a:t>或她</a:t>
            </a:r>
            <a:r>
              <a:rPr lang="en-US" altLang="zh-CN" sz="3600" b="1" dirty="0" smtClean="0"/>
              <a:t>)</a:t>
            </a:r>
            <a:r>
              <a:rPr lang="zh-CN" altLang="zh-CN" sz="3600" b="1" dirty="0" smtClean="0"/>
              <a:t>写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一封信</a:t>
            </a:r>
            <a:r>
              <a:rPr lang="zh-CN" altLang="zh-CN" sz="3600" b="1" dirty="0" smtClean="0"/>
              <a:t>，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介绍</a:t>
            </a:r>
            <a:r>
              <a:rPr lang="zh-CN" altLang="zh-CN" sz="3600" b="1" dirty="0" smtClean="0"/>
              <a:t>这件事和你对此事的感受。</a:t>
            </a:r>
            <a:r>
              <a:rPr lang="zh-CN" altLang="zh-CN" sz="3600" b="1" dirty="0" smtClean="0">
                <a:solidFill>
                  <a:srgbClr val="0000FF"/>
                </a:solidFill>
              </a:rPr>
              <a:t>要求：对象明确、语言简明、有感情，</a:t>
            </a:r>
            <a:r>
              <a:rPr lang="en-US" altLang="zh-CN" sz="3600" b="1" dirty="0" smtClean="0">
                <a:solidFill>
                  <a:srgbClr val="0000FF"/>
                </a:solidFill>
              </a:rPr>
              <a:t>150</a:t>
            </a:r>
            <a:r>
              <a:rPr lang="zh-CN" altLang="zh-CN" sz="3600" b="1" dirty="0" smtClean="0">
                <a:solidFill>
                  <a:srgbClr val="0000FF"/>
                </a:solidFill>
              </a:rPr>
              <a:t>字左右。</a:t>
            </a:r>
          </a:p>
          <a:p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09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参考答案：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zh-CN" altLang="zh-CN" b="1" dirty="0"/>
              <a:t>遛狗不牵，咬的是人，掉的是肉，疼的是心，伤的是情。左邻右舍，贵在相亲，和在相敬，美在和谐。</a:t>
            </a:r>
            <a:r>
              <a:rPr lang="zh-CN" altLang="zh-CN" b="1" dirty="0">
                <a:solidFill>
                  <a:srgbClr val="FF0000"/>
                </a:solidFill>
              </a:rPr>
              <a:t>给宠物系上绳索</a:t>
            </a:r>
            <a:r>
              <a:rPr lang="zh-CN" altLang="zh-CN" b="1" dirty="0"/>
              <a:t>，用一点约束，换社区安定和谐；</a:t>
            </a:r>
            <a:r>
              <a:rPr lang="zh-CN" altLang="zh-CN" b="1" dirty="0">
                <a:solidFill>
                  <a:srgbClr val="FF0000"/>
                </a:solidFill>
              </a:rPr>
              <a:t>用一份公德心，</a:t>
            </a:r>
            <a:r>
              <a:rPr lang="zh-CN" altLang="zh-CN" b="1" dirty="0"/>
              <a:t>筑起小区美好未来，何乐而不为？</a:t>
            </a:r>
            <a:r>
              <a:rPr lang="zh-CN" altLang="zh-CN" b="1" dirty="0">
                <a:solidFill>
                  <a:srgbClr val="FF0000"/>
                </a:solidFill>
              </a:rPr>
              <a:t>散步时把爱宠看紧</a:t>
            </a:r>
            <a:r>
              <a:rPr lang="zh-CN" altLang="zh-CN" b="1" dirty="0"/>
              <a:t>，多一点关注，多一点安心，少一些矛盾，多一种互信。人人为我，我为人人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667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议论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89913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我认为，孝顺就是经常陪伴父母，使他们老有所依，年老而能享受天伦之乐。百善孝为先，中国有上千年的孝道文化，</a:t>
            </a:r>
            <a:r>
              <a:rPr lang="zh-CN" altLang="en-US" b="1" dirty="0" smtClean="0">
                <a:solidFill>
                  <a:srgbClr val="FF0000"/>
                </a:solidFill>
              </a:rPr>
              <a:t>古有</a:t>
            </a:r>
            <a:r>
              <a:rPr lang="zh-CN" altLang="en-US" b="1" dirty="0" smtClean="0"/>
              <a:t>卧病求鲤、举孝廉，今有感动中国，无时无刻不在展示着我国孝之重、之久。</a:t>
            </a:r>
            <a:r>
              <a:rPr lang="zh-CN" altLang="en-US" b="1" dirty="0" smtClean="0">
                <a:solidFill>
                  <a:srgbClr val="FF0000"/>
                </a:solidFill>
              </a:rPr>
              <a:t>乌鸦尚能反哺</a:t>
            </a:r>
            <a:r>
              <a:rPr lang="zh-CN" altLang="en-US" b="1" dirty="0" smtClean="0"/>
              <a:t>，何况为人？孝，</a:t>
            </a:r>
            <a:r>
              <a:rPr lang="zh-CN" altLang="en-US" b="1" dirty="0" smtClean="0">
                <a:solidFill>
                  <a:srgbClr val="FF0000"/>
                </a:solidFill>
              </a:rPr>
              <a:t>就要</a:t>
            </a:r>
            <a:r>
              <a:rPr lang="zh-CN" altLang="en-US" b="1" dirty="0" smtClean="0"/>
              <a:t>陪伴，就要顺畅。陪伴</a:t>
            </a:r>
            <a:r>
              <a:rPr lang="zh-CN" altLang="en-US" b="1" dirty="0" smtClean="0">
                <a:solidFill>
                  <a:srgbClr val="FF0000"/>
                </a:solidFill>
              </a:rPr>
              <a:t>是</a:t>
            </a:r>
            <a:r>
              <a:rPr lang="zh-CN" altLang="en-US" b="1" dirty="0" smtClean="0"/>
              <a:t>心灵的慰藉，</a:t>
            </a:r>
            <a:r>
              <a:rPr lang="zh-CN" altLang="en-US" b="1" dirty="0" smtClean="0">
                <a:solidFill>
                  <a:srgbClr val="FF0000"/>
                </a:solidFill>
              </a:rPr>
              <a:t>是</a:t>
            </a:r>
            <a:r>
              <a:rPr lang="zh-CN" altLang="en-US" b="1" dirty="0" smtClean="0"/>
              <a:t>精神的抚慰。否则，所谓的孝顺都将流于形式。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17572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zh-CN" altLang="en-US" b="1" dirty="0" smtClean="0"/>
              <a:t>传统观念中，“孝顺”指孝敬父母，顺从父母，为人儿女，孝敬父母是理所当然的。父母辛苦将我们养大，孝敬是必须的。但在思想开放的今天，顺从父母却需要选择性的顺从，古有“香九龄，能温席”，但也有郭具埋儿的愚孝。在当今社会时间就是效率的竞争压力之下，儿女们考虑的不仅仅应是陪伴的问题，有时候放弃事业、高尚的奉献有何尝不是国家的损失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4220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r>
              <a:rPr lang="zh-CN" altLang="en-US" b="1" dirty="0" smtClean="0"/>
              <a:t>我认为传统文化中的孝顺是错误的。我们自出生之后就是作为一个独立的个体在世间存活，而不是父母的附庸物。我们应该有自己的主见，知道 自己该怎么活着，而不是一味顺从于父母的想法。繁衍与养育是一种恩情而不是一种使命，父母是我们的亲人而不是权威，我们活着的意义有很多，父母只是其中之一。古代所谓的孝顺往往是愚孝，又何以能适应现代社会的状况呢？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4160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6315" y="116632"/>
            <a:ext cx="8229600" cy="850106"/>
          </a:xfrm>
        </p:spPr>
        <p:txBody>
          <a:bodyPr/>
          <a:lstStyle/>
          <a:p>
            <a:r>
              <a:rPr lang="zh-CN" altLang="en-US" b="1" dirty="0" smtClean="0"/>
              <a:t>描写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731605"/>
            <a:ext cx="8435280" cy="5532422"/>
          </a:xfrm>
        </p:spPr>
        <p:txBody>
          <a:bodyPr/>
          <a:lstStyle/>
          <a:p>
            <a:r>
              <a:rPr lang="zh-CN" altLang="en-US" b="1" dirty="0" smtClean="0"/>
              <a:t>    窗外的狂风席卷着落叶打在窗子上，就像雨点打在窗上，寒风呼啸，屋内只有老人孤身，靠着墙壁的一支微弱的灯映照在墙壁上，清影摇曳。老人躺在床上，光秃秃的墙壁、清影陪伴着他。听着窗外狂风呼啸和这段树枝的噼啪声，老人发出了沉重的叹息。这一夜，彻夜未眠应是属于老人的，夜如年长。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5556141"/>
            <a:ext cx="79031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描写人、描写人存在的环境背景。</a:t>
            </a:r>
            <a:endParaRPr lang="en-US" altLang="zh-CN" sz="40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187624" y="4725144"/>
            <a:ext cx="4493538" cy="830997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要求，符合情理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82242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zh-CN" altLang="en-US" b="1" dirty="0" smtClean="0"/>
              <a:t>秋天到了，飒飒秋风吹打着落叶打在窗户上，好似猛烈的雨点敲打的窗户。窗内，时不时地传来折断树枝的猛烈而凄厉的声音，这声音划过屋内老人的心。一盏孤灯映照着墙壁，老人无眠，独对孤灯，背对墙壁，形影相吊。“儿子，你在哪里？你是否有思念你的父亲。父亲老了，你的母亲也先我而去了，这一晚我这能听着那风吹的声音挨到天明了吧。”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28553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593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zh-CN" sz="3600" b="1" dirty="0"/>
              <a:t>“汉语盘点活动”意在用一个词语囊括过去一年国内或国际发生的变化，人们关注的焦点。请从“霾、正能量、女汉子、曼德拉、喜大普奔”中，选择一个你认同的</a:t>
            </a:r>
            <a:r>
              <a:rPr lang="zh-CN" altLang="zh-CN" sz="3600" b="1" dirty="0" smtClean="0"/>
              <a:t>“年度词语”</a:t>
            </a:r>
            <a:r>
              <a:rPr lang="zh-CN" altLang="zh-CN" sz="3600" b="1" dirty="0"/>
              <a:t>，并写作</a:t>
            </a:r>
            <a:r>
              <a:rPr lang="zh-CN" altLang="zh-CN" sz="3600" b="1" dirty="0">
                <a:solidFill>
                  <a:srgbClr val="FF0000"/>
                </a:solidFill>
              </a:rPr>
              <a:t>理由</a:t>
            </a:r>
            <a:r>
              <a:rPr lang="zh-CN" altLang="zh-CN" sz="3600" b="1" dirty="0"/>
              <a:t>。（</a:t>
            </a:r>
            <a:r>
              <a:rPr lang="en-US" altLang="zh-CN" sz="3600" b="1" dirty="0"/>
              <a:t>150</a:t>
            </a:r>
            <a:r>
              <a:rPr lang="zh-CN" altLang="zh-CN" sz="3600" b="1" dirty="0"/>
              <a:t>字左右）（</a:t>
            </a:r>
            <a:r>
              <a:rPr lang="en-US" altLang="zh-CN" sz="3600" b="1" dirty="0"/>
              <a:t>10</a:t>
            </a:r>
            <a:r>
              <a:rPr lang="zh-CN" altLang="zh-CN" sz="3600" b="1" dirty="0"/>
              <a:t>分）</a:t>
            </a:r>
          </a:p>
          <a:p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259631" y="4797152"/>
            <a:ext cx="6417141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建立起你的因果逻辑</a:t>
            </a:r>
            <a:endParaRPr lang="zh-CN" altLang="en-US" sz="5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725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zh-CN" sz="3600" b="1" dirty="0"/>
              <a:t>“汉语盘点活动”意在用一个词语囊括过去一年国内或国际发生的变化，人们关注的焦点。请从“霾、正能量、女汉子、曼德拉、喜大普奔”中，选择一个你认同的</a:t>
            </a:r>
            <a:r>
              <a:rPr lang="zh-CN" altLang="zh-CN" sz="3600" b="1" dirty="0" smtClean="0"/>
              <a:t>“年度词语”</a:t>
            </a:r>
            <a:r>
              <a:rPr lang="zh-CN" altLang="zh-CN" sz="3600" b="1" dirty="0"/>
              <a:t>，并写作</a:t>
            </a:r>
            <a:r>
              <a:rPr lang="zh-CN" altLang="zh-CN" sz="3600" b="1" dirty="0">
                <a:solidFill>
                  <a:srgbClr val="FF0000"/>
                </a:solidFill>
              </a:rPr>
              <a:t>理由</a:t>
            </a:r>
            <a:r>
              <a:rPr lang="zh-CN" altLang="zh-CN" sz="3600" b="1" dirty="0"/>
              <a:t>。（</a:t>
            </a:r>
            <a:r>
              <a:rPr lang="en-US" altLang="zh-CN" sz="3600" b="1" dirty="0"/>
              <a:t>150</a:t>
            </a:r>
            <a:r>
              <a:rPr lang="zh-CN" altLang="zh-CN" sz="3600" b="1" dirty="0"/>
              <a:t>字左右）（</a:t>
            </a:r>
            <a:r>
              <a:rPr lang="en-US" altLang="zh-CN" sz="3600" b="1" dirty="0"/>
              <a:t>10</a:t>
            </a:r>
            <a:r>
              <a:rPr lang="zh-CN" altLang="zh-CN" sz="3600" b="1" dirty="0"/>
              <a:t>分）</a:t>
            </a:r>
          </a:p>
          <a:p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259631" y="4797152"/>
            <a:ext cx="6417141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建立起你的因果逻辑</a:t>
            </a:r>
            <a:endParaRPr lang="zh-CN" altLang="en-US" sz="5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090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/>
          <a:lstStyle/>
          <a:p>
            <a:r>
              <a:rPr lang="zh-CN" altLang="zh-CN" b="1" dirty="0"/>
              <a:t>旧年将去，新岁且至，新旧交替之际，你一定有一些话想对他</a:t>
            </a:r>
            <a:r>
              <a:rPr lang="en-US" altLang="zh-CN" b="1" dirty="0"/>
              <a:t>(</a:t>
            </a:r>
            <a:r>
              <a:rPr lang="zh-CN" altLang="zh-CN" b="1" dirty="0"/>
              <a:t>她</a:t>
            </a:r>
            <a:r>
              <a:rPr lang="en-US" altLang="zh-CN" b="1" dirty="0"/>
              <a:t>)</a:t>
            </a:r>
            <a:r>
              <a:rPr lang="zh-CN" altLang="zh-CN" b="1" dirty="0"/>
              <a:t>说吧。他</a:t>
            </a:r>
            <a:r>
              <a:rPr lang="en-US" altLang="zh-CN" b="1" dirty="0"/>
              <a:t>(</a:t>
            </a:r>
            <a:r>
              <a:rPr lang="zh-CN" altLang="zh-CN" b="1" dirty="0"/>
              <a:t>她</a:t>
            </a:r>
            <a:r>
              <a:rPr lang="en-US" altLang="zh-CN" b="1" dirty="0"/>
              <a:t>)</a:t>
            </a:r>
            <a:r>
              <a:rPr lang="zh-CN" altLang="zh-CN" b="1" dirty="0"/>
              <a:t>，可以是父母、师长、朋友、小伙伴，也可以是你隐在心底不愿明示的“神秘人”</a:t>
            </a:r>
            <a:r>
              <a:rPr lang="zh-CN" altLang="zh-CN" b="1" dirty="0" smtClean="0"/>
              <a:t>。可</a:t>
            </a:r>
            <a:r>
              <a:rPr lang="zh-CN" altLang="zh-CN" b="1" dirty="0"/>
              <a:t>感恩、可祝福、可关怀……请以新年</a:t>
            </a:r>
            <a:r>
              <a:rPr lang="zh-CN" altLang="zh-CN" b="1" dirty="0">
                <a:solidFill>
                  <a:srgbClr val="FF0000"/>
                </a:solidFill>
              </a:rPr>
              <a:t>短信的方式</a:t>
            </a:r>
            <a:r>
              <a:rPr lang="zh-CN" altLang="zh-CN" b="1" dirty="0">
                <a:solidFill>
                  <a:schemeClr val="tx2"/>
                </a:solidFill>
              </a:rPr>
              <a:t>向对方</a:t>
            </a:r>
            <a:r>
              <a:rPr lang="zh-CN" altLang="zh-CN" b="1" dirty="0">
                <a:solidFill>
                  <a:srgbClr val="FF0000"/>
                </a:solidFill>
              </a:rPr>
              <a:t>传达</a:t>
            </a:r>
            <a:r>
              <a:rPr lang="zh-CN" altLang="zh-CN" b="1" dirty="0"/>
              <a:t>这些</a:t>
            </a:r>
            <a:r>
              <a:rPr lang="zh-CN" altLang="zh-CN" b="1" dirty="0">
                <a:solidFill>
                  <a:srgbClr val="FF0000"/>
                </a:solidFill>
              </a:rPr>
              <a:t>心意</a:t>
            </a:r>
            <a:r>
              <a:rPr lang="zh-CN" altLang="zh-CN" b="1" dirty="0"/>
              <a:t>吧。字数</a:t>
            </a:r>
            <a:r>
              <a:rPr lang="zh-CN" altLang="zh-CN" b="1" dirty="0" smtClean="0"/>
              <a:t>在</a:t>
            </a:r>
            <a:r>
              <a:rPr lang="en-US" altLang="zh-CN" b="1" dirty="0" smtClean="0"/>
              <a:t>150</a:t>
            </a:r>
            <a:r>
              <a:rPr lang="zh-CN" altLang="zh-CN" b="1" dirty="0" smtClean="0"/>
              <a:t>字</a:t>
            </a:r>
            <a:r>
              <a:rPr lang="zh-CN" altLang="zh-CN" b="1" dirty="0"/>
              <a:t>左右。</a:t>
            </a:r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4781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1413" y="116632"/>
            <a:ext cx="8229600" cy="562074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>
                <a:solidFill>
                  <a:srgbClr val="002060"/>
                </a:solidFill>
              </a:rPr>
              <a:t>定义：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548680"/>
            <a:ext cx="8229600" cy="4597971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3600" b="1" dirty="0" smtClean="0"/>
              <a:t>微写作发端于微博。一般指利用微博写作的微型文学作品，其文体多样，包括“微小说”“微剧本”“微诗歌”等。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从广义上说，微写作泛指内容比较精短，结构完整的文学作品，也泛指高考作文中的微作文。</a:t>
            </a:r>
            <a:endParaRPr lang="en-US" altLang="zh-CN" sz="3600" b="1" dirty="0" smtClean="0"/>
          </a:p>
          <a:p>
            <a:r>
              <a:rPr lang="zh-CN" altLang="en-US" sz="3600" b="1" dirty="0"/>
              <a:t>在考试说明中是这样描述的：考查</a:t>
            </a:r>
            <a:r>
              <a:rPr lang="zh-CN" altLang="en-US" sz="3600" b="1" dirty="0" smtClean="0"/>
              <a:t>学生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运用精炼的语言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描述</a:t>
            </a:r>
            <a:r>
              <a:rPr lang="zh-CN" altLang="en-US" sz="3600" b="1" dirty="0"/>
              <a:t>事物、</a:t>
            </a:r>
            <a:r>
              <a:rPr lang="zh-CN" altLang="en-US" sz="3600" b="1" dirty="0" smtClean="0"/>
              <a:t>表达观点、抒发感情的能力。</a:t>
            </a:r>
            <a:endParaRPr lang="zh-CN" alt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1985" y="4702446"/>
            <a:ext cx="4339650" cy="120032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描写：场景、人、物</a:t>
            </a:r>
            <a:endParaRPr lang="en-US" altLang="zh-CN" sz="36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融情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6" y="6021288"/>
            <a:ext cx="8032968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议论：表达对某现象的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认识，关注生活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6213" y="4683585"/>
            <a:ext cx="4339650" cy="120032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抒情：就某对象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抒发</a:t>
            </a:r>
            <a:endParaRPr lang="en-US" altLang="zh-CN" sz="36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情感，和描写不可分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502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2588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/>
              <a:t>特点和要求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20688"/>
            <a:ext cx="8712968" cy="6048672"/>
          </a:xfrm>
          <a:noFill/>
        </p:spPr>
        <p:txBody>
          <a:bodyPr>
            <a:noAutofit/>
          </a:bodyPr>
          <a:lstStyle/>
          <a:p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篇幅小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一般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字左右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不超过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200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字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40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话题单一、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贴近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生活</a:t>
            </a:r>
            <a:endParaRPr lang="en-US" altLang="zh-CN" sz="40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立意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：明确、深入，“其文约，其辞丰”</a:t>
            </a:r>
            <a:endParaRPr lang="en-US" altLang="zh-CN" sz="40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手法：表达方式指向明确，或记叙、或描写、或抒情、或议论、或说明介绍</a:t>
            </a:r>
            <a:endParaRPr lang="en-US" altLang="zh-CN" sz="40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结构：思路清晰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独立完整。</a:t>
            </a:r>
            <a:endParaRPr lang="en-US" altLang="zh-CN" sz="40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058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zh-CN" altLang="en-US" sz="3200" b="1" dirty="0"/>
              <a:t>审好题目要求、中心明确、言简意赅。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0728"/>
            <a:ext cx="8568952" cy="5400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3499" y="1412776"/>
            <a:ext cx="8637301" cy="1754326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chemeClr val="bg1"/>
                </a:solidFill>
              </a:rPr>
              <a:t>考查学生在生活中需要传递具体信息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、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r>
              <a:rPr lang="zh-CN" altLang="en-US" sz="3600" b="1" dirty="0" smtClean="0">
                <a:solidFill>
                  <a:schemeClr val="bg1"/>
                </a:solidFill>
              </a:rPr>
              <a:t>处理</a:t>
            </a:r>
            <a:r>
              <a:rPr lang="zh-CN" altLang="en-US" sz="3600" b="1" dirty="0">
                <a:solidFill>
                  <a:schemeClr val="bg1"/>
                </a:solidFill>
              </a:rPr>
              <a:t>具体事务、交流情感志趣时能否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很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r>
              <a:rPr lang="zh-CN" altLang="en-US" sz="3600" b="1" dirty="0" smtClean="0">
                <a:solidFill>
                  <a:schemeClr val="bg1"/>
                </a:solidFill>
              </a:rPr>
              <a:t>好</a:t>
            </a:r>
            <a:r>
              <a:rPr lang="zh-CN" altLang="en-US" sz="3600" b="1" dirty="0">
                <a:solidFill>
                  <a:schemeClr val="bg1"/>
                </a:solidFill>
              </a:rPr>
              <a:t>地运用语言。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0622" y="3432849"/>
            <a:ext cx="8060220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考查在</a:t>
            </a:r>
            <a:r>
              <a:rPr lang="zh-CN" altLang="en-US" sz="3600" b="1" dirty="0">
                <a:solidFill>
                  <a:srgbClr val="FF0000"/>
                </a:solidFill>
              </a:rPr>
              <a:t>实际生活中精准应用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语言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解决实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r>
              <a:rPr lang="zh-CN" altLang="en-US" sz="3600" b="1" dirty="0" smtClean="0">
                <a:solidFill>
                  <a:srgbClr val="0000FF"/>
                </a:solidFill>
              </a:rPr>
              <a:t>际问题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</a:rPr>
              <a:t>能力。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499" y="4869160"/>
            <a:ext cx="8610049" cy="175432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lang="zh-CN" altLang="zh-CN" sz="3600" b="1" dirty="0"/>
              <a:t>说理要思路清晰、条理分明；语言</a:t>
            </a:r>
            <a:r>
              <a:rPr lang="zh-CN" altLang="zh-CN" sz="3600" b="1" dirty="0" smtClean="0"/>
              <a:t>有</a:t>
            </a:r>
            <a:endParaRPr lang="en-US" altLang="zh-CN" sz="3600" b="1" dirty="0" smtClean="0"/>
          </a:p>
          <a:p>
            <a:pPr marL="571500" indent="-571500">
              <a:buFont typeface="Wingdings" panose="05000000000000000000" pitchFamily="2" charset="2"/>
              <a:buChar char="u"/>
            </a:pPr>
            <a:r>
              <a:rPr lang="zh-CN" altLang="zh-CN" sz="3600" b="1" dirty="0" smtClean="0"/>
              <a:t>说服力</a:t>
            </a:r>
            <a:r>
              <a:rPr lang="zh-CN" altLang="zh-CN" sz="3600" b="1" dirty="0"/>
              <a:t>，文采出众</a:t>
            </a:r>
            <a:r>
              <a:rPr lang="zh-CN" altLang="zh-CN" sz="3600" b="1" dirty="0" smtClean="0"/>
              <a:t>；能做到联系实际，</a:t>
            </a:r>
            <a:endParaRPr lang="en-US" altLang="zh-CN" sz="3600" b="1" dirty="0" smtClean="0"/>
          </a:p>
          <a:p>
            <a:pPr marL="571500" indent="-571500">
              <a:buFont typeface="Wingdings" panose="05000000000000000000" pitchFamily="2" charset="2"/>
              <a:buChar char="u"/>
            </a:pPr>
            <a:r>
              <a:rPr lang="zh-CN" altLang="zh-CN" sz="3600" b="1" dirty="0" smtClean="0"/>
              <a:t>素材饱满。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0310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zh-CN" dirty="0"/>
              <a:t>　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3600" b="1" dirty="0" smtClean="0">
                <a:solidFill>
                  <a:srgbClr val="C00000"/>
                </a:solidFill>
              </a:rPr>
              <a:t>   </a:t>
            </a:r>
            <a:br>
              <a:rPr lang="en-US" altLang="zh-CN" sz="3600" b="1" dirty="0" smtClean="0">
                <a:solidFill>
                  <a:srgbClr val="C00000"/>
                </a:solidFill>
              </a:rPr>
            </a:br>
            <a:r>
              <a:rPr lang="en-US" altLang="zh-CN" sz="3600" b="1" dirty="0">
                <a:solidFill>
                  <a:srgbClr val="C00000"/>
                </a:solidFill>
              </a:rPr>
              <a:t/>
            </a:r>
            <a:br>
              <a:rPr lang="en-US" altLang="zh-CN" sz="3600" b="1" dirty="0">
                <a:solidFill>
                  <a:srgbClr val="C00000"/>
                </a:solidFill>
              </a:rPr>
            </a:br>
            <a:r>
              <a:rPr lang="en-US" altLang="zh-CN" sz="3600" b="1" dirty="0" smtClean="0">
                <a:solidFill>
                  <a:srgbClr val="C00000"/>
                </a:solidFill>
              </a:rPr>
              <a:t/>
            </a:r>
            <a:br>
              <a:rPr lang="en-US" altLang="zh-CN" sz="3600" b="1" dirty="0" smtClean="0">
                <a:solidFill>
                  <a:srgbClr val="C00000"/>
                </a:solidFill>
              </a:rPr>
            </a:br>
            <a:r>
              <a:rPr lang="en-US" altLang="zh-CN" sz="3600" b="1" dirty="0">
                <a:solidFill>
                  <a:srgbClr val="C00000"/>
                </a:solidFill>
              </a:rPr>
              <a:t/>
            </a:r>
            <a:br>
              <a:rPr lang="en-US" altLang="zh-CN" sz="3600" b="1" dirty="0">
                <a:solidFill>
                  <a:srgbClr val="C00000"/>
                </a:solidFill>
              </a:rPr>
            </a:br>
            <a:r>
              <a:rPr lang="en-US" altLang="zh-CN" sz="3600" b="1" dirty="0" smtClean="0">
                <a:solidFill>
                  <a:srgbClr val="C00000"/>
                </a:solidFill>
              </a:rPr>
              <a:t/>
            </a:r>
            <a:br>
              <a:rPr lang="en-US" altLang="zh-CN" sz="3600" b="1" dirty="0" smtClean="0">
                <a:solidFill>
                  <a:srgbClr val="C00000"/>
                </a:solidFill>
              </a:rPr>
            </a:br>
            <a:r>
              <a:rPr lang="en-US" altLang="zh-CN" sz="3600" b="1" dirty="0">
                <a:solidFill>
                  <a:srgbClr val="C00000"/>
                </a:solidFill>
              </a:rPr>
              <a:t/>
            </a:r>
            <a:br>
              <a:rPr lang="en-US" altLang="zh-CN" sz="3600" b="1" dirty="0">
                <a:solidFill>
                  <a:srgbClr val="C00000"/>
                </a:solidFill>
              </a:rPr>
            </a:br>
            <a:r>
              <a:rPr lang="zh-CN" altLang="en-US" sz="3600" b="1" dirty="0" smtClean="0">
                <a:solidFill>
                  <a:srgbClr val="C00000"/>
                </a:solidFill>
              </a:rPr>
              <a:t>例子赏析：</a:t>
            </a:r>
            <a:r>
              <a:rPr lang="en-US" altLang="zh-CN" sz="3600" b="1" dirty="0" smtClean="0">
                <a:solidFill>
                  <a:srgbClr val="C00000"/>
                </a:solidFill>
              </a:rPr>
              <a:t> </a:t>
            </a:r>
            <a:br>
              <a:rPr lang="en-US" altLang="zh-CN" sz="3600" b="1" dirty="0" smtClean="0">
                <a:solidFill>
                  <a:srgbClr val="C00000"/>
                </a:solidFill>
              </a:rPr>
            </a:b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zh-CN" sz="3100" b="1" dirty="0" smtClean="0">
                <a:solidFill>
                  <a:srgbClr val="0000FF"/>
                </a:solidFill>
              </a:rPr>
              <a:t>旧年</a:t>
            </a:r>
            <a:r>
              <a:rPr lang="zh-CN" altLang="zh-CN" sz="3100" b="1" dirty="0">
                <a:solidFill>
                  <a:srgbClr val="0000FF"/>
                </a:solidFill>
              </a:rPr>
              <a:t>将去，新岁且至，新旧交替之际，你一定有一些话想对他</a:t>
            </a:r>
            <a:r>
              <a:rPr lang="en-US" altLang="zh-CN" sz="3100" b="1" dirty="0">
                <a:solidFill>
                  <a:srgbClr val="0000FF"/>
                </a:solidFill>
              </a:rPr>
              <a:t>(</a:t>
            </a:r>
            <a:r>
              <a:rPr lang="zh-CN" altLang="zh-CN" sz="3100" b="1" dirty="0">
                <a:solidFill>
                  <a:srgbClr val="0000FF"/>
                </a:solidFill>
              </a:rPr>
              <a:t>她</a:t>
            </a:r>
            <a:r>
              <a:rPr lang="en-US" altLang="zh-CN" sz="3100" b="1" dirty="0">
                <a:solidFill>
                  <a:srgbClr val="0000FF"/>
                </a:solidFill>
              </a:rPr>
              <a:t>)</a:t>
            </a:r>
            <a:r>
              <a:rPr lang="zh-CN" altLang="zh-CN" sz="3100" b="1" dirty="0">
                <a:solidFill>
                  <a:srgbClr val="0000FF"/>
                </a:solidFill>
              </a:rPr>
              <a:t>说吧。他</a:t>
            </a:r>
            <a:r>
              <a:rPr lang="en-US" altLang="zh-CN" sz="3100" b="1" dirty="0">
                <a:solidFill>
                  <a:srgbClr val="0000FF"/>
                </a:solidFill>
              </a:rPr>
              <a:t>(</a:t>
            </a:r>
            <a:r>
              <a:rPr lang="zh-CN" altLang="zh-CN" sz="3100" b="1" dirty="0">
                <a:solidFill>
                  <a:srgbClr val="0000FF"/>
                </a:solidFill>
              </a:rPr>
              <a:t>她</a:t>
            </a:r>
            <a:r>
              <a:rPr lang="en-US" altLang="zh-CN" sz="3100" b="1" dirty="0">
                <a:solidFill>
                  <a:srgbClr val="0000FF"/>
                </a:solidFill>
              </a:rPr>
              <a:t>)</a:t>
            </a:r>
            <a:r>
              <a:rPr lang="zh-CN" altLang="zh-CN" sz="3100" b="1" dirty="0">
                <a:solidFill>
                  <a:srgbClr val="0000FF"/>
                </a:solidFill>
              </a:rPr>
              <a:t>，可以是父母、师长、朋友、小伙伴，也可以是你隐在心底不愿明示的“神秘人”。话，可感恩、可祝福、可关怀……请以新年</a:t>
            </a:r>
            <a:r>
              <a:rPr lang="zh-CN" altLang="zh-CN" sz="3100" b="1" dirty="0">
                <a:solidFill>
                  <a:srgbClr val="FF0000"/>
                </a:solidFill>
              </a:rPr>
              <a:t>短信的方式</a:t>
            </a:r>
            <a:r>
              <a:rPr lang="zh-CN" altLang="zh-CN" sz="3100" b="1" dirty="0">
                <a:solidFill>
                  <a:srgbClr val="0000FF"/>
                </a:solidFill>
              </a:rPr>
              <a:t>向</a:t>
            </a:r>
            <a:r>
              <a:rPr lang="zh-CN" altLang="zh-CN" sz="3100" b="1" dirty="0">
                <a:solidFill>
                  <a:srgbClr val="FF0000"/>
                </a:solidFill>
              </a:rPr>
              <a:t>对方</a:t>
            </a:r>
            <a:r>
              <a:rPr lang="zh-CN" altLang="zh-CN" sz="3100" b="1" dirty="0">
                <a:solidFill>
                  <a:srgbClr val="0000FF"/>
                </a:solidFill>
              </a:rPr>
              <a:t>传达这些</a:t>
            </a:r>
            <a:r>
              <a:rPr lang="zh-CN" altLang="zh-CN" sz="3100" b="1" dirty="0">
                <a:solidFill>
                  <a:srgbClr val="FF0000"/>
                </a:solidFill>
              </a:rPr>
              <a:t>心意</a:t>
            </a:r>
            <a:r>
              <a:rPr lang="zh-CN" altLang="zh-CN" sz="3100" b="1" dirty="0">
                <a:solidFill>
                  <a:srgbClr val="0000FF"/>
                </a:solidFill>
              </a:rPr>
              <a:t>吧。字数在</a:t>
            </a:r>
            <a:r>
              <a:rPr lang="en-US" altLang="zh-CN" sz="3100" b="1" dirty="0">
                <a:solidFill>
                  <a:srgbClr val="0000FF"/>
                </a:solidFill>
              </a:rPr>
              <a:t>200</a:t>
            </a:r>
            <a:r>
              <a:rPr lang="zh-CN" altLang="zh-CN" sz="3100" b="1" dirty="0">
                <a:solidFill>
                  <a:srgbClr val="0000FF"/>
                </a:solidFill>
              </a:rPr>
              <a:t>字左右。</a:t>
            </a:r>
            <a:br>
              <a:rPr lang="zh-CN" altLang="zh-CN" sz="3100" b="1" dirty="0">
                <a:solidFill>
                  <a:srgbClr val="0000FF"/>
                </a:solidFill>
              </a:rPr>
            </a:br>
            <a:endParaRPr lang="zh-CN" altLang="en-US" sz="3100" b="1" dirty="0">
              <a:solidFill>
                <a:srgbClr val="0000FF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691680" y="5157192"/>
            <a:ext cx="6995120" cy="968971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116632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800" b="1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交流</a:t>
            </a:r>
            <a:r>
              <a:rPr lang="zh-CN" altLang="zh-CN" sz="48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情感</a:t>
            </a:r>
            <a:r>
              <a:rPr lang="zh-CN" altLang="zh-CN" sz="4800" b="1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志趣</a:t>
            </a:r>
            <a:r>
              <a:rPr lang="zh-CN" altLang="en-US" sz="4800" b="1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类</a:t>
            </a:r>
            <a:endParaRPr lang="zh-CN" altLang="zh-CN" sz="4800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2774" y="5376341"/>
            <a:ext cx="2492990" cy="64633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必须抒情，</a:t>
            </a:r>
            <a:endParaRPr lang="zh-CN" altLang="en-US" sz="36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6751" y="6057236"/>
            <a:ext cx="8032968" cy="64633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情感建立在具体的叙事和描写的基础上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77772" y="5452228"/>
            <a:ext cx="4354077" cy="64633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选好称呼，用好人称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90102" y="4579908"/>
            <a:ext cx="2031325" cy="830997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审题？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321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1465</Words>
  <Application>Microsoft Office PowerPoint</Application>
  <PresentationFormat>全屏显示(4:3)</PresentationFormat>
  <Paragraphs>75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微写作</vt:lpstr>
      <vt:lpstr>考题再现：</vt:lpstr>
      <vt:lpstr>PowerPoint 演示文稿</vt:lpstr>
      <vt:lpstr>PowerPoint 演示文稿</vt:lpstr>
      <vt:lpstr>PowerPoint 演示文稿</vt:lpstr>
      <vt:lpstr>定义：</vt:lpstr>
      <vt:lpstr>特点和要求</vt:lpstr>
      <vt:lpstr>审好题目要求、中心明确、言简意赅。</vt:lpstr>
      <vt:lpstr>　             例子赏析：     旧年将去，新岁且至，新旧交替之际，你一定有一些话想对他(她)说吧。他(她)，可以是父母、师长、朋友、小伙伴，也可以是你隐在心底不愿明示的“神秘人”。话，可感恩、可祝福、可关怀……请以新年短信的方式向对方传达这些心意吧。字数在200字左右。 </vt:lpstr>
      <vt:lpstr>PowerPoint 演示文稿</vt:lpstr>
      <vt:lpstr> 　　       按照中国传统，人们多喜欢为自己的居所、书房取一个名字，用以表现自己的志趣。假如你也有一间居室，你会取什么名字？说明理由，150字左右。 </vt:lpstr>
      <vt:lpstr>PowerPoint 演示文稿</vt:lpstr>
      <vt:lpstr>PowerPoint 演示文稿</vt:lpstr>
      <vt:lpstr>PowerPoint 演示文稿</vt:lpstr>
      <vt:lpstr>考题再现：</vt:lpstr>
      <vt:lpstr>PowerPoint 演示文稿</vt:lpstr>
      <vt:lpstr>练习：</vt:lpstr>
      <vt:lpstr>PowerPoint 演示文稿</vt:lpstr>
      <vt:lpstr>练习：</vt:lpstr>
      <vt:lpstr>参考答案：</vt:lpstr>
      <vt:lpstr>议论</vt:lpstr>
      <vt:lpstr>PowerPoint 演示文稿</vt:lpstr>
      <vt:lpstr>PowerPoint 演示文稿</vt:lpstr>
      <vt:lpstr>PowerPoint 演示文稿</vt:lpstr>
      <vt:lpstr>描写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    写    作</dc:title>
  <dc:creator>pengqiong</dc:creator>
  <cp:lastModifiedBy>pengqiong</cp:lastModifiedBy>
  <cp:revision>56</cp:revision>
  <dcterms:created xsi:type="dcterms:W3CDTF">2015-04-14T10:49:12Z</dcterms:created>
  <dcterms:modified xsi:type="dcterms:W3CDTF">2015-05-20T02:57:11Z</dcterms:modified>
</cp:coreProperties>
</file>