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09" r:id="rId3"/>
    <p:sldId id="410" r:id="rId4"/>
    <p:sldId id="411" r:id="rId5"/>
    <p:sldId id="412" r:id="rId6"/>
    <p:sldId id="415" r:id="rId7"/>
    <p:sldId id="416" r:id="rId8"/>
    <p:sldId id="417" r:id="rId9"/>
    <p:sldId id="413" r:id="rId10"/>
    <p:sldId id="414" r:id="rId11"/>
    <p:sldId id="418" r:id="rId12"/>
    <p:sldId id="419" r:id="rId13"/>
    <p:sldId id="420" r:id="rId14"/>
    <p:sldId id="421" r:id="rId15"/>
    <p:sldId id="423" r:id="rId16"/>
    <p:sldId id="424" r:id="rId17"/>
    <p:sldId id="425" r:id="rId18"/>
    <p:sldId id="426" r:id="rId19"/>
    <p:sldId id="427" r:id="rId20"/>
    <p:sldId id="428" r:id="rId21"/>
    <p:sldId id="429" r:id="rId22"/>
    <p:sldId id="430" r:id="rId23"/>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tags" Target="tags/tag86.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gradFill rotWithShape="0">
          <a:gsLst>
            <a:gs pos="90000">
              <a:srgbClr val="FECF40">
                <a:alpha val="14000"/>
              </a:srgbClr>
            </a:gs>
            <a:gs pos="100000">
              <a:srgbClr val="846C21"/>
            </a:gs>
          </a:gsLst>
          <a:path path="rect">
            <a:fillToRect l="50000" t="50000" r="50000" b="50000"/>
          </a:path>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tags" Target="../tags/tag6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tags" Target="../tags/tag8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tags" Target="../tags/tag6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3.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descr="timg[2]"/>
          <p:cNvPicPr>
            <a:picLocks noChangeAspect="1"/>
          </p:cNvPicPr>
          <p:nvPr/>
        </p:nvPicPr>
        <p:blipFill>
          <a:blip r:embed="rId2"/>
          <a:stretch>
            <a:fillRect/>
          </a:stretch>
        </p:blipFill>
        <p:spPr>
          <a:xfrm>
            <a:off x="22225" y="0"/>
            <a:ext cx="12169775" cy="6869430"/>
          </a:xfrm>
          <a:prstGeom prst="rect">
            <a:avLst/>
          </a:prstGeom>
        </p:spPr>
      </p:pic>
      <p:sp>
        <p:nvSpPr>
          <p:cNvPr id="2" name="标题 1"/>
          <p:cNvSpPr>
            <a:spLocks noGrp="1"/>
          </p:cNvSpPr>
          <p:nvPr>
            <p:ph type="ctrTitle"/>
            <p:custDataLst>
              <p:tags r:id="rId3"/>
            </p:custDataLst>
          </p:nvPr>
        </p:nvSpPr>
        <p:spPr>
          <a:xfrm>
            <a:off x="5328285" y="1866265"/>
            <a:ext cx="5990590" cy="1125855"/>
          </a:xfrm>
        </p:spPr>
        <p:txBody>
          <a:bodyPr>
            <a:noAutofit/>
          </a:bodyPr>
          <a:lstStyle/>
          <a:p>
            <a:r>
              <a:rPr lang="zh-CN" altLang="zh-CN" sz="7200">
                <a:gradFill>
                  <a:gsLst>
                    <a:gs pos="0">
                      <a:srgbClr val="FBFB11"/>
                    </a:gs>
                    <a:gs pos="100000">
                      <a:srgbClr val="838309"/>
                    </a:gs>
                  </a:gsLst>
                  <a:lin scaled="0"/>
                </a:gradFill>
                <a:latin typeface="华文行楷" panose="02010800040101010101" charset="-122"/>
                <a:ea typeface="华文行楷" panose="02010800040101010101" charset="-122"/>
              </a:rPr>
              <a:t>故都的秋</a:t>
            </a:r>
            <a:endParaRPr lang="zh-CN" altLang="zh-CN" sz="7200">
              <a:gradFill>
                <a:gsLst>
                  <a:gs pos="0">
                    <a:srgbClr val="FBFB11"/>
                  </a:gs>
                  <a:gs pos="100000">
                    <a:srgbClr val="838309"/>
                  </a:gs>
                </a:gsLst>
                <a:lin scaled="0"/>
              </a:gradFill>
              <a:latin typeface="华文行楷" panose="02010800040101010101" charset="-122"/>
              <a:ea typeface="华文行楷" panose="02010800040101010101" charset="-122"/>
            </a:endParaRPr>
          </a:p>
        </p:txBody>
      </p:sp>
      <p:sp>
        <p:nvSpPr>
          <p:cNvPr id="3" name="副标题 2"/>
          <p:cNvSpPr>
            <a:spLocks noGrp="1"/>
          </p:cNvSpPr>
          <p:nvPr>
            <p:ph type="subTitle" idx="1"/>
            <p:custDataLst>
              <p:tags r:id="rId4"/>
            </p:custDataLst>
          </p:nvPr>
        </p:nvSpPr>
        <p:spPr>
          <a:xfrm>
            <a:off x="5940425" y="3214370"/>
            <a:ext cx="4766945" cy="710565"/>
          </a:xfrm>
        </p:spPr>
        <p:txBody>
          <a:bodyPr/>
          <a:lstStyle/>
          <a:p>
            <a:r>
              <a:rPr lang="zh-CN" altLang="en-US" sz="3600" b="1">
                <a:solidFill>
                  <a:schemeClr val="accent1">
                    <a:lumMod val="60000"/>
                    <a:lumOff val="40000"/>
                  </a:schemeClr>
                </a:solidFill>
                <a:latin typeface="华文仿宋" panose="02010600040101010101" charset="-122"/>
                <a:ea typeface="华文仿宋" panose="02010600040101010101" charset="-122"/>
              </a:rPr>
              <a:t>郁达夫</a:t>
            </a:r>
          </a:p>
        </p:txBody>
      </p:sp>
    </p:spTree>
    <p:custDataLst>
      <p:tags r:id="rId5"/>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412750" y="1165225"/>
            <a:ext cx="11127740" cy="5262245"/>
          </a:xfrm>
          <a:prstGeom prst="rect">
            <a:avLst/>
          </a:prstGeom>
          <a:noFill/>
          <a:ln w="9525">
            <a:noFill/>
          </a:ln>
        </p:spPr>
        <p:txBody>
          <a:bodyPr wrap="square">
            <a:spAutoFit/>
          </a:bodyPr>
          <a:lstStyle/>
          <a:p>
            <a:pPr indent="304800"/>
            <a:r>
              <a:rPr lang="zh-CN" sz="2800" b="0">
                <a:latin typeface="宋体" panose="02010600030101010101" pitchFamily="2" charset="-122"/>
                <a:ea typeface="宋体" panose="02010600030101010101" pitchFamily="2" charset="-122"/>
                <a:cs typeface="宋体" panose="02010600030101010101" pitchFamily="2" charset="-122"/>
              </a:rPr>
              <a:t>一（</a:t>
            </a:r>
            <a:r>
              <a:rPr lang="en-US" sz="2800" b="0">
                <a:latin typeface="宋体" panose="02010600030101010101" pitchFamily="2" charset="-122"/>
                <a:ea typeface="宋体" panose="02010600030101010101" pitchFamily="2" charset="-122"/>
                <a:cs typeface="宋体" panose="02010600030101010101" pitchFamily="2" charset="-122"/>
              </a:rPr>
              <a:t>1-2</a:t>
            </a:r>
            <a:r>
              <a:rPr lang="zh-CN" sz="2800" b="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sym typeface="+mn-ea"/>
              </a:rPr>
              <a:t>以江南的秋不能让人满足衬托</a:t>
            </a:r>
            <a:r>
              <a:rPr lang="zh-CN" sz="2800" b="1">
                <a:latin typeface="楷体" panose="02010609060101010101" charset="-122"/>
                <a:ea typeface="楷体" panose="02010609060101010101" charset="-122"/>
                <a:cs typeface="楷体" panose="02010609060101010101" charset="-122"/>
                <a:sym typeface="+mn-ea"/>
              </a:rPr>
              <a:t>（第</a:t>
            </a:r>
            <a:r>
              <a:rPr lang="en-US" sz="2800" b="1">
                <a:latin typeface="楷体" panose="02010609060101010101" charset="-122"/>
                <a:ea typeface="楷体" panose="02010609060101010101" charset="-122"/>
                <a:cs typeface="楷体" panose="02010609060101010101" charset="-122"/>
                <a:sym typeface="+mn-ea"/>
              </a:rPr>
              <a:t>2</a:t>
            </a:r>
            <a:r>
              <a:rPr lang="zh-CN" sz="2800" b="1">
                <a:latin typeface="楷体" panose="02010609060101010101" charset="-122"/>
                <a:ea typeface="楷体" panose="02010609060101010101" charset="-122"/>
                <a:cs typeface="楷体" panose="02010609060101010101" charset="-122"/>
                <a:sym typeface="+mn-ea"/>
              </a:rPr>
              <a:t>段）</a:t>
            </a:r>
            <a:r>
              <a:rPr lang="zh-CN" sz="2800" b="0">
                <a:latin typeface="宋体" panose="02010600030101010101" pitchFamily="2" charset="-122"/>
                <a:ea typeface="宋体" panose="02010600030101010101" pitchFamily="2" charset="-122"/>
                <a:cs typeface="宋体" panose="02010600030101010101" pitchFamily="2" charset="-122"/>
              </a:rPr>
              <a:t>作者对北国的秋的感受与向往</a:t>
            </a:r>
            <a:r>
              <a:rPr lang="zh-CN" sz="2800" b="1">
                <a:latin typeface="楷体" panose="02010609060101010101" charset="-122"/>
                <a:ea typeface="楷体" panose="02010609060101010101" charset="-122"/>
                <a:cs typeface="楷体" panose="02010609060101010101" charset="-122"/>
              </a:rPr>
              <a:t>（第</a:t>
            </a:r>
            <a:r>
              <a:rPr lang="en-US" sz="2800" b="1">
                <a:latin typeface="楷体" panose="02010609060101010101" charset="-122"/>
                <a:ea typeface="楷体" panose="02010609060101010101" charset="-122"/>
                <a:cs typeface="楷体" panose="02010609060101010101" charset="-122"/>
              </a:rPr>
              <a:t>1</a:t>
            </a:r>
            <a:r>
              <a:rPr lang="zh-CN" sz="2800" b="1">
                <a:latin typeface="楷体" panose="02010609060101010101" charset="-122"/>
                <a:ea typeface="楷体" panose="02010609060101010101" charset="-122"/>
                <a:cs typeface="楷体" panose="02010609060101010101" charset="-122"/>
              </a:rPr>
              <a:t>段）</a:t>
            </a:r>
            <a:r>
              <a:rPr lang="zh-CN" sz="2800" b="0">
                <a:latin typeface="宋体" panose="02010600030101010101" pitchFamily="2" charset="-122"/>
                <a:ea typeface="宋体" panose="02010600030101010101" pitchFamily="2" charset="-122"/>
                <a:cs typeface="宋体" panose="02010600030101010101" pitchFamily="2" charset="-122"/>
              </a:rPr>
              <a:t>  二（</a:t>
            </a:r>
            <a:r>
              <a:rPr lang="en-US" sz="2800" b="0">
                <a:latin typeface="宋体" panose="02010600030101010101" pitchFamily="2" charset="-122"/>
                <a:ea typeface="宋体" panose="02010600030101010101" pitchFamily="2" charset="-122"/>
                <a:cs typeface="宋体" panose="02010600030101010101" pitchFamily="2" charset="-122"/>
              </a:rPr>
              <a:t>3-12</a:t>
            </a:r>
            <a:r>
              <a:rPr lang="zh-CN" sz="2800" b="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sym typeface="+mn-ea"/>
              </a:rPr>
              <a:t>描摹了故都北平的清秋景象。
</a:t>
            </a:r>
          </a:p>
          <a:p>
            <a:pPr indent="304800"/>
            <a:r>
              <a:rPr lang="zh-CN" sz="2800" b="0">
                <a:latin typeface="宋体" panose="02010600030101010101" pitchFamily="2" charset="-122"/>
                <a:ea typeface="宋体" panose="02010600030101010101" pitchFamily="2" charset="-122"/>
                <a:cs typeface="宋体" panose="02010600030101010101" pitchFamily="2" charset="-122"/>
              </a:rPr>
              <a:t>写清晨在院子所见景象</a:t>
            </a:r>
            <a:r>
              <a:rPr lang="zh-CN" sz="2800" b="1">
                <a:latin typeface="楷体" panose="02010609060101010101" charset="-122"/>
                <a:ea typeface="楷体" panose="02010609060101010101" charset="-122"/>
                <a:cs typeface="楷体" panose="02010609060101010101" charset="-122"/>
              </a:rPr>
              <a:t>（第</a:t>
            </a:r>
            <a:r>
              <a:rPr lang="en-US" sz="2800" b="1">
                <a:latin typeface="楷体" panose="02010609060101010101" charset="-122"/>
                <a:ea typeface="楷体" panose="02010609060101010101" charset="-122"/>
                <a:cs typeface="楷体" panose="02010609060101010101" charset="-122"/>
              </a:rPr>
              <a:t>3</a:t>
            </a:r>
            <a:r>
              <a:rPr lang="zh-CN" sz="2800" b="1">
                <a:latin typeface="楷体" panose="02010609060101010101" charset="-122"/>
                <a:ea typeface="楷体" panose="02010609060101010101" charset="-122"/>
                <a:cs typeface="楷体" panose="02010609060101010101" charset="-122"/>
              </a:rPr>
              <a:t>段）</a:t>
            </a:r>
            <a:r>
              <a:rPr lang="zh-CN" sz="2800" b="0">
                <a:latin typeface="宋体" panose="02010600030101010101" pitchFamily="2" charset="-122"/>
                <a:ea typeface="宋体" panose="02010600030101010101" pitchFamily="2" charset="-122"/>
                <a:cs typeface="宋体" panose="02010600030101010101" pitchFamily="2" charset="-122"/>
              </a:rPr>
              <a:t>写槐树落蕊及其有关景象。</a:t>
            </a:r>
            <a:r>
              <a:rPr lang="zh-CN" sz="2800" b="1">
                <a:latin typeface="楷体" panose="02010609060101010101" charset="-122"/>
                <a:ea typeface="楷体" panose="02010609060101010101" charset="-122"/>
                <a:cs typeface="楷体" panose="02010609060101010101" charset="-122"/>
              </a:rPr>
              <a:t>（第</a:t>
            </a:r>
            <a:r>
              <a:rPr lang="en-US" sz="2800" b="1">
                <a:latin typeface="楷体" panose="02010609060101010101" charset="-122"/>
                <a:ea typeface="楷体" panose="02010609060101010101" charset="-122"/>
                <a:cs typeface="楷体" panose="02010609060101010101" charset="-122"/>
              </a:rPr>
              <a:t>4</a:t>
            </a:r>
            <a:r>
              <a:rPr lang="zh-CN" sz="2800" b="1">
                <a:latin typeface="楷体" panose="02010609060101010101" charset="-122"/>
                <a:ea typeface="楷体" panose="02010609060101010101" charset="-122"/>
                <a:cs typeface="楷体" panose="02010609060101010101" charset="-122"/>
              </a:rPr>
              <a:t>段）</a:t>
            </a:r>
            <a:r>
              <a:rPr lang="zh-CN" sz="2800" b="0">
                <a:latin typeface="宋体" panose="02010600030101010101" pitchFamily="2" charset="-122"/>
                <a:ea typeface="宋体" panose="02010600030101010101" pitchFamily="2" charset="-122"/>
                <a:cs typeface="宋体" panose="02010600030101010101" pitchFamily="2" charset="-122"/>
              </a:rPr>
              <a:t>写秋蝉的残声。</a:t>
            </a:r>
            <a:r>
              <a:rPr lang="zh-CN" sz="2800" b="1">
                <a:latin typeface="楷体" panose="02010609060101010101" charset="-122"/>
                <a:ea typeface="楷体" panose="02010609060101010101" charset="-122"/>
                <a:cs typeface="楷体" panose="02010609060101010101" charset="-122"/>
              </a:rPr>
              <a:t>（第</a:t>
            </a:r>
            <a:r>
              <a:rPr lang="en-US" sz="2800" b="1">
                <a:latin typeface="楷体" panose="02010609060101010101" charset="-122"/>
                <a:ea typeface="楷体" panose="02010609060101010101" charset="-122"/>
                <a:cs typeface="楷体" panose="02010609060101010101" charset="-122"/>
              </a:rPr>
              <a:t>5</a:t>
            </a:r>
            <a:r>
              <a:rPr lang="zh-CN" sz="2800" b="1">
                <a:latin typeface="楷体" panose="02010609060101010101" charset="-122"/>
                <a:ea typeface="楷体" panose="02010609060101010101" charset="-122"/>
                <a:cs typeface="楷体" panose="02010609060101010101" charset="-122"/>
              </a:rPr>
              <a:t>段）</a:t>
            </a:r>
            <a:r>
              <a:rPr lang="zh-CN" sz="2800" b="0">
                <a:latin typeface="宋体" panose="02010600030101010101" pitchFamily="2" charset="-122"/>
                <a:ea typeface="宋体" panose="02010600030101010101" pitchFamily="2" charset="-122"/>
                <a:cs typeface="宋体" panose="02010600030101010101" pitchFamily="2" charset="-122"/>
              </a:rPr>
              <a:t>写秋雨及雨后话秋凉的场面</a:t>
            </a:r>
            <a:r>
              <a:rPr lang="zh-CN" sz="2800" b="1">
                <a:latin typeface="楷体" panose="02010609060101010101" charset="-122"/>
                <a:ea typeface="楷体" panose="02010609060101010101" charset="-122"/>
                <a:cs typeface="楷体" panose="02010609060101010101" charset="-122"/>
              </a:rPr>
              <a:t>（第</a:t>
            </a:r>
            <a:r>
              <a:rPr lang="en-US" sz="2800" b="1">
                <a:latin typeface="楷体" panose="02010609060101010101" charset="-122"/>
                <a:ea typeface="楷体" panose="02010609060101010101" charset="-122"/>
                <a:cs typeface="楷体" panose="02010609060101010101" charset="-122"/>
              </a:rPr>
              <a:t>6-10</a:t>
            </a:r>
            <a:r>
              <a:rPr lang="zh-CN" sz="2800" b="1">
                <a:latin typeface="楷体" panose="02010609060101010101" charset="-122"/>
                <a:ea typeface="楷体" panose="02010609060101010101" charset="-122"/>
                <a:cs typeface="楷体" panose="02010609060101010101" charset="-122"/>
              </a:rPr>
              <a:t>段）</a:t>
            </a:r>
            <a:r>
              <a:rPr lang="zh-CN" sz="2800" b="0">
                <a:latin typeface="宋体" panose="02010600030101010101" pitchFamily="2" charset="-122"/>
                <a:ea typeface="宋体" panose="02010600030101010101" pitchFamily="2" charset="-122"/>
                <a:cs typeface="宋体" panose="02010600030101010101" pitchFamily="2" charset="-122"/>
              </a:rPr>
              <a:t>写枣树以及其他果树在秋里的奇景</a:t>
            </a:r>
            <a:r>
              <a:rPr lang="zh-CN" sz="2800" b="1">
                <a:latin typeface="楷体" panose="02010609060101010101" charset="-122"/>
                <a:ea typeface="楷体" panose="02010609060101010101" charset="-122"/>
                <a:cs typeface="楷体" panose="02010609060101010101" charset="-122"/>
              </a:rPr>
              <a:t>（第</a:t>
            </a:r>
            <a:r>
              <a:rPr lang="en-US" sz="2800" b="1">
                <a:latin typeface="楷体" panose="02010609060101010101" charset="-122"/>
                <a:ea typeface="楷体" panose="02010609060101010101" charset="-122"/>
                <a:cs typeface="楷体" panose="02010609060101010101" charset="-122"/>
              </a:rPr>
              <a:t>11</a:t>
            </a:r>
            <a:r>
              <a:rPr lang="zh-CN" sz="2800" b="1">
                <a:latin typeface="楷体" panose="02010609060101010101" charset="-122"/>
                <a:ea typeface="楷体" panose="02010609060101010101" charset="-122"/>
                <a:cs typeface="楷体" panose="02010609060101010101" charset="-122"/>
              </a:rPr>
              <a:t>段）</a:t>
            </a:r>
            <a:r>
              <a:rPr lang="zh-CN" sz="2800" b="0">
                <a:latin typeface="宋体" panose="02010600030101010101" pitchFamily="2" charset="-122"/>
                <a:ea typeface="宋体" panose="02010600030101010101" pitchFamily="2" charset="-122"/>
                <a:cs typeface="宋体" panose="02010600030101010101" pitchFamily="2" charset="-122"/>
              </a:rPr>
              <a:t>议论：凡是有情趣的人，对秋，总是一样地能引起深沉、幽远、严厉、萧索的感触</a:t>
            </a:r>
            <a:r>
              <a:rPr lang="zh-CN" sz="2800" b="1">
                <a:latin typeface="楷体" panose="02010609060101010101" charset="-122"/>
                <a:ea typeface="楷体" panose="02010609060101010101" charset="-122"/>
                <a:cs typeface="楷体" panose="02010609060101010101" charset="-122"/>
              </a:rPr>
              <a:t>（第</a:t>
            </a:r>
            <a:r>
              <a:rPr lang="en-US" sz="2800" b="1">
                <a:latin typeface="楷体" panose="02010609060101010101" charset="-122"/>
                <a:ea typeface="楷体" panose="02010609060101010101" charset="-122"/>
                <a:cs typeface="楷体" panose="02010609060101010101" charset="-122"/>
              </a:rPr>
              <a:t>12</a:t>
            </a:r>
            <a:r>
              <a:rPr lang="zh-CN" sz="2800" b="1">
                <a:latin typeface="楷体" panose="02010609060101010101" charset="-122"/>
                <a:ea typeface="楷体" panose="02010609060101010101" charset="-122"/>
                <a:cs typeface="楷体" panose="02010609060101010101" charset="-122"/>
              </a:rPr>
              <a:t>段）</a:t>
            </a:r>
            <a:r>
              <a:rPr lang="zh-CN" sz="2800" b="0">
                <a:latin typeface="宋体" panose="02010600030101010101" pitchFamily="2" charset="-122"/>
                <a:ea typeface="宋体" panose="02010600030101010101" pitchFamily="2" charset="-122"/>
                <a:cs typeface="宋体" panose="02010600030101010101" pitchFamily="2" charset="-122"/>
              </a:rPr>
              <a:t>  三（</a:t>
            </a:r>
            <a:r>
              <a:rPr lang="en-US" sz="2800" b="0">
                <a:latin typeface="宋体" panose="02010600030101010101" pitchFamily="2" charset="-122"/>
                <a:ea typeface="宋体" panose="02010600030101010101" pitchFamily="2" charset="-122"/>
                <a:cs typeface="宋体" panose="02010600030101010101" pitchFamily="2" charset="-122"/>
              </a:rPr>
              <a:t>13-14</a:t>
            </a:r>
            <a:r>
              <a:rPr lang="zh-CN" sz="2800" b="0">
                <a:latin typeface="宋体" panose="02010600030101010101" pitchFamily="2" charset="-122"/>
                <a:ea typeface="宋体" panose="02010600030101010101" pitchFamily="2" charset="-122"/>
                <a:cs typeface="宋体" panose="02010600030101010101" pitchFamily="2" charset="-122"/>
              </a:rPr>
              <a:t>）用对比的手法再次总结写出南国之秋的色味比不上北国之秋</a:t>
            </a:r>
            <a:r>
              <a:rPr lang="zh-CN" sz="2800" b="1">
                <a:latin typeface="楷体" panose="02010609060101010101" charset="-122"/>
                <a:ea typeface="楷体" panose="02010609060101010101" charset="-122"/>
                <a:cs typeface="楷体" panose="02010609060101010101" charset="-122"/>
              </a:rPr>
              <a:t>（第</a:t>
            </a:r>
            <a:r>
              <a:rPr lang="en-US" sz="2800" b="1">
                <a:latin typeface="楷体" panose="02010609060101010101" charset="-122"/>
                <a:ea typeface="楷体" panose="02010609060101010101" charset="-122"/>
                <a:cs typeface="楷体" panose="02010609060101010101" charset="-122"/>
              </a:rPr>
              <a:t>13</a:t>
            </a:r>
            <a:r>
              <a:rPr lang="zh-CN" sz="2800" b="1">
                <a:latin typeface="楷体" panose="02010609060101010101" charset="-122"/>
                <a:ea typeface="楷体" panose="02010609060101010101" charset="-122"/>
                <a:cs typeface="楷体" panose="02010609060101010101" charset="-122"/>
              </a:rPr>
              <a:t>段）</a:t>
            </a:r>
            <a:r>
              <a:rPr lang="zh-CN" sz="2800" b="0">
                <a:latin typeface="宋体" panose="02010600030101010101" pitchFamily="2" charset="-122"/>
                <a:ea typeface="宋体" panose="02010600030101010101" pitchFamily="2" charset="-122"/>
                <a:cs typeface="宋体" panose="02010600030101010101" pitchFamily="2" charset="-122"/>
              </a:rPr>
              <a:t>，直抒作者对故都的秋无比的眷恋之情</a:t>
            </a:r>
            <a:r>
              <a:rPr lang="zh-CN" sz="2800" b="1">
                <a:latin typeface="楷体" panose="02010609060101010101" charset="-122"/>
                <a:ea typeface="楷体" panose="02010609060101010101" charset="-122"/>
                <a:cs typeface="楷体" panose="02010609060101010101" charset="-122"/>
              </a:rPr>
              <a:t>（第</a:t>
            </a:r>
            <a:r>
              <a:rPr lang="en-US" sz="2800" b="1">
                <a:latin typeface="楷体" panose="02010609060101010101" charset="-122"/>
                <a:ea typeface="楷体" panose="02010609060101010101" charset="-122"/>
                <a:cs typeface="楷体" panose="02010609060101010101" charset="-122"/>
              </a:rPr>
              <a:t>14</a:t>
            </a:r>
            <a:r>
              <a:rPr lang="zh-CN" sz="2800" b="1">
                <a:latin typeface="楷体" panose="02010609060101010101" charset="-122"/>
                <a:ea typeface="楷体" panose="02010609060101010101" charset="-122"/>
                <a:cs typeface="楷体" panose="02010609060101010101" charset="-122"/>
              </a:rPr>
              <a:t>段）</a:t>
            </a:r>
            <a:r>
              <a:rPr lang="zh-CN" sz="2800" b="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2" name="文本框 1"/>
          <p:cNvSpPr txBox="1"/>
          <p:nvPr/>
        </p:nvSpPr>
        <p:spPr>
          <a:xfrm>
            <a:off x="412750" y="493395"/>
            <a:ext cx="5207000" cy="645160"/>
          </a:xfrm>
          <a:prstGeom prst="rect">
            <a:avLst/>
          </a:prstGeom>
          <a:noFill/>
          <a:ln w="9525">
            <a:noFill/>
          </a:ln>
        </p:spPr>
        <p:txBody>
          <a:bodyPr wrap="square">
            <a:spAutoFit/>
          </a:bodyPr>
          <a:lstStyle/>
          <a:p>
            <a:pPr indent="0"/>
            <a:r>
              <a:rPr lang="en-US" altLang="zh-CN" sz="3600" b="0">
                <a:latin typeface="华文中宋" panose="02010600040101010101" charset="-122"/>
                <a:ea typeface="华文中宋" panose="02010600040101010101" charset="-122"/>
              </a:rPr>
              <a:t>2</a:t>
            </a:r>
            <a:r>
              <a:rPr lang="zh-CN" altLang="en-US" sz="3600" b="0">
                <a:latin typeface="华文中宋" panose="02010600040101010101" charset="-122"/>
                <a:ea typeface="华文中宋" panose="02010600040101010101" charset="-122"/>
              </a:rPr>
              <a:t>、给文章划分段落层次</a:t>
            </a:r>
          </a:p>
        </p:txBody>
      </p:sp>
    </p:spTree>
    <p:custDataLst>
      <p:tags r:id="rId2"/>
    </p:custDataLst>
  </p:cSld>
  <p:clrMapOvr>
    <a:masterClrMapping/>
  </p:clrMapOvr>
  <p:transition>
    <p:dissolve/>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619125" y="1229360"/>
            <a:ext cx="10953750" cy="3969385"/>
          </a:xfrm>
          <a:prstGeom prst="rect">
            <a:avLst/>
          </a:prstGeom>
          <a:noFill/>
          <a:ln w="9525">
            <a:noFill/>
          </a:ln>
        </p:spPr>
        <p:txBody>
          <a:bodyPr wrap="square">
            <a:spAutoFit/>
          </a:bodyPr>
          <a:lstStyle/>
          <a:p>
            <a:pPr indent="0"/>
            <a:r>
              <a:rPr lang="en-US" sz="2800" b="0">
                <a:latin typeface="宋体" panose="02010600030101010101" pitchFamily="2" charset="-122"/>
              </a:rPr>
              <a:t> </a:t>
            </a:r>
            <a:r>
              <a:rPr lang="zh-CN" sz="2800" b="0">
                <a:ea typeface="宋体" panose="02010600030101010101" pitchFamily="2" charset="-122"/>
              </a:rPr>
              <a:t>阅读课文，思考：１、文章的文眼在哪里？２、作者笔下，故都的秋具有什么样的特点？哪些段落中描写了故都秋景？
</a:t>
            </a:r>
            <a:endParaRPr lang="zh-CN" altLang="en-US" sz="2800"/>
          </a:p>
        </p:txBody>
      </p:sp>
      <p:sp>
        <p:nvSpPr>
          <p:cNvPr id="2" name="文本框 1"/>
          <p:cNvSpPr txBox="1"/>
          <p:nvPr/>
        </p:nvSpPr>
        <p:spPr>
          <a:xfrm>
            <a:off x="619125" y="570865"/>
            <a:ext cx="2926080" cy="922020"/>
          </a:xfrm>
          <a:prstGeom prst="rect">
            <a:avLst/>
          </a:prstGeom>
          <a:noFill/>
        </p:spPr>
        <p:txBody>
          <a:bodyPr wrap="none" rtlCol="0">
            <a:spAutoFit/>
            <a:scene3d>
              <a:camera prst="orthographicFront"/>
              <a:lightRig rig="threePt" dir="t"/>
            </a:scene3d>
          </a:bodyPr>
          <a:lstStyle/>
          <a:p>
            <a:r>
              <a:rPr lang="zh-CN" sz="5400">
                <a:ln w="12700" cmpd="sng">
                  <a:solidFill>
                    <a:schemeClr val="accent5">
                      <a:lumMod val="50000"/>
                    </a:schemeClr>
                  </a:solidFill>
                  <a:prstDash val="solid"/>
                </a:ln>
                <a:solidFill>
                  <a:schemeClr val="accent6">
                    <a:lumMod val="75000"/>
                  </a:schemeClr>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sym typeface="+mn-ea"/>
              </a:rPr>
              <a:t>精读研析</a:t>
            </a:r>
            <a:endParaRPr lang="zh-CN" altLang="en-US" sz="5400">
              <a:ln w="12700" cmpd="sng">
                <a:solidFill>
                  <a:schemeClr val="accent5">
                    <a:lumMod val="50000"/>
                  </a:schemeClr>
                </a:solidFill>
                <a:prstDash val="solid"/>
              </a:ln>
              <a:solidFill>
                <a:schemeClr val="accent6">
                  <a:lumMod val="75000"/>
                </a:schemeClr>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sym typeface="+mn-ea"/>
            </a:endParaRPr>
          </a:p>
        </p:txBody>
      </p:sp>
      <p:sp>
        <p:nvSpPr>
          <p:cNvPr id="3" name="文本框 2"/>
          <p:cNvSpPr txBox="1"/>
          <p:nvPr/>
        </p:nvSpPr>
        <p:spPr>
          <a:xfrm>
            <a:off x="619125" y="2698750"/>
            <a:ext cx="10139680" cy="521970"/>
          </a:xfrm>
          <a:prstGeom prst="rect">
            <a:avLst/>
          </a:prstGeom>
          <a:noFill/>
        </p:spPr>
        <p:txBody>
          <a:bodyPr wrap="none" rtlCol="0">
            <a:spAutoFit/>
          </a:bodyPr>
          <a:lstStyle/>
          <a:p>
            <a:r>
              <a:rPr lang="zh-CN" sz="2800">
                <a:solidFill>
                  <a:schemeClr val="accent4">
                    <a:lumMod val="50000"/>
                  </a:schemeClr>
                </a:solidFill>
                <a:latin typeface="华文新魏" panose="02010800040101010101" charset="-122"/>
                <a:ea typeface="华文新魏" panose="02010800040101010101" charset="-122"/>
                <a:cs typeface="华文新魏" panose="02010800040101010101" charset="-122"/>
                <a:sym typeface="+mn-ea"/>
              </a:rPr>
              <a:t>“可是啊，北国的秋，却特别地来得清，来得静，来得悲凉。”</a:t>
            </a:r>
            <a:endParaRPr lang="zh-CN" altLang="en-US" sz="2800">
              <a:solidFill>
                <a:schemeClr val="accent4">
                  <a:lumMod val="50000"/>
                </a:schemeClr>
              </a:solidFill>
              <a:latin typeface="华文新魏" panose="02010800040101010101" charset="-122"/>
              <a:ea typeface="华文新魏" panose="02010800040101010101" charset="-122"/>
              <a:cs typeface="华文新魏" panose="02010800040101010101" charset="-122"/>
              <a:sym typeface="+mn-ea"/>
            </a:endParaRPr>
          </a:p>
        </p:txBody>
      </p:sp>
      <p:sp>
        <p:nvSpPr>
          <p:cNvPr id="5" name="文本框 4"/>
          <p:cNvSpPr txBox="1"/>
          <p:nvPr/>
        </p:nvSpPr>
        <p:spPr>
          <a:xfrm>
            <a:off x="1190625" y="4417695"/>
            <a:ext cx="5080000" cy="521970"/>
          </a:xfrm>
          <a:prstGeom prst="rect">
            <a:avLst/>
          </a:prstGeom>
          <a:noFill/>
          <a:ln w="9525">
            <a:noFill/>
          </a:ln>
        </p:spPr>
        <p:txBody>
          <a:bodyPr>
            <a:spAutoFit/>
          </a:bodyPr>
          <a:lstStyle/>
          <a:p>
            <a:pPr indent="0"/>
            <a:r>
              <a:rPr lang="zh-CN" sz="2800" b="0">
                <a:solidFill>
                  <a:schemeClr val="accent4">
                    <a:lumMod val="50000"/>
                  </a:schemeClr>
                </a:solidFill>
                <a:latin typeface="华文新魏" panose="02010800040101010101" charset="-122"/>
                <a:ea typeface="华文新魏" panose="02010800040101010101" charset="-122"/>
                <a:cs typeface="华文新魏" panose="02010800040101010101" charset="-122"/>
              </a:rPr>
              <a:t>清、静、悲凉    3--10段</a:t>
            </a:r>
            <a:endParaRPr lang="zh-CN" altLang="en-US" sz="2800" b="0">
              <a:solidFill>
                <a:schemeClr val="accent4">
                  <a:lumMod val="50000"/>
                </a:schemeClr>
              </a:solidFill>
              <a:latin typeface="华文新魏" panose="02010800040101010101" charset="-122"/>
              <a:ea typeface="华文新魏" panose="02010800040101010101" charset="-122"/>
              <a:cs typeface="华文新魏" panose="020108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221615" y="1262380"/>
            <a:ext cx="11748770" cy="829945"/>
          </a:xfrm>
          <a:prstGeom prst="rect">
            <a:avLst/>
          </a:prstGeom>
          <a:noFill/>
          <a:ln w="9525">
            <a:noFill/>
          </a:ln>
        </p:spPr>
        <p:txBody>
          <a:bodyPr wrap="square">
            <a:spAutoFit/>
          </a:bodyPr>
          <a:lstStyle/>
          <a:p>
            <a:pPr indent="0"/>
            <a:r>
              <a:rPr lang="en-US" altLang="zh-CN" sz="2400" b="0">
                <a:ea typeface="宋体" panose="02010600030101010101" pitchFamily="2" charset="-122"/>
              </a:rPr>
              <a:t>3</a:t>
            </a:r>
            <a:r>
              <a:rPr lang="zh-CN" altLang="en-US" sz="2400" b="0">
                <a:ea typeface="宋体" panose="02010600030101010101" pitchFamily="2" charset="-122"/>
              </a:rPr>
              <a:t>、</a:t>
            </a:r>
            <a:r>
              <a:rPr lang="zh-CN" sz="2400" b="0">
                <a:ea typeface="宋体" panose="02010600030101010101" pitchFamily="2" charset="-122"/>
              </a:rPr>
              <a:t>为了突出故都的秋的“清”“静”“悲凉”的特点，作者主要从哪些角度选取了哪些平常景物进行了描写？有何作用？</a:t>
            </a:r>
            <a:endParaRPr lang="zh-CN" altLang="en-US" sz="2400" b="0">
              <a:ea typeface="宋体" panose="02010600030101010101" pitchFamily="2" charset="-122"/>
            </a:endParaRPr>
          </a:p>
        </p:txBody>
      </p:sp>
      <p:sp>
        <p:nvSpPr>
          <p:cNvPr id="3" name="文本框 2"/>
          <p:cNvSpPr txBox="1"/>
          <p:nvPr/>
        </p:nvSpPr>
        <p:spPr>
          <a:xfrm>
            <a:off x="349885" y="2270760"/>
            <a:ext cx="11041380" cy="3415030"/>
          </a:xfrm>
          <a:prstGeom prst="rect">
            <a:avLst/>
          </a:prstGeom>
          <a:noFill/>
        </p:spPr>
        <p:txBody>
          <a:bodyPr wrap="square" rtlCol="0">
            <a:spAutoFit/>
          </a:bodyPr>
          <a:lstStyle/>
          <a:p>
            <a:pPr algn="l"/>
            <a:r>
              <a:rPr lang="zh-CN" sz="2400">
                <a:solidFill>
                  <a:schemeClr val="accent1">
                    <a:lumMod val="50000"/>
                  </a:schemeClr>
                </a:solidFill>
                <a:latin typeface="华文新魏" panose="02010800040101010101" charset="-122"/>
                <a:ea typeface="华文新魏" panose="02010800040101010101" charset="-122"/>
                <a:cs typeface="华文新魏" panose="02010800040101010101" charset="-122"/>
                <a:sym typeface="+mn-ea"/>
              </a:rPr>
              <a:t> (1)作者主要从秋声、秋色和秋味三方面(角度)来细致入微地展开描写。</a:t>
            </a:r>
          </a:p>
          <a:p>
            <a:pPr algn="l"/>
            <a:r>
              <a:rPr lang="zh-CN" sz="2400">
                <a:solidFill>
                  <a:schemeClr val="accent1">
                    <a:lumMod val="50000"/>
                  </a:schemeClr>
                </a:solidFill>
                <a:latin typeface="华文新魏" panose="02010800040101010101" charset="-122"/>
                <a:ea typeface="华文新魏" panose="02010800040101010101" charset="-122"/>
                <a:cs typeface="华文新魏" panose="02010800040101010101" charset="-122"/>
                <a:sym typeface="+mn-ea"/>
              </a:rPr>
              <a:t>①秋声(静)：青天下驯鸽的飞声、扫帚声、衰弱的蝉声、风雨声、人声，处处透着寂静与落寞。</a:t>
            </a:r>
          </a:p>
          <a:p>
            <a:pPr algn="l"/>
            <a:r>
              <a:rPr lang="zh-CN" sz="2400">
                <a:solidFill>
                  <a:schemeClr val="accent1">
                    <a:lumMod val="50000"/>
                  </a:schemeClr>
                </a:solidFill>
                <a:latin typeface="华文新魏" panose="02010800040101010101" charset="-122"/>
                <a:ea typeface="华文新魏" panose="02010800040101010101" charset="-122"/>
                <a:cs typeface="华文新魏" panose="02010800040101010101" charset="-122"/>
                <a:sym typeface="+mn-ea"/>
              </a:rPr>
              <a:t>②秋色(清)：碧空、蓝朵、青布、淡绿微黄，都是冷色调。作者调绘出一幅冷色的画面。</a:t>
            </a:r>
          </a:p>
          <a:p>
            <a:pPr algn="l"/>
            <a:r>
              <a:rPr lang="zh-CN" sz="2400">
                <a:solidFill>
                  <a:schemeClr val="accent1">
                    <a:lumMod val="50000"/>
                  </a:schemeClr>
                </a:solidFill>
                <a:latin typeface="华文新魏" panose="02010800040101010101" charset="-122"/>
                <a:ea typeface="华文新魏" panose="02010800040101010101" charset="-122"/>
                <a:cs typeface="华文新魏" panose="02010800040101010101" charset="-122"/>
                <a:sym typeface="+mn-ea"/>
              </a:rPr>
              <a:t>③秋味(悲凉)：疏疏落落、落寞、衰弱、凉风、微叹、清秋，处处流露出悲凉、忧伤。(2)作者从声、色、味的角度很好地表现了故都的秋的特色，使读者如闻其声，如见其景，如品其韵，如入其境。
</a:t>
            </a:r>
            <a:endParaRPr lang="zh-CN" altLang="en-US" sz="2400" b="0">
              <a:solidFill>
                <a:schemeClr val="accent1">
                  <a:lumMod val="50000"/>
                </a:schemeClr>
              </a:solidFill>
              <a:latin typeface="华文新魏" panose="02010800040101010101" charset="-122"/>
              <a:ea typeface="华文新魏" panose="02010800040101010101" charset="-122"/>
              <a:cs typeface="华文新魏" panose="02010800040101010101"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532130" y="416560"/>
            <a:ext cx="10954385" cy="3291840"/>
          </a:xfrm>
          <a:prstGeom prst="rect">
            <a:avLst/>
          </a:prstGeom>
          <a:noFill/>
        </p:spPr>
        <p:txBody>
          <a:bodyPr wrap="square" rtlCol="0" anchor="t">
            <a:spAutoFit/>
          </a:bodyPr>
          <a:lstStyle/>
          <a:p>
            <a:pPr indent="0"/>
            <a:r>
              <a:rPr lang="en-US" altLang="zh-CN" sz="2800">
                <a:ea typeface="宋体" panose="02010600030101010101" pitchFamily="2" charset="-122"/>
                <a:sym typeface="+mn-ea"/>
              </a:rPr>
              <a:t>4</a:t>
            </a:r>
            <a:r>
              <a:rPr lang="zh-CN" altLang="en-US" sz="2800">
                <a:ea typeface="宋体" panose="02010600030101010101" pitchFamily="2" charset="-122"/>
                <a:sym typeface="+mn-ea"/>
              </a:rPr>
              <a:t>、</a:t>
            </a:r>
            <a:r>
              <a:rPr lang="zh-CN" sz="2800">
                <a:ea typeface="宋体" panose="02010600030101010101" pitchFamily="2" charset="-122"/>
                <a:sym typeface="+mn-ea"/>
              </a:rPr>
              <a:t>为使写景状物有声有色，有动有静，并融入深沉而细腻的感受、情思，使文章做到情景交融，作者从多种感觉上来感受故都的秋。请结合下面的两段文字作具体赏析。</a:t>
            </a:r>
            <a:r>
              <a:rPr lang="zh-CN" sz="2800" b="1">
                <a:solidFill>
                  <a:schemeClr val="accent5">
                    <a:lumMod val="50000"/>
                  </a:schemeClr>
                </a:solidFill>
                <a:latin typeface="华文仿宋" panose="02010600040101010101" charset="-122"/>
                <a:ea typeface="华文仿宋" panose="02010600040101010101" charset="-122"/>
                <a:cs typeface="华文仿宋" panose="02010600040101010101" charset="-122"/>
                <a:sym typeface="+mn-ea"/>
              </a:rPr>
              <a:t>        </a:t>
            </a:r>
            <a:r>
              <a:rPr lang="zh-CN" sz="2400" b="1">
                <a:solidFill>
                  <a:srgbClr val="7030A0"/>
                </a:solidFill>
                <a:latin typeface="华文仿宋" panose="02010600040101010101" charset="-122"/>
                <a:ea typeface="华文仿宋" panose="02010600040101010101" charset="-122"/>
                <a:cs typeface="华文仿宋" panose="02010600040101010101" charset="-122"/>
                <a:sym typeface="+mn-ea"/>
              </a:rPr>
              <a:t>在北平即使不出门去吧，就是在皇城人海之中，租人家一椽破屋来住着，早晨起来，泡一碗浓茶，向院子一坐，你也能看得到很高很高的碧绿的天色，听得到青天下驯鸽的飞声。
</a:t>
            </a:r>
          </a:p>
          <a:p>
            <a:pPr indent="0"/>
            <a:r>
              <a:rPr lang="zh-CN" sz="2400" b="1">
                <a:solidFill>
                  <a:srgbClr val="7030A0"/>
                </a:solidFill>
                <a:latin typeface="华文仿宋" panose="02010600040101010101" charset="-122"/>
                <a:ea typeface="华文仿宋" panose="02010600040101010101" charset="-122"/>
                <a:cs typeface="华文仿宋" panose="02010600040101010101" charset="-122"/>
                <a:sym typeface="+mn-ea"/>
              </a:rPr>
              <a:t>        从槐树叶底，朝东细数着一丝一丝漏下来的日光，或在破壁腰中，静对着像喇叭似的牵牛花(朝荣)的蓝朵，自然而然地也能感觉到十分的秋意。</a:t>
            </a:r>
            <a:endParaRPr lang="zh-CN" altLang="en-US" sz="2400" b="1">
              <a:solidFill>
                <a:srgbClr val="FF0000"/>
              </a:solidFill>
              <a:latin typeface="华文楷体" panose="02010600040101010101" charset="-122"/>
              <a:ea typeface="华文楷体" panose="02010600040101010101" charset="-122"/>
              <a:sym typeface="+mn-ea"/>
            </a:endParaRPr>
          </a:p>
        </p:txBody>
      </p:sp>
      <p:sp>
        <p:nvSpPr>
          <p:cNvPr id="3" name="文本框 2"/>
          <p:cNvSpPr txBox="1"/>
          <p:nvPr/>
        </p:nvSpPr>
        <p:spPr>
          <a:xfrm>
            <a:off x="484505" y="3679190"/>
            <a:ext cx="11050270" cy="2922905"/>
          </a:xfrm>
          <a:prstGeom prst="rect">
            <a:avLst/>
          </a:prstGeom>
          <a:noFill/>
        </p:spPr>
        <p:txBody>
          <a:bodyPr wrap="square" rtlCol="0">
            <a:spAutoFit/>
          </a:bodyPr>
          <a:lstStyle/>
          <a:p>
            <a:pPr indent="0" algn="l"/>
            <a:r>
              <a:rPr lang="en-US" altLang="zh-CN" sz="2800">
                <a:ea typeface="宋体" panose="02010600030101010101" pitchFamily="2" charset="-122"/>
                <a:sym typeface="+mn-ea"/>
              </a:rPr>
              <a:t>       </a:t>
            </a:r>
            <a:r>
              <a:rPr lang="zh-CN" sz="2800" u="sng">
                <a:solidFill>
                  <a:schemeClr val="accent1">
                    <a:lumMod val="50000"/>
                  </a:schemeClr>
                </a:solidFill>
                <a:latin typeface="华文新魏" panose="02010800040101010101" charset="-122"/>
                <a:ea typeface="华文新魏" panose="02010800040101010101" charset="-122"/>
                <a:cs typeface="华文新魏" panose="02010800040101010101" charset="-122"/>
                <a:sym typeface="+mn-ea"/>
              </a:rPr>
              <a:t>这里写了视觉形象、听觉形象。景物写得非常细致，如“一丝一丝漏下来的日光”“像喇叭似的牵牛花(朝荣)的蓝朵”；也写了观景、赏景的心态、动作，如“细数”“静对”，透露出作者悠闲、惬意之情。</a:t>
            </a:r>
          </a:p>
          <a:p>
            <a:pPr indent="0" algn="l"/>
            <a:r>
              <a:rPr lang="zh-CN" sz="2400" b="1">
                <a:solidFill>
                  <a:srgbClr val="FF0000"/>
                </a:solidFill>
                <a:latin typeface="华文楷体" panose="02010600040101010101" charset="-122"/>
                <a:ea typeface="华文楷体" panose="02010600040101010101" charset="-122"/>
                <a:sym typeface="+mn-ea"/>
              </a:rPr>
              <a:t>点拨：写景的角度：可以从声、色、味来调动视觉、听觉、嗅觉的感官写景，给人以身临其境的感觉，也有益于作者把自己的主观感受融入，有利于表达作者的思想情感。</a:t>
            </a:r>
            <a:endParaRPr lang="zh-CN" altLang="en-US" sz="2400" b="1">
              <a:solidFill>
                <a:srgbClr val="FF0000"/>
              </a:solidFill>
              <a:latin typeface="华文楷体" panose="02010600040101010101" charset="-122"/>
              <a:ea typeface="华文楷体" panose="02010600040101010101"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427990" y="365125"/>
            <a:ext cx="10955020" cy="4030980"/>
          </a:xfrm>
          <a:prstGeom prst="rect">
            <a:avLst/>
          </a:prstGeom>
          <a:noFill/>
          <a:ln w="9525">
            <a:noFill/>
          </a:ln>
        </p:spPr>
        <p:txBody>
          <a:bodyPr wrap="square">
            <a:spAutoFit/>
          </a:bodyPr>
          <a:lstStyle/>
          <a:p>
            <a:pPr indent="0"/>
            <a:r>
              <a:rPr lang="en-US" altLang="zh-CN" sz="3200" b="0">
                <a:solidFill>
                  <a:srgbClr val="000000"/>
                </a:solidFill>
                <a:ea typeface="宋体" panose="02010600030101010101" pitchFamily="2" charset="-122"/>
                <a:cs typeface="Times New Roman" panose="02020603050405020304" charset="0"/>
              </a:rPr>
              <a:t>5</a:t>
            </a:r>
            <a:r>
              <a:rPr lang="zh-CN" altLang="en-US" sz="3200" b="0">
                <a:solidFill>
                  <a:srgbClr val="000000"/>
                </a:solidFill>
                <a:ea typeface="宋体" panose="02010600030101010101" pitchFamily="2" charset="-122"/>
                <a:cs typeface="Times New Roman" panose="02020603050405020304" charset="0"/>
              </a:rPr>
              <a:t>、</a:t>
            </a:r>
            <a:r>
              <a:rPr lang="zh-CN" sz="3200" b="0">
                <a:solidFill>
                  <a:srgbClr val="000000"/>
                </a:solidFill>
                <a:ea typeface="宋体" panose="02010600030101010101" pitchFamily="2" charset="-122"/>
                <a:cs typeface="Times New Roman" panose="02020603050405020304" charset="0"/>
              </a:rPr>
              <a:t>本文是写故都的秋，但也写到了江南之秋，主要在哪些段落?</a:t>
            </a:r>
            <a:r>
              <a:rPr lang="zh-CN" sz="3200" b="0">
                <a:solidFill>
                  <a:srgbClr val="000000"/>
                </a:solidFill>
                <a:ea typeface="宋体" panose="02010600030101010101" pitchFamily="2" charset="-122"/>
              </a:rPr>
              <a:t>其作用是什么</a:t>
            </a:r>
            <a:r>
              <a:rPr lang="en-US" sz="3200" b="0">
                <a:solidFill>
                  <a:srgbClr val="000000"/>
                </a:solidFill>
                <a:latin typeface="宋体" panose="02010600030101010101" pitchFamily="2" charset="-122"/>
                <a:cs typeface="Times New Roman" panose="02020603050405020304" charset="0"/>
              </a:rPr>
              <a:t>?</a:t>
            </a:r>
            <a:r>
              <a:rPr lang="zh-CN" sz="3200" b="0">
                <a:solidFill>
                  <a:srgbClr val="000000"/>
                </a:solidFill>
                <a:ea typeface="宋体" panose="02010600030101010101" pitchFamily="2" charset="-122"/>
              </a:rPr>
              <a:t>      
</a:t>
            </a:r>
          </a:p>
          <a:p>
            <a:pPr indent="0"/>
            <a:endParaRPr lang="zh-CN" sz="3200" b="0">
              <a:solidFill>
                <a:srgbClr val="000000"/>
              </a:solidFill>
              <a:ea typeface="宋体" panose="02010600030101010101" pitchFamily="2" charset="-122"/>
              <a:cs typeface="Times New Roman" panose="02020603050405020304" charset="0"/>
            </a:endParaRPr>
          </a:p>
          <a:p>
            <a:pPr indent="0"/>
            <a:endParaRPr lang="zh-CN" sz="3200" b="0">
              <a:solidFill>
                <a:srgbClr val="000000"/>
              </a:solidFill>
              <a:ea typeface="宋体" panose="02010600030101010101" pitchFamily="2" charset="-122"/>
              <a:cs typeface="Times New Roman" panose="02020603050405020304" charset="0"/>
            </a:endParaRPr>
          </a:p>
          <a:p>
            <a:pPr indent="0"/>
            <a:endParaRPr lang="zh-CN" sz="3200" b="0">
              <a:solidFill>
                <a:srgbClr val="000000"/>
              </a:solidFill>
              <a:ea typeface="宋体" panose="02010600030101010101" pitchFamily="2" charset="-122"/>
              <a:cs typeface="Times New Roman" panose="02020603050405020304" charset="0"/>
            </a:endParaRPr>
          </a:p>
          <a:p>
            <a:pPr indent="0"/>
            <a:r>
              <a:rPr lang="en-US" altLang="zh-CN" sz="3200" b="0">
                <a:solidFill>
                  <a:srgbClr val="000000"/>
                </a:solidFill>
                <a:ea typeface="宋体" panose="02010600030101010101" pitchFamily="2" charset="-122"/>
                <a:cs typeface="Times New Roman" panose="02020603050405020304" charset="0"/>
              </a:rPr>
              <a:t>6</a:t>
            </a:r>
            <a:r>
              <a:rPr lang="zh-CN" altLang="en-US" sz="3200" b="0">
                <a:solidFill>
                  <a:srgbClr val="000000"/>
                </a:solidFill>
                <a:ea typeface="宋体" panose="02010600030101010101" pitchFamily="2" charset="-122"/>
                <a:cs typeface="Times New Roman" panose="02020603050405020304" charset="0"/>
              </a:rPr>
              <a:t>、</a:t>
            </a:r>
            <a:r>
              <a:rPr lang="zh-CN" sz="3200" b="0">
                <a:solidFill>
                  <a:srgbClr val="000000"/>
                </a:solidFill>
                <a:ea typeface="宋体" panose="02010600030101010101" pitchFamily="2" charset="-122"/>
                <a:cs typeface="Times New Roman" panose="02020603050405020304" charset="0"/>
              </a:rPr>
              <a:t>那么作者是抓住江南秋天什么特点来衬托故都的秋的?在结构安排上为何要一前一后?</a:t>
            </a:r>
            <a:r>
              <a:rPr lang="zh-CN" sz="3200" b="0">
                <a:solidFill>
                  <a:srgbClr val="000000"/>
                </a:solidFill>
                <a:ea typeface="宋体" panose="02010600030101010101" pitchFamily="2" charset="-122"/>
              </a:rPr>
              <a:t> </a:t>
            </a:r>
            <a:endParaRPr lang="zh-CN" altLang="en-US" sz="3200" b="0">
              <a:solidFill>
                <a:srgbClr val="0070C0"/>
              </a:solidFill>
              <a:latin typeface="华文新魏" panose="02010800040101010101" charset="-122"/>
              <a:ea typeface="华文新魏" panose="02010800040101010101" charset="-122"/>
              <a:cs typeface="华文新魏" panose="02010800040101010101" charset="-122"/>
            </a:endParaRPr>
          </a:p>
        </p:txBody>
      </p:sp>
      <p:sp>
        <p:nvSpPr>
          <p:cNvPr id="2" name="文本框 1"/>
          <p:cNvSpPr txBox="1"/>
          <p:nvPr/>
        </p:nvSpPr>
        <p:spPr>
          <a:xfrm>
            <a:off x="427990" y="1635125"/>
            <a:ext cx="10955020" cy="1568450"/>
          </a:xfrm>
          <a:prstGeom prst="rect">
            <a:avLst/>
          </a:prstGeom>
          <a:noFill/>
        </p:spPr>
        <p:txBody>
          <a:bodyPr wrap="square" rtlCol="0">
            <a:spAutoFit/>
          </a:bodyPr>
          <a:lstStyle/>
          <a:p>
            <a:pPr algn="l"/>
            <a:r>
              <a:rPr lang="zh-CN" sz="3200">
                <a:solidFill>
                  <a:srgbClr val="000000"/>
                </a:solidFill>
                <a:ea typeface="宋体" panose="02010600030101010101" pitchFamily="2" charset="-122"/>
                <a:sym typeface="+mn-ea"/>
              </a:rPr>
              <a:t> </a:t>
            </a:r>
            <a:r>
              <a:rPr lang="zh-CN" sz="3200">
                <a:solidFill>
                  <a:schemeClr val="accent1">
                    <a:lumMod val="50000"/>
                  </a:schemeClr>
                </a:solidFill>
                <a:latin typeface="华文新魏" panose="02010800040101010101" charset="-122"/>
                <a:ea typeface="华文新魏" panose="02010800040101010101" charset="-122"/>
                <a:cs typeface="华文新魏" panose="02010800040101010101" charset="-122"/>
                <a:sym typeface="+mn-ea"/>
              </a:rPr>
              <a:t>主要在2和13自然段，目的是以江南之秋来衬托故都的秋。两者的比较点都是“秋味”，突出北国之秋更够味，更切合作者的心境。</a:t>
            </a:r>
            <a:endParaRPr lang="zh-CN" altLang="en-US" sz="3200" b="0">
              <a:solidFill>
                <a:srgbClr val="000000"/>
              </a:solidFill>
              <a:ea typeface="宋体" panose="02010600030101010101" pitchFamily="2" charset="-122"/>
              <a:cs typeface="Times New Roman" panose="02020603050405020304" charset="0"/>
            </a:endParaRPr>
          </a:p>
        </p:txBody>
      </p:sp>
      <p:sp>
        <p:nvSpPr>
          <p:cNvPr id="3" name="文本框 2"/>
          <p:cNvSpPr txBox="1"/>
          <p:nvPr/>
        </p:nvSpPr>
        <p:spPr>
          <a:xfrm>
            <a:off x="427990" y="4666615"/>
            <a:ext cx="10955655" cy="1568450"/>
          </a:xfrm>
          <a:prstGeom prst="rect">
            <a:avLst/>
          </a:prstGeom>
          <a:noFill/>
        </p:spPr>
        <p:txBody>
          <a:bodyPr wrap="square" rtlCol="0">
            <a:spAutoFit/>
          </a:bodyPr>
          <a:lstStyle/>
          <a:p>
            <a:pPr indent="0" algn="l"/>
            <a:r>
              <a:rPr lang="zh-CN" sz="3200">
                <a:solidFill>
                  <a:srgbClr val="000000"/>
                </a:solidFill>
                <a:ea typeface="宋体" panose="02010600030101010101" pitchFamily="2" charset="-122"/>
                <a:sym typeface="+mn-ea"/>
              </a:rPr>
              <a:t>  </a:t>
            </a:r>
            <a:r>
              <a:rPr lang="zh-CN" sz="3200">
                <a:solidFill>
                  <a:srgbClr val="0070C0"/>
                </a:solidFill>
                <a:latin typeface="华文新魏" panose="02010800040101010101" charset="-122"/>
                <a:ea typeface="华文新魏" panose="02010800040101010101" charset="-122"/>
                <a:cs typeface="华文新魏" panose="02010800040101010101" charset="-122"/>
                <a:sym typeface="+mn-ea"/>
              </a:rPr>
              <a:t>分别抓住其“看不饱，尝不透，赏玩不到十足”和“色彩不浓，回味不永”的特点，前者在第2自然段，后者在第13自然段，这样在结构上就形成了前后呼应。</a:t>
            </a:r>
            <a:endParaRPr lang="zh-CN" altLang="en-US" sz="3200" b="0">
              <a:solidFill>
                <a:srgbClr val="0070C0"/>
              </a:solidFill>
              <a:latin typeface="华文新魏" panose="02010800040101010101" charset="-122"/>
              <a:ea typeface="华文新魏" panose="02010800040101010101" charset="-122"/>
              <a:cs typeface="华文新魏" panose="020108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842010" y="1414145"/>
            <a:ext cx="7364730" cy="829945"/>
          </a:xfrm>
          <a:prstGeom prst="rect">
            <a:avLst/>
          </a:prstGeom>
          <a:noFill/>
          <a:ln w="9525">
            <a:noFill/>
          </a:ln>
        </p:spPr>
        <p:txBody>
          <a:bodyPr wrap="square">
            <a:spAutoFit/>
            <a:scene3d>
              <a:camera prst="orthographicFront"/>
              <a:lightRig rig="threePt" dir="t"/>
            </a:scene3d>
          </a:bodyPr>
          <a:lstStyle/>
          <a:p>
            <a:pPr indent="0"/>
            <a:r>
              <a:rPr lang="zh-CN" sz="4800" b="0">
                <a:ln w="12700" cmpd="sng">
                  <a:solidFill>
                    <a:schemeClr val="accent5">
                      <a:lumMod val="50000"/>
                    </a:schemeClr>
                  </a:solidFill>
                  <a:prstDash val="solid"/>
                </a:ln>
                <a:solidFill>
                  <a:schemeClr val="accent5">
                    <a:lumMod val="75000"/>
                  </a:schemeClr>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分组诵读，品味语言</a:t>
            </a:r>
            <a:endParaRPr lang="zh-CN" sz="4800" b="0">
              <a:ln w="12700" cmpd="sng">
                <a:solidFill>
                  <a:schemeClr val="accent5">
                    <a:lumMod val="50000"/>
                  </a:schemeClr>
                </a:solidFill>
                <a:prstDash val="solid"/>
              </a:ln>
              <a:solidFill>
                <a:schemeClr val="accent5">
                  <a:lumMod val="75000"/>
                </a:schemeClr>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endParaRPr>
          </a:p>
        </p:txBody>
      </p:sp>
      <p:sp>
        <p:nvSpPr>
          <p:cNvPr id="2" name="文本框 1"/>
          <p:cNvSpPr txBox="1"/>
          <p:nvPr/>
        </p:nvSpPr>
        <p:spPr>
          <a:xfrm>
            <a:off x="842010" y="2254250"/>
            <a:ext cx="5516880" cy="521970"/>
          </a:xfrm>
          <a:prstGeom prst="rect">
            <a:avLst/>
          </a:prstGeom>
          <a:noFill/>
        </p:spPr>
        <p:txBody>
          <a:bodyPr wrap="none" rtlCol="0">
            <a:spAutoFit/>
          </a:bodyPr>
          <a:lstStyle/>
          <a:p>
            <a:pPr indent="0" algn="l"/>
            <a:r>
              <a:rPr lang="zh-CN" sz="2800">
                <a:latin typeface="宋体" panose="02010600030101010101" pitchFamily="2" charset="-122"/>
                <a:ea typeface="宋体" panose="02010600030101010101" pitchFamily="2" charset="-122"/>
                <a:sym typeface="+mn-ea"/>
              </a:rPr>
              <a:t>选取其中自己喜欢的段落进行练习</a:t>
            </a:r>
            <a:endParaRPr lang="zh-CN" altLang="en-US" sz="2800" b="0">
              <a:latin typeface="宋体" panose="02010600030101010101" pitchFamily="2" charset="-122"/>
              <a:ea typeface="宋体" panose="02010600030101010101" pitchFamily="2" charset="-122"/>
              <a:sym typeface="+mn-ea"/>
            </a:endParaRPr>
          </a:p>
        </p:txBody>
      </p:sp>
      <p:sp>
        <p:nvSpPr>
          <p:cNvPr id="3" name="文本框 2"/>
          <p:cNvSpPr txBox="1"/>
          <p:nvPr/>
        </p:nvSpPr>
        <p:spPr>
          <a:xfrm>
            <a:off x="831215" y="3199130"/>
            <a:ext cx="6610350" cy="645160"/>
          </a:xfrm>
          <a:prstGeom prst="rect">
            <a:avLst/>
          </a:prstGeom>
          <a:noFill/>
        </p:spPr>
        <p:txBody>
          <a:bodyPr wrap="none" rtlCol="0" anchor="t">
            <a:spAutoFit/>
          </a:bodyPr>
          <a:lstStyle/>
          <a:p>
            <a:r>
              <a:rPr lang="zh-CN" sz="3600" b="1">
                <a:ea typeface="宋体" panose="02010600030101010101" pitchFamily="2" charset="-122"/>
                <a:sym typeface="+mn-ea"/>
              </a:rPr>
              <a:t>思考：本文的语言特点是什么？</a:t>
            </a:r>
            <a:endParaRPr lang="zh-CN" altLang="en-US" sz="3600" b="1">
              <a:ea typeface="宋体" panose="02010600030101010101" pitchFamily="2" charset="-122"/>
              <a:sym typeface="+mn-ea"/>
            </a:endParaRPr>
          </a:p>
        </p:txBody>
      </p:sp>
    </p:spTree>
    <p:custDataLst>
      <p:tags r:id="rId2"/>
    </p:custDataLst>
  </p:cSld>
  <p:clrMapOvr>
    <a:masterClrMapping/>
  </p:clrMapOvr>
  <p:transition>
    <p:wipe/>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293370" y="714375"/>
            <a:ext cx="11605895" cy="5692775"/>
          </a:xfrm>
          <a:prstGeom prst="rect">
            <a:avLst/>
          </a:prstGeom>
          <a:noFill/>
          <a:ln w="9525">
            <a:noFill/>
          </a:ln>
        </p:spPr>
        <p:txBody>
          <a:bodyPr wrap="square">
            <a:spAutoFit/>
          </a:bodyPr>
          <a:lstStyle/>
          <a:p>
            <a:pPr indent="0"/>
            <a:r>
              <a:rPr lang="zh-CN" sz="2800" b="0">
                <a:ea typeface="宋体" panose="02010600030101010101" pitchFamily="2" charset="-122"/>
              </a:rPr>
              <a:t>1、</a:t>
            </a:r>
            <a:r>
              <a:rPr lang="zh-CN" sz="2800" b="1">
                <a:ea typeface="宋体" panose="02010600030101010101" pitchFamily="2" charset="-122"/>
              </a:rPr>
              <a:t>音节的搭配的节奏美。</a:t>
            </a:r>
            <a:r>
              <a:rPr lang="zh-CN" sz="2800" b="0">
                <a:ea typeface="宋体" panose="02010600030101010101" pitchFamily="2" charset="-122"/>
              </a:rPr>
              <a:t>《故都的秋》的音节充分表了秋的神气秋的韵味。文章大量运用了四音节的短语，且其构成丰富多彩。如“不远千里”、“疏疏落落”、“息列索落”、市闲人”、“色彩不浓”、“回味不永”等。四音节的短语符合汉语的习惯。自然和谐，但如果都一样的结构形式，未免流于呆板。所以《故都的秋》还运用了不少三音节的短语。那是因为作者在运用三音短语组织语音段落的时候，往往是让他们成对或成组的出现，实际上是有意营造了三个音节语)的对偶。       例如"秋的味秋的色秋的意境与姿态总看不饱尝不透赏玩不到十足。这里“秋的卡秋的色”构成对偶又和‘秋的意境与姿态构成排比:看不饱，尝不透“构成对偶，又和“赏玩不到一足“构成排比。这样语言就稳稳地站住了脚具有了活泼柔和的节奏美。
</a:t>
            </a:r>
            <a:endParaRPr lang="zh-CN" altLang="en-US" sz="2800" b="0">
              <a:ea typeface="宋体" panose="02010600030101010101" pitchFamily="2" charset="-122"/>
            </a:endParaRPr>
          </a:p>
        </p:txBody>
      </p:sp>
    </p:spTree>
    <p:custDataLst>
      <p:tags r:id="rId2"/>
    </p:custDataLst>
  </p:cSld>
  <p:clrMapOvr>
    <a:masterClrMapping/>
  </p:clrMapOvr>
  <p:transition>
    <p:wheel spokes="8"/>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445135" y="995045"/>
            <a:ext cx="10952480" cy="5262245"/>
          </a:xfrm>
          <a:prstGeom prst="rect">
            <a:avLst/>
          </a:prstGeom>
          <a:noFill/>
        </p:spPr>
        <p:txBody>
          <a:bodyPr wrap="square" rtlCol="0" anchor="t">
            <a:spAutoFit/>
          </a:bodyPr>
          <a:lstStyle/>
          <a:p>
            <a:r>
              <a:rPr lang="zh-CN" altLang="en-US" sz="2800" b="1">
                <a:latin typeface="宋体" panose="02010600030101010101" pitchFamily="2" charset="-122"/>
                <a:ea typeface="宋体" panose="02010600030101010101" pitchFamily="2" charset="-122"/>
                <a:cs typeface="宋体" panose="02010600030101010101" pitchFamily="2" charset="-122"/>
              </a:rPr>
              <a:t>2、在句式的选择上多用整句。</a:t>
            </a:r>
          </a:p>
          <a:p>
            <a:r>
              <a:rPr lang="zh-CN" altLang="en-US" sz="2800">
                <a:latin typeface="宋体" panose="02010600030101010101" pitchFamily="2" charset="-122"/>
                <a:ea typeface="宋体" panose="02010600030101010101" pitchFamily="2" charset="-122"/>
                <a:cs typeface="宋体" panose="02010600030101010101" pitchFamily="2" charset="-122"/>
              </a:rPr>
              <a:t>    文中提到南国的秋比起北国的秋来，正像是“黄酒之与白干稀饭之与馍馍鲈鱼之与大蟹黄犬之与骆驼"是典型的整句。然而文章中更多的句式是整散结合整齐中有变化的。看那北国的秋“来得清来得静来得悲谅”北方的秋雨也似乎比南方“下得奇，下得有味，下得更像样”。两组句子中的分句都是由结构相同的补充短语构成了整齐的排比句式，但每个分句的补语的音节又不尽相同。第一组句子中的三个补语“清”、“静是单音节，而“悲凉”是双音节第组句子中的三个补语“奇"是单音节“有味”是双音节而“更像样”是三音节。这样整齐中有变化的句式既加强了文章的气势又活泼自然，很好地体现了散文形散而神不散的特点，富有节奏感和音乐美形成了一种既典雅又酒脱的风格。</a:t>
            </a:r>
          </a:p>
        </p:txBody>
      </p:sp>
    </p:spTree>
    <p:custDataLst>
      <p:tags r:id="rId2"/>
    </p:custDataLst>
  </p:cSld>
  <p:clrMapOvr>
    <a:masterClrMapping/>
  </p:clrMapOvr>
  <p:transition>
    <p:wheel spokes="8"/>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873125" y="750570"/>
            <a:ext cx="4444365" cy="922020"/>
          </a:xfrm>
          <a:prstGeom prst="rect">
            <a:avLst/>
          </a:prstGeom>
          <a:noFill/>
          <a:ln w="9525">
            <a:noFill/>
          </a:ln>
        </p:spPr>
        <p:txBody>
          <a:bodyPr wrap="square">
            <a:spAutoFit/>
            <a:scene3d>
              <a:camera prst="orthographicFront"/>
              <a:lightRig rig="threePt" dir="t"/>
            </a:scene3d>
          </a:bodyPr>
          <a:lstStyle/>
          <a:p>
            <a:pPr indent="0"/>
            <a:r>
              <a:rPr lang="zh-CN" sz="5400" b="0">
                <a:ln w="12700" cmpd="sng">
                  <a:solidFill>
                    <a:schemeClr val="accent5">
                      <a:lumMod val="50000"/>
                    </a:schemeClr>
                  </a:solidFill>
                  <a:prstDash val="solid"/>
                </a:ln>
                <a:solidFill>
                  <a:schemeClr val="accent5">
                    <a:lumMod val="75000"/>
                  </a:schemeClr>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主旨情感探讨</a:t>
            </a:r>
            <a:endParaRPr lang="zh-CN" altLang="en-US" sz="5400" b="0">
              <a:ln w="12700" cmpd="sng">
                <a:solidFill>
                  <a:schemeClr val="accent5">
                    <a:lumMod val="50000"/>
                  </a:schemeClr>
                </a:solidFill>
                <a:prstDash val="solid"/>
              </a:ln>
              <a:solidFill>
                <a:schemeClr val="accent5">
                  <a:lumMod val="75000"/>
                </a:schemeClr>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endParaRPr>
          </a:p>
        </p:txBody>
      </p:sp>
      <p:sp>
        <p:nvSpPr>
          <p:cNvPr id="3" name="文本框 2"/>
          <p:cNvSpPr txBox="1"/>
          <p:nvPr/>
        </p:nvSpPr>
        <p:spPr>
          <a:xfrm>
            <a:off x="665480" y="1906270"/>
            <a:ext cx="10573385" cy="3046095"/>
          </a:xfrm>
          <a:prstGeom prst="rect">
            <a:avLst/>
          </a:prstGeom>
          <a:noFill/>
        </p:spPr>
        <p:txBody>
          <a:bodyPr wrap="square" rtlCol="0">
            <a:spAutoFit/>
          </a:bodyPr>
          <a:lstStyle/>
          <a:p>
            <a:pPr algn="l"/>
            <a:r>
              <a:rPr lang="en-US" altLang="zh-CN" sz="3200">
                <a:ea typeface="宋体" panose="02010600030101010101" pitchFamily="2" charset="-122"/>
                <a:sym typeface="+mn-ea"/>
              </a:rPr>
              <a:t>        </a:t>
            </a:r>
            <a:r>
              <a:rPr lang="zh-CN" sz="3200">
                <a:ea typeface="宋体" panose="02010600030101010101" pitchFamily="2" charset="-122"/>
                <a:sym typeface="+mn-ea"/>
              </a:rPr>
              <a:t>对于《故都的秋》的主题，历来见仁见智，有人认为是颂秋，有人认为是悲秋，有人认为是表达对故都的眷恋之情，有人认为是表达了一种深沉的爱国之情，还有人认为是表达了作者对田园生活的向往，你对这篇文章的主题有什么看法？</a:t>
            </a:r>
          </a:p>
          <a:p>
            <a:endParaRPr lang="zh-CN" altLang="en-US" sz="3200">
              <a:ea typeface="宋体" panose="02010600030101010101" pitchFamily="2" charset="-122"/>
              <a:sym typeface="+mn-ea"/>
            </a:endParaRPr>
          </a:p>
        </p:txBody>
      </p:sp>
    </p:spTree>
    <p:custDataLst>
      <p:tags r:id="rId2"/>
    </p:custDataLst>
  </p:cSld>
  <p:clrMapOvr>
    <a:masterClrMapping/>
  </p:clrMapOvr>
  <p:transition>
    <p:fade/>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49250" y="181610"/>
            <a:ext cx="11557000" cy="6369685"/>
          </a:xfrm>
          <a:prstGeom prst="rect">
            <a:avLst/>
          </a:prstGeom>
          <a:noFill/>
          <a:ln w="9525">
            <a:noFill/>
          </a:ln>
        </p:spPr>
        <p:txBody>
          <a:bodyPr wrap="square">
            <a:spAutoFit/>
          </a:bodyPr>
          <a:lstStyle/>
          <a:p>
            <a:pPr indent="0"/>
            <a:r>
              <a:rPr lang="zh-CN" sz="2400" b="0">
                <a:ea typeface="宋体" panose="02010600030101010101" pitchFamily="2" charset="-122"/>
              </a:rPr>
              <a:t>　</a:t>
            </a:r>
            <a:r>
              <a:rPr lang="zh-CN" sz="2400" b="1">
                <a:solidFill>
                  <a:schemeClr val="tx2">
                    <a:lumMod val="75000"/>
                    <a:lumOff val="25000"/>
                  </a:schemeClr>
                </a:solidFill>
                <a:ea typeface="宋体" panose="02010600030101010101" pitchFamily="2" charset="-122"/>
              </a:rPr>
              <a:t>观点一：</a:t>
            </a:r>
            <a:r>
              <a:rPr lang="zh-CN" sz="2400" b="0">
                <a:solidFill>
                  <a:schemeClr val="tx2">
                    <a:lumMod val="75000"/>
                    <a:lumOff val="25000"/>
                  </a:schemeClr>
                </a:solidFill>
                <a:ea typeface="宋体" panose="02010600030101010101" pitchFamily="2" charset="-122"/>
              </a:rPr>
              <a:t>《故都的秋》抒发了作者对故都的眷恋之情。文章将自然的“客观色彩”——故都的秋色，与作家内心的“主观色彩”——个人心情，自然地融合在一起，秋中有情的眷念，情中有秋的落寞。赞美故都的自然风物，抒发对故都之秋的向往、眷恋之情，并流露出忧郁、孤独的性格。</a:t>
            </a:r>
            <a:r>
              <a:rPr lang="zh-CN" sz="2400" b="1">
                <a:solidFill>
                  <a:schemeClr val="accent4">
                    <a:lumMod val="50000"/>
                  </a:schemeClr>
                </a:solidFill>
                <a:latin typeface="华文楷体" panose="02010600040101010101" charset="-122"/>
                <a:ea typeface="华文楷体" panose="02010600040101010101" charset="-122"/>
                <a:cs typeface="华文楷体" panose="02010600040101010101" charset="-122"/>
              </a:rPr>
              <a:t>观点二：《故都的秋》表面是在悲秋，实为颂秋。如作者所说，秋能引起人们“深沉，幽远，严厉，萧索的感触来”，但作者在开头和结尾都用南国的秋和故都的秋作对比，衬托出北国秋景之美，秋味之浓，秋意之十足，渗透着作者对故都的秋的深深的挚爱和眷恋。文中写了家家户户的庭院秋色，写了高空下寂静的牵牛花，写了无声地飘然落地的槐花，在悲凉中又写出了故都人情的深沉、温暖，富有情味。写到处是成熟的水果，这是写清、静、悲凉中的成熟和充实，给人生气盎然的韵味。所以说作者实际上是在用深沉的忧思和落寞悲凉来颂秋。</a:t>
            </a:r>
            <a:r>
              <a:rPr lang="zh-CN" sz="2400" b="1">
                <a:gradFill>
                  <a:gsLst>
                    <a:gs pos="0">
                      <a:srgbClr val="7B32B2"/>
                    </a:gs>
                    <a:gs pos="100000">
                      <a:srgbClr val="401A5D"/>
                    </a:gs>
                  </a:gsLst>
                  <a:lin scaled="0"/>
                </a:gradFill>
                <a:latin typeface="华文新魏" panose="02010800040101010101" charset="-122"/>
                <a:ea typeface="华文新魏" panose="02010800040101010101" charset="-122"/>
                <a:cs typeface="华文新魏" panose="02010800040101010101" charset="-122"/>
              </a:rPr>
              <a:t>观点三：</a:t>
            </a:r>
            <a:r>
              <a:rPr lang="zh-CN" sz="2400" b="0">
                <a:gradFill>
                  <a:gsLst>
                    <a:gs pos="0">
                      <a:srgbClr val="7B32B2"/>
                    </a:gs>
                    <a:gs pos="100000">
                      <a:srgbClr val="401A5D"/>
                    </a:gs>
                  </a:gsLst>
                  <a:lin scaled="0"/>
                </a:gradFill>
                <a:latin typeface="华文新魏" panose="02010800040101010101" charset="-122"/>
                <a:ea typeface="华文新魏" panose="02010800040101010101" charset="-122"/>
                <a:cs typeface="华文新魏" panose="02010800040101010101" charset="-122"/>
              </a:rPr>
              <a:t>《故都的秋》不但表达了作者对故都的秋的深深眷恋之情，更是传递出他的爱国情愫。郁达夫在他短短四十几个春秋里，身处乱世，饱经忧患，十年的异国生活，使他饱受屈辱和歧视。他在《沉沦》中借主人公之口发出“祖国呀祖国！我的死是你害我的”“你快富起来！强起来罢”的呐喊，这也是他的心声。夏衍先生曾说“达夫是一个伟大的爱国者，爱国是他毕生的精神支柱”。他借写故都的秋景，表达的是一种深沉的爱国之情，对故都的秋有多眷恋，表明他对祖国的爱就有多深。</a:t>
            </a:r>
            <a:r>
              <a:rPr lang="zh-CN" sz="2400" b="0">
                <a:gradFill>
                  <a:gsLst>
                    <a:gs pos="0">
                      <a:srgbClr val="7B32B2"/>
                    </a:gs>
                    <a:gs pos="100000">
                      <a:srgbClr val="401A5D"/>
                    </a:gs>
                  </a:gsLst>
                  <a:lin scaled="0"/>
                </a:gradFill>
                <a:latin typeface="华文新魏" panose="02010800040101010101" charset="-122"/>
                <a:ea typeface="华文新魏" panose="02010800040101010101" charset="-122"/>
                <a:cs typeface="华文新魏" panose="02010800040101010101" charset="-122"/>
              </a:rPr>
              <a:t>
</a:t>
            </a:r>
            <a:endParaRPr lang="zh-CN" altLang="en-US" sz="2400" b="0">
              <a:gradFill>
                <a:gsLst>
                  <a:gs pos="0">
                    <a:srgbClr val="7B32B2"/>
                  </a:gs>
                  <a:gs pos="100000">
                    <a:srgbClr val="401A5D"/>
                  </a:gs>
                </a:gsLst>
                <a:lin scaled="0"/>
              </a:gradFill>
              <a:latin typeface="华文新魏" panose="02010800040101010101" charset="-122"/>
              <a:ea typeface="华文新魏" panose="02010800040101010101" charset="-122"/>
              <a:cs typeface="华文新魏" panose="02010800040101010101" charset="-122"/>
            </a:endParaRPr>
          </a:p>
        </p:txBody>
      </p:sp>
    </p:spTree>
    <p:custDataLst>
      <p:tags r:id="rId2"/>
    </p:custDataLst>
  </p:cSld>
  <p:clrMapOvr>
    <a:masterClrMapping/>
  </p:clrMapOvr>
  <p:transition>
    <p:newsflash/>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938530" y="1169035"/>
            <a:ext cx="10001250" cy="3692525"/>
          </a:xfrm>
          <a:prstGeom prst="rect">
            <a:avLst/>
          </a:prstGeom>
          <a:noFill/>
          <a:ln w="9525">
            <a:noFill/>
          </a:ln>
        </p:spPr>
        <p:txBody>
          <a:bodyPr wrap="square">
            <a:spAutoFit/>
          </a:bodyPr>
          <a:lstStyle/>
          <a:p>
            <a:pPr indent="0"/>
            <a:r>
              <a:rPr lang="zh-CN" sz="5400" b="1">
                <a:ln w="12700" cmpd="sng">
                  <a:solidFill>
                    <a:schemeClr val="accent6">
                      <a:lumMod val="50000"/>
                    </a:schemeClr>
                  </a:solidFill>
                  <a:prstDash val="solid"/>
                </a:ln>
                <a:solidFill>
                  <a:schemeClr val="accent5">
                    <a:lumMod val="75000"/>
                  </a:schemeClr>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教学目标：</a:t>
            </a:r>
            <a:r>
              <a:rPr lang="en-US" sz="3600" b="0">
                <a:latin typeface="宋体" panose="02010600030101010101" pitchFamily="2" charset="-122"/>
              </a:rPr>
              <a:t>1.</a:t>
            </a:r>
            <a:r>
              <a:rPr lang="zh-CN" sz="3600" b="0">
                <a:ea typeface="宋体" panose="02010600030101010101" pitchFamily="2" charset="-122"/>
              </a:rPr>
              <a:t>品味文章明白晓畅、简洁清丽的语言特色。</a:t>
            </a:r>
            <a:r>
              <a:rPr lang="en-US" sz="3600" b="0">
                <a:latin typeface="宋体" panose="02010600030101010101" pitchFamily="2" charset="-122"/>
              </a:rPr>
              <a:t>2.</a:t>
            </a:r>
            <a:r>
              <a:rPr lang="zh-CN" sz="3600" b="0">
                <a:ea typeface="宋体" panose="02010600030101010101" pitchFamily="2" charset="-122"/>
              </a:rPr>
              <a:t>学习对比、衬托的写景方法。</a:t>
            </a:r>
            <a:r>
              <a:rPr lang="zh-CN" sz="3600" b="0">
                <a:latin typeface="宋体" panose="02010600030101010101" pitchFamily="2" charset="-122"/>
                <a:ea typeface="宋体" panose="02010600030101010101" pitchFamily="2" charset="-122"/>
              </a:rPr>
              <a:t>3</a:t>
            </a:r>
            <a:r>
              <a:rPr lang="zh-CN" sz="3600" b="0">
                <a:ea typeface="宋体" panose="02010600030101010101" pitchFamily="2" charset="-122"/>
              </a:rPr>
              <a:t>.领悟作者</a:t>
            </a:r>
            <a:r>
              <a:rPr lang="zh-CN" sz="3600">
                <a:ea typeface="宋体" panose="02010600030101010101" pitchFamily="2" charset="-122"/>
                <a:sym typeface="+mn-ea"/>
              </a:rPr>
              <a:t>借景抒情的写法以及</a:t>
            </a:r>
            <a:r>
              <a:rPr lang="zh-CN" sz="3600" b="0">
                <a:ea typeface="宋体" panose="02010600030101010101" pitchFamily="2" charset="-122"/>
              </a:rPr>
              <a:t>流露在文中的思想情感。
</a:t>
            </a:r>
            <a:endParaRPr lang="zh-CN" altLang="en-US" sz="3600"/>
          </a:p>
        </p:txBody>
      </p:sp>
    </p:spTree>
    <p:custDataLst>
      <p:tags r:id="rId2"/>
    </p:custDataLst>
  </p:cSld>
  <p:clrMapOvr>
    <a:masterClrMapping/>
  </p:clrMapOvr>
  <p:transition>
    <p:fade/>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632460" y="1518285"/>
            <a:ext cx="10514965" cy="2553335"/>
          </a:xfrm>
          <a:prstGeom prst="rect">
            <a:avLst/>
          </a:prstGeom>
          <a:noFill/>
        </p:spPr>
        <p:txBody>
          <a:bodyPr wrap="square" rtlCol="0" anchor="t">
            <a:spAutoFit/>
          </a:bodyPr>
          <a:lstStyle/>
          <a:p>
            <a:pPr indent="0"/>
            <a:r>
              <a:rPr lang="zh-CN" sz="3200">
                <a:latin typeface="华文中宋" panose="02010600040101010101" charset="-122"/>
                <a:ea typeface="华文中宋" panose="02010600040101010101" charset="-122"/>
                <a:sym typeface="+mn-ea"/>
              </a:rPr>
              <a:t>观点二合一：</a:t>
            </a:r>
            <a:r>
              <a:rPr lang="zh-CN" sz="3200">
                <a:ea typeface="宋体" panose="02010600030101010101" pitchFamily="2" charset="-122"/>
                <a:sym typeface="+mn-ea"/>
              </a:rPr>
              <a:t>        本文通过对故都北平秋色的描绘，赞美了故都的自然风物，抒发了向往、眷恋故都之秋的真情，表达了作者对故都、对祖国的深沉而炽热的爱，同时，也流露出作者在旧中国颠沛流离、饱尝人间愁苦的忧郁、孤独的心境。
</a:t>
            </a:r>
            <a:endParaRPr lang="zh-CN" altLang="en-US" sz="3200"/>
          </a:p>
        </p:txBody>
      </p:sp>
    </p:spTree>
    <p:custDataLst>
      <p:tags r:id="rId2"/>
    </p:custDataLst>
  </p:cSld>
  <p:clrMapOvr>
    <a:masterClrMapping/>
  </p:clrMapOvr>
  <p:transition>
    <p:newsflash/>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461645" y="416560"/>
            <a:ext cx="10794365" cy="5354320"/>
          </a:xfrm>
          <a:prstGeom prst="rect">
            <a:avLst/>
          </a:prstGeom>
          <a:noFill/>
          <a:ln w="9525">
            <a:noFill/>
          </a:ln>
          <a:effectLst/>
        </p:spPr>
        <p:txBody>
          <a:bodyPr wrap="square">
            <a:spAutoFit/>
          </a:bodyPr>
          <a:lstStyle/>
          <a:p>
            <a:pPr indent="0"/>
            <a:r>
              <a:rPr lang="zh-CN" sz="5400" b="0">
                <a:ln w="12700" cmpd="sng">
                  <a:solidFill>
                    <a:schemeClr val="accent4">
                      <a:lumMod val="75000"/>
                    </a:schemeClr>
                  </a:solidFill>
                  <a:prstDash val="solid"/>
                </a:ln>
                <a:solidFill>
                  <a:schemeClr val="accent6">
                    <a:lumMod val="75000"/>
                  </a:schemeClr>
                </a:solidFill>
                <a:effectLst>
                  <a:outerShdw blurRad="50800" dist="38100" dir="13500000" algn="br" rotWithShape="0">
                    <a:prstClr val="black">
                      <a:alpha val="40000"/>
                    </a:prstClr>
                  </a:outerShdw>
                </a:effectLst>
                <a:latin typeface="华文中宋" panose="02010600040101010101" charset="-122"/>
                <a:ea typeface="华文中宋" panose="02010600040101010101" charset="-122"/>
              </a:rPr>
              <a:t>小结</a:t>
            </a:r>
            <a:r>
              <a:rPr lang="zh-CN" sz="3600" b="0">
                <a:solidFill>
                  <a:srgbClr val="000000"/>
                </a:solidFill>
                <a:ea typeface="宋体" panose="02010600030101010101" pitchFamily="2" charset="-122"/>
              </a:rPr>
              <a:t>        王国维在《人间词话》中曾说</a:t>
            </a:r>
            <a:r>
              <a:rPr lang="zh-CN" sz="3600" b="0">
                <a:solidFill>
                  <a:srgbClr val="000000"/>
                </a:solidFill>
                <a:ea typeface="宋体" panose="02010600030101010101" pitchFamily="2" charset="-122"/>
                <a:cs typeface="Times New Roman" panose="02020603050405020304" charset="0"/>
              </a:rPr>
              <a:t>“以我观物，故物皆著我之色彩”。本文将自然界的客观色彩——故都的秋色，与作家的主观色彩——个人的心情，自然地融合在一起，秋中有情的眷恋，情中有秋的落寞。全文紧扣“清、静、悲凉”，以情驭景，以景显情，浑然一体。
</a:t>
            </a:r>
            <a:endParaRPr lang="zh-CN" altLang="en-US" sz="3600"/>
          </a:p>
        </p:txBody>
      </p:sp>
      <p:pic>
        <p:nvPicPr>
          <p:cNvPr id="101" name="New picture" hidden="1"/>
          <p:cNvPicPr/>
          <p:nvPr/>
        </p:nvPicPr>
        <p:blipFill>
          <a:blip r:embed="rId2"/>
          <a:stretch>
            <a:fillRect/>
          </a:stretch>
        </p:blipFill>
        <p:spPr>
          <a:xfrm>
            <a:off x="12090400" y="11049000"/>
            <a:ext cx="444500" cy="342900"/>
          </a:xfrm>
          <a:prstGeom prst="cube">
            <a:avLst/>
          </a:prstGeom>
        </p:spPr>
      </p:pic>
      <p:pic>
        <p:nvPicPr>
          <p:cNvPr id="102" name="New picture"/>
          <p:cNvPicPr/>
          <p:nvPr/>
        </p:nvPicPr>
        <p:blipFill>
          <a:blip r:embed="rId3"/>
          <a:stretch>
            <a:fillRect/>
          </a:stretch>
        </p:blipFill>
        <p:spPr>
          <a:xfrm>
            <a:off x="12065000" y="11379200"/>
            <a:ext cx="355600" cy="254000"/>
          </a:xfrm>
          <a:prstGeom prst="cube">
            <a:avLst/>
          </a:prstGeom>
        </p:spPr>
      </p:pic>
    </p:spTree>
    <p:custDataLst>
      <p:tags r:id="rId4"/>
    </p:custDataLst>
  </p:cSld>
  <p:clrMapOvr>
    <a:masterClrMapping/>
  </p:clrMapOvr>
  <p:transition>
    <p:wheel spokes="8"/>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368300" y="2208530"/>
            <a:ext cx="8825230" cy="4154170"/>
          </a:xfrm>
          <a:prstGeom prst="rect">
            <a:avLst/>
          </a:prstGeom>
          <a:noFill/>
          <a:ln w="9525">
            <a:noFill/>
          </a:ln>
        </p:spPr>
        <p:txBody>
          <a:bodyPr wrap="square">
            <a:spAutoFit/>
          </a:bodyPr>
          <a:lstStyle/>
          <a:p>
            <a:pPr indent="0"/>
            <a:r>
              <a:rPr lang="zh-CN" sz="2400" b="1">
                <a:solidFill>
                  <a:srgbClr val="000000"/>
                </a:solidFill>
                <a:ea typeface="宋体" panose="02010600030101010101" pitchFamily="2" charset="-122"/>
              </a:rPr>
              <a:t>郁达夫</a:t>
            </a:r>
            <a:r>
              <a:rPr lang="zh-CN" sz="2400" b="0">
                <a:solidFill>
                  <a:srgbClr val="000000"/>
                </a:solidFill>
                <a:ea typeface="宋体" panose="02010600030101010101" pitchFamily="2" charset="-122"/>
              </a:rPr>
              <a:t>（</a:t>
            </a:r>
            <a:r>
              <a:rPr lang="zh-CN" sz="2400" b="0">
                <a:solidFill>
                  <a:srgbClr val="000000"/>
                </a:solidFill>
                <a:ea typeface="宋体" panose="02010600030101010101" pitchFamily="2" charset="-122"/>
                <a:cs typeface="Times New Roman" panose="02020603050405020304" charset="0"/>
              </a:rPr>
              <a:t>1896—1945），原名郁文，现代作家。浙江富阳人。1913年留学日本，曾经广泛涉猎外国文学，深受近代欧洲、日本各种社会思潮和文艺作品的熏陶。十年异国生活使他饱受屈辱和歧视，激起了他的爱国热忱。1922年回国从事文学创作活动。1930年参加中国左翼作家联盟。抗日战争爆发后，他赴武汉投入抗日救亡运动，并到新加坡积极宣传抗日。后流亡到苏门答腊。1945年９月被日本宪兵杀害。1952被追为列士。主要作品有《沉沦》（现代文学史上第一部小说集）《春风沉醉的晚上》《出奔》《她是一个弱女子》等，在不同程度上揭露了旧社会的罪恶，向封建道德大胆挑战，有一定的积极意义，但也带有颓废情绪。散文以游记著称，情景交融，文笔优美，自成一家。</a:t>
            </a:r>
            <a:endParaRPr lang="zh-CN" altLang="en-US" sz="2400"/>
          </a:p>
        </p:txBody>
      </p:sp>
      <p:pic>
        <p:nvPicPr>
          <p:cNvPr id="2" name="图片 1" descr="a9d3fd1f4134970afe96fe5999cad1c8a6865ddb[1]"/>
          <p:cNvPicPr>
            <a:picLocks noChangeAspect="1"/>
          </p:cNvPicPr>
          <p:nvPr/>
        </p:nvPicPr>
        <p:blipFill>
          <a:blip r:embed="rId2"/>
          <a:stretch>
            <a:fillRect/>
          </a:stretch>
        </p:blipFill>
        <p:spPr>
          <a:xfrm>
            <a:off x="9355455" y="156845"/>
            <a:ext cx="2499360" cy="3622675"/>
          </a:xfrm>
          <a:prstGeom prst="rect">
            <a:avLst/>
          </a:prstGeom>
        </p:spPr>
      </p:pic>
      <p:sp>
        <p:nvSpPr>
          <p:cNvPr id="3" name="文本框 2"/>
          <p:cNvSpPr txBox="1"/>
          <p:nvPr/>
        </p:nvSpPr>
        <p:spPr>
          <a:xfrm>
            <a:off x="595630" y="624205"/>
            <a:ext cx="1707515" cy="1014730"/>
          </a:xfrm>
          <a:prstGeom prst="rect">
            <a:avLst/>
          </a:prstGeom>
          <a:noFill/>
          <a:ln>
            <a:noFill/>
          </a:ln>
          <a:effectLst>
            <a:glow rad="228600">
              <a:srgbClr val="FFFF00">
                <a:alpha val="40000"/>
              </a:srgbClr>
            </a:glow>
          </a:effectLst>
        </p:spPr>
        <p:txBody>
          <a:bodyPr wrap="square" rtlCol="0">
            <a:spAutoFit/>
            <a:scene3d>
              <a:camera prst="orthographicFront"/>
              <a:lightRig rig="threePt" dir="t"/>
            </a:scene3d>
          </a:bodyPr>
          <a:lstStyle/>
          <a:p>
            <a:r>
              <a:rPr lang="zh-CN" altLang="en-US" sz="6000">
                <a:ln w="12700" cmpd="sng">
                  <a:solidFill>
                    <a:schemeClr val="accent6">
                      <a:lumMod val="75000"/>
                    </a:schemeClr>
                  </a:solidFill>
                  <a:prstDash val="solid"/>
                </a:ln>
                <a:solidFill>
                  <a:schemeClr val="accent4">
                    <a:lumMod val="50000"/>
                  </a:schemeClr>
                </a:solidFill>
                <a:effectLst>
                  <a:outerShdw blurRad="50800" dist="38100" dir="5400000" algn="t" rotWithShape="0">
                    <a:prstClr val="black">
                      <a:alpha val="40000"/>
                    </a:prstClr>
                  </a:outerShdw>
                </a:effectLst>
                <a:latin typeface="隶书" panose="02010509060101010101" charset="-122"/>
                <a:ea typeface="隶书" panose="02010509060101010101" charset="-122"/>
              </a:rPr>
              <a:t>知人</a:t>
            </a:r>
            <a:endParaRPr lang="zh-CN" altLang="en-US" sz="6000">
              <a:ln w="12700" cmpd="sng">
                <a:solidFill>
                  <a:schemeClr val="accent6">
                    <a:lumMod val="75000"/>
                  </a:schemeClr>
                </a:solidFill>
                <a:prstDash val="solid"/>
              </a:ln>
              <a:solidFill>
                <a:schemeClr val="accent4">
                  <a:lumMod val="50000"/>
                </a:schemeClr>
              </a:solidFill>
              <a:effectLst>
                <a:outerShdw blurRad="50800" dist="38100" dir="5400000" algn="t" rotWithShape="0">
                  <a:prstClr val="black">
                    <a:alpha val="40000"/>
                  </a:prstClr>
                </a:outerShdw>
              </a:effectLst>
              <a:latin typeface="隶书" panose="02010509060101010101" charset="-122"/>
              <a:ea typeface="隶书" panose="02010509060101010101" charset="-122"/>
            </a:endParaRPr>
          </a:p>
        </p:txBody>
      </p:sp>
    </p:spTree>
    <p:custDataLst>
      <p:tags r:id="rId3"/>
    </p:custDataLst>
  </p:cSld>
  <p:clrMapOvr>
    <a:masterClrMapping/>
  </p:clrMapOvr>
  <p:transition>
    <p:cut/>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501650" y="284480"/>
            <a:ext cx="1707515" cy="1014730"/>
          </a:xfrm>
          <a:prstGeom prst="rect">
            <a:avLst/>
          </a:prstGeom>
          <a:noFill/>
          <a:ln>
            <a:noFill/>
          </a:ln>
          <a:effectLst>
            <a:glow rad="228600">
              <a:srgbClr val="FFFF00">
                <a:alpha val="40000"/>
              </a:srgbClr>
            </a:glow>
          </a:effectLst>
        </p:spPr>
        <p:txBody>
          <a:bodyPr wrap="square" rtlCol="0">
            <a:spAutoFit/>
            <a:scene3d>
              <a:camera prst="orthographicFront"/>
              <a:lightRig rig="threePt" dir="t"/>
            </a:scene3d>
          </a:bodyPr>
          <a:lstStyle/>
          <a:p>
            <a:r>
              <a:rPr lang="zh-CN" altLang="en-US" sz="6000">
                <a:ln w="12700" cmpd="sng">
                  <a:solidFill>
                    <a:schemeClr val="accent6">
                      <a:lumMod val="75000"/>
                    </a:schemeClr>
                  </a:solidFill>
                  <a:prstDash val="solid"/>
                </a:ln>
                <a:solidFill>
                  <a:schemeClr val="accent4">
                    <a:lumMod val="50000"/>
                  </a:schemeClr>
                </a:solidFill>
                <a:effectLst>
                  <a:outerShdw blurRad="50800" dist="38100" dir="5400000" algn="t" rotWithShape="0">
                    <a:prstClr val="black">
                      <a:alpha val="40000"/>
                    </a:prstClr>
                  </a:outerShdw>
                </a:effectLst>
                <a:latin typeface="隶书" panose="02010509060101010101" charset="-122"/>
                <a:ea typeface="隶书" panose="02010509060101010101" charset="-122"/>
              </a:rPr>
              <a:t>论世</a:t>
            </a:r>
            <a:endParaRPr lang="zh-CN" altLang="en-US" sz="6000">
              <a:ln w="12700" cmpd="sng">
                <a:solidFill>
                  <a:schemeClr val="accent6">
                    <a:lumMod val="75000"/>
                  </a:schemeClr>
                </a:solidFill>
                <a:prstDash val="solid"/>
              </a:ln>
              <a:solidFill>
                <a:schemeClr val="accent4">
                  <a:lumMod val="50000"/>
                </a:schemeClr>
              </a:solidFill>
              <a:effectLst>
                <a:outerShdw blurRad="50800" dist="38100" dir="5400000" algn="t" rotWithShape="0">
                  <a:prstClr val="black">
                    <a:alpha val="40000"/>
                  </a:prstClr>
                </a:outerShdw>
              </a:effectLst>
              <a:latin typeface="隶书" panose="02010509060101010101" charset="-122"/>
              <a:ea typeface="隶书" panose="02010509060101010101" charset="-122"/>
            </a:endParaRPr>
          </a:p>
        </p:txBody>
      </p:sp>
      <p:sp>
        <p:nvSpPr>
          <p:cNvPr id="100" name="文本框 99"/>
          <p:cNvSpPr txBox="1"/>
          <p:nvPr/>
        </p:nvSpPr>
        <p:spPr>
          <a:xfrm>
            <a:off x="405765" y="1299210"/>
            <a:ext cx="11379835" cy="5015865"/>
          </a:xfrm>
          <a:prstGeom prst="rect">
            <a:avLst/>
          </a:prstGeom>
          <a:noFill/>
          <a:ln w="9525">
            <a:noFill/>
          </a:ln>
        </p:spPr>
        <p:txBody>
          <a:bodyPr wrap="square">
            <a:spAutoFit/>
          </a:bodyPr>
          <a:lstStyle/>
          <a:p>
            <a:pPr indent="304800"/>
            <a:r>
              <a:rPr lang="en-US" altLang="zh-CN" sz="3200" b="0">
                <a:latin typeface="华文新魏" panose="02010800040101010101" charset="-122"/>
                <a:ea typeface="华文新魏" panose="02010800040101010101" charset="-122"/>
                <a:cs typeface="华文新魏" panose="02010800040101010101" charset="-122"/>
              </a:rPr>
              <a:t>      </a:t>
            </a:r>
            <a:r>
              <a:rPr lang="zh-CN" sz="3200" b="0">
                <a:latin typeface="华文新魏" panose="02010800040101010101" charset="-122"/>
                <a:ea typeface="华文新魏" panose="02010800040101010101" charset="-122"/>
                <a:cs typeface="华文新魏" panose="02010800040101010101" charset="-122"/>
              </a:rPr>
              <a:t>从1921年到1933年4月，郁达夫用相当大的精力参加左翼文艺活动和进行创作。由于国民党白色恐怖的威胁等原因，郁达夫1933年4月由上海迁居杭州，1936年2月离杭赴福州，在杭州居住了三年。在这段时间里，他思想苦闷，过的是一种闲散安逸的生活，并花了许多时间到处游山玩水，在一定程度上也是为了排遣现实带给他的苦闷和离群索居的寂寞。在游山玩水过程中，他写了许多游记，这是他在这段时期创作的主要收获，为我国现代游记的发展做出了贡献。1934年7月，郁达夫“不远千里”从杭州经青岛去北平，再次饱尝了故都的“秋”味，并写下了优美的散文——《故都的秋》。</a:t>
            </a:r>
            <a:endParaRPr lang="zh-CN" altLang="en-US" sz="3200" b="0">
              <a:latin typeface="华文新魏" panose="02010800040101010101" charset="-122"/>
              <a:ea typeface="华文新魏" panose="02010800040101010101" charset="-122"/>
              <a:cs typeface="华文新魏" panose="02010800040101010101" charset="-122"/>
            </a:endParaRPr>
          </a:p>
        </p:txBody>
      </p:sp>
    </p:spTree>
    <p:custDataLst>
      <p:tags r:id="rId2"/>
    </p:custDataLst>
  </p:cSld>
  <p:clrMapOvr>
    <a:masterClrMapping/>
  </p:clrMapOvr>
  <p:transition>
    <p:cut/>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373380" y="1305560"/>
            <a:ext cx="11445240" cy="2676525"/>
          </a:xfrm>
          <a:prstGeom prst="rect">
            <a:avLst/>
          </a:prstGeom>
          <a:noFill/>
          <a:ln w="9525">
            <a:noFill/>
          </a:ln>
        </p:spPr>
        <p:txBody>
          <a:bodyPr wrap="square">
            <a:spAutoFit/>
          </a:bodyPr>
          <a:lstStyle/>
          <a:p>
            <a:pPr indent="0"/>
            <a:r>
              <a:rPr lang="zh-CN" sz="2800" b="1">
                <a:ea typeface="宋体" panose="02010600030101010101" pitchFamily="2" charset="-122"/>
              </a:rPr>
              <a:t>萧索·萧条</a:t>
            </a:r>
            <a:r>
              <a:rPr lang="zh-CN" sz="2800" b="0">
                <a:ea typeface="宋体" panose="02010600030101010101" pitchFamily="2" charset="-122"/>
              </a:rPr>
              <a:t>(1)这位作家所说的遗址，如今只剩下原先城池的一段土质残墙，上面长满了盘根错节的刺槐树和杂草，一片_________荒凉。(2)黄金周期间，深圳官方统计的数据显示，整个一手市场仅成交八十七套房子，这被视作深圳楼市步入_________的强烈信号。
</a:t>
            </a:r>
            <a:endParaRPr lang="zh-CN" altLang="en-US" sz="2800" b="0">
              <a:ea typeface="宋体" panose="02010600030101010101" pitchFamily="2" charset="-122"/>
            </a:endParaRPr>
          </a:p>
        </p:txBody>
      </p:sp>
      <p:sp>
        <p:nvSpPr>
          <p:cNvPr id="2" name="文本框 1"/>
          <p:cNvSpPr txBox="1"/>
          <p:nvPr/>
        </p:nvSpPr>
        <p:spPr>
          <a:xfrm>
            <a:off x="373380" y="285750"/>
            <a:ext cx="7853680" cy="829945"/>
          </a:xfrm>
          <a:prstGeom prst="rect">
            <a:avLst/>
          </a:prstGeom>
          <a:noFill/>
        </p:spPr>
        <p:txBody>
          <a:bodyPr wrap="none" rtlCol="0">
            <a:spAutoFit/>
          </a:bodyPr>
          <a:lstStyle/>
          <a:p>
            <a:pPr algn="l"/>
            <a:r>
              <a:rPr lang="zh-CN" sz="4800">
                <a:solidFill>
                  <a:schemeClr val="accent1">
                    <a:lumMod val="75000"/>
                  </a:schemeClr>
                </a:solidFill>
                <a:latin typeface="华文中宋" panose="02010600040101010101" charset="-122"/>
                <a:ea typeface="华文中宋" panose="02010600040101010101" charset="-122"/>
                <a:sym typeface="+mn-ea"/>
              </a:rPr>
              <a:t>检查预习：</a:t>
            </a:r>
            <a:r>
              <a:rPr lang="zh-CN" sz="2800">
                <a:ea typeface="宋体" panose="02010600030101010101" pitchFamily="2" charset="-122"/>
                <a:sym typeface="+mn-ea"/>
              </a:rPr>
              <a:t>请将正确的词语填在横线上。</a:t>
            </a:r>
            <a:endParaRPr lang="zh-CN" altLang="en-US" sz="2800" b="0">
              <a:ea typeface="宋体" panose="02010600030101010101" pitchFamily="2" charset="-122"/>
            </a:endParaRPr>
          </a:p>
        </p:txBody>
      </p:sp>
      <p:sp>
        <p:nvSpPr>
          <p:cNvPr id="3" name="文本框 2"/>
          <p:cNvSpPr txBox="1"/>
          <p:nvPr/>
        </p:nvSpPr>
        <p:spPr>
          <a:xfrm>
            <a:off x="373380" y="4126865"/>
            <a:ext cx="11445240" cy="953135"/>
          </a:xfrm>
          <a:prstGeom prst="rect">
            <a:avLst/>
          </a:prstGeom>
          <a:noFill/>
        </p:spPr>
        <p:txBody>
          <a:bodyPr wrap="square" rtlCol="0">
            <a:spAutoFit/>
          </a:bodyPr>
          <a:lstStyle/>
          <a:p>
            <a:pPr algn="l"/>
            <a:r>
              <a:rPr lang="zh-CN" sz="2800" b="1">
                <a:latin typeface="楷体" panose="02010609060101010101" charset="-122"/>
                <a:ea typeface="楷体" panose="02010609060101010101" charset="-122"/>
                <a:cs typeface="楷体" panose="02010609060101010101" charset="-122"/>
                <a:sym typeface="+mn-ea"/>
              </a:rPr>
              <a:t>“萧索”指“缺乏生机，不热闹”，多强调荒凉、衰败，无生机。“萧条”多形容经济衰微、不景气；也可形容景象的寂寞冷落，毫无生气。</a:t>
            </a:r>
            <a:endParaRPr lang="zh-CN" altLang="en-US" sz="2800" b="1">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6610985" y="2174875"/>
            <a:ext cx="897890" cy="521970"/>
          </a:xfrm>
          <a:prstGeom prst="rect">
            <a:avLst/>
          </a:prstGeom>
          <a:noFill/>
        </p:spPr>
        <p:txBody>
          <a:bodyPr wrap="none" rtlCol="0">
            <a:spAutoFit/>
          </a:bodyPr>
          <a:lstStyle/>
          <a:p>
            <a:pPr algn="l"/>
            <a:r>
              <a:rPr lang="zh-CN" sz="2800" b="1">
                <a:ea typeface="宋体" panose="02010600030101010101" pitchFamily="2" charset="-122"/>
                <a:sym typeface="+mn-ea"/>
              </a:rPr>
              <a:t>萧索</a:t>
            </a:r>
            <a:endParaRPr lang="zh-CN" altLang="en-US" sz="2800" b="1">
              <a:ea typeface="宋体" panose="02010600030101010101" pitchFamily="2" charset="-122"/>
              <a:sym typeface="+mn-ea"/>
            </a:endParaRPr>
          </a:p>
        </p:txBody>
      </p:sp>
      <p:sp>
        <p:nvSpPr>
          <p:cNvPr id="5" name="文本框 4"/>
          <p:cNvSpPr txBox="1"/>
          <p:nvPr/>
        </p:nvSpPr>
        <p:spPr>
          <a:xfrm>
            <a:off x="5880100" y="3000375"/>
            <a:ext cx="897890" cy="521970"/>
          </a:xfrm>
          <a:prstGeom prst="rect">
            <a:avLst/>
          </a:prstGeom>
          <a:noFill/>
        </p:spPr>
        <p:txBody>
          <a:bodyPr wrap="none" rtlCol="0">
            <a:spAutoFit/>
          </a:bodyPr>
          <a:lstStyle/>
          <a:p>
            <a:pPr algn="l"/>
            <a:r>
              <a:rPr lang="zh-CN" sz="2800" b="1">
                <a:ea typeface="宋体" panose="02010600030101010101" pitchFamily="2" charset="-122"/>
                <a:sym typeface="+mn-ea"/>
              </a:rPr>
              <a:t>萧条</a:t>
            </a:r>
            <a:endParaRPr lang="zh-CN" altLang="en-US" sz="2800" b="1">
              <a:ea typeface="宋体" panose="0201060003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4" presetClass="entr" presetSubtype="16" fill="hold" grpId="2"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ox(in)">
                                      <p:cBhvr>
                                        <p:cTn id="2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3" grpId="2"/>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585470" y="1229360"/>
            <a:ext cx="10799445" cy="3107690"/>
          </a:xfrm>
          <a:prstGeom prst="rect">
            <a:avLst/>
          </a:prstGeom>
          <a:noFill/>
        </p:spPr>
        <p:txBody>
          <a:bodyPr wrap="square" rtlCol="0" anchor="t">
            <a:spAutoFit/>
          </a:bodyPr>
          <a:lstStyle/>
          <a:p>
            <a:pPr algn="l"/>
            <a:r>
              <a:rPr lang="zh-CN" sz="2800" b="1">
                <a:ea typeface="宋体" panose="02010600030101010101" pitchFamily="2" charset="-122"/>
                <a:sym typeface="+mn-ea"/>
              </a:rPr>
              <a:t>清闲·悠闲</a:t>
            </a:r>
            <a:r>
              <a:rPr lang="zh-CN" sz="2800">
                <a:ea typeface="宋体" panose="02010600030101010101" pitchFamily="2" charset="-122"/>
                <a:sym typeface="+mn-ea"/>
              </a:rPr>
              <a:t>(1)莫言一走下车，便被热情的游客包围；相比而言，另一位诺奖获得者——勒克莱奇奥就显得“________”了许多。(2)在梁实秋看似________自在的生活中，诗作却创作了不少，读他的诗歌，你能品味到李白的豪放、李清照的婉约缠绵，而更多的其实是他几乎与生俱来的纤尘不染和清澈明丽。
</a:t>
            </a:r>
            <a:endParaRPr lang="zh-CN" altLang="en-US"/>
          </a:p>
        </p:txBody>
      </p:sp>
      <p:sp>
        <p:nvSpPr>
          <p:cNvPr id="3" name="文本框 2"/>
          <p:cNvSpPr txBox="1"/>
          <p:nvPr/>
        </p:nvSpPr>
        <p:spPr>
          <a:xfrm>
            <a:off x="473710" y="4683125"/>
            <a:ext cx="10799445" cy="1383665"/>
          </a:xfrm>
          <a:prstGeom prst="rect">
            <a:avLst/>
          </a:prstGeom>
          <a:noFill/>
        </p:spPr>
        <p:txBody>
          <a:bodyPr wrap="square" rtlCol="0">
            <a:spAutoFit/>
          </a:bodyPr>
          <a:lstStyle/>
          <a:p>
            <a:pPr algn="l"/>
            <a:r>
              <a:rPr lang="zh-CN" sz="2800" b="1">
                <a:latin typeface="楷体" panose="02010609060101010101" charset="-122"/>
                <a:ea typeface="楷体" panose="02010609060101010101" charset="-122"/>
                <a:cs typeface="楷体" panose="02010609060101010101" charset="-122"/>
                <a:sym typeface="+mn-ea"/>
              </a:rPr>
              <a:t>二者都含有“空闲、闲适”的意思。“清闲”是指清静闲暇，侧重无事做，有闲空。“悠闲”是指闲适自得，侧重心态上怡然自得，了无牵挂。</a:t>
            </a:r>
            <a:endParaRPr lang="zh-CN" altLang="en-US" b="1">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3539490" y="2921000"/>
            <a:ext cx="897890" cy="521970"/>
          </a:xfrm>
          <a:prstGeom prst="rect">
            <a:avLst/>
          </a:prstGeom>
          <a:noFill/>
        </p:spPr>
        <p:txBody>
          <a:bodyPr wrap="none" rtlCol="0">
            <a:spAutoFit/>
          </a:bodyPr>
          <a:lstStyle/>
          <a:p>
            <a:pPr algn="l"/>
            <a:r>
              <a:rPr lang="zh-CN" sz="2800" b="1">
                <a:ea typeface="宋体" panose="02010600030101010101" pitchFamily="2" charset="-122"/>
                <a:sym typeface="+mn-ea"/>
              </a:rPr>
              <a:t>悠闲</a:t>
            </a:r>
            <a:endParaRPr lang="zh-CN" altLang="en-US" sz="2800" b="1">
              <a:ea typeface="宋体" panose="02010600030101010101" pitchFamily="2" charset="-122"/>
              <a:sym typeface="+mn-ea"/>
            </a:endParaRPr>
          </a:p>
        </p:txBody>
      </p:sp>
      <p:sp>
        <p:nvSpPr>
          <p:cNvPr id="5" name="文本框 4"/>
          <p:cNvSpPr txBox="1"/>
          <p:nvPr/>
        </p:nvSpPr>
        <p:spPr>
          <a:xfrm>
            <a:off x="5648960" y="2522220"/>
            <a:ext cx="897890" cy="521970"/>
          </a:xfrm>
          <a:prstGeom prst="rect">
            <a:avLst/>
          </a:prstGeom>
          <a:noFill/>
        </p:spPr>
        <p:txBody>
          <a:bodyPr wrap="none" rtlCol="0">
            <a:spAutoFit/>
          </a:bodyPr>
          <a:lstStyle/>
          <a:p>
            <a:pPr algn="l"/>
            <a:r>
              <a:rPr lang="zh-CN" sz="2800" b="1">
                <a:ea typeface="宋体" panose="02010600030101010101" pitchFamily="2" charset="-122"/>
                <a:sym typeface="+mn-ea"/>
              </a:rPr>
              <a:t>清闲</a:t>
            </a:r>
            <a:endParaRPr lang="zh-CN" altLang="en-US" sz="2800" b="1">
              <a:ea typeface="宋体" panose="0201060003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4" presetClass="entr" presetSubtype="16" fill="hold" grpId="2"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ox(in)">
                                      <p:cBhvr>
                                        <p:cTn id="2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1"/>
      <p:bldP spid="3" grpId="2"/>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492125" y="2185035"/>
            <a:ext cx="10858500" cy="3046095"/>
          </a:xfrm>
          <a:prstGeom prst="rect">
            <a:avLst/>
          </a:prstGeom>
          <a:noFill/>
          <a:ln w="9525">
            <a:noFill/>
          </a:ln>
        </p:spPr>
        <p:txBody>
          <a:bodyPr wrap="square">
            <a:spAutoFit/>
          </a:bodyPr>
          <a:lstStyle/>
          <a:p>
            <a:pPr indent="0"/>
            <a:r>
              <a:rPr lang="zh-CN" sz="3200" b="0">
                <a:latin typeface="楷体" panose="02010609060101010101" charset="-122"/>
                <a:ea typeface="楷体" panose="02010609060101010101" charset="-122"/>
                <a:cs typeface="楷体" panose="02010609060101010101" charset="-122"/>
              </a:rPr>
              <a:t>落霞与孤鹜齐飞，秋水共长天一色。-----王勃《滕王阁序》无边落木萧萧下，不尽长江滚滚来。----杜甫《登高》停车坐爱枫林晚，霜叶红于二月花。 ----杜牧《山行》浔阳江头夜送客，枫叶荻花秋瑟瑟。</a:t>
            </a:r>
            <a:r>
              <a:rPr lang="en-US" sz="3200" b="0">
                <a:latin typeface="楷体" panose="02010609060101010101" charset="-122"/>
                <a:ea typeface="楷体" panose="02010609060101010101" charset="-122"/>
                <a:cs typeface="楷体" panose="02010609060101010101" charset="-122"/>
              </a:rPr>
              <a:t> -----</a:t>
            </a:r>
            <a:r>
              <a:rPr lang="zh-CN" sz="3200" b="0">
                <a:latin typeface="楷体" panose="02010609060101010101" charset="-122"/>
                <a:ea typeface="楷体" panose="02010609060101010101" charset="-122"/>
                <a:cs typeface="楷体" panose="02010609060101010101" charset="-122"/>
              </a:rPr>
              <a:t>白居易《琵琶行》看万山红遍，层林尽染，漫江碧透，白舸争流，鹰击长空，鱼翔浅底，万类霜天竞自由。</a:t>
            </a:r>
            <a:r>
              <a:rPr lang="en-US" sz="3200" b="0">
                <a:latin typeface="楷体" panose="02010609060101010101" charset="-122"/>
                <a:ea typeface="楷体" panose="02010609060101010101" charset="-122"/>
                <a:cs typeface="楷体" panose="02010609060101010101" charset="-122"/>
              </a:rPr>
              <a:t> ------</a:t>
            </a:r>
            <a:r>
              <a:rPr lang="zh-CN" sz="3200" b="0">
                <a:latin typeface="楷体" panose="02010609060101010101" charset="-122"/>
                <a:ea typeface="楷体" panose="02010609060101010101" charset="-122"/>
                <a:cs typeface="楷体" panose="02010609060101010101" charset="-122"/>
              </a:rPr>
              <a:t>毛泽东《沁园春长沙》</a:t>
            </a:r>
            <a:r>
              <a:rPr lang="en-US" sz="3200" b="0">
                <a:latin typeface="楷体" panose="02010609060101010101" charset="-122"/>
                <a:ea typeface="楷体" panose="02010609060101010101" charset="-122"/>
                <a:cs typeface="楷体" panose="02010609060101010101" charset="-122"/>
              </a:rPr>
              <a:t> 
</a:t>
            </a:r>
            <a:endParaRPr lang="zh-CN" altLang="en-US" sz="320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666750" y="872490"/>
            <a:ext cx="7040880" cy="645160"/>
          </a:xfrm>
          <a:prstGeom prst="rect">
            <a:avLst/>
          </a:prstGeom>
          <a:noFill/>
        </p:spPr>
        <p:txBody>
          <a:bodyPr wrap="none" rtlCol="0">
            <a:spAutoFit/>
          </a:bodyPr>
          <a:lstStyle/>
          <a:p>
            <a:pPr algn="l"/>
            <a:r>
              <a:rPr lang="zh-CN" sz="3600">
                <a:latin typeface="华文中宋" panose="02010600040101010101" charset="-122"/>
                <a:ea typeface="华文中宋" panose="02010600040101010101" charset="-122"/>
                <a:cs typeface="华文中宋" panose="02010600040101010101" charset="-122"/>
                <a:sym typeface="+mn-ea"/>
              </a:rPr>
              <a:t>你能想到哪些描写“秋”的诗文？</a:t>
            </a:r>
            <a:endParaRPr lang="zh-CN" altLang="en-US" sz="3600">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1049655" y="1275715"/>
            <a:ext cx="9842500" cy="2738120"/>
          </a:xfrm>
          <a:prstGeom prst="rect">
            <a:avLst/>
          </a:prstGeom>
          <a:noFill/>
          <a:ln w="9525">
            <a:noFill/>
          </a:ln>
          <a:effectLst/>
        </p:spPr>
        <p:txBody>
          <a:bodyPr wrap="square">
            <a:spAutoFit/>
          </a:bodyPr>
          <a:lstStyle/>
          <a:p>
            <a:pPr indent="0"/>
            <a:r>
              <a:rPr lang="zh-CN" sz="4400" b="0">
                <a:ln w="12700" cmpd="sng">
                  <a:solidFill>
                    <a:schemeClr val="accent4">
                      <a:lumMod val="50000"/>
                    </a:schemeClr>
                  </a:solidFill>
                  <a:prstDash val="solid"/>
                </a:ln>
                <a:solidFill>
                  <a:schemeClr val="accent6">
                    <a:lumMod val="75000"/>
                  </a:schemeClr>
                </a:solidFill>
                <a:effectLst>
                  <a:outerShdw blurRad="38100" dist="25400" dir="5400000" algn="ctr" rotWithShape="0">
                    <a:srgbClr val="6E747A">
                      <a:alpha val="43000"/>
                    </a:srgbClr>
                  </a:outerShdw>
                </a:effectLst>
                <a:latin typeface="隶书" panose="02010509060101010101" charset="-122"/>
                <a:ea typeface="隶书" panose="02010509060101010101" charset="-122"/>
              </a:rPr>
              <a:t>整体感知，诵读课文</a:t>
            </a:r>
            <a:r>
              <a:rPr lang="zh-CN" sz="3200" b="0">
                <a:solidFill>
                  <a:srgbClr val="000000"/>
                </a:solidFill>
                <a:ea typeface="宋体" panose="02010600030101010101" pitchFamily="2" charset="-122"/>
              </a:rPr>
              <a:t>本文感情浓厚，意味隽永，文辞优美，诵读时宜慢不宜快，认真体会景物描写所蕴含的思想感情。作者直接抒怀部分要读得意味深长，准确表达出作者的心境。
</a:t>
            </a:r>
            <a:endParaRPr lang="zh-CN" altLang="en-US" sz="3200" b="0">
              <a:solidFill>
                <a:srgbClr val="000000"/>
              </a:solidFill>
              <a:ea typeface="宋体" panose="02010600030101010101" pitchFamily="2" charset="-122"/>
            </a:endParaRPr>
          </a:p>
        </p:txBody>
      </p:sp>
    </p:spTree>
    <p:custDataLst>
      <p:tags r:id="rId2"/>
    </p:custDataLst>
  </p:cSld>
  <p:clrMapOvr>
    <a:masterClrMapping/>
  </p:clrMapOvr>
  <p:transition>
    <p:wipe/>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698500" y="444500"/>
            <a:ext cx="10795000" cy="4154170"/>
          </a:xfrm>
          <a:prstGeom prst="rect">
            <a:avLst/>
          </a:prstGeom>
          <a:noFill/>
          <a:ln w="9525">
            <a:noFill/>
          </a:ln>
        </p:spPr>
        <p:txBody>
          <a:bodyPr wrap="square">
            <a:spAutoFit/>
          </a:bodyPr>
          <a:lstStyle/>
          <a:p>
            <a:pPr indent="0"/>
            <a:r>
              <a:rPr lang="zh-CN" sz="4800">
                <a:ln w="12700" cmpd="sng">
                  <a:solidFill>
                    <a:schemeClr val="accent4">
                      <a:lumMod val="50000"/>
                    </a:schemeClr>
                  </a:solidFill>
                  <a:prstDash val="solid"/>
                </a:ln>
                <a:solidFill>
                  <a:schemeClr val="accent6">
                    <a:lumMod val="75000"/>
                  </a:schemeClr>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理清课文结构</a:t>
            </a:r>
            <a:r>
              <a:rPr lang="zh-CN" sz="3600" b="0">
                <a:latin typeface="华文中宋" panose="02010600040101010101" charset="-122"/>
                <a:ea typeface="华文中宋" panose="02010600040101010101" charset="-122"/>
                <a:cs typeface="华文中宋" panose="02010600040101010101" charset="-122"/>
              </a:rPr>
              <a:t>1、解题：</a:t>
            </a:r>
            <a:r>
              <a:rPr lang="zh-CN" sz="3600" b="0">
                <a:ea typeface="宋体" panose="02010600030101010101" pitchFamily="2" charset="-122"/>
              </a:rPr>
              <a:t>      </a:t>
            </a:r>
            <a:r>
              <a:rPr lang="zh-CN" sz="3600" b="1">
                <a:ea typeface="宋体" panose="02010600030101010101" pitchFamily="2" charset="-122"/>
              </a:rPr>
              <a:t>“故都”</a:t>
            </a:r>
            <a:r>
              <a:rPr lang="zh-CN" sz="3600" b="0">
                <a:ea typeface="宋体" panose="02010600030101010101" pitchFamily="2" charset="-122"/>
              </a:rPr>
              <a:t>表明描写的地点，含有深切的眷念之意，蕴含文化底蕴。      </a:t>
            </a:r>
            <a:r>
              <a:rPr lang="zh-CN" sz="3600" b="1">
                <a:ea typeface="宋体" panose="02010600030101010101" pitchFamily="2" charset="-122"/>
              </a:rPr>
              <a:t>“秋”</a:t>
            </a:r>
            <a:r>
              <a:rPr lang="zh-CN" sz="3600" b="0">
                <a:ea typeface="宋体" panose="02010600030101010101" pitchFamily="2" charset="-122"/>
              </a:rPr>
              <a:t>字确定了描写的内容。        </a:t>
            </a:r>
            <a:r>
              <a:rPr lang="zh-CN" sz="3600" b="1">
                <a:ea typeface="宋体" panose="02010600030101010101" pitchFamily="2" charset="-122"/>
              </a:rPr>
              <a:t>两者结合</a:t>
            </a:r>
            <a:r>
              <a:rPr lang="zh-CN" sz="3600" b="0">
                <a:ea typeface="宋体" panose="02010600030101010101" pitchFamily="2" charset="-122"/>
              </a:rPr>
              <a:t>，暗含自然景观与人文景观相融合的境界。题目明确而又深沉。
</a:t>
            </a:r>
            <a:endParaRPr lang="zh-CN" altLang="en-US" sz="3600"/>
          </a:p>
        </p:txBody>
      </p:sp>
    </p:spTree>
    <p:custDataLst>
      <p:tags r:id="rId2"/>
    </p:custDataLst>
  </p:cSld>
  <p:clrMapOvr>
    <a:masterClrMapping/>
  </p:clrMapOvr>
  <p:transition>
    <p:wedge/>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6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KSO_WM_BEAUTIFY_FLAG" val="#wm#"/>
  <p:tag name="KSO_WM_TEMPLATE_CATEGORY" val="custom"/>
  <p:tag name="KSO_WM_TEMPLATE_INDEX" val="20205176"/>
</p:tagLst>
</file>

<file path=ppt/tags/tag82.xml><?xml version="1.0" encoding="utf-8"?>
<p:tagLst xmlns:p="http://schemas.openxmlformats.org/presentationml/2006/main">
  <p:tag name="KSO_WM_BEAUTIFY_FLAG" val="#wm#"/>
  <p:tag name="KSO_WM_TEMPLATE_CATEGORY" val="custom"/>
  <p:tag name="KSO_WM_TEMPLATE_INDEX" val="20205176"/>
</p:tagLst>
</file>

<file path=ppt/tags/tag83.xml><?xml version="1.0" encoding="utf-8"?>
<p:tagLst xmlns:p="http://schemas.openxmlformats.org/presentationml/2006/main">
  <p:tag name="KSO_WM_BEAUTIFY_FLAG" val="#wm#"/>
  <p:tag name="KSO_WM_TEMPLATE_CATEGORY" val="custom"/>
  <p:tag name="KSO_WM_TEMPLATE_INDEX" val="20205176"/>
</p:tagLst>
</file>

<file path=ppt/tags/tag84.xml><?xml version="1.0" encoding="utf-8"?>
<p:tagLst xmlns:p="http://schemas.openxmlformats.org/presentationml/2006/main">
  <p:tag name="KSO_WM_BEAUTIFY_FLAG" val="#wm#"/>
  <p:tag name="KSO_WM_TEMPLATE_CATEGORY" val="custom"/>
  <p:tag name="KSO_WM_TEMPLATE_INDEX" val="20205176"/>
</p:tagLst>
</file>

<file path=ppt/tags/tag85.xml><?xml version="1.0" encoding="utf-8"?>
<p:tagLst xmlns:p="http://schemas.openxmlformats.org/presentationml/2006/main">
  <p:tag name="KSO_WM_BEAUTIFY_FLAG" val="#wm#"/>
  <p:tag name="KSO_WM_TEMPLATE_CATEGORY" val="custom"/>
  <p:tag name="KSO_WM_TEMPLATE_INDEX" val="20205176"/>
</p:tagLst>
</file>

<file path=ppt/tags/tag86.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51</Paragraphs>
  <Slides>21</Slides>
  <Notes>0</Notes>
  <TotalTime>0</TotalTime>
  <HiddenSlides>0</HiddenSlides>
  <MMClips>0</MMClips>
  <ScaleCrop>0</ScaleCrop>
  <HeadingPairs>
    <vt:vector baseType="variant" size="4">
      <vt:variant>
        <vt:lpstr>Theme</vt:lpstr>
      </vt:variant>
      <vt:variant>
        <vt:i4>1</vt:i4>
      </vt:variant>
      <vt:variant>
        <vt:lpstr>Slide Titles</vt:lpstr>
      </vt:variant>
      <vt:variant>
        <vt:i4>21</vt:i4>
      </vt:variant>
    </vt:vector>
  </HeadingPairs>
  <TitlesOfParts>
    <vt:vector baseType="lpstr" size="22">
      <vt:lpstr>Office 主题​​</vt:lpstr>
      <vt:lpstr>故都的秋</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2020-11-01T11:11:23.842</cp:lastPrinted>
  <dcterms:created xsi:type="dcterms:W3CDTF">2020-11-01T11:11:23Z</dcterms:created>
  <dcterms:modified xsi:type="dcterms:W3CDTF">2020-11-01T03:11:27Z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