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2.xml" /><Relationship Id="rId30"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章节">
    <p:spTree>
      <p:nvGrpSpPr>
        <p:cNvPr id="1" name=""/>
        <p:cNvGrpSpPr/>
        <p:nvPr/>
      </p:nvGrpSpPr>
      <p:grpSpPr>
        <a:xfrm>
          <a:off x="0" y="0"/>
          <a:ext cx="0" cy="0"/>
        </a:xfrm>
      </p:grpSpPr>
    </p:spTree>
    <p:extLst>
      <p:ext uri="{BB962C8B-B14F-4D97-AF65-F5344CB8AC3E}">
        <p14:creationId xmlns:p14="http://schemas.microsoft.com/office/powerpoint/2010/main" val="2511966311"/>
      </p:ext>
    </p:extLst>
  </p:cSld>
  <p:clrMapOvr>
    <a:masterClrMapping/>
  </p:clrMapOvr>
  <p:transition spd="slow">
    <p:cove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栏目一">
    <p:spTree>
      <p:nvGrpSpPr>
        <p:cNvPr id="1" name=""/>
        <p:cNvGrpSpPr/>
        <p:nvPr/>
      </p:nvGrpSpPr>
      <p:grpSpPr>
        <a:xfrm>
          <a:off x="0" y="0"/>
          <a:ext cx="0" cy="0"/>
        </a:xfrm>
      </p:grpSpPr>
    </p:spTree>
    <p:extLst>
      <p:ext uri="{BB962C8B-B14F-4D97-AF65-F5344CB8AC3E}">
        <p14:creationId xmlns:p14="http://schemas.microsoft.com/office/powerpoint/2010/main" val="83534513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栏目二">
    <p:spTree>
      <p:nvGrpSpPr>
        <p:cNvPr id="1" name=""/>
        <p:cNvGrpSpPr/>
        <p:nvPr/>
      </p:nvGrpSpPr>
      <p:grpSpPr>
        <a:xfrm>
          <a:off x="0" y="0"/>
          <a:ext cx="0" cy="0"/>
        </a:xfrm>
      </p:grpSpPr>
    </p:spTree>
    <p:extLst>
      <p:ext uri="{BB962C8B-B14F-4D97-AF65-F5344CB8AC3E}">
        <p14:creationId xmlns:p14="http://schemas.microsoft.com/office/powerpoint/2010/main" val="1207723706"/>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栏目三">
    <p:spTree>
      <p:nvGrpSpPr>
        <p:cNvPr id="1" name=""/>
        <p:cNvGrpSpPr/>
        <p:nvPr/>
      </p:nvGrpSpPr>
      <p:grpSpPr>
        <a:xfrm>
          <a:off x="0" y="0"/>
          <a:ext cx="0" cy="0"/>
        </a:xfrm>
      </p:grpSpPr>
    </p:spTree>
    <p:extLst>
      <p:ext uri="{BB962C8B-B14F-4D97-AF65-F5344CB8AC3E}">
        <p14:creationId xmlns:p14="http://schemas.microsoft.com/office/powerpoint/2010/main" val="50820052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image" Target="../media/image1.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6">
            <a:lum/>
          </a:blip>
          <a:stretch>
            <a:fillRect l="-17000" r="-17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2021/3/27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slide" Target="slide19.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11.xml" TargetMode="Interna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slide" Target="slide2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3.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slide" Target="slide9.xml" TargetMode="Internal" /><Relationship Id="rId3"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slide" Target="slide7.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slide" Target="slide8.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167844" y="2420888"/>
            <a:ext cx="2916324" cy="1728192"/>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idx="4294967295"/>
          </p:nvPr>
        </p:nvSpPr>
        <p:spPr>
          <a:xfrm>
            <a:off x="827584" y="1992362"/>
            <a:ext cx="7200800" cy="2808311"/>
          </a:xfrm>
          <a:prstGeom prst="rect">
            <a:avLst/>
          </a:prstGeom>
          <a:ln>
            <a:solidFill>
              <a:schemeClr val="tx1"/>
            </a:solidFill>
          </a:ln>
        </p:spPr>
        <p:txBody>
          <a:bodyPr>
            <a:noAutofit/>
          </a:bodyPr>
          <a:lstStyle/>
          <a:p>
            <a:pPr>
              <a:lnSpc>
                <a:spcPct val="150000"/>
              </a:lnSpc>
            </a:pPr>
            <a:r>
              <a:rPr lang="zh-CN" altLang="en-US" sz="400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新教材高一下册第六单元</a:t>
            </a:r>
            <a:br>
              <a:rPr lang="en-US" altLang="zh-CN" sz="400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br>
            <a:r>
              <a:rPr lang="zh-CN" altLang="en-US" b="1"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装</a:t>
            </a:r>
            <a:r>
              <a:rPr lang="zh-CN" altLang="en-US" b="1">
                <a:latin typeface="阿里巴巴普惠体 B" panose="00020600040101010101" pitchFamily="18" charset="-122"/>
                <a:ea typeface="阿里巴巴普惠体 B" panose="00020600040101010101" pitchFamily="18" charset="-122"/>
                <a:cs typeface="阿里巴巴普惠体 B" panose="00020600040101010101" pitchFamily="18" charset="-122"/>
              </a:rPr>
              <a:t>在套子里的</a:t>
            </a:r>
            <a:r>
              <a:rPr lang="zh-CN" altLang="en-US" b="1"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人</a:t>
            </a:r>
            <a:br>
              <a:rPr lang="en-US" altLang="zh-CN" sz="400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br>
            <a:r>
              <a:rPr lang="zh-CN" altLang="zh-CN" sz="4000">
                <a:latin typeface="阿里巴巴普惠体 B" panose="00020600040101010101" pitchFamily="18" charset="-122"/>
                <a:ea typeface="阿里巴巴普惠体 B" panose="00020600040101010101" pitchFamily="18" charset="-122"/>
                <a:cs typeface="阿里巴巴普惠体 B" panose="00020600040101010101" pitchFamily="18" charset="-122"/>
              </a:rPr>
              <a:t>契诃</a:t>
            </a:r>
            <a:r>
              <a:rPr lang="zh-CN" altLang="zh-CN" sz="4000" smtClean="0">
                <a:latin typeface="阿里巴巴普惠体 B" panose="00020600040101010101" pitchFamily="18" charset="-122"/>
                <a:ea typeface="阿里巴巴普惠体 B" panose="00020600040101010101" pitchFamily="18" charset="-122"/>
                <a:cs typeface="阿里巴巴普惠体 B" panose="00020600040101010101" pitchFamily="18" charset="-122"/>
              </a:rPr>
              <a:t>夫</a:t>
            </a:r>
            <a:endParaRPr lang="zh-CN" altLang="en-US" sz="40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2850694864"/>
      </p:ext>
    </p:extLst>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467544" y="720011"/>
            <a:ext cx="8352928" cy="5262979"/>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【任务二】</a:t>
            </a:r>
            <a:r>
              <a:rPr lang="zh-CN" altLang="zh-CN" sz="2800">
                <a:solidFill>
                  <a:srgbClr val="000000"/>
                </a:solidFill>
                <a:latin typeface="NEU-BZ-S92"/>
                <a:ea typeface="阿里巴巴普惠体-R" panose="00020600040101010101" pitchFamily="18" charset="-122"/>
                <a:cs typeface="Times New Roman" panose="02020603050405020304" pitchFamily="18" charset="0"/>
              </a:rPr>
              <a:t> </a:t>
            </a: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赏析人物形象</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4</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请分析概括别里科夫这一人物形象。</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别里科夫是一个典型的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装在套子里的人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就是沙皇统治下的俄国社会的一切陈规陋习。他把自己装在套子里</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凡是违背法令、不合常规的事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都不敢越雷池一步。而且他认为自己有责任用套子去约束别人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千万别闹出什么乱子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NEU-BZ-S92"/>
                <a:ea typeface="阿里巴巴普惠体-R" panose="00020600040101010101" pitchFamily="18" charset="-122"/>
                <a:cs typeface="宋体" panose="02010600030101010101" pitchFamily="2" charset="-122"/>
              </a:rPr>
              <a:t>①</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别里科夫式的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套中人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是沙皇专制统治的产物。小说描写的社会环境</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代表了两股历史潮流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专制主义的潮流和民主自由的潮流。在民主自由的新潮流面前</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专制主义显得更加反动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别里科夫为专制主义所辖制</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又辖制他人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遏制着民主自由潮流的发展。</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2207773403"/>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39552" y="980728"/>
            <a:ext cx="7758862" cy="4616648"/>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000000"/>
                </a:solidFill>
                <a:latin typeface="NEU-BZ-S92"/>
                <a:ea typeface="阿里巴巴普惠体-R" panose="00020600040101010101" pitchFamily="18" charset="-122"/>
                <a:cs typeface="宋体" panose="02010600030101010101" pitchFamily="2" charset="-122"/>
              </a:rPr>
              <a:t>②</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别里科夫又是沙皇专制统治的社会基础。他把沙皇政府的一切看作天经地义</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把沙皇的政令当作评价是非的标准。他还以教育者自居</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管得很宽</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唯恐别人出乱子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认为自己有责任向别人进忠告。这样他把整个中学乃至全城辖制了整整十五年。别里科夫之类的套中人是一种社会现象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他们实际上充当了沙皇专制统治的忠实鹰犬</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529264187"/>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53598" y="980728"/>
            <a:ext cx="7560840" cy="4832092"/>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NEU-BZ-S92"/>
                <a:ea typeface="阿里巴巴普惠体-R" panose="00020600040101010101" pitchFamily="18" charset="-122"/>
                <a:cs typeface="宋体" panose="02010600030101010101" pitchFamily="2" charset="-122"/>
              </a:rPr>
              <a:t>③</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别里科夫既是令人畏惧的人物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又是不堪一击的可怜虫。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我们教师们都怕他</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而且</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全城的人战战兢兢地生活了十年到十五年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什么事都怕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。他狐假虎威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辖制着整个中学</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辖制着全城。但是他又是如此虚弱</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尽管他把一切都藏在套子里</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自以为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素来在各方面都称得起是正人君子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但是他还是惶惶不可终日</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战战兢兢</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六神不安。一幅漫画就把他弄得难堪至极。在柯瓦连科这样的新派人物面前</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他不堪一击。更富有戏剧性的是</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他竟死在他恋爱对象的大笑声里。他丧失了一切生活乐趣</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成了一具活僵尸。</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4217680970"/>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467544" y="980728"/>
            <a:ext cx="8280920" cy="5262979"/>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总之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别里科夫是一个完全漫画化了的象征性形象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又是一个有血有肉的艺术形象。作家把别里科夫写成一个怪物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即使在最晴朗的日子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也穿上雨鞋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带着雨伞</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而且一定穿着暖和的棉大衣</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他的卧室挺小</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活像一只箱子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连睡觉也藏在套子里。当然现实生活中不可能有这样的怪人。作家把别里科夫完全漫画化了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显示出他的套子是荒诞的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他唯沙皇意志是从</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没有丝毫主见。</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3498395713"/>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37984" y="836712"/>
            <a:ext cx="8496944" cy="5262979"/>
          </a:xfrm>
          <a:prstGeom prst="rect">
            <a:avLst/>
          </a:prstGeom>
          <a:ln>
            <a:solidFill>
              <a:schemeClr val="tx1"/>
            </a:solidFill>
          </a:ln>
        </p:spPr>
        <p:txBody>
          <a:bodyPr wrap="square">
            <a:spAutoFit/>
          </a:bodyPr>
          <a:lstStyle/>
          <a:p>
            <a:pPr>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5</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柯瓦连科兄妹俩在文中有何作用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他们是怎样</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的形</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柯瓦连科和华连卡是作为与别里科夫相对立的形象出现的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他们是有民主自由思想的进步力量</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有正常的人类情感的人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敢于和</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装在套子里的人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斗争的人的代表。柯瓦连科和别里科夫的冲突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不但鲜明地展示了两个人物水火不相容的性格和他们所代表的新旧思想的斗争</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而且淋漓尽致地暴露了别里科夫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思想的虚伪、腐朽和反动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表达了作者鞭挞丑恶的旧事物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支持生活中的积极进步力量的立场。华连卡的笑声一方面是正常人对</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装在套子里的人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越出常轨出洋相的嘲弄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另一方面也象征着追求自由生活的进步力量对反动势力的斗争的胜利。</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87729456"/>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619690" y="908720"/>
            <a:ext cx="8002760" cy="1384995"/>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【任务三】</a:t>
            </a:r>
            <a:r>
              <a:rPr lang="zh-CN" altLang="zh-CN" sz="2800">
                <a:solidFill>
                  <a:srgbClr val="000000"/>
                </a:solidFill>
                <a:latin typeface="NEU-BZ-S92"/>
                <a:ea typeface="阿里巴巴普惠体-R" panose="00020600040101010101" pitchFamily="18" charset="-122"/>
                <a:cs typeface="Times New Roman" panose="02020603050405020304" pitchFamily="18" charset="0"/>
              </a:rPr>
              <a:t> </a:t>
            </a: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鉴赏艺术手法</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6</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小说在塑造人物形象、表达思想主旨等方面成功运用了哪些艺术手法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请结合文本进行分析。</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
        <p:nvSpPr>
          <p:cNvPr id="3" name="矩形 2"/>
          <p:cNvSpPr>
            <a:spLocks noChangeAspect="1"/>
          </p:cNvSpPr>
          <p:nvPr/>
        </p:nvSpPr>
        <p:spPr>
          <a:xfrm>
            <a:off x="683568" y="2564904"/>
            <a:ext cx="7938882" cy="3108543"/>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运用夸张手法展示生活本质</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夸张表现在两方面</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一方面是夸张人物性格本身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像别里科夫这样整天躲在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在现实生活中是不可能存在的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另一方面是夸张人物的作用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说他</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把整个中学辖制了足足十五年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连</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全城都受着他辖制</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大家什么都不敢干。这些夸张是作者对生活的高度概括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展现了社会的真实本质。</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3723094336"/>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75556" y="1124744"/>
            <a:ext cx="7884876" cy="4401205"/>
          </a:xfrm>
          <a:prstGeom prst="rect">
            <a:avLst/>
          </a:prstGeom>
          <a:ln>
            <a:solidFill>
              <a:schemeClr val="tx1"/>
            </a:solidFill>
          </a:ln>
        </p:spPr>
        <p:txBody>
          <a:bodyPr wrap="square">
            <a:spAutoFit/>
          </a:bodyPr>
          <a:lstStyle/>
          <a:p>
            <a:pPr>
              <a:tabLst>
                <a:tab pos="1188085"/>
                <a:tab pos="2163445"/>
                <a:tab pos="3142615"/>
                <a:tab pos="4190365"/>
              </a:tabLst>
            </a:pP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(2)</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运用讽刺手法增强表达效果</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其一</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夸张的语言和漫画式勾勒。如在最晴朗的日子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穿雨鞋、带雨伞、穿暖和的棉大衣等。其二</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揭示人物荒谬的生活逻辑。如别里科夫的恋爱与他对骑自行车事件的认识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反映出他腐朽落后、害怕变革的本质。其三</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恰到好处的叙述、议论。作者以第一人称</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来叙述故事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通过</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的观察</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以议论性的语言揣度别里科夫的性格</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又用议论性的语言表达对别里科夫的认识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旗帜鲜明地揭示了作品的主题。</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4038000024"/>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629562" y="1124744"/>
            <a:ext cx="7938882" cy="3970318"/>
          </a:xfrm>
          <a:prstGeom prst="rect">
            <a:avLst/>
          </a:prstGeom>
          <a:ln>
            <a:solidFill>
              <a:schemeClr val="tx1"/>
            </a:solidFill>
          </a:ln>
        </p:spPr>
        <p:txBody>
          <a:bodyPr wrap="square">
            <a:spAutoFit/>
          </a:bodyPr>
          <a:lstStyle/>
          <a:p>
            <a:pPr>
              <a:tabLst>
                <a:tab pos="1188085"/>
                <a:tab pos="2163445"/>
                <a:tab pos="3142615"/>
                <a:tab pos="4190365"/>
              </a:tabLst>
            </a:pP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(3)</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成功的细节描写</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作者刻画人物能抓住一些典型的细节来展示人物性格</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因此形象逼真。如用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穿上雨鞋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等来描写他的肖像</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显示出其与世隔绝的外貌特征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千万别闹出什么乱子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的口头禅来描写他的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套子式</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论调</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表现出他依附于反动统治阶级的思想性格</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用他从楼上摔下时的细节</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来写他</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情愿摔断脖子和两条腿</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也不愿意成为别人取笑的对象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的心理活动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表现了他虚伪、自欺欺人的特点。</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683820220"/>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1115616" y="865313"/>
            <a:ext cx="7243308" cy="64807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多维探究</a:t>
            </a:r>
          </a:p>
        </p:txBody>
      </p:sp>
      <p:sp>
        <p:nvSpPr>
          <p:cNvPr id="2" name="矩形 1"/>
          <p:cNvSpPr>
            <a:spLocks noChangeAspect="1"/>
          </p:cNvSpPr>
          <p:nvPr/>
        </p:nvSpPr>
        <p:spPr>
          <a:xfrm>
            <a:off x="1122120" y="2132856"/>
            <a:ext cx="7236804" cy="2677656"/>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有人认为别里科夫是旧制度、旧思想的牺牲品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是一个值得我们同情的形象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也有人认为别里科夫是沙皇制度的卫道士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应该是我们批判的对象。你如何看待这一文学形象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2140957009"/>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51520" y="836712"/>
            <a:ext cx="8640960" cy="5262979"/>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观点一</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我认为别里科夫是旧制度、旧思想的牺牲品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是一个值得我们同情的形象。小说中多处直接描写别里科夫的文字</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能直接表现出别里科夫生活在恐惧之中</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他整天畏首畏尾、战战兢兢。他不能拥有正常的生活</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他和文学作品中的祥林嫂有着某些相似的生活遭遇</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他们都是旧制度、旧思想的牺牲品。我们应该同情他。</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观点二</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我认为别里科夫是沙皇制度的卫道士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应该是我们批判的对象。别里科夫虽然有其可悲的一面</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但从另一个角度来说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他用许许多多的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套子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来约束辖制身边的人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使这些正常人很难拥有正常的生活。他代表着沙皇旧制度、旧思想处处压制别人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是沙皇制度的卫道士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应该受到批判。</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3360843205"/>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301970" y="1196753"/>
            <a:ext cx="1585688" cy="259229"/>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 name="矩形 5"/>
          <p:cNvSpPr>
            <a:spLocks noChangeAspect="1"/>
          </p:cNvSpPr>
          <p:nvPr/>
        </p:nvSpPr>
        <p:spPr>
          <a:xfrm>
            <a:off x="2843808" y="1159066"/>
            <a:ext cx="5976664" cy="4819781"/>
          </a:xfrm>
          <a:prstGeom prst="rect">
            <a:avLst/>
          </a:prstGeom>
          <a:ln>
            <a:solidFill>
              <a:schemeClr val="tx1"/>
            </a:solidFill>
          </a:ln>
        </p:spPr>
        <p:txBody>
          <a:bodyPr wrap="square">
            <a:spAutoFit/>
          </a:bodyPr>
          <a:lstStyle/>
          <a:p>
            <a:pPr>
              <a:lnSpc>
                <a:spcPct val="120000"/>
              </a:lnSpc>
              <a:tabLst>
                <a:tab pos="1188085"/>
                <a:tab pos="2163445"/>
                <a:tab pos="3142615"/>
                <a:tab pos="4190365"/>
              </a:tabLst>
            </a:pPr>
            <a:r>
              <a:rPr lang="zh-CN" altLang="en-US" sz="3200">
                <a:latin typeface="阿里巴巴普惠体 B" panose="00020600040101010101" pitchFamily="18" charset="-122"/>
                <a:ea typeface="阿里巴巴普惠体 B" panose="00020600040101010101" pitchFamily="18" charset="-122"/>
                <a:cs typeface="阿里巴巴普惠体 B" panose="00020600040101010101" pitchFamily="18" charset="-122"/>
              </a:rPr>
              <a:t>作者简介</a:t>
            </a:r>
          </a:p>
          <a:p>
            <a:pPr>
              <a:lnSpc>
                <a:spcPct val="120000"/>
              </a:lnSpc>
              <a:tabLst>
                <a:tab pos="1188085"/>
                <a:tab pos="2163445"/>
                <a:tab pos="3142615"/>
                <a:tab pos="4190365"/>
              </a:tabLst>
            </a:pPr>
            <a:r>
              <a:rPr lang="en-US" altLang="zh-CN" sz="3200" smtClean="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      </a:t>
            </a:r>
            <a:r>
              <a:rPr lang="zh-CN" altLang="zh-CN" sz="3200" smtClean="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契</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诃夫</a:t>
            </a:r>
            <a:r>
              <a:rPr lang="en-US"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(1860—1904),</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俄国作家</a:t>
            </a:r>
            <a:r>
              <a:rPr lang="zh-CN" altLang="zh-CN" sz="3200" smtClean="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。契</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诃夫与法国作家莫泊桑、美国作家欧</a:t>
            </a:r>
            <a:r>
              <a:rPr lang="en-US"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亨利并称为</a:t>
            </a:r>
            <a:r>
              <a:rPr lang="en-US"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世界三大短篇小说巨匠</a:t>
            </a:r>
            <a:r>
              <a:rPr lang="en-US"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。他一生创作中短篇小说题材多样</a:t>
            </a:r>
            <a:r>
              <a:rPr lang="en-US"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a:t>
            </a:r>
            <a:r>
              <a:rPr lang="zh-CN" altLang="zh-CN" sz="3200">
                <a:solidFill>
                  <a:srgbClr val="000000"/>
                </a:solidFill>
                <a:latin typeface="阿里巴巴普惠体-R" panose="00020600040101010101" pitchFamily="18" charset="-122"/>
                <a:ea typeface="阿里巴巴普惠体-R" panose="00020600040101010101" pitchFamily="18" charset="-122"/>
                <a:cs typeface="阿里巴巴普惠体 R" panose="00020600040101010101" pitchFamily="18" charset="-122"/>
              </a:rPr>
              <a:t>代表作有《第六病室》《变色龙》和剧本《万尼亚舅舅》《樱桃园》等。</a:t>
            </a:r>
          </a:p>
        </p:txBody>
      </p:sp>
      <p:pic>
        <p:nvPicPr>
          <p:cNvPr id="7" name="m16必5_2.eps" descr="id:2147491621;FounderCES"/>
          <p:cNvPicPr/>
          <p:nvPr/>
        </p:nvPicPr>
        <p:blipFill>
          <a:blip r:embed="rId3"/>
          <a:stretch>
            <a:fillRect/>
          </a:stretch>
        </p:blipFill>
        <p:spPr>
          <a:xfrm>
            <a:off x="323528" y="1772816"/>
            <a:ext cx="2180226" cy="2267942"/>
          </a:xfrm>
          <a:prstGeom prst="rect">
            <a:avLst/>
          </a:prstGeom>
        </p:spPr>
      </p:pic>
    </p:spTree>
    <p:extLst>
      <p:ext uri="{BB962C8B-B14F-4D97-AF65-F5344CB8AC3E}">
        <p14:creationId xmlns:p14="http://schemas.microsoft.com/office/powerpoint/2010/main" val="236032253"/>
      </p:ext>
    </p:extLst>
  </p:cSld>
  <p:clrMapOvr>
    <a:masterClrMapping/>
  </p:clrMapOvr>
  <p:transition spd="slow">
    <p:cut thruBlk="1"/>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359532" y="0"/>
            <a:ext cx="8370930" cy="476672"/>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技法迁移</a:t>
            </a:r>
          </a:p>
        </p:txBody>
      </p:sp>
      <p:sp>
        <p:nvSpPr>
          <p:cNvPr id="2" name="矩形 1"/>
          <p:cNvSpPr>
            <a:spLocks noChangeAspect="1"/>
          </p:cNvSpPr>
          <p:nvPr/>
        </p:nvSpPr>
        <p:spPr>
          <a:xfrm>
            <a:off x="359532" y="836712"/>
            <a:ext cx="8370930" cy="5262979"/>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NEU-BZ-S92"/>
                <a:ea typeface="阿里巴巴普惠体-R" panose="00020600040101010101" pitchFamily="18" charset="-122"/>
                <a:cs typeface="Times New Roman" panose="02020603050405020304" pitchFamily="18" charset="0"/>
              </a:rPr>
              <a:t>寓庄于</a:t>
            </a:r>
            <a:r>
              <a:rPr lang="zh-CN" altLang="zh-CN" sz="2800" smtClean="0">
                <a:solidFill>
                  <a:srgbClr val="000000"/>
                </a:solidFill>
                <a:latin typeface="NEU-BZ-S92"/>
                <a:ea typeface="阿里巴巴普惠体-R" panose="00020600040101010101" pitchFamily="18" charset="-122"/>
                <a:cs typeface="Times New Roman" panose="02020603050405020304" pitchFamily="18" charset="0"/>
              </a:rPr>
              <a:t>谐</a:t>
            </a:r>
            <a:r>
              <a:rPr lang="zh-CN" altLang="en-US" sz="2800" smtClean="0">
                <a:solidFill>
                  <a:srgbClr val="000000"/>
                </a:solidFill>
                <a:latin typeface="NEU-BZ-S92"/>
                <a:ea typeface="阿里巴巴普惠体-R" panose="00020600040101010101" pitchFamily="18" charset="-122"/>
                <a:cs typeface="Times New Roman" panose="02020603050405020304" pitchFamily="18" charset="0"/>
              </a:rPr>
              <a:t>，</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指以幽默的语言和诙谐的笔调来表现严肃庄重、深刻丰富的思想内容的写作方法。一方面是夸张人物性格</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像别里科夫这样整天装在套子里的人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在现实生活中是不可能存在的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另一方面是夸张人物的作用</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说他</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把整个中学辖制了足足十五年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连</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全城都受着他辖制</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大家什么都不敢干。</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en-US"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        </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这</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些夸张是作者对生活的高度概括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展现了社会的本质。讽刺也表现在两方面</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一是通过对别里科夫性格、行为的夸张</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嘲讽了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装在套子里的人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的丑陋和可憎</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二是以戏剧化的情节描写别里科夫可悲的下场。他生平最怕出乱子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结果乱子偏偏找上他</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挺好的婚事让他自己无端搞出了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乱子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4273249789"/>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99592" y="1268760"/>
            <a:ext cx="7506834" cy="3323987"/>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这种方法在高考作文中常常受到阅卷老师的青睐。其特点是</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语言笔调虽然幽默诙谐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但思想内容庄重深刻。运用这种方法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使文章充满幽默感和戏剧性</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使读者在轻松愉快的笑声中思考、领悟</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获得美的感受和思想的熏陶。</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3721264498"/>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467544" y="1484784"/>
            <a:ext cx="8424936" cy="4401205"/>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运用</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寓庄于谐的手法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或从言语或从行为方面描写一个人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力求生动形象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具体感人。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150</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字左右。</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示例</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话说严监生临死之时</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伸着两个指头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总不肯断气</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几个侄儿和些家人都来讧乱着问</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有说为两个人的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有说为两件事的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有说为两处田地的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纷纷不一</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只管摇头不是。赵氏分开众人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走上前道</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爷</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只有我能知道你的心事。你是为那灯盏里点的是两茎灯草</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不放心</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恐费了油。我如今挑掉一茎就是了。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说罢</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忙走去挑掉一茎。众人看严监生时</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点一点头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把手垂下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登时就没了气。</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
        <p:nvSpPr>
          <p:cNvPr id="3" name="矩形 2"/>
          <p:cNvSpPr/>
          <p:nvPr/>
        </p:nvSpPr>
        <p:spPr>
          <a:xfrm>
            <a:off x="457240" y="769060"/>
            <a:ext cx="8424935" cy="584775"/>
          </a:xfrm>
          <a:prstGeom prst="rect">
            <a:avLst/>
          </a:prstGeom>
          <a:ln>
            <a:solidFill>
              <a:schemeClr val="tx1"/>
            </a:solidFill>
          </a:ln>
        </p:spPr>
        <p:txBody>
          <a:bodyPr wrap="square">
            <a:spAutoFit/>
          </a:bodyPr>
          <a:lstStyle/>
          <a:p>
            <a:pPr algn="ctr"/>
            <a:r>
              <a:rPr lang="zh-CN" altLang="zh-CN" sz="3200">
                <a:latin typeface="阿里巴巴普惠体 B" panose="00020600040101010101" pitchFamily="18" charset="-122"/>
                <a:ea typeface="阿里巴巴普惠体 B" panose="00020600040101010101" pitchFamily="18" charset="-122"/>
                <a:cs typeface="阿里巴巴普惠体 B" panose="00020600040101010101" pitchFamily="18" charset="-122"/>
              </a:rPr>
              <a:t>迁移练笔</a:t>
            </a:r>
            <a:endParaRPr lang="zh-CN" altLang="en-US" sz="320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extLst>
      <p:ext uri="{BB962C8B-B14F-4D97-AF65-F5344CB8AC3E}">
        <p14:creationId xmlns:p14="http://schemas.microsoft.com/office/powerpoint/2010/main" val="3197617297"/>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75556" y="864564"/>
            <a:ext cx="8100900" cy="609398"/>
          </a:xfrm>
          <a:prstGeom prst="rect">
            <a:avLst/>
          </a:prstGeom>
          <a:ln>
            <a:solidFill>
              <a:schemeClr val="tx1"/>
            </a:solidFill>
          </a:ln>
        </p:spPr>
        <p:txBody>
          <a:bodyPr wrap="square">
            <a:spAutoFit/>
          </a:bodyPr>
          <a:lstStyle/>
          <a:p>
            <a:pPr algn="ctr">
              <a:lnSpc>
                <a:spcPct val="120000"/>
              </a:lnSpc>
              <a:tabLst>
                <a:tab pos="1188085"/>
                <a:tab pos="2163445"/>
                <a:tab pos="3142615"/>
                <a:tab pos="4190365"/>
              </a:tabLst>
            </a:pPr>
            <a:r>
              <a:rPr lang="zh-CN" altLang="zh-CN" sz="2800">
                <a:solidFill>
                  <a:srgbClr val="000000"/>
                </a:solidFill>
                <a:latin typeface="NEU-BZ-S92"/>
                <a:ea typeface="阿里巴巴普惠体-R" panose="00020600040101010101" pitchFamily="18" charset="-122"/>
                <a:cs typeface="Times New Roman" panose="02020603050405020304" pitchFamily="18" charset="0"/>
              </a:rPr>
              <a:t>小说环境的特点及环境描写的作用</a:t>
            </a:r>
            <a:r>
              <a:rPr lang="en-US" altLang="zh-CN" sz="2800">
                <a:solidFill>
                  <a:srgbClr val="000000"/>
                </a:solidFill>
                <a:latin typeface="NEU-BZ-S92"/>
                <a:ea typeface="阿里巴巴普惠体-R" panose="00020600040101010101" pitchFamily="18" charset="-122"/>
                <a:cs typeface="Times New Roman" panose="02020603050405020304" pitchFamily="18" charset="0"/>
              </a:rPr>
              <a:t> </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
        <p:nvSpPr>
          <p:cNvPr id="3" name="矩形 2"/>
          <p:cNvSpPr>
            <a:spLocks noChangeAspect="1"/>
          </p:cNvSpPr>
          <p:nvPr/>
        </p:nvSpPr>
        <p:spPr>
          <a:xfrm>
            <a:off x="575556" y="1556792"/>
            <a:ext cx="8100900" cy="4832092"/>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小说所塑造的人物形象和所构设的故事情节</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总是出现于一定的时空位置</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这就是小说的环境。环境作为小说三要素之一</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是小说阅读的重要考点之一。小说中的环境描写包括社会环境描写和自然环境描写。</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社会环境描写</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是指对人物活动、事件发生、情节展开的社会背景、历史条件、地方的风土人情、时代风貌、社会关系、政治、经济等的描写</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主要是交代人物的生存环境、社会关系等。它包括的范围很广</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小至房间住所、一街一巷</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大至城区地区。它涉及的内容很多</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可以是室内的布局、陈设</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住宅内外装饰布置</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也可以是当地风土人情等。</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561075774"/>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95536" y="1124744"/>
            <a:ext cx="8208912" cy="3539430"/>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自然环境描写</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是指对日月星辰、山川河流、花草树木、鸟兽鱼虫、时序节令、风雨雪霜等自然景物的描写</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包括人物活动的时间、地点、季节、天气、景物等。</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环境类题的命题重心有三</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一是环境特点</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二是环境描写的手法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三是环境描写的作用。这三个命题重心往往以两种形式呈现</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一是环境描写的手法和作用相结合</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二是环境描写的特点和作用相结合</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pic>
        <p:nvPicPr>
          <p:cNvPr id="3" name="New picture"/>
          <p:cNvPicPr/>
          <p:nvPr/>
        </p:nvPicPr>
        <p:blipFill>
          <a:blip r:embed="rId2"/>
          <a:stretch>
            <a:fillRect/>
          </a:stretch>
        </p:blipFill>
        <p:spPr>
          <a:xfrm>
            <a:off x="11277600" y="11912600"/>
            <a:ext cx="317500" cy="241300"/>
          </a:xfrm>
          <a:prstGeom prst="cube">
            <a:avLst/>
          </a:prstGeom>
        </p:spPr>
      </p:pic>
    </p:spTree>
    <p:extLst>
      <p:ext uri="{BB962C8B-B14F-4D97-AF65-F5344CB8AC3E}">
        <p14:creationId xmlns:p14="http://schemas.microsoft.com/office/powerpoint/2010/main" val="1076676719"/>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hlinkClick r:id="rId2" action="ppaction://hlinksldjump"/>
          </p:cNvPr>
          <p:cNvSpPr/>
          <p:nvPr/>
        </p:nvSpPr>
        <p:spPr>
          <a:xfrm>
            <a:off x="251520" y="0"/>
            <a:ext cx="8640960" cy="43648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作品背景</a:t>
            </a:r>
          </a:p>
        </p:txBody>
      </p:sp>
      <p:sp>
        <p:nvSpPr>
          <p:cNvPr id="6" name="矩形 5"/>
          <p:cNvSpPr>
            <a:spLocks noChangeAspect="1"/>
          </p:cNvSpPr>
          <p:nvPr/>
        </p:nvSpPr>
        <p:spPr>
          <a:xfrm>
            <a:off x="251520" y="764704"/>
            <a:ext cx="8640960" cy="5262979"/>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说反映的是</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19</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世纪末沙皇统治下的黑暗现实。</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1881</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年</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沙皇亚历山大二世遇刺身亡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继位的沙</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皇加</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强了专制统治。受欧洲进步文明潮流的影响</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俄国也兴起变革之风</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要求自由民主。面对汹涌的变革浪潮</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沙皇政府采</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取暴</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力手</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段镇</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逮捕并流放革命者</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查封进步刊物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禁</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锢思</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想言论。全国警探密</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布</a:t>
            </a:r>
            <a:r>
              <a:rPr lang="en-US"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一切反动势力纠合起来</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对抗进步的潮流</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竭力维护腐朽没落的沙皇统治。</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tabLst>
                <a:tab pos="1188085"/>
                <a:tab pos="2163445"/>
                <a:tab pos="3142615"/>
                <a:tab pos="4190365"/>
              </a:tabLst>
            </a:pP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说创作于</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1898</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年。契诃夫对黑暗的沙皇专制制度下的知识界做了长期</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的深</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入细致的观察</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把知识分子中的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们的思想性格和习惯集中起来进行艺术概括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运用夸张的艺术手法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塑造了别里科夫这个世界文学史</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上的</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典型形象。课文</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是节</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选。</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940333913"/>
      </p:ext>
    </p:extLst>
  </p:cSld>
  <p:clrMapOvr>
    <a:masterClrMapping/>
  </p:clrMapOvr>
  <p:transition spd="slow">
    <p:cut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a:hlinkClick r:id="rId2" action="ppaction://hlinksldjump"/>
          </p:cNvPr>
          <p:cNvSpPr/>
          <p:nvPr/>
        </p:nvSpPr>
        <p:spPr>
          <a:xfrm>
            <a:off x="251520" y="53200"/>
            <a:ext cx="8505680" cy="47525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相关常识</a:t>
            </a:r>
          </a:p>
        </p:txBody>
      </p:sp>
      <p:sp>
        <p:nvSpPr>
          <p:cNvPr id="6" name="矩形 5"/>
          <p:cNvSpPr>
            <a:spLocks noChangeAspect="1"/>
          </p:cNvSpPr>
          <p:nvPr/>
        </p:nvSpPr>
        <p:spPr>
          <a:xfrm>
            <a:off x="260256" y="908720"/>
            <a:ext cx="8496944" cy="4832092"/>
          </a:xfrm>
          <a:prstGeom prst="rect">
            <a:avLst/>
          </a:prstGeom>
          <a:ln>
            <a:solidFill>
              <a:schemeClr val="tx1"/>
            </a:solidFill>
          </a:ln>
        </p:spPr>
        <p:txBody>
          <a:bodyPr wrap="square">
            <a:spAutoFit/>
          </a:bodyPr>
          <a:lstStyle/>
          <a:p>
            <a:pPr>
              <a:tabLst>
                <a:tab pos="1188085"/>
                <a:tab pos="2163445"/>
                <a:tab pos="3142615"/>
                <a:tab pos="4190365"/>
              </a:tabLst>
            </a:pP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讽刺小说</a:t>
            </a:r>
          </a:p>
          <a:p>
            <a:pPr>
              <a:tabLst>
                <a:tab pos="1188085"/>
                <a:tab pos="2163445"/>
                <a:tab pos="3142615"/>
                <a:tab pos="4190365"/>
              </a:tabLst>
            </a:pP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是按形象性质和题材领域划分的一种小说类型。它以现实生活中形形色色的丑的事物作为描写对象</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以嘲讽、批判、揭露、抨击的态度来描述社会中滑稽可笑、消极落后乃至腐朽反动的现象、事物</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表达某种思想。其主人公多是没落势力的代表或在品质性格上有缺陷的人物。我国古代的长篇小说《儒林外史》、莫里哀的《伪君子》、马克</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吐温的《竞选州长》都是讽刺小说的代表作。契诃夫以其卓越的讽刺手法为世界文学史增添了两个不朽的人物形象</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装在套子里的人</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别里科夫</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变色龙</a:t>
            </a:r>
            <a:r>
              <a:rPr lang="en-US"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zh-CN" sz="2800">
                <a:solidFill>
                  <a:srgbClr val="0000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奥楚蔑洛夫。</a:t>
            </a:r>
          </a:p>
        </p:txBody>
      </p:sp>
    </p:spTree>
    <p:extLst>
      <p:ext uri="{BB962C8B-B14F-4D97-AF65-F5344CB8AC3E}">
        <p14:creationId xmlns:p14="http://schemas.microsoft.com/office/powerpoint/2010/main" val="1834079612"/>
      </p:ext>
    </p:extLst>
  </p:cSld>
  <p:clrMapOvr>
    <a:masterClrMapping/>
  </p:clrMapOvr>
  <p:transition spd="slow">
    <p:cut thruBlk="1"/>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683568" y="980728"/>
            <a:ext cx="7704856" cy="54726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tabLst>
                <a:tab pos="1188085"/>
                <a:tab pos="2163445"/>
                <a:tab pos="3142615"/>
                <a:tab pos="4190365"/>
              </a:tabLst>
            </a:pPr>
            <a:r>
              <a:rPr lang="zh-CN" altLang="en-US" sz="3200" smtClean="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文章结构</a:t>
            </a:r>
            <a:endPar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12" name="20H12.eps" descr="id:2147491695;FounderCES"/>
          <p:cNvPicPr/>
          <p:nvPr/>
        </p:nvPicPr>
        <p:blipFill>
          <a:blip r:embed="rId3"/>
          <a:stretch>
            <a:fillRect/>
          </a:stretch>
        </p:blipFill>
        <p:spPr>
          <a:xfrm>
            <a:off x="683568" y="1844824"/>
            <a:ext cx="7704856" cy="3960440"/>
          </a:xfrm>
          <a:prstGeom prst="rect">
            <a:avLst/>
          </a:prstGeom>
          <a:ln>
            <a:solidFill>
              <a:schemeClr val="tx1"/>
            </a:solidFill>
          </a:ln>
        </p:spPr>
      </p:pic>
    </p:spTree>
    <p:extLst>
      <p:ext uri="{BB962C8B-B14F-4D97-AF65-F5344CB8AC3E}">
        <p14:creationId xmlns:p14="http://schemas.microsoft.com/office/powerpoint/2010/main" val="2524194139"/>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540794" y="244611"/>
            <a:ext cx="2118638" cy="259229"/>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 name="矩形 1"/>
          <p:cNvSpPr>
            <a:spLocks noChangeAspect="1"/>
          </p:cNvSpPr>
          <p:nvPr/>
        </p:nvSpPr>
        <p:spPr>
          <a:xfrm>
            <a:off x="251520" y="836712"/>
            <a:ext cx="8568952" cy="5324535"/>
          </a:xfrm>
          <a:prstGeom prst="rect">
            <a:avLst/>
          </a:prstGeom>
          <a:ln>
            <a:solidFill>
              <a:schemeClr val="tx1"/>
            </a:solidFill>
          </a:ln>
        </p:spPr>
        <p:txBody>
          <a:bodyPr wrap="square">
            <a:spAutoFit/>
          </a:bodyPr>
          <a:lstStyle/>
          <a:p>
            <a:pPr>
              <a:tabLst>
                <a:tab pos="1188085"/>
                <a:tab pos="2163445"/>
                <a:tab pos="3142615"/>
                <a:tab pos="4190365"/>
              </a:tabLst>
            </a:pPr>
            <a:r>
              <a:rPr lang="zh-CN" altLang="en-US" sz="3200" b="1">
                <a:latin typeface="阿里巴巴普惠体 B" panose="00020600040101010101" pitchFamily="18" charset="-122"/>
                <a:ea typeface="阿里巴巴普惠体 B" panose="00020600040101010101" pitchFamily="18" charset="-122"/>
                <a:cs typeface="阿里巴巴普惠体 B" panose="00020600040101010101" pitchFamily="18" charset="-122"/>
              </a:rPr>
              <a:t>文章主旨</a:t>
            </a:r>
          </a:p>
          <a:p>
            <a:pPr>
              <a:tabLst>
                <a:tab pos="1188085"/>
                <a:tab pos="2163445"/>
                <a:tab pos="3142615"/>
                <a:tab pos="4190365"/>
              </a:tabLst>
            </a:pPr>
            <a:r>
              <a:rPr lang="en-US"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        </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本</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文通过对别里科夫的思想性格特征的刻画及对其婚事遭遇的描写</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塑造了一个保守、怀旧、胆小、多疑、逃避现实、时时刻刻都在极力维护现行社会秩序的小人物形象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反映了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19</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世纪末沙皇严酷统治下俄国僵死、腐朽的社会现实。别里科夫作为一个处在社会底层的小人物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既可恨又可悲</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他思想上保守顽固</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政治上是反动政府的卫道士</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但他在现实生活中</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却与众人格格不入、孤僻无聊</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最终在别人的嘲笑中死去。别里科夫个人的一幕幕丑剧、喜剧、悲剧</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都是黑暗的社会政治现实造成的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因此</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别里科夫的形象折射出强烈的社会批判意义。</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988541103"/>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rot="10800000" flipV="1">
            <a:off x="791580" y="980729"/>
            <a:ext cx="7506834" cy="57606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文本研读</a:t>
            </a:r>
          </a:p>
        </p:txBody>
      </p:sp>
      <p:sp>
        <p:nvSpPr>
          <p:cNvPr id="2" name="矩形 1"/>
          <p:cNvSpPr>
            <a:spLocks noChangeAspect="1"/>
          </p:cNvSpPr>
          <p:nvPr/>
        </p:nvSpPr>
        <p:spPr>
          <a:xfrm>
            <a:off x="791580" y="1988840"/>
            <a:ext cx="7506834" cy="3970318"/>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【任务一】</a:t>
            </a:r>
            <a:r>
              <a:rPr lang="zh-CN" altLang="zh-CN" sz="2800">
                <a:solidFill>
                  <a:srgbClr val="000000"/>
                </a:solidFill>
                <a:latin typeface="NEU-BZ-S92"/>
                <a:ea typeface="阿里巴巴普惠体-R" panose="00020600040101010101" pitchFamily="18" charset="-122"/>
                <a:cs typeface="Times New Roman" panose="02020603050405020304" pitchFamily="18" charset="0"/>
              </a:rPr>
              <a:t> </a:t>
            </a:r>
            <a:r>
              <a:rPr lang="zh-CN" altLang="zh-CN" sz="2800">
                <a:solidFill>
                  <a:srgbClr val="000000"/>
                </a:solidFill>
                <a:latin typeface="Arial" pitchFamily="34" charset="0"/>
                <a:ea typeface="阿里巴巴普惠体-R" panose="00020600040101010101" pitchFamily="18" charset="-122"/>
                <a:cs typeface="Times New Roman" panose="02020603050405020304" pitchFamily="18" charset="0"/>
              </a:rPr>
              <a:t>梳理小说情节</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lnSpc>
                <a:spcPct val="150000"/>
              </a:lnSpc>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这篇小说采用了怎样的叙述手法和叙事角度</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请简要说明。</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lnSpc>
                <a:spcPct val="150000"/>
              </a:lnSpc>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小说采用了倒叙的手法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先写别里科夫的死亡</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然后再叙述其故事。采用了第一人称的叙事角度</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我</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是故事的见证人</a:t>
            </a:r>
            <a:r>
              <a:rPr lang="zh-CN" altLang="zh-CN" sz="2800" smtClean="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2095894968"/>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45586" y="1484785"/>
            <a:ext cx="7398822" cy="3970318"/>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2</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课文主要写了别里科夫的哪些事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根据情节发展</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课文可以分成几部分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a:p>
            <a:pPr>
              <a:lnSpc>
                <a:spcPct val="150000"/>
              </a:lnSpc>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课文主要写了别里科夫的日常生活和恋爱故事。按照情节的发展可以把课文分成三部分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第一部分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1~5</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段</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画人物</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第二部分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6~37</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段</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写婚事</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第三部分</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第</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38~40</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段</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叙结局。</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892908180"/>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737574" y="764705"/>
            <a:ext cx="7668852" cy="2031325"/>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en-US" altLang="zh-CN" sz="2800" b="1">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3</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与华连卡的婚事泡汤后仅一个月</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别里科夫就死了。他是被嘲笑死的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还是被吓死的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还是被气死的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你是怎样理解的</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pic>
        <p:nvPicPr>
          <p:cNvPr id="10" name="20H13.eps" descr="id:2147491716;FounderCES"/>
          <p:cNvPicPr/>
          <p:nvPr/>
        </p:nvPicPr>
        <p:blipFill>
          <a:blip r:embed="rId2"/>
          <a:stretch>
            <a:fillRect/>
          </a:stretch>
        </p:blipFill>
        <p:spPr>
          <a:xfrm>
            <a:off x="5364088" y="2348880"/>
            <a:ext cx="1442837" cy="1594120"/>
          </a:xfrm>
          <a:prstGeom prst="rect">
            <a:avLst/>
          </a:prstGeom>
        </p:spPr>
      </p:pic>
      <p:sp>
        <p:nvSpPr>
          <p:cNvPr id="3" name="矩形 2"/>
          <p:cNvSpPr>
            <a:spLocks noChangeAspect="1"/>
          </p:cNvSpPr>
          <p:nvPr/>
        </p:nvSpPr>
        <p:spPr>
          <a:xfrm>
            <a:off x="737574" y="4149080"/>
            <a:ext cx="7555307" cy="2031325"/>
          </a:xfrm>
          <a:prstGeom prst="rect">
            <a:avLst/>
          </a:prstGeom>
          <a:ln>
            <a:solidFill>
              <a:schemeClr val="tx1"/>
            </a:solidFill>
          </a:ln>
        </p:spPr>
        <p:txBody>
          <a:bodyPr wrap="square">
            <a:spAutoFit/>
          </a:bodyPr>
          <a:lstStyle/>
          <a:p>
            <a:pPr>
              <a:lnSpc>
                <a:spcPct val="150000"/>
              </a:lnSpc>
              <a:tabLst>
                <a:tab pos="1188085"/>
                <a:tab pos="2163445"/>
                <a:tab pos="3142615"/>
                <a:tab pos="4190365"/>
              </a:tabLst>
            </a:pPr>
            <a:r>
              <a:rPr lang="zh-CN" altLang="zh-CN" sz="2800">
                <a:solidFill>
                  <a:srgbClr val="FF0000"/>
                </a:solidFill>
                <a:latin typeface="Arial" pitchFamily="34" charset="0"/>
                <a:ea typeface="阿里巴巴普惠体-R" panose="00020600040101010101" pitchFamily="18" charset="-122"/>
                <a:cs typeface="Times New Roman" panose="02020603050405020304" pitchFamily="18" charset="0"/>
              </a:rPr>
              <a:t>提示</a:t>
            </a:r>
            <a:r>
              <a:rPr lang="en-US" altLang="zh-CN" sz="2800">
                <a:solidFill>
                  <a:srgbClr val="FF0000"/>
                </a:solidFill>
                <a:latin typeface="Arial" pitchFamily="34"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嘲笑</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最直接原因</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、吓、气都有。所有这些死因的背后是套子</a:t>
            </a:r>
            <a:r>
              <a:rPr lang="en-US"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a:t>
            </a:r>
            <a:r>
              <a:rPr lang="zh-CN" altLang="zh-CN" sz="2800">
                <a:solidFill>
                  <a:srgbClr val="000000"/>
                </a:solidFill>
                <a:latin typeface="Times New Roman" panose="02020603050405020304" pitchFamily="18" charset="0"/>
                <a:ea typeface="阿里巴巴普惠体-R" panose="00020600040101010101" pitchFamily="18" charset="-122"/>
                <a:cs typeface="Times New Roman" panose="02020603050405020304" pitchFamily="18" charset="0"/>
              </a:rPr>
              <a:t>杀害别里科夫的真正元凶应该是套子思想。</a:t>
            </a:r>
            <a:endParaRPr lang="zh-CN" altLang="zh-CN" sz="2800">
              <a:solidFill>
                <a:srgbClr val="000000"/>
              </a:solidFill>
              <a:latin typeface="NEU-BZ-S92"/>
              <a:ea typeface="阿里巴巴普惠体-R" panose="00020600040101010101" pitchFamily="18" charset="-122"/>
              <a:cs typeface="Times New Roman" panose="02020603050405020304" pitchFamily="18" charset="0"/>
            </a:endParaRPr>
          </a:p>
        </p:txBody>
      </p:sp>
    </p:spTree>
    <p:extLst>
      <p:ext uri="{BB962C8B-B14F-4D97-AF65-F5344CB8AC3E}">
        <p14:creationId xmlns:p14="http://schemas.microsoft.com/office/powerpoint/2010/main" val="490856564"/>
      </p:ext>
    </p:extLst>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53</Paragraphs>
  <Slides>24</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Calibri</vt:lpstr>
      <vt:lpstr>阿里巴巴普惠体 B</vt:lpstr>
      <vt:lpstr>阿里巴巴普惠体-R</vt:lpstr>
      <vt:lpstr>阿里巴巴普惠体 R</vt:lpstr>
      <vt:lpstr>Times New Roman</vt:lpstr>
      <vt:lpstr>NEU-BZ-S92</vt:lpstr>
      <vt:lpstr>宋体</vt:lpstr>
      <vt:lpstr>Office 主题</vt:lpstr>
      <vt:lpstr>新教材高一下册第六单元装在套子里的人契诃夫</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2021-03-31T11:38:59.912</cp:lastPrinted>
  <dcterms:created xsi:type="dcterms:W3CDTF">2021-03-31T11:38:59Z</dcterms:created>
  <dcterms:modified xsi:type="dcterms:W3CDTF">2021-03-31T03:39:01Z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