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8.xml" ContentType="application/vnd.openxmlformats-officedocument.theme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0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1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2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3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4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theme/theme15.xml" ContentType="application/vnd.openxmlformats-officedocument.theme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16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theme/theme1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theme/theme19.xml" ContentType="application/vnd.openxmlformats-officedocument.theme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0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theme/theme21.xml" ContentType="application/vnd.openxmlformats-officedocument.theme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22.xml" ContentType="application/vnd.openxmlformats-officedocument.theme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theme/theme23.xml" ContentType="application/vnd.openxmlformats-officedocument.theme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700" r:id="rId4"/>
    <p:sldMasterId id="2147483712" r:id="rId5"/>
    <p:sldMasterId id="2147483726" r:id="rId6"/>
    <p:sldMasterId id="2147483739" r:id="rId7"/>
    <p:sldMasterId id="2147483751" r:id="rId8"/>
    <p:sldMasterId id="2147483765" r:id="rId9"/>
    <p:sldMasterId id="2147483779" r:id="rId10"/>
    <p:sldMasterId id="2147483793" r:id="rId11"/>
    <p:sldMasterId id="2147483807" r:id="rId12"/>
    <p:sldMasterId id="2147483821" r:id="rId13"/>
    <p:sldMasterId id="2147483835" r:id="rId14"/>
    <p:sldMasterId id="2147483848" r:id="rId15"/>
    <p:sldMasterId id="2147483860" r:id="rId16"/>
    <p:sldMasterId id="2147483873" r:id="rId17"/>
    <p:sldMasterId id="2147483887" r:id="rId18"/>
    <p:sldMasterId id="2147483900" r:id="rId19"/>
    <p:sldMasterId id="2147483912" r:id="rId20"/>
    <p:sldMasterId id="2147483926" r:id="rId21"/>
    <p:sldMasterId id="2147483940" r:id="rId22"/>
    <p:sldMasterId id="2147483952" r:id="rId23"/>
    <p:sldMasterId id="2147483965" r:id="rId24"/>
  </p:sldMasterIdLst>
  <p:notesMasterIdLst>
    <p:notesMasterId r:id="rId85"/>
  </p:notesMasterIdLst>
  <p:sldIdLst>
    <p:sldId id="257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258" r:id="rId33"/>
    <p:sldId id="259" r:id="rId34"/>
    <p:sldId id="260" r:id="rId35"/>
    <p:sldId id="261" r:id="rId36"/>
    <p:sldId id="262" r:id="rId37"/>
    <p:sldId id="263" r:id="rId38"/>
    <p:sldId id="264" r:id="rId39"/>
    <p:sldId id="265" r:id="rId40"/>
    <p:sldId id="266" r:id="rId41"/>
    <p:sldId id="267" r:id="rId42"/>
    <p:sldId id="268" r:id="rId43"/>
    <p:sldId id="269" r:id="rId44"/>
    <p:sldId id="270" r:id="rId45"/>
    <p:sldId id="271" r:id="rId46"/>
    <p:sldId id="272" r:id="rId47"/>
    <p:sldId id="273" r:id="rId48"/>
    <p:sldId id="274" r:id="rId49"/>
    <p:sldId id="275" r:id="rId50"/>
    <p:sldId id="276" r:id="rId51"/>
    <p:sldId id="278" r:id="rId52"/>
    <p:sldId id="277" r:id="rId53"/>
    <p:sldId id="279" r:id="rId54"/>
    <p:sldId id="280" r:id="rId55"/>
    <p:sldId id="281" r:id="rId56"/>
    <p:sldId id="282" r:id="rId57"/>
    <p:sldId id="283" r:id="rId58"/>
    <p:sldId id="284" r:id="rId59"/>
    <p:sldId id="285" r:id="rId60"/>
    <p:sldId id="286" r:id="rId61"/>
    <p:sldId id="287" r:id="rId62"/>
    <p:sldId id="288" r:id="rId63"/>
    <p:sldId id="289" r:id="rId64"/>
    <p:sldId id="290" r:id="rId65"/>
    <p:sldId id="291" r:id="rId66"/>
    <p:sldId id="292" r:id="rId67"/>
    <p:sldId id="293" r:id="rId68"/>
    <p:sldId id="295" r:id="rId69"/>
    <p:sldId id="296" r:id="rId70"/>
    <p:sldId id="297" r:id="rId71"/>
    <p:sldId id="298" r:id="rId72"/>
    <p:sldId id="294" r:id="rId73"/>
    <p:sldId id="299" r:id="rId74"/>
    <p:sldId id="300" r:id="rId75"/>
    <p:sldId id="301" r:id="rId76"/>
    <p:sldId id="302" r:id="rId77"/>
    <p:sldId id="304" r:id="rId78"/>
    <p:sldId id="305" r:id="rId79"/>
    <p:sldId id="306" r:id="rId80"/>
    <p:sldId id="307" r:id="rId81"/>
    <p:sldId id="308" r:id="rId82"/>
    <p:sldId id="303" r:id="rId83"/>
    <p:sldId id="309" r:id="rId8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63" Type="http://schemas.openxmlformats.org/officeDocument/2006/relationships/slide" Target="slides/slide39.xml"/><Relationship Id="rId68" Type="http://schemas.openxmlformats.org/officeDocument/2006/relationships/slide" Target="slides/slide44.xml"/><Relationship Id="rId76" Type="http://schemas.openxmlformats.org/officeDocument/2006/relationships/slide" Target="slides/slide52.xml"/><Relationship Id="rId84" Type="http://schemas.openxmlformats.org/officeDocument/2006/relationships/slide" Target="slides/slide60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5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slide" Target="slides/slide29.xml"/><Relationship Id="rId58" Type="http://schemas.openxmlformats.org/officeDocument/2006/relationships/slide" Target="slides/slide34.xml"/><Relationship Id="rId66" Type="http://schemas.openxmlformats.org/officeDocument/2006/relationships/slide" Target="slides/slide42.xml"/><Relationship Id="rId74" Type="http://schemas.openxmlformats.org/officeDocument/2006/relationships/slide" Target="slides/slide50.xml"/><Relationship Id="rId79" Type="http://schemas.openxmlformats.org/officeDocument/2006/relationships/slide" Target="slides/slide55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37.xml"/><Relationship Id="rId82" Type="http://schemas.openxmlformats.org/officeDocument/2006/relationships/slide" Target="slides/slide58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openxmlformats.org/officeDocument/2006/relationships/slide" Target="slides/slide40.xml"/><Relationship Id="rId69" Type="http://schemas.openxmlformats.org/officeDocument/2006/relationships/slide" Target="slides/slide45.xml"/><Relationship Id="rId77" Type="http://schemas.openxmlformats.org/officeDocument/2006/relationships/slide" Target="slides/slide53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7.xml"/><Relationship Id="rId72" Type="http://schemas.openxmlformats.org/officeDocument/2006/relationships/slide" Target="slides/slide48.xml"/><Relationship Id="rId80" Type="http://schemas.openxmlformats.org/officeDocument/2006/relationships/slide" Target="slides/slide56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slide" Target="slides/slide35.xml"/><Relationship Id="rId67" Type="http://schemas.openxmlformats.org/officeDocument/2006/relationships/slide" Target="slides/slide43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slide" Target="slides/slide38.xml"/><Relationship Id="rId70" Type="http://schemas.openxmlformats.org/officeDocument/2006/relationships/slide" Target="slides/slide46.xml"/><Relationship Id="rId75" Type="http://schemas.openxmlformats.org/officeDocument/2006/relationships/slide" Target="slides/slide51.xml"/><Relationship Id="rId83" Type="http://schemas.openxmlformats.org/officeDocument/2006/relationships/slide" Target="slides/slide59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slide" Target="slides/slide3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slide" Target="slides/slide36.xml"/><Relationship Id="rId65" Type="http://schemas.openxmlformats.org/officeDocument/2006/relationships/slide" Target="slides/slide41.xml"/><Relationship Id="rId73" Type="http://schemas.openxmlformats.org/officeDocument/2006/relationships/slide" Target="slides/slide49.xml"/><Relationship Id="rId78" Type="http://schemas.openxmlformats.org/officeDocument/2006/relationships/slide" Target="slides/slide54.xml"/><Relationship Id="rId81" Type="http://schemas.openxmlformats.org/officeDocument/2006/relationships/slide" Target="slides/slide57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73A7C-F49D-425D-99B0-55E92A5EEEB0}" type="datetimeFigureOut">
              <a:rPr lang="zh-CN" altLang="en-US" smtClean="0"/>
              <a:t>2018/1/1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8CF87-7460-42E1-8D5C-24ADDB8BAE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58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4B3660DB-5C7F-4236-9802-82971A7364A6}" type="slidenum">
              <a:rPr lang="zh-CN" altLang="en-US">
                <a:solidFill>
                  <a:prstClr val="black"/>
                </a:solidFill>
              </a:rPr>
              <a:pPr eaLnBrk="1" hangingPunct="1"/>
              <a:t>55</a:t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3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4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298897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74349"/>
      </p:ext>
    </p:extLst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94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8079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62869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6638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2628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738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0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0517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8139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52340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562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003225"/>
      </p:ext>
    </p:extLst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241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9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20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4483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3961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8590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0447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4628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7630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1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15242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0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613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07493"/>
      </p:ext>
    </p:extLst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17437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0972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4427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3392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8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2267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08129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0137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240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7804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391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176205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5109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0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62708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9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9591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2933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9677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02326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71059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7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2929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0237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80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15685"/>
      </p:ext>
    </p:extLst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3933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04119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64589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398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9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07556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8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5158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26769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60816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02808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958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86672"/>
      </p:ext>
    </p:extLst>
  </p:cSld>
  <p:clrMapOvr>
    <a:masterClrMapping/>
  </p:clrMapOvr>
  <p:transition spd="med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6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8869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30104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41097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65333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3723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02742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2783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8370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29107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30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40779"/>
      </p:ext>
    </p:extLst>
  </p:cSld>
  <p:clrMapOvr>
    <a:masterClrMapping/>
  </p:clrMapOvr>
  <p:transition spd="med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09996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15089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51982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4518450"/>
      </p:ext>
    </p:extLst>
  </p:cSld>
  <p:clrMapOvr>
    <a:masterClrMapping/>
  </p:clrMapOvr>
  <p:transition spd="med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291092"/>
      </p:ext>
    </p:extLst>
  </p:cSld>
  <p:clrMapOvr>
    <a:masterClrMapping/>
  </p:clrMapOvr>
  <p:transition spd="med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958381"/>
      </p:ext>
    </p:extLst>
  </p:cSld>
  <p:clrMapOvr>
    <a:masterClrMapping/>
  </p:clrMapOvr>
  <p:transition spd="med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11546"/>
      </p:ext>
    </p:extLst>
  </p:cSld>
  <p:clrMapOvr>
    <a:masterClrMapping/>
  </p:clrMapOvr>
  <p:transition spd="med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248551"/>
      </p:ext>
    </p:extLst>
  </p:cSld>
  <p:clrMapOvr>
    <a:masterClrMapping/>
  </p:clrMapOvr>
  <p:transition spd="med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761976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9825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14459"/>
      </p:ext>
    </p:extLst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499"/>
      </p:ext>
    </p:extLst>
  </p:cSld>
  <p:clrMapOvr>
    <a:masterClrMapping/>
  </p:clrMapOvr>
  <p:transition spd="med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944013"/>
      </p:ext>
    </p:extLst>
  </p:cSld>
  <p:clrMapOvr>
    <a:masterClrMapping/>
  </p:clrMapOvr>
  <p:transition spd="med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09862"/>
      </p:ext>
    </p:extLst>
  </p:cSld>
  <p:clrMapOvr>
    <a:masterClrMapping/>
  </p:clrMapOvr>
  <p:transition spd="med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998117"/>
      </p:ext>
    </p:extLst>
  </p:cSld>
  <p:clrMapOvr>
    <a:masterClrMapping/>
  </p:clrMapOvr>
  <p:transition spd="med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274952"/>
      </p:ext>
    </p:extLst>
  </p:cSld>
  <p:clrMapOvr>
    <a:masterClrMapping/>
  </p:clrMapOvr>
  <p:transition spd="med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8039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05028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080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2493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238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697049"/>
      </p:ext>
    </p:extLst>
  </p:cSld>
  <p:clrMapOvr>
    <a:masterClrMapping/>
  </p:clrMapOvr>
  <p:transition spd="med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2241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08062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32888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79115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06788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37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37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5850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8007026"/>
      </p:ext>
    </p:extLst>
  </p:cSld>
  <p:clrMapOvr>
    <a:masterClrMapping/>
  </p:clrMapOvr>
  <p:transition spd="med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96135"/>
      </p:ext>
    </p:extLst>
  </p:cSld>
  <p:clrMapOvr>
    <a:masterClrMapping/>
  </p:clrMapOvr>
  <p:transition spd="med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343516"/>
      </p:ext>
    </p:extLst>
  </p:cSld>
  <p:clrMapOvr>
    <a:masterClrMapping/>
  </p:clrMapOvr>
  <p:transition spd="med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97198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52828"/>
      </p:ext>
    </p:extLst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5874"/>
      </p:ext>
    </p:extLst>
  </p:cSld>
  <p:clrMapOvr>
    <a:masterClrMapping/>
  </p:clrMapOvr>
  <p:transition spd="med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346052"/>
      </p:ext>
    </p:extLst>
  </p:cSld>
  <p:clrMapOvr>
    <a:masterClrMapping/>
  </p:clrMapOvr>
  <p:transition spd="med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213965"/>
      </p:ext>
    </p:extLst>
  </p:cSld>
  <p:clrMapOvr>
    <a:masterClrMapping/>
  </p:clrMapOvr>
  <p:transition spd="med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8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20731"/>
      </p:ext>
    </p:extLst>
  </p:cSld>
  <p:clrMapOvr>
    <a:masterClrMapping/>
  </p:clrMapOvr>
  <p:transition spd="med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7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18058"/>
      </p:ext>
    </p:extLst>
  </p:cSld>
  <p:clrMapOvr>
    <a:masterClrMapping/>
  </p:clrMapOvr>
  <p:transition spd="med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96723"/>
      </p:ext>
    </p:extLst>
  </p:cSld>
  <p:clrMapOvr>
    <a:masterClrMapping/>
  </p:clrMapOvr>
  <p:transition spd="med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712348"/>
      </p:ext>
    </p:extLst>
  </p:cSld>
  <p:clrMapOvr>
    <a:masterClrMapping/>
  </p:clrMapOvr>
  <p:transition spd="med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642283"/>
      </p:ext>
    </p:extLst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5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80181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7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53778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836413"/>
      </p:ext>
    </p:extLst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4950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30434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7581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153176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95090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7077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0754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4958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6759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87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154839"/>
      </p:ext>
    </p:extLst>
  </p:cSld>
  <p:clrMapOvr>
    <a:masterClrMapping/>
  </p:clrMapOvr>
  <p:transition spd="med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4604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693401"/>
      </p:ext>
    </p:extLst>
  </p:cSld>
  <p:clrMapOvr>
    <a:masterClrMapping/>
  </p:clrMapOvr>
  <p:transition spd="med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84192"/>
      </p:ext>
    </p:extLst>
  </p:cSld>
  <p:clrMapOvr>
    <a:masterClrMapping/>
  </p:clrMapOvr>
  <p:transition spd="med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684859"/>
      </p:ext>
    </p:extLst>
  </p:cSld>
  <p:clrMapOvr>
    <a:masterClrMapping/>
  </p:clrMapOvr>
  <p:transition spd="med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78317"/>
      </p:ext>
    </p:extLst>
  </p:cSld>
  <p:clrMapOvr>
    <a:masterClrMapping/>
  </p:clrMapOvr>
  <p:transition spd="med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12350"/>
      </p:ext>
    </p:extLst>
  </p:cSld>
  <p:clrMapOvr>
    <a:masterClrMapping/>
  </p:clrMapOvr>
  <p:transition spd="med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260027"/>
      </p:ext>
    </p:extLst>
  </p:cSld>
  <p:clrMapOvr>
    <a:masterClrMapping/>
  </p:clrMapOvr>
  <p:transition spd="med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49655"/>
      </p:ext>
    </p:extLst>
  </p:cSld>
  <p:clrMapOvr>
    <a:masterClrMapping/>
  </p:clrMapOvr>
  <p:transition spd="med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3514"/>
      </p:ext>
    </p:extLst>
  </p:cSld>
  <p:clrMapOvr>
    <a:masterClrMapping/>
  </p:clrMapOvr>
  <p:transition spd="med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53916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22475"/>
      </p:ext>
    </p:extLst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48778"/>
      </p:ext>
    </p:extLst>
  </p:cSld>
  <p:clrMapOvr>
    <a:masterClrMapping/>
  </p:clrMapOvr>
  <p:transition spd="med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27157"/>
      </p:ext>
    </p:extLst>
  </p:cSld>
  <p:clrMapOvr>
    <a:masterClrMapping/>
  </p:clrMapOvr>
  <p:transition spd="med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141801"/>
      </p:ext>
    </p:extLst>
  </p:cSld>
  <p:clrMapOvr>
    <a:masterClrMapping/>
  </p:clrMapOvr>
  <p:transition spd="med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0575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98832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2851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15475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7680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5984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7408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19708"/>
      </p:ext>
    </p:extLst>
  </p:cSld>
  <p:clrMapOvr>
    <a:masterClrMapping/>
  </p:clrMapOvr>
  <p:transition spd="med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7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79818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6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93631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563824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26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26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793131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6128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409626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7948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45253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74019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422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09275"/>
      </p:ext>
    </p:extLst>
  </p:cSld>
  <p:clrMapOvr>
    <a:masterClrMapping/>
  </p:clrMapOvr>
  <p:transition spd="med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2334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6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7770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5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97974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9665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5015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025397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13854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903873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73731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414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1536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18455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647712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03491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282083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19377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4031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41067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60505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19112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906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80307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98344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721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44402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947985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4079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728991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352189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2390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985596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3800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541586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9743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6642934"/>
      </p:ext>
    </p:extLst>
  </p:cSld>
  <p:clrMapOvr>
    <a:masterClrMapping/>
  </p:clrMapOvr>
  <p:transition spd="med"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454353"/>
      </p:ext>
    </p:extLst>
  </p:cSld>
  <p:clrMapOvr>
    <a:masterClrMapping/>
  </p:clrMapOvr>
  <p:transition spd="med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837550"/>
      </p:ext>
    </p:extLst>
  </p:cSld>
  <p:clrMapOvr>
    <a:masterClrMapping/>
  </p:clrMapOvr>
  <p:transition spd="med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082482"/>
      </p:ext>
    </p:extLst>
  </p:cSld>
  <p:clrMapOvr>
    <a:masterClrMapping/>
  </p:clrMapOvr>
  <p:transition spd="med"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9423"/>
      </p:ext>
    </p:extLst>
  </p:cSld>
  <p:clrMapOvr>
    <a:masterClrMapping/>
  </p:clrMapOvr>
  <p:transition spd="med"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975737"/>
      </p:ext>
    </p:extLst>
  </p:cSld>
  <p:clrMapOvr>
    <a:masterClrMapping/>
  </p:clrMapOvr>
  <p:transition spd="med"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2606"/>
      </p:ext>
    </p:extLst>
  </p:cSld>
  <p:clrMapOvr>
    <a:masterClrMapping/>
  </p:clrMapOvr>
  <p:transition spd="med"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661003"/>
      </p:ext>
    </p:extLst>
  </p:cSld>
  <p:clrMapOvr>
    <a:masterClrMapping/>
  </p:clrMapOvr>
  <p:transition spd="med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380481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39747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543397"/>
      </p:ext>
    </p:extLst>
  </p:cSld>
  <p:clrMapOvr>
    <a:masterClrMapping/>
  </p:clrMapOvr>
  <p:transition spd="med"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02709"/>
      </p:ext>
    </p:extLst>
  </p:cSld>
  <p:clrMapOvr>
    <a:masterClrMapping/>
  </p:clrMapOvr>
  <p:transition spd="med"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815898"/>
      </p:ext>
    </p:extLst>
  </p:cSld>
  <p:clrMapOvr>
    <a:masterClrMapping/>
  </p:clrMapOvr>
  <p:transition spd="med"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2225716"/>
      </p:ext>
    </p:extLst>
  </p:cSld>
  <p:clrMapOvr>
    <a:masterClrMapping/>
  </p:clrMapOvr>
  <p:transition spd="med"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78883"/>
      </p:ext>
    </p:extLst>
  </p:cSld>
  <p:clrMapOvr>
    <a:masterClrMapping/>
  </p:clrMapOvr>
  <p:transition spd="med"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115220"/>
      </p:ext>
    </p:extLst>
  </p:cSld>
  <p:clrMapOvr>
    <a:masterClrMapping/>
  </p:clrMapOvr>
  <p:transition spd="med"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456599"/>
      </p:ext>
    </p:extLst>
  </p:cSld>
  <p:clrMapOvr>
    <a:masterClrMapping/>
  </p:clrMapOvr>
  <p:transition spd="med"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74792"/>
      </p:ext>
    </p:extLst>
  </p:cSld>
  <p:clrMapOvr>
    <a:masterClrMapping/>
  </p:clrMapOvr>
  <p:transition spd="med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43911"/>
      </p:ext>
    </p:extLst>
  </p:cSld>
  <p:clrMapOvr>
    <a:masterClrMapping/>
  </p:clrMapOvr>
  <p:transition spd="med"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405978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35245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45496"/>
      </p:ext>
    </p:extLst>
  </p:cSld>
  <p:clrMapOvr>
    <a:masterClrMapping/>
  </p:clrMapOvr>
  <p:transition spd="med"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006710"/>
      </p:ext>
    </p:extLst>
  </p:cSld>
  <p:clrMapOvr>
    <a:masterClrMapping/>
  </p:clrMapOvr>
  <p:transition spd="med"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60233"/>
      </p:ext>
    </p:extLst>
  </p:cSld>
  <p:clrMapOvr>
    <a:masterClrMapping/>
  </p:clrMapOvr>
  <p:transition spd="med"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910386"/>
      </p:ext>
    </p:extLst>
  </p:cSld>
  <p:clrMapOvr>
    <a:masterClrMapping/>
  </p:clrMapOvr>
  <p:transition spd="med"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52638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825217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012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7063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69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2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0776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198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793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9198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4192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1011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399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781991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0657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446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781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2340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0224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029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9955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1773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82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82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4030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4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84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78451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63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4073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377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1453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061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892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4388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8714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8139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151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107314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8275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8728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2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11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pPr>
              <a:defRPr/>
            </a:pPr>
            <a:fld id="{2D406BF8-10D8-4D03-92FF-188F5E9D46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1692821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DDEAB-71BC-42DD-B34B-E877DC35F0D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86084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3C8FE-4F11-4AA1-BFB0-9CAB75FA738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22246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27F0-170B-48C6-A583-91506EB6DA0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78009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83916-CDEE-4756-95F8-1406E0617CB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68036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59C40-DF26-4B17-B365-01DEFBFDB0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3939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73758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92212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EB5C-59AD-4510-BC9E-DD21B187706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701757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97646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45A73-39BA-4379-BA76-709906DAF1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265351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BBD1D-E391-4F81-9790-254500ADBE1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580276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CA0E-DCC7-4BB1-B85D-683C9B940FF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831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BE5181-BF66-4F3A-B750-D60B5C525CC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3822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51D74B-74F3-4D84-A0A0-A2428568B13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495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3E7035-E427-4BAD-8F22-5FECDF181C6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21666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9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24" y="1905004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7E5BDF-4327-42BC-930A-8E28BDD81F2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438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17C0F-E60E-4FF8-AF7E-7EBC83131F86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2521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CA01F-AA02-4834-B4C7-30560A946777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82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3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60E0E-6A4E-4DAD-9A1A-9BD78D53B34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477906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33EBAE-0C4E-4B43-82E0-87212270D828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261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07FA9-457F-4AFF-BA1B-89362B18C909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5032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B05AF-F617-4857-A035-19F7806E31D2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521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DC810-DFE5-4725-B04B-87B305281D0B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264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91" y="609678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34" y="609678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FD3A83-498F-4917-A1CD-58F8668F476A}" type="slidenum">
              <a:rPr lang="en-US" altLang="zh-CN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1117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0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965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7747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B0BA0-B98B-46E3-9FE6-9FE08ACC31C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19003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71040-5641-493E-A9BE-F8754099411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9655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64E37-8F45-4396-820F-7366746E245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92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2D6FA-7927-4ED4-B9AA-546393A2707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76503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43521-97EA-4E15-819B-A9178492A32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831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6A5A1-1181-44A1-A9CD-9F52B7B8B22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836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12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1009B-788B-4A53-AD4B-10880A3DD0C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41320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41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E8BBC-66E4-44A0-9464-3B974FF3CC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870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4371-152B-4B01-94D4-ABC718DBE02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93960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D5AC72-2457-4122-A2F9-25D94174C63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596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1A91C-12D8-4829-AE49-9FAD9CD1FDB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6828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2253D-9C56-4BC0-93B9-78ADB6E8D5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58998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9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E4DEF-253A-4873-8A56-4767346B54D1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0247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CC433-7D35-43F0-A49B-98879F2CF5D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959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13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3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92.xml"/><Relationship Id="rId12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91.xml"/><Relationship Id="rId11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4.xml"/><Relationship Id="rId14" Type="http://schemas.openxmlformats.org/officeDocument/2006/relationships/image" Target="../media/image1.jpe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5.xml"/><Relationship Id="rId13" Type="http://schemas.openxmlformats.org/officeDocument/2006/relationships/slideLayout" Target="../slideLayouts/slideLayout210.xml"/><Relationship Id="rId3" Type="http://schemas.openxmlformats.org/officeDocument/2006/relationships/slideLayout" Target="../slideLayouts/slideLayout200.xml"/><Relationship Id="rId7" Type="http://schemas.openxmlformats.org/officeDocument/2006/relationships/slideLayout" Target="../slideLayouts/slideLayout204.xml"/><Relationship Id="rId12" Type="http://schemas.openxmlformats.org/officeDocument/2006/relationships/slideLayout" Target="../slideLayouts/slideLayout209.xml"/><Relationship Id="rId2" Type="http://schemas.openxmlformats.org/officeDocument/2006/relationships/slideLayout" Target="../slideLayouts/slideLayout199.xml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image" Target="../media/image1.jpe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25.xml"/><Relationship Id="rId7" Type="http://schemas.openxmlformats.org/officeDocument/2006/relationships/slideLayout" Target="../slideLayouts/slideLayout229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24.xml"/><Relationship Id="rId1" Type="http://schemas.openxmlformats.org/officeDocument/2006/relationships/slideLayout" Target="../slideLayouts/slideLayout223.xml"/><Relationship Id="rId6" Type="http://schemas.openxmlformats.org/officeDocument/2006/relationships/slideLayout" Target="../slideLayouts/slideLayout228.xml"/><Relationship Id="rId11" Type="http://schemas.openxmlformats.org/officeDocument/2006/relationships/slideLayout" Target="../slideLayouts/slideLayout233.xml"/><Relationship Id="rId5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32.xml"/><Relationship Id="rId4" Type="http://schemas.openxmlformats.org/officeDocument/2006/relationships/slideLayout" Target="../slideLayouts/slideLayout226.xml"/><Relationship Id="rId9" Type="http://schemas.openxmlformats.org/officeDocument/2006/relationships/slideLayout" Target="../slideLayouts/slideLayout23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1.xml"/><Relationship Id="rId13" Type="http://schemas.openxmlformats.org/officeDocument/2006/relationships/slideLayout" Target="../slideLayouts/slideLayout246.xml"/><Relationship Id="rId3" Type="http://schemas.openxmlformats.org/officeDocument/2006/relationships/slideLayout" Target="../slideLayouts/slideLayout236.xml"/><Relationship Id="rId7" Type="http://schemas.openxmlformats.org/officeDocument/2006/relationships/slideLayout" Target="../slideLayouts/slideLayout240.xml"/><Relationship Id="rId12" Type="http://schemas.openxmlformats.org/officeDocument/2006/relationships/slideLayout" Target="../slideLayouts/slideLayout245.xml"/><Relationship Id="rId2" Type="http://schemas.openxmlformats.org/officeDocument/2006/relationships/slideLayout" Target="../slideLayouts/slideLayout235.xml"/><Relationship Id="rId1" Type="http://schemas.openxmlformats.org/officeDocument/2006/relationships/slideLayout" Target="../slideLayouts/slideLayout234.xml"/><Relationship Id="rId6" Type="http://schemas.openxmlformats.org/officeDocument/2006/relationships/slideLayout" Target="../slideLayouts/slideLayout239.xml"/><Relationship Id="rId11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43.xml"/><Relationship Id="rId4" Type="http://schemas.openxmlformats.org/officeDocument/2006/relationships/slideLayout" Target="../slideLayouts/slideLayout237.xml"/><Relationship Id="rId9" Type="http://schemas.openxmlformats.org/officeDocument/2006/relationships/slideLayout" Target="../slideLayouts/slideLayout242.xml"/><Relationship Id="rId14" Type="http://schemas.openxmlformats.org/officeDocument/2006/relationships/theme" Target="../theme/theme2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slideLayout" Target="../slideLayouts/slideLayout259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theme" Target="../theme/theme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2.xml"/><Relationship Id="rId7" Type="http://schemas.openxmlformats.org/officeDocument/2006/relationships/slideLayout" Target="../slideLayouts/slideLayout266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61.xml"/><Relationship Id="rId1" Type="http://schemas.openxmlformats.org/officeDocument/2006/relationships/slideLayout" Target="../slideLayouts/slideLayout260.xml"/><Relationship Id="rId6" Type="http://schemas.openxmlformats.org/officeDocument/2006/relationships/slideLayout" Target="../slideLayouts/slideLayout265.xml"/><Relationship Id="rId11" Type="http://schemas.openxmlformats.org/officeDocument/2006/relationships/slideLayout" Target="../slideLayouts/slideLayout270.xml"/><Relationship Id="rId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69.xml"/><Relationship Id="rId4" Type="http://schemas.openxmlformats.org/officeDocument/2006/relationships/slideLayout" Target="../slideLayouts/slideLayout263.xml"/><Relationship Id="rId9" Type="http://schemas.openxmlformats.org/officeDocument/2006/relationships/slideLayout" Target="../slideLayouts/slideLayout268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slideLayout" Target="../slideLayouts/slideLayout282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Relationship Id="rId14" Type="http://schemas.openxmlformats.org/officeDocument/2006/relationships/image" Target="../media/image1.jpeg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0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85.xml"/><Relationship Id="rId7" Type="http://schemas.openxmlformats.org/officeDocument/2006/relationships/slideLayout" Target="../slideLayouts/slideLayout289.xml"/><Relationship Id="rId12" Type="http://schemas.openxmlformats.org/officeDocument/2006/relationships/slideLayout" Target="../slideLayouts/slideLayout294.xml"/><Relationship Id="rId2" Type="http://schemas.openxmlformats.org/officeDocument/2006/relationships/slideLayout" Target="../slideLayouts/slideLayout284.xml"/><Relationship Id="rId1" Type="http://schemas.openxmlformats.org/officeDocument/2006/relationships/slideLayout" Target="../slideLayouts/slideLayout283.xml"/><Relationship Id="rId6" Type="http://schemas.openxmlformats.org/officeDocument/2006/relationships/slideLayout" Target="../slideLayouts/slideLayout288.xml"/><Relationship Id="rId11" Type="http://schemas.openxmlformats.org/officeDocument/2006/relationships/slideLayout" Target="../slideLayouts/slideLayout293.xml"/><Relationship Id="rId5" Type="http://schemas.openxmlformats.org/officeDocument/2006/relationships/slideLayout" Target="../slideLayouts/slideLayout287.xml"/><Relationship Id="rId10" Type="http://schemas.openxmlformats.org/officeDocument/2006/relationships/slideLayout" Target="../slideLayouts/slideLayout292.xml"/><Relationship Id="rId4" Type="http://schemas.openxmlformats.org/officeDocument/2006/relationships/slideLayout" Target="../slideLayouts/slideLayout286.xml"/><Relationship Id="rId9" Type="http://schemas.openxmlformats.org/officeDocument/2006/relationships/slideLayout" Target="../slideLayouts/slideLayout29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0.xml"/><Relationship Id="rId7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9.xml"/><Relationship Id="rId2" Type="http://schemas.openxmlformats.org/officeDocument/2006/relationships/slideLayout" Target="../slideLayouts/slideLayout99.xml"/><Relationship Id="rId1" Type="http://schemas.openxmlformats.org/officeDocument/2006/relationships/slideLayout" Target="../slideLayouts/slideLayout98.xml"/><Relationship Id="rId6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6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53771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49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49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49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524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4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41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4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2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48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3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32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3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07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37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2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21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21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024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3279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20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85954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  <p:sldLayoutId id="2147483872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26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1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10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1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56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85784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18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7955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14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9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98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9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79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285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285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1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31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7914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87296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  <p:sldLayoutId id="2147483977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8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8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1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4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2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2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50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kumimoji="0" sz="1400"/>
            </a:lvl1pPr>
          </a:lstStyle>
          <a:p>
            <a:pPr fontAlgn="base">
              <a:spcAft>
                <a:spcPct val="0"/>
              </a:spcAft>
              <a:defRPr/>
            </a:pPr>
            <a:fld id="{4EFD11F8-578F-494E-A6C9-BC772EF094C1}" type="slidenum">
              <a:rPr lang="en-US" altLang="zh-CN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1030" name="Picture 6" descr="strtegic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0111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 spd="med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9500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4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45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13" y="6245225"/>
            <a:ext cx="228917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5A1AE5F-0F4D-437D-84D2-8BF618B86231}" type="slidenum">
              <a:rPr lang="en-US" altLang="zh-CN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1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6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60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60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26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55"/>
            <a:ext cx="8229600" cy="452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356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356"/>
            <a:ext cx="2895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356"/>
            <a:ext cx="2133600" cy="47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B37061-1844-401C-94CF-42F5F2A0C3D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39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69.xml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9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4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4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28938" y="1"/>
            <a:ext cx="5561012" cy="3067051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7200" dirty="0" smtClean="0">
                <a:solidFill>
                  <a:srgbClr val="C59203"/>
                </a:solidFill>
                <a:effectLst/>
                <a:ea typeface=""/>
              </a:rPr>
              <a:t>皇帝</a:t>
            </a:r>
            <a:r>
              <a:rPr lang="zh-CN" altLang="en-US" sz="7200" dirty="0" smtClean="0"/>
              <a:t>的</a:t>
            </a:r>
            <a:r>
              <a:rPr lang="zh-CN" altLang="en-US" sz="7200" dirty="0" smtClean="0">
                <a:solidFill>
                  <a:srgbClr val="F0040F"/>
                </a:solidFill>
              </a:rPr>
              <a:t>新装</a:t>
            </a:r>
            <a:r>
              <a:rPr lang="en-US" altLang="zh-CN" sz="7200" dirty="0" smtClean="0">
                <a:solidFill>
                  <a:srgbClr val="F0040F"/>
                </a:solidFill>
              </a:rPr>
              <a:t/>
            </a:r>
            <a:br>
              <a:rPr lang="en-US" altLang="zh-CN" sz="7200" dirty="0" smtClean="0">
                <a:solidFill>
                  <a:srgbClr val="F0040F"/>
                </a:solidFill>
              </a:rPr>
            </a:br>
            <a:r>
              <a:rPr lang="zh-CN" altLang="en-US" sz="6000" dirty="0" smtClean="0">
                <a:solidFill>
                  <a:schemeClr val="tx1"/>
                </a:solidFill>
              </a:rPr>
              <a:t>安徒生</a:t>
            </a:r>
            <a:endParaRPr lang="zh-CN" altLang="en-US" sz="7200" dirty="0" smtClean="0">
              <a:solidFill>
                <a:srgbClr val="F0040F"/>
              </a:solidFill>
            </a:endParaRP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2268538" y="5013406"/>
            <a:ext cx="6119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</a:rPr>
              <a:t>课件整合制作：涪陵第十一中学校  陈晓江</a:t>
            </a:r>
          </a:p>
        </p:txBody>
      </p:sp>
    </p:spTree>
    <p:extLst>
      <p:ext uri="{BB962C8B-B14F-4D97-AF65-F5344CB8AC3E}">
        <p14:creationId xmlns:p14="http://schemas.microsoft.com/office/powerpoint/2010/main" val="17553113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ddxz-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19200" y="5670630"/>
            <a:ext cx="8153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２、于是，这两个骗子便在皇帝的一间大屋子里搭起织机，假装的很起劲的织起布来。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　嘎嘎</a:t>
            </a:r>
            <a:r>
              <a:rPr lang="en-US" altLang="zh-CN" b="1">
                <a:solidFill>
                  <a:srgbClr val="000000"/>
                </a:solidFill>
              </a:rPr>
              <a:t>......</a:t>
            </a:r>
            <a:r>
              <a:rPr lang="zh-CN" altLang="en-US" b="1">
                <a:solidFill>
                  <a:srgbClr val="000000"/>
                </a:solidFill>
              </a:rPr>
              <a:t>嘎嘎</a:t>
            </a:r>
            <a:r>
              <a:rPr lang="en-US" altLang="zh-CN" b="1">
                <a:solidFill>
                  <a:srgbClr val="000000"/>
                </a:solidFill>
              </a:rPr>
              <a:t>......</a:t>
            </a:r>
          </a:p>
        </p:txBody>
      </p:sp>
    </p:spTree>
    <p:extLst>
      <p:ext uri="{BB962C8B-B14F-4D97-AF65-F5344CB8AC3E}">
        <p14:creationId xmlns:p14="http://schemas.microsoft.com/office/powerpoint/2010/main" val="22683666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04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219200" y="5305425"/>
            <a:ext cx="7924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3</a:t>
            </a:r>
            <a:r>
              <a:rPr lang="zh-CN" altLang="en-US" b="1">
                <a:solidFill>
                  <a:srgbClr val="000000"/>
                </a:solidFill>
              </a:rPr>
              <a:t>、过了一段时间，皇帝忍不住想去看看这种神奇的布料。他想</a:t>
            </a:r>
            <a:r>
              <a:rPr lang="en-US" altLang="zh-CN" b="1">
                <a:solidFill>
                  <a:srgbClr val="000000"/>
                </a:solidFill>
              </a:rPr>
              <a:t>:“</a:t>
            </a:r>
            <a:r>
              <a:rPr lang="zh-CN" altLang="en-US" b="1">
                <a:solidFill>
                  <a:srgbClr val="000000"/>
                </a:solidFill>
              </a:rPr>
              <a:t>现在布料应该快织完了吧！我是不是该去瞧一眼呢？”但是，他马上想起来了，任何不诚实或愚蠢的人是看不到这种布料的。</a:t>
            </a:r>
          </a:p>
        </p:txBody>
      </p:sp>
    </p:spTree>
    <p:extLst>
      <p:ext uri="{BB962C8B-B14F-4D97-AF65-F5344CB8AC3E}">
        <p14:creationId xmlns:p14="http://schemas.microsoft.com/office/powerpoint/2010/main" val="291811448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05(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143000" y="4575176"/>
            <a:ext cx="8001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4</a:t>
            </a:r>
            <a:r>
              <a:rPr lang="zh-CN" altLang="en-US" b="1">
                <a:solidFill>
                  <a:srgbClr val="000000"/>
                </a:solidFill>
              </a:rPr>
              <a:t>、于是，丞相走进了两个骗子织布的那个大屋子。“噢！上帝呀！快让我瞧一眼这布料吧！”宰相在心里祈祷着。宰相拼命睁大眼睛，好看清楚些。但是，织布机上空空荡荡，没有任何东西。“噢！我的天哪！我怎么什么东西也看不见呀？”“啊，哈</a:t>
            </a:r>
            <a:r>
              <a:rPr lang="en-US" altLang="zh-CN" b="1">
                <a:solidFill>
                  <a:srgbClr val="000000"/>
                </a:solidFill>
              </a:rPr>
              <a:t>……</a:t>
            </a:r>
            <a:r>
              <a:rPr lang="zh-CN" altLang="en-US" b="1">
                <a:solidFill>
                  <a:srgbClr val="000000"/>
                </a:solidFill>
              </a:rPr>
              <a:t>你觉得这布怎么样啊？”骗子在问他。“啊！难道这不是世界上最美的布料？”</a:t>
            </a:r>
          </a:p>
        </p:txBody>
      </p:sp>
    </p:spTree>
    <p:extLst>
      <p:ext uri="{BB962C8B-B14F-4D97-AF65-F5344CB8AC3E}">
        <p14:creationId xmlns:p14="http://schemas.microsoft.com/office/powerpoint/2010/main" val="391077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8001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219200" y="5715081"/>
            <a:ext cx="79248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、于是，他回来对皇帝说：“嗯</a:t>
            </a:r>
            <a:r>
              <a:rPr lang="en-US" altLang="zh-CN" sz="2800" b="1">
                <a:solidFill>
                  <a:srgbClr val="000000"/>
                </a:solidFill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</a:rPr>
              <a:t>那可真是块漂亮精致的布料。哦，很快就要完工了。”</a:t>
            </a:r>
            <a:r>
              <a:rPr lang="zh-CN" altLang="en-US" b="1">
                <a:solidFill>
                  <a:srgbClr val="000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3985019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447800" y="5410281"/>
            <a:ext cx="7391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6</a:t>
            </a:r>
            <a:r>
              <a:rPr lang="zh-CN" altLang="en-US" b="1">
                <a:solidFill>
                  <a:srgbClr val="000000"/>
                </a:solidFill>
              </a:rPr>
              <a:t>、过了不久，皇帝心想，“不知那块布料织完了没有，我简直等不及了。嗯，我得另外派一个人去看看。”于是，他又派了一个大臣去，同样的事情又发生了。</a:t>
            </a:r>
            <a:r>
              <a:rPr lang="zh-CN" altLang="en-US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9871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8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19200" y="5029201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7</a:t>
            </a:r>
            <a:r>
              <a:rPr lang="zh-CN" altLang="en-US" b="1">
                <a:solidFill>
                  <a:srgbClr val="000000"/>
                </a:solidFill>
              </a:rPr>
              <a:t>、最后，皇帝决定要亲自去看看那块布料。于是，在许多大臣的簇拥下，皇帝来到骗子织布的地方。两个骗子假装干得比以前更卖力。 “啊，哈</a:t>
            </a:r>
            <a:r>
              <a:rPr lang="en-US" altLang="zh-CN" b="1">
                <a:solidFill>
                  <a:srgbClr val="000000"/>
                </a:solidFill>
              </a:rPr>
              <a:t>……</a:t>
            </a:r>
            <a:r>
              <a:rPr lang="zh-CN" altLang="en-US" b="1">
                <a:solidFill>
                  <a:srgbClr val="000000"/>
                </a:solidFill>
              </a:rPr>
              <a:t>陛下，您看这布料漂亮吗？”骗子们问。</a:t>
            </a:r>
          </a:p>
        </p:txBody>
      </p:sp>
    </p:spTree>
    <p:extLst>
      <p:ext uri="{BB962C8B-B14F-4D97-AF65-F5344CB8AC3E}">
        <p14:creationId xmlns:p14="http://schemas.microsoft.com/office/powerpoint/2010/main" val="2066063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9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258888" y="5661106"/>
            <a:ext cx="78851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</a:rPr>
              <a:t>8</a:t>
            </a:r>
            <a:r>
              <a:rPr lang="zh-CN" altLang="en-US" sz="2800" b="1">
                <a:solidFill>
                  <a:srgbClr val="000000"/>
                </a:solidFill>
              </a:rPr>
              <a:t>、在游行的前夜，两个骗子</a:t>
            </a:r>
            <a:r>
              <a:rPr lang="zh-CN" altLang="en-US" b="1">
                <a:solidFill>
                  <a:srgbClr val="000000"/>
                </a:solidFill>
              </a:rPr>
              <a:t>摆出一副要按时赶好皇帝新衣的样子</a:t>
            </a:r>
            <a:r>
              <a:rPr lang="en-US" altLang="zh-CN" b="1">
                <a:solidFill>
                  <a:srgbClr val="000000"/>
                </a:solidFill>
              </a:rPr>
              <a:t>,</a:t>
            </a:r>
            <a:r>
              <a:rPr lang="zh-CN" altLang="en-US" sz="2800" b="1">
                <a:solidFill>
                  <a:srgbClr val="000000"/>
                </a:solidFill>
              </a:rPr>
              <a:t>忙了个通宵。</a:t>
            </a:r>
          </a:p>
        </p:txBody>
      </p:sp>
    </p:spTree>
    <p:extLst>
      <p:ext uri="{BB962C8B-B14F-4D97-AF65-F5344CB8AC3E}">
        <p14:creationId xmlns:p14="http://schemas.microsoft.com/office/powerpoint/2010/main" val="29688833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0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371600" y="5670630"/>
            <a:ext cx="7772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9</a:t>
            </a:r>
            <a:r>
              <a:rPr lang="zh-CN" altLang="en-US" b="1">
                <a:solidFill>
                  <a:srgbClr val="000000"/>
                </a:solidFill>
              </a:rPr>
              <a:t>、到了第二天早上，两个骗子对皇帝说：“陛下，我们刚完成您游行的新衣服。”说完，便十分优雅地把衣服捧给皇帝。 当然，其实他们手上什么也没有。</a:t>
            </a:r>
          </a:p>
        </p:txBody>
      </p:sp>
    </p:spTree>
    <p:extLst>
      <p:ext uri="{BB962C8B-B14F-4D97-AF65-F5344CB8AC3E}">
        <p14:creationId xmlns:p14="http://schemas.microsoft.com/office/powerpoint/2010/main" val="25575058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95400" y="5305425"/>
            <a:ext cx="7848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10</a:t>
            </a:r>
            <a:r>
              <a:rPr lang="zh-CN" altLang="en-US" b="1">
                <a:solidFill>
                  <a:srgbClr val="000000"/>
                </a:solidFill>
              </a:rPr>
              <a:t>、“好了，陛下，就让我们在这面大镜子前为您穿上这套新衣吧！”</a:t>
            </a:r>
            <a:br>
              <a:rPr lang="zh-CN" altLang="en-US" b="1">
                <a:solidFill>
                  <a:srgbClr val="000000"/>
                </a:solidFill>
              </a:rPr>
            </a:br>
            <a:r>
              <a:rPr lang="zh-CN" altLang="en-US" b="1">
                <a:solidFill>
                  <a:srgbClr val="000000"/>
                </a:solidFill>
              </a:rPr>
              <a:t>        于是，皇帝脱光了衣服，只剩下内衣。两个骗子装模做样地一件一件为他穿上新衣服。</a:t>
            </a:r>
          </a:p>
        </p:txBody>
      </p:sp>
    </p:spTree>
    <p:extLst>
      <p:ext uri="{BB962C8B-B14F-4D97-AF65-F5344CB8AC3E}">
        <p14:creationId xmlns:p14="http://schemas.microsoft.com/office/powerpoint/2010/main" val="680562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8001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447800" y="5305425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11</a:t>
            </a:r>
            <a:r>
              <a:rPr lang="zh-CN" altLang="en-US" b="1">
                <a:solidFill>
                  <a:srgbClr val="000000"/>
                </a:solidFill>
              </a:rPr>
              <a:t>、 皇帝做了新衣服的消息很快便在老百姓中传开了。“嗨，听说皇帝的新衣服特别漂亮，叫人难以相信这是真的。”  “不错，而且更奇特的是傻瓜或者不诚实的人都看不见这衣服。”   游行终于开始了。</a:t>
            </a:r>
          </a:p>
        </p:txBody>
      </p:sp>
    </p:spTree>
    <p:extLst>
      <p:ext uri="{BB962C8B-B14F-4D97-AF65-F5344CB8AC3E}">
        <p14:creationId xmlns:p14="http://schemas.microsoft.com/office/powerpoint/2010/main" val="18879769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133725" y="118534"/>
            <a:ext cx="5975350" cy="6001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安徒生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1805~1875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）全名是：汉斯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克利斯坦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安徒生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,19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世纪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丹麦</a:t>
            </a:r>
            <a:r>
              <a:rPr lang="zh-CN" altLang="en-US" b="1" dirty="0">
                <a:latin typeface="华文中宋" pitchFamily="2" charset="-122"/>
                <a:ea typeface="华文中宋" pitchFamily="2" charset="-122"/>
              </a:rPr>
              <a:t>文学巨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匠，世界著名的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童话作家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。他的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160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余篇童话在近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150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年中被翻译成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140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多种文字，从丹麦传向世界。安徒生生于鞋匠家庭，童年生活穷苦，早期写有诗歌、剧本和长篇小说等，</a:t>
            </a:r>
            <a:r>
              <a:rPr lang="en-US" altLang="zh-CN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1835</a:t>
            </a:r>
            <a:r>
              <a:rPr lang="zh-CN" altLang="en-US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年开始写童话。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著名的童话有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丑小鸭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海的女儿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卖火柴的小女孩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夜莺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、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皇帝的新装</a:t>
            </a:r>
            <a:r>
              <a:rPr lang="en-US" altLang="zh-CN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等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50825" y="404285"/>
            <a:ext cx="2362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作者简介</a:t>
            </a:r>
          </a:p>
        </p:txBody>
      </p:sp>
      <p:pic>
        <p:nvPicPr>
          <p:cNvPr id="4100" name="Picture 4" descr="安徒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" y="1629833"/>
            <a:ext cx="3024187" cy="45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4240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79248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95400" y="5670630"/>
            <a:ext cx="784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12</a:t>
            </a:r>
            <a:r>
              <a:rPr lang="zh-CN" altLang="en-US" b="1">
                <a:solidFill>
                  <a:srgbClr val="000000"/>
                </a:solidFill>
              </a:rPr>
              <a:t>、 就在这个时候，有个小孩突然叫了起来：“皇帝什么也没穿！”   小孩的父亲赶紧捂住他的嘴，说：“我的儿子是聪明诚实的。”</a:t>
            </a:r>
          </a:p>
        </p:txBody>
      </p:sp>
    </p:spTree>
    <p:extLst>
      <p:ext uri="{BB962C8B-B14F-4D97-AF65-F5344CB8AC3E}">
        <p14:creationId xmlns:p14="http://schemas.microsoft.com/office/powerpoint/2010/main" val="3098741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4(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7848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371600" y="5670630"/>
            <a:ext cx="7772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</a:rPr>
              <a:t>13</a:t>
            </a:r>
            <a:r>
              <a:rPr lang="zh-CN" altLang="en-US" b="1">
                <a:solidFill>
                  <a:srgbClr val="000000"/>
                </a:solidFill>
              </a:rPr>
              <a:t>、皇帝感到十分难堪，他这才觉得老百姓说的话才是对的。“这么说，我只穿着内衣在游行？哎呀！我是多么丢人啊！我该怎么办呢？”</a:t>
            </a:r>
          </a:p>
        </p:txBody>
      </p:sp>
    </p:spTree>
    <p:extLst>
      <p:ext uri="{BB962C8B-B14F-4D97-AF65-F5344CB8AC3E}">
        <p14:creationId xmlns:p14="http://schemas.microsoft.com/office/powerpoint/2010/main" val="14975923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95536" y="2095050"/>
            <a:ext cx="1728788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>
                <a:solidFill>
                  <a:srgbClr val="0000FF"/>
                </a:solidFill>
                <a:latin typeface="宋体" panose="02010600030101010101" pitchFamily="2" charset="-122"/>
              </a:rPr>
              <a:t>引子</a:t>
            </a: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开端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发展</a:t>
            </a:r>
            <a:endParaRPr lang="en-US" altLang="zh-CN" sz="4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高潮</a:t>
            </a:r>
            <a:endParaRPr lang="en-US" altLang="zh-CN" sz="4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ts val="3600"/>
              </a:lnSpc>
              <a:spcBef>
                <a:spcPts val="3600"/>
              </a:spcBef>
              <a:spcAft>
                <a:spcPct val="0"/>
              </a:spcAft>
              <a:buFontTx/>
              <a:buNone/>
            </a:pPr>
            <a:r>
              <a:rPr lang="zh-CN" altLang="en-US" sz="4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结局</a:t>
            </a:r>
            <a:endParaRPr lang="zh-CN" altLang="en-US" sz="4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zh-CN" sz="44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960564" y="2061718"/>
            <a:ext cx="22365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908175" y="3009985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骗子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874838" y="3990002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君臣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874838" y="4840902"/>
            <a:ext cx="289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908202" y="5681217"/>
            <a:ext cx="28305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小孩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新装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9515" y="260375"/>
            <a:ext cx="85693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梳理文章脉络，并在下面的横线处填一个字。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2806712" y="1991869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爱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781300" y="2840651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织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759076" y="3964602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看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754327" y="4773169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展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2779752" y="5655817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揭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643450" y="2061718"/>
            <a:ext cx="2416175" cy="5847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段）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645025" y="3022685"/>
            <a:ext cx="3403600" cy="5847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段）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4618038" y="4000585"/>
            <a:ext cx="354330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24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4654550" y="4853602"/>
            <a:ext cx="424180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25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33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4645025" y="5660051"/>
            <a:ext cx="3765550" cy="5847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（第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34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en-US" altLang="zh-CN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~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37</a:t>
            </a:r>
            <a:r>
              <a:rPr lang="zh-CN" altLang="en-US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段</a:t>
            </a:r>
            <a:r>
              <a:rPr lang="zh-CN" altLang="en-US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0614379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5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15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8" dur="2000"/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5" grpId="0" autoUpdateAnimBg="0"/>
      <p:bldP spid="15366" grpId="0" autoUpdateAnimBg="0"/>
      <p:bldP spid="15367" grpId="0" autoUpdateAnimBg="0"/>
      <p:bldP spid="15369" grpId="0" autoUpdateAnimBg="0"/>
      <p:bldP spid="15370" grpId="0" autoUpdateAnimBg="0"/>
      <p:bldP spid="15371" grpId="0" autoUpdateAnimBg="0"/>
      <p:bldP spid="15372" grpId="0" autoUpdateAnimBg="0"/>
      <p:bldP spid="1537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7" name="Picture 3" descr="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0"/>
            <a:ext cx="24384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8" name="Picture 4" descr="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0"/>
            <a:ext cx="2209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9" name="Picture 5" descr="b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05200"/>
            <a:ext cx="2819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90" name="Picture 6" descr="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5" y="3505200"/>
            <a:ext cx="2760663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91" name="Rectangle 7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886200" y="228600"/>
            <a:ext cx="2057400" cy="457200"/>
          </a:xfrm>
        </p:spPr>
        <p:txBody>
          <a:bodyPr/>
          <a:lstStyle/>
          <a:p>
            <a:r>
              <a:rPr lang="zh-CN" altLang="en-US" sz="4000" b="1">
                <a:solidFill>
                  <a:schemeClr val="tx1"/>
                </a:solidFill>
              </a:rPr>
              <a:t>开端</a:t>
            </a:r>
          </a:p>
        </p:txBody>
      </p:sp>
      <p:sp>
        <p:nvSpPr>
          <p:cNvPr id="144392" name="Text Box 8"/>
          <p:cNvSpPr txBox="1">
            <a:spLocks noChangeArrowheads="1"/>
          </p:cNvSpPr>
          <p:nvPr/>
        </p:nvSpPr>
        <p:spPr bwMode="auto">
          <a:xfrm>
            <a:off x="685800" y="81"/>
            <a:ext cx="1143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引子</a:t>
            </a:r>
          </a:p>
        </p:txBody>
      </p:sp>
      <p:sp>
        <p:nvSpPr>
          <p:cNvPr id="144393" name="Rectangle 9"/>
          <p:cNvSpPr>
            <a:spLocks noChangeArrowheads="1"/>
          </p:cNvSpPr>
          <p:nvPr/>
        </p:nvSpPr>
        <p:spPr bwMode="auto">
          <a:xfrm>
            <a:off x="6248401" y="1"/>
            <a:ext cx="12137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7A77"/>
                </a:solidFill>
                <a:latin typeface="Tahoma" pitchFamily="34" charset="0"/>
              </a:rPr>
              <a:t>发展</a:t>
            </a:r>
          </a:p>
        </p:txBody>
      </p:sp>
      <p:sp>
        <p:nvSpPr>
          <p:cNvPr id="144394" name="Rectangle 10"/>
          <p:cNvSpPr>
            <a:spLocks noChangeArrowheads="1"/>
          </p:cNvSpPr>
          <p:nvPr/>
        </p:nvSpPr>
        <p:spPr bwMode="auto">
          <a:xfrm>
            <a:off x="2593996" y="6019881"/>
            <a:ext cx="1444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高潮</a:t>
            </a:r>
          </a:p>
        </p:txBody>
      </p:sp>
      <p:sp>
        <p:nvSpPr>
          <p:cNvPr id="144395" name="Rectangle 11"/>
          <p:cNvSpPr>
            <a:spLocks noChangeArrowheads="1"/>
          </p:cNvSpPr>
          <p:nvPr/>
        </p:nvSpPr>
        <p:spPr bwMode="auto">
          <a:xfrm>
            <a:off x="5867400" y="3576684"/>
            <a:ext cx="160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7A77"/>
                </a:solidFill>
                <a:latin typeface="Tahoma" pitchFamily="34" charset="0"/>
              </a:rPr>
              <a:t>结局</a:t>
            </a:r>
          </a:p>
        </p:txBody>
      </p:sp>
      <p:sp>
        <p:nvSpPr>
          <p:cNvPr id="144396" name="Text Box 12"/>
          <p:cNvSpPr txBox="1">
            <a:spLocks noChangeArrowheads="1"/>
          </p:cNvSpPr>
          <p:nvPr/>
        </p:nvSpPr>
        <p:spPr bwMode="auto">
          <a:xfrm>
            <a:off x="2294708" y="228600"/>
            <a:ext cx="677108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皇帝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7" name="Text Box 13"/>
          <p:cNvSpPr txBox="1">
            <a:spLocks noChangeArrowheads="1"/>
          </p:cNvSpPr>
          <p:nvPr/>
        </p:nvSpPr>
        <p:spPr bwMode="auto">
          <a:xfrm>
            <a:off x="5418912" y="228600"/>
            <a:ext cx="67710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骗子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 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8" name="Text Box 14"/>
          <p:cNvSpPr txBox="1">
            <a:spLocks noChangeArrowheads="1"/>
          </p:cNvSpPr>
          <p:nvPr/>
        </p:nvSpPr>
        <p:spPr bwMode="auto">
          <a:xfrm>
            <a:off x="8452667" y="228600"/>
            <a:ext cx="677108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君臣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 ) 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399" name="Text Box 15"/>
          <p:cNvSpPr txBox="1">
            <a:spLocks noChangeArrowheads="1"/>
          </p:cNvSpPr>
          <p:nvPr/>
        </p:nvSpPr>
        <p:spPr bwMode="auto">
          <a:xfrm>
            <a:off x="3590101" y="3886200"/>
            <a:ext cx="677108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游行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7904203" y="3886200"/>
            <a:ext cx="553998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7A77"/>
              </a:solidFill>
              <a:latin typeface="Tahoma" pitchFamily="34" charset="0"/>
            </a:endParaRPr>
          </a:p>
        </p:txBody>
      </p:sp>
      <p:sp>
        <p:nvSpPr>
          <p:cNvPr id="144401" name="Text Box 17"/>
          <p:cNvSpPr txBox="1">
            <a:spLocks noChangeArrowheads="1"/>
          </p:cNvSpPr>
          <p:nvPr/>
        </p:nvSpPr>
        <p:spPr bwMode="auto">
          <a:xfrm>
            <a:off x="7690612" y="4038600"/>
            <a:ext cx="67710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小孩</a:t>
            </a:r>
            <a:r>
              <a:rPr kumimoji="1" lang="en-US" altLang="zh-CN" sz="3200" b="1">
                <a:solidFill>
                  <a:srgbClr val="FF0000"/>
                </a:solidFill>
                <a:latin typeface="Tahoma" pitchFamily="34" charset="0"/>
              </a:rPr>
              <a:t>(  )</a:t>
            </a:r>
            <a:r>
              <a:rPr kumimoji="1" lang="zh-CN" altLang="en-US" sz="3200" b="1">
                <a:solidFill>
                  <a:srgbClr val="FF0000"/>
                </a:solidFill>
                <a:latin typeface="Tahoma" pitchFamily="34" charset="0"/>
              </a:rPr>
              <a:t>新装</a:t>
            </a:r>
          </a:p>
        </p:txBody>
      </p:sp>
      <p:sp>
        <p:nvSpPr>
          <p:cNvPr id="144402" name="Text Box 18"/>
          <p:cNvSpPr txBox="1">
            <a:spLocks noChangeArrowheads="1"/>
          </p:cNvSpPr>
          <p:nvPr/>
        </p:nvSpPr>
        <p:spPr bwMode="auto">
          <a:xfrm>
            <a:off x="2339975" y="1125619"/>
            <a:ext cx="4524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爱</a:t>
            </a:r>
          </a:p>
        </p:txBody>
      </p:sp>
      <p:sp>
        <p:nvSpPr>
          <p:cNvPr id="144403" name="Text Box 19"/>
          <p:cNvSpPr txBox="1">
            <a:spLocks noChangeArrowheads="1"/>
          </p:cNvSpPr>
          <p:nvPr/>
        </p:nvSpPr>
        <p:spPr bwMode="auto">
          <a:xfrm>
            <a:off x="5435605" y="1125619"/>
            <a:ext cx="5762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做</a:t>
            </a:r>
          </a:p>
        </p:txBody>
      </p:sp>
      <p:sp>
        <p:nvSpPr>
          <p:cNvPr id="144404" name="Text Box 20"/>
          <p:cNvSpPr txBox="1">
            <a:spLocks noChangeArrowheads="1"/>
          </p:cNvSpPr>
          <p:nvPr/>
        </p:nvSpPr>
        <p:spPr bwMode="auto">
          <a:xfrm>
            <a:off x="8459788" y="1125619"/>
            <a:ext cx="43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看</a:t>
            </a:r>
          </a:p>
        </p:txBody>
      </p:sp>
      <p:sp>
        <p:nvSpPr>
          <p:cNvPr id="144405" name="Text Box 21"/>
          <p:cNvSpPr txBox="1">
            <a:spLocks noChangeArrowheads="1"/>
          </p:cNvSpPr>
          <p:nvPr/>
        </p:nvSpPr>
        <p:spPr bwMode="auto">
          <a:xfrm>
            <a:off x="3563942" y="4724481"/>
            <a:ext cx="5048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展</a:t>
            </a:r>
          </a:p>
        </p:txBody>
      </p:sp>
      <p:sp>
        <p:nvSpPr>
          <p:cNvPr id="144406" name="Text Box 22"/>
          <p:cNvSpPr txBox="1">
            <a:spLocks noChangeArrowheads="1"/>
          </p:cNvSpPr>
          <p:nvPr/>
        </p:nvSpPr>
        <p:spPr bwMode="auto">
          <a:xfrm>
            <a:off x="7667627" y="486894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</a:rPr>
              <a:t>揭</a:t>
            </a:r>
          </a:p>
        </p:txBody>
      </p:sp>
    </p:spTree>
    <p:extLst>
      <p:ext uri="{BB962C8B-B14F-4D97-AF65-F5344CB8AC3E}">
        <p14:creationId xmlns:p14="http://schemas.microsoft.com/office/powerpoint/2010/main" val="2449352929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402" grpId="0"/>
      <p:bldP spid="144403" grpId="0"/>
      <p:bldP spid="144404" grpId="0"/>
      <p:bldP spid="144405" grpId="0"/>
      <p:bldP spid="14440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3352921" y="1752681"/>
            <a:ext cx="2303463" cy="2089151"/>
            <a:chOff x="0" y="0"/>
            <a:chExt cx="1451" cy="1316"/>
          </a:xfrm>
        </p:grpSpPr>
        <p:sp>
          <p:nvSpPr>
            <p:cNvPr id="11305" name="Oval 3"/>
            <p:cNvSpPr>
              <a:spLocks noChangeArrowheads="1"/>
            </p:cNvSpPr>
            <p:nvPr/>
          </p:nvSpPr>
          <p:spPr bwMode="auto">
            <a:xfrm>
              <a:off x="0" y="0"/>
              <a:ext cx="1451" cy="1316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306" name="WordArt 4"/>
            <p:cNvSpPr>
              <a:spLocks noChangeArrowheads="1" noChangeShapeType="1"/>
            </p:cNvSpPr>
            <p:nvPr/>
          </p:nvSpPr>
          <p:spPr bwMode="auto">
            <a:xfrm>
              <a:off x="181" y="181"/>
              <a:ext cx="1134" cy="998"/>
            </a:xfrm>
            <a:prstGeom prst="rect">
              <a:avLst/>
            </a:prstGeom>
          </p:spPr>
          <p:txBody>
            <a:bodyPr wrap="none" fromWordArt="1">
              <a:prstTxWarp prst="textCanDown">
                <a:avLst>
                  <a:gd name="adj" fmla="val 12023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华文彩云"/>
                  <a:ea typeface="华文彩云"/>
                </a:rPr>
                <a:t>新装</a:t>
              </a:r>
            </a:p>
          </p:txBody>
        </p:sp>
      </p:grpSp>
      <p:sp>
        <p:nvSpPr>
          <p:cNvPr id="95237" name="AutoShape 5"/>
          <p:cNvSpPr>
            <a:spLocks noChangeArrowheads="1"/>
          </p:cNvSpPr>
          <p:nvPr/>
        </p:nvSpPr>
        <p:spPr bwMode="auto">
          <a:xfrm>
            <a:off x="1979734" y="2493514"/>
            <a:ext cx="288925" cy="935567"/>
          </a:xfrm>
          <a:prstGeom prst="downArrow">
            <a:avLst>
              <a:gd name="adj1" fmla="val 50000"/>
              <a:gd name="adj2" fmla="val 809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38" name="AutoShape 6"/>
          <p:cNvSpPr>
            <a:spLocks noChangeArrowheads="1"/>
          </p:cNvSpPr>
          <p:nvPr/>
        </p:nvSpPr>
        <p:spPr bwMode="auto">
          <a:xfrm>
            <a:off x="2916241" y="4868333"/>
            <a:ext cx="719137" cy="289984"/>
          </a:xfrm>
          <a:prstGeom prst="rightArrow">
            <a:avLst>
              <a:gd name="adj1" fmla="val 50000"/>
              <a:gd name="adj2" fmla="val 619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39" name="AutoShape 7"/>
          <p:cNvSpPr>
            <a:spLocks noChangeArrowheads="1"/>
          </p:cNvSpPr>
          <p:nvPr/>
        </p:nvSpPr>
        <p:spPr bwMode="auto">
          <a:xfrm>
            <a:off x="5508625" y="4868333"/>
            <a:ext cx="719138" cy="289984"/>
          </a:xfrm>
          <a:prstGeom prst="rightArrow">
            <a:avLst>
              <a:gd name="adj1" fmla="val 50000"/>
              <a:gd name="adj2" fmla="val 619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40" name="AutoShape 8"/>
          <p:cNvSpPr>
            <a:spLocks noChangeArrowheads="1"/>
          </p:cNvSpPr>
          <p:nvPr/>
        </p:nvSpPr>
        <p:spPr bwMode="auto">
          <a:xfrm>
            <a:off x="6804053" y="2421548"/>
            <a:ext cx="288925" cy="791633"/>
          </a:xfrm>
          <a:prstGeom prst="upArrow">
            <a:avLst>
              <a:gd name="adj1" fmla="val 50000"/>
              <a:gd name="adj2" fmla="val 6849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5241" name="WordArt 9" descr="窄竖线"/>
          <p:cNvSpPr>
            <a:spLocks noChangeArrowheads="1" noChangeShapeType="1"/>
          </p:cNvSpPr>
          <p:nvPr/>
        </p:nvSpPr>
        <p:spPr bwMode="auto">
          <a:xfrm>
            <a:off x="1835271" y="1989669"/>
            <a:ext cx="720725" cy="47625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7259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序幕</a:t>
            </a:r>
          </a:p>
        </p:txBody>
      </p:sp>
      <p:sp>
        <p:nvSpPr>
          <p:cNvPr id="95242" name="WordArt 10" descr="窄竖线"/>
          <p:cNvSpPr>
            <a:spLocks noChangeArrowheads="1" noChangeShapeType="1"/>
          </p:cNvSpPr>
          <p:nvPr/>
        </p:nvSpPr>
        <p:spPr bwMode="auto">
          <a:xfrm>
            <a:off x="1692275" y="5084314"/>
            <a:ext cx="647700" cy="47836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394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开端</a:t>
            </a:r>
          </a:p>
        </p:txBody>
      </p:sp>
      <p:sp>
        <p:nvSpPr>
          <p:cNvPr id="95243" name="WordArt 11" descr="窄竖线"/>
          <p:cNvSpPr>
            <a:spLocks noChangeArrowheads="1" noChangeShapeType="1"/>
          </p:cNvSpPr>
          <p:nvPr/>
        </p:nvSpPr>
        <p:spPr bwMode="auto">
          <a:xfrm>
            <a:off x="4356100" y="6093965"/>
            <a:ext cx="647700" cy="47624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7259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发展</a:t>
            </a:r>
          </a:p>
        </p:txBody>
      </p:sp>
      <p:sp>
        <p:nvSpPr>
          <p:cNvPr id="95244" name="WordArt 12" descr="窄竖线"/>
          <p:cNvSpPr>
            <a:spLocks noChangeArrowheads="1" noChangeShapeType="1"/>
          </p:cNvSpPr>
          <p:nvPr/>
        </p:nvSpPr>
        <p:spPr bwMode="auto">
          <a:xfrm>
            <a:off x="6659563" y="5014465"/>
            <a:ext cx="576262" cy="47624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5602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高潮</a:t>
            </a:r>
          </a:p>
        </p:txBody>
      </p:sp>
      <p:sp>
        <p:nvSpPr>
          <p:cNvPr id="95245" name="WordArt 13" descr="窄竖线"/>
          <p:cNvSpPr>
            <a:spLocks noChangeArrowheads="1" noChangeShapeType="1"/>
          </p:cNvSpPr>
          <p:nvPr/>
        </p:nvSpPr>
        <p:spPr bwMode="auto">
          <a:xfrm>
            <a:off x="6588136" y="1989669"/>
            <a:ext cx="576263" cy="476251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8921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latin typeface="宋体"/>
                <a:ea typeface="宋体"/>
              </a:rPr>
              <a:t>结局</a:t>
            </a:r>
          </a:p>
        </p:txBody>
      </p:sp>
      <p:sp>
        <p:nvSpPr>
          <p:cNvPr id="95246" name="Line 14"/>
          <p:cNvSpPr>
            <a:spLocks noChangeShapeType="1"/>
          </p:cNvSpPr>
          <p:nvPr/>
        </p:nvSpPr>
        <p:spPr bwMode="auto">
          <a:xfrm>
            <a:off x="2819400" y="1676400"/>
            <a:ext cx="7620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7" name="Line 15"/>
          <p:cNvSpPr>
            <a:spLocks noChangeShapeType="1"/>
          </p:cNvSpPr>
          <p:nvPr/>
        </p:nvSpPr>
        <p:spPr bwMode="auto">
          <a:xfrm flipV="1">
            <a:off x="2590800" y="3429000"/>
            <a:ext cx="914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8" name="Line 16"/>
          <p:cNvSpPr>
            <a:spLocks noChangeShapeType="1"/>
          </p:cNvSpPr>
          <p:nvPr/>
        </p:nvSpPr>
        <p:spPr bwMode="auto">
          <a:xfrm flipH="1" flipV="1">
            <a:off x="5486400" y="3352800"/>
            <a:ext cx="914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5249" name="Line 17"/>
          <p:cNvSpPr>
            <a:spLocks noChangeShapeType="1"/>
          </p:cNvSpPr>
          <p:nvPr/>
        </p:nvSpPr>
        <p:spPr bwMode="auto">
          <a:xfrm flipV="1">
            <a:off x="4724400" y="3810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95250" name="Group 18"/>
          <p:cNvGrpSpPr>
            <a:grpSpLocks/>
          </p:cNvGrpSpPr>
          <p:nvPr/>
        </p:nvGrpSpPr>
        <p:grpSpPr bwMode="auto">
          <a:xfrm>
            <a:off x="1476377" y="609679"/>
            <a:ext cx="1647825" cy="1366839"/>
            <a:chOff x="0" y="0"/>
            <a:chExt cx="1038" cy="861"/>
          </a:xfrm>
        </p:grpSpPr>
        <p:grpSp>
          <p:nvGrpSpPr>
            <p:cNvPr id="11301" name="Group 19"/>
            <p:cNvGrpSpPr>
              <a:grpSpLocks/>
            </p:cNvGrpSpPr>
            <p:nvPr/>
          </p:nvGrpSpPr>
          <p:grpSpPr bwMode="auto">
            <a:xfrm>
              <a:off x="0" y="0"/>
              <a:ext cx="1038" cy="861"/>
              <a:chOff x="0" y="0"/>
              <a:chExt cx="1038" cy="861"/>
            </a:xfrm>
          </p:grpSpPr>
          <p:sp>
            <p:nvSpPr>
              <p:cNvPr id="11303" name="AutoShape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304" name="Text Box 21"/>
              <p:cNvSpPr txBox="1">
                <a:spLocks noChangeArrowheads="1"/>
              </p:cNvSpPr>
              <p:nvPr/>
            </p:nvSpPr>
            <p:spPr bwMode="auto">
              <a:xfrm>
                <a:off x="131" y="60"/>
                <a:ext cx="907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爱</a:t>
                </a:r>
              </a:p>
            </p:txBody>
          </p:sp>
        </p:grpSp>
        <p:sp>
          <p:nvSpPr>
            <p:cNvPr id="11302" name="Text Box 22"/>
            <p:cNvSpPr txBox="1">
              <a:spLocks noChangeArrowheads="1"/>
            </p:cNvSpPr>
            <p:nvPr/>
          </p:nvSpPr>
          <p:spPr bwMode="auto">
            <a:xfrm>
              <a:off x="240" y="48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皇帝</a:t>
              </a:r>
            </a:p>
          </p:txBody>
        </p:sp>
      </p:grpSp>
      <p:grpSp>
        <p:nvGrpSpPr>
          <p:cNvPr id="95255" name="Group 23"/>
          <p:cNvGrpSpPr>
            <a:grpSpLocks/>
          </p:cNvGrpSpPr>
          <p:nvPr/>
        </p:nvGrpSpPr>
        <p:grpSpPr bwMode="auto">
          <a:xfrm>
            <a:off x="1308100" y="3644902"/>
            <a:ext cx="1511300" cy="1366838"/>
            <a:chOff x="0" y="0"/>
            <a:chExt cx="952" cy="861"/>
          </a:xfrm>
        </p:grpSpPr>
        <p:sp>
          <p:nvSpPr>
            <p:cNvPr id="11298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952" cy="861"/>
            </a:xfrm>
            <a:prstGeom prst="hexagon">
              <a:avLst>
                <a:gd name="adj" fmla="val 27642"/>
                <a:gd name="vf" fmla="val 115470"/>
              </a:avLst>
            </a:prstGeom>
            <a:solidFill>
              <a:srgbClr val="F9FDA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99" name="Text Box 25"/>
            <p:cNvSpPr txBox="1">
              <a:spLocks noChangeArrowheads="1"/>
            </p:cNvSpPr>
            <p:nvPr/>
          </p:nvSpPr>
          <p:spPr bwMode="auto">
            <a:xfrm>
              <a:off x="119" y="104"/>
              <a:ext cx="771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7200">
                  <a:solidFill>
                    <a:srgbClr val="FF3300"/>
                  </a:solidFill>
                  <a:ea typeface="隶书" pitchFamily="49" charset="-122"/>
                </a:rPr>
                <a:t>织</a:t>
              </a:r>
            </a:p>
          </p:txBody>
        </p:sp>
        <p:sp>
          <p:nvSpPr>
            <p:cNvPr id="11300" name="Text Box 26"/>
            <p:cNvSpPr txBox="1">
              <a:spLocks noChangeArrowheads="1"/>
            </p:cNvSpPr>
            <p:nvPr/>
          </p:nvSpPr>
          <p:spPr bwMode="auto">
            <a:xfrm>
              <a:off x="215" y="56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骗子</a:t>
              </a:r>
            </a:p>
          </p:txBody>
        </p:sp>
      </p:grpSp>
      <p:grpSp>
        <p:nvGrpSpPr>
          <p:cNvPr id="95259" name="Group 27"/>
          <p:cNvGrpSpPr>
            <a:grpSpLocks/>
          </p:cNvGrpSpPr>
          <p:nvPr/>
        </p:nvGrpSpPr>
        <p:grpSpPr bwMode="auto">
          <a:xfrm>
            <a:off x="3962400" y="4724402"/>
            <a:ext cx="1511300" cy="1366838"/>
            <a:chOff x="0" y="0"/>
            <a:chExt cx="952" cy="861"/>
          </a:xfrm>
        </p:grpSpPr>
        <p:grpSp>
          <p:nvGrpSpPr>
            <p:cNvPr id="11294" name="Group 28"/>
            <p:cNvGrpSpPr>
              <a:grpSpLocks/>
            </p:cNvGrpSpPr>
            <p:nvPr/>
          </p:nvGrpSpPr>
          <p:grpSpPr bwMode="auto">
            <a:xfrm>
              <a:off x="0" y="0"/>
              <a:ext cx="952" cy="861"/>
              <a:chOff x="0" y="0"/>
              <a:chExt cx="952" cy="861"/>
            </a:xfrm>
          </p:grpSpPr>
          <p:sp>
            <p:nvSpPr>
              <p:cNvPr id="11296" name="AutoShape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297" name="Text Box 30"/>
              <p:cNvSpPr txBox="1">
                <a:spLocks noChangeArrowheads="1"/>
              </p:cNvSpPr>
              <p:nvPr/>
            </p:nvSpPr>
            <p:spPr bwMode="auto">
              <a:xfrm>
                <a:off x="120" y="96"/>
                <a:ext cx="771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看</a:t>
                </a:r>
              </a:p>
            </p:txBody>
          </p:sp>
        </p:grpSp>
        <p:sp>
          <p:nvSpPr>
            <p:cNvPr id="11295" name="Text Box 31"/>
            <p:cNvSpPr txBox="1">
              <a:spLocks noChangeArrowheads="1"/>
            </p:cNvSpPr>
            <p:nvPr/>
          </p:nvSpPr>
          <p:spPr bwMode="auto">
            <a:xfrm>
              <a:off x="192" y="48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君臣</a:t>
              </a:r>
            </a:p>
          </p:txBody>
        </p:sp>
      </p:grpSp>
      <p:grpSp>
        <p:nvGrpSpPr>
          <p:cNvPr id="95264" name="Group 32"/>
          <p:cNvGrpSpPr>
            <a:grpSpLocks/>
          </p:cNvGrpSpPr>
          <p:nvPr/>
        </p:nvGrpSpPr>
        <p:grpSpPr bwMode="auto">
          <a:xfrm>
            <a:off x="6227763" y="3572934"/>
            <a:ext cx="1511300" cy="1366838"/>
            <a:chOff x="0" y="0"/>
            <a:chExt cx="952" cy="861"/>
          </a:xfrm>
        </p:grpSpPr>
        <p:sp>
          <p:nvSpPr>
            <p:cNvPr id="11291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952" cy="861"/>
            </a:xfrm>
            <a:prstGeom prst="hexagon">
              <a:avLst>
                <a:gd name="adj" fmla="val 27642"/>
                <a:gd name="vf" fmla="val 115470"/>
              </a:avLst>
            </a:prstGeom>
            <a:solidFill>
              <a:srgbClr val="F9FDA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1292" name="Text Box 34"/>
            <p:cNvSpPr txBox="1">
              <a:spLocks noChangeArrowheads="1"/>
            </p:cNvSpPr>
            <p:nvPr/>
          </p:nvSpPr>
          <p:spPr bwMode="auto">
            <a:xfrm>
              <a:off x="136" y="72"/>
              <a:ext cx="681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7200">
                  <a:solidFill>
                    <a:srgbClr val="FF3300"/>
                  </a:solidFill>
                  <a:ea typeface="隶书" pitchFamily="49" charset="-122"/>
                </a:rPr>
                <a:t>展</a:t>
              </a:r>
            </a:p>
          </p:txBody>
        </p:sp>
        <p:sp>
          <p:nvSpPr>
            <p:cNvPr id="11293" name="Text Box 35"/>
            <p:cNvSpPr txBox="1">
              <a:spLocks noChangeArrowheads="1"/>
            </p:cNvSpPr>
            <p:nvPr/>
          </p:nvSpPr>
          <p:spPr bwMode="auto">
            <a:xfrm>
              <a:off x="205" y="53"/>
              <a:ext cx="52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皇帝</a:t>
              </a:r>
            </a:p>
          </p:txBody>
        </p:sp>
      </p:grpSp>
      <p:sp>
        <p:nvSpPr>
          <p:cNvPr id="95268" name="Line 36"/>
          <p:cNvSpPr>
            <a:spLocks noChangeShapeType="1"/>
          </p:cNvSpPr>
          <p:nvPr/>
        </p:nvSpPr>
        <p:spPr bwMode="auto">
          <a:xfrm flipH="1">
            <a:off x="5410200" y="1676400"/>
            <a:ext cx="9144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95269" name="Group 37"/>
          <p:cNvGrpSpPr>
            <a:grpSpLocks/>
          </p:cNvGrpSpPr>
          <p:nvPr/>
        </p:nvGrpSpPr>
        <p:grpSpPr bwMode="auto">
          <a:xfrm>
            <a:off x="6108700" y="609681"/>
            <a:ext cx="1511300" cy="1367253"/>
            <a:chOff x="0" y="0"/>
            <a:chExt cx="952" cy="861"/>
          </a:xfrm>
        </p:grpSpPr>
        <p:grpSp>
          <p:nvGrpSpPr>
            <p:cNvPr id="11287" name="Group 38"/>
            <p:cNvGrpSpPr>
              <a:grpSpLocks/>
            </p:cNvGrpSpPr>
            <p:nvPr/>
          </p:nvGrpSpPr>
          <p:grpSpPr bwMode="auto">
            <a:xfrm>
              <a:off x="0" y="0"/>
              <a:ext cx="952" cy="861"/>
              <a:chOff x="0" y="0"/>
              <a:chExt cx="952" cy="861"/>
            </a:xfrm>
          </p:grpSpPr>
          <p:sp>
            <p:nvSpPr>
              <p:cNvPr id="11289" name="AutoShape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52" cy="861"/>
              </a:xfrm>
              <a:prstGeom prst="hexagon">
                <a:avLst>
                  <a:gd name="adj" fmla="val 27642"/>
                  <a:gd name="vf" fmla="val 115470"/>
                </a:avLst>
              </a:prstGeom>
              <a:solidFill>
                <a:srgbClr val="F9FDA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11290" name="Text Box 40"/>
              <p:cNvSpPr txBox="1">
                <a:spLocks noChangeArrowheads="1"/>
              </p:cNvSpPr>
              <p:nvPr/>
            </p:nvSpPr>
            <p:spPr bwMode="auto">
              <a:xfrm>
                <a:off x="103" y="89"/>
                <a:ext cx="771" cy="75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zh-CN" altLang="en-US" sz="7200">
                    <a:solidFill>
                      <a:srgbClr val="FF3300"/>
                    </a:solidFill>
                    <a:ea typeface="隶书" pitchFamily="49" charset="-122"/>
                  </a:rPr>
                  <a:t>揭</a:t>
                </a:r>
              </a:p>
            </p:txBody>
          </p:sp>
        </p:grpSp>
        <p:sp>
          <p:nvSpPr>
            <p:cNvPr id="11288" name="Text Box 41"/>
            <p:cNvSpPr txBox="1">
              <a:spLocks noChangeArrowheads="1"/>
            </p:cNvSpPr>
            <p:nvPr/>
          </p:nvSpPr>
          <p:spPr bwMode="auto">
            <a:xfrm>
              <a:off x="184" y="48"/>
              <a:ext cx="62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>
                  <a:solidFill>
                    <a:srgbClr val="250E96"/>
                  </a:solidFill>
                  <a:latin typeface="Times New Roman" pitchFamily="18" charset="0"/>
                  <a:ea typeface="楷体_GB2312" pitchFamily="49" charset="-122"/>
                </a:rPr>
                <a:t>小孩</a:t>
              </a:r>
            </a:p>
          </p:txBody>
        </p:sp>
      </p:grpSp>
      <p:sp>
        <p:nvSpPr>
          <p:cNvPr id="95274" name="WordArt 42"/>
          <p:cNvSpPr>
            <a:spLocks noChangeArrowheads="1" noChangeShapeType="1"/>
          </p:cNvSpPr>
          <p:nvPr/>
        </p:nvSpPr>
        <p:spPr bwMode="auto">
          <a:xfrm>
            <a:off x="4191000" y="3819877"/>
            <a:ext cx="838200" cy="54768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>
                  <a:round/>
                  <a:headEnd/>
                  <a:tailEnd/>
                </a:ln>
                <a:latin typeface="宋体"/>
                <a:ea typeface="宋体"/>
              </a:rPr>
              <a:t>线索</a:t>
            </a:r>
          </a:p>
        </p:txBody>
      </p:sp>
    </p:spTree>
    <p:extLst>
      <p:ext uri="{BB962C8B-B14F-4D97-AF65-F5344CB8AC3E}">
        <p14:creationId xmlns:p14="http://schemas.microsoft.com/office/powerpoint/2010/main" val="395020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95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95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nimBg="1"/>
      <p:bldP spid="95238" grpId="0" animBg="1"/>
      <p:bldP spid="95239" grpId="0" animBg="1"/>
      <p:bldP spid="95240" grpId="0" animBg="1"/>
      <p:bldP spid="95241" grpId="0" animBg="1"/>
      <p:bldP spid="95242" grpId="0" animBg="1"/>
      <p:bldP spid="95243" grpId="0" animBg="1"/>
      <p:bldP spid="95244" grpId="0" animBg="1"/>
      <p:bldP spid="95245" grpId="0" animBg="1"/>
      <p:bldP spid="95246" grpId="0" animBg="1"/>
      <p:bldP spid="95247" grpId="0" animBg="1"/>
      <p:bldP spid="95248" grpId="0" animBg="1"/>
      <p:bldP spid="95249" grpId="0" animBg="1"/>
      <p:bldP spid="952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3"/>
          <p:cNvSpPr>
            <a:spLocks noChangeShapeType="1"/>
          </p:cNvSpPr>
          <p:nvPr/>
        </p:nvSpPr>
        <p:spPr bwMode="auto">
          <a:xfrm>
            <a:off x="4395788" y="2764446"/>
            <a:ext cx="0" cy="791633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52580" name="Group 4"/>
          <p:cNvGrpSpPr>
            <a:grpSpLocks/>
          </p:cNvGrpSpPr>
          <p:nvPr/>
        </p:nvGrpSpPr>
        <p:grpSpPr bwMode="auto">
          <a:xfrm>
            <a:off x="1476494" y="836163"/>
            <a:ext cx="6043613" cy="4692627"/>
            <a:chOff x="994" y="981"/>
            <a:chExt cx="3807" cy="2955"/>
          </a:xfrm>
        </p:grpSpPr>
        <p:sp>
          <p:nvSpPr>
            <p:cNvPr id="13335" name="Oval 5"/>
            <p:cNvSpPr>
              <a:spLocks noChangeArrowheads="1"/>
            </p:cNvSpPr>
            <p:nvPr/>
          </p:nvSpPr>
          <p:spPr bwMode="auto">
            <a:xfrm>
              <a:off x="994" y="1986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6" name="Oval 6"/>
            <p:cNvSpPr>
              <a:spLocks noChangeArrowheads="1"/>
            </p:cNvSpPr>
            <p:nvPr/>
          </p:nvSpPr>
          <p:spPr bwMode="auto">
            <a:xfrm>
              <a:off x="3515" y="334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7" name="Oval 7"/>
            <p:cNvSpPr>
              <a:spLocks noChangeArrowheads="1"/>
            </p:cNvSpPr>
            <p:nvPr/>
          </p:nvSpPr>
          <p:spPr bwMode="auto">
            <a:xfrm>
              <a:off x="1493" y="334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8" name="Oval 8"/>
            <p:cNvSpPr>
              <a:spLocks noChangeArrowheads="1"/>
            </p:cNvSpPr>
            <p:nvPr/>
          </p:nvSpPr>
          <p:spPr bwMode="auto">
            <a:xfrm>
              <a:off x="3936" y="1895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39" name="Oval 9"/>
            <p:cNvSpPr>
              <a:spLocks noChangeArrowheads="1"/>
            </p:cNvSpPr>
            <p:nvPr/>
          </p:nvSpPr>
          <p:spPr bwMode="auto">
            <a:xfrm>
              <a:off x="2491" y="981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zh-CN" altLang="zh-CN" sz="1800">
                <a:solidFill>
                  <a:srgbClr val="CCFFFF"/>
                </a:solidFill>
              </a:endParaRPr>
            </a:p>
          </p:txBody>
        </p:sp>
        <p:sp>
          <p:nvSpPr>
            <p:cNvPr id="13340" name="Text Box 10"/>
            <p:cNvSpPr txBox="1">
              <a:spLocks noChangeArrowheads="1"/>
            </p:cNvSpPr>
            <p:nvPr/>
          </p:nvSpPr>
          <p:spPr bwMode="auto">
            <a:xfrm>
              <a:off x="1584" y="3437"/>
              <a:ext cx="81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骗子</a:t>
              </a:r>
            </a:p>
          </p:txBody>
        </p:sp>
        <p:sp>
          <p:nvSpPr>
            <p:cNvPr id="13341" name="Text Box 11"/>
            <p:cNvSpPr txBox="1">
              <a:spLocks noChangeArrowheads="1"/>
            </p:cNvSpPr>
            <p:nvPr/>
          </p:nvSpPr>
          <p:spPr bwMode="auto">
            <a:xfrm>
              <a:off x="1049" y="2069"/>
              <a:ext cx="74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皇帝</a:t>
              </a:r>
            </a:p>
          </p:txBody>
        </p:sp>
        <p:sp>
          <p:nvSpPr>
            <p:cNvPr id="13342" name="Text Box 12"/>
            <p:cNvSpPr txBox="1">
              <a:spLocks noChangeArrowheads="1"/>
            </p:cNvSpPr>
            <p:nvPr/>
          </p:nvSpPr>
          <p:spPr bwMode="auto">
            <a:xfrm>
              <a:off x="2562" y="1026"/>
              <a:ext cx="72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官员</a:t>
              </a:r>
            </a:p>
          </p:txBody>
        </p:sp>
        <p:sp>
          <p:nvSpPr>
            <p:cNvPr id="13343" name="Text Box 13"/>
            <p:cNvSpPr txBox="1">
              <a:spLocks noChangeArrowheads="1"/>
            </p:cNvSpPr>
            <p:nvPr/>
          </p:nvSpPr>
          <p:spPr bwMode="auto">
            <a:xfrm>
              <a:off x="3985" y="1968"/>
              <a:ext cx="81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百姓</a:t>
              </a:r>
            </a:p>
          </p:txBody>
        </p:sp>
        <p:sp>
          <p:nvSpPr>
            <p:cNvPr id="13344" name="Text Box 14"/>
            <p:cNvSpPr txBox="1">
              <a:spLocks noChangeArrowheads="1"/>
            </p:cNvSpPr>
            <p:nvPr/>
          </p:nvSpPr>
          <p:spPr bwMode="auto">
            <a:xfrm>
              <a:off x="3606" y="3434"/>
              <a:ext cx="72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3600" b="1">
                  <a:solidFill>
                    <a:srgbClr val="0033CC"/>
                  </a:solidFill>
                  <a:ea typeface="楷体_GB2312" pitchFamily="49" charset="-122"/>
                </a:rPr>
                <a:t>孩子</a:t>
              </a:r>
            </a:p>
          </p:txBody>
        </p:sp>
      </p:grpSp>
      <p:grpSp>
        <p:nvGrpSpPr>
          <p:cNvPr id="152591" name="Group 15"/>
          <p:cNvGrpSpPr>
            <a:grpSpLocks/>
          </p:cNvGrpSpPr>
          <p:nvPr/>
        </p:nvGrpSpPr>
        <p:grpSpPr bwMode="auto">
          <a:xfrm>
            <a:off x="3057644" y="1915584"/>
            <a:ext cx="2847975" cy="2621986"/>
            <a:chOff x="1972" y="1616"/>
            <a:chExt cx="1794" cy="1651"/>
          </a:xfrm>
        </p:grpSpPr>
        <p:sp>
          <p:nvSpPr>
            <p:cNvPr id="13330" name="Text Box 16"/>
            <p:cNvSpPr txBox="1">
              <a:spLocks noChangeArrowheads="1"/>
            </p:cNvSpPr>
            <p:nvPr/>
          </p:nvSpPr>
          <p:spPr bwMode="auto">
            <a:xfrm rot="972975">
              <a:off x="1972" y="2068"/>
              <a:ext cx="34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受</a:t>
              </a:r>
            </a:p>
          </p:txBody>
        </p:sp>
        <p:sp>
          <p:nvSpPr>
            <p:cNvPr id="13331" name="Text Box 17"/>
            <p:cNvSpPr txBox="1">
              <a:spLocks noChangeArrowheads="1"/>
            </p:cNvSpPr>
            <p:nvPr/>
          </p:nvSpPr>
          <p:spPr bwMode="auto">
            <a:xfrm>
              <a:off x="2971" y="1616"/>
              <a:ext cx="340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助</a:t>
              </a:r>
            </a:p>
          </p:txBody>
        </p:sp>
        <p:sp>
          <p:nvSpPr>
            <p:cNvPr id="13332" name="Text Box 18"/>
            <p:cNvSpPr txBox="1">
              <a:spLocks noChangeArrowheads="1"/>
            </p:cNvSpPr>
            <p:nvPr/>
          </p:nvSpPr>
          <p:spPr bwMode="auto">
            <a:xfrm rot="20409526">
              <a:off x="3398" y="1985"/>
              <a:ext cx="337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传</a:t>
              </a:r>
            </a:p>
          </p:txBody>
        </p:sp>
        <p:sp>
          <p:nvSpPr>
            <p:cNvPr id="13333" name="Text Box 19"/>
            <p:cNvSpPr txBox="1">
              <a:spLocks noChangeArrowheads="1"/>
            </p:cNvSpPr>
            <p:nvPr/>
          </p:nvSpPr>
          <p:spPr bwMode="auto">
            <a:xfrm rot="19142321">
              <a:off x="2128" y="2938"/>
              <a:ext cx="31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行</a:t>
              </a:r>
            </a:p>
          </p:txBody>
        </p:sp>
        <p:sp>
          <p:nvSpPr>
            <p:cNvPr id="13334" name="Text Box 20"/>
            <p:cNvSpPr txBox="1">
              <a:spLocks noChangeArrowheads="1"/>
            </p:cNvSpPr>
            <p:nvPr/>
          </p:nvSpPr>
          <p:spPr bwMode="auto">
            <a:xfrm rot="2680347">
              <a:off x="3423" y="2930"/>
              <a:ext cx="343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800">
                  <a:solidFill>
                    <a:srgbClr val="000000"/>
                  </a:solidFill>
                  <a:ea typeface="黑体" pitchFamily="49" charset="-122"/>
                </a:rPr>
                <a:t>揭</a:t>
              </a:r>
            </a:p>
          </p:txBody>
        </p:sp>
      </p:grpSp>
      <p:grpSp>
        <p:nvGrpSpPr>
          <p:cNvPr id="152597" name="Group 21"/>
          <p:cNvGrpSpPr>
            <a:grpSpLocks/>
          </p:cNvGrpSpPr>
          <p:nvPr/>
        </p:nvGrpSpPr>
        <p:grpSpPr bwMode="auto">
          <a:xfrm>
            <a:off x="2771775" y="1845736"/>
            <a:ext cx="3416300" cy="2963333"/>
            <a:chOff x="1791" y="1570"/>
            <a:chExt cx="2152" cy="1867"/>
          </a:xfrm>
        </p:grpSpPr>
        <p:grpSp>
          <p:nvGrpSpPr>
            <p:cNvPr id="13322" name="Group 22"/>
            <p:cNvGrpSpPr>
              <a:grpSpLocks/>
            </p:cNvGrpSpPr>
            <p:nvPr/>
          </p:nvGrpSpPr>
          <p:grpSpPr bwMode="auto">
            <a:xfrm>
              <a:off x="2400" y="2115"/>
              <a:ext cx="998" cy="1005"/>
              <a:chOff x="2400" y="2115"/>
              <a:chExt cx="998" cy="1005"/>
            </a:xfrm>
          </p:grpSpPr>
          <p:sp>
            <p:nvSpPr>
              <p:cNvPr id="13328" name="Oval 23"/>
              <p:cNvSpPr>
                <a:spLocks noChangeArrowheads="1"/>
              </p:cNvSpPr>
              <p:nvPr/>
            </p:nvSpPr>
            <p:spPr bwMode="auto">
              <a:xfrm>
                <a:off x="2400" y="2122"/>
                <a:ext cx="998" cy="998"/>
              </a:xfrm>
              <a:prstGeom prst="ellipse">
                <a:avLst/>
              </a:prstGeom>
              <a:solidFill>
                <a:schemeClr val="accent1">
                  <a:alpha val="30196"/>
                </a:schemeClr>
              </a:solidFill>
              <a:ln w="28575">
                <a:solidFill>
                  <a:srgbClr val="009999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zh-CN" altLang="zh-CN" sz="18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9" name="Text Box 24"/>
              <p:cNvSpPr txBox="1">
                <a:spLocks noChangeArrowheads="1"/>
              </p:cNvSpPr>
              <p:nvPr/>
            </p:nvSpPr>
            <p:spPr bwMode="auto">
              <a:xfrm>
                <a:off x="2517" y="2115"/>
                <a:ext cx="766" cy="8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zh-CN" altLang="en-US" sz="8000" b="1">
                    <a:solidFill>
                      <a:srgbClr val="FF0000"/>
                    </a:solidFill>
                    <a:ea typeface="隶书" pitchFamily="49" charset="-122"/>
                  </a:rPr>
                  <a:t>骗</a:t>
                </a:r>
              </a:p>
            </p:txBody>
          </p:sp>
        </p:grpSp>
        <p:sp>
          <p:nvSpPr>
            <p:cNvPr id="13323" name="Line 25"/>
            <p:cNvSpPr>
              <a:spLocks noChangeShapeType="1"/>
            </p:cNvSpPr>
            <p:nvPr/>
          </p:nvSpPr>
          <p:spPr bwMode="auto">
            <a:xfrm>
              <a:off x="2880" y="1570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4" name="Line 26"/>
            <p:cNvSpPr>
              <a:spLocks noChangeShapeType="1"/>
            </p:cNvSpPr>
            <p:nvPr/>
          </p:nvSpPr>
          <p:spPr bwMode="auto">
            <a:xfrm flipV="1">
              <a:off x="2174" y="3029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5" name="Line 27"/>
            <p:cNvSpPr>
              <a:spLocks noChangeShapeType="1"/>
            </p:cNvSpPr>
            <p:nvPr/>
          </p:nvSpPr>
          <p:spPr bwMode="auto">
            <a:xfrm flipH="1" flipV="1">
              <a:off x="3262" y="2984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6" name="Line 28"/>
            <p:cNvSpPr>
              <a:spLocks noChangeShapeType="1"/>
            </p:cNvSpPr>
            <p:nvPr/>
          </p:nvSpPr>
          <p:spPr bwMode="auto">
            <a:xfrm flipH="1">
              <a:off x="3353" y="2213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27" name="Line 29"/>
            <p:cNvSpPr>
              <a:spLocks noChangeShapeType="1"/>
            </p:cNvSpPr>
            <p:nvPr/>
          </p:nvSpPr>
          <p:spPr bwMode="auto">
            <a:xfrm>
              <a:off x="1791" y="2341"/>
              <a:ext cx="635" cy="182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318" name="Text Box 30"/>
          <p:cNvSpPr txBox="1">
            <a:spLocks noChangeArrowheads="1"/>
          </p:cNvSpPr>
          <p:nvPr/>
        </p:nvSpPr>
        <p:spPr bwMode="auto">
          <a:xfrm>
            <a:off x="466725" y="196863"/>
            <a:ext cx="27368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>
                <a:solidFill>
                  <a:srgbClr val="333399"/>
                </a:solidFill>
              </a:rPr>
              <a:t>文章内容</a:t>
            </a:r>
          </a:p>
        </p:txBody>
      </p:sp>
      <p:sp>
        <p:nvSpPr>
          <p:cNvPr id="152607" name="Rectangle 31"/>
          <p:cNvSpPr>
            <a:spLocks noChangeArrowheads="1"/>
          </p:cNvSpPr>
          <p:nvPr/>
        </p:nvSpPr>
        <p:spPr bwMode="auto">
          <a:xfrm>
            <a:off x="1042995" y="5878063"/>
            <a:ext cx="72723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、这篇课文的写了哪些人物？</a:t>
            </a:r>
          </a:p>
        </p:txBody>
      </p:sp>
      <p:sp>
        <p:nvSpPr>
          <p:cNvPr id="152608" name="Rectangle 32"/>
          <p:cNvSpPr>
            <a:spLocks noChangeArrowheads="1"/>
          </p:cNvSpPr>
          <p:nvPr/>
        </p:nvSpPr>
        <p:spPr bwMode="auto">
          <a:xfrm>
            <a:off x="611199" y="5806095"/>
            <a:ext cx="82438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、课文情节是围绕哪一个字展开的？</a:t>
            </a:r>
          </a:p>
        </p:txBody>
      </p:sp>
      <p:sp>
        <p:nvSpPr>
          <p:cNvPr id="152609" name="Rectangle 33"/>
          <p:cNvSpPr>
            <a:spLocks noChangeArrowheads="1"/>
          </p:cNvSpPr>
          <p:nvPr/>
        </p:nvSpPr>
        <p:spPr bwMode="auto">
          <a:xfrm>
            <a:off x="539750" y="5668513"/>
            <a:ext cx="789463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kumimoji="1"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、文中各种人物是怎样围绕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骗</a:t>
            </a:r>
            <a:r>
              <a:rPr kumimoji="1" lang="zh-CN" altLang="en-US" sz="2800" b="1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字进行活动的？（用一个字加以概括）</a:t>
            </a:r>
          </a:p>
        </p:txBody>
      </p:sp>
    </p:spTree>
    <p:extLst>
      <p:ext uri="{BB962C8B-B14F-4D97-AF65-F5344CB8AC3E}">
        <p14:creationId xmlns:p14="http://schemas.microsoft.com/office/powerpoint/2010/main" val="303621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2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2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5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2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08" grpId="0"/>
      <p:bldP spid="152608" grpId="1"/>
      <p:bldP spid="152609" grpId="0"/>
      <p:bldP spid="15260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371600" y="381077"/>
            <a:ext cx="5638800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上当受骗的人是谁</a:t>
            </a:r>
            <a:r>
              <a:rPr kumimoji="1" lang="en-US" altLang="zh-CN" sz="3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47800" y="1143026"/>
            <a:ext cx="2133600" cy="2575464"/>
            <a:chOff x="912" y="960"/>
            <a:chExt cx="1008" cy="1387"/>
          </a:xfrm>
        </p:grpSpPr>
        <p:pic>
          <p:nvPicPr>
            <p:cNvPr id="2356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960"/>
              <a:ext cx="1008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912" y="2065"/>
              <a:ext cx="1008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皇帝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371600" y="3962402"/>
            <a:ext cx="1981200" cy="2600758"/>
            <a:chOff x="864" y="2496"/>
            <a:chExt cx="1104" cy="1442"/>
          </a:xfrm>
        </p:grpSpPr>
        <p:pic>
          <p:nvPicPr>
            <p:cNvPr id="23566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" y="2496"/>
              <a:ext cx="1056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4" name="Text Box 8"/>
            <p:cNvSpPr txBox="1">
              <a:spLocks noChangeArrowheads="1"/>
            </p:cNvSpPr>
            <p:nvPr/>
          </p:nvSpPr>
          <p:spPr bwMode="auto">
            <a:xfrm>
              <a:off x="864" y="3648"/>
              <a:ext cx="1104" cy="29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骑士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191000" y="4114803"/>
            <a:ext cx="2133600" cy="2421120"/>
            <a:chOff x="2640" y="2496"/>
            <a:chExt cx="1056" cy="1469"/>
          </a:xfrm>
        </p:grpSpPr>
        <p:pic>
          <p:nvPicPr>
            <p:cNvPr id="23564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2496"/>
              <a:ext cx="1056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67" name="Rectangle 11"/>
            <p:cNvSpPr>
              <a:spLocks noChangeArrowheads="1"/>
            </p:cNvSpPr>
            <p:nvPr/>
          </p:nvSpPr>
          <p:spPr bwMode="auto">
            <a:xfrm>
              <a:off x="2855" y="3648"/>
              <a:ext cx="627" cy="31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191000" y="1143004"/>
            <a:ext cx="2057400" cy="2572553"/>
            <a:chOff x="2640" y="960"/>
            <a:chExt cx="1056" cy="1387"/>
          </a:xfrm>
        </p:grpSpPr>
        <p:pic>
          <p:nvPicPr>
            <p:cNvPr id="23562" name="Picture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960"/>
              <a:ext cx="1056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2843" y="2065"/>
              <a:ext cx="650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老大臣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7124700" y="1143002"/>
            <a:ext cx="1790700" cy="2570694"/>
            <a:chOff x="4488" y="960"/>
            <a:chExt cx="912" cy="1387"/>
          </a:xfrm>
        </p:grpSpPr>
        <p:pic>
          <p:nvPicPr>
            <p:cNvPr id="23560" name="Picture 1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8" y="960"/>
              <a:ext cx="912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4543" y="2065"/>
              <a:ext cx="802" cy="2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大臣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26235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323850" y="1557339"/>
            <a:ext cx="882015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</a:rPr>
              <a:t>文章开始写出皇帝的什么嗜好？哪些词语最能体现？“每一天每一点钟都要换一套衣服”这可能吗？这是什么手法？有什么表达效果？ </a:t>
            </a:r>
            <a:br>
              <a:rPr lang="zh-CN" altLang="en-US" sz="3200" b="1" dirty="0">
                <a:solidFill>
                  <a:srgbClr val="000000"/>
                </a:solidFill>
              </a:rPr>
            </a:br>
            <a:r>
              <a:rPr lang="zh-CN" altLang="en-US" sz="3600" b="1" dirty="0">
                <a:solidFill>
                  <a:srgbClr val="000000"/>
                </a:solidFill>
              </a:rPr>
              <a:t/>
            </a:r>
            <a:br>
              <a:rPr lang="zh-CN" altLang="en-US" sz="3600" b="1" dirty="0">
                <a:solidFill>
                  <a:srgbClr val="000000"/>
                </a:solidFill>
              </a:rPr>
            </a:b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-17501" y="3789441"/>
            <a:ext cx="1908215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衣成癖皇帝爱</a:t>
            </a:r>
          </a:p>
        </p:txBody>
      </p:sp>
      <p:sp>
        <p:nvSpPr>
          <p:cNvPr id="159749" name="AutoShape 5"/>
          <p:cNvSpPr>
            <a:spLocks/>
          </p:cNvSpPr>
          <p:nvPr/>
        </p:nvSpPr>
        <p:spPr bwMode="auto">
          <a:xfrm>
            <a:off x="1331913" y="3357563"/>
            <a:ext cx="215900" cy="2447925"/>
          </a:xfrm>
          <a:prstGeom prst="leftBrace">
            <a:avLst>
              <a:gd name="adj1" fmla="val 9448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750" name="Text Box 6"/>
          <p:cNvSpPr txBox="1">
            <a:spLocks noChangeArrowheads="1"/>
          </p:cNvSpPr>
          <p:nvPr/>
        </p:nvSpPr>
        <p:spPr bwMode="auto">
          <a:xfrm>
            <a:off x="1619268" y="3141663"/>
            <a:ext cx="3241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为了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不惜 </a:t>
            </a: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1619250" y="4076777"/>
            <a:ext cx="43195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既不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也不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也不</a:t>
            </a:r>
            <a:r>
              <a:rPr lang="en-US" altLang="zh-CN" sz="2800">
                <a:solidFill>
                  <a:srgbClr val="000000"/>
                </a:solidFill>
              </a:rPr>
              <a:t>‥‥‥</a:t>
            </a:r>
            <a:r>
              <a:rPr lang="zh-CN" altLang="en-US" sz="2800">
                <a:solidFill>
                  <a:srgbClr val="000000"/>
                </a:solidFill>
              </a:rPr>
              <a:t>除非 </a:t>
            </a:r>
            <a:r>
              <a:rPr lang="en-US" altLang="zh-CN" sz="2800">
                <a:solidFill>
                  <a:srgbClr val="000000"/>
                </a:solidFill>
              </a:rPr>
              <a:t>‥‥‥ </a:t>
            </a: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1692275" y="5445125"/>
            <a:ext cx="10795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都 </a:t>
            </a:r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3276600" y="5445125"/>
            <a:ext cx="1081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总 </a:t>
            </a:r>
          </a:p>
        </p:txBody>
      </p:sp>
      <p:sp>
        <p:nvSpPr>
          <p:cNvPr id="159754" name="AutoShape 10"/>
          <p:cNvSpPr>
            <a:spLocks/>
          </p:cNvSpPr>
          <p:nvPr/>
        </p:nvSpPr>
        <p:spPr bwMode="auto">
          <a:xfrm>
            <a:off x="5724525" y="3213177"/>
            <a:ext cx="215900" cy="2663825"/>
          </a:xfrm>
          <a:prstGeom prst="rightBrace">
            <a:avLst>
              <a:gd name="adj1" fmla="val 102819"/>
              <a:gd name="adj2" fmla="val 51569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6156325" y="3357611"/>
            <a:ext cx="1727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000000"/>
                </a:solidFill>
              </a:rPr>
              <a:t>皇帝为穿漂亮衣服，不惜花费，昏庸懒惰，荒废朝政 </a:t>
            </a:r>
          </a:p>
        </p:txBody>
      </p:sp>
    </p:spTree>
    <p:extLst>
      <p:ext uri="{BB962C8B-B14F-4D97-AF65-F5344CB8AC3E}">
        <p14:creationId xmlns:p14="http://schemas.microsoft.com/office/powerpoint/2010/main" val="207950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8" grpId="0" autoUpdateAnimBg="0"/>
      <p:bldP spid="159749" grpId="0" animBg="1"/>
      <p:bldP spid="159750" grpId="0" autoUpdateAnimBg="0"/>
      <p:bldP spid="159751" grpId="0" autoUpdateAnimBg="0"/>
      <p:bldP spid="159752" grpId="0" autoUpdateAnimBg="0"/>
      <p:bldP spid="159753" grpId="0" autoUpdateAnimBg="0"/>
      <p:bldP spid="159754" grpId="0" animBg="1"/>
      <p:bldP spid="159755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 descr="纸袋"/>
          <p:cNvSpPr>
            <a:spLocks noChangeArrowheads="1" noChangeShapeType="1"/>
          </p:cNvSpPr>
          <p:nvPr/>
        </p:nvSpPr>
        <p:spPr bwMode="auto">
          <a:xfrm>
            <a:off x="250825" y="260423"/>
            <a:ext cx="3962400" cy="1062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中宋"/>
                <a:ea typeface="华文中宋"/>
              </a:rPr>
              <a:t>分析序幕部分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57297" y="1684891"/>
            <a:ext cx="80549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        课文是从哪几个方面描写 皇帝爱新装的？</a:t>
            </a:r>
            <a:r>
              <a:rPr lang="zh-CN" altLang="en-US" sz="240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339975" y="3230034"/>
            <a:ext cx="36576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治装费用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兴趣爱好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换衣次数</a:t>
            </a: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4757" name="AutoShape 5"/>
          <p:cNvSpPr>
            <a:spLocks noChangeArrowheads="1"/>
          </p:cNvSpPr>
          <p:nvPr/>
        </p:nvSpPr>
        <p:spPr bwMode="auto">
          <a:xfrm>
            <a:off x="5219718" y="2755900"/>
            <a:ext cx="3889375" cy="3572933"/>
          </a:xfrm>
          <a:prstGeom prst="cloudCallout">
            <a:avLst>
              <a:gd name="adj1" fmla="val -108356"/>
              <a:gd name="adj2" fmla="val -10704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</a:rPr>
              <a:t>      用</a:t>
            </a:r>
            <a:r>
              <a:rPr lang="zh-CN" altLang="en-US" sz="3600" b="1">
                <a:solidFill>
                  <a:srgbClr val="FF0000"/>
                </a:solidFill>
              </a:rPr>
              <a:t>夸张</a:t>
            </a:r>
            <a:r>
              <a:rPr lang="zh-CN" altLang="en-US" sz="3600" b="1">
                <a:solidFill>
                  <a:srgbClr val="000000"/>
                </a:solidFill>
              </a:rPr>
              <a:t>的手法突出皇帝荒唐昏庸的程度</a:t>
            </a:r>
          </a:p>
        </p:txBody>
      </p:sp>
    </p:spTree>
    <p:extLst>
      <p:ext uri="{BB962C8B-B14F-4D97-AF65-F5344CB8AC3E}">
        <p14:creationId xmlns:p14="http://schemas.microsoft.com/office/powerpoint/2010/main" val="425681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747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第一段写皇帝爱新装的目的是什么？</a:t>
            </a:r>
            <a:r>
              <a:rPr lang="zh-CN" altLang="en-US" sz="400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br>
              <a:rPr lang="zh-CN" altLang="en-US" sz="400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</a:br>
            <a:endParaRPr lang="zh-CN" altLang="en-US" sz="400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838" y="1797063"/>
            <a:ext cx="3395662" cy="452543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故事的铺垫，为下文骗子愚弄皇帝作了有力的伏笔。</a:t>
            </a:r>
          </a:p>
        </p:txBody>
      </p:sp>
      <p:pic>
        <p:nvPicPr>
          <p:cNvPr id="15364" name="Picture 7" descr="http://www.91danji.com/attachments/201606/17/10/1bbwv1tx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316568"/>
            <a:ext cx="5651500" cy="518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  <p:bldP spid="3379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2" descr="图片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6131" name="Text Box 3"/>
          <p:cNvSpPr txBox="1">
            <a:spLocks noChangeArrowheads="1"/>
          </p:cNvSpPr>
          <p:nvPr/>
        </p:nvSpPr>
        <p:spPr bwMode="auto">
          <a:xfrm>
            <a:off x="0" y="260350"/>
            <a:ext cx="7451725" cy="549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chemeClr val="hlink"/>
                </a:solidFill>
                <a:latin typeface="隶书" pitchFamily="49" charset="-122"/>
                <a:ea typeface="隶书" pitchFamily="49" charset="-122"/>
              </a:rPr>
              <a:t>写作背景：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世纪末代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9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世纪初，丹麦人民生活在水深火热之中，封建统治阶级则穷奢（</a:t>
            </a:r>
            <a:r>
              <a:rPr kumimoji="1" lang="en-US" altLang="zh-CN" sz="3600" b="1" dirty="0" err="1">
                <a:latin typeface="楷体_GB2312" pitchFamily="49" charset="-122"/>
                <a:ea typeface="楷体_GB2312" pitchFamily="49" charset="-122"/>
              </a:rPr>
              <a:t>shē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极欲，挥霍无度。面对这样的现实，安徒生根据西班牙的民间故事改编，创作了本文，揭露了贵族阶层的阿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(ē)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谀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en-US" altLang="zh-CN" sz="3600" b="1" dirty="0" err="1">
                <a:latin typeface="楷体_GB2312" pitchFamily="49" charset="-122"/>
                <a:ea typeface="楷体_GB2312" pitchFamily="49" charset="-122"/>
              </a:rPr>
              <a:t>y</a:t>
            </a:r>
            <a:r>
              <a:rPr kumimoji="1" lang="en-US" altLang="zh-CN" sz="3600" b="1" dirty="0" err="1"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奉承和虚伪透顶，深刻地解剖了当时的社会的病状。</a:t>
            </a:r>
          </a:p>
        </p:txBody>
      </p:sp>
    </p:spTree>
    <p:extLst>
      <p:ext uri="{BB962C8B-B14F-4D97-AF65-F5344CB8AC3E}">
        <p14:creationId xmlns:p14="http://schemas.microsoft.com/office/powerpoint/2010/main" val="31402034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468313" y="165100"/>
            <a:ext cx="46085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7200" b="1">
                <a:solidFill>
                  <a:srgbClr val="FF0000"/>
                </a:solidFill>
                <a:latin typeface="Times New Roman" pitchFamily="18" charset="0"/>
              </a:rPr>
              <a:t>问题探究</a:t>
            </a:r>
          </a:p>
        </p:txBody>
      </p:sp>
      <p:pic>
        <p:nvPicPr>
          <p:cNvPr id="18435" name="Picture 5" descr="http://video.k618.cn/tp/201210/W0201210114026596115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13" y="1892300"/>
            <a:ext cx="4105275" cy="460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AutoShape 7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437" name="AutoShape 9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8438" name="AutoShape 11" descr="http://i1.w.hjfile.cn/doc/201112/%BB%CA%B5%DB%B5%C4%D0%C2%D7%B065744.jpg"/>
          <p:cNvSpPr>
            <a:spLocks noChangeAspect="1" noChangeArrowheads="1"/>
          </p:cNvSpPr>
          <p:nvPr/>
        </p:nvSpPr>
        <p:spPr bwMode="auto">
          <a:xfrm>
            <a:off x="460375" y="213784"/>
            <a:ext cx="304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18439" name="Picture 12" descr="d:\桌面文件\桌面\皇帝的新装657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92366"/>
            <a:ext cx="3678238" cy="4654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731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352425" y="165158"/>
            <a:ext cx="71278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（一）、故事的主人公是谁？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3059113" y="1088025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皇帝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257175" y="2008731"/>
            <a:ext cx="84915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（二）故事中的怎样来刻画皇帝这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一人物形象</a:t>
            </a:r>
            <a:r>
              <a:rPr lang="zh-CN" altLang="en-US" sz="36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？</a:t>
            </a:r>
          </a:p>
        </p:txBody>
      </p:sp>
      <p:pic>
        <p:nvPicPr>
          <p:cNvPr id="19461" name="Picture 7" descr="http://pic.pptbz.com/201301/2014112864896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7" y="3774017"/>
            <a:ext cx="4111625" cy="291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9" descr="http://pic.pptbz.com/201301/20141128648978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909542"/>
            <a:ext cx="3479800" cy="268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1772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 autoUpdateAnimBg="0"/>
      <p:bldP spid="83976" grpId="0" autoUpdateAnimBg="0"/>
      <p:bldP spid="83977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7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3175" y="165103"/>
            <a:ext cx="9124950" cy="24003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b="1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smtClean="0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外貌描写、语言描写、动作描写、心理描写、神态描写等</a:t>
            </a:r>
          </a:p>
          <a:p>
            <a:pPr eaLnBrk="1" hangingPunct="1">
              <a:buFontTx/>
              <a:buNone/>
            </a:pPr>
            <a:endParaRPr lang="en-US" altLang="zh-CN" b="1" smtClean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449263" y="4148667"/>
            <a:ext cx="72009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运用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描写方法，刻画人物的</a:t>
            </a: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______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性格特点。</a:t>
            </a: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431800" y="2565401"/>
            <a:ext cx="8280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zh-CN" b="1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是为表现人物性格，揭示作品主题服务的。</a:t>
            </a:r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271464" y="165158"/>
            <a:ext cx="55194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人物形象刻画</a:t>
            </a:r>
            <a:r>
              <a:rPr lang="en-US" altLang="zh-CN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描写方法：</a:t>
            </a: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971551" y="2427875"/>
            <a:ext cx="141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作用：</a:t>
            </a:r>
          </a:p>
        </p:txBody>
      </p:sp>
      <p:sp>
        <p:nvSpPr>
          <p:cNvPr id="59405" name="Rectangle 13"/>
          <p:cNvSpPr>
            <a:spLocks noChangeArrowheads="1"/>
          </p:cNvSpPr>
          <p:nvPr/>
        </p:nvSpPr>
        <p:spPr bwMode="auto">
          <a:xfrm>
            <a:off x="684214" y="4150842"/>
            <a:ext cx="24994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方法提示：</a:t>
            </a:r>
          </a:p>
        </p:txBody>
      </p:sp>
    </p:spTree>
    <p:extLst>
      <p:ext uri="{BB962C8B-B14F-4D97-AF65-F5344CB8AC3E}">
        <p14:creationId xmlns:p14="http://schemas.microsoft.com/office/powerpoint/2010/main" val="2802217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59397" grpId="0"/>
      <p:bldP spid="59398" grpId="0"/>
      <p:bldP spid="59401" grpId="0"/>
      <p:bldP spid="59403" grpId="0"/>
      <p:bldP spid="594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79388" y="260351"/>
            <a:ext cx="3529012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800" b="1" kern="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课文探究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388" y="1797063"/>
            <a:ext cx="4679950" cy="452543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zh-CN" altLang="en-US" sz="2800" b="1" kern="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跳读全文，圈点勾画出描写皇帝的语言、心理活动和相关动作等语句，并揣摩、分析。请在“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这是一个＿＿＿的皇帝”</a:t>
            </a:r>
            <a:r>
              <a:rPr lang="zh-CN" altLang="en-US" sz="2800" b="1" kern="0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句中写上一个词，并从文中找出理由说明。</a:t>
            </a:r>
          </a:p>
        </p:txBody>
      </p:sp>
      <p:pic>
        <p:nvPicPr>
          <p:cNvPr id="21508" name="Picture 8" descr="http://img1.qq.com/book/20060531/3636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54" y="3812119"/>
            <a:ext cx="4105275" cy="292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25" descr="http://pic.qbaobei.com/Uploads/Picture/2016-08-14/57b04ae98af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54" y="480484"/>
            <a:ext cx="4105275" cy="314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01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250842" y="1413933"/>
            <a:ext cx="90011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1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那正是理想的衣服！”皇帝心里想，“我穿了这样的衣服，就可以看出我的王国里哪些人和自己的职位不相称；我就可以辨别出哪些人是聪明人，哪些人是傻子。是的，我要叫他们马上为我织出这样的布来！” 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323851" y="260409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682641" y="3498910"/>
            <a:ext cx="66262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这一段心理描写的作用是什么？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250912" y="4286251"/>
            <a:ext cx="84248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明确：皇帝竟然相信如此荒唐的话，表现出皇帝的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愚蠢无知</a:t>
            </a: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97390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7" grpId="0"/>
      <p:bldP spid="6656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50834" y="1066858"/>
            <a:ext cx="8785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2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、“我倒很想知道衣料究竟织得怎么样。”皇帝想。不过，想起凡是愚蠢或不称职的人就看不见这布，心里的确感到不大自然。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309578" y="2853325"/>
            <a:ext cx="8677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皇帝为什么会有“心里的确感到不大自然”这样的顾虑？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23850" y="4197409"/>
            <a:ext cx="84963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表现出皇帝对自己的能力并不自信，像皇帝这样昏庸无能的人，最怕遇到针对他自己真实能力的检验，所以他才会有这种顾虑。 </a:t>
            </a:r>
          </a:p>
        </p:txBody>
      </p:sp>
      <p:sp>
        <p:nvSpPr>
          <p:cNvPr id="23557" name="Text Box 11"/>
          <p:cNvSpPr txBox="1">
            <a:spLocks noChangeArrowheads="1"/>
          </p:cNvSpPr>
          <p:nvPr/>
        </p:nvSpPr>
        <p:spPr bwMode="auto">
          <a:xfrm>
            <a:off x="863686" y="275168"/>
            <a:ext cx="27494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2296232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/>
      <p:bldP spid="65544" grpId="0"/>
      <p:bldP spid="655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79388" y="908109"/>
            <a:ext cx="89646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3.“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我要派我诚实的老大臣到织工那儿去。”皇帝想，“他最能看出这布料是什么样子，因为他这个人很有理智，同时就称职这点来说，谁也不及他称职。” </a:t>
            </a: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79388" y="2465974"/>
            <a:ext cx="8640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皇帝为什么要先派一个诚实、理智、称职的大臣去看新衣而不是亲自去？由此可以看出皇帝有怎样的性格特点？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79388" y="3716867"/>
            <a:ext cx="864076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明确：说明他还是非常怕自己看不到那块布，因而证明自己是不称职或愚蠢的，所以心生一计，还是先派人去看看比较稳妥。这些心理活动，准确地表达皇帝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不自信、心虚、狡猾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的性格特点。 </a:t>
            </a:r>
          </a:p>
        </p:txBody>
      </p:sp>
      <p:sp>
        <p:nvSpPr>
          <p:cNvPr id="24581" name="Text Box 8"/>
          <p:cNvSpPr txBox="1">
            <a:spLocks noChangeArrowheads="1"/>
          </p:cNvSpPr>
          <p:nvPr/>
        </p:nvSpPr>
        <p:spPr bwMode="auto">
          <a:xfrm>
            <a:off x="468313" y="239242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1892747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23872" y="908109"/>
            <a:ext cx="86407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4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、“这是怎么一回事呢？”皇帝心里想，“我什么也没有看见！这可骇人听闻了。难道我是一个愚蠢的人吗？难道我不够资格当一个皇帝吗？这可是我遇见的一件最可怕的事情。”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93676" y="2533651"/>
            <a:ext cx="8901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骇人听闻”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“最可怕”“两个难道”写出皇帝的什么心理？ 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827099" y="3448051"/>
            <a:ext cx="4537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写出了皇帝极端恐惧的心理 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39762" y="4389967"/>
            <a:ext cx="81996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内心恐惧嘴上却叫好揭露了皇帝的什么性格特点？ </a:t>
            </a: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1239851" y="5374276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zh-CN" sz="2400" b="1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3498" name="Text Box 10"/>
          <p:cNvSpPr txBox="1">
            <a:spLocks noChangeArrowheads="1"/>
          </p:cNvSpPr>
          <p:nvPr/>
        </p:nvSpPr>
        <p:spPr bwMode="auto">
          <a:xfrm>
            <a:off x="1546269" y="5340351"/>
            <a:ext cx="30972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虚伪、自欺欺人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323851" y="260409"/>
            <a:ext cx="24929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心理活动：</a:t>
            </a:r>
          </a:p>
        </p:txBody>
      </p:sp>
    </p:spTree>
    <p:extLst>
      <p:ext uri="{BB962C8B-B14F-4D97-AF65-F5344CB8AC3E}">
        <p14:creationId xmlns:p14="http://schemas.microsoft.com/office/powerpoint/2010/main" val="31424402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63494" grpId="0"/>
      <p:bldP spid="63495" grpId="0"/>
      <p:bldP spid="63496" grpId="0"/>
      <p:bldP spid="6349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71525" y="1619309"/>
            <a:ext cx="87852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1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、“皇帝在镜子面前转了转身子，扭了扭腰。”“于是他又在镜子面前把身子转动了一下 。”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468313" y="2952751"/>
            <a:ext cx="46089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这一动作描写有什么作用？ 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138200" y="3812175"/>
            <a:ext cx="86518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 写皇帝穿衣时的丑态（可笑、滑稽），来表现皇帝的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自欺欺人</a:t>
            </a:r>
            <a:r>
              <a:rPr lang="zh-CN" altLang="en-US" sz="28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 </a:t>
            </a:r>
          </a:p>
        </p:txBody>
      </p:sp>
      <p:sp>
        <p:nvSpPr>
          <p:cNvPr id="26629" name="Text Box 10"/>
          <p:cNvSpPr txBox="1">
            <a:spLocks noChangeArrowheads="1"/>
          </p:cNvSpPr>
          <p:nvPr/>
        </p:nvSpPr>
        <p:spPr bwMode="auto">
          <a:xfrm>
            <a:off x="323850" y="260352"/>
            <a:ext cx="223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动作描写</a:t>
            </a:r>
          </a:p>
        </p:txBody>
      </p:sp>
    </p:spTree>
    <p:extLst>
      <p:ext uri="{BB962C8B-B14F-4D97-AF65-F5344CB8AC3E}">
        <p14:creationId xmlns:p14="http://schemas.microsoft.com/office/powerpoint/2010/main" val="26896608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1" grpId="0"/>
      <p:bldP spid="6247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403312" y="1028700"/>
            <a:ext cx="82089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皇帝有点儿发抖，因为他觉得百姓们所讲的话似乎是真的。不过他心理却这样想：“我必须把这游行大典举行完毕。”因此他摆出一副更骄傲的神气。 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117475" y="2853325"/>
            <a:ext cx="84963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当皇帝听到老百姓的议论之后为什么有点发抖，可又为什么摆出一副更骄傲的神气？ 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323850" y="4197351"/>
            <a:ext cx="84963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皇帝听到老百姓的真话，意识到自己受骗出丑，在事实面前感到恐慌。但他为了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掩饰自己内心的恐慌和维护皇帝的尊严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，从而摆出一副更骄傲的神气把这游行大典举行完毕。 表现皇帝的</a:t>
            </a:r>
            <a:r>
              <a:rPr lang="zh-CN" altLang="en-US" sz="2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虚伪昏庸</a:t>
            </a:r>
            <a:r>
              <a:rPr lang="zh-CN" altLang="en-US" sz="2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。 </a:t>
            </a:r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323868" y="260409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动作描写</a:t>
            </a:r>
          </a:p>
        </p:txBody>
      </p:sp>
    </p:spTree>
    <p:extLst>
      <p:ext uri="{BB962C8B-B14F-4D97-AF65-F5344CB8AC3E}">
        <p14:creationId xmlns:p14="http://schemas.microsoft.com/office/powerpoint/2010/main" val="37689749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5" grpId="0"/>
      <p:bldP spid="686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ext Box 2"/>
          <p:cNvSpPr txBox="1">
            <a:spLocks noChangeArrowheads="1"/>
          </p:cNvSpPr>
          <p:nvPr/>
        </p:nvSpPr>
        <p:spPr bwMode="auto">
          <a:xfrm>
            <a:off x="533400" y="838200"/>
            <a:ext cx="739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注意下边加点字的读音和写法：</a:t>
            </a: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762000" y="1981200"/>
            <a:ext cx="7315200" cy="381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炫耀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滑稽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陛下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头衔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称职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自称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御聘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      </a:t>
            </a:r>
            <a:r>
              <a:rPr kumimoji="1" lang="zh-CN" altLang="en-US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赏赐</a:t>
            </a:r>
            <a:r>
              <a:rPr kumimoji="1" lang="en-US" altLang="zh-CN" sz="440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362200" y="20574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xu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6096000" y="2057400"/>
            <a:ext cx="76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仿宋_GB2312" pitchFamily="1" charset="-122"/>
                <a:ea typeface="仿宋_GB2312" pitchFamily="1" charset="-122"/>
              </a:rPr>
              <a:t>j</a:t>
            </a:r>
            <a:r>
              <a:rPr kumimoji="1" lang="en-US" altLang="zh-CN" sz="4000" b="1">
                <a:solidFill>
                  <a:srgbClr val="000000"/>
                </a:solidFill>
              </a:rPr>
              <a:t>ī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2590800" y="2971800"/>
            <a:ext cx="76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b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endParaRPr kumimoji="1" lang="en-US" altLang="zh-CN" sz="4000" b="1">
              <a:solidFill>
                <a:srgbClr val="000000"/>
              </a:solidFill>
              <a:latin typeface="Times New Roman" pitchFamily="18" charset="0"/>
              <a:ea typeface="仿宋_GB2312" pitchFamily="1" charset="-122"/>
            </a:endParaRP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5867400" y="3048000"/>
            <a:ext cx="1143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xi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á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2362200" y="4114800"/>
            <a:ext cx="1219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ch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5867400" y="4005263"/>
            <a:ext cx="1873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ea typeface="方正舒体" pitchFamily="2" charset="-122"/>
              </a:rPr>
              <a:t>ch</a:t>
            </a:r>
            <a:r>
              <a:rPr kumimoji="1" lang="en-US" altLang="zh-CN" sz="3600" b="1">
                <a:solidFill>
                  <a:srgbClr val="000000"/>
                </a:solidFill>
              </a:rPr>
              <a:t>ē</a:t>
            </a:r>
            <a:r>
              <a:rPr kumimoji="1" lang="en-US" altLang="zh-CN" sz="3600" b="1">
                <a:solidFill>
                  <a:srgbClr val="000000"/>
                </a:solidFill>
                <a:ea typeface="方正舒体" pitchFamily="2" charset="-122"/>
              </a:rPr>
              <a:t>ng</a:t>
            </a: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2286000" y="51054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y</a:t>
            </a:r>
            <a:r>
              <a:rPr kumimoji="1" lang="en-US" altLang="zh-CN" sz="3600" b="1">
                <a:solidFill>
                  <a:srgbClr val="000000"/>
                </a:solidFill>
              </a:rPr>
              <a:t>ù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p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n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6172200" y="5029200"/>
            <a:ext cx="685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c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endParaRPr kumimoji="1" lang="en-US" altLang="zh-CN" sz="4000" b="1">
              <a:solidFill>
                <a:srgbClr val="00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06508" name="Oval 12"/>
          <p:cNvSpPr>
            <a:spLocks noChangeArrowheads="1"/>
          </p:cNvSpPr>
          <p:nvPr/>
        </p:nvSpPr>
        <p:spPr bwMode="auto">
          <a:xfrm>
            <a:off x="1219200" y="2743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4000">
              <a:solidFill>
                <a:srgbClr val="0000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106509" name="Oval 13"/>
          <p:cNvSpPr>
            <a:spLocks noChangeArrowheads="1"/>
          </p:cNvSpPr>
          <p:nvPr/>
        </p:nvSpPr>
        <p:spPr bwMode="auto">
          <a:xfrm>
            <a:off x="5334000" y="2743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0" name="Oval 14"/>
          <p:cNvSpPr>
            <a:spLocks noChangeArrowheads="1"/>
          </p:cNvSpPr>
          <p:nvPr/>
        </p:nvSpPr>
        <p:spPr bwMode="auto">
          <a:xfrm>
            <a:off x="1219200" y="36576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1" name="Oval 15"/>
          <p:cNvSpPr>
            <a:spLocks noChangeArrowheads="1"/>
          </p:cNvSpPr>
          <p:nvPr/>
        </p:nvSpPr>
        <p:spPr bwMode="auto">
          <a:xfrm>
            <a:off x="5334000" y="36576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2" name="Oval 16"/>
          <p:cNvSpPr>
            <a:spLocks noChangeArrowheads="1"/>
          </p:cNvSpPr>
          <p:nvPr/>
        </p:nvSpPr>
        <p:spPr bwMode="auto">
          <a:xfrm>
            <a:off x="1219200" y="4724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3" name="Oval 17"/>
          <p:cNvSpPr>
            <a:spLocks noChangeArrowheads="1"/>
          </p:cNvSpPr>
          <p:nvPr/>
        </p:nvSpPr>
        <p:spPr bwMode="auto">
          <a:xfrm>
            <a:off x="1219200" y="5791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4" name="Oval 18"/>
          <p:cNvSpPr>
            <a:spLocks noChangeArrowheads="1"/>
          </p:cNvSpPr>
          <p:nvPr/>
        </p:nvSpPr>
        <p:spPr bwMode="auto">
          <a:xfrm>
            <a:off x="1752600" y="5867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5" name="Oval 19"/>
          <p:cNvSpPr>
            <a:spLocks noChangeArrowheads="1"/>
          </p:cNvSpPr>
          <p:nvPr/>
        </p:nvSpPr>
        <p:spPr bwMode="auto">
          <a:xfrm>
            <a:off x="5410200" y="57912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17" name="Line 21"/>
          <p:cNvSpPr>
            <a:spLocks noChangeShapeType="1"/>
          </p:cNvSpPr>
          <p:nvPr/>
        </p:nvSpPr>
        <p:spPr bwMode="auto">
          <a:xfrm>
            <a:off x="6553200" y="2286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6521" name="Oval 25"/>
          <p:cNvSpPr>
            <a:spLocks noChangeArrowheads="1"/>
          </p:cNvSpPr>
          <p:nvPr/>
        </p:nvSpPr>
        <p:spPr bwMode="auto">
          <a:xfrm>
            <a:off x="5364163" y="4724400"/>
            <a:ext cx="762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 autoUpdateAnimBg="0"/>
      <p:bldP spid="106501" grpId="0" autoUpdateAnimBg="0"/>
      <p:bldP spid="106502" grpId="0" autoUpdateAnimBg="0"/>
      <p:bldP spid="106503" grpId="0" autoUpdateAnimBg="0"/>
      <p:bldP spid="106504" grpId="0" autoUpdateAnimBg="0"/>
      <p:bldP spid="106505" grpId="0" autoUpdateAnimBg="0"/>
      <p:bldP spid="106506" grpId="0" autoUpdateAnimBg="0"/>
      <p:bldP spid="10650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4076700" y="1411847"/>
            <a:ext cx="47879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你觉得皇帝是怎   样一个人？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5580063" y="3302003"/>
            <a:ext cx="29718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爱慕虚荣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昏庸无能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荒唐可笑 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31775" y="260408"/>
            <a:ext cx="4464050" cy="76944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人物形象刻画</a:t>
            </a:r>
          </a:p>
        </p:txBody>
      </p:sp>
      <p:pic>
        <p:nvPicPr>
          <p:cNvPr id="28677" name="Picture 8" descr="http://pic.chinadmd.com/upload/4_qvjq8o27xxqkj5k1v3xx12q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797052"/>
            <a:ext cx="3829050" cy="4792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56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  <p:bldP spid="45060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174625" y="23284"/>
            <a:ext cx="81359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分角色朗读有关语言、心理、神态、动作的片断（</a:t>
            </a: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19---36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段）。</a:t>
            </a: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657312" y="1989725"/>
            <a:ext cx="7705725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为下列角色设计朗读时的声音、腔调。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、皇帝（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自负、骄横、盛气凌人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。）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、骗子（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甜言蜜语、油腔滑调。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、骑士（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随声附和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、小孩子（</a:t>
            </a:r>
            <a:r>
              <a:rPr lang="zh-CN" altLang="en-US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无所顾忌，声音清脆、响亮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3000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95323" y="357717"/>
            <a:ext cx="5032147" cy="923330"/>
          </a:xfrm>
          <a:prstGeom prst="rect">
            <a:avLst/>
          </a:prstGeom>
          <a:solidFill>
            <a:srgbClr val="FFCC6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54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人物的性格特征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4200525" y="2017232"/>
            <a:ext cx="466883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骗子的性格特点</a:t>
            </a:r>
            <a:r>
              <a:rPr lang="en-US" altLang="zh-CN" sz="4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: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821238" y="3465033"/>
            <a:ext cx="3429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EF0559"/>
                </a:solidFill>
                <a:latin typeface="华文中宋" pitchFamily="2" charset="-122"/>
                <a:ea typeface="华文中宋" pitchFamily="2" charset="-122"/>
              </a:rPr>
              <a:t>虚伪、狡诈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821238" y="4379433"/>
            <a:ext cx="198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EF0559"/>
                </a:solidFill>
                <a:latin typeface="华文中宋" pitchFamily="2" charset="-122"/>
                <a:ea typeface="华文中宋" pitchFamily="2" charset="-122"/>
              </a:rPr>
              <a:t>贪婪</a:t>
            </a:r>
          </a:p>
        </p:txBody>
      </p:sp>
      <p:pic>
        <p:nvPicPr>
          <p:cNvPr id="17414" name="Picture 9" descr="http://img.pconline.com.cn/images/upload/upc/tx/pcdlc/1701/01/c93/34328686_14832816654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2277535"/>
            <a:ext cx="3097212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264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37893" grpId="0" autoUpdateAnimBg="0"/>
      <p:bldP spid="3789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1187467" y="548244"/>
            <a:ext cx="71278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两个骗子为什么能够欺骗皇帝？</a:t>
            </a:r>
            <a:r>
              <a:rPr lang="zh-CN" altLang="en-US" sz="240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19063" y="1797089"/>
            <a:ext cx="8774112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     </a:t>
            </a:r>
            <a:r>
              <a:rPr lang="zh-CN" altLang="en-US" sz="40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他们掌握了皇帝喜欢穿漂亮衣服的嗜好，又利用他们所做衣服的特性，既满足了皇帝爱慕虚荣的心理，又迎合了他自负、多疑的个性。所以才能够骗过皇帝。</a:t>
            </a:r>
            <a:r>
              <a:rPr lang="zh-CN" altLang="en-US" sz="24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269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  <p:bldP spid="35844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524000" y="2501936"/>
            <a:ext cx="14478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心理描写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124200" y="2501952"/>
            <a:ext cx="2743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愿上帝可怜我吧</a:t>
            </a:r>
            <a:r>
              <a:rPr lang="en-US" altLang="zh-CN">
                <a:solidFill>
                  <a:srgbClr val="000000"/>
                </a:solidFill>
              </a:rPr>
              <a:t>!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我的老天爷</a:t>
            </a:r>
            <a:r>
              <a:rPr lang="en-US" altLang="zh-CN">
                <a:solidFill>
                  <a:srgbClr val="000000"/>
                </a:solidFill>
              </a:rPr>
              <a:t>-------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791200" y="2501936"/>
            <a:ext cx="304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我并不愚蠢呀</a:t>
            </a:r>
            <a:r>
              <a:rPr lang="en-US" altLang="zh-CN">
                <a:solidFill>
                  <a:srgbClr val="000000"/>
                </a:solidFill>
              </a:rPr>
              <a:t>!---------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524000" y="3657623"/>
            <a:ext cx="838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神态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124200" y="3657623"/>
            <a:ext cx="281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把眼睛睁的特别大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524000" y="4343436"/>
            <a:ext cx="8382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动作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124200" y="4343435"/>
            <a:ext cx="2590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从他的眼镜里仔细地看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注意地听着</a:t>
            </a:r>
            <a:r>
              <a:rPr lang="en-US" altLang="zh-CN">
                <a:solidFill>
                  <a:srgbClr val="000000"/>
                </a:solidFill>
              </a:rPr>
              <a:t>.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581400" y="152435"/>
            <a:ext cx="4343400" cy="2278063"/>
            <a:chOff x="2256" y="96"/>
            <a:chExt cx="2736" cy="1435"/>
          </a:xfrm>
        </p:grpSpPr>
        <p:grpSp>
          <p:nvGrpSpPr>
            <p:cNvPr id="25612" name="Group 10"/>
            <p:cNvGrpSpPr>
              <a:grpSpLocks/>
            </p:cNvGrpSpPr>
            <p:nvPr/>
          </p:nvGrpSpPr>
          <p:grpSpPr bwMode="auto">
            <a:xfrm>
              <a:off x="2256" y="96"/>
              <a:ext cx="1056" cy="1435"/>
              <a:chOff x="2640" y="960"/>
              <a:chExt cx="1056" cy="1435"/>
            </a:xfrm>
          </p:grpSpPr>
          <p:pic>
            <p:nvPicPr>
              <p:cNvPr id="25616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40" y="960"/>
                <a:ext cx="1056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</p:pic>
          <p:sp>
            <p:nvSpPr>
              <p:cNvPr id="21516" name="Rectangle 12"/>
              <p:cNvSpPr>
                <a:spLocks noChangeArrowheads="1"/>
              </p:cNvSpPr>
              <p:nvPr/>
            </p:nvSpPr>
            <p:spPr bwMode="auto">
              <a:xfrm>
                <a:off x="2770" y="2065"/>
                <a:ext cx="798" cy="33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kumimoji="1" lang="zh-CN" altLang="en-US" sz="2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老大臣</a:t>
                </a:r>
              </a:p>
            </p:txBody>
          </p:sp>
        </p:grpSp>
        <p:grpSp>
          <p:nvGrpSpPr>
            <p:cNvPr id="25613" name="Group 13"/>
            <p:cNvGrpSpPr>
              <a:grpSpLocks/>
            </p:cNvGrpSpPr>
            <p:nvPr/>
          </p:nvGrpSpPr>
          <p:grpSpPr bwMode="auto">
            <a:xfrm>
              <a:off x="4080" y="96"/>
              <a:ext cx="912" cy="1435"/>
              <a:chOff x="4488" y="960"/>
              <a:chExt cx="912" cy="1435"/>
            </a:xfrm>
          </p:grpSpPr>
          <p:pic>
            <p:nvPicPr>
              <p:cNvPr id="25614" name="Picture 1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88" y="960"/>
                <a:ext cx="912" cy="1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</p:pic>
          <p:sp>
            <p:nvSpPr>
              <p:cNvPr id="21519" name="Rectangle 15"/>
              <p:cNvSpPr>
                <a:spLocks noChangeArrowheads="1"/>
              </p:cNvSpPr>
              <p:nvPr/>
            </p:nvSpPr>
            <p:spPr bwMode="auto">
              <a:xfrm>
                <a:off x="4543" y="2065"/>
                <a:ext cx="802" cy="330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defRPr/>
                </a:pPr>
                <a:r>
                  <a:rPr kumimoji="1" lang="zh-CN" altLang="en-US" sz="2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</a:rPr>
                  <a:t>大臣</a:t>
                </a:r>
              </a:p>
            </p:txBody>
          </p:sp>
        </p:grpSp>
      </p:grp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717978" y="5832476"/>
            <a:ext cx="1620957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详写</a:t>
            </a: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】</a:t>
            </a: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6537347" y="5832476"/>
            <a:ext cx="1620957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【</a:t>
            </a:r>
            <a:r>
              <a:rPr kumimoji="1" lang="zh-CN" altLang="en-US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略写</a:t>
            </a:r>
            <a:r>
              <a:rPr kumimoji="1" lang="en-US" altLang="zh-CN" sz="28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隶书" pitchFamily="49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603314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8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utoUpdateAnimBg="0"/>
      <p:bldP spid="21509" grpId="0" autoUpdateAnimBg="0"/>
      <p:bldP spid="21510" grpId="0" autoUpdateAnimBg="0"/>
      <p:bldP spid="21511" grpId="0" autoUpdateAnimBg="0"/>
      <p:bldP spid="21512" grpId="0" autoUpdateAnimBg="0"/>
      <p:bldP spid="21520" grpId="0" autoUpdateAnimBg="0"/>
      <p:bldP spid="21521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447800" y="533419"/>
            <a:ext cx="2514600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骗子为何能得逞</a:t>
            </a:r>
            <a:r>
              <a:rPr kumimoji="1" lang="en-US" altLang="zh-CN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800600" y="533435"/>
            <a:ext cx="3733800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善于钻空子</a:t>
            </a:r>
            <a:r>
              <a:rPr kumimoji="1" lang="en-US" altLang="zh-CN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,</a:t>
            </a:r>
            <a:r>
              <a:rPr kumimoji="1" lang="zh-CN" altLang="en-US" sz="2800" b="1">
                <a:solidFill>
                  <a:srgbClr val="00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 pitchFamily="49" charset="-122"/>
                <a:ea typeface="幼圆" pitchFamily="49" charset="-122"/>
              </a:rPr>
              <a:t>欺骗有术。骗局与专制的皇权联系起来。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800600" y="3352800"/>
            <a:ext cx="38862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有皇冠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骗人骗己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有官职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怕丢掉乌纱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有私心杂念</a:t>
            </a:r>
            <a:r>
              <a:rPr lang="en-US" altLang="zh-CN">
                <a:solidFill>
                  <a:srgbClr val="000000"/>
                </a:solidFill>
              </a:rPr>
              <a:t>——</a:t>
            </a:r>
            <a:r>
              <a:rPr lang="zh-CN" altLang="en-US">
                <a:solidFill>
                  <a:srgbClr val="000000"/>
                </a:solidFill>
              </a:rPr>
              <a:t>顾虑再三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524000" y="3200364"/>
            <a:ext cx="1676400" cy="858838"/>
            <a:chOff x="960" y="1488"/>
            <a:chExt cx="1056" cy="541"/>
          </a:xfrm>
        </p:grpSpPr>
        <p:pic>
          <p:nvPicPr>
            <p:cNvPr id="26638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1488"/>
              <a:ext cx="494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35" name="Text Box 7"/>
            <p:cNvSpPr txBox="1">
              <a:spLocks noChangeAspect="1" noChangeArrowheads="1"/>
            </p:cNvSpPr>
            <p:nvPr/>
          </p:nvSpPr>
          <p:spPr bwMode="auto">
            <a:xfrm>
              <a:off x="1440" y="1595"/>
              <a:ext cx="576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皇帝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524022" y="5334106"/>
            <a:ext cx="2100263" cy="862015"/>
            <a:chOff x="1152" y="2352"/>
            <a:chExt cx="1323" cy="543"/>
          </a:xfrm>
        </p:grpSpPr>
        <p:pic>
          <p:nvPicPr>
            <p:cNvPr id="26636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2352"/>
              <a:ext cx="519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38" name="Rectangle 10"/>
            <p:cNvSpPr>
              <a:spLocks noChangeAspect="1" noChangeArrowheads="1"/>
            </p:cNvSpPr>
            <p:nvPr/>
          </p:nvSpPr>
          <p:spPr bwMode="auto">
            <a:xfrm>
              <a:off x="1677" y="2460"/>
              <a:ext cx="798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老百姓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524019" y="4267306"/>
            <a:ext cx="3090863" cy="860427"/>
            <a:chOff x="960" y="2160"/>
            <a:chExt cx="1947" cy="542"/>
          </a:xfrm>
        </p:grpSpPr>
        <p:pic>
          <p:nvPicPr>
            <p:cNvPr id="26633" name="Picture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2160"/>
              <a:ext cx="542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2109" y="2267"/>
              <a:ext cx="798" cy="33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kumimoji="1" lang="zh-CN" altLang="en-US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众大臣</a:t>
              </a:r>
            </a:p>
          </p:txBody>
        </p:sp>
        <p:pic>
          <p:nvPicPr>
            <p:cNvPr id="26635" name="Picture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2" y="2160"/>
              <a:ext cx="468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</p:pic>
      </p:grp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1447800" y="1905035"/>
            <a:ext cx="2514600" cy="1200329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众人为何会上当</a:t>
            </a:r>
            <a:r>
              <a:rPr kumimoji="1" lang="en-US" altLang="zh-CN" sz="3600" b="1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彩云" pitchFamily="2" charset="-122"/>
                <a:ea typeface="华文彩云" pitchFamily="2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419588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utoUpdateAnimBg="0"/>
      <p:bldP spid="22543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250825" y="740833"/>
            <a:ext cx="8713788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zh-CN" altLang="en-US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en-US" altLang="zh-CN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28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那些大臣们又是些什么样的人，从课文找出语句来分析。</a:t>
            </a:r>
            <a:r>
              <a:rPr lang="zh-CN" altLang="en-US" sz="2800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600228"/>
            <a:ext cx="8507412" cy="452543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mtClean="0"/>
              <a:t/>
            </a:r>
            <a:br>
              <a:rPr lang="zh-CN" altLang="en-US" smtClean="0"/>
            </a:br>
            <a:r>
              <a:rPr lang="zh-CN" altLang="en-US" smtClean="0"/>
              <a:t>        </a:t>
            </a:r>
            <a:r>
              <a:rPr lang="zh-CN" altLang="en-US" sz="28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大臣们都是些虚伪狡诈、自欺欺人、阿谀奉承的人。</a:t>
            </a:r>
            <a:endParaRPr lang="zh-CN" altLang="en-US" b="1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indent="0">
              <a:buFontTx/>
              <a:buNone/>
            </a:pPr>
            <a:r>
              <a:rPr lang="zh-CN" altLang="en-US" b="1" smtClean="0">
                <a:latin typeface="华文中宋" pitchFamily="2" charset="-122"/>
                <a:ea typeface="华文中宋" pitchFamily="2" charset="-122"/>
              </a:rPr>
              <a:t>       他们明明看不见衣料，却极大称赞布料的美，并抢着向皇帝介绍衣料如何美。称赞皇帝的新装多么合身，多么好看，多么贵重。  </a:t>
            </a:r>
          </a:p>
        </p:txBody>
      </p:sp>
    </p:spTree>
    <p:extLst>
      <p:ext uri="{BB962C8B-B14F-4D97-AF65-F5344CB8AC3E}">
        <p14:creationId xmlns:p14="http://schemas.microsoft.com/office/powerpoint/2010/main" val="241751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250834" y="260378"/>
            <a:ext cx="8785225" cy="2434167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en-US" altLang="zh-CN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32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</a:b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 smtClean="0">
                <a:latin typeface="华文中宋" pitchFamily="2" charset="-122"/>
                <a:ea typeface="华文中宋" pitchFamily="2" charset="-122"/>
              </a:rPr>
              <a:t>皇帝穿着“新装”开始游行，老百姓为什么不敢说真话？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997228"/>
            <a:ext cx="8229600" cy="312843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 怕招来杀身之祸或怕别人知道自己不称职，或是太愚蠢。  </a:t>
            </a:r>
          </a:p>
        </p:txBody>
      </p:sp>
    </p:spTree>
    <p:extLst>
      <p:ext uri="{BB962C8B-B14F-4D97-AF65-F5344CB8AC3E}">
        <p14:creationId xmlns:p14="http://schemas.microsoft.com/office/powerpoint/2010/main" val="224602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250825" y="452967"/>
            <a:ext cx="8229600" cy="1143000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探究其他人物</a:t>
            </a: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/>
            </a:r>
            <a:br>
              <a:rPr lang="en-US" altLang="zh-CN" sz="3200" b="1" smtClean="0">
                <a:latin typeface="华文中宋" pitchFamily="2" charset="-122"/>
                <a:ea typeface="华文中宋" pitchFamily="2" charset="-122"/>
              </a:rPr>
            </a:br>
            <a:r>
              <a:rPr lang="en-US" altLang="zh-CN" sz="3200" b="1" smtClean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200" b="1" smtClean="0">
                <a:latin typeface="华文中宋" pitchFamily="2" charset="-122"/>
                <a:ea typeface="华文中宋" pitchFamily="2" charset="-122"/>
              </a:rPr>
              <a:t>小孩子为什么敢于说真话？ 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1989694"/>
            <a:ext cx="8280400" cy="105621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en-US" sz="4000" b="1" smtClean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小孩子天真烂漫，无私无畏。  </a:t>
            </a:r>
          </a:p>
        </p:txBody>
      </p:sp>
      <p:pic>
        <p:nvPicPr>
          <p:cNvPr id="32772" name="Picture 5" descr="http://img.25pp.com/uploadfile/soft/images/2014/0802/2014080208214017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948519"/>
            <a:ext cx="381635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7" descr="http://www.gxqzyz.com/UploadFiles/msgzf/2015/10/2015101914464181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25235"/>
            <a:ext cx="381635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17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ChangeArrowheads="1"/>
          </p:cNvSpPr>
          <p:nvPr/>
        </p:nvSpPr>
        <p:spPr bwMode="auto">
          <a:xfrm>
            <a:off x="250825" y="2349536"/>
            <a:ext cx="807720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皇帝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大臣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骗子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孩子</a:t>
            </a:r>
            <a:r>
              <a:rPr kumimoji="1" lang="en-US" altLang="zh-CN" sz="3600">
                <a:solidFill>
                  <a:srgbClr val="007A77"/>
                </a:solidFill>
                <a:latin typeface="黑体" pitchFamily="49" charset="-122"/>
                <a:ea typeface="黑体" pitchFamily="49" charset="-122"/>
              </a:rPr>
              <a:t>----</a:t>
            </a:r>
          </a:p>
        </p:txBody>
      </p:sp>
      <p:sp>
        <p:nvSpPr>
          <p:cNvPr id="164867" name="Text Box 3"/>
          <p:cNvSpPr txBox="1">
            <a:spLocks noChangeArrowheads="1"/>
          </p:cNvSpPr>
          <p:nvPr/>
        </p:nvSpPr>
        <p:spPr bwMode="auto">
          <a:xfrm>
            <a:off x="2268538" y="2349535"/>
            <a:ext cx="6477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昏庸无能、爱慕虚荣、愚蠢。</a:t>
            </a: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2286000" y="3213108"/>
            <a:ext cx="6858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虚伪愚昧、阿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(ē)</a:t>
            </a: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谀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(y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ú</a:t>
            </a:r>
            <a:r>
              <a:rPr kumimoji="1"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奉承。</a:t>
            </a:r>
          </a:p>
        </p:txBody>
      </p:sp>
      <p:sp>
        <p:nvSpPr>
          <p:cNvPr id="164869" name="Text Box 5"/>
          <p:cNvSpPr txBox="1">
            <a:spLocks noChangeArrowheads="1"/>
          </p:cNvSpPr>
          <p:nvPr/>
        </p:nvSpPr>
        <p:spPr bwMode="auto">
          <a:xfrm>
            <a:off x="2339975" y="4005298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狡猾贪婪。</a:t>
            </a:r>
            <a:endParaRPr kumimoji="1" lang="zh-CN" altLang="en-US" sz="2400" b="1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2339975" y="4868898"/>
            <a:ext cx="5105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纯洁天真、无所顾忌。</a:t>
            </a:r>
          </a:p>
        </p:txBody>
      </p:sp>
      <p:sp>
        <p:nvSpPr>
          <p:cNvPr id="164871" name="Rectangle 7"/>
          <p:cNvSpPr>
            <a:spLocks noChangeArrowheads="1"/>
          </p:cNvSpPr>
          <p:nvPr/>
        </p:nvSpPr>
        <p:spPr bwMode="auto">
          <a:xfrm>
            <a:off x="611188" y="404814"/>
            <a:ext cx="78486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9900"/>
                </a:solidFill>
                <a:latin typeface="宋体" pitchFamily="2" charset="-122"/>
              </a:rPr>
              <a:t>    </a:t>
            </a:r>
            <a:r>
              <a:rPr kumimoji="1" lang="zh-CN" altLang="en-US" sz="4400" b="1">
                <a:solidFill>
                  <a:srgbClr val="009900"/>
                </a:solidFill>
                <a:latin typeface="宋体" pitchFamily="2" charset="-122"/>
              </a:rPr>
              <a:t>概括出皇帝、大臣及官员、小孩的性格特点。</a:t>
            </a:r>
          </a:p>
        </p:txBody>
      </p:sp>
    </p:spTree>
    <p:extLst>
      <p:ext uri="{BB962C8B-B14F-4D97-AF65-F5344CB8AC3E}">
        <p14:creationId xmlns:p14="http://schemas.microsoft.com/office/powerpoint/2010/main" val="3354642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7" grpId="0" build="p" autoUpdateAnimBg="0"/>
      <p:bldP spid="164868" grpId="0" build="p" autoUpdateAnimBg="0"/>
      <p:bldP spid="164869" grpId="0" build="p" autoUpdateAnimBg="0"/>
      <p:bldP spid="16487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骇人听闻</a:t>
            </a:r>
            <a:r>
              <a:rPr kumimoji="1" lang="en-US" altLang="zh-CN" sz="4000" b="1" dirty="0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):</a:t>
            </a: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3851275" y="836613"/>
            <a:ext cx="529272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zh-CN" altLang="en-US" sz="3600" b="1">
                <a:solidFill>
                  <a:srgbClr val="000000"/>
                </a:solidFill>
                <a:latin typeface="宋体" pitchFamily="2" charset="-122"/>
              </a:rPr>
              <a:t>使人听了非常吃惊</a:t>
            </a:r>
            <a:r>
              <a:rPr kumimoji="1" lang="en-US" altLang="zh-CN" sz="36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3600" b="1">
                <a:solidFill>
                  <a:srgbClr val="000000"/>
                </a:solidFill>
                <a:latin typeface="宋体" pitchFamily="2" charset="-122"/>
              </a:rPr>
              <a:t>多指社会上发生的事</a:t>
            </a:r>
            <a:r>
              <a:rPr kumimoji="1" lang="en-US" altLang="zh-CN" sz="3600" b="1">
                <a:solidFill>
                  <a:srgbClr val="000000"/>
                </a:solidFill>
                <a:latin typeface="宋体" pitchFamily="2" charset="-122"/>
              </a:rPr>
              <a:t>)</a:t>
            </a:r>
            <a:r>
              <a:rPr kumimoji="1" lang="zh-CN" altLang="en-US" sz="44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771775" y="908050"/>
            <a:ext cx="990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h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i</a:t>
            </a: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468313" y="2420938"/>
            <a:ext cx="4800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随声附和</a:t>
            </a:r>
            <a:r>
              <a:rPr kumimoji="1" lang="en-US" altLang="zh-CN" sz="40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(         ):</a:t>
            </a: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627313" y="2420938"/>
            <a:ext cx="1524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f</a:t>
            </a:r>
            <a:r>
              <a:rPr kumimoji="1" lang="en-US" altLang="zh-CN" sz="4400" b="1">
                <a:solidFill>
                  <a:srgbClr val="000000"/>
                </a:solidFill>
              </a:rPr>
              <a:t>ù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 h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è</a:t>
            </a: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方正舒体" pitchFamily="2" charset="-122"/>
              </a:rPr>
              <a:t> </a:t>
            </a: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4319588" y="2492375"/>
            <a:ext cx="482441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400" b="1">
                <a:solidFill>
                  <a:srgbClr val="000000"/>
                </a:solidFill>
                <a:latin typeface="Times New Roman" pitchFamily="18" charset="0"/>
                <a:ea typeface="仿宋_GB2312" pitchFamily="1" charset="-122"/>
              </a:rPr>
              <a:t> 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言语 行动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)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追随别人 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(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多含贬义</a:t>
            </a:r>
            <a:r>
              <a:rPr kumimoji="1" lang="en-US" altLang="zh-CN" sz="4000" b="1">
                <a:solidFill>
                  <a:srgbClr val="000000"/>
                </a:solidFill>
                <a:latin typeface="宋体" pitchFamily="2" charset="-122"/>
              </a:rPr>
              <a:t>) </a:t>
            </a:r>
            <a:r>
              <a:rPr kumimoji="1" lang="zh-CN" altLang="en-US" sz="40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395288" y="4005263"/>
            <a:ext cx="2232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</a:rPr>
              <a:t>滑稽：</a:t>
            </a:r>
          </a:p>
        </p:txBody>
      </p:sp>
      <p:sp>
        <p:nvSpPr>
          <p:cNvPr id="107531" name="Text Box 11"/>
          <p:cNvSpPr txBox="1">
            <a:spLocks noChangeArrowheads="1"/>
          </p:cNvSpPr>
          <p:nvPr/>
        </p:nvSpPr>
        <p:spPr bwMode="auto">
          <a:xfrm>
            <a:off x="395288" y="5373688"/>
            <a:ext cx="2432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>
                <a:solidFill>
                  <a:srgbClr val="000000"/>
                </a:solidFill>
              </a:rPr>
              <a:t>精致：</a:t>
            </a:r>
          </a:p>
        </p:txBody>
      </p:sp>
      <p:sp>
        <p:nvSpPr>
          <p:cNvPr id="107532" name="Text Box 12"/>
          <p:cNvSpPr txBox="1">
            <a:spLocks noChangeArrowheads="1"/>
          </p:cNvSpPr>
          <p:nvPr/>
        </p:nvSpPr>
        <p:spPr bwMode="auto">
          <a:xfrm>
            <a:off x="2268538" y="3933825"/>
            <a:ext cx="6551612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（言语、动作）引人发笑。这里是荒唐的意思。</a:t>
            </a:r>
          </a:p>
        </p:txBody>
      </p:sp>
      <p:sp>
        <p:nvSpPr>
          <p:cNvPr id="107533" name="Text Box 13"/>
          <p:cNvSpPr txBox="1">
            <a:spLocks noChangeArrowheads="1"/>
          </p:cNvSpPr>
          <p:nvPr/>
        </p:nvSpPr>
        <p:spPr bwMode="auto">
          <a:xfrm>
            <a:off x="2484438" y="5373688"/>
            <a:ext cx="4319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精巧细致。</a:t>
            </a:r>
          </a:p>
        </p:txBody>
      </p:sp>
    </p:spTree>
    <p:extLst>
      <p:ext uri="{BB962C8B-B14F-4D97-AF65-F5344CB8AC3E}">
        <p14:creationId xmlns:p14="http://schemas.microsoft.com/office/powerpoint/2010/main" val="372410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utoUpdateAnimBg="0"/>
      <p:bldP spid="107524" grpId="0" autoUpdateAnimBg="0"/>
      <p:bldP spid="107526" grpId="0" autoUpdateAnimBg="0"/>
      <p:bldP spid="107527" grpId="0" autoUpdateAnimBg="0"/>
      <p:bldP spid="107532" grpId="0"/>
      <p:bldP spid="10753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65100"/>
            <a:ext cx="8578850" cy="1143000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文章以小孩子揭露出真相结尾有什么好处？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4966" y="1312361"/>
            <a:ext cx="9001125" cy="4527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buFontTx/>
              <a:buNone/>
              <a:defRPr/>
            </a:pPr>
            <a:r>
              <a:rPr lang="zh-CN" altLang="en-US" sz="2800" b="1" kern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     作者让一个小孩子谎言充塞、欺骗成风的世界里，喊出了“天真的声音”，增加了神奇的童话色彩和作品的现实意义，使故事情节发展到高潮。用小孩子的话来揭露皇帝和大臣们的虚伪奸诈、愚蠢和自欺欺人的丑行，更增加了童话色彩和作品的现实意义。</a:t>
            </a:r>
            <a:r>
              <a:rPr lang="zh-CN" altLang="en-US" sz="2800" b="1" kern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告诉我们要无私无畏、敢于说真话，要保持天真烂漫的童心。</a:t>
            </a:r>
            <a:endParaRPr lang="zh-CN" altLang="en-US" sz="2800" b="1" kern="0" dirty="0" smtClean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9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1" name="Oval 47"/>
          <p:cNvSpPr>
            <a:spLocks noChangeArrowheads="1"/>
          </p:cNvSpPr>
          <p:nvPr/>
        </p:nvSpPr>
        <p:spPr bwMode="auto">
          <a:xfrm>
            <a:off x="3276600" y="1989139"/>
            <a:ext cx="1295400" cy="1295400"/>
          </a:xfrm>
          <a:prstGeom prst="ellipse">
            <a:avLst/>
          </a:prstGeom>
          <a:solidFill>
            <a:srgbClr val="CCFFFF"/>
          </a:solidFill>
          <a:ln w="9525">
            <a:solidFill>
              <a:srgbClr val="99CC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93" name="Text Box 49"/>
          <p:cNvSpPr txBox="1">
            <a:spLocks noChangeArrowheads="1"/>
          </p:cNvSpPr>
          <p:nvPr/>
        </p:nvSpPr>
        <p:spPr bwMode="auto">
          <a:xfrm>
            <a:off x="3492500" y="2205047"/>
            <a:ext cx="106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800" b="1">
                <a:solidFill>
                  <a:srgbClr val="FF33CC"/>
                </a:solidFill>
              </a:rPr>
              <a:t>骗</a:t>
            </a: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1349375" y="754064"/>
            <a:ext cx="5181600" cy="3724275"/>
            <a:chOff x="1248" y="1440"/>
            <a:chExt cx="3264" cy="2346"/>
          </a:xfrm>
        </p:grpSpPr>
        <p:sp>
          <p:nvSpPr>
            <p:cNvPr id="28691" name="Text Box 50"/>
            <p:cNvSpPr txBox="1">
              <a:spLocks noChangeArrowheads="1"/>
            </p:cNvSpPr>
            <p:nvPr/>
          </p:nvSpPr>
          <p:spPr bwMode="auto">
            <a:xfrm>
              <a:off x="1248" y="2400"/>
              <a:ext cx="76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00"/>
                  </a:solidFill>
                </a:rPr>
                <a:t>皇帝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2" name="Text Box 51"/>
            <p:cNvSpPr txBox="1">
              <a:spLocks noChangeArrowheads="1"/>
            </p:cNvSpPr>
            <p:nvPr/>
          </p:nvSpPr>
          <p:spPr bwMode="auto">
            <a:xfrm>
              <a:off x="2496" y="1440"/>
              <a:ext cx="72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69C974"/>
                  </a:solidFill>
                </a:rPr>
                <a:t>大臣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3" name="Text Box 52"/>
            <p:cNvSpPr txBox="1">
              <a:spLocks noChangeArrowheads="1"/>
            </p:cNvSpPr>
            <p:nvPr/>
          </p:nvSpPr>
          <p:spPr bwMode="auto">
            <a:xfrm>
              <a:off x="3744" y="2400"/>
              <a:ext cx="76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FF"/>
                  </a:solidFill>
                </a:rPr>
                <a:t>百姓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694" name="Text Box 53"/>
            <p:cNvSpPr txBox="1">
              <a:spLocks noChangeArrowheads="1"/>
            </p:cNvSpPr>
            <p:nvPr/>
          </p:nvSpPr>
          <p:spPr bwMode="auto">
            <a:xfrm>
              <a:off x="2496" y="3456"/>
              <a:ext cx="62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>
                  <a:solidFill>
                    <a:srgbClr val="000000"/>
                  </a:solidFill>
                </a:rPr>
                <a:t>小孩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2339975" y="1196975"/>
            <a:ext cx="3124200" cy="2819400"/>
            <a:chOff x="1824" y="1728"/>
            <a:chExt cx="1968" cy="1776"/>
          </a:xfrm>
        </p:grpSpPr>
        <p:sp>
          <p:nvSpPr>
            <p:cNvPr id="28687" name="Line 54"/>
            <p:cNvSpPr>
              <a:spLocks noChangeShapeType="1"/>
            </p:cNvSpPr>
            <p:nvPr/>
          </p:nvSpPr>
          <p:spPr bwMode="auto">
            <a:xfrm flipH="1">
              <a:off x="1824" y="259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88" name="Line 55"/>
            <p:cNvSpPr>
              <a:spLocks noChangeShapeType="1"/>
            </p:cNvSpPr>
            <p:nvPr/>
          </p:nvSpPr>
          <p:spPr bwMode="auto">
            <a:xfrm flipH="1">
              <a:off x="3216" y="2592"/>
              <a:ext cx="576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89" name="Line 56"/>
            <p:cNvSpPr>
              <a:spLocks noChangeShapeType="1"/>
            </p:cNvSpPr>
            <p:nvPr/>
          </p:nvSpPr>
          <p:spPr bwMode="auto">
            <a:xfrm flipV="1">
              <a:off x="2784" y="1728"/>
              <a:ext cx="0" cy="480"/>
            </a:xfrm>
            <a:prstGeom prst="line">
              <a:avLst/>
            </a:prstGeom>
            <a:noFill/>
            <a:ln w="9525">
              <a:solidFill>
                <a:srgbClr val="69C974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28690" name="Line 57"/>
            <p:cNvSpPr>
              <a:spLocks noChangeShapeType="1"/>
            </p:cNvSpPr>
            <p:nvPr/>
          </p:nvSpPr>
          <p:spPr bwMode="auto">
            <a:xfrm flipV="1">
              <a:off x="2784" y="3024"/>
              <a:ext cx="0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6202" name="Text Box 58"/>
          <p:cNvSpPr txBox="1">
            <a:spLocks noChangeArrowheads="1"/>
          </p:cNvSpPr>
          <p:nvPr/>
        </p:nvSpPr>
        <p:spPr bwMode="auto">
          <a:xfrm>
            <a:off x="3827463" y="1374800"/>
            <a:ext cx="838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69C974"/>
                </a:solidFill>
              </a:rPr>
              <a:t>助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3" name="Text Box 59"/>
          <p:cNvSpPr txBox="1">
            <a:spLocks noChangeArrowheads="1"/>
          </p:cNvSpPr>
          <p:nvPr/>
        </p:nvSpPr>
        <p:spPr bwMode="auto">
          <a:xfrm>
            <a:off x="4665663" y="2136800"/>
            <a:ext cx="60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FF"/>
                </a:solidFill>
              </a:rPr>
              <a:t>传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4" name="Text Box 60"/>
          <p:cNvSpPr txBox="1">
            <a:spLocks noChangeArrowheads="1"/>
          </p:cNvSpPr>
          <p:nvPr/>
        </p:nvSpPr>
        <p:spPr bwMode="auto">
          <a:xfrm>
            <a:off x="3924300" y="3500439"/>
            <a:ext cx="990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揭</a:t>
            </a:r>
          </a:p>
        </p:txBody>
      </p:sp>
      <p:sp>
        <p:nvSpPr>
          <p:cNvPr id="6205" name="Text Box 61"/>
          <p:cNvSpPr txBox="1">
            <a:spLocks noChangeArrowheads="1"/>
          </p:cNvSpPr>
          <p:nvPr/>
        </p:nvSpPr>
        <p:spPr bwMode="auto">
          <a:xfrm>
            <a:off x="2492375" y="2136800"/>
            <a:ext cx="53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受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206" name="Text Box 62"/>
          <p:cNvSpPr txBox="1">
            <a:spLocks noChangeArrowheads="1"/>
          </p:cNvSpPr>
          <p:nvPr/>
        </p:nvSpPr>
        <p:spPr bwMode="auto">
          <a:xfrm>
            <a:off x="1000125" y="3214689"/>
            <a:ext cx="28082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昏庸、愚蠢</a:t>
            </a:r>
          </a:p>
        </p:txBody>
      </p:sp>
      <p:sp>
        <p:nvSpPr>
          <p:cNvPr id="6207" name="Text Box 63"/>
          <p:cNvSpPr txBox="1">
            <a:spLocks noChangeArrowheads="1"/>
          </p:cNvSpPr>
          <p:nvPr/>
        </p:nvSpPr>
        <p:spPr bwMode="auto">
          <a:xfrm>
            <a:off x="4284663" y="765176"/>
            <a:ext cx="3671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虚伪、自私</a:t>
            </a:r>
          </a:p>
        </p:txBody>
      </p:sp>
      <p:sp>
        <p:nvSpPr>
          <p:cNvPr id="6208" name="Text Box 64"/>
          <p:cNvSpPr txBox="1">
            <a:spLocks noChangeArrowheads="1"/>
          </p:cNvSpPr>
          <p:nvPr/>
        </p:nvSpPr>
        <p:spPr bwMode="auto">
          <a:xfrm>
            <a:off x="4643438" y="2857533"/>
            <a:ext cx="26400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怕被嘲笑、怕被杀头</a:t>
            </a:r>
          </a:p>
        </p:txBody>
      </p:sp>
      <p:sp>
        <p:nvSpPr>
          <p:cNvPr id="6209" name="Text Box 65"/>
          <p:cNvSpPr txBox="1">
            <a:spLocks noChangeArrowheads="1"/>
          </p:cNvSpPr>
          <p:nvPr/>
        </p:nvSpPr>
        <p:spPr bwMode="auto">
          <a:xfrm>
            <a:off x="1928851" y="4643439"/>
            <a:ext cx="5183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FF3300"/>
                </a:solidFill>
              </a:rPr>
              <a:t>天真烂漫、无私无畏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14414" y="0"/>
            <a:ext cx="392909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4000" b="1" dirty="0" smtClean="0">
                <a:ln w="18000">
                  <a:solidFill>
                    <a:srgbClr val="D54F4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课堂</a:t>
            </a:r>
            <a:r>
              <a:rPr kumimoji="1" lang="zh-CN" altLang="en-US" sz="4000" b="1" dirty="0">
                <a:ln w="18000">
                  <a:solidFill>
                    <a:srgbClr val="D54F41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小结：</a:t>
            </a:r>
          </a:p>
        </p:txBody>
      </p:sp>
    </p:spTree>
    <p:extLst>
      <p:ext uri="{BB962C8B-B14F-4D97-AF65-F5344CB8AC3E}">
        <p14:creationId xmlns:p14="http://schemas.microsoft.com/office/powerpoint/2010/main" val="22899358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5" dur="500"/>
                                        <p:tgtEl>
                                          <p:spTgt spid="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1" grpId="0" animBg="1"/>
      <p:bldP spid="6193" grpId="0" autoUpdateAnimBg="0"/>
      <p:bldP spid="6202" grpId="0" autoUpdateAnimBg="0"/>
      <p:bldP spid="6203" grpId="0" autoUpdateAnimBg="0"/>
      <p:bldP spid="6204" grpId="0" autoUpdateAnimBg="0"/>
      <p:bldP spid="6205" grpId="0" autoUpdateAnimBg="0"/>
      <p:bldP spid="6206" grpId="0" autoUpdateAnimBg="0"/>
      <p:bldP spid="6207" grpId="0" autoUpdateAnimBg="0"/>
      <p:bldP spid="6208" grpId="0" autoUpdateAnimBg="0"/>
      <p:bldP spid="6209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WordArt 2"/>
          <p:cNvSpPr>
            <a:spLocks noChangeArrowheads="1" noChangeShapeType="1" noTextEdit="1"/>
          </p:cNvSpPr>
          <p:nvPr/>
        </p:nvSpPr>
        <p:spPr bwMode="auto">
          <a:xfrm>
            <a:off x="3708400" y="260349"/>
            <a:ext cx="1695450" cy="8572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小结</a:t>
            </a:r>
          </a:p>
        </p:txBody>
      </p:sp>
      <p:sp>
        <p:nvSpPr>
          <p:cNvPr id="166915" name="Text Box 3"/>
          <p:cNvSpPr txBox="1">
            <a:spLocks noChangeArrowheads="1"/>
          </p:cNvSpPr>
          <p:nvPr/>
        </p:nvSpPr>
        <p:spPr bwMode="auto">
          <a:xfrm>
            <a:off x="827088" y="1773239"/>
            <a:ext cx="756126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>
                <a:solidFill>
                  <a:srgbClr val="000000"/>
                </a:solidFill>
              </a:rPr>
              <a:t>本文围绕</a:t>
            </a:r>
            <a:r>
              <a:rPr lang="zh-CN" altLang="en-US" sz="4400" b="1" u="sng">
                <a:solidFill>
                  <a:srgbClr val="000000"/>
                </a:solidFill>
              </a:rPr>
              <a:t>        </a:t>
            </a:r>
            <a:r>
              <a:rPr lang="zh-CN" altLang="en-US" sz="4400" b="1">
                <a:solidFill>
                  <a:srgbClr val="000000"/>
                </a:solidFill>
              </a:rPr>
              <a:t>，并通过描写人物的语言</a:t>
            </a:r>
            <a:r>
              <a:rPr lang="zh-CN" altLang="en-US" sz="4400" b="1" u="sng">
                <a:solidFill>
                  <a:srgbClr val="000000"/>
                </a:solidFill>
              </a:rPr>
              <a:t>、       、       </a:t>
            </a:r>
            <a:r>
              <a:rPr lang="zh-CN" altLang="en-US" sz="4400" b="1">
                <a:solidFill>
                  <a:srgbClr val="000000"/>
                </a:solidFill>
              </a:rPr>
              <a:t>分别刻画了</a:t>
            </a:r>
            <a:r>
              <a:rPr lang="zh-CN" altLang="en-US" sz="4400" b="1" u="sng">
                <a:solidFill>
                  <a:srgbClr val="000000"/>
                </a:solidFill>
              </a:rPr>
              <a:t>      、     、    、       、           </a:t>
            </a:r>
            <a:r>
              <a:rPr lang="zh-CN" altLang="en-US" sz="4400" b="1">
                <a:solidFill>
                  <a:srgbClr val="000000"/>
                </a:solidFill>
              </a:rPr>
              <a:t>     </a:t>
            </a:r>
            <a:r>
              <a:rPr lang="zh-CN" altLang="en-US" sz="4400" b="1" u="sng">
                <a:solidFill>
                  <a:srgbClr val="000000"/>
                </a:solidFill>
              </a:rPr>
              <a:t>       </a:t>
            </a:r>
            <a:r>
              <a:rPr lang="zh-CN" altLang="en-US" sz="4400" b="1">
                <a:solidFill>
                  <a:srgbClr val="000000"/>
                </a:solidFill>
              </a:rPr>
              <a:t>等人的形象，揭露了说假话成风，荒唐可笑的社会现象，深刻地讽刺了封建专制统治的腐朽。</a:t>
            </a: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3276601" y="1700238"/>
            <a:ext cx="18002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新衣</a:t>
            </a:r>
          </a:p>
        </p:txBody>
      </p:sp>
      <p:sp>
        <p:nvSpPr>
          <p:cNvPr id="166917" name="Text Box 5"/>
          <p:cNvSpPr txBox="1">
            <a:spLocks noChangeArrowheads="1"/>
          </p:cNvSpPr>
          <p:nvPr/>
        </p:nvSpPr>
        <p:spPr bwMode="auto">
          <a:xfrm>
            <a:off x="3995760" y="2492399"/>
            <a:ext cx="12969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行动</a:t>
            </a:r>
          </a:p>
        </p:txBody>
      </p:sp>
      <p:sp>
        <p:nvSpPr>
          <p:cNvPr id="166918" name="Text Box 6"/>
          <p:cNvSpPr txBox="1">
            <a:spLocks noChangeArrowheads="1"/>
          </p:cNvSpPr>
          <p:nvPr/>
        </p:nvSpPr>
        <p:spPr bwMode="auto">
          <a:xfrm>
            <a:off x="5580063" y="2492399"/>
            <a:ext cx="14398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</a:rPr>
              <a:t>心理</a:t>
            </a:r>
          </a:p>
        </p:txBody>
      </p:sp>
      <p:sp>
        <p:nvSpPr>
          <p:cNvPr id="166919" name="Text Box 7"/>
          <p:cNvSpPr txBox="1">
            <a:spLocks noChangeArrowheads="1"/>
          </p:cNvSpPr>
          <p:nvPr/>
        </p:nvSpPr>
        <p:spPr bwMode="auto">
          <a:xfrm>
            <a:off x="2484438" y="3213125"/>
            <a:ext cx="1295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皇帝</a:t>
            </a:r>
          </a:p>
        </p:txBody>
      </p:sp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4067175" y="3213125"/>
            <a:ext cx="12969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骗子</a:t>
            </a:r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5219715" y="3213125"/>
            <a:ext cx="1152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官员</a:t>
            </a:r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6443663" y="3213125"/>
            <a:ext cx="12239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孩子</a:t>
            </a:r>
          </a:p>
        </p:txBody>
      </p:sp>
    </p:spTree>
    <p:extLst>
      <p:ext uri="{BB962C8B-B14F-4D97-AF65-F5344CB8AC3E}">
        <p14:creationId xmlns:p14="http://schemas.microsoft.com/office/powerpoint/2010/main" val="3020088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 autoUpdateAnimBg="0"/>
      <p:bldP spid="166917" grpId="0" autoUpdateAnimBg="0"/>
      <p:bldP spid="166918" grpId="0" autoUpdateAnimBg="0"/>
      <p:bldP spid="166919" grpId="0" autoUpdateAnimBg="0"/>
      <p:bldP spid="166920" grpId="0" autoUpdateAnimBg="0"/>
      <p:bldP spid="166921" grpId="0" autoUpdateAnimBg="0"/>
      <p:bldP spid="166922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  </a:t>
            </a:r>
          </a:p>
        </p:txBody>
      </p:sp>
      <p:sp>
        <p:nvSpPr>
          <p:cNvPr id="1751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en-US" altLang="zh-CN"/>
          </a:p>
          <a:p>
            <a:pPr>
              <a:buFont typeface="Wingdings" pitchFamily="2" charset="2"/>
              <a:buNone/>
            </a:pPr>
            <a:r>
              <a:rPr lang="en-US" altLang="zh-CN"/>
              <a:t>                          </a:t>
            </a:r>
            <a:r>
              <a:rPr lang="zh-CN" altLang="en-US" sz="3600" b="1">
                <a:solidFill>
                  <a:srgbClr val="FF0066"/>
                </a:solidFill>
                <a:latin typeface="Arial Black" pitchFamily="34" charset="0"/>
                <a:ea typeface="华文新魏" pitchFamily="2" charset="-122"/>
              </a:rPr>
              <a:t>皇帝的新装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                                     </a:t>
            </a:r>
            <a:r>
              <a:rPr lang="zh-CN" altLang="en-US" b="1">
                <a:solidFill>
                  <a:srgbClr val="FF0066"/>
                </a:solidFill>
                <a:ea typeface="隶书" pitchFamily="49" charset="-122"/>
              </a:rPr>
              <a:t>安徒生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方正舒体" pitchFamily="2" charset="-122"/>
              </a:rPr>
              <a:t>爱                   展                           骗子           小孩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ea typeface="方正舒体" pitchFamily="2" charset="-122"/>
              </a:rPr>
              <a:t>                                                              </a:t>
            </a:r>
            <a:r>
              <a:rPr lang="zh-CN" altLang="en-US" b="1">
                <a:solidFill>
                  <a:srgbClr val="FF0066"/>
                </a:solidFill>
                <a:latin typeface="宋体" pitchFamily="2" charset="-122"/>
              </a:rPr>
              <a:t>行     揭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</a:t>
            </a:r>
            <a:r>
              <a:rPr lang="zh-CN" altLang="en-US" b="1"/>
              <a:t>新装</a:t>
            </a:r>
            <a:r>
              <a:rPr lang="zh-CN" altLang="en-US"/>
              <a:t>     </a:t>
            </a:r>
            <a:r>
              <a:rPr lang="zh-CN" altLang="en-US" b="1">
                <a:solidFill>
                  <a:srgbClr val="0000FF"/>
                </a:solidFill>
              </a:rPr>
              <a:t>统治者：昏庸、愚蠢</a:t>
            </a:r>
            <a:r>
              <a:rPr lang="en-US" altLang="zh-CN" b="1">
                <a:solidFill>
                  <a:srgbClr val="0000FF"/>
                </a:solidFill>
              </a:rPr>
              <a:t>···      </a:t>
            </a:r>
            <a:r>
              <a:rPr lang="zh-CN" altLang="en-US" b="1"/>
              <a:t>骗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    </a:t>
            </a:r>
            <a:r>
              <a:rPr lang="zh-CN" altLang="en-US" b="1">
                <a:solidFill>
                  <a:srgbClr val="009900"/>
                </a:solidFill>
                <a:ea typeface="黑体" pitchFamily="49" charset="-122"/>
              </a:rPr>
              <a:t>线索</a:t>
            </a:r>
            <a:r>
              <a:rPr lang="zh-CN" altLang="en-US"/>
              <a:t>       </a:t>
            </a:r>
            <a:r>
              <a:rPr lang="zh-CN" altLang="en-US" b="1">
                <a:solidFill>
                  <a:srgbClr val="0000FF"/>
                </a:solidFill>
              </a:rPr>
              <a:t>社会：媚俗、虚伪</a:t>
            </a:r>
            <a:r>
              <a:rPr lang="en-US" altLang="zh-CN" b="1">
                <a:solidFill>
                  <a:srgbClr val="0000FF"/>
                </a:solidFill>
              </a:rPr>
              <a:t>···      </a:t>
            </a:r>
            <a:r>
              <a:rPr lang="zh-CN" altLang="en-US" b="1">
                <a:solidFill>
                  <a:srgbClr val="009900"/>
                </a:solidFill>
                <a:ea typeface="黑体" pitchFamily="49" charset="-122"/>
              </a:rPr>
              <a:t>情节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                                                                       </a:t>
            </a:r>
            <a:r>
              <a:rPr lang="zh-CN" altLang="en-US" sz="2800" b="1">
                <a:solidFill>
                  <a:srgbClr val="FF0066"/>
                </a:solidFill>
              </a:rPr>
              <a:t>受            传</a:t>
            </a:r>
          </a:p>
          <a:p>
            <a:pPr>
              <a:buFont typeface="Wingdings" pitchFamily="2" charset="2"/>
              <a:buNone/>
            </a:pPr>
            <a:r>
              <a:rPr lang="zh-CN" altLang="en-US" sz="2800" b="1">
                <a:ea typeface="方正舒体" pitchFamily="2" charset="-122"/>
              </a:rPr>
              <a:t>做                     看                            皇帝大臣         老百姓</a:t>
            </a:r>
          </a:p>
        </p:txBody>
      </p:sp>
      <p:sp>
        <p:nvSpPr>
          <p:cNvPr id="175108" name="Line 4"/>
          <p:cNvSpPr>
            <a:spLocks noChangeShapeType="1"/>
          </p:cNvSpPr>
          <p:nvPr/>
        </p:nvSpPr>
        <p:spPr bwMode="auto">
          <a:xfrm>
            <a:off x="762000" y="3048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09" name="Line 5"/>
          <p:cNvSpPr>
            <a:spLocks noChangeShapeType="1"/>
          </p:cNvSpPr>
          <p:nvPr/>
        </p:nvSpPr>
        <p:spPr bwMode="auto">
          <a:xfrm>
            <a:off x="14478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0" name="Line 6"/>
          <p:cNvSpPr>
            <a:spLocks noChangeShapeType="1"/>
          </p:cNvSpPr>
          <p:nvPr/>
        </p:nvSpPr>
        <p:spPr bwMode="auto">
          <a:xfrm>
            <a:off x="6934200" y="3048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1" name="Line 7"/>
          <p:cNvSpPr>
            <a:spLocks noChangeShapeType="1"/>
          </p:cNvSpPr>
          <p:nvPr/>
        </p:nvSpPr>
        <p:spPr bwMode="auto">
          <a:xfrm>
            <a:off x="7848600" y="3124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2" name="Line 8"/>
          <p:cNvSpPr>
            <a:spLocks noChangeShapeType="1"/>
          </p:cNvSpPr>
          <p:nvPr/>
        </p:nvSpPr>
        <p:spPr bwMode="auto">
          <a:xfrm>
            <a:off x="6934200" y="30480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3" name="Line 9"/>
          <p:cNvSpPr>
            <a:spLocks noChangeShapeType="1"/>
          </p:cNvSpPr>
          <p:nvPr/>
        </p:nvSpPr>
        <p:spPr bwMode="auto">
          <a:xfrm>
            <a:off x="6934200" y="4114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4" name="Line 10"/>
          <p:cNvSpPr>
            <a:spLocks noChangeShapeType="1"/>
          </p:cNvSpPr>
          <p:nvPr/>
        </p:nvSpPr>
        <p:spPr bwMode="auto">
          <a:xfrm flipH="1">
            <a:off x="7848600" y="22860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5" name="Line 11"/>
          <p:cNvSpPr>
            <a:spLocks noChangeShapeType="1"/>
          </p:cNvSpPr>
          <p:nvPr/>
        </p:nvSpPr>
        <p:spPr bwMode="auto">
          <a:xfrm>
            <a:off x="6248400" y="2286000"/>
            <a:ext cx="685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6" name="Line 12"/>
          <p:cNvSpPr>
            <a:spLocks noChangeShapeType="1"/>
          </p:cNvSpPr>
          <p:nvPr/>
        </p:nvSpPr>
        <p:spPr bwMode="auto">
          <a:xfrm flipV="1">
            <a:off x="6248400" y="41148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7" name="Line 13"/>
          <p:cNvSpPr>
            <a:spLocks noChangeShapeType="1"/>
          </p:cNvSpPr>
          <p:nvPr/>
        </p:nvSpPr>
        <p:spPr bwMode="auto">
          <a:xfrm flipH="1" flipV="1">
            <a:off x="7848600" y="4114800"/>
            <a:ext cx="457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8" name="Line 14"/>
          <p:cNvSpPr>
            <a:spLocks noChangeShapeType="1"/>
          </p:cNvSpPr>
          <p:nvPr/>
        </p:nvSpPr>
        <p:spPr bwMode="auto">
          <a:xfrm>
            <a:off x="1066800" y="28956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19" name="Line 15"/>
          <p:cNvSpPr>
            <a:spLocks noChangeShapeType="1"/>
          </p:cNvSpPr>
          <p:nvPr/>
        </p:nvSpPr>
        <p:spPr bwMode="auto">
          <a:xfrm>
            <a:off x="1905000" y="29718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0" name="Line 16"/>
          <p:cNvSpPr>
            <a:spLocks noChangeShapeType="1"/>
          </p:cNvSpPr>
          <p:nvPr/>
        </p:nvSpPr>
        <p:spPr bwMode="auto">
          <a:xfrm>
            <a:off x="990600" y="2895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1" name="Line 17"/>
          <p:cNvSpPr>
            <a:spLocks noChangeShapeType="1"/>
          </p:cNvSpPr>
          <p:nvPr/>
        </p:nvSpPr>
        <p:spPr bwMode="auto">
          <a:xfrm>
            <a:off x="990600" y="4114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2" name="Line 18"/>
          <p:cNvSpPr>
            <a:spLocks noChangeShapeType="1"/>
          </p:cNvSpPr>
          <p:nvPr/>
        </p:nvSpPr>
        <p:spPr bwMode="auto">
          <a:xfrm flipH="1">
            <a:off x="1828800" y="236220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3" name="Line 19"/>
          <p:cNvSpPr>
            <a:spLocks noChangeShapeType="1"/>
          </p:cNvSpPr>
          <p:nvPr/>
        </p:nvSpPr>
        <p:spPr bwMode="auto">
          <a:xfrm>
            <a:off x="381000" y="22860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4" name="Line 20"/>
          <p:cNvSpPr>
            <a:spLocks noChangeShapeType="1"/>
          </p:cNvSpPr>
          <p:nvPr/>
        </p:nvSpPr>
        <p:spPr bwMode="auto">
          <a:xfrm flipV="1">
            <a:off x="457200" y="41148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5" name="Line 21"/>
          <p:cNvSpPr>
            <a:spLocks noChangeShapeType="1"/>
          </p:cNvSpPr>
          <p:nvPr/>
        </p:nvSpPr>
        <p:spPr bwMode="auto">
          <a:xfrm flipH="1" flipV="1">
            <a:off x="1905000" y="41148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175126" name="Line 22"/>
          <p:cNvSpPr>
            <a:spLocks noChangeShapeType="1"/>
          </p:cNvSpPr>
          <p:nvPr/>
        </p:nvSpPr>
        <p:spPr bwMode="auto">
          <a:xfrm>
            <a:off x="2209800" y="3581400"/>
            <a:ext cx="441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12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873" y="357731"/>
            <a:ext cx="8353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你觉得这样的故事真的会发生吗？</a:t>
            </a:r>
            <a:endParaRPr lang="zh-CN" altLang="en-US" sz="160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534993" y="1411831"/>
            <a:ext cx="28797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虚构的情节</a:t>
            </a:r>
            <a:endParaRPr lang="zh-CN" altLang="en-US" sz="16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57188" y="2372799"/>
            <a:ext cx="8820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丰富的想象和大胆的夸张是童话最大的艺术特色</a:t>
            </a:r>
            <a:r>
              <a:rPr lang="zh-CN" altLang="en-US" sz="28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34993" y="3429015"/>
            <a:ext cx="28797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真实的道理</a:t>
            </a:r>
            <a:endParaRPr lang="zh-CN" altLang="en-US" sz="160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323872" y="4677833"/>
            <a:ext cx="86407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“皇帝的新装”比喻用谎言来掩饰真实，这样的故事屡见不鲜</a:t>
            </a:r>
          </a:p>
        </p:txBody>
      </p:sp>
    </p:spTree>
    <p:extLst>
      <p:ext uri="{BB962C8B-B14F-4D97-AF65-F5344CB8AC3E}">
        <p14:creationId xmlns:p14="http://schemas.microsoft.com/office/powerpoint/2010/main" val="161085593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ldLvl="0" autoUpdateAnimBg="0"/>
      <p:bldP spid="37892" grpId="0" autoUpdateAnimBg="0"/>
      <p:bldP spid="37893" grpId="0" bldLvl="0" autoUpdateAnimBg="0"/>
      <p:bldP spid="37894" grpId="0" bldLvl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79388" y="165115"/>
            <a:ext cx="885666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“赵高欲为乱，恐群臣不听，乃先设验，持鹿献于二世，曰：“马也。”二世笑曰：“丞相误邪？谓鹿为马。”问左右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左右或默，或言马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,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以阿顺赵高。或言鹿者，高因阴中诸言鹿者以法。后群臣皆畏高。”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                            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司马迁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《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史记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·</a:t>
            </a:r>
            <a:r>
              <a:rPr lang="zh-CN" altLang="en-US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秦始皇本纪</a:t>
            </a:r>
            <a:r>
              <a:rPr lang="en-US" altLang="zh-CN" sz="2800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》</a:t>
            </a:r>
          </a:p>
        </p:txBody>
      </p:sp>
      <p:pic>
        <p:nvPicPr>
          <p:cNvPr id="35843" name="Picture 2" descr="http://www.lishizhishi.com/img15/2016-08/1031285537_43471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17" y="3236384"/>
            <a:ext cx="83534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48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263525" y="3784600"/>
            <a:ext cx="48847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0000"/>
                </a:solidFill>
              </a:rPr>
              <a:t>在大跃进过程中，出现了很多虚报产量的事。其中最著名的是河北徐水县，号称一年收获粮食</a:t>
            </a:r>
            <a:r>
              <a:rPr lang="en-US" altLang="zh-CN" b="1">
                <a:solidFill>
                  <a:srgbClr val="FF0000"/>
                </a:solidFill>
              </a:rPr>
              <a:t>12</a:t>
            </a:r>
            <a:r>
              <a:rPr lang="zh-CN" altLang="en-US" b="1">
                <a:solidFill>
                  <a:srgbClr val="FF0000"/>
                </a:solidFill>
              </a:rPr>
              <a:t>亿斤。人民日报对这种行为进行了宣传。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28636" y="4946651"/>
            <a:ext cx="59747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292929"/>
                </a:solidFill>
              </a:rPr>
              <a:t>2011</a:t>
            </a:r>
            <a:r>
              <a:rPr lang="zh-CN" altLang="en-US" b="1">
                <a:solidFill>
                  <a:srgbClr val="292929"/>
                </a:solidFill>
              </a:rPr>
              <a:t>年全国粮食总产量</a:t>
            </a:r>
            <a:r>
              <a:rPr lang="en-US" altLang="zh-CN" b="1">
                <a:solidFill>
                  <a:srgbClr val="292929"/>
                </a:solidFill>
              </a:rPr>
              <a:t>57121</a:t>
            </a:r>
            <a:r>
              <a:rPr lang="zh-CN" altLang="en-US" b="1">
                <a:solidFill>
                  <a:srgbClr val="292929"/>
                </a:solidFill>
              </a:rPr>
              <a:t>万吨，创造了新的历史纪录</a:t>
            </a:r>
          </a:p>
        </p:txBody>
      </p:sp>
      <p:sp>
        <p:nvSpPr>
          <p:cNvPr id="36868" name="Text Box 7"/>
          <p:cNvSpPr txBox="1">
            <a:spLocks noChangeArrowheads="1"/>
          </p:cNvSpPr>
          <p:nvPr/>
        </p:nvSpPr>
        <p:spPr bwMode="auto">
          <a:xfrm>
            <a:off x="4416447" y="324696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63525" y="5463117"/>
            <a:ext cx="87391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</a:rPr>
              <a:t>据</a:t>
            </a:r>
            <a:r>
              <a:rPr lang="en-US" altLang="zh-CN" b="1">
                <a:solidFill>
                  <a:srgbClr val="000000"/>
                </a:solidFill>
              </a:rPr>
              <a:t>2017</a:t>
            </a:r>
            <a:r>
              <a:rPr lang="zh-CN" altLang="en-US" b="1">
                <a:solidFill>
                  <a:srgbClr val="000000"/>
                </a:solidFill>
              </a:rPr>
              <a:t>年</a:t>
            </a:r>
            <a:r>
              <a:rPr lang="en-US" altLang="zh-CN" b="1">
                <a:solidFill>
                  <a:srgbClr val="000000"/>
                </a:solidFill>
              </a:rPr>
              <a:t>10</a:t>
            </a:r>
            <a:r>
              <a:rPr lang="zh-CN" altLang="en-US" b="1">
                <a:solidFill>
                  <a:srgbClr val="000000"/>
                </a:solidFill>
              </a:rPr>
              <a:t>月</a:t>
            </a:r>
            <a:r>
              <a:rPr lang="en-US" altLang="zh-CN" b="1">
                <a:solidFill>
                  <a:srgbClr val="000000"/>
                </a:solidFill>
              </a:rPr>
              <a:t>9</a:t>
            </a:r>
            <a:r>
              <a:rPr lang="zh-CN" altLang="en-US" b="1">
                <a:solidFill>
                  <a:srgbClr val="000000"/>
                </a:solidFill>
              </a:rPr>
              <a:t>日人民日报报道，“杂交水稻之父”袁隆平的水稻新品又有了新的突破。袁隆平领衔的技术团队培育出的最新一批“海水稻”获得丰收。经收割测评，亩产最高可达</a:t>
            </a:r>
            <a:r>
              <a:rPr lang="en-US" altLang="zh-CN" b="1">
                <a:solidFill>
                  <a:srgbClr val="000000"/>
                </a:solidFill>
              </a:rPr>
              <a:t>620.95</a:t>
            </a:r>
            <a:r>
              <a:rPr lang="zh-CN" altLang="en-US" b="1">
                <a:solidFill>
                  <a:srgbClr val="000000"/>
                </a:solidFill>
              </a:rPr>
              <a:t>公斤。</a:t>
            </a:r>
          </a:p>
        </p:txBody>
      </p:sp>
      <p:pic>
        <p:nvPicPr>
          <p:cNvPr id="36870" name="Picture 9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98" y="198967"/>
            <a:ext cx="4598987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10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05849"/>
            <a:ext cx="3638550" cy="490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46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ldLvl="0" autoUpdateAnimBg="0"/>
      <p:bldP spid="39944" grpId="0" bldLvl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60386" y="260366"/>
            <a:ext cx="8351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“世界末日就要来临”，只有信“全能神”才能得救，凡不信和抵制的都将被“闪电”击杀。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                                          </a:t>
            </a:r>
            <a:r>
              <a:rPr lang="en-US" altLang="zh-CN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——</a:t>
            </a: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邪教“全能神”教义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376238" y="1860559"/>
            <a:ext cx="8443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92929"/>
                </a:solidFill>
                <a:latin typeface="华文中宋" pitchFamily="2" charset="-122"/>
                <a:ea typeface="华文中宋" pitchFamily="2" charset="-122"/>
              </a:rPr>
              <a:t>      “全能神”自称除在西藏外的所有省、市、自治区均已建立组织，人数达数百万。</a:t>
            </a:r>
          </a:p>
        </p:txBody>
      </p:sp>
      <p:pic>
        <p:nvPicPr>
          <p:cNvPr id="40966" name="Picture 6" descr="图片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97266"/>
            <a:ext cx="3529012" cy="2982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图片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650" y="3376084"/>
            <a:ext cx="3638550" cy="300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7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-16932"/>
            <a:ext cx="9190038" cy="688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983056" y="548233"/>
            <a:ext cx="51847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  要真正改变现实生活中的荒谬、虚假、丑陋乃至欺骗等荒唐的事情，我们还有很长很长的路</a:t>
            </a:r>
            <a:r>
              <a:rPr lang="en-US" altLang="zh-CN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73104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ChangeArrowheads="1"/>
          </p:cNvSpPr>
          <p:nvPr/>
        </p:nvSpPr>
        <p:spPr bwMode="auto">
          <a:xfrm>
            <a:off x="1524000" y="381000"/>
            <a:ext cx="6096000" cy="1371600"/>
          </a:xfrm>
          <a:prstGeom prst="rect">
            <a:avLst/>
          </a:prstGeom>
          <a:solidFill>
            <a:srgbClr val="CCFF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大家议一议</a:t>
            </a: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323850" y="2205039"/>
            <a:ext cx="88201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>
                <a:solidFill>
                  <a:srgbClr val="003399"/>
                </a:solidFill>
                <a:latin typeface="华文彩云" pitchFamily="2" charset="-122"/>
                <a:ea typeface="华文彩云" pitchFamily="2" charset="-122"/>
              </a:rPr>
              <a:t>对骗子的行为肯定？否定 ？</a:t>
            </a: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914400" y="5373688"/>
            <a:ext cx="790575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故事可能会有什么结局？</a:t>
            </a:r>
          </a:p>
        </p:txBody>
      </p:sp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1828800" y="4114800"/>
            <a:ext cx="54102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大家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说</a:t>
            </a:r>
            <a:r>
              <a:rPr kumimoji="1" lang="zh-CN" altLang="en-US" sz="6600" b="1">
                <a:solidFill>
                  <a:srgbClr val="FF0000"/>
                </a:solidFill>
                <a:latin typeface="Times New Roman" pitchFamily="18" charset="0"/>
              </a:rPr>
              <a:t>一</a:t>
            </a:r>
            <a:r>
              <a:rPr kumimoji="1" lang="zh-CN" altLang="en-US" sz="6000" b="1">
                <a:solidFill>
                  <a:srgbClr val="FF0000"/>
                </a:solidFill>
                <a:latin typeface="Times New Roman" pitchFamily="18" charset="0"/>
              </a:rPr>
              <a:t>说</a:t>
            </a:r>
          </a:p>
        </p:txBody>
      </p:sp>
    </p:spTree>
    <p:extLst>
      <p:ext uri="{BB962C8B-B14F-4D97-AF65-F5344CB8AC3E}">
        <p14:creationId xmlns:p14="http://schemas.microsoft.com/office/powerpoint/2010/main" val="140519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animBg="1" autoUpdateAnimBg="0"/>
      <p:bldP spid="171011" grpId="0" autoUpdateAnimBg="0"/>
      <p:bldP spid="171012" grpId="0" autoUpdateAnimBg="0"/>
      <p:bldP spid="171013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7"/>
          <p:cNvSpPr>
            <a:spLocks/>
          </p:cNvSpPr>
          <p:nvPr/>
        </p:nvSpPr>
        <p:spPr bwMode="auto">
          <a:xfrm>
            <a:off x="0" y="357346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rgbClr val="E379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1" name="Text Box 38"/>
          <p:cNvSpPr txBox="1">
            <a:spLocks noChangeArrowheads="1"/>
          </p:cNvSpPr>
          <p:nvPr/>
        </p:nvSpPr>
        <p:spPr bwMode="auto">
          <a:xfrm>
            <a:off x="1214438" y="857250"/>
            <a:ext cx="20716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钦差大臣：</a:t>
            </a: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3000375" y="857250"/>
            <a:ext cx="6143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由皇帝派遣，代表皇帝出外办理重大事件的官员。</a:t>
            </a:r>
          </a:p>
        </p:txBody>
      </p:sp>
      <p:sp>
        <p:nvSpPr>
          <p:cNvPr id="4148" name="Text Box 52"/>
          <p:cNvSpPr txBox="1">
            <a:spLocks noChangeArrowheads="1"/>
          </p:cNvSpPr>
          <p:nvPr/>
        </p:nvSpPr>
        <p:spPr bwMode="auto">
          <a:xfrm>
            <a:off x="3000375" y="2428875"/>
            <a:ext cx="426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指官衔、学衔等称号。</a:t>
            </a:r>
          </a:p>
        </p:txBody>
      </p:sp>
      <p:sp>
        <p:nvSpPr>
          <p:cNvPr id="7174" name="Text Box 53"/>
          <p:cNvSpPr txBox="1">
            <a:spLocks noChangeArrowheads="1"/>
          </p:cNvSpPr>
          <p:nvPr/>
        </p:nvSpPr>
        <p:spPr bwMode="auto">
          <a:xfrm>
            <a:off x="1285875" y="3929063"/>
            <a:ext cx="2195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不可救药</a:t>
            </a:r>
            <a:r>
              <a:rPr lang="zh-CN" altLang="en-US" b="1" dirty="0" smtClean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lang="zh-CN" altLang="en-US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5" name="Text Box 54"/>
          <p:cNvSpPr txBox="1">
            <a:spLocks noChangeArrowheads="1"/>
          </p:cNvSpPr>
          <p:nvPr/>
        </p:nvSpPr>
        <p:spPr bwMode="auto">
          <a:xfrm>
            <a:off x="1285875" y="2286000"/>
            <a:ext cx="1714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itchFamily="2" charset="-122"/>
              </a:rPr>
              <a:t>头  衔</a:t>
            </a:r>
            <a:r>
              <a:rPr lang="zh-CN" altLang="en-US" b="1" dirty="0" smtClean="0">
                <a:solidFill>
                  <a:srgbClr val="000000"/>
                </a:solidFill>
                <a:latin typeface="宋体" pitchFamily="2" charset="-122"/>
              </a:rPr>
              <a:t>：</a:t>
            </a:r>
            <a:endParaRPr lang="zh-CN" altLang="en-US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155" name="Text Box 59"/>
          <p:cNvSpPr txBox="1">
            <a:spLocks noChangeArrowheads="1"/>
          </p:cNvSpPr>
          <p:nvPr/>
        </p:nvSpPr>
        <p:spPr bwMode="auto">
          <a:xfrm>
            <a:off x="3143250" y="3929063"/>
            <a:ext cx="6000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</a:rPr>
              <a:t>比喻人或事物已坏到无法挽救。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938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6" grpId="0" autoUpdateAnimBg="0"/>
      <p:bldP spid="4148" grpId="0" autoUpdateAnimBg="0"/>
      <p:bldP spid="4155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2"/>
          <p:cNvSpPr>
            <a:spLocks noChangeArrowheads="1"/>
          </p:cNvSpPr>
          <p:nvPr/>
        </p:nvSpPr>
        <p:spPr bwMode="auto">
          <a:xfrm>
            <a:off x="179391" y="1989669"/>
            <a:ext cx="878522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      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作为一个人，要敢于正视现实，应该保持天真烂漫的童心，无私无畏，敢于说真话。我们要做一个脚踏实地的人，一个有良知的人！</a:t>
            </a: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b="1">
              <a:solidFill>
                <a:srgbClr val="000099"/>
              </a:solidFill>
              <a:latin typeface="华文中宋" pitchFamily="2" charset="-122"/>
              <a:ea typeface="华文中宋" pitchFamily="2" charset="-122"/>
              <a:sym typeface="宋体" pitchFamily="2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      如果每一个人都多一份真诚，多一份爱，那么世界会变得更加美好</a:t>
            </a:r>
            <a:r>
              <a:rPr lang="en-US" altLang="zh-CN" b="1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! </a:t>
            </a:r>
            <a:endParaRPr lang="zh-CN" altLang="en-US" sz="1600">
              <a:solidFill>
                <a:srgbClr val="000099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7220" name="WordArt 3"/>
          <p:cNvSpPr>
            <a:spLocks noChangeArrowheads="1" noChangeShapeType="1" noTextEdit="1"/>
          </p:cNvSpPr>
          <p:nvPr/>
        </p:nvSpPr>
        <p:spPr bwMode="auto">
          <a:xfrm>
            <a:off x="2627313" y="664633"/>
            <a:ext cx="3313112" cy="12805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>
                <a:ln w="19050">
                  <a:solidFill>
                    <a:srgbClr val="FF0000"/>
                  </a:solidFill>
                  <a:bevel/>
                  <a:headEnd/>
                  <a:tailEnd/>
                </a:ln>
                <a:solidFill>
                  <a:srgbClr val="FF0000"/>
                </a:solidFill>
                <a:latin typeface="华文中宋"/>
                <a:ea typeface="华文中宋"/>
              </a:rPr>
              <a:t> 说真话  讲诚信</a:t>
            </a:r>
          </a:p>
        </p:txBody>
      </p:sp>
      <p:sp>
        <p:nvSpPr>
          <p:cNvPr id="39940" name="TextBox 4"/>
          <p:cNvSpPr>
            <a:spLocks noChangeArrowheads="1"/>
          </p:cNvSpPr>
          <p:nvPr/>
        </p:nvSpPr>
        <p:spPr bwMode="auto">
          <a:xfrm>
            <a:off x="179388" y="122769"/>
            <a:ext cx="13131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宋体" pitchFamily="2" charset="-122"/>
              </a:rPr>
              <a:t>启示</a:t>
            </a:r>
          </a:p>
        </p:txBody>
      </p:sp>
    </p:spTree>
    <p:extLst>
      <p:ext uri="{BB962C8B-B14F-4D97-AF65-F5344CB8AC3E}">
        <p14:creationId xmlns:p14="http://schemas.microsoft.com/office/powerpoint/2010/main" val="95667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utoUpdateAnimBg="0"/>
      <p:bldP spid="137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524000" y="1219200"/>
            <a:ext cx="708660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000000"/>
                </a:solidFill>
              </a:rPr>
              <a:t>        </a:t>
            </a:r>
            <a:r>
              <a:rPr lang="zh-CN" altLang="en-US" sz="3600" dirty="0">
                <a:solidFill>
                  <a:srgbClr val="000000"/>
                </a:solidFill>
              </a:rPr>
              <a:t>童话是儿童文学的一种。这种作品通过丰富的想象、幻想和夸张来塑造形象，反映生活，对儿童进行思想教育。语言通俗、生动，故事情节往往离奇曲折，引人入胜。童话又往往采用拟人的方法，举凡鸟兽虫鱼，花草树木，整个大自然以及家具、玩具都可赋予生命，注入思想感情，使它们人格化。</a:t>
            </a:r>
          </a:p>
        </p:txBody>
      </p:sp>
    </p:spTree>
    <p:extLst>
      <p:ext uri="{BB962C8B-B14F-4D97-AF65-F5344CB8AC3E}">
        <p14:creationId xmlns:p14="http://schemas.microsoft.com/office/powerpoint/2010/main" val="38681678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428750" y="214313"/>
            <a:ext cx="3962400" cy="64611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彩云" pitchFamily="2" charset="-122"/>
              </a:rPr>
              <a:t>童话的特点：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571625" y="1071563"/>
            <a:ext cx="6858000" cy="2862262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文学体裁：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儿童文学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常用手法：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想象、幻想、夸张、拟人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语言特点：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通俗、生动，离奇曲折，引人入胜</a:t>
            </a:r>
          </a:p>
          <a:p>
            <a:pPr fontAlgn="ctr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最重要特点：</a:t>
            </a:r>
            <a:r>
              <a:rPr kumimoji="1" lang="zh-CN" altLang="en-US" sz="2400" b="1" dirty="0">
                <a:solidFill>
                  <a:srgbClr val="000000"/>
                </a:solidFill>
              </a:rPr>
              <a:t>拟人，举凡鸟兽虫鱼，花草树木，整个大自然以及家具、玩具都可赋予生命，注入思想感情，使它们人格化。</a:t>
            </a: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929063"/>
            <a:ext cx="7715250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5947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ddxz-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0"/>
            <a:ext cx="6019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14600" y="81"/>
            <a:ext cx="213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9220" name="Picture 4" descr="thgs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"/>
            <a:ext cx="6019800" cy="1938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989565" y="0"/>
            <a:ext cx="21544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１、很久很久以前，在某个国家，有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0000"/>
                </a:solidFill>
              </a:rPr>
              <a:t>      一个皇帝很喜欢新衣服。</a:t>
            </a:r>
          </a:p>
          <a:p>
            <a:pPr eaLnBrk="1" fontAlgn="ctr" hangingPunct="1">
              <a:spcBef>
                <a:spcPct val="50000"/>
              </a:spcBef>
              <a:spcAft>
                <a:spcPct val="0"/>
              </a:spcAft>
            </a:pPr>
            <a:endParaRPr lang="en-US" altLang="zh-CN" sz="32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031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7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3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2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4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9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4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6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7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trategic">
  <a:themeElements>
    <a:clrScheme name="Strategic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Strategic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Strategic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ategic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ategic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3064</Words>
  <Application>Microsoft Office PowerPoint</Application>
  <PresentationFormat>全屏显示(4:3)</PresentationFormat>
  <Paragraphs>301</Paragraphs>
  <Slides>60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24</vt:i4>
      </vt:variant>
      <vt:variant>
        <vt:lpstr>幻灯片标题</vt:lpstr>
      </vt:variant>
      <vt:variant>
        <vt:i4>60</vt:i4>
      </vt:variant>
    </vt:vector>
  </HeadingPairs>
  <TitlesOfParts>
    <vt:vector size="84" baseType="lpstr">
      <vt:lpstr>Strategic</vt:lpstr>
      <vt:lpstr>1_Strategic</vt:lpstr>
      <vt:lpstr>默认设计模板</vt:lpstr>
      <vt:lpstr>诗情画意</vt:lpstr>
      <vt:lpstr>1_默认设计模板</vt:lpstr>
      <vt:lpstr>2_Strategic</vt:lpstr>
      <vt:lpstr>1_诗情画意</vt:lpstr>
      <vt:lpstr>2_默认设计模板</vt:lpstr>
      <vt:lpstr>3_默认设计模板</vt:lpstr>
      <vt:lpstr>4_默认设计模板</vt:lpstr>
      <vt:lpstr>5_默认设计模板</vt:lpstr>
      <vt:lpstr>6_默认设计模板</vt:lpstr>
      <vt:lpstr>7_默认设计模板</vt:lpstr>
      <vt:lpstr>3_Strategic</vt:lpstr>
      <vt:lpstr>2_诗情画意</vt:lpstr>
      <vt:lpstr>4_Strategic</vt:lpstr>
      <vt:lpstr>8_默认设计模板</vt:lpstr>
      <vt:lpstr>5_Strategic</vt:lpstr>
      <vt:lpstr>3_诗情画意</vt:lpstr>
      <vt:lpstr>9_默认设计模板</vt:lpstr>
      <vt:lpstr>10_默认设计模板</vt:lpstr>
      <vt:lpstr>4_诗情画意</vt:lpstr>
      <vt:lpstr>6_Strategic</vt:lpstr>
      <vt:lpstr>7_Strategic</vt:lpstr>
      <vt:lpstr>皇帝的新装 安徒生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开端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第一段写皇帝爱新装的目的是什么？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探究其他人物            那些大臣们又是些什么样的人，从课文找出语句来分析。  </vt:lpstr>
      <vt:lpstr>探究其他人物       皇帝穿着“新装”开始游行，老百姓为什么不敢说真话？  </vt:lpstr>
      <vt:lpstr>探究其他人物       小孩子为什么敢于说真话？  </vt:lpstr>
      <vt:lpstr>PowerPoint 演示文稿</vt:lpstr>
      <vt:lpstr>文章以小孩子揭露出真相结尾有什么好处？</vt:lpstr>
      <vt:lpstr>PowerPoint 演示文稿</vt:lpstr>
      <vt:lpstr>PowerPoint 演示文稿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皇帝的新装 安徒生</dc:title>
  <dc:creator>saki0415</dc:creator>
  <cp:lastModifiedBy>saki0415</cp:lastModifiedBy>
  <cp:revision>5</cp:revision>
  <dcterms:created xsi:type="dcterms:W3CDTF">2018-01-01T12:24:42Z</dcterms:created>
  <dcterms:modified xsi:type="dcterms:W3CDTF">2018-01-01T13:07:08Z</dcterms:modified>
</cp:coreProperties>
</file>