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6"/>
  </p:handoutMasterIdLst>
  <p:sldIdLst>
    <p:sldId id="256" r:id="rId3"/>
    <p:sldId id="474" r:id="rId5"/>
    <p:sldId id="502" r:id="rId6"/>
    <p:sldId id="477" r:id="rId7"/>
    <p:sldId id="480" r:id="rId8"/>
    <p:sldId id="709" r:id="rId9"/>
    <p:sldId id="710" r:id="rId10"/>
    <p:sldId id="711" r:id="rId11"/>
    <p:sldId id="741" r:id="rId12"/>
    <p:sldId id="742" r:id="rId13"/>
    <p:sldId id="770" r:id="rId14"/>
    <p:sldId id="904" r:id="rId15"/>
    <p:sldId id="900" r:id="rId16"/>
    <p:sldId id="803" r:id="rId17"/>
    <p:sldId id="858" r:id="rId18"/>
    <p:sldId id="906" r:id="rId19"/>
    <p:sldId id="908" r:id="rId20"/>
    <p:sldId id="909" r:id="rId21"/>
    <p:sldId id="859" r:id="rId22"/>
    <p:sldId id="910" r:id="rId23"/>
    <p:sldId id="911" r:id="rId24"/>
    <p:sldId id="912" r:id="rId25"/>
    <p:sldId id="802" r:id="rId26"/>
    <p:sldId id="799" r:id="rId27"/>
    <p:sldId id="800" r:id="rId28"/>
    <p:sldId id="801" r:id="rId29"/>
    <p:sldId id="805" r:id="rId30"/>
    <p:sldId id="855" r:id="rId31"/>
    <p:sldId id="914" r:id="rId32"/>
    <p:sldId id="806" r:id="rId33"/>
    <p:sldId id="913" r:id="rId34"/>
    <p:sldId id="687" r:id="rId35"/>
    <p:sldId id="688" r:id="rId36"/>
    <p:sldId id="907" r:id="rId37"/>
    <p:sldId id="578" r:id="rId38"/>
    <p:sldId id="582" r:id="rId39"/>
    <p:sldId id="583" r:id="rId40"/>
    <p:sldId id="835" r:id="rId41"/>
    <p:sldId id="836" r:id="rId42"/>
    <p:sldId id="837" r:id="rId43"/>
    <p:sldId id="838" r:id="rId44"/>
    <p:sldId id="839" r:id="rId45"/>
    <p:sldId id="840" r:id="rId46"/>
    <p:sldId id="841" r:id="rId47"/>
    <p:sldId id="611" r:id="rId48"/>
    <p:sldId id="612" r:id="rId49"/>
    <p:sldId id="947" r:id="rId50"/>
    <p:sldId id="614" r:id="rId51"/>
    <p:sldId id="615" r:id="rId52"/>
    <p:sldId id="616" r:id="rId53"/>
    <p:sldId id="617" r:id="rId54"/>
    <p:sldId id="499" r:id="rId55"/>
  </p:sldIdLst>
  <p:sldSz cx="12192000" cy="6858000"/>
  <p:notesSz cx="7103745" cy="10234295"/>
  <p:custDataLst>
    <p:tags r:id="rId6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6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1BC0"/>
    <a:srgbClr val="007370"/>
    <a:srgbClr val="FBE5D6"/>
    <a:srgbClr val="009999"/>
    <a:srgbClr val="4F855D"/>
    <a:srgbClr val="B2B2B2"/>
    <a:srgbClr val="202020"/>
    <a:srgbClr val="323232"/>
    <a:srgbClr val="CC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798" y="-96"/>
      </p:cViewPr>
      <p:guideLst>
        <p:guide orient="horz" pos="2216"/>
        <p:guide pos="385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gs" Target="tags/tag167.xml"/><Relationship Id="rId60" Type="http://schemas.openxmlformats.org/officeDocument/2006/relationships/commentAuthors" Target="commentAuthors.xml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5180" indent="-309880"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38250" indent="-247650"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33550" indent="-247650"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29485" indent="-247650"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6BE9AEE-29F5-412A-8ED0-D073D3274324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5180" indent="-309880"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38250" indent="-247650"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33550" indent="-247650"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29485" indent="-247650"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6BE9AEE-29F5-412A-8ED0-D073D3274324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5180" indent="-309880"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38250" indent="-247650"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33550" indent="-247650"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29485" indent="-247650"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6BE9AEE-29F5-412A-8ED0-D073D3274324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5180" indent="-309880"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38250" indent="-247650"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33550" indent="-247650"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29485" indent="-247650"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6BE9AEE-29F5-412A-8ED0-D073D3274324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image" Target="file:///E:\&#36719;&#20214;\400px_tools/pic_temp/1_pic_quater_left_down.png" TargetMode="External"/><Relationship Id="rId5" Type="http://schemas.openxmlformats.org/officeDocument/2006/relationships/image" Target="../media/image4.png"/><Relationship Id="rId4" Type="http://schemas.openxmlformats.org/officeDocument/2006/relationships/tags" Target="../tags/tag85.xml"/><Relationship Id="rId3" Type="http://schemas.openxmlformats.org/officeDocument/2006/relationships/image" Target="file:///E:\&#36719;&#20214;\400px_tools/pic_temp/0_pic_quater_right_up.png" TargetMode="External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8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image" Target="file:///E:\&#36719;&#20214;\400px_tools/pic_temp/0_pic_quater_right_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90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tags" Target="../tags/tag89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image" Target="../media/image5.png"/><Relationship Id="rId5" Type="http://schemas.openxmlformats.org/officeDocument/2006/relationships/tags" Target="../tags/tag102.xml"/><Relationship Id="rId4" Type="http://schemas.openxmlformats.org/officeDocument/2006/relationships/image" Target="file:///E:\&#36719;&#20214;\400px_tools/pic_temp/0_pic_quater_right_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01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0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image" Target="../media/image6.png"/><Relationship Id="rId7" Type="http://schemas.openxmlformats.org/officeDocument/2006/relationships/tags" Target="../tags/tag108.xml"/><Relationship Id="rId6" Type="http://schemas.openxmlformats.org/officeDocument/2006/relationships/image" Target="file:///E:\&#36719;&#20214;\400px_tools/pic_temp/1_pic_quater_left_down.png" TargetMode="External"/><Relationship Id="rId5" Type="http://schemas.openxmlformats.org/officeDocument/2006/relationships/image" Target="../media/image4.png"/><Relationship Id="rId4" Type="http://schemas.openxmlformats.org/officeDocument/2006/relationships/tags" Target="../tags/tag107.xml"/><Relationship Id="rId3" Type="http://schemas.openxmlformats.org/officeDocument/2006/relationships/image" Target="file:///E:\&#36719;&#20214;\400px_tools/pic_temp/0_pic_quater_right_up.png" TargetMode="External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06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14.xml"/><Relationship Id="rId7" Type="http://schemas.openxmlformats.org/officeDocument/2006/relationships/image" Target="../media/image7.png"/><Relationship Id="rId6" Type="http://schemas.openxmlformats.org/officeDocument/2006/relationships/tags" Target="../tags/tag113.xml"/><Relationship Id="rId5" Type="http://schemas.microsoft.com/office/2007/relationships/media" Target="file:///D:\Documents\&#30334;&#24230;&#20113;&#21516;&#27493;&#30424;\&#19971;&#19978;\&#31532;&#19968;&#21333;&#20803;\1&#12298;&#26149;&#12299;\&#12298;&#26149;&#12299;&#26391;&#35835;.mp3" TargetMode="External"/><Relationship Id="rId4" Type="http://schemas.openxmlformats.org/officeDocument/2006/relationships/audio" Target="file:///D:\Documents\&#30334;&#24230;&#20113;&#21516;&#27493;&#30424;\&#19971;&#19978;\&#31532;&#19968;&#21333;&#20803;\1&#12298;&#26149;&#12299;\&#12298;&#26149;&#12299;&#26391;&#35835;.mp3" TargetMode="Externa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image" Target="file:///E:\&#36719;&#20214;\400px_tools/pic_temp/1_pic_quater_left_down.png" TargetMode="External"/><Relationship Id="rId5" Type="http://schemas.openxmlformats.org/officeDocument/2006/relationships/image" Target="../media/image4.png"/><Relationship Id="rId4" Type="http://schemas.openxmlformats.org/officeDocument/2006/relationships/tags" Target="../tags/tag116.xml"/><Relationship Id="rId3" Type="http://schemas.openxmlformats.org/officeDocument/2006/relationships/image" Target="file:///E:\&#36719;&#20214;\400px_tools/pic_temp/0_pic_quater_right_up.png" TargetMode="External"/><Relationship Id="rId2" Type="http://schemas.openxmlformats.org/officeDocument/2006/relationships/image" Target="../media/image3.png"/><Relationship Id="rId1" Type="http://schemas.openxmlformats.org/officeDocument/2006/relationships/tags" Target="../tags/tag1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image" Target="../media/image8.png"/><Relationship Id="rId7" Type="http://schemas.openxmlformats.org/officeDocument/2006/relationships/tags" Target="../tags/tag121.xml"/><Relationship Id="rId6" Type="http://schemas.openxmlformats.org/officeDocument/2006/relationships/image" Target="file:///E:\&#36719;&#20214;\400px_tools/pic_temp/1_pic_quater_left_down.png" TargetMode="External"/><Relationship Id="rId5" Type="http://schemas.openxmlformats.org/officeDocument/2006/relationships/image" Target="../media/image4.png"/><Relationship Id="rId4" Type="http://schemas.openxmlformats.org/officeDocument/2006/relationships/tags" Target="../tags/tag120.xml"/><Relationship Id="rId3" Type="http://schemas.openxmlformats.org/officeDocument/2006/relationships/image" Target="file:///E:\&#36719;&#20214;\400px_tools/pic_temp/0_pic_quater_right_up.png" TargetMode="External"/><Relationship Id="rId2" Type="http://schemas.openxmlformats.org/officeDocument/2006/relationships/image" Target="../media/image3.png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23.xml"/><Relationship Id="rId1" Type="http://schemas.openxmlformats.org/officeDocument/2006/relationships/tags" Target="../tags/tag1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35.xml"/><Relationship Id="rId6" Type="http://schemas.openxmlformats.org/officeDocument/2006/relationships/image" Target="file:///E:\&#36719;&#20214;\400px_tools/pic_temp/1_pic_quater_left_down.png" TargetMode="External"/><Relationship Id="rId5" Type="http://schemas.openxmlformats.org/officeDocument/2006/relationships/image" Target="../media/image4.png"/><Relationship Id="rId4" Type="http://schemas.openxmlformats.org/officeDocument/2006/relationships/tags" Target="../tags/tag134.xml"/><Relationship Id="rId3" Type="http://schemas.openxmlformats.org/officeDocument/2006/relationships/image" Target="file:///E:\&#36719;&#20214;\400px_tools/pic_temp/0_pic_quater_right_up.png" TargetMode="External"/><Relationship Id="rId2" Type="http://schemas.openxmlformats.org/officeDocument/2006/relationships/image" Target="../media/image3.png"/><Relationship Id="rId1" Type="http://schemas.openxmlformats.org/officeDocument/2006/relationships/tags" Target="../tags/tag133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39.xml"/><Relationship Id="rId7" Type="http://schemas.openxmlformats.org/officeDocument/2006/relationships/image" Target="file:///E:\&#36719;&#20214;\400px_tools/pic_temp/1_pic_quater_left_down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138.xml"/><Relationship Id="rId4" Type="http://schemas.openxmlformats.org/officeDocument/2006/relationships/image" Target="file:///E:\&#36719;&#20214;\400px_tools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42.xml"/><Relationship Id="rId6" Type="http://schemas.openxmlformats.org/officeDocument/2006/relationships/image" Target="file:///E:\&#36719;&#20214;\400px_tools/pic_temp/1_pic_quater_left_down.png" TargetMode="External"/><Relationship Id="rId5" Type="http://schemas.openxmlformats.org/officeDocument/2006/relationships/image" Target="../media/image4.png"/><Relationship Id="rId4" Type="http://schemas.openxmlformats.org/officeDocument/2006/relationships/tags" Target="../tags/tag141.xml"/><Relationship Id="rId3" Type="http://schemas.openxmlformats.org/officeDocument/2006/relationships/image" Target="file:///E:\&#36719;&#20214;\400px_tools/pic_temp/0_pic_quater_right_up.png" TargetMode="External"/><Relationship Id="rId2" Type="http://schemas.openxmlformats.org/officeDocument/2006/relationships/image" Target="../media/image9.png"/><Relationship Id="rId1" Type="http://schemas.openxmlformats.org/officeDocument/2006/relationships/tags" Target="../tags/tag140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image" Target="file:///E:\&#36719;&#20214;\400px_tools/pic_temp/1_pic_quater_left_down.png" TargetMode="External"/><Relationship Id="rId5" Type="http://schemas.openxmlformats.org/officeDocument/2006/relationships/image" Target="../media/image4.png"/><Relationship Id="rId4" Type="http://schemas.openxmlformats.org/officeDocument/2006/relationships/tags" Target="../tags/tag144.xml"/><Relationship Id="rId3" Type="http://schemas.openxmlformats.org/officeDocument/2006/relationships/image" Target="file:///E:\&#36719;&#20214;\400px_tools/pic_temp/0_pic_quater_right_up.png" TargetMode="External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43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51.xml"/><Relationship Id="rId7" Type="http://schemas.openxmlformats.org/officeDocument/2006/relationships/image" Target="file:///E:\&#36719;&#20214;\400px_tools/pic_temp/1_pic_quater_left_down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150.xml"/><Relationship Id="rId4" Type="http://schemas.openxmlformats.org/officeDocument/2006/relationships/image" Target="file:///E:\&#36719;&#20214;\400px_tools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55.xml"/><Relationship Id="rId7" Type="http://schemas.openxmlformats.org/officeDocument/2006/relationships/image" Target="file:///E:\&#36719;&#20214;\400px_tools/pic_temp/1_pic_quater_left_down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154.xml"/><Relationship Id="rId4" Type="http://schemas.openxmlformats.org/officeDocument/2006/relationships/image" Target="file:///E:\&#36719;&#20214;\400px_tools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59.xml"/><Relationship Id="rId7" Type="http://schemas.openxmlformats.org/officeDocument/2006/relationships/image" Target="file:///E:\&#36719;&#20214;\400px_tools/pic_temp/1_pic_quater_left_down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158.xml"/><Relationship Id="rId4" Type="http://schemas.openxmlformats.org/officeDocument/2006/relationships/image" Target="file:///E:\&#36719;&#20214;\400px_tools/pic_temp/0_pic_quater_right_up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9" Type="http://schemas.openxmlformats.org/officeDocument/2006/relationships/tags" Target="../tags/tag45.xml"/><Relationship Id="rId18" Type="http://schemas.openxmlformats.org/officeDocument/2006/relationships/tags" Target="../tags/tag44.xml"/><Relationship Id="rId17" Type="http://schemas.openxmlformats.org/officeDocument/2006/relationships/tags" Target="../tags/tag43.xml"/><Relationship Id="rId16" Type="http://schemas.openxmlformats.org/officeDocument/2006/relationships/tags" Target="../tags/tag4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tags" Target="../tags/tag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标题 1"/>
          <p:cNvSpPr txBox="1"/>
          <p:nvPr/>
        </p:nvSpPr>
        <p:spPr bwMode="auto">
          <a:xfrm>
            <a:off x="414655" y="1478915"/>
            <a:ext cx="11502390" cy="8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40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你知道哪些描写</a:t>
            </a:r>
            <a:r>
              <a:rPr lang="zh-CN" altLang="en-US" sz="4000" b="1" noProof="1">
                <a:solidFill>
                  <a:schemeClr val="tx1"/>
                </a:solidFill>
                <a:ea typeface="黑体" panose="02010609060101010101" charset="-122"/>
                <a:cs typeface="Arial" panose="020B0604020202020204" pitchFamily="34" charset="0"/>
                <a:sym typeface="+mn-ea"/>
              </a:rPr>
              <a:t>春天</a:t>
            </a:r>
            <a:r>
              <a:rPr lang="zh-CN" altLang="en-US" sz="4000" noProof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的诗句？</a:t>
            </a:r>
            <a:endParaRPr lang="zh-CN" altLang="en-US" sz="4000" noProof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3" name="内容占位符 2"/>
          <p:cNvSpPr txBox="1">
            <a:spLocks noChangeArrowheads="1"/>
          </p:cNvSpPr>
          <p:nvPr/>
        </p:nvSpPr>
        <p:spPr bwMode="auto">
          <a:xfrm>
            <a:off x="989965" y="2423795"/>
            <a:ext cx="11058525" cy="3388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天街小雨润如酥，草色遥看近却无。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韩愈</a:t>
            </a:r>
            <a:endParaRPr lang="en-US" altLang="zh-CN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春色满园关不住，一枝红杏出墙来。</a:t>
            </a:r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叶绍翁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不知细叶谁裁出，二月春风似剪刀。——贺知章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等闲识得东风面，万紫千红总是春。</a:t>
            </a:r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朱熹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日出江花红胜火，春来江水绿如蓝。</a:t>
            </a:r>
            <a:r>
              <a: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白居易</a:t>
            </a:r>
            <a:endParaRPr lang="en-US" altLang="zh-CN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0" name="组合 3"/>
          <p:cNvGrpSpPr/>
          <p:nvPr/>
        </p:nvGrpSpPr>
        <p:grpSpPr>
          <a:xfrm>
            <a:off x="295910" y="855345"/>
            <a:ext cx="2068830" cy="623570"/>
            <a:chOff x="2371" y="690"/>
            <a:chExt cx="4236" cy="1306"/>
          </a:xfrm>
        </p:grpSpPr>
        <p:sp>
          <p:nvSpPr>
            <p:cNvPr id="5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423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charset="0"/>
              </a:endParaRPr>
            </a:p>
          </p:txBody>
        </p:sp>
        <p:sp>
          <p:nvSpPr>
            <p:cNvPr id="1229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2" y="690"/>
              <a:ext cx="4233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课前准备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7"/>
          <p:cNvSpPr>
            <a:spLocks noChangeArrowheads="1"/>
          </p:cNvSpPr>
          <p:nvPr/>
        </p:nvSpPr>
        <p:spPr bwMode="auto">
          <a:xfrm>
            <a:off x="575945" y="1478280"/>
            <a:ext cx="11149965" cy="1201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课文的前两段、后三段并没有写到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春天的美景。这几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个段落是否能删除？</a:t>
            </a:r>
            <a:endParaRPr lang="zh-CN" altLang="en-US" sz="36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5910" y="767715"/>
            <a:ext cx="2068830" cy="623570"/>
            <a:chOff x="2371" y="690"/>
            <a:chExt cx="4236" cy="1306"/>
          </a:xfrm>
        </p:grpSpPr>
        <p:sp>
          <p:nvSpPr>
            <p:cNvPr id="6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423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charset="0"/>
              </a:endParaRPr>
            </a:p>
          </p:txBody>
        </p:sp>
        <p:sp>
          <p:nvSpPr>
            <p:cNvPr id="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2" y="690"/>
              <a:ext cx="4233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感悟春情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9460" name="文本框 4"/>
          <p:cNvSpPr txBox="1"/>
          <p:nvPr/>
        </p:nvSpPr>
        <p:spPr>
          <a:xfrm>
            <a:off x="669290" y="2766695"/>
            <a:ext cx="110566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盼望着,盼望着,东风来了,春天的脚步近了。</a:t>
            </a:r>
            <a:r>
              <a:rPr lang="en-US" altLang="zh-CN" sz="3600" b="1" u="sng" dirty="0" smtClean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669290" y="3751580"/>
            <a:ext cx="108534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反复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写出了作者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对春天的渴盼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之情。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矩形 22540"/>
          <p:cNvSpPr/>
          <p:nvPr/>
        </p:nvSpPr>
        <p:spPr>
          <a:xfrm>
            <a:off x="575945" y="3106420"/>
            <a:ext cx="16033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en-US" altLang="zh-CN" sz="36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" name="矩形 22540"/>
          <p:cNvSpPr/>
          <p:nvPr>
            <p:custDataLst>
              <p:tags r:id="rId3"/>
            </p:custDataLst>
          </p:nvPr>
        </p:nvSpPr>
        <p:spPr>
          <a:xfrm>
            <a:off x="2279015" y="3106420"/>
            <a:ext cx="16033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en-US" altLang="zh-CN" sz="36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文本框 4"/>
          <p:cNvSpPr txBox="1"/>
          <p:nvPr/>
        </p:nvSpPr>
        <p:spPr>
          <a:xfrm>
            <a:off x="0" y="1268095"/>
            <a:ext cx="12120245" cy="3876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春天像刚落地的娃娃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从头到脚都是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生长着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春天像小姑娘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花枝招展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笑着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走着。</a:t>
            </a:r>
            <a:endParaRPr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春天像健壮的青年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铁一般的胳膊和腰脚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他领着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我们上前去。</a:t>
            </a:r>
            <a:r>
              <a:rPr lang="en-US" altLang="zh-CN" sz="3600" b="1" u="sng" dirty="0" smtClean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矩形 22540"/>
          <p:cNvSpPr/>
          <p:nvPr/>
        </p:nvSpPr>
        <p:spPr>
          <a:xfrm>
            <a:off x="3102610" y="1617980"/>
            <a:ext cx="16033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en-US" altLang="zh-CN" sz="36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" name="文本框 4"/>
          <p:cNvSpPr txBox="1"/>
          <p:nvPr>
            <p:custDataLst>
              <p:tags r:id="rId1"/>
            </p:custDataLst>
          </p:nvPr>
        </p:nvSpPr>
        <p:spPr>
          <a:xfrm>
            <a:off x="6332220" y="1818640"/>
            <a:ext cx="35318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赞春之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蓬勃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22540"/>
          <p:cNvSpPr/>
          <p:nvPr>
            <p:custDataLst>
              <p:tags r:id="rId2"/>
            </p:custDataLst>
          </p:nvPr>
        </p:nvSpPr>
        <p:spPr>
          <a:xfrm>
            <a:off x="1323975" y="3179445"/>
            <a:ext cx="16033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en-US" altLang="zh-CN" sz="36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1" name="文本框 4"/>
          <p:cNvSpPr txBox="1"/>
          <p:nvPr>
            <p:custDataLst>
              <p:tags r:id="rId3"/>
            </p:custDataLst>
          </p:nvPr>
        </p:nvSpPr>
        <p:spPr>
          <a:xfrm>
            <a:off x="6332220" y="3481705"/>
            <a:ext cx="35318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赞春之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俏丽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22540"/>
          <p:cNvSpPr/>
          <p:nvPr>
            <p:custDataLst>
              <p:tags r:id="rId4"/>
            </p:custDataLst>
          </p:nvPr>
        </p:nvSpPr>
        <p:spPr>
          <a:xfrm>
            <a:off x="2640965" y="4817110"/>
            <a:ext cx="16033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en-US" altLang="zh-CN" sz="3600" b="1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5" name="文本框 4"/>
          <p:cNvSpPr txBox="1"/>
          <p:nvPr>
            <p:custDataLst>
              <p:tags r:id="rId5"/>
            </p:custDataLst>
          </p:nvPr>
        </p:nvSpPr>
        <p:spPr>
          <a:xfrm>
            <a:off x="6332220" y="5144770"/>
            <a:ext cx="35318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赞春之</a:t>
            </a:r>
            <a:r>
              <a:rPr 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力量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40" name="矩形 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25270" y="2259965"/>
            <a:ext cx="9216390" cy="1309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作者拿起笔描绘可爱的春天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满怀深情地</a:t>
            </a:r>
            <a:endParaRPr lang="zh-CN" sz="36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赞美春天</a:t>
            </a:r>
            <a:r>
              <a:rPr lang="zh-CN" altLang="en-US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。文章的字里行间都洋溢着真情。</a:t>
            </a:r>
            <a:endParaRPr lang="zh-CN" altLang="en-US" sz="36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7" name="Rectangle 2"/>
          <p:cNvSpPr>
            <a:spLocks noGrp="1"/>
          </p:cNvSpPr>
          <p:nvPr/>
        </p:nvSpPr>
        <p:spPr>
          <a:xfrm>
            <a:off x="4872038" y="981075"/>
            <a:ext cx="827087" cy="5762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>
                <a:latin typeface="Arial Black" panose="020B0A04020102020204" pitchFamily="34" charset="0"/>
                <a:ea typeface="楷体_GB2312" pitchFamily="49" charset="-122"/>
              </a:rPr>
              <a:t>春</a:t>
            </a:r>
            <a:endParaRPr lang="zh-CN" altLang="en-US" sz="4000" b="1">
              <a:latin typeface="Arial Black" panose="020B0A04020102020204" pitchFamily="34" charset="0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zh-CN" sz="9200">
              <a:solidFill>
                <a:schemeClr val="tx2"/>
              </a:solidFill>
              <a:latin typeface="Arial Black" panose="020B0A04020102020204" pitchFamily="34" charset="0"/>
              <a:ea typeface="楷体_GB2312" pitchFamily="49" charset="-122"/>
            </a:endParaRPr>
          </a:p>
        </p:txBody>
      </p:sp>
      <p:sp>
        <p:nvSpPr>
          <p:cNvPr id="60421" name="Text Box 5"/>
          <p:cNvSpPr txBox="1"/>
          <p:nvPr/>
        </p:nvSpPr>
        <p:spPr>
          <a:xfrm>
            <a:off x="1891665" y="1527175"/>
            <a:ext cx="755142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盼春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激动、惊喜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绘春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颂春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(8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10)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新、美、力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0" name="AutoShape 10"/>
          <p:cNvSpPr/>
          <p:nvPr/>
        </p:nvSpPr>
        <p:spPr>
          <a:xfrm>
            <a:off x="3065780" y="2307590"/>
            <a:ext cx="144145" cy="2954655"/>
          </a:xfrm>
          <a:prstGeom prst="leftBrace">
            <a:avLst>
              <a:gd name="adj1" fmla="val 178629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7" name="Text Box 11"/>
          <p:cNvSpPr txBox="1"/>
          <p:nvPr/>
        </p:nvSpPr>
        <p:spPr>
          <a:xfrm>
            <a:off x="3209925" y="2210435"/>
            <a:ext cx="578358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整体勾勒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春草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嫩绿、柔软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生机勃勃</a:t>
            </a: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春花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艳丽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、芳香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春风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和煦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、轻柔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春雨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细密、闪亮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迎春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充满希望、勤劳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5910" y="767715"/>
            <a:ext cx="2068830" cy="623570"/>
            <a:chOff x="2371" y="690"/>
            <a:chExt cx="4236" cy="1306"/>
          </a:xfrm>
        </p:grpSpPr>
        <p:sp>
          <p:nvSpPr>
            <p:cNvPr id="6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423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charset="0"/>
              </a:endParaRPr>
            </a:p>
          </p:txBody>
        </p:sp>
        <p:sp>
          <p:nvSpPr>
            <p:cNvPr id="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2" y="690"/>
              <a:ext cx="4233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AutoShape 10"/>
          <p:cNvSpPr/>
          <p:nvPr>
            <p:custDataLst>
              <p:tags r:id="rId3"/>
            </p:custDataLst>
          </p:nvPr>
        </p:nvSpPr>
        <p:spPr>
          <a:xfrm flipH="1">
            <a:off x="8696325" y="1557655"/>
            <a:ext cx="297180" cy="4269740"/>
          </a:xfrm>
          <a:prstGeom prst="leftBrace">
            <a:avLst>
              <a:gd name="adj1" fmla="val 178629"/>
              <a:gd name="adj2" fmla="val 49739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40520" y="2908300"/>
            <a:ext cx="142621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喜爱、赞美春天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/>
      <p:bldP spid="11270" grpId="0" bldLvl="0" animBg="1"/>
      <p:bldP spid="60427" grpId="0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910" y="767715"/>
            <a:ext cx="2068830" cy="623570"/>
            <a:chOff x="2371" y="690"/>
            <a:chExt cx="4236" cy="1306"/>
          </a:xfrm>
        </p:grpSpPr>
        <p:sp>
          <p:nvSpPr>
            <p:cNvPr id="6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423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charset="0"/>
              </a:endParaRPr>
            </a:p>
          </p:txBody>
        </p:sp>
        <p:sp>
          <p:nvSpPr>
            <p:cNvPr id="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2" y="690"/>
              <a:ext cx="4233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咀嚼春语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" name="矩形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8970" y="1478280"/>
            <a:ext cx="10989945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作者是如何用文字描绘春之美的？让我们一起来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细细咀嚼</a:t>
            </a:r>
            <a:r>
              <a:rPr lang="zh-CN" altLang="en-US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6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选读课文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选出你最喜欢的语句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用</a:t>
            </a:r>
            <a:r>
              <a:rPr lang="zh-CN" altLang="en-US" sz="36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“我喜欢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36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因为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lang="zh-CN" altLang="en-US" sz="36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”的句式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说说你喜欢</a:t>
            </a:r>
            <a:r>
              <a:rPr lang="zh-CN" altLang="en-US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的理由。</a:t>
            </a:r>
            <a:endParaRPr lang="zh-CN" altLang="en-US" sz="36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648970" y="4136390"/>
            <a:ext cx="10154920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提示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可从</a:t>
            </a:r>
            <a:r>
              <a:rPr lang="zh-CN" sz="36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用词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sz="36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修辞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的角度说一说</a:t>
            </a:r>
            <a:r>
              <a:rPr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40" name="矩形 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30195" y="878840"/>
            <a:ext cx="4813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先朗读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再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分析</a:t>
            </a:r>
            <a:endParaRPr lang="zh-CN" altLang="en-US" sz="36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2537" name="矩形 22536"/>
          <p:cNvSpPr/>
          <p:nvPr>
            <p:custDataLst>
              <p:tags r:id="rId2"/>
            </p:custDataLst>
          </p:nvPr>
        </p:nvSpPr>
        <p:spPr>
          <a:xfrm>
            <a:off x="592455" y="1650683"/>
            <a:ext cx="940752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25000"/>
              </a:lnSpc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小草偷偷地从土里钻出来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嫩嫩的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绿绿的。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Grp="1"/>
          </p:cNvSpPr>
          <p:nvPr/>
        </p:nvSpPr>
        <p:spPr>
          <a:xfrm>
            <a:off x="1112520" y="2434590"/>
            <a:ext cx="10154920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赏析思考</a:t>
            </a:r>
            <a:r>
              <a:rPr lang="en-US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偷偷地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”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运用了什么</a:t>
            </a:r>
            <a:r>
              <a:rPr lang="zh-CN" sz="360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修辞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手法？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1112520" y="3088005"/>
            <a:ext cx="10154920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赏析思考</a:t>
            </a:r>
            <a:r>
              <a:rPr lang="en-US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钻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”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可以换成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挤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”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吗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1112520" y="3741420"/>
            <a:ext cx="10391775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赏析思考</a:t>
            </a:r>
            <a:r>
              <a:rPr lang="en-US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:叠词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嫩嫩的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”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绿绿的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”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写出小草怎样的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情态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/>
      <p:bldP spid="8" grpId="0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40" name="矩形 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30195" y="695325"/>
            <a:ext cx="4813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分析后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再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朗读</a:t>
            </a:r>
            <a:endParaRPr lang="zh-CN" altLang="en-US" sz="36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2537" name="矩形 22536"/>
          <p:cNvSpPr/>
          <p:nvPr>
            <p:custDataLst>
              <p:tags r:id="rId2"/>
            </p:custDataLst>
          </p:nvPr>
        </p:nvSpPr>
        <p:spPr>
          <a:xfrm>
            <a:off x="592455" y="1435418"/>
            <a:ext cx="940752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25000"/>
              </a:lnSpc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小草偷偷地从土里钻出来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嫩嫩的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绿绿的。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Grp="1"/>
          </p:cNvSpPr>
          <p:nvPr/>
        </p:nvSpPr>
        <p:spPr>
          <a:xfrm>
            <a:off x="1112520" y="2867660"/>
            <a:ext cx="10154920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偷偷地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”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运用</a:t>
            </a:r>
            <a:r>
              <a:rPr lang="zh-CN" sz="36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手法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描绘小草的</a:t>
            </a:r>
            <a:r>
              <a:rPr lang="zh-CN" sz="36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可爱之态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1112520" y="2214245"/>
            <a:ext cx="10154920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钻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”</a:t>
            </a: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字体现了小草破土而出的</a:t>
            </a:r>
            <a:r>
              <a:rPr 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顽强生命力</a:t>
            </a: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。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1177290" y="3596005"/>
            <a:ext cx="10391775" cy="134366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两个叠词的使用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既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写出小草的</a:t>
            </a:r>
            <a:r>
              <a:rPr lang="zh-CN" sz="36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颜色和质地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也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更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贴近儿童语言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更强化了小草的可爱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25170" y="4939665"/>
            <a:ext cx="10843895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读</a:t>
            </a:r>
            <a:r>
              <a:rPr lang="zh-CN" sz="36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出小草的生机与可爱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6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读出作者的喜爱与赞美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40" name="矩形 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30195" y="878840"/>
            <a:ext cx="4813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先朗读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再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分析</a:t>
            </a:r>
            <a:endParaRPr lang="zh-CN" altLang="en-US" sz="36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2537" name="矩形 22536"/>
          <p:cNvSpPr/>
          <p:nvPr>
            <p:custDataLst>
              <p:tags r:id="rId2"/>
            </p:custDataLst>
          </p:nvPr>
        </p:nvSpPr>
        <p:spPr>
          <a:xfrm>
            <a:off x="592455" y="1587183"/>
            <a:ext cx="989330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25000"/>
              </a:lnSpc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山朗润起来了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水涨起来了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太阳的脸红起来了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Grp="1"/>
          </p:cNvSpPr>
          <p:nvPr/>
        </p:nvSpPr>
        <p:spPr>
          <a:xfrm>
            <a:off x="1112520" y="2434590"/>
            <a:ext cx="10154920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赏析思考</a:t>
            </a:r>
            <a:r>
              <a:rPr lang="en-US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此句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运用了什么</a:t>
            </a:r>
            <a:r>
              <a:rPr lang="zh-CN" sz="360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修辞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手法？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1112520" y="3088005"/>
            <a:ext cx="10154920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赏析思考</a:t>
            </a:r>
            <a:r>
              <a:rPr lang="en-US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:结合注释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说说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朗润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”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是什么意思？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49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作者为何用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朗润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”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来形容春天的山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/>
      <p:bldP spid="8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537" name="矩形 22536"/>
          <p:cNvSpPr/>
          <p:nvPr>
            <p:custDataLst>
              <p:tags r:id="rId1"/>
            </p:custDataLst>
          </p:nvPr>
        </p:nvSpPr>
        <p:spPr>
          <a:xfrm>
            <a:off x="592455" y="1425258"/>
            <a:ext cx="989330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25000"/>
              </a:lnSpc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山朗润起来了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水涨起来了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太阳的脸红起来了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Grp="1"/>
          </p:cNvSpPr>
          <p:nvPr/>
        </p:nvSpPr>
        <p:spPr>
          <a:xfrm>
            <a:off x="1112520" y="2209165"/>
            <a:ext cx="10154920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此句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运用</a:t>
            </a:r>
            <a:r>
              <a:rPr lang="zh-CN" sz="36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sz="360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修辞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手法写出了</a:t>
            </a:r>
            <a:r>
              <a:rPr lang="zh-CN" sz="36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春天阳光的温暖</a:t>
            </a:r>
            <a:endParaRPr lang="zh-CN" sz="3600" b="1" strike="noStrike" noProof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6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与灿烂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用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排比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强调了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春的生机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600" b="1" strike="noStrike" noProof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1148080" y="3429000"/>
            <a:ext cx="10154920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朗润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”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意为明朗润泽。冬去春来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冰雪消融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山明朗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了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滋润了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开始孕育万物了。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30195" y="695325"/>
            <a:ext cx="4813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分析后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再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朗读</a:t>
            </a:r>
            <a:endParaRPr lang="zh-CN" altLang="en-US" sz="36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Rectangle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09905" y="4777740"/>
            <a:ext cx="11188065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想象太阳红扑扑的脸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想象朗润的山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面带笑容读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40" name="矩形 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30195" y="878840"/>
            <a:ext cx="4813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先朗读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再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分析</a:t>
            </a:r>
            <a:endParaRPr lang="zh-CN" altLang="en-US" sz="36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2537" name="矩形 22536"/>
          <p:cNvSpPr/>
          <p:nvPr/>
        </p:nvSpPr>
        <p:spPr>
          <a:xfrm>
            <a:off x="518160" y="1664653"/>
            <a:ext cx="111556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鸟儿将巢安在繁花嫩叶当中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高兴起来了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呼朋引伴地卖弄清脆的喉咙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唱出宛转的曲子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与轻风流水应和着。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83565" y="2863850"/>
            <a:ext cx="10629265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赏析思考</a:t>
            </a:r>
            <a:r>
              <a:rPr lang="en-US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此句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运用了什么</a:t>
            </a:r>
            <a:r>
              <a:rPr lang="zh-CN" sz="360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修辞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手法？写出了春的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什么特点？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83565" y="4156075"/>
            <a:ext cx="10499725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赏析思考</a:t>
            </a:r>
            <a:r>
              <a:rPr lang="en-US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卖弄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”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是个贬义词吗？用</a:t>
            </a: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在这里你觉得</a:t>
            </a:r>
            <a:endParaRPr lang="zh-CN" sz="3600" b="1" dirty="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49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好不好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537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7"/>
          <p:cNvSpPr txBox="1">
            <a:spLocks noChangeArrowheads="1"/>
          </p:cNvSpPr>
          <p:nvPr/>
        </p:nvSpPr>
        <p:spPr bwMode="auto">
          <a:xfrm>
            <a:off x="846455" y="692785"/>
            <a:ext cx="10513060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今天</a:t>
            </a:r>
            <a:r>
              <a:rPr lang="en-US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我们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一起来欣赏朱自清先生的散文名篇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春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》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在这篇富有诗情画意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文章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中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去探访作者是怎样用他的生花妙笔为我们描绘这江南春天的。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8195" name="图片 7169" descr="d4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90" y="2582302"/>
            <a:ext cx="10512886" cy="351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7170"/>
          <p:cNvSpPr txBox="1">
            <a:spLocks noChangeArrowheads="1"/>
          </p:cNvSpPr>
          <p:nvPr/>
        </p:nvSpPr>
        <p:spPr bwMode="auto">
          <a:xfrm>
            <a:off x="1359934" y="5218277"/>
            <a:ext cx="3649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CC00"/>
                </a:solidFill>
                <a:latin typeface="宋体" panose="02010600030101010101" pitchFamily="2" charset="-122"/>
              </a:rPr>
              <a:t>朱 自 清</a:t>
            </a:r>
            <a:endParaRPr lang="zh-CN" altLang="en-US" sz="4400" b="1" dirty="0">
              <a:solidFill>
                <a:srgbClr val="FFCC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 noChangeShapeType="1" noTextEdit="1"/>
          </p:cNvSpPr>
          <p:nvPr/>
        </p:nvSpPr>
        <p:spPr bwMode="auto">
          <a:xfrm>
            <a:off x="1121701" y="2624539"/>
            <a:ext cx="3553882" cy="2303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sz="3600" kern="10" dirty="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春</a:t>
            </a:r>
            <a:endParaRPr lang="zh-CN" altLang="en-US" sz="3600" kern="10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537" name="矩形 22536"/>
          <p:cNvSpPr/>
          <p:nvPr/>
        </p:nvSpPr>
        <p:spPr>
          <a:xfrm>
            <a:off x="604520" y="1340168"/>
            <a:ext cx="111556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鸟儿将巢安在繁花嫩叶当中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高兴起来了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呼朋引伴地卖弄清脆的喉咙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唱出宛转的曲子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与轻风流水应和着。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69925" y="2589530"/>
            <a:ext cx="10629265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此句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运用</a:t>
            </a: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拟人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的修辞手法写出了</a:t>
            </a: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春天的欢快</a:t>
            </a:r>
            <a:r>
              <a:rPr 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600" b="1" strike="noStrike" noProof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Rectangle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34695" y="3293110"/>
            <a:ext cx="10790555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卖弄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”</a:t>
            </a: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在这里是</a:t>
            </a:r>
            <a:r>
              <a:rPr 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炫耀</a:t>
            </a: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的意思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贬义褒用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突出了小鸟的</a:t>
            </a:r>
            <a:endParaRPr lang="zh-CN" sz="3600" b="1" dirty="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49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呼朋引伴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高兴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劲儿。</a:t>
            </a:r>
            <a:endParaRPr lang="zh-CN" altLang="en-US" sz="3600" b="1" strike="noStrike" noProof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矩形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30195" y="695325"/>
            <a:ext cx="4813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分析后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再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朗读</a:t>
            </a:r>
            <a:endParaRPr lang="zh-CN" altLang="en-US" sz="36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Rectangle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09905" y="4777740"/>
            <a:ext cx="11188065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ctr" fontAlgn="base">
              <a:spcBef>
                <a:spcPct val="20000"/>
              </a:spcBef>
            </a:pPr>
            <a:r>
              <a:rPr 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想象你是小鸟儿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读出这种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高兴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劲儿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！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40" name="矩形 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30195" y="878840"/>
            <a:ext cx="4813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先朗读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再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分析</a:t>
            </a:r>
            <a:endParaRPr lang="zh-CN" altLang="en-US" sz="36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2537" name="矩形 22536"/>
          <p:cNvSpPr/>
          <p:nvPr>
            <p:custDataLst>
              <p:tags r:id="rId2"/>
            </p:custDataLst>
          </p:nvPr>
        </p:nvSpPr>
        <p:spPr>
          <a:xfrm>
            <a:off x="532765" y="1653858"/>
            <a:ext cx="102920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像牛毛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像花针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像细丝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密密地斜织着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人家屋顶上全笼着一层薄烟</a:t>
            </a:r>
            <a:r>
              <a:rPr lang="zh-CN" sz="36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Grp="1"/>
          </p:cNvSpPr>
          <p:nvPr/>
        </p:nvSpPr>
        <p:spPr>
          <a:xfrm>
            <a:off x="669925" y="2853055"/>
            <a:ext cx="10154920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赏析思考</a:t>
            </a:r>
            <a:r>
              <a:rPr lang="en-US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此句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运用了什么</a:t>
            </a:r>
            <a:r>
              <a:rPr lang="zh-CN" sz="360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修辞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手法？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写出景物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怎样的特点？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669925" y="4069715"/>
            <a:ext cx="10154920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赏析思考</a:t>
            </a:r>
            <a:r>
              <a:rPr lang="en-US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:叠音词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密密地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”</a:t>
            </a: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有何好处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669925" y="4835525"/>
            <a:ext cx="10391775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赏析思考</a:t>
            </a:r>
            <a:r>
              <a:rPr lang="en-US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薄烟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”</a:t>
            </a: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营造了一种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怎样的氛围？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/>
      <p:bldP spid="8" grpId="0"/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537" name="矩形 22536"/>
          <p:cNvSpPr/>
          <p:nvPr>
            <p:custDataLst>
              <p:tags r:id="rId1"/>
            </p:custDataLst>
          </p:nvPr>
        </p:nvSpPr>
        <p:spPr>
          <a:xfrm>
            <a:off x="532765" y="1265873"/>
            <a:ext cx="102920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像牛毛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像花针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像细丝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密密地斜织着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人家屋顶上全笼着一层薄烟</a:t>
            </a:r>
            <a:r>
              <a:rPr lang="zh-CN" sz="36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>
            <a:spLocks noGrp="1"/>
          </p:cNvSpPr>
          <p:nvPr/>
        </p:nvSpPr>
        <p:spPr>
          <a:xfrm>
            <a:off x="669925" y="2389505"/>
            <a:ext cx="10154920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此句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运用</a:t>
            </a:r>
            <a:r>
              <a:rPr lang="zh-CN" sz="36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排比、比喻</a:t>
            </a:r>
            <a:r>
              <a:rPr lang="zh-CN"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的手法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写出</a:t>
            </a: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春雨细、密、轻</a:t>
            </a:r>
            <a:endParaRPr 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的形态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3"/>
          <p:cNvSpPr>
            <a:spLocks noGrp="1"/>
          </p:cNvSpPr>
          <p:nvPr/>
        </p:nvSpPr>
        <p:spPr>
          <a:xfrm>
            <a:off x="669925" y="3499485"/>
            <a:ext cx="10154920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密密地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”</a:t>
            </a:r>
            <a:r>
              <a:rPr 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起到强调突出的作用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同时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创造一种回环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往复的音韵美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读起来朗朗上口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600" b="1" strike="noStrike" noProof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734695" y="4684395"/>
            <a:ext cx="10391775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薄烟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”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写出</a:t>
            </a: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春雨的如梦似幻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更多了一份宁静恬淡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600" b="1" strike="noStrike" noProof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矩形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30195" y="448310"/>
            <a:ext cx="4813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分析后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再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朗读</a:t>
            </a:r>
            <a:endParaRPr lang="zh-CN" altLang="en-US" sz="36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5" name="Rectangle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09905" y="5337810"/>
            <a:ext cx="11188065" cy="6534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ctr" fontAlgn="base">
              <a:spcBef>
                <a:spcPct val="20000"/>
              </a:spcBef>
            </a:pPr>
            <a:r>
              <a:rPr 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读出这</a:t>
            </a:r>
            <a:r>
              <a:rPr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一份宁静恬淡</a:t>
            </a:r>
            <a:r>
              <a:rPr 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的味道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！</a:t>
            </a:r>
            <a:endParaRPr lang="zh-CN"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0963"/>
          <p:cNvSpPr txBox="1">
            <a:spLocks noChangeArrowheads="1"/>
          </p:cNvSpPr>
          <p:nvPr/>
        </p:nvSpPr>
        <p:spPr bwMode="auto">
          <a:xfrm>
            <a:off x="4606306" y="1234552"/>
            <a:ext cx="32308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1056005" y="2509520"/>
            <a:ext cx="10154920" cy="25057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endParaRPr lang="zh-CN" altLang="zh-CN" sz="3600" b="1" strike="noStrike" noProof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把握重音和停连</a:t>
            </a:r>
            <a:r>
              <a:rPr sz="3600" b="1" strike="noStrike" noProof="1"/>
              <a:t>,</a:t>
            </a:r>
            <a:r>
              <a:rPr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在诵读中感受春天跃动的活力与</a:t>
            </a:r>
            <a:endParaRPr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sz="36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生命的灵气。</a:t>
            </a:r>
            <a:endParaRPr sz="36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10867708" y="302260"/>
            <a:ext cx="540068" cy="540068"/>
          </a:xfrm>
          <a:prstGeom prst="rect">
            <a:avLst/>
          </a:prstGeom>
        </p:spPr>
      </p:pic>
      <p:pic>
        <p:nvPicPr>
          <p:cNvPr id="2" name="图片 1"/>
          <p:cNvPicPr/>
          <p:nvPr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0868025" y="5567283"/>
            <a:ext cx="1215152" cy="12151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05125" y="1054100"/>
            <a:ext cx="7783830" cy="17532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pPr lvl="0" algn="l">
              <a:lnSpc>
                <a:spcPct val="100000"/>
              </a:lnSpc>
            </a:pPr>
            <a:r>
              <a:rPr lang="zh-CN" altLang="en-US" sz="36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怎样才能读得美美的呢？刚才《春》的朗读录音带给你怎样的启示？你也可以结合小学时学过的朗读知识思考</a:t>
            </a:r>
            <a:r>
              <a:rPr lang="zh-CN" altLang="en-US" sz="36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600" b="1"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96415" y="3106420"/>
            <a:ext cx="7529830" cy="313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lnSpc>
                <a:spcPct val="190000"/>
              </a:lnSpc>
              <a:buFont typeface="Wingdings" panose="05000000000000000000" charset="0"/>
              <a:buChar char="u"/>
            </a:pP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读出文章的</a:t>
            </a: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情</a:t>
            </a: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感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90000"/>
              </a:lnSpc>
              <a:buFont typeface="Wingdings" panose="05000000000000000000" charset="0"/>
            </a:pP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457200" indent="-457200">
              <a:lnSpc>
                <a:spcPct val="190000"/>
              </a:lnSpc>
              <a:buFont typeface="Wingdings" panose="05000000000000000000" charset="0"/>
              <a:buChar char="u"/>
            </a:pP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技巧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语气 语调 语速</a:t>
            </a: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40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重音 停连</a:t>
            </a:r>
            <a:endParaRPr lang="zh-CN" altLang="en-US" sz="4000" b="1">
              <a:solidFill>
                <a:srgbClr val="840C18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上箭头 10"/>
          <p:cNvSpPr/>
          <p:nvPr/>
        </p:nvSpPr>
        <p:spPr>
          <a:xfrm>
            <a:off x="3902075" y="4047490"/>
            <a:ext cx="107950" cy="1224280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10025" y="4072890"/>
            <a:ext cx="7581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49" charset="-122"/>
                <a:ea typeface="微软雅黑" panose="020B0503020204020204" pitchFamily="49" charset="-122"/>
              </a:rPr>
              <a:t>服务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49" charset="-122"/>
              <a:ea typeface="微软雅黑" panose="020B0503020204020204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41945" y="3408045"/>
            <a:ext cx="2926080" cy="17532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49" charset="-122"/>
                <a:ea typeface="微软雅黑" panose="020B0503020204020204" pitchFamily="49" charset="-122"/>
              </a:rPr>
              <a:t>表情达意</a:t>
            </a:r>
            <a:endParaRPr lang="zh-CN" altLang="en-US" sz="54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49" charset="-122"/>
              <a:ea typeface="微软雅黑" panose="020B0503020204020204" pitchFamily="49" charset="-122"/>
            </a:endParaRPr>
          </a:p>
          <a:p>
            <a:pPr algn="ctr"/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49" charset="-122"/>
                <a:ea typeface="微软雅黑" panose="020B0503020204020204" pitchFamily="49" charset="-122"/>
              </a:rPr>
              <a:t>的需要</a:t>
            </a:r>
            <a:endParaRPr lang="zh-CN" altLang="en-US" sz="54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微软雅黑" panose="020B0503020204020204" pitchFamily="49" charset="-122"/>
              <a:ea typeface="微软雅黑" panose="020B0503020204020204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0805" y="430530"/>
            <a:ext cx="2068830" cy="623570"/>
            <a:chOff x="2371" y="690"/>
            <a:chExt cx="4236" cy="1306"/>
          </a:xfrm>
        </p:grpSpPr>
        <p:sp>
          <p:nvSpPr>
            <p:cNvPr id="6" name="MH_Entry_1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 flipH="1">
              <a:off x="2371" y="690"/>
              <a:ext cx="423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charset="0"/>
              </a:endParaRPr>
            </a:p>
          </p:txBody>
        </p:sp>
        <p:sp>
          <p:nvSpPr>
            <p:cNvPr id="13" name="TextBox 18"/>
            <p:cNvSpPr txBox="1"/>
            <p:nvPr>
              <p:custDataLst>
                <p:tags r:id="rId8"/>
              </p:custDataLst>
            </p:nvPr>
          </p:nvSpPr>
          <p:spPr>
            <a:xfrm>
              <a:off x="2372" y="690"/>
              <a:ext cx="4233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探究美读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折角形 7"/>
          <p:cNvSpPr/>
          <p:nvPr/>
        </p:nvSpPr>
        <p:spPr>
          <a:xfrm>
            <a:off x="1129030" y="1043940"/>
            <a:ext cx="10106025" cy="3750310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235585"/>
            <a:ext cx="2044065" cy="68389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/>
          <p:nvPr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774488" y="-69850"/>
            <a:ext cx="540068" cy="540068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0" y="151130"/>
            <a:ext cx="2214880" cy="1349375"/>
          </a:xfrm>
          <a:prstGeom prst="rect">
            <a:avLst/>
          </a:prstGeom>
          <a:noFill/>
        </p:spPr>
        <p:txBody>
          <a:bodyPr wrap="square" lIns="68580" tIns="34290" rIns="68580" bIns="34290" rtlCol="0" anchor="t" anchorCtr="0"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49" charset="-122"/>
                <a:ea typeface="微软雅黑" panose="020B0503020204020204" pitchFamily="49" charset="-122"/>
              </a:rPr>
              <a:t>把握重音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49" charset="-122"/>
              <a:ea typeface="微软雅黑" panose="020B0503020204020204" pitchFamily="49" charset="-122"/>
            </a:endParaRPr>
          </a:p>
          <a:p>
            <a:pPr lvl="0">
              <a:lnSpc>
                <a:spcPct val="130000"/>
              </a:lnSpc>
            </a:pP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49" charset="-122"/>
              <a:ea typeface="微软雅黑" panose="020B0503020204020204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0945" y="1043940"/>
            <a:ext cx="9770745" cy="36360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6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春草图</a:t>
            </a:r>
            <a:endParaRPr lang="zh-CN" altLang="en-US" sz="36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小草偷偷地从土里钻出来，嫩嫩的，绿绿的。</a:t>
            </a:r>
            <a:r>
              <a:rPr lang="zh-CN" altLang="en-US" sz="3600" b="1" u="sng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园子里，田野里，瞧去，一大片一大片满是的。坐着，躺着，打两个滚，踢几脚球，赛几趟跑，捉几回迷藏。风轻悄悄的，草软绵绵的。</a:t>
            </a:r>
            <a:endParaRPr lang="zh-CN" altLang="en-US" sz="3600" b="1" u="sng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14880" y="274320"/>
            <a:ext cx="81457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>
                <a:solidFill>
                  <a:schemeClr val="tx1"/>
                </a:solidFill>
                <a:effectLst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重音一般用着重号</a:t>
            </a:r>
            <a:r>
              <a:rPr lang="en-US" altLang="zh-CN" sz="3600" b="1">
                <a:solidFill>
                  <a:schemeClr val="tx1"/>
                </a:solidFill>
                <a:effectLst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“•”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标示在词语下面。</a:t>
            </a:r>
            <a:endParaRPr lang="zh-CN" altLang="en-US" sz="3600" b="1">
              <a:solidFill>
                <a:schemeClr val="tx1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79015" y="2213610"/>
            <a:ext cx="1095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• 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•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0860" y="2213610"/>
            <a:ext cx="1095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• 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•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06815" y="2213610"/>
            <a:ext cx="1095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• 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•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57140" y="2213610"/>
            <a:ext cx="3917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宋体" panose="02010600030101010101" pitchFamily="2" charset="-122"/>
                <a:sym typeface="+mn-ea"/>
              </a:rPr>
              <a:t>•</a:t>
            </a:r>
            <a:endParaRPr lang="zh-CN" altLang="en-US" sz="3200"/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9198610" y="2966085"/>
            <a:ext cx="1095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• 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•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384300" y="3642360"/>
            <a:ext cx="3917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宋体" panose="02010600030101010101" pitchFamily="2" charset="-122"/>
                <a:sym typeface="+mn-ea"/>
              </a:rPr>
              <a:t>•</a:t>
            </a:r>
            <a:endParaRPr lang="zh-CN" altLang="en-US" sz="3200"/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2787015" y="3642360"/>
            <a:ext cx="3917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宋体" panose="02010600030101010101" pitchFamily="2" charset="-122"/>
                <a:sym typeface="+mn-ea"/>
              </a:rPr>
              <a:t>•</a:t>
            </a:r>
            <a:endParaRPr lang="zh-CN" altLang="en-US" sz="3200"/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4189730" y="3642360"/>
            <a:ext cx="4883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宋体" panose="02010600030101010101" pitchFamily="2" charset="-122"/>
                <a:sym typeface="+mn-ea"/>
              </a:rPr>
              <a:t>•</a:t>
            </a:r>
            <a:endParaRPr lang="zh-CN" altLang="en-US" sz="3200"/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6414135" y="3642360"/>
            <a:ext cx="3917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宋体" panose="02010600030101010101" pitchFamily="2" charset="-122"/>
                <a:sym typeface="+mn-ea"/>
              </a:rPr>
              <a:t>•</a:t>
            </a:r>
            <a:endParaRPr lang="zh-CN" altLang="en-US" sz="3200"/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8742680" y="3642360"/>
            <a:ext cx="3917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宋体" panose="02010600030101010101" pitchFamily="2" charset="-122"/>
                <a:sym typeface="+mn-ea"/>
              </a:rPr>
              <a:t>•</a:t>
            </a:r>
            <a:endParaRPr lang="zh-CN" altLang="en-US" sz="3200"/>
          </a:p>
        </p:txBody>
      </p:sp>
      <p:sp>
        <p:nvSpPr>
          <p:cNvPr id="18" name="文本框 17"/>
          <p:cNvSpPr txBox="1"/>
          <p:nvPr>
            <p:custDataLst>
              <p:tags r:id="rId12"/>
            </p:custDataLst>
          </p:nvPr>
        </p:nvSpPr>
        <p:spPr>
          <a:xfrm>
            <a:off x="1384300" y="4369435"/>
            <a:ext cx="466090" cy="657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>
                <a:latin typeface="宋体" panose="02010600030101010101" pitchFamily="2" charset="-122"/>
                <a:sym typeface="+mn-ea"/>
              </a:rPr>
              <a:t>•</a:t>
            </a:r>
            <a:endParaRPr lang="zh-CN" altLang="en-US" sz="3200"/>
          </a:p>
        </p:txBody>
      </p:sp>
      <p:sp>
        <p:nvSpPr>
          <p:cNvPr id="19" name="文本框 18"/>
          <p:cNvSpPr txBox="1"/>
          <p:nvPr/>
        </p:nvSpPr>
        <p:spPr>
          <a:xfrm>
            <a:off x="304165" y="4804410"/>
            <a:ext cx="11657330" cy="22244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“钻”“嫩嫩”“绿绿”重读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突出春草顽强的生命力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“偷偷”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重读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突出春草在人们不经意间生长</a:t>
            </a:r>
            <a:r>
              <a:rPr lang="en-US" altLang="zh-CN" sz="35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带来春的气息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35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“坐”“躺”“打”“踢”“赛”“捉”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六个动词重读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写人们在草地上欢快的行为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突出春草的生机蓬勃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5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5" grpId="0"/>
      <p:bldP spid="6" grpId="0"/>
      <p:bldP spid="10" grpId="0"/>
      <p:bldP spid="11" grpId="0"/>
      <p:bldP spid="13" grpId="0"/>
      <p:bldP spid="14" grpId="0"/>
      <p:bldP spid="16" grpId="0"/>
      <p:bldP spid="17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288925"/>
            <a:ext cx="1969135" cy="6305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/>
          <p:nvPr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774488" y="-69850"/>
            <a:ext cx="540068" cy="540068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0" y="151130"/>
            <a:ext cx="2214880" cy="1349375"/>
          </a:xfrm>
          <a:prstGeom prst="rect">
            <a:avLst/>
          </a:prstGeom>
          <a:noFill/>
        </p:spPr>
        <p:txBody>
          <a:bodyPr wrap="square" lIns="68580" tIns="34290" rIns="68580" bIns="34290" rtlCol="0" anchor="t" anchorCtr="0">
            <a:no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49" charset="-122"/>
                <a:ea typeface="微软雅黑" panose="020B0503020204020204" pitchFamily="49" charset="-122"/>
              </a:rPr>
              <a:t>把握停连</a:t>
            </a:r>
            <a:endParaRPr lang="zh-CN" altLang="en-US" sz="27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49" charset="-122"/>
              <a:ea typeface="微软雅黑" panose="020B0503020204020204" pitchFamily="49" charset="-122"/>
            </a:endParaRPr>
          </a:p>
          <a:p>
            <a:pPr lvl="0">
              <a:lnSpc>
                <a:spcPct val="130000"/>
              </a:lnSpc>
            </a:pPr>
            <a:endParaRPr lang="zh-CN" altLang="en-US" sz="27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49" charset="-122"/>
              <a:ea typeface="微软雅黑" panose="020B0503020204020204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745" y="3258185"/>
            <a:ext cx="11593195" cy="1530350"/>
          </a:xfrm>
          <a:prstGeom prst="rect">
            <a:avLst/>
          </a:prstGeom>
        </p:spPr>
      </p:pic>
      <p:sp>
        <p:nvSpPr>
          <p:cNvPr id="19460" name="文本框 4"/>
          <p:cNvSpPr txBox="1"/>
          <p:nvPr>
            <p:custDataLst>
              <p:tags r:id="rId7"/>
            </p:custDataLst>
          </p:nvPr>
        </p:nvSpPr>
        <p:spPr>
          <a:xfrm>
            <a:off x="696595" y="966470"/>
            <a:ext cx="1149540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停连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指朗读语流的停顿和连接。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停顿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用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en-US" altLang="zh-CN" sz="350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V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标示在词语之间的上方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不限于标点处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句中有时也有小停顿；连接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用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⌒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标示在词语之间的上方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表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明为了表达的需要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在此处要一口气连贯地读下来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有标点也不停顿。</a:t>
            </a:r>
            <a:endParaRPr lang="zh-CN" altLang="en-US" sz="35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6" name="矩形 21525"/>
          <p:cNvSpPr/>
          <p:nvPr>
            <p:custDataLst>
              <p:tags r:id="rId8"/>
            </p:custDataLst>
          </p:nvPr>
        </p:nvSpPr>
        <p:spPr>
          <a:xfrm>
            <a:off x="499745" y="4977765"/>
            <a:ext cx="112750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36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读</a:t>
            </a:r>
            <a:r>
              <a:rPr lang="zh-CN" altLang="en-US" sz="36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“打两个滚</a:t>
            </a:r>
            <a:r>
              <a:rPr lang="en-US" altLang="zh-CN" sz="36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6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踢几脚球</a:t>
            </a:r>
            <a:r>
              <a:rPr lang="en-US" altLang="zh-CN" sz="36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6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赛几趟跑</a:t>
            </a:r>
            <a:r>
              <a:rPr lang="en-US" altLang="zh-CN" sz="36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6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捉几回迷藏”</a:t>
            </a:r>
            <a:r>
              <a:rPr lang="zh-CN" altLang="en-US" sz="36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时</a:t>
            </a:r>
            <a:r>
              <a:rPr lang="en-US" altLang="zh-CN" sz="3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6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句子之间连读</a:t>
            </a:r>
            <a:r>
              <a:rPr lang="en-US" altLang="zh-CN" sz="3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6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语速可以加快</a:t>
            </a:r>
            <a:r>
              <a:rPr lang="en-US" altLang="zh-CN" sz="3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6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通过人们玩耍时的开心模样</a:t>
            </a:r>
            <a:r>
              <a:rPr lang="en-US" altLang="zh-CN" sz="3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600" b="1" strike="noStrike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侧面表现</a:t>
            </a:r>
            <a:r>
              <a:rPr lang="zh-CN" altLang="en-US" sz="3600" b="1" strike="noStrike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出春日的美好和春草的生长旺盛</a:t>
            </a:r>
            <a:r>
              <a:rPr lang="zh-CN" altLang="en-US" sz="36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600" b="1" strike="noStrike" noProof="1" dirty="0">
              <a:latin typeface="Arial" panose="020B0604020202020204" pitchFamily="34" charset="0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215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11432223" y="717550"/>
            <a:ext cx="540068" cy="540068"/>
          </a:xfrm>
          <a:prstGeom prst="rect">
            <a:avLst/>
          </a:prstGeom>
        </p:spPr>
      </p:pic>
      <p:pic>
        <p:nvPicPr>
          <p:cNvPr id="2" name="图片 1"/>
          <p:cNvPicPr/>
          <p:nvPr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094720" y="5449173"/>
            <a:ext cx="1215152" cy="12151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11960" y="159385"/>
            <a:ext cx="7511415" cy="6838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Font typeface="Wingdings" panose="05000000000000000000" charset="0"/>
            </a:pP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朗读技巧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重音 停连</a:t>
            </a:r>
            <a:r>
              <a:rPr lang="en-US" altLang="zh-CN" sz="36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语调 语速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en-US" sz="3200" b="1">
              <a:solidFill>
                <a:srgbClr val="840C18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>
              <a:lnSpc>
                <a:spcPct val="100000"/>
              </a:lnSpc>
              <a:buFont typeface="Wingdings" panose="05000000000000000000" charset="0"/>
            </a:pPr>
            <a:endParaRPr lang="zh-CN" altLang="en-US" sz="3200"/>
          </a:p>
          <a:p>
            <a:pPr>
              <a:lnSpc>
                <a:spcPct val="130000"/>
              </a:lnSpc>
              <a:buFont typeface="Wingdings" panose="05000000000000000000" charset="0"/>
            </a:pPr>
            <a:endParaRPr lang="zh-CN" altLang="en-US" sz="3200"/>
          </a:p>
        </p:txBody>
      </p:sp>
      <p:pic>
        <p:nvPicPr>
          <p:cNvPr id="12" name="图片 11" descr="X0N_83$MVN1427MA3$H{{_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711960" y="843915"/>
            <a:ext cx="7780020" cy="581977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1219835" y="1563370"/>
            <a:ext cx="9623425" cy="15316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把春天带回家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用声音演绎《春》</a:t>
            </a:r>
            <a:r>
              <a:rPr sz="3600" b="1">
                <a:sym typeface="+mn-ea"/>
              </a:rPr>
              <a:t>,</a:t>
            </a:r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借《春》传递赞美情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1281430" y="3429000"/>
            <a:ext cx="924115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58A85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朗诵内容：春草图   春花图  </a:t>
            </a:r>
            <a:r>
              <a:rPr lang="zh-CN" altLang="en-US" sz="4000" b="1">
                <a:solidFill>
                  <a:srgbClr val="58A85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春风图</a:t>
            </a:r>
            <a:r>
              <a:rPr lang="zh-CN" altLang="en-US" sz="4000" b="1">
                <a:solidFill>
                  <a:srgbClr val="58A85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4000" b="1">
              <a:solidFill>
                <a:srgbClr val="58A85A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000" b="1">
                <a:solidFill>
                  <a:srgbClr val="58A85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</a:t>
            </a:r>
            <a:r>
              <a:rPr lang="zh-CN" altLang="en-US" sz="4000" b="1">
                <a:solidFill>
                  <a:srgbClr val="58A85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春雨图   迎春图</a:t>
            </a:r>
            <a:r>
              <a:rPr lang="zh-CN" altLang="en-US" sz="4000" b="1">
                <a:solidFill>
                  <a:srgbClr val="58A85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endParaRPr lang="zh-CN" altLang="en-US" sz="4000" b="1">
              <a:solidFill>
                <a:srgbClr val="58A85A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82245" y="362585"/>
            <a:ext cx="2076450" cy="866775"/>
          </a:xfrm>
          <a:prstGeom prst="rect">
            <a:avLst/>
          </a:prstGeom>
          <a:noFill/>
        </p:spPr>
        <p:txBody>
          <a:bodyPr wrap="square" lIns="68580" tIns="34290" rIns="68580" bIns="34290" rtlCol="0" anchor="t" anchorCtr="0">
            <a:normAutofit lnSpcReduction="10000"/>
          </a:bodyPr>
          <a:p>
            <a:pPr lvl="0">
              <a:lnSpc>
                <a:spcPct val="150000"/>
              </a:lnSpc>
            </a:pPr>
            <a:r>
              <a:rPr lang="zh-CN" altLang="en-US" sz="3600" b="1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</a:rPr>
              <a:t>朗诵比赛</a:t>
            </a:r>
            <a:endParaRPr lang="zh-CN" altLang="en-US" sz="3600" b="1" spc="100" dirty="0">
              <a:solidFill>
                <a:schemeClr val="tx1">
                  <a:lumMod val="85000"/>
                  <a:lumOff val="15000"/>
                </a:schemeClr>
              </a:solidFill>
              <a:latin typeface="宋体" panose="02010600030101010101" pitchFamily="2" charset="-122"/>
            </a:endParaRPr>
          </a:p>
        </p:txBody>
      </p:sp>
      <p:pic>
        <p:nvPicPr>
          <p:cNvPr id="58373" name="《春》朗读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696450" y="415163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83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06700" fill="hold"/>
                                        <p:tgtEl>
                                          <p:spTgt spid="583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373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37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11561763" y="92075"/>
            <a:ext cx="540068" cy="540068"/>
          </a:xfrm>
          <a:prstGeom prst="rect">
            <a:avLst/>
          </a:prstGeom>
        </p:spPr>
      </p:pic>
      <p:pic>
        <p:nvPicPr>
          <p:cNvPr id="2" name="图片 1"/>
          <p:cNvPicPr/>
          <p:nvPr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9790430" y="5642848"/>
            <a:ext cx="1215152" cy="121515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003425" y="4178300"/>
            <a:ext cx="778700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点评角度： 1.重音、停连、语气、节奏是否恰当。2.情感传达是否到位。</a:t>
            </a:r>
            <a:endParaRPr lang="zh-CN" altLang="en-US" sz="36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7"/>
            </p:custDataLst>
          </p:nvPr>
        </p:nvGraphicFramePr>
        <p:xfrm>
          <a:off x="582930" y="727710"/>
          <a:ext cx="10979150" cy="325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15990"/>
                <a:gridCol w="4963160"/>
              </a:tblGrid>
              <a:tr h="2608580">
                <a:tc>
                  <a:txBody>
                    <a:bodyPr/>
                    <a:p>
                      <a:pPr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3600">
                          <a:solidFill>
                            <a:srgbClr val="840C18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朗诵内容</a:t>
                      </a:r>
                      <a:r>
                        <a:rPr lang="zh-CN" altLang="en-US" sz="36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：</a:t>
                      </a:r>
                      <a:endParaRPr lang="zh-CN" altLang="en-US" sz="36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3600">
                          <a:solidFill>
                            <a:srgbClr val="840C18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朗诵分析</a:t>
                      </a:r>
                      <a:r>
                        <a:rPr lang="zh-CN" altLang="en-US" sz="36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：</a:t>
                      </a:r>
                      <a:endParaRPr lang="zh-CN" altLang="en-US" sz="36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600">
                          <a:solidFill>
                            <a:srgbClr val="840C18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朗诵符号标示</a:t>
                      </a:r>
                      <a:r>
                        <a:rPr lang="zh-CN" altLang="en-US" sz="36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：</a:t>
                      </a:r>
                      <a:endParaRPr lang="zh-CN" altLang="en-US" sz="36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36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6426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600" b="1">
                          <a:solidFill>
                            <a:srgbClr val="840C18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配乐</a:t>
                      </a: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：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3600"/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  <p:custDataLst>
      <p:tags r:id="rId8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0963"/>
          <p:cNvSpPr txBox="1">
            <a:spLocks noChangeArrowheads="1"/>
          </p:cNvSpPr>
          <p:nvPr/>
        </p:nvSpPr>
        <p:spPr bwMode="auto">
          <a:xfrm>
            <a:off x="4606306" y="1234552"/>
            <a:ext cx="32752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778510" y="2509520"/>
            <a:ext cx="10654030" cy="25057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endParaRPr lang="zh-CN" altLang="zh-CN" sz="3600" b="1" strike="noStrike" noProof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zh-CN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朗读课文</a:t>
            </a:r>
            <a:r>
              <a:rPr lang="en-US" altLang="zh-CN" sz="36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探究春天美在哪里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梳理文章写作思路。</a:t>
            </a:r>
            <a:endParaRPr lang="zh-CN" altLang="en-US" sz="3600" b="1" strike="noStrike" noProof="1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en-US" altLang="zh-CN" sz="36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揣摩关键语句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品味课文清新、活泼、优美的语言特点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激发联想和想象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体会课文优美的情境。</a:t>
            </a:r>
            <a:endParaRPr lang="zh-CN" altLang="en-US" sz="36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endParaRPr lang="zh-CN" altLang="en-US" sz="35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endParaRPr lang="zh-CN" altLang="en-US" sz="35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11533505" y="146050"/>
            <a:ext cx="658495" cy="604520"/>
          </a:xfrm>
          <a:prstGeom prst="rect">
            <a:avLst/>
          </a:prstGeom>
        </p:spPr>
      </p:pic>
      <p:pic>
        <p:nvPicPr>
          <p:cNvPr id="2" name="图片 1"/>
          <p:cNvPicPr/>
          <p:nvPr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313795" y="5718413"/>
            <a:ext cx="1215152" cy="121515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290820" y="38735"/>
            <a:ext cx="2011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49" charset="-122"/>
                <a:ea typeface="微软雅黑" panose="020B0503020204020204" pitchFamily="49" charset="-122"/>
                <a:sym typeface="+mn-ea"/>
              </a:rPr>
              <a:t>美读设计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49" charset="-122"/>
              <a:ea typeface="微软雅黑" panose="020B0503020204020204" pitchFamily="49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7"/>
            </p:custDataLst>
          </p:nvPr>
        </p:nvGraphicFramePr>
        <p:xfrm>
          <a:off x="211455" y="683895"/>
          <a:ext cx="11980545" cy="6174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48930"/>
                <a:gridCol w="4031615"/>
              </a:tblGrid>
              <a:tr h="565467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rgbClr val="840C18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</a:rPr>
                        <a:t>朗诵内容</a:t>
                      </a:r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微软雅黑" panose="020B0503020204020204" pitchFamily="49" charset="-122"/>
                        </a:rPr>
                        <a:t>: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</a:rPr>
                        <a:t>盼春图（第一小节）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SimSun-ExtB" panose="02010609060101010101" pitchFamily="49" charset="-122"/>
                        <a:ea typeface="SimSun-ExtB" panose="02010609060101010101" pitchFamily="49" charset="-122"/>
                        <a:cs typeface="SimSun-ExtB" panose="02010609060101010101" pitchFamily="49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rgbClr val="840C18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朗诵分析</a:t>
                      </a:r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微软雅黑" panose="020B0503020204020204" pitchFamily="49" charset="-122"/>
                        </a:rPr>
                        <a:t>: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这段是盼春。虽只是一句话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但“盼望着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盼望着”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两个动词的叠用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却显出作者</a:t>
                      </a:r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期盼春天的急切心情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。朗读时要注意把握这两个小短句的层次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中间不停顿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前一个“盼望着”要注意气提声低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后一个“盼望着”要比前一个读得更饱满、更急切。两个“盼望着”之间呈递进关系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要用渐强的语气、渐快的语速。要气满声扬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有跳跃感。“东风/来了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春天的脚步/近了”。东风“来了”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用了拟人的手法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有一种</a:t>
                      </a: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亲近感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；“近了”说明春天就要到了。“春天的脚步”几个字要快速提起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呈上扬趋势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到“近了”两个字时又要慢慢拉开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声音顺势而落、停住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形成落停</a:t>
                      </a:r>
                      <a:r>
                        <a:rPr sz="2800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以</a:t>
                      </a:r>
                      <a:r>
                        <a:rPr lang="zh-CN" altLang="en-US" sz="2800">
                          <a:solidFill>
                            <a:srgbClr val="FF0000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喜悦、激动的心情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宣告春天真的来到了。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SimSun-ExtB" panose="02010609060101010101" pitchFamily="49" charset="-122"/>
                        <a:ea typeface="SimSun-ExtB" panose="02010609060101010101" pitchFamily="49" charset="-122"/>
                        <a:cs typeface="SimSun-ExtB" panose="02010609060101010101" pitchFamily="49" charset="-122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000">
                          <a:solidFill>
                            <a:srgbClr val="840C18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朗诵符号标示</a:t>
                      </a:r>
                      <a:r>
                        <a:rPr lang="zh-CN" altLang="en-US" sz="30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：</a:t>
                      </a:r>
                      <a:endParaRPr lang="zh-CN" altLang="en-US" sz="3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+mn-ea"/>
                      </a:endParaRPr>
                    </a:p>
                    <a:p>
                      <a:pPr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盼望着，^盼望着，＜</a:t>
                      </a:r>
                      <a:endParaRPr lang="zh-CN" altLang="en-US" sz="3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30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东风</a:t>
                      </a:r>
                      <a:r>
                        <a:rPr lang="en-US" altLang="zh-CN" sz="30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</a:t>
                      </a:r>
                      <a:r>
                        <a:rPr lang="zh-CN" altLang="en-US" sz="30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来了，春天的</a:t>
                      </a:r>
                      <a:endParaRPr lang="zh-CN" altLang="en-US" sz="3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3000">
                          <a:latin typeface="宋体" panose="02010600030101010101" pitchFamily="2" charset="-122"/>
                          <a:sym typeface="+mn-ea"/>
                        </a:rPr>
                        <a:t>•</a:t>
                      </a:r>
                      <a:r>
                        <a:rPr lang="zh-CN" altLang="en-US" sz="30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脚步  近了。</a:t>
                      </a:r>
                      <a:endParaRPr lang="zh-CN" altLang="en-US" sz="3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>
                        <a:buNone/>
                      </a:pPr>
                      <a:endParaRPr lang="zh-CN" altLang="en-US" sz="3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194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840C18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配乐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：班得瑞《spring》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图片 9" descr="%`E2%L`]3~SP$40{69Q15YU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08745" y="1948815"/>
            <a:ext cx="355600" cy="355600"/>
          </a:xfrm>
          <a:prstGeom prst="rect">
            <a:avLst/>
          </a:prstGeom>
        </p:spPr>
      </p:pic>
      <p:pic>
        <p:nvPicPr>
          <p:cNvPr id="11" name="图片 10" descr="%`E2%L`]3~SP$40{69Q15YU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25280" y="2592070"/>
            <a:ext cx="280670" cy="3346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990455" y="1614805"/>
            <a:ext cx="1095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</a:rPr>
              <a:t>• 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•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98660" y="2926715"/>
            <a:ext cx="3917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宋体" panose="02010600030101010101" pitchFamily="2" charset="-122"/>
                <a:sym typeface="+mn-ea"/>
              </a:rPr>
              <a:t>•</a:t>
            </a:r>
            <a:endParaRPr lang="zh-CN" altLang="en-US" sz="3200"/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9364345" y="2198370"/>
            <a:ext cx="391795" cy="4883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>
                <a:latin typeface="宋体" panose="02010600030101010101" pitchFamily="2" charset="-122"/>
                <a:sym typeface="+mn-ea"/>
              </a:rPr>
              <a:t>•</a:t>
            </a:r>
            <a:endParaRPr lang="zh-CN" altLang="en-US" sz="3200"/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211455" y="683895"/>
          <a:ext cx="11980545" cy="3325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48930"/>
                <a:gridCol w="4031615"/>
              </a:tblGrid>
              <a:tr h="280606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000">
                          <a:solidFill>
                            <a:srgbClr val="840C18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</a:rPr>
                        <a:t>朗诵内容</a:t>
                      </a:r>
                      <a:r>
                        <a:rPr lang="zh-CN" altLang="en-US" sz="3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微软雅黑" panose="020B0503020204020204" pitchFamily="49" charset="-122"/>
                        </a:rPr>
                        <a:t>:</a:t>
                      </a:r>
                      <a:r>
                        <a:rPr lang="zh-CN" altLang="en-US" sz="30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</a:rPr>
                        <a:t>春花图</a:t>
                      </a:r>
                      <a:r>
                        <a:rPr lang="zh-CN" altLang="en-US" sz="30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</a:rPr>
                        <a:t>（第四小节）</a:t>
                      </a:r>
                      <a:endParaRPr lang="zh-CN" altLang="en-US" sz="3000">
                        <a:solidFill>
                          <a:schemeClr val="tx1"/>
                        </a:solidFill>
                        <a:latin typeface="SimSun-ExtB" panose="02010609060101010101" pitchFamily="49" charset="-122"/>
                        <a:ea typeface="SimSun-ExtB" panose="02010609060101010101" pitchFamily="49" charset="-122"/>
                        <a:cs typeface="SimSun-ExtB" panose="02010609060101010101" pitchFamily="49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000">
                          <a:solidFill>
                            <a:srgbClr val="840C18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朗诵分析</a:t>
                      </a:r>
                      <a:r>
                        <a:rPr lang="zh-CN" altLang="en-US" sz="3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微软雅黑" panose="020B0503020204020204" pitchFamily="49" charset="-122"/>
                        </a:rPr>
                        <a:t>:这一句写得好</a:t>
                      </a:r>
                      <a:r>
                        <a:rPr lang="en-US" altLang="zh-CN" sz="300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微软雅黑" panose="020B0503020204020204" pitchFamily="49" charset="-122"/>
                        </a:rPr>
                        <a:t>写出</a:t>
                      </a:r>
                      <a:r>
                        <a:rPr lang="zh-CN" altLang="en-US" sz="30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微软雅黑" panose="020B0503020204020204" pitchFamily="49" charset="-122"/>
                        </a:rPr>
                        <a:t>春天百花烂漫的情景</a:t>
                      </a:r>
                      <a:r>
                        <a:rPr lang="en-US" altLang="zh-CN" sz="3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富有动感</a:t>
                      </a:r>
                      <a:r>
                        <a:rPr lang="en-US" altLang="zh-CN" sz="3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让我们</a:t>
                      </a:r>
                      <a:r>
                        <a:rPr lang="zh-CN" altLang="en-US" sz="3000" dirty="0">
                          <a:solidFill>
                            <a:srgbClr val="323232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感受到</a:t>
                      </a:r>
                      <a:r>
                        <a:rPr lang="zh-CN" altLang="en-US" sz="30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春天的生机与灵动</a:t>
                      </a:r>
                      <a:r>
                        <a:rPr lang="zh-CN" altLang="en-US" sz="3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微软雅黑" panose="020B0503020204020204" pitchFamily="49" charset="-122"/>
                        </a:rPr>
                        <a:t>。</a:t>
                      </a:r>
                      <a:r>
                        <a:rPr lang="zh-CN" sz="3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运用拟人手法描绘了</a:t>
                      </a:r>
                      <a:r>
                        <a:rPr lang="zh-CN" sz="30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春花的可爱、调皮</a:t>
                      </a:r>
                      <a:r>
                        <a:rPr lang="en-US" altLang="zh-CN" sz="300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sym typeface="+mn-ea"/>
                        </a:rPr>
                        <a:t>突出了</a:t>
                      </a:r>
                      <a:r>
                        <a:rPr lang="zh-CN" altLang="en-US" sz="3000" dirty="0">
                          <a:solidFill>
                            <a:srgbClr val="C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sym typeface="+mn-ea"/>
                        </a:rPr>
                        <a:t>闹</a:t>
                      </a:r>
                      <a:r>
                        <a:rPr lang="en-US" altLang="zh-CN" sz="3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这里有热闹、喧闹的意思</a:t>
                      </a:r>
                      <a:r>
                        <a:rPr lang="en-US" altLang="zh-CN" sz="3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表现出</a:t>
                      </a:r>
                      <a:r>
                        <a:rPr lang="zh-CN" altLang="en-US" sz="30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百花争艳</a:t>
                      </a:r>
                      <a:r>
                        <a:rPr lang="en-US" altLang="zh-CN" sz="300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绚丽多彩</a:t>
                      </a:r>
                      <a:r>
                        <a:rPr lang="zh-CN" altLang="en-US" sz="3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的情景。</a:t>
                      </a:r>
                      <a:r>
                        <a:rPr lang="zh-CN" altLang="en-US" sz="3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朗读的时候应该是带着</a:t>
                      </a:r>
                      <a:r>
                        <a:rPr lang="zh-CN" altLang="en-US" sz="3000" dirty="0">
                          <a:solidFill>
                            <a:srgbClr val="FF33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喜悦和新奇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SimSun-ExtB" panose="02010609060101010101" pitchFamily="49" charset="-122"/>
                          <a:ea typeface="SimSun-ExtB" panose="02010609060101010101" pitchFamily="49" charset="-122"/>
                          <a:cs typeface="SimSun-ExtB" panose="02010609060101010101" pitchFamily="49" charset="-122"/>
                          <a:sym typeface="+mn-ea"/>
                        </a:rPr>
                        <a:t>。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SimSun-ExtB" panose="02010609060101010101" pitchFamily="49" charset="-122"/>
                        <a:ea typeface="SimSun-ExtB" panose="02010609060101010101" pitchFamily="49" charset="-122"/>
                        <a:cs typeface="SimSun-ExtB" panose="02010609060101010101" pitchFamily="49" charset="-122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300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194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840C18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配乐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：班得瑞《spring》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8141335" y="1101090"/>
            <a:ext cx="4050665" cy="23279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4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野花遍地是，</a:t>
            </a:r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^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杂样儿，有名字的，没名字的，散在草丛里，像眼睛，像星星，还眨呀眨的。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40700" y="68389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3000" b="1">
                <a:solidFill>
                  <a:srgbClr val="840C18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朗诵符号标示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7" name="矩形 22536"/>
          <p:cNvSpPr/>
          <p:nvPr/>
        </p:nvSpPr>
        <p:spPr>
          <a:xfrm>
            <a:off x="1373505" y="2590165"/>
            <a:ext cx="92608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25000"/>
              </a:lnSpc>
            </a:pP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①你的信我已收到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而鸟</a:t>
            </a:r>
            <a:r>
              <a:rPr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／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和枫树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却不知你已在途中</a:t>
            </a:r>
            <a:endParaRPr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6985" y="4066540"/>
            <a:ext cx="935736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</a:t>
            </a:r>
            <a:r>
              <a:rPr lang="zh-CN" altLang="en-US" sz="36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②“</a:t>
            </a:r>
            <a:r>
              <a:rPr sz="36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而</a:t>
            </a:r>
            <a:r>
              <a:rPr lang="zh-CN" altLang="en-US" sz="36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”字和“却”字起到转折作用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表现诗人已经感受到春天到来的气息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为鸟和树木的“慢一拍”感到可惜。“</a:t>
            </a:r>
            <a:r>
              <a:rPr sz="36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而</a:t>
            </a:r>
            <a:r>
              <a:rPr lang="zh-CN" altLang="en-US" sz="36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”“却”“不知”等可以读重音</a:t>
            </a:r>
            <a:endParaRPr lang="zh-CN" altLang="en-US" sz="36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5910" y="767715"/>
            <a:ext cx="2068830" cy="623570"/>
            <a:chOff x="2371" y="690"/>
            <a:chExt cx="4236" cy="1306"/>
          </a:xfrm>
        </p:grpSpPr>
        <p:sp>
          <p:nvSpPr>
            <p:cNvPr id="6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423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charset="0"/>
              </a:endParaRPr>
            </a:p>
          </p:txBody>
        </p:sp>
        <p:sp>
          <p:nvSpPr>
            <p:cNvPr id="3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2" y="690"/>
              <a:ext cx="4233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课后拓展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文本框 1"/>
          <p:cNvSpPr txBox="1"/>
          <p:nvPr>
            <p:custDataLst>
              <p:tags r:id="rId3"/>
            </p:custDataLst>
          </p:nvPr>
        </p:nvSpPr>
        <p:spPr>
          <a:xfrm>
            <a:off x="1373505" y="1391285"/>
            <a:ext cx="92614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联系</a:t>
            </a:r>
            <a:r>
              <a:rPr lang="en-US" altLang="zh-CN" sz="3600" b="1">
                <a:latin typeface="+mj-lt"/>
                <a:ea typeface="宋体" panose="02010600030101010101" pitchFamily="2" charset="-122"/>
                <a:cs typeface="+mj-lt"/>
              </a:rPr>
              <a:t>“</a:t>
            </a:r>
            <a:r>
              <a:rPr lang="zh-CN" altLang="en-US" sz="3600" b="1">
                <a:latin typeface="+mj-lt"/>
                <a:ea typeface="宋体" panose="02010600030101010101" pitchFamily="2" charset="-122"/>
                <a:cs typeface="+mj-lt"/>
              </a:rPr>
              <a:t>导学二</a:t>
            </a:r>
            <a:r>
              <a:rPr lang="en-US" altLang="zh-CN" sz="3600" b="1">
                <a:latin typeface="+mj-lt"/>
                <a:ea typeface="宋体" panose="02010600030101010101" pitchFamily="2" charset="-122"/>
                <a:cs typeface="+mj-lt"/>
              </a:rPr>
              <a:t>”</a:t>
            </a:r>
            <a:r>
              <a:rPr lang="zh-CN" altLang="en-US" sz="3600" b="1">
                <a:latin typeface="+mj-lt"/>
                <a:ea typeface="宋体" panose="02010600030101010101" pitchFamily="2" charset="-122"/>
                <a:cs typeface="+mj-lt"/>
              </a:rPr>
              <a:t>知识卡片的相关知识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根据提示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完成诗歌的重音朗读设计。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49045" y="1689100"/>
            <a:ext cx="96939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③你一定是走来的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／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瞧你上气不接下气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／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亲爱的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别来无恙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等等等等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／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你动身时自然可好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49045" y="3261360"/>
            <a:ext cx="93414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④运用拟人的手法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采用第二人称与春天对话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更能体现与春天的关系亲密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情感显得真实、真挚。“走”“亲爱的”等可以读重音</a:t>
            </a:r>
            <a:endParaRPr lang="zh-CN" altLang="en-US" sz="36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1" name="文本框 1"/>
          <p:cNvSpPr txBox="1"/>
          <p:nvPr/>
        </p:nvSpPr>
        <p:spPr>
          <a:xfrm>
            <a:off x="849630" y="1052513"/>
            <a:ext cx="85026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符合儿童口吻的活泼语言。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8" name="矩形 22537"/>
          <p:cNvSpPr/>
          <p:nvPr/>
        </p:nvSpPr>
        <p:spPr>
          <a:xfrm>
            <a:off x="865505" y="4651375"/>
            <a:ext cx="918400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25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②打两个滚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踢几脚球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赛几趟跑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捉几回迷藏。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3"/>
          <p:cNvSpPr txBox="1"/>
          <p:nvPr/>
        </p:nvSpPr>
        <p:spPr>
          <a:xfrm>
            <a:off x="918845" y="5301615"/>
            <a:ext cx="88938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微软雅黑" panose="020B0503020204020204" pitchFamily="49" charset="-122"/>
              </a:rPr>
              <a:t>多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用短句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跳跃感很强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符合儿童说话的特征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有童趣</a:t>
            </a:r>
            <a:r>
              <a:rPr lang="zh-CN" altLang="en-US" sz="3600" b="1" dirty="0">
                <a:latin typeface="楷体" panose="02010609060101010101" pitchFamily="49" charset="-122"/>
                <a:ea typeface="黑体" panose="02010609060101010101" charset="-122"/>
              </a:rPr>
              <a:t>。</a:t>
            </a:r>
            <a:r>
              <a:rPr lang="zh-CN" altLang="en-US" sz="3600" b="1">
                <a:latin typeface="楷体" panose="02010609060101010101" pitchFamily="49" charset="-122"/>
                <a:ea typeface="黑体" panose="02010609060101010101" charset="-122"/>
              </a:rPr>
              <a:t>有</a:t>
            </a:r>
            <a:endParaRPr lang="zh-CN" altLang="en-US" sz="3600" b="1">
              <a:latin typeface="楷体" panose="02010609060101010101" pitchFamily="49" charset="-122"/>
              <a:ea typeface="黑体" panose="02010609060101010101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918845" y="2346325"/>
            <a:ext cx="8893175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微软雅黑" panose="020B0503020204020204" pitchFamily="49" charset="-122"/>
              </a:rPr>
              <a:t>使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  <a:sym typeface="+mn-ea"/>
              </a:rPr>
              <a:t>用叠词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49" charset="-122"/>
              </a:rPr>
              <a:t>偷偷地”“嫩嫩的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49" charset="-122"/>
              </a:rPr>
              <a:t>”“</a:t>
            </a:r>
            <a:r>
              <a:rPr lang="zh-CN" altLang="en-US" sz="3600" b="1" dirty="0"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49" charset="-122"/>
              </a:rPr>
              <a:t>绿绿的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49" charset="-122"/>
              </a:rPr>
              <a:t>”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表现小草的情态和色彩、质地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小草仿佛有灵性、有个性。语言活泼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节奏明快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充满孩子气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读来朗朗上口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表现春草的可爱与生机</a:t>
            </a:r>
            <a:r>
              <a:rPr lang="zh-CN" altLang="en-US" sz="3600" b="1" dirty="0">
                <a:latin typeface="楷体" panose="02010609060101010101" pitchFamily="49" charset="-122"/>
                <a:ea typeface="黑体" panose="02010609060101010101" charset="-122"/>
              </a:rPr>
              <a:t>。</a:t>
            </a:r>
            <a:endParaRPr lang="zh-CN" altLang="en-US" sz="3600" b="1">
              <a:latin typeface="楷体" panose="02010609060101010101" pitchFamily="49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5505" y="1562418"/>
            <a:ext cx="940752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25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①小草偷偷地从土里钻出来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嫩嫩的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绿绿的。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0805" y="430530"/>
            <a:ext cx="2068830" cy="623570"/>
            <a:chOff x="2371" y="690"/>
            <a:chExt cx="4236" cy="1306"/>
          </a:xfrm>
        </p:grpSpPr>
        <p:sp>
          <p:nvSpPr>
            <p:cNvPr id="6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423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charset="0"/>
              </a:endParaRPr>
            </a:p>
          </p:txBody>
        </p:sp>
        <p:sp>
          <p:nvSpPr>
            <p:cNvPr id="13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2" y="690"/>
              <a:ext cx="4233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读出童心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8" grpId="0"/>
      <p:bldP spid="2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410" name="Text Box 3"/>
          <p:cNvSpPr txBox="1"/>
          <p:nvPr/>
        </p:nvSpPr>
        <p:spPr>
          <a:xfrm>
            <a:off x="1623695" y="1475105"/>
            <a:ext cx="972756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微软雅黑" panose="020B0503020204020204" pitchFamily="49" charset="-122"/>
              </a:rPr>
              <a:t>运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用比喻</a:t>
            </a:r>
            <a:r>
              <a:rPr lang="zh-CN" altLang="en-US" sz="3500" b="1" dirty="0">
                <a:latin typeface="楷体" panose="02010609060101010101" pitchFamily="49" charset="-122"/>
                <a:ea typeface="黑体" panose="02010609060101010101" charset="-122"/>
              </a:rPr>
              <a:t>的修辞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喻体常见通俗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符合儿童的联想特点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写尽桃树、杏树、梨树花之灿烂</a:t>
            </a:r>
            <a:r>
              <a:rPr lang="zh-CN" altLang="en-US" sz="3500" b="1" dirty="0">
                <a:latin typeface="楷体" panose="02010609060101010101" pitchFamily="49" charset="-122"/>
                <a:ea typeface="黑体" panose="02010609060101010101" charset="-122"/>
              </a:rPr>
              <a:t>。</a:t>
            </a:r>
            <a:endParaRPr lang="zh-CN" altLang="en-US" sz="3500" b="1">
              <a:latin typeface="楷体" panose="02010609060101010101" pitchFamily="49" charset="-122"/>
              <a:ea typeface="黑体" panose="02010609060101010101" charset="-122"/>
            </a:endParaRPr>
          </a:p>
        </p:txBody>
      </p:sp>
      <p:sp>
        <p:nvSpPr>
          <p:cNvPr id="23554" name="文本框 1"/>
          <p:cNvSpPr txBox="1"/>
          <p:nvPr/>
        </p:nvSpPr>
        <p:spPr>
          <a:xfrm>
            <a:off x="1245870" y="282575"/>
            <a:ext cx="85026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契合儿童心理的修辞手法。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9" name="矩形 41988"/>
          <p:cNvSpPr/>
          <p:nvPr/>
        </p:nvSpPr>
        <p:spPr>
          <a:xfrm>
            <a:off x="1245870" y="844868"/>
            <a:ext cx="6840538" cy="6299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00000"/>
              </a:lnSpc>
            </a:pP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①红的像火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粉的像霞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白的像雪。</a:t>
            </a:r>
            <a:endParaRPr lang="zh-CN" altLang="en-US" sz="35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0" name="矩形 41989"/>
          <p:cNvSpPr/>
          <p:nvPr/>
        </p:nvSpPr>
        <p:spPr>
          <a:xfrm>
            <a:off x="1245870" y="2808288"/>
            <a:ext cx="1046035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②春天像刚落地的娃娃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从头到脚都是新的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它生长着。</a:t>
            </a:r>
            <a:endParaRPr lang="zh-CN" altLang="en-US" sz="35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春天像小姑娘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花枝招展的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笑着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走着。</a:t>
            </a:r>
            <a:endParaRPr lang="zh-CN" altLang="en-US" sz="35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春天像健壮的青年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有铁一般的胳膊和腰脚</a:t>
            </a:r>
            <a:r>
              <a:rPr lang="en-US" altLang="zh-CN" sz="35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他领着我们上前去。</a:t>
            </a:r>
            <a:endParaRPr lang="zh-CN" altLang="en-US" sz="35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3"/>
          <p:cNvSpPr txBox="1"/>
          <p:nvPr/>
        </p:nvSpPr>
        <p:spPr>
          <a:xfrm>
            <a:off x="1623695" y="4974590"/>
            <a:ext cx="972820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微软雅黑" panose="020B0503020204020204" pitchFamily="49" charset="-122"/>
              </a:rPr>
              <a:t>运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用排比和比喻</a:t>
            </a:r>
            <a:r>
              <a:rPr lang="zh-CN" altLang="en-US" sz="3500" b="1" dirty="0">
                <a:latin typeface="楷体" panose="02010609060101010101" pitchFamily="49" charset="-122"/>
                <a:ea typeface="黑体" panose="02010609060101010101" charset="-122"/>
              </a:rPr>
              <a:t>的修辞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所选喻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体多和孩子有关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把春的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5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新生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”“</a:t>
            </a:r>
            <a:r>
              <a:rPr lang="zh-CN" altLang="en-US" sz="35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美丽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”和“</a:t>
            </a:r>
            <a:r>
              <a:rPr lang="zh-CN" altLang="en-US" sz="35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力量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展现出来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charset="-122"/>
              </a:rPr>
              <a:t>抒发了作者对春天的赞美之情</a:t>
            </a:r>
            <a:r>
              <a:rPr lang="zh-CN" altLang="en-US" sz="3500" b="1" dirty="0">
                <a:latin typeface="楷体" panose="02010609060101010101" pitchFamily="49" charset="-122"/>
                <a:ea typeface="黑体" panose="02010609060101010101" charset="-122"/>
              </a:rPr>
              <a:t>。</a:t>
            </a:r>
            <a:endParaRPr lang="zh-CN" altLang="en-US" sz="3500" b="1">
              <a:latin typeface="楷体" panose="02010609060101010101" pitchFamily="49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41989" grpId="0"/>
      <p:bldP spid="41990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1" name="Rectangle 2"/>
          <p:cNvSpPr>
            <a:spLocks noGrp="1"/>
          </p:cNvSpPr>
          <p:nvPr/>
        </p:nvSpPr>
        <p:spPr>
          <a:xfrm>
            <a:off x="2157730" y="3284538"/>
            <a:ext cx="8229600" cy="765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600" b="1" dirty="0">
                <a:latin typeface="Calibri" panose="020F0502020204030204" charset="0"/>
                <a:ea typeface="黑体" panose="02010609060101010101" charset="-122"/>
              </a:rPr>
              <a:t>童心</a:t>
            </a:r>
            <a:endParaRPr lang="zh-CN" altLang="en-US" sz="3600" b="1" dirty="0">
              <a:latin typeface="Calibri" panose="020F0502020204030204" charset="0"/>
              <a:ea typeface="黑体" panose="02010609060101010101" charset="-122"/>
            </a:endParaRPr>
          </a:p>
        </p:txBody>
      </p:sp>
      <p:sp>
        <p:nvSpPr>
          <p:cNvPr id="11270" name="AutoShape 10"/>
          <p:cNvSpPr/>
          <p:nvPr/>
        </p:nvSpPr>
        <p:spPr>
          <a:xfrm>
            <a:off x="3214370" y="2492375"/>
            <a:ext cx="76200" cy="2355850"/>
          </a:xfrm>
          <a:prstGeom prst="leftBrace">
            <a:avLst>
              <a:gd name="adj1" fmla="val 178629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7" name="Text Box 11"/>
          <p:cNvSpPr txBox="1"/>
          <p:nvPr/>
        </p:nvSpPr>
        <p:spPr>
          <a:xfrm>
            <a:off x="3293110" y="2205355"/>
            <a:ext cx="25869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儿童口吻的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活泼语言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11"/>
          <p:cNvSpPr txBox="1"/>
          <p:nvPr/>
        </p:nvSpPr>
        <p:spPr>
          <a:xfrm>
            <a:off x="3293110" y="4050030"/>
            <a:ext cx="25190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儿童心理的修辞手法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AutoShape 10"/>
          <p:cNvSpPr/>
          <p:nvPr/>
        </p:nvSpPr>
        <p:spPr>
          <a:xfrm>
            <a:off x="5735955" y="1916430"/>
            <a:ext cx="76200" cy="1873250"/>
          </a:xfrm>
          <a:prstGeom prst="leftBrace">
            <a:avLst>
              <a:gd name="adj1" fmla="val 14361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0" name="Text Box 3"/>
          <p:cNvSpPr txBox="1"/>
          <p:nvPr/>
        </p:nvSpPr>
        <p:spPr>
          <a:xfrm>
            <a:off x="5812155" y="1884045"/>
            <a:ext cx="45059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49" charset="-122"/>
              </a:rPr>
              <a:t>使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用叠词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语言活泼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节奏明快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充满孩子气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5812155" y="3284855"/>
            <a:ext cx="45758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49" charset="-122"/>
              </a:rPr>
              <a:t>多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用短句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跳跃感很强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6096000" y="4437380"/>
            <a:ext cx="36341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pitchFamily="49" charset="-122"/>
              </a:rPr>
              <a:t>——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49" charset="-122"/>
              </a:rPr>
              <a:t>比喻、排比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5910" y="767715"/>
            <a:ext cx="2068830" cy="623570"/>
            <a:chOff x="2371" y="690"/>
            <a:chExt cx="4236" cy="1306"/>
          </a:xfrm>
        </p:grpSpPr>
        <p:sp>
          <p:nvSpPr>
            <p:cNvPr id="7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423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charset="0"/>
              </a:endParaRPr>
            </a:p>
          </p:txBody>
        </p:sp>
        <p:sp>
          <p:nvSpPr>
            <p:cNvPr id="8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2" y="690"/>
              <a:ext cx="4233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0963"/>
          <p:cNvSpPr txBox="1">
            <a:spLocks noChangeArrowheads="1"/>
          </p:cNvSpPr>
          <p:nvPr/>
        </p:nvSpPr>
        <p:spPr bwMode="auto">
          <a:xfrm>
            <a:off x="4606306" y="1234552"/>
            <a:ext cx="32308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第三课时</a:t>
            </a:r>
            <a:endParaRPr lang="zh-CN" altLang="en-US" sz="6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1056005" y="2509520"/>
            <a:ext cx="9940925" cy="20313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5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endParaRPr lang="zh-CN" altLang="zh-CN" sz="3500" b="1" strike="noStrike" noProof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zh-CN" altLang="en-US" sz="35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学习比喻的修辞手法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体会作者热爱春天</a:t>
            </a:r>
            <a:r>
              <a:rPr lang="en-US" altLang="zh-CN" sz="35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珍惜春天</a:t>
            </a:r>
            <a:endParaRPr lang="zh-CN" altLang="en-US" sz="3500" b="1" strike="noStrike" noProof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zh-CN" altLang="en-US" sz="35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的感情。</a:t>
            </a:r>
            <a:endParaRPr lang="zh-CN" altLang="en-US" sz="3500" b="1" strike="noStrike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10127933" y="857250"/>
            <a:ext cx="540068" cy="540068"/>
          </a:xfrm>
          <a:prstGeom prst="rect">
            <a:avLst/>
          </a:prstGeom>
        </p:spPr>
      </p:pic>
      <p:pic>
        <p:nvPicPr>
          <p:cNvPr id="2" name="图片 1"/>
          <p:cNvPicPr/>
          <p:nvPr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9790430" y="5642848"/>
            <a:ext cx="1215152" cy="121515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89330" y="1295400"/>
            <a:ext cx="94164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49" charset="-122"/>
                <a:sym typeface="+mn-ea"/>
              </a:rPr>
              <a:t>小文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49" charset="-122"/>
                <a:sym typeface="+mn-ea"/>
              </a:rPr>
              <a:t>《春》读起来为什么那么生动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49" charset="-122"/>
                <a:sym typeface="+mn-ea"/>
              </a:rPr>
              <a:t>那么美呢？</a:t>
            </a:r>
            <a:endParaRPr lang="zh-CN" altLang="en-US" sz="3600" b="1">
              <a:effectLst/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85360" y="2254250"/>
            <a:ext cx="2214880" cy="132207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 anchor="t">
            <a:spAutoFit/>
          </a:bodyPr>
          <a:p>
            <a:r>
              <a:rPr lang="zh-CN" altLang="en-US" sz="8000" b="1">
                <a:effectLst/>
                <a:latin typeface="微软雅黑" panose="020B0503020204020204" pitchFamily="49" charset="-122"/>
                <a:ea typeface="微软雅黑" panose="020B0503020204020204" pitchFamily="49" charset="-122"/>
                <a:cs typeface="微软雅黑" panose="020B0503020204020204" pitchFamily="49" charset="-122"/>
                <a:sym typeface="+mn-ea"/>
              </a:rPr>
              <a:t>比喻</a:t>
            </a:r>
            <a:endParaRPr lang="zh-CN" altLang="en-US" sz="8000" b="1">
              <a:effectLst/>
              <a:latin typeface="微软雅黑" panose="020B0503020204020204" pitchFamily="49" charset="-122"/>
              <a:ea typeface="微软雅黑" panose="020B0503020204020204" pitchFamily="49" charset="-122"/>
              <a:cs typeface="微软雅黑" panose="020B0503020204020204" pitchFamily="49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640080" y="511810"/>
            <a:ext cx="10867390" cy="603885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0973673" y="5550773"/>
            <a:ext cx="1215152" cy="1215152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-92710" y="5550773"/>
            <a:ext cx="1215152" cy="121515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41680" y="596265"/>
            <a:ext cx="10673715" cy="5996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514350" indent="-514350">
              <a:lnSpc>
                <a:spcPct val="120000"/>
              </a:lnSpc>
              <a:buFont typeface="+mj-ea"/>
              <a:buAutoNum type="circleNumDbPlain"/>
            </a:pPr>
            <a:r>
              <a:rPr lang="zh-CN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红的像火，粉的像霞，白的像雪。</a:t>
            </a:r>
            <a:endParaRPr lang="zh-CN" sz="32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野花遍地是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杂样儿，有名字的，没名字的，散在草丛里，像眼睛，像星星，还眨呀眨的。</a:t>
            </a:r>
            <a:endParaRPr lang="zh-CN" altLang="en-US" sz="32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3200" b="1" u="sng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“吹面不寒杨柳风”，不错的，像母亲的手抚摸着你。</a:t>
            </a:r>
            <a:endParaRPr lang="zh-CN" altLang="en-US" sz="3200" b="1" u="sng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像牛毛，像花针，像细丝，密密地斜织着，人家屋顶上全笼着一层薄烟。</a:t>
            </a:r>
            <a:endParaRPr lang="zh-CN" altLang="en-US" sz="32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514350" indent="-51435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春天像刚落地的娃娃，从头到脚都是新的，它生长着。</a:t>
            </a:r>
            <a:endParaRPr lang="zh-CN" altLang="en-US" sz="32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+mj-ea"/>
            </a:pP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春天像小姑娘，花枝招展的，笑着，走着。</a:t>
            </a:r>
            <a:endParaRPr lang="zh-CN" altLang="en-US" sz="32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+mj-ea"/>
            </a:pP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春天像健壮的青年，有铁一般的胳膊和腰脚，领着我们上前去。</a:t>
            </a:r>
            <a:endParaRPr lang="zh-CN" altLang="en-US" sz="32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910" y="767715"/>
            <a:ext cx="2068830" cy="623570"/>
            <a:chOff x="2371" y="690"/>
            <a:chExt cx="4236" cy="1306"/>
          </a:xfrm>
        </p:grpSpPr>
        <p:sp>
          <p:nvSpPr>
            <p:cNvPr id="6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423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charset="0"/>
              </a:endParaRPr>
            </a:p>
          </p:txBody>
        </p:sp>
        <p:sp>
          <p:nvSpPr>
            <p:cNvPr id="7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2" y="690"/>
              <a:ext cx="4233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预学检测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2289" name="Rectangle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77240" y="1463040"/>
            <a:ext cx="11760200" cy="5797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读准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红色字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字音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或根据拼音写汉字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altLang="zh-CN" sz="3600" dirty="0" err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Rectangle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43915" y="2114550"/>
            <a:ext cx="10833100" cy="348234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涨</a:t>
            </a:r>
            <a:r>
              <a:rPr lang="zh-CN" altLang="en-US" sz="36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微软雅黑" panose="020B0503020204020204" pitchFamily="49" charset="-122"/>
              </a:rPr>
              <a:t>起来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捉迷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藏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散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在草丛里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endParaRPr lang="en-US" altLang="zh-CN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应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和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薄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烟       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黄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晕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36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朗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润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endParaRPr lang="en-US" altLang="zh-CN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窠巢</a:t>
            </a:r>
            <a:r>
              <a:rPr lang="en-US" altLang="zh-CN" sz="36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6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宛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转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蓑笠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稀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疏</a:t>
            </a:r>
            <a:endParaRPr lang="zh-CN" altLang="en-US" sz="36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 algn="l">
              <a:lnSpc>
                <a:spcPct val="10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yùn ni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ng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nèn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绿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hóu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咙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algn="l">
              <a:lnSpc>
                <a:spcPct val="10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li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亮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静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mò           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抖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sǒu</a:t>
            </a:r>
            <a:endParaRPr lang="en-US" altLang="zh-CN" sz="3600" dirty="0" err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Text Box 4"/>
          <p:cNvSpPr txBox="1"/>
          <p:nvPr>
            <p:custDataLst>
              <p:tags r:id="rId5"/>
            </p:custDataLst>
          </p:nvPr>
        </p:nvSpPr>
        <p:spPr>
          <a:xfrm>
            <a:off x="1811020" y="2201545"/>
            <a:ext cx="10079355" cy="2052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zh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ǎ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ng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         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á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ng                          </a:t>
            </a:r>
            <a:r>
              <a:rPr lang="en-US" altLang="zh-CN" sz="3600" dirty="0">
                <a:solidFill>
                  <a:srgbClr val="FF3300"/>
                </a:solidFill>
                <a:cs typeface="Arial" panose="020B0604020202020204" pitchFamily="34" charset="0"/>
                <a:sym typeface="+mn-ea"/>
              </a:rPr>
              <a:t>s</a:t>
            </a:r>
            <a:r>
              <a:rPr lang="en-US" alt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600" dirty="0">
                <a:solidFill>
                  <a:srgbClr val="FF3300"/>
                </a:solidFill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</a:t>
            </a:r>
            <a:r>
              <a:rPr lang="zh-CN" altLang="zh-CN" sz="36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hè</a:t>
            </a:r>
            <a:r>
              <a:rPr lang="en-US" altLang="zh-CN" sz="36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                  </a:t>
            </a:r>
            <a:r>
              <a:rPr lang="zh-CN" altLang="zh-CN" sz="36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b</a:t>
            </a:r>
            <a:r>
              <a:rPr lang="zh-CN" alt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zh-CN" altLang="zh-CN" sz="36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charset="-122"/>
                <a:cs typeface="Arial" panose="020B0604020202020204" pitchFamily="34" charset="0"/>
                <a:sym typeface="+mn-ea"/>
              </a:rPr>
              <a:t>o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yùn                l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ǎ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ng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kē ch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á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o          w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ǎ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n               suō  lì            shū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</a:t>
            </a:r>
            <a:r>
              <a:rPr lang="en-US" altLang="zh-CN" sz="3200" dirty="0">
                <a:solidFill>
                  <a:srgbClr val="FF3300"/>
                </a:solidFill>
                <a:latin typeface="+mn-lt"/>
                <a:ea typeface="+mn-ea"/>
                <a:cs typeface="Arial" panose="020B0604020202020204" pitchFamily="34" charset="0"/>
                <a:sym typeface="+mn-ea"/>
              </a:rPr>
              <a:t>     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              </a:t>
            </a:r>
            <a:endParaRPr lang="zh-CN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Text Box 4"/>
          <p:cNvSpPr txBox="1"/>
          <p:nvPr>
            <p:custDataLst>
              <p:tags r:id="rId6"/>
            </p:custDataLst>
          </p:nvPr>
        </p:nvSpPr>
        <p:spPr>
          <a:xfrm>
            <a:off x="1529080" y="4125595"/>
            <a:ext cx="1083310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酝酿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嫩                   </a:t>
            </a:r>
            <a:r>
              <a:rPr sz="4000" b="1">
                <a:solidFill>
                  <a:srgbClr val="FF0000"/>
                </a:solidFill>
                <a:ea typeface="宋体" panose="02010600030101010101" pitchFamily="2" charset="-122"/>
              </a:rPr>
              <a:t>喉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嘹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默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 </a:t>
            </a:r>
            <a:r>
              <a:rPr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擞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     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                 </a:t>
            </a:r>
            <a:endParaRPr lang="zh-CN" altLang="zh-CN" sz="36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10976848" y="5642848"/>
            <a:ext cx="1215152" cy="1215152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-340995" y="5642848"/>
            <a:ext cx="1215152" cy="12151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63525" y="548640"/>
            <a:ext cx="11670665" cy="5267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博喻</a:t>
            </a:r>
            <a:r>
              <a:rPr lang="en-US" altLang="zh-CN" sz="3400" b="1">
                <a:solidFill>
                  <a:schemeClr val="tx1"/>
                </a:solidFill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就是用几个喻体从不同角度反复设喻去说明一个本体。</a:t>
            </a:r>
            <a:endParaRPr lang="zh-CN" altLang="en-US" sz="3400" b="1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l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3200" b="1">
                <a:solidFill>
                  <a:schemeClr val="dk1"/>
                </a:solidFill>
                <a:latin typeface="+mn-lt"/>
                <a:ea typeface="+mn-ea"/>
                <a:sym typeface="+mn-ea"/>
              </a:rPr>
              <a:t>       </a:t>
            </a:r>
            <a:r>
              <a:rPr lang="zh-CN" altLang="en-US" sz="34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这平铺着</a:t>
            </a:r>
            <a:r>
              <a:rPr lang="en-US" altLang="zh-CN" sz="34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厚积着的绿</a:t>
            </a:r>
            <a:r>
              <a:rPr lang="en-US" altLang="zh-CN" sz="34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着实可爱。她松松的皱缬着</a:t>
            </a:r>
            <a:r>
              <a:rPr lang="en-US" altLang="zh-CN" sz="34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像少妇拖着的裙幅</a:t>
            </a:r>
            <a:r>
              <a:rPr lang="zh-CN" altLang="en-US" sz="34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；她轻轻的摆弄着</a:t>
            </a:r>
            <a:r>
              <a:rPr lang="en-US" altLang="zh-CN" sz="34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像跳动的初恋的处女的心</a:t>
            </a:r>
            <a:r>
              <a:rPr lang="zh-CN" altLang="en-US" sz="34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；她滑滑的明亮着</a:t>
            </a:r>
            <a:r>
              <a:rPr lang="en-US" altLang="zh-CN" sz="34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像涂了‘明油’一般</a:t>
            </a:r>
            <a:r>
              <a:rPr lang="en-US" altLang="zh-CN" sz="34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有鸡蛋清那样软</a:t>
            </a:r>
            <a:r>
              <a:rPr lang="en-US" altLang="zh-CN" sz="34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那样嫩</a:t>
            </a:r>
            <a:r>
              <a:rPr lang="en-US" altLang="zh-CN" sz="34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令人想着曾触过的最嫩的皮肤；她又不杂些儿尘滓</a:t>
            </a:r>
            <a:r>
              <a:rPr lang="en-US" altLang="zh-CN" sz="34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宛然一块温润的碧玉</a:t>
            </a:r>
            <a:r>
              <a:rPr lang="en-US" altLang="zh-CN" sz="34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只清清的一色——但你却看不透她！</a:t>
            </a:r>
            <a:endParaRPr lang="zh-CN" altLang="en-US" sz="34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34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34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朱自清《绿》</a:t>
            </a:r>
            <a:endParaRPr lang="zh-CN" altLang="en-US" sz="34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34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若问闲情都几许。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一川烟草</a:t>
            </a:r>
            <a:r>
              <a:rPr lang="en-US" altLang="zh-CN" sz="34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满城风絮。梅子黄时雨</a:t>
            </a:r>
            <a:r>
              <a:rPr lang="zh-CN" altLang="en-US" sz="3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4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3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en-US" altLang="zh-CN" sz="3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【宋】贺铸</a:t>
            </a:r>
            <a:r>
              <a:rPr lang="zh-CN" altLang="en-US" sz="3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《青玉案》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sym typeface="+mn-ea"/>
              </a:rPr>
              <a:t>  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1"/>
            </p:custDataLst>
          </p:nvPr>
        </p:nvPicPr>
        <p:blipFill>
          <a:blip r:embed="rId2" r:link="rId3"/>
          <a:stretch>
            <a:fillRect/>
          </a:stretch>
        </p:blipFill>
        <p:spPr>
          <a:xfrm>
            <a:off x="10976848" y="5642848"/>
            <a:ext cx="1215152" cy="1215152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-340995" y="5642848"/>
            <a:ext cx="1215152" cy="1215152"/>
          </a:xfrm>
          <a:prstGeom prst="rect">
            <a:avLst/>
          </a:prstGeom>
        </p:spPr>
      </p:pic>
      <p:graphicFrame>
        <p:nvGraphicFramePr>
          <p:cNvPr id="8" name="表格 7"/>
          <p:cNvGraphicFramePr/>
          <p:nvPr>
            <p:custDataLst>
              <p:tags r:id="rId7"/>
            </p:custDataLst>
          </p:nvPr>
        </p:nvGraphicFramePr>
        <p:xfrm>
          <a:off x="1936115" y="1006475"/>
          <a:ext cx="8491856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7420"/>
                <a:gridCol w="6274436"/>
              </a:tblGrid>
              <a:tr h="676910"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比喻类型</a:t>
                      </a:r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特点</a:t>
                      </a:r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明喻</a:t>
                      </a:r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暗喻</a:t>
                      </a:r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借喻</a:t>
                      </a:r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 indent="0" algn="ctr" fontAlgn="auto">
                        <a:lnSpc>
                          <a:spcPct val="180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rgbClr val="840C18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博喻</a:t>
                      </a:r>
                      <a:endParaRPr lang="zh-CN" altLang="en-US" sz="3600" b="1">
                        <a:solidFill>
                          <a:srgbClr val="840C18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254000">
                <a:tc gridSpan="2">
                  <a:txBody>
                    <a:bodyPr/>
                    <a:p>
                      <a:pPr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我的发现：</a:t>
                      </a:r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indent="0" algn="l" fontAlgn="auto">
                        <a:lnSpc>
                          <a:spcPct val="100000"/>
                        </a:lnSpc>
                        <a:buNone/>
                      </a:pPr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" name="Text Box 3"/>
          <p:cNvSpPr txBox="1"/>
          <p:nvPr/>
        </p:nvSpPr>
        <p:spPr>
          <a:xfrm>
            <a:off x="4148455" y="2982595"/>
            <a:ext cx="6280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本体和比喻词不出现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48455" y="2337435"/>
            <a:ext cx="62807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没有比喻词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4147185" y="1692275"/>
            <a:ext cx="62807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有本体、喻体和比喻词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48455" y="3627755"/>
            <a:ext cx="6281420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用三个以上喻体从不同角度反复设喻去说明一个本体</a:t>
            </a:r>
            <a:endParaRPr lang="zh-CN" altLang="en-US" sz="3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640080" y="511810"/>
            <a:ext cx="10867390" cy="576072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1507470" y="5884545"/>
            <a:ext cx="881380" cy="88138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-92710" y="5550773"/>
            <a:ext cx="1215152" cy="121515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58825" y="1257300"/>
            <a:ext cx="1067371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514350" indent="-514350">
              <a:lnSpc>
                <a:spcPct val="100000"/>
              </a:lnSpc>
              <a:buFont typeface="+mj-ea"/>
              <a:buAutoNum type="circleNumDbPlain"/>
            </a:pPr>
            <a:r>
              <a:rPr lang="zh-CN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红的</a:t>
            </a:r>
            <a:r>
              <a:rPr lang="zh-CN" sz="32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lang="zh-CN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火，粉的</a:t>
            </a:r>
            <a:r>
              <a:rPr lang="zh-CN" sz="32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lang="zh-CN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霞，白的</a:t>
            </a:r>
            <a:r>
              <a:rPr lang="zh-CN" sz="32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lang="zh-CN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雪。</a:t>
            </a:r>
            <a:endParaRPr lang="zh-CN" sz="32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514350" indent="-514350">
              <a:lnSpc>
                <a:spcPct val="100000"/>
              </a:lnSpc>
              <a:buFont typeface="+mj-ea"/>
              <a:buAutoNum type="circleNumDbPlain"/>
            </a:pP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野花遍地是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杂样儿，有名字的，没名字的，散在草丛里，</a:t>
            </a:r>
            <a:r>
              <a:rPr lang="zh-CN" sz="32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眼睛，</a:t>
            </a:r>
            <a:r>
              <a:rPr lang="zh-CN" sz="32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星星，还眨呀眨的。</a:t>
            </a:r>
            <a:endParaRPr lang="zh-CN" altLang="en-US" sz="32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514350" indent="-514350">
              <a:lnSpc>
                <a:spcPct val="100000"/>
              </a:lnSpc>
              <a:buFont typeface="+mj-ea"/>
              <a:buAutoNum type="circleNumDbPlain"/>
            </a:pPr>
            <a:r>
              <a:rPr lang="zh-CN" altLang="en-US" sz="3200" b="1" u="sng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“吹面不寒杨柳风”，不错的，</a:t>
            </a:r>
            <a:r>
              <a:rPr lang="zh-CN" sz="32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lang="zh-CN" altLang="en-US" sz="3200" b="1" u="sng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母亲的手抚摸着你。</a:t>
            </a:r>
            <a:endParaRPr lang="zh-CN" altLang="en-US" sz="3200" b="1" u="sng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514350" indent="-514350">
              <a:lnSpc>
                <a:spcPct val="100000"/>
              </a:lnSpc>
              <a:buFont typeface="+mj-ea"/>
              <a:buAutoNum type="circleNumDbPlain"/>
            </a:pPr>
            <a:r>
              <a:rPr lang="zh-CN" sz="32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牛毛，</a:t>
            </a:r>
            <a:r>
              <a:rPr lang="zh-CN" sz="32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花针，</a:t>
            </a:r>
            <a:r>
              <a:rPr lang="zh-CN" sz="32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细丝，密密地斜织着，人家屋顶上全笼着一层薄烟。</a:t>
            </a:r>
            <a:endParaRPr lang="zh-CN" altLang="en-US" sz="32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514350" indent="-514350">
              <a:lnSpc>
                <a:spcPct val="100000"/>
              </a:lnSpc>
              <a:buFont typeface="+mj-ea"/>
              <a:buAutoNum type="circleNumDbPlain"/>
            </a:pP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春天</a:t>
            </a:r>
            <a:r>
              <a:rPr lang="zh-CN" sz="32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刚落地的娃娃，从头到脚都是新的，它生长着。</a:t>
            </a:r>
            <a:endParaRPr lang="zh-CN" altLang="en-US" sz="32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  <a:buFont typeface="+mj-ea"/>
            </a:pP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春天</a:t>
            </a:r>
            <a:r>
              <a:rPr lang="zh-CN" sz="32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小姑娘，花枝招展的，笑着，走着。</a:t>
            </a:r>
            <a:endParaRPr lang="zh-CN" altLang="en-US" sz="32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  <a:buFont typeface="+mj-ea"/>
            </a:pP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春天</a:t>
            </a:r>
            <a:r>
              <a:rPr lang="zh-CN" sz="32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健壮的青年，有铁一般的胳膊和腰脚，领着我们上前去。</a:t>
            </a:r>
            <a:endParaRPr lang="zh-CN" altLang="en-US" sz="32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3570" y="476885"/>
            <a:ext cx="11153775" cy="801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3300" b="1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文章为什么用那么多明喻</a:t>
            </a:r>
            <a:r>
              <a:rPr lang="en-US" altLang="zh-CN" sz="33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而少见甚至不见暗喻、借喻呢？</a:t>
            </a:r>
            <a:endParaRPr lang="zh-CN" altLang="en-US" sz="3300" b="1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635" y="0"/>
            <a:ext cx="12192635" cy="586613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1090513" y="5642848"/>
            <a:ext cx="1215152" cy="1215152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-273685" y="5486638"/>
            <a:ext cx="1215152" cy="12151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38125" y="1477645"/>
            <a:ext cx="11544935" cy="40614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0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《春》最早发表在朱文叔编的《初中国文读本》第一册上。该书1933年7月由上海中华书局印行。陈说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000" b="1">
                <a:solidFill>
                  <a:schemeClr val="tx1"/>
                </a:solidFill>
                <a:effectLst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“在篇名的右上角都注有标记。编者在课文目录后附注</a:t>
            </a:r>
            <a:r>
              <a:rPr lang="en-US" altLang="zh-CN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effectLst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凡有此标记者‘系特约撰述之作品’</a:t>
            </a:r>
            <a:r>
              <a:rPr lang="en-US" altLang="zh-CN" sz="30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可</a:t>
            </a:r>
            <a:r>
              <a:rPr lang="zh-CN" altLang="en-US" sz="30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</a:t>
            </a:r>
            <a:r>
              <a:rPr lang="zh-CN" altLang="en-US" sz="3000" b="1" u="sng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是《读本》的编者当时</a:t>
            </a:r>
            <a:r>
              <a:rPr lang="zh-CN" altLang="en-US" sz="3000" b="1" u="sng">
                <a:solidFill>
                  <a:srgbClr val="840C18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特约</a:t>
            </a:r>
            <a:r>
              <a:rPr lang="zh-CN" altLang="en-US" sz="3000" b="1" u="sng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朱先生等撰</a:t>
            </a:r>
            <a:r>
              <a:rPr lang="zh-CN" altLang="en-US" sz="3000" b="1" u="sng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写给中学生阅读</a:t>
            </a:r>
            <a:r>
              <a:rPr lang="zh-CN" altLang="en-US" sz="3000" b="1" u="sng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的文章。</a:t>
            </a:r>
            <a:r>
              <a:rPr lang="zh-CN" altLang="en-US" sz="3000" b="1">
                <a:solidFill>
                  <a:schemeClr val="tx1"/>
                </a:solidFill>
                <a:effectLst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”</a:t>
            </a:r>
            <a:endParaRPr lang="zh-CN" altLang="en-US" sz="30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r">
              <a:lnSpc>
                <a:spcPct val="100000"/>
              </a:lnSpc>
            </a:pPr>
            <a:r>
              <a:rPr lang="en-US" altLang="zh-CN" sz="30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000" b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陈杰《关于〈春〉的出处》</a:t>
            </a:r>
            <a:endParaRPr lang="zh-CN" altLang="en-US" sz="30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0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《春》大概写于1932年下半年或1933年初。1932年8月</a:t>
            </a:r>
            <a:r>
              <a:rPr lang="en-US" altLang="zh-CN" sz="30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朱自清</a:t>
            </a:r>
            <a:r>
              <a:rPr lang="zh-CN" altLang="en-US" sz="3000" b="1">
                <a:solidFill>
                  <a:srgbClr val="840C18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漫游</a:t>
            </a:r>
            <a:r>
              <a:rPr lang="zh-CN" altLang="en-US" sz="30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欧洲回国不久</a:t>
            </a:r>
            <a:r>
              <a:rPr lang="en-US" altLang="zh-CN" sz="30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便与陈竹隐女士结为</a:t>
            </a:r>
            <a:r>
              <a:rPr lang="zh-CN" altLang="en-US" sz="3000" b="1">
                <a:solidFill>
                  <a:srgbClr val="840C18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美满</a:t>
            </a:r>
            <a:r>
              <a:rPr lang="zh-CN" altLang="en-US" sz="30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夫妻</a:t>
            </a:r>
            <a:r>
              <a:rPr lang="en-US" altLang="zh-CN" sz="30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并于同年9月出任清华大学中国文学系</a:t>
            </a:r>
            <a:r>
              <a:rPr lang="zh-CN" altLang="en-US" sz="3000" b="1">
                <a:solidFill>
                  <a:srgbClr val="840C18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主任</a:t>
            </a:r>
            <a:r>
              <a:rPr lang="zh-CN" altLang="en-US" sz="30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4510" y="6000750"/>
            <a:ext cx="8712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840C18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比喻（修辞）</a:t>
            </a:r>
            <a:r>
              <a:rPr lang="en-US" altLang="zh-CN" sz="3600">
                <a:solidFill>
                  <a:srgbClr val="840C18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——</a:t>
            </a:r>
            <a:r>
              <a:rPr lang="zh-CN" altLang="en-US" sz="3600" b="1">
                <a:solidFill>
                  <a:srgbClr val="840C18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目的、读者、写作背景</a:t>
            </a:r>
            <a:endParaRPr lang="zh-CN" altLang="en-US" sz="3600" b="1">
              <a:solidFill>
                <a:srgbClr val="840C18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1470" y="0"/>
            <a:ext cx="114522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chemeClr val="tx1"/>
                </a:solidFill>
                <a:effectLst/>
                <a:latin typeface="微软雅黑" panose="020B0503020204020204" pitchFamily="49" charset="-122"/>
                <a:ea typeface="微软雅黑" panose="020B0503020204020204" pitchFamily="49" charset="-122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把你刚才挑选出来的最喜欢的那个比喻句改写成暗喻与借喻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然后与明喻作比较</a:t>
            </a:r>
            <a:r>
              <a:rPr lang="en-US" altLang="zh-CN" sz="32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想想三者的表达效果有什么不同。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 b="1">
                <a:solidFill>
                  <a:schemeClr val="tx1"/>
                </a:solidFill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借助助读资料。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-635" y="1139825"/>
            <a:ext cx="12192635" cy="518858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11224498" y="5712698"/>
            <a:ext cx="1215152" cy="1215152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-405765" y="5712698"/>
            <a:ext cx="1215152" cy="121515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07180" y="1723390"/>
            <a:ext cx="3829685" cy="965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00000"/>
              </a:lnSpc>
              <a:buClrTx/>
              <a:buSzTx/>
              <a:buFontTx/>
            </a:pPr>
            <a:r>
              <a:rPr lang="zh-CN" altLang="en-US" sz="4000" b="1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博喻</a:t>
            </a:r>
            <a:endParaRPr lang="zh-CN" altLang="en-US" sz="4000" b="1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7035" y="2348865"/>
            <a:ext cx="11572240" cy="40767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  <a:buClrTx/>
              <a:buSzTx/>
              <a:buFont typeface="+mj-ea"/>
              <a:buNone/>
            </a:pPr>
            <a:r>
              <a:rPr lang="en-US" altLang="zh-CN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sz="36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像</a:t>
            </a: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牛毛，</a:t>
            </a:r>
            <a:r>
              <a:rPr lang="zh-CN" sz="36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像</a:t>
            </a: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花针，</a:t>
            </a:r>
            <a:r>
              <a:rPr lang="zh-CN" sz="36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像</a:t>
            </a: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细丝，密密地斜织着，人家屋顶上全笼着一层薄烟。</a:t>
            </a:r>
            <a:endParaRPr lang="zh-CN" altLang="en-US" sz="36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Font typeface="+mj-ea"/>
              <a:buNone/>
            </a:pPr>
            <a:r>
              <a:rPr lang="en-US" altLang="zh-CN" sz="36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36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春天像</a:t>
            </a: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刚落地的</a:t>
            </a:r>
            <a:r>
              <a:rPr lang="zh-CN" altLang="en-US" sz="36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娃娃</a:t>
            </a: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，从头到脚都是新的，它生长着。</a:t>
            </a:r>
            <a:endParaRPr lang="zh-CN" altLang="en-US" sz="36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Font typeface="+mj-ea"/>
              <a:buNone/>
            </a:pP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春天像小姑娘</a:t>
            </a: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，花枝招展的，笑着，走着。</a:t>
            </a:r>
            <a:endParaRPr lang="zh-CN" altLang="en-US" sz="3600" b="1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Font typeface="+mj-ea"/>
              <a:buNone/>
            </a:pP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春天像</a:t>
            </a: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健壮的</a:t>
            </a:r>
            <a:r>
              <a:rPr lang="zh-CN" altLang="en-US" sz="3600" b="1">
                <a:solidFill>
                  <a:srgbClr val="840C18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青年</a:t>
            </a:r>
            <a:r>
              <a:rPr lang="zh-CN" altLang="en-US" sz="36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，有铁一般的胳膊和腰脚，领着我们上前去。</a:t>
            </a:r>
            <a:endParaRPr lang="zh-CN" altLang="en-US" sz="3600" b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7055" y="459740"/>
            <a:ext cx="8442960" cy="64516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比喻（修辞）</a:t>
            </a:r>
            <a:r>
              <a:rPr lang="en-US" altLang="zh-CN" sz="360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目的、读者、写作背景</a:t>
            </a:r>
            <a:endParaRPr lang="zh-CN" altLang="en-US" sz="36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3470" y="1139825"/>
            <a:ext cx="6842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文章为什么多次使用博喻？</a:t>
            </a:r>
            <a:endParaRPr lang="zh-CN" altLang="en-US" sz="3600" b="1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7108" name="文本框 2"/>
          <p:cNvSpPr txBox="1"/>
          <p:nvPr/>
        </p:nvSpPr>
        <p:spPr>
          <a:xfrm>
            <a:off x="1377950" y="3345180"/>
            <a:ext cx="96539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野花遍地是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杂样儿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有名字的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没名字的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散在草丛里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,像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眼睛,像星星,还眨呀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眨的。</a:t>
            </a:r>
            <a:endParaRPr lang="zh-CN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1087120" y="4544060"/>
            <a:ext cx="99898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把野花比作眼睛、星星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楷体" panose="02010609060101010101" pitchFamily="49" charset="-122"/>
              </a:rPr>
              <a:t>生动形象地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出了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野花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的细小且繁多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表达了作者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对野花的喜爱之情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文本框 1"/>
          <p:cNvSpPr txBox="1"/>
          <p:nvPr/>
        </p:nvSpPr>
        <p:spPr>
          <a:xfrm>
            <a:off x="1377950" y="1501140"/>
            <a:ext cx="90855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1.你认为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春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里的比喻好不好？好在哪里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2" name="文本框 1"/>
          <p:cNvSpPr txBox="1"/>
          <p:nvPr/>
        </p:nvSpPr>
        <p:spPr>
          <a:xfrm>
            <a:off x="1377950" y="2146300"/>
            <a:ext cx="96539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⑴品读下面的比喻句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说说这个比喻句的本体和喻体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有怎样的表达效果。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5910" y="767715"/>
            <a:ext cx="2068830" cy="623570"/>
            <a:chOff x="2371" y="690"/>
            <a:chExt cx="4236" cy="1306"/>
          </a:xfrm>
        </p:grpSpPr>
        <p:sp>
          <p:nvSpPr>
            <p:cNvPr id="7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423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charset="0"/>
              </a:endParaRPr>
            </a:p>
          </p:txBody>
        </p:sp>
        <p:sp>
          <p:nvSpPr>
            <p:cNvPr id="8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2" y="690"/>
              <a:ext cx="4233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好的比喻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" grpId="0"/>
      <p:bldP spid="471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/>
        </p:nvSpPr>
        <p:spPr>
          <a:xfrm>
            <a:off x="607695" y="182880"/>
            <a:ext cx="1097661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⑵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如果把这个喻体换成能体现多或喜爱之情的其他事物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</a:rPr>
              <a:t>表达效果有什么不一样吗？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5" name="文本框 2"/>
          <p:cNvSpPr txBox="1"/>
          <p:nvPr/>
        </p:nvSpPr>
        <p:spPr>
          <a:xfrm>
            <a:off x="688340" y="1250315"/>
            <a:ext cx="1075626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野花遍地是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杂样儿</a:t>
            </a:r>
            <a:r>
              <a:rPr lang="zh-CN" altLang="zh-CN" sz="35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有名字的</a:t>
            </a:r>
            <a:r>
              <a:rPr lang="zh-CN" altLang="zh-CN" sz="35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没名字的</a:t>
            </a:r>
            <a:r>
              <a:rPr lang="zh-CN" altLang="zh-CN" sz="35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散在草丛里</a:t>
            </a:r>
            <a:r>
              <a:rPr lang="zh-CN" altLang="zh-CN" sz="3500" b="1" dirty="0">
                <a:latin typeface="Arial" panose="020B0604020202020204" pitchFamily="34" charset="0"/>
                <a:ea typeface="宋体" panose="02010600030101010101" pitchFamily="2" charset="-122"/>
              </a:rPr>
              <a:t>,像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粉尘</a:t>
            </a:r>
            <a:r>
              <a:rPr lang="zh-CN" altLang="zh-CN" sz="3500" b="1" dirty="0">
                <a:latin typeface="Arial" panose="020B0604020202020204" pitchFamily="34" charset="0"/>
                <a:ea typeface="宋体" panose="02010600030101010101" pitchFamily="2" charset="-122"/>
              </a:rPr>
              <a:t>,像</a:t>
            </a:r>
            <a:r>
              <a:rPr lang="zh-CN" altLang="en-US" sz="3500" b="1" dirty="0">
                <a:latin typeface="Arial" panose="020B0604020202020204" pitchFamily="34" charset="0"/>
                <a:ea typeface="宋体" panose="02010600030101010101" pitchFamily="2" charset="-122"/>
              </a:rPr>
              <a:t>宝石</a:t>
            </a:r>
            <a:r>
              <a:rPr lang="zh-CN" altLang="zh-CN" sz="3500" b="1" dirty="0">
                <a:latin typeface="Arial" panose="020B0604020202020204" pitchFamily="34" charset="0"/>
                <a:ea typeface="宋体" panose="02010600030101010101" pitchFamily="2" charset="-122"/>
              </a:rPr>
              <a:t>,还眨呀眨的。</a:t>
            </a:r>
            <a:endParaRPr lang="zh-CN" altLang="zh-CN" sz="35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688340" y="2343150"/>
            <a:ext cx="10755630" cy="1722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ea typeface="SimSun-ExtB" panose="02010609060101010101" pitchFamily="49" charset="-122"/>
              </a:rPr>
              <a:t>      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“粉尘”虽然也突出了细小且多的特点</a:t>
            </a:r>
            <a:r>
              <a:rPr lang="zh-CN" altLang="zh-CN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但“粉尘”的细小在形似上与野花差距太大</a:t>
            </a:r>
            <a:r>
              <a:rPr lang="zh-CN" altLang="zh-CN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也没有“眨呀眨的”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动感</a:t>
            </a:r>
            <a:r>
              <a:rPr lang="zh-CN" altLang="zh-CN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不能将作者的喜爱之情表达出来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3"/>
          <p:cNvSpPr txBox="1"/>
          <p:nvPr/>
        </p:nvSpPr>
        <p:spPr>
          <a:xfrm>
            <a:off x="688340" y="3945255"/>
            <a:ext cx="10664190" cy="1722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  <a:ea typeface="SimSun-ExtB" panose="02010609060101010101" pitchFamily="49" charset="-122"/>
              </a:rPr>
              <a:t>       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“宝石”虽然能与后面“眨呀眨的”有一些联系</a:t>
            </a:r>
            <a:r>
              <a:rPr lang="zh-CN" altLang="zh-CN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但宝石价值不菲</a:t>
            </a:r>
            <a:r>
              <a:rPr lang="zh-CN" altLang="zh-CN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与野花的“遍地是”没有共性</a:t>
            </a:r>
            <a:r>
              <a:rPr lang="zh-CN" altLang="zh-CN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缺乏灵动与生机</a:t>
            </a:r>
            <a:r>
              <a:rPr lang="zh-CN" altLang="zh-CN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这不是作者要表达的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3"/>
          <p:cNvSpPr txBox="1"/>
          <p:nvPr>
            <p:custDataLst>
              <p:tags r:id="rId1"/>
            </p:custDataLst>
          </p:nvPr>
        </p:nvSpPr>
        <p:spPr>
          <a:xfrm>
            <a:off x="752475" y="5577205"/>
            <a:ext cx="1060005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       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眼睛”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和“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星星”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联系后文的“</a:t>
            </a:r>
            <a:r>
              <a:rPr lang="zh-CN" altLang="en-US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还眨呀眨的”</a:t>
            </a:r>
            <a:r>
              <a:rPr lang="zh-CN" altLang="zh-CN" sz="3500" b="1" dirty="0"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还让我联想到了孩子</a:t>
            </a:r>
            <a:r>
              <a:rPr lang="zh-CN" altLang="zh-CN" sz="35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5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更能让我们感受到蓬勃的生机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5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5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9702" name="文本框 1"/>
          <p:cNvSpPr txBox="1"/>
          <p:nvPr/>
        </p:nvSpPr>
        <p:spPr>
          <a:xfrm>
            <a:off x="1811020" y="842328"/>
            <a:ext cx="85693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000" b="1" dirty="0">
                <a:latin typeface="Arial" panose="020B0604020202020204" pitchFamily="34" charset="0"/>
                <a:ea typeface="SimSun-ExtB" panose="02010609060101010101" pitchFamily="49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“好的比喻”</a:t>
            </a:r>
            <a:r>
              <a:rPr lang="zh-CN" altLang="en-US" sz="3600" b="1" dirty="0">
                <a:latin typeface="Arial" panose="020B0604020202020204" pitchFamily="34" charset="0"/>
                <a:ea typeface="SimSun-ExtB" panose="02010609060101010101" pitchFamily="49" charset="-122"/>
              </a:rPr>
              <a:t>首先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要形似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1" name="文本框 1"/>
          <p:cNvSpPr txBox="1"/>
          <p:nvPr/>
        </p:nvSpPr>
        <p:spPr>
          <a:xfrm>
            <a:off x="1217295" y="1837690"/>
            <a:ext cx="99066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小结归纳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dirty="0">
                <a:latin typeface="Arial" panose="020B0604020202020204" pitchFamily="34" charset="0"/>
                <a:ea typeface="SimSun-ExtB" panose="02010609060101010101" pitchFamily="49" charset="-122"/>
              </a:rPr>
              <a:t>“好的比喻”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除了形似以外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还要具备哪些要素？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81" name="矩形 50180"/>
          <p:cNvSpPr/>
          <p:nvPr>
            <p:custDataLst>
              <p:tags r:id="rId1"/>
            </p:custDataLst>
          </p:nvPr>
        </p:nvSpPr>
        <p:spPr>
          <a:xfrm>
            <a:off x="1217295" y="3169285"/>
            <a:ext cx="99066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本体和喻体情感要一致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要突显写作意图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能引发读者的联想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有丰富的内涵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,可以结合其他修辞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1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1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3072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1745" name="文本框 1"/>
          <p:cNvSpPr txBox="1"/>
          <p:nvPr/>
        </p:nvSpPr>
        <p:spPr>
          <a:xfrm>
            <a:off x="995680" y="981075"/>
            <a:ext cx="104032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赏析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春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中</a:t>
            </a:r>
            <a:r>
              <a:rPr lang="zh-CN" altLang="en-US" sz="3600" b="1" dirty="0">
                <a:latin typeface="Arial" panose="020B0604020202020204" pitchFamily="34" charset="0"/>
                <a:ea typeface="SimSun-ExtB" panose="02010609060101010101" pitchFamily="49" charset="-122"/>
              </a:rPr>
              <a:t>“好的比喻”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完成下面两个任务。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从原文中找出你最喜欢的比喻句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从</a:t>
            </a:r>
            <a:r>
              <a:rPr lang="zh-CN" altLang="en-US" sz="36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“好的比喻”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的角度为它做批注。</a:t>
            </a:r>
            <a:endParaRPr lang="zh-CN" altLang="en-US" sz="3600" b="1" strike="noStrike" noProof="1" dirty="0">
              <a:latin typeface="Arial" panose="020B0604020202020204" pitchFamily="34" charset="0"/>
            </a:endParaRPr>
          </a:p>
          <a:p>
            <a:pPr fontAlgn="base"/>
            <a:r>
              <a:rPr sz="3600" b="1">
                <a:ea typeface="宋体" panose="02010600030101010101" pitchFamily="2" charset="-122"/>
                <a:sym typeface="+mn-ea"/>
              </a:rPr>
              <a:t>⑵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小组推选出最好的一条批注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向全班展示。</a:t>
            </a:r>
            <a:endParaRPr lang="zh-CN" altLang="en-US" sz="3600" b="1" strike="noStrike" noProof="1" dirty="0">
              <a:latin typeface="Arial" panose="020B0604020202020204" pitchFamily="34" charset="0"/>
            </a:endParaRPr>
          </a:p>
          <a:p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8" name="矩形 29707"/>
          <p:cNvSpPr/>
          <p:nvPr/>
        </p:nvSpPr>
        <p:spPr>
          <a:xfrm>
            <a:off x="1027430" y="3331845"/>
            <a:ext cx="100761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base"/>
            <a:r>
              <a:rPr lang="zh-CN" altLang="en-US" sz="36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“吹面不寒杨柳风”</a:t>
            </a:r>
            <a:r>
              <a:rPr lang="zh-CN" altLang="zh-CN" sz="36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6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不错的</a:t>
            </a:r>
            <a:r>
              <a:rPr lang="zh-CN" altLang="zh-CN" sz="36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6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像母亲的手抚摸着你。</a:t>
            </a:r>
            <a:endParaRPr lang="zh-CN" altLang="en-US" sz="3600" b="1" strike="noStrike" noProof="1" dirty="0">
              <a:latin typeface="Arial" panose="020B0604020202020204" pitchFamily="34" charset="0"/>
            </a:endParaRPr>
          </a:p>
        </p:txBody>
      </p:sp>
      <p:sp>
        <p:nvSpPr>
          <p:cNvPr id="29709" name="矩形 29708"/>
          <p:cNvSpPr/>
          <p:nvPr/>
        </p:nvSpPr>
        <p:spPr>
          <a:xfrm>
            <a:off x="1097280" y="3977005"/>
            <a:ext cx="97701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36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批注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把春风比作“母亲的手”</a:t>
            </a:r>
            <a:r>
              <a:rPr lang="zh-CN" altLang="zh-CN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,</a:t>
            </a:r>
            <a:r>
              <a:rPr lang="zh-CN" altLang="en-US" sz="36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不仅写出了</a:t>
            </a:r>
            <a:r>
              <a:rPr lang="zh-CN" altLang="en-US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春风的“轻柔”</a:t>
            </a:r>
            <a:r>
              <a:rPr lang="zh-CN" altLang="zh-CN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,</a:t>
            </a:r>
            <a:r>
              <a:rPr lang="zh-CN" altLang="en-US" sz="36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还让读者体会到母亲的手带给我们的温暖的感觉</a:t>
            </a:r>
            <a:r>
              <a:rPr lang="zh-CN" altLang="zh-CN" sz="36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6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吹起了我们童年的回忆。</a:t>
            </a:r>
            <a:endParaRPr lang="zh-CN" altLang="en-US" sz="3600" b="1" strike="noStrike" noProof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709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2769" name="矩形 51203"/>
          <p:cNvSpPr/>
          <p:nvPr/>
        </p:nvSpPr>
        <p:spPr>
          <a:xfrm>
            <a:off x="873760" y="591820"/>
            <a:ext cx="105708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看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像牛毛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像花针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像细丝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密密地斜织着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人家屋顶上全笼着一层薄烟。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5" name="矩形 51204"/>
          <p:cNvSpPr/>
          <p:nvPr/>
        </p:nvSpPr>
        <p:spPr>
          <a:xfrm>
            <a:off x="952500" y="1790700"/>
            <a:ext cx="104343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批注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写春雨</a:t>
            </a:r>
            <a:r>
              <a:rPr lang="zh-CN" altLang="en-US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“像牛毛</a:t>
            </a:r>
            <a:r>
              <a:rPr lang="zh-CN" altLang="zh-CN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,</a:t>
            </a:r>
            <a:r>
              <a:rPr lang="zh-CN" altLang="en-US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像花针</a:t>
            </a:r>
            <a:r>
              <a:rPr lang="zh-CN" altLang="zh-CN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,</a:t>
            </a:r>
            <a:r>
              <a:rPr lang="zh-CN" altLang="en-US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像细丝”</a:t>
            </a:r>
            <a:r>
              <a:rPr lang="zh-CN" altLang="zh-CN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,</a:t>
            </a:r>
            <a:r>
              <a:rPr lang="zh-CN" altLang="en-US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这比喻都是写春雨的细</a:t>
            </a:r>
            <a:r>
              <a:rPr lang="zh-CN" altLang="zh-CN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,</a:t>
            </a:r>
            <a:r>
              <a:rPr lang="zh-CN" altLang="en-US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但侧重不同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比作“牛毛”强调的是密</a:t>
            </a:r>
            <a:r>
              <a:rPr lang="zh-CN" altLang="zh-CN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,</a:t>
            </a:r>
            <a:r>
              <a:rPr lang="zh-CN" altLang="en-US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比作“花针”强调的是闪烁</a:t>
            </a:r>
            <a:r>
              <a:rPr lang="zh-CN" altLang="zh-CN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,</a:t>
            </a:r>
            <a:r>
              <a:rPr lang="zh-CN" altLang="en-US" sz="36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比作“细丝”强调的是柔而绵长。</a:t>
            </a:r>
            <a:endParaRPr lang="zh-CN" altLang="en-US" sz="3600" b="1" strike="noStrike" noProof="1" dirty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51206" name="矩形 51205"/>
          <p:cNvSpPr/>
          <p:nvPr/>
        </p:nvSpPr>
        <p:spPr>
          <a:xfrm>
            <a:off x="952500" y="3726180"/>
            <a:ext cx="101428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小结过渡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试着写一写有关春天的比喻句。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81" name="Text Box 5"/>
          <p:cNvSpPr txBox="1"/>
          <p:nvPr/>
        </p:nvSpPr>
        <p:spPr>
          <a:xfrm>
            <a:off x="1670685" y="4371340"/>
            <a:ext cx="80371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春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天像美丽的新娘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绽放出幸福的笑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容。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1584643" y="5016500"/>
            <a:ext cx="8208962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春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天像调皮的娃娃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找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一片绿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叶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吻一吻花蕊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又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呼地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跑过广阔的原野。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5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  <p:bldP spid="50181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7"/>
          <p:cNvSpPr>
            <a:spLocks noChangeArrowheads="1"/>
          </p:cNvSpPr>
          <p:nvPr/>
        </p:nvSpPr>
        <p:spPr bwMode="auto">
          <a:xfrm>
            <a:off x="787400" y="1478280"/>
            <a:ext cx="10594340" cy="1758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朗读课文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看看春天美在哪里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简要做批注。</a:t>
            </a:r>
            <a:endParaRPr lang="zh-CN" altLang="en-US" sz="36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用</a:t>
            </a:r>
            <a:r>
              <a:rPr lang="zh-CN" altLang="en-US" sz="36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春天美在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你看</a:t>
            </a:r>
            <a:r>
              <a:rPr lang="en-US" altLang="zh-CN" sz="3600">
                <a:latin typeface="方正楷体_GBK" charset="0"/>
                <a:ea typeface="微软雅黑" panose="020B0503020204020204" pitchFamily="49" charset="-122"/>
                <a:sym typeface="微软雅黑" panose="020B0503020204020204" pitchFamily="49" charset="-122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听</a:t>
            </a:r>
            <a:r>
              <a:rPr lang="en-US" altLang="zh-CN" sz="3600">
                <a:latin typeface="方正楷体_GBK" charset="0"/>
                <a:ea typeface="微软雅黑" panose="020B0503020204020204" pitchFamily="49" charset="-122"/>
                <a:sym typeface="微软雅黑" panose="020B0503020204020204" pitchFamily="49" charset="-122"/>
              </a:rPr>
              <a:t>)</a:t>
            </a:r>
            <a:r>
              <a:rPr lang="en-US" altLang="zh-CN" sz="3600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lang="zh-CN" altLang="en-US" sz="36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”的</a:t>
            </a:r>
            <a:endParaRPr lang="zh-CN" altLang="en-US" sz="3600" b="1" dirty="0" smtClean="0"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句式说说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一起分享春天的美丽。</a:t>
            </a:r>
            <a:endParaRPr lang="zh-CN" altLang="en-US" sz="36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5910" y="767715"/>
            <a:ext cx="2068830" cy="623570"/>
            <a:chOff x="2371" y="690"/>
            <a:chExt cx="4236" cy="1306"/>
          </a:xfrm>
        </p:grpSpPr>
        <p:sp>
          <p:nvSpPr>
            <p:cNvPr id="6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423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charset="0"/>
              </a:endParaRPr>
            </a:p>
          </p:txBody>
        </p:sp>
        <p:sp>
          <p:nvSpPr>
            <p:cNvPr id="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2" y="690"/>
              <a:ext cx="4233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走入春光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9460" name="文本框 4"/>
          <p:cNvSpPr txBox="1"/>
          <p:nvPr/>
        </p:nvSpPr>
        <p:spPr>
          <a:xfrm>
            <a:off x="863600" y="3517900"/>
            <a:ext cx="110566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春天美在</a:t>
            </a:r>
            <a:r>
              <a:rPr lang="zh-CN" sz="36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小草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你看</a:t>
            </a:r>
            <a:r>
              <a:rPr lang="en-US" altLang="zh-CN" sz="3600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嫩嫩的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绿绿的。园子里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田野里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瞧去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一大片一大片满是的。</a:t>
            </a:r>
            <a:r>
              <a:rPr lang="en-US" altLang="zh-CN" sz="3600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863600" y="4998085"/>
            <a:ext cx="108534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春天美在</a:t>
            </a:r>
            <a:r>
              <a:rPr lang="zh-CN" sz="36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五颜六色的花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你看</a:t>
            </a:r>
            <a:r>
              <a:rPr lang="en-US" altLang="zh-CN" sz="3600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红的像火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粉的像霞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白的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像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雪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3794" name="矩形 31749"/>
          <p:cNvSpPr/>
          <p:nvPr/>
        </p:nvSpPr>
        <p:spPr>
          <a:xfrm>
            <a:off x="1433830" y="911384"/>
            <a:ext cx="89268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盼望着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盼望着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东风来了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春天的脚步近了。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矩形 22540"/>
          <p:cNvSpPr/>
          <p:nvPr/>
        </p:nvSpPr>
        <p:spPr>
          <a:xfrm>
            <a:off x="1433830" y="1212850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3796" name="矩形 22540"/>
          <p:cNvSpPr/>
          <p:nvPr/>
        </p:nvSpPr>
        <p:spPr>
          <a:xfrm>
            <a:off x="7777480" y="121285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</a:rPr>
              <a:t>﹒﹒﹒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3797" name="矩形 22540"/>
          <p:cNvSpPr/>
          <p:nvPr/>
        </p:nvSpPr>
        <p:spPr>
          <a:xfrm>
            <a:off x="2903855" y="1212850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1754" name="矩形 31753"/>
          <p:cNvSpPr/>
          <p:nvPr/>
        </p:nvSpPr>
        <p:spPr>
          <a:xfrm>
            <a:off x="501015" y="1681480"/>
            <a:ext cx="1096454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fontAlgn="auto">
              <a:lnSpc>
                <a:spcPct val="9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两个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“盼望着”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语气是递进的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表达一种急切而欣喜的盼望心情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。“春天”本无脚步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是作者想象有的。没说“来了”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只说“近了”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是从春天刚起步说起。这是课文的开头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一上来就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传达了一种欢快而热烈的心情和气氛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9" name="矩形 31754"/>
          <p:cNvSpPr/>
          <p:nvPr/>
        </p:nvSpPr>
        <p:spPr>
          <a:xfrm>
            <a:off x="1149985" y="3614103"/>
            <a:ext cx="946150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25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小草偷偷地从土里钻出来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嫩嫩的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绿绿的。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0" name="矩形 22540"/>
          <p:cNvSpPr/>
          <p:nvPr/>
        </p:nvSpPr>
        <p:spPr>
          <a:xfrm>
            <a:off x="1974850" y="4037013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3801" name="矩形 22540"/>
          <p:cNvSpPr/>
          <p:nvPr/>
        </p:nvSpPr>
        <p:spPr>
          <a:xfrm>
            <a:off x="6305233" y="4037013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3802" name="矩形 22540"/>
          <p:cNvSpPr/>
          <p:nvPr/>
        </p:nvSpPr>
        <p:spPr>
          <a:xfrm>
            <a:off x="7777480" y="4037013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3803" name="矩形 22540"/>
          <p:cNvSpPr/>
          <p:nvPr/>
        </p:nvSpPr>
        <p:spPr>
          <a:xfrm>
            <a:off x="4850448" y="4037013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﹒</a:t>
            </a:r>
            <a:endParaRPr lang="en-US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410" name="Text Box 3"/>
          <p:cNvSpPr txBox="1"/>
          <p:nvPr/>
        </p:nvSpPr>
        <p:spPr>
          <a:xfrm>
            <a:off x="415290" y="4505960"/>
            <a:ext cx="10963910" cy="2084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49" charset="-122"/>
              </a:rPr>
              <a:t>偷偷地”和“钻”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表现小草的情态和动作</a:t>
            </a:r>
            <a:r>
              <a:rPr lang="zh-CN" altLang="en-US" sz="3600" b="1" dirty="0"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仿佛有灵性、有个性。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49" charset="-122"/>
              </a:rPr>
              <a:t>“嫩嫩的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49" charset="-122"/>
              </a:rPr>
              <a:t>绿绿的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49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49" charset="-122"/>
              </a:rPr>
              <a:t>是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49" charset="-122"/>
              </a:rPr>
              <a:t>定语后置</a:t>
            </a:r>
            <a:r>
              <a:rPr lang="zh-CN" altLang="en-US" sz="3600" b="1" dirty="0"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pitchFamily="49" charset="-122"/>
              </a:rPr>
              <a:t>本应放在“小草”前面。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后置之后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改变了正常的语序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造成语言的抑扬顿挫效果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句子变短了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也造成一种短而快的语流节奏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1915" y="317500"/>
            <a:ext cx="2068830" cy="623570"/>
            <a:chOff x="2371" y="690"/>
            <a:chExt cx="4236" cy="1306"/>
          </a:xfrm>
        </p:grpSpPr>
        <p:sp>
          <p:nvSpPr>
            <p:cNvPr id="7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423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charset="0"/>
              </a:endParaRPr>
            </a:p>
          </p:txBody>
        </p:sp>
        <p:sp>
          <p:nvSpPr>
            <p:cNvPr id="8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2" y="690"/>
              <a:ext cx="4233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想象情景</a:t>
              </a:r>
              <a:endParaRPr lang="zh-CN" altLang="en-US" sz="36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4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4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4817" name="文本框 2"/>
          <p:cNvSpPr txBox="1"/>
          <p:nvPr/>
        </p:nvSpPr>
        <p:spPr>
          <a:xfrm>
            <a:off x="680720" y="471805"/>
            <a:ext cx="106787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野花遍地是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杂样儿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有名字的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没名字的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散在草丛里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,像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眼睛,像星星,还眨呀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眨的。</a:t>
            </a:r>
            <a:endParaRPr lang="zh-CN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8" name="矩形 22540"/>
          <p:cNvSpPr/>
          <p:nvPr/>
        </p:nvSpPr>
        <p:spPr>
          <a:xfrm>
            <a:off x="719773" y="1381760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4819" name="矩形 22540"/>
          <p:cNvSpPr/>
          <p:nvPr/>
        </p:nvSpPr>
        <p:spPr>
          <a:xfrm>
            <a:off x="2342198" y="1381760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4820" name="矩形 22540"/>
          <p:cNvSpPr/>
          <p:nvPr/>
        </p:nvSpPr>
        <p:spPr>
          <a:xfrm>
            <a:off x="3737293" y="1381760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</a:rPr>
              <a:t>﹒﹒﹒﹒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4280" name="矩形 54279"/>
          <p:cNvSpPr/>
          <p:nvPr/>
        </p:nvSpPr>
        <p:spPr>
          <a:xfrm>
            <a:off x="720090" y="1859280"/>
            <a:ext cx="104419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“像眼睛”“像星星”写出了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野花的细小而明艳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点出春天的特点；“还眨呀眨的”是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拟人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用想象的笔法写出野花的情态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2" name="矩形 54280"/>
          <p:cNvSpPr/>
          <p:nvPr/>
        </p:nvSpPr>
        <p:spPr>
          <a:xfrm>
            <a:off x="680720" y="3693160"/>
            <a:ext cx="1059878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5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看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像牛毛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像花针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像细丝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密密地斜织着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人家屋顶上全笼着一层薄烟。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3" name="矩形 22540"/>
          <p:cNvSpPr/>
          <p:nvPr/>
        </p:nvSpPr>
        <p:spPr>
          <a:xfrm>
            <a:off x="1336993" y="4169410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4824" name="矩形 22540"/>
          <p:cNvSpPr/>
          <p:nvPr/>
        </p:nvSpPr>
        <p:spPr>
          <a:xfrm>
            <a:off x="2897188" y="4169410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en-US" altLang="zh-CN" sz="3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4825" name="矩形 22540"/>
          <p:cNvSpPr/>
          <p:nvPr/>
        </p:nvSpPr>
        <p:spPr>
          <a:xfrm>
            <a:off x="4349750" y="4169410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36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4285" name="矩形 54284"/>
          <p:cNvSpPr/>
          <p:nvPr/>
        </p:nvSpPr>
        <p:spPr>
          <a:xfrm>
            <a:off x="680720" y="5169535"/>
            <a:ext cx="105594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这里连用三个比喻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都是形容春雨的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细密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通过印象的叠加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强化了表达效果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0" grpId="0"/>
      <p:bldP spid="5428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457960" y="880745"/>
            <a:ext cx="9807575" cy="170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Tx/>
              <a:buChar char="•"/>
              <a:defRPr/>
            </a:pPr>
            <a:r>
              <a:rPr lang="zh-CN" altLang="en-US" sz="3500" b="1" dirty="0">
                <a:latin typeface="宋体" panose="02010600030101010101" pitchFamily="2" charset="-122"/>
                <a:sym typeface="+mn-ea"/>
              </a:rPr>
              <a:t>认真观察</a:t>
            </a:r>
            <a:r>
              <a:rPr lang="en-US" altLang="zh-CN"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sym typeface="+mn-ea"/>
              </a:rPr>
              <a:t>力求细致</a:t>
            </a:r>
            <a:r>
              <a:rPr lang="en-US" altLang="zh-CN"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</a:rPr>
              <a:t>从景物的形</a:t>
            </a:r>
            <a:r>
              <a:rPr lang="zh-CN" altLang="en-US" sz="3500" b="1" dirty="0" smtClean="0">
                <a:latin typeface="宋体" panose="02010600030101010101" pitchFamily="2" charset="-122"/>
              </a:rPr>
              <a:t>态、颜色、声音、味道、性质</a:t>
            </a:r>
            <a:r>
              <a:rPr lang="zh-CN" altLang="en-US" sz="3500" b="1" dirty="0">
                <a:latin typeface="宋体" panose="02010600030101010101" pitchFamily="2" charset="-122"/>
              </a:rPr>
              <a:t>等着笔</a:t>
            </a:r>
            <a:r>
              <a:rPr lang="en-US" altLang="zh-CN"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</a:rPr>
              <a:t>调动视</a:t>
            </a:r>
            <a:r>
              <a:rPr lang="zh-CN" altLang="en-US" sz="3500" b="1" dirty="0" smtClean="0">
                <a:latin typeface="宋体" panose="02010600030101010101" pitchFamily="2" charset="-122"/>
              </a:rPr>
              <a:t>觉、听觉、嗅觉、味觉、触</a:t>
            </a:r>
            <a:r>
              <a:rPr lang="zh-CN" altLang="en-US" sz="3500" b="1" dirty="0">
                <a:latin typeface="宋体" panose="02010600030101010101" pitchFamily="2" charset="-122"/>
              </a:rPr>
              <a:t>觉来发现美。</a:t>
            </a:r>
            <a:endParaRPr lang="zh-CN" altLang="en-US" sz="3500" b="1" dirty="0">
              <a:latin typeface="宋体" panose="02010600030101010101" pitchFamily="2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458172" y="2587308"/>
            <a:ext cx="9133205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buFontTx/>
              <a:buChar char="•"/>
              <a:defRPr/>
            </a:pPr>
            <a:r>
              <a:rPr lang="zh-CN" altLang="en-US" sz="3500" b="1" dirty="0">
                <a:latin typeface="宋体" panose="02010600030101010101" pitchFamily="2" charset="-122"/>
              </a:rPr>
              <a:t>可实写</a:t>
            </a:r>
            <a:r>
              <a:rPr lang="en-US" altLang="zh-CN"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</a:rPr>
              <a:t>也可虚写</a:t>
            </a:r>
            <a:r>
              <a:rPr lang="en-US" altLang="zh-CN"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</a:rPr>
              <a:t>比如通过联</a:t>
            </a:r>
            <a:r>
              <a:rPr lang="zh-CN" altLang="en-US" sz="3500" b="1" dirty="0" smtClean="0">
                <a:latin typeface="宋体" panose="02010600030101010101" pitchFamily="2" charset="-122"/>
              </a:rPr>
              <a:t>想、想象</a:t>
            </a:r>
            <a:r>
              <a:rPr lang="zh-CN" altLang="en-US" sz="3500" b="1" dirty="0">
                <a:latin typeface="宋体" panose="02010600030101010101" pitchFamily="2" charset="-122"/>
              </a:rPr>
              <a:t>写景。</a:t>
            </a:r>
            <a:endParaRPr lang="zh-CN" altLang="en-US" sz="3500" b="1" dirty="0">
              <a:latin typeface="宋体" panose="02010600030101010101" pitchFamily="2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457960" y="3794125"/>
            <a:ext cx="997648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Tx/>
              <a:buChar char="•"/>
              <a:defRPr/>
            </a:pPr>
            <a:r>
              <a:rPr lang="zh-CN" altLang="en-US" sz="3500" b="1" dirty="0">
                <a:latin typeface="宋体" panose="02010600030101010101" pitchFamily="2" charset="-122"/>
              </a:rPr>
              <a:t>适当运用一些修辞手法</a:t>
            </a:r>
            <a:r>
              <a:rPr lang="en-US" altLang="zh-CN"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</a:rPr>
              <a:t>比如比</a:t>
            </a:r>
            <a:r>
              <a:rPr lang="zh-CN" altLang="en-US" sz="3500" b="1" dirty="0" smtClean="0">
                <a:latin typeface="宋体" panose="02010600030101010101" pitchFamily="2" charset="-122"/>
              </a:rPr>
              <a:t>喻、拟人、排比</a:t>
            </a:r>
            <a:r>
              <a:rPr lang="zh-CN" altLang="en-US" sz="3500" b="1" dirty="0">
                <a:latin typeface="宋体" panose="02010600030101010101" pitchFamily="2" charset="-122"/>
              </a:rPr>
              <a:t>等增加文章的文采。</a:t>
            </a:r>
            <a:endParaRPr lang="zh-CN" altLang="en-US" sz="3500" b="1" dirty="0">
              <a:latin typeface="宋体" panose="02010600030101010101" pitchFamily="2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458173" y="3164236"/>
            <a:ext cx="9456420" cy="62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buFontTx/>
              <a:buChar char="•"/>
              <a:defRPr/>
            </a:pPr>
            <a:r>
              <a:rPr lang="zh-CN" altLang="en-US" sz="3500" b="1" dirty="0">
                <a:latin typeface="宋体" panose="02010600030101010101" pitchFamily="2" charset="-122"/>
              </a:rPr>
              <a:t>要按照一定的顺序安排景物</a:t>
            </a:r>
            <a:r>
              <a:rPr lang="en-US" altLang="zh-CN" sz="3500" b="1">
                <a:sym typeface="+mn-ea"/>
              </a:rPr>
              <a:t>,</a:t>
            </a:r>
            <a:r>
              <a:rPr lang="zh-CN" altLang="en-US" sz="3500" b="1" dirty="0">
                <a:latin typeface="宋体" panose="02010600030101010101" pitchFamily="2" charset="-122"/>
                <a:sym typeface="+mn-ea"/>
              </a:rPr>
              <a:t>比如从上到下等</a:t>
            </a:r>
            <a:r>
              <a:rPr lang="zh-CN" altLang="en-US" sz="3500" b="1" dirty="0">
                <a:latin typeface="宋体" panose="02010600030101010101" pitchFamily="2" charset="-122"/>
              </a:rPr>
              <a:t>。</a:t>
            </a:r>
            <a:endParaRPr lang="zh-CN" altLang="en-US" sz="3500" b="1" dirty="0">
              <a:latin typeface="宋体" panose="02010600030101010101" pitchFamily="2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4953635"/>
            <a:ext cx="11983720" cy="170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en-US" sz="3500" b="1" dirty="0">
                <a:solidFill>
                  <a:schemeClr val="tx1"/>
                </a:solidFill>
                <a:latin typeface="宋体" panose="02010600030101010101" pitchFamily="2" charset="-122"/>
                <a:cs typeface="黑体" panose="02010609060101010101" charset="-122"/>
              </a:rPr>
              <a:t>练笔</a:t>
            </a:r>
            <a:r>
              <a:rPr lang="zh-CN" altLang="en-US" sz="3500" b="1" dirty="0">
                <a:sym typeface="微软雅黑" panose="020B0503020204020204" pitchFamily="49" charset="-122"/>
              </a:rPr>
              <a:t>:</a:t>
            </a:r>
            <a:r>
              <a:rPr lang="zh-CN" altLang="en-US" sz="3500" b="1"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任选一个季节</a:t>
            </a:r>
            <a:r>
              <a:rPr lang="en-US" altLang="zh-CN" sz="3500" b="1"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选取该季节的典型景物</a:t>
            </a:r>
            <a:r>
              <a:rPr lang="en-US" altLang="zh-CN" sz="3500" b="1"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模仿《春》中的一个段落</a:t>
            </a:r>
            <a:r>
              <a:rPr lang="en-US" altLang="zh-CN" sz="3500" b="1"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包括段落结构、手法等</a:t>
            </a:r>
            <a:r>
              <a:rPr lang="en-US" altLang="zh-CN" sz="3500" b="1"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写一段文字</a:t>
            </a:r>
            <a:r>
              <a:rPr lang="en-US" altLang="zh-CN" sz="3500" b="1"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effectLst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表达自己对这一季节的情感。</a:t>
            </a:r>
            <a:r>
              <a:rPr lang="zh-CN" altLang="en-US" sz="35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</a:t>
            </a:r>
            <a:endParaRPr lang="zh-CN" altLang="en-US" sz="35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3800" name="WordArt 8"/>
          <p:cNvSpPr>
            <a:spLocks noChangeArrowheads="1" noChangeShapeType="1" noTextEdit="1"/>
          </p:cNvSpPr>
          <p:nvPr/>
        </p:nvSpPr>
        <p:spPr bwMode="auto">
          <a:xfrm>
            <a:off x="1373718" y="243206"/>
            <a:ext cx="6913033" cy="550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 dirty="0">
              <a:ln w="15875">
                <a:solidFill>
                  <a:srgbClr val="800000"/>
                </a:solidFill>
                <a:round/>
              </a:ln>
              <a:gradFill rotWithShape="1">
                <a:gsLst>
                  <a:gs pos="0">
                    <a:srgbClr val="000082"/>
                  </a:gs>
                  <a:gs pos="14999">
                    <a:srgbClr val="66008F"/>
                  </a:gs>
                  <a:gs pos="32500">
                    <a:srgbClr val="BA0066"/>
                  </a:gs>
                  <a:gs pos="45000">
                    <a:srgbClr val="FF0000"/>
                  </a:gs>
                  <a:gs pos="50000">
                    <a:srgbClr val="FF8200"/>
                  </a:gs>
                  <a:gs pos="55000">
                    <a:srgbClr val="FF0000"/>
                  </a:gs>
                  <a:gs pos="67500">
                    <a:srgbClr val="BA0066"/>
                  </a:gs>
                  <a:gs pos="85001">
                    <a:srgbClr val="66008F"/>
                  </a:gs>
                  <a:gs pos="100000">
                    <a:srgbClr val="000082"/>
                  </a:gs>
                </a:gsLst>
                <a:lin ang="2700000" scaled="1"/>
              </a:gra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1" name="文本框 1"/>
          <p:cNvSpPr txBox="1"/>
          <p:nvPr>
            <p:custDataLst>
              <p:tags r:id="rId1"/>
            </p:custDataLst>
          </p:nvPr>
        </p:nvSpPr>
        <p:spPr>
          <a:xfrm>
            <a:off x="1457960" y="206375"/>
            <a:ext cx="98075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600" b="1" dirty="0">
                <a:ea typeface="宋体" panose="02010600030101010101" pitchFamily="2" charset="-122"/>
              </a:rPr>
              <a:t>如何准确形象地描述景物？</a:t>
            </a:r>
            <a:endParaRPr lang="zh-CN" altLang="en-US" sz="36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60" name="文本框 4"/>
          <p:cNvSpPr txBox="1"/>
          <p:nvPr>
            <p:custDataLst>
              <p:tags r:id="rId1"/>
            </p:custDataLst>
          </p:nvPr>
        </p:nvSpPr>
        <p:spPr>
          <a:xfrm>
            <a:off x="476885" y="1728470"/>
            <a:ext cx="110991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春天美在风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你听</a:t>
            </a:r>
            <a:r>
              <a:rPr lang="en-US" altLang="zh-CN" sz="3600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——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鸟儿呼朋引伴地卖弄清脆的喉咙,唱出宛转的曲子,与轻风流水应和着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4"/>
          <p:cNvSpPr txBox="1"/>
          <p:nvPr>
            <p:custDataLst>
              <p:tags r:id="rId2"/>
            </p:custDataLst>
          </p:nvPr>
        </p:nvSpPr>
        <p:spPr>
          <a:xfrm>
            <a:off x="476885" y="3258185"/>
            <a:ext cx="110991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春天美在雨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你看</a:t>
            </a:r>
            <a:r>
              <a:rPr lang="en-US" altLang="zh-CN" sz="3600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——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像牛毛,像花针,像细丝,密密地斜织着,人家屋顶上全笼着一层薄烟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。树叶儿却绿得发亮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小草儿也青得逼你的眼。傍晚时候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上灯了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一点点黄晕的光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烘托出一片安静而和平的夜。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40" name="矩形 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87400" y="1478280"/>
            <a:ext cx="1059434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春天的人有什么样的特征？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春天的人有什么举动？</a:t>
            </a:r>
            <a:endParaRPr lang="zh-CN" altLang="en-US" sz="36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787400" y="2037715"/>
            <a:ext cx="110991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舒活筋骨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抖擞精神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各做各的一份事去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87400" y="3746500"/>
            <a:ext cx="110991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春天美在希望的、勤劳的人们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你看</a:t>
            </a:r>
            <a:r>
              <a:rPr lang="en-US" altLang="zh-CN" sz="3600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——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城里乡下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家家户户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老老小小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也赶趟儿似的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一个个都出来了。舒活舒活筋骨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抖擞抖擞精神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sz="3600" b="1">
                <a:latin typeface="Arial" panose="020B0604020202020204" pitchFamily="34" charset="0"/>
                <a:ea typeface="宋体" panose="02010600030101010101" pitchFamily="2" charset="-122"/>
              </a:rPr>
              <a:t>各做各的一份事去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87400" y="2612390"/>
            <a:ext cx="110991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3600" b="1">
                <a:latin typeface="Arial" panose="020B0604020202020204" pitchFamily="34" charset="0"/>
                <a:ea typeface="宋体" panose="02010600030101010101" pitchFamily="2" charset="-122"/>
              </a:rPr>
              <a:t>所以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春天的人是勤劳的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600" b="1" u="sng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             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椭圆 3"/>
          <p:cNvSpPr/>
          <p:nvPr/>
        </p:nvSpPr>
        <p:spPr>
          <a:xfrm>
            <a:off x="4548505" y="2235200"/>
            <a:ext cx="2016125" cy="19094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600"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endParaRPr lang="zh-CN" altLang="en-US" sz="6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587500" y="1948180"/>
            <a:ext cx="3143250" cy="76962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草：嫩绿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u="sng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120255" y="1948180"/>
            <a:ext cx="3143250" cy="76962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：艳丽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u="sng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587500" y="3209925"/>
            <a:ext cx="3143250" cy="76962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风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：温和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u="sng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7120255" y="3209925"/>
            <a:ext cx="3143250" cy="76962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雨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：细密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u="sng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4369435" y="4558665"/>
            <a:ext cx="3550285" cy="76962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春天的人</a:t>
            </a:r>
            <a:r>
              <a:rPr lang="zh-CN" altLang="en-US" sz="36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：勤劳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u="sng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4340" name="矩形 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5275" y="273050"/>
            <a:ext cx="113855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梳理</a:t>
            </a:r>
            <a:r>
              <a:rPr 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课文思路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说说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这五幅春景图中各景物有哪些特点？</a:t>
            </a:r>
            <a:endParaRPr lang="zh-CN" altLang="en-US" sz="36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69570" y="843280"/>
            <a:ext cx="5295265" cy="1016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p>
            <a:pPr ea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①春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草图（草报春）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特点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嫩、</a:t>
            </a:r>
            <a:r>
              <a:rPr lang="zh-CN" altLang="en-US" sz="36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、软</a:t>
            </a:r>
            <a:r>
              <a:rPr lang="zh-CN" altLang="en-US" sz="36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600" b="1" u="sng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007860" y="816610"/>
            <a:ext cx="4961255" cy="27298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p>
            <a:pPr eaLnBrk="0" hangingPunct="0">
              <a:lnSpc>
                <a:spcPct val="10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②春花图（花争春）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情态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粉、红、白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；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味道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像眼睛、像星星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05435" y="2073275"/>
            <a:ext cx="6355715" cy="23101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p>
            <a:pPr eaLnBrk="0" hangingPunct="0">
              <a:lnSpc>
                <a:spcPct val="10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③春风图（风唱春）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触觉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嗅觉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r>
              <a:rPr lang="en-US" altLang="zh-CN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听觉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鸟鸣声、</a:t>
            </a: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231775" y="4688840"/>
            <a:ext cx="6429375" cy="17227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p>
            <a:pPr eaLnBrk="0" hangingPunct="0">
              <a:lnSpc>
                <a:spcPct val="10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④春雨图（雨润春）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36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6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像牛毛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、像花针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、像细丝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密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49" charset="-122"/>
              </a:rPr>
              <a:t>:</a:t>
            </a: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标题 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7007860" y="3819525"/>
            <a:ext cx="4672965" cy="16363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p>
            <a:pPr eaLnBrk="0" hangingPunct="0">
              <a:lnSpc>
                <a:spcPct val="9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⑤迎春图（人迎春）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9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一个个都出来了，</a:t>
            </a:r>
            <a:r>
              <a:rPr lang="zh-CN" altLang="en-US" sz="36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</a:t>
            </a:r>
            <a:r>
              <a:rPr lang="en-US" altLang="zh-CN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36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90000"/>
              </a:lnSpc>
            </a:pPr>
            <a:r>
              <a:rPr lang="en-US" altLang="zh-CN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3600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600" b="1" u="sng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422" name="Text Box 6"/>
          <p:cNvSpPr txBox="1"/>
          <p:nvPr>
            <p:custDataLst>
              <p:tags r:id="rId7"/>
            </p:custDataLst>
          </p:nvPr>
        </p:nvSpPr>
        <p:spPr>
          <a:xfrm>
            <a:off x="2511108" y="1309370"/>
            <a:ext cx="6477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绿</a:t>
            </a:r>
            <a:r>
              <a:rPr lang="zh-CN" altLang="en-US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3600" b="1">
              <a:solidFill>
                <a:srgbClr val="0099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" name="Text Box 6"/>
          <p:cNvSpPr txBox="1"/>
          <p:nvPr>
            <p:custDataLst>
              <p:tags r:id="rId8"/>
            </p:custDataLst>
          </p:nvPr>
        </p:nvSpPr>
        <p:spPr>
          <a:xfrm>
            <a:off x="3600133" y="1309370"/>
            <a:ext cx="6477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多</a:t>
            </a:r>
            <a:r>
              <a:rPr lang="zh-CN" altLang="en-US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3600" b="1">
              <a:solidFill>
                <a:srgbClr val="0099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" name="Text Box 6"/>
          <p:cNvSpPr txBox="1"/>
          <p:nvPr>
            <p:custDataLst>
              <p:tags r:id="rId9"/>
            </p:custDataLst>
          </p:nvPr>
        </p:nvSpPr>
        <p:spPr>
          <a:xfrm>
            <a:off x="8124190" y="1309053"/>
            <a:ext cx="16557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赶趟儿</a:t>
            </a:r>
            <a:r>
              <a:rPr lang="zh-CN" altLang="en-US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3600" b="1">
              <a:solidFill>
                <a:srgbClr val="0099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" name="Text Box 6"/>
          <p:cNvSpPr txBox="1"/>
          <p:nvPr>
            <p:custDataLst>
              <p:tags r:id="rId10"/>
            </p:custDataLst>
          </p:nvPr>
        </p:nvSpPr>
        <p:spPr>
          <a:xfrm>
            <a:off x="7018655" y="1859280"/>
            <a:ext cx="11055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颜色</a:t>
            </a:r>
            <a:r>
              <a:rPr lang="zh-CN" altLang="en-US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3600" b="1">
              <a:solidFill>
                <a:srgbClr val="0099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" name="Text Box 6"/>
          <p:cNvSpPr txBox="1"/>
          <p:nvPr>
            <p:custDataLst>
              <p:tags r:id="rId11"/>
            </p:custDataLst>
          </p:nvPr>
        </p:nvSpPr>
        <p:spPr>
          <a:xfrm>
            <a:off x="8144510" y="2345690"/>
            <a:ext cx="11195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甜味</a:t>
            </a:r>
            <a:endParaRPr lang="zh-CN" altLang="en-US" sz="3600" b="1" dirty="0">
              <a:solidFill>
                <a:srgbClr val="FF33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 Box 6"/>
          <p:cNvSpPr txBox="1"/>
          <p:nvPr>
            <p:custDataLst>
              <p:tags r:id="rId12"/>
            </p:custDataLst>
          </p:nvPr>
        </p:nvSpPr>
        <p:spPr>
          <a:xfrm>
            <a:off x="7007860" y="2901315"/>
            <a:ext cx="11696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形态</a:t>
            </a:r>
            <a:r>
              <a:rPr lang="zh-CN" altLang="en-US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3600" b="1">
              <a:solidFill>
                <a:srgbClr val="0099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" name="Text Box 6"/>
          <p:cNvSpPr txBox="1"/>
          <p:nvPr>
            <p:custDataLst>
              <p:tags r:id="rId13"/>
            </p:custDataLst>
          </p:nvPr>
        </p:nvSpPr>
        <p:spPr>
          <a:xfrm>
            <a:off x="1477645" y="2579370"/>
            <a:ext cx="46520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像母亲的手抚摸着你</a:t>
            </a:r>
            <a:r>
              <a:rPr lang="en-US" altLang="zh-CN" sz="36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600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3600" b="1">
              <a:solidFill>
                <a:srgbClr val="0099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" name="Text Box 6"/>
          <p:cNvSpPr txBox="1"/>
          <p:nvPr>
            <p:custDataLst>
              <p:tags r:id="rId14"/>
            </p:custDataLst>
          </p:nvPr>
        </p:nvSpPr>
        <p:spPr>
          <a:xfrm>
            <a:off x="1358900" y="3154045"/>
            <a:ext cx="5361305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4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泥土气息、青草味、花香</a:t>
            </a:r>
            <a:endParaRPr lang="zh-CN" altLang="en-US" sz="3400" b="1" dirty="0">
              <a:solidFill>
                <a:srgbClr val="FF33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 Box 6"/>
          <p:cNvSpPr txBox="1"/>
          <p:nvPr>
            <p:custDataLst>
              <p:tags r:id="rId15"/>
            </p:custDataLst>
          </p:nvPr>
        </p:nvSpPr>
        <p:spPr>
          <a:xfrm>
            <a:off x="3211195" y="3767773"/>
            <a:ext cx="16573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牧笛声</a:t>
            </a:r>
            <a:r>
              <a:rPr lang="zh-CN" altLang="en-US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3600" b="1">
              <a:solidFill>
                <a:srgbClr val="0099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" name="Text Box 6"/>
          <p:cNvSpPr txBox="1"/>
          <p:nvPr>
            <p:custDataLst>
              <p:tags r:id="rId16"/>
            </p:custDataLst>
          </p:nvPr>
        </p:nvSpPr>
        <p:spPr>
          <a:xfrm>
            <a:off x="305118" y="5227638"/>
            <a:ext cx="6477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细</a:t>
            </a:r>
            <a:r>
              <a:rPr lang="zh-CN" altLang="en-US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3600" b="1">
              <a:solidFill>
                <a:srgbClr val="0099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8" name="Text Box 6"/>
          <p:cNvSpPr txBox="1"/>
          <p:nvPr>
            <p:custDataLst>
              <p:tags r:id="rId17"/>
            </p:custDataLst>
          </p:nvPr>
        </p:nvSpPr>
        <p:spPr>
          <a:xfrm>
            <a:off x="952818" y="5766118"/>
            <a:ext cx="11525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斜织</a:t>
            </a:r>
            <a:r>
              <a:rPr lang="zh-CN" altLang="en-US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3600" b="1">
              <a:solidFill>
                <a:srgbClr val="0099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" name="Text Box 6"/>
          <p:cNvSpPr txBox="1"/>
          <p:nvPr>
            <p:custDataLst>
              <p:tags r:id="rId18"/>
            </p:custDataLst>
          </p:nvPr>
        </p:nvSpPr>
        <p:spPr>
          <a:xfrm>
            <a:off x="2511108" y="5766435"/>
            <a:ext cx="1295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薄烟</a:t>
            </a:r>
            <a:r>
              <a:rPr lang="zh-CN" altLang="en-US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3600" b="1">
              <a:solidFill>
                <a:srgbClr val="0099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" name="Text Box 6"/>
          <p:cNvSpPr txBox="1"/>
          <p:nvPr>
            <p:custDataLst>
              <p:tags r:id="rId19"/>
            </p:custDataLst>
          </p:nvPr>
        </p:nvSpPr>
        <p:spPr>
          <a:xfrm>
            <a:off x="7007860" y="4774565"/>
            <a:ext cx="41767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各做各的一份事去</a:t>
            </a:r>
            <a:r>
              <a:rPr lang="zh-CN" altLang="en-US" sz="3600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3600" b="1">
              <a:solidFill>
                <a:srgbClr val="0099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3" grpId="0" bldLvl="0" animBg="1"/>
      <p:bldP spid="17" grpId="0" bldLvl="0" animBg="1"/>
      <p:bldP spid="60422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8" grpId="0"/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SLIDE_BACKGROUND_TYPE" val="leftRight"/>
  <p:tag name="KSO_WM_UNIT_SUBTYPE" val="h"/>
  <p:tag name="KSO_WM_TEMPLATE_CATEGORY" val="custom"/>
  <p:tag name="KSO_WM_TEMPLATE_INDEX" val="20205660"/>
  <p:tag name="KSO_WM_UNIT_ID" val="custom20205660_7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TEMPLATE_CATEGORY" val="custom"/>
  <p:tag name="KSO_WM_TEMPLATE_INDEX" val="20205660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5660_7*i*2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ISCONTENTSTITLE" val="0"/>
  <p:tag name="KSO_WM_UNIT_PRESET_TEXT" val="单击此处添加大标题内容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36;44;4"/>
  <p:tag name="KSO_WM_UNIT_BLOCK" val="0"/>
  <p:tag name="KSO_WM_TEMPLATE_CATEGORY" val="custom"/>
  <p:tag name="KSO_WM_TEMPLATE_INDEX" val="20205660"/>
  <p:tag name="KSO_WM_UNIT_ID" val="custom20205660_7*a*1"/>
  <p:tag name="KSO_WM_UNIT_ISNUMDGMTITLE" val="0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f_i_k"/>
  <p:tag name="KSO_WM_SLIDE_LAYOUT_CNT" val="1_1_1_1"/>
  <p:tag name="KSO_WM_SLIDE_TYPE" val="text"/>
  <p:tag name="KSO_WM_SLIDE_SUBTYPE" val="pureTxt"/>
  <p:tag name="KSO_WM_SLIDE_SIZE" val="959*540"/>
  <p:tag name="KSO_WM_SLIDE_POSITION" val="0*0"/>
  <p:tag name="KSO_WM_SLIDE_LAYOUT_INFO" val="{&quot;direction&quot;:1,&quot;horizontalAlign&quot;:-1,&quot;verticalAlign&quot;:-1,&quot;type&quot;:0,&quot;diagramDirection&quot;:0,&quot;canSetOverLayout&quot;:0,&quot;isOverLayout&quot;:0,&quot;normalSize&quot;:{&quot;size1&quot;:33.4},&quot;minSize&quot;:{&quot;size1&quot;:33.4},&quot;maxSize&quot;:{&quot;size1&quot;:33.4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2.12,&quot;top&quot;:3.27,&quot;right&quot;:1.69,&quot;bottom&quot;:4.43},&quot;edge&quot;:{&quot;left&quot;:true,&quot;top&quot;:true,&quot;right&quot;:false,&quot;bottom&quot;:true},&quot;backgroundInfo&quot;:[{&quot;type&quot;:&quot;leftRight&quot;,&quot;left&quot;:0.0,&quot;top&quot;:0.0,&quot;right&quot;:0.0,&quot;bottom&quot;:0.0,&quot;leftAbs&quot;:false,&quot;topAbs&quot;:false,&quot;rightAbs&quot;:false,&quot;bottomAbs&quot;:false}]},{&quot;direction&quot;:0,&quot;horizontalAlign&quot;:0,&quot;verticalAlign&quot;:1,&quot;type&quot;:0,&quot;diagramDirection&quot;:0,&quot;canSetOverLayout&quot;:0,&quot;isOverLayout&quot;:0,&quot;margin&quot;:{&quot;left&quot;:1.69,&quot;top&quot;:2.12,&quot;right&quot;:2.12,&quot;bottom&quot;:2.12},&quot;edge&quot;:{&quot;left&quot;:false,&quot;top&quot;:true,&quot;right&quot;:true,&quot;bottom&quot;:true}}]}"/>
  <p:tag name="KSO_WM_SLIDE_CAN_ADD_NAVIGATION" val="1"/>
  <p:tag name="KSO_WM_SLIDE_BACKGROUND" val="[&quot;general&quot;,&quot;leftRight&quot;]"/>
  <p:tag name="KSO_WM_SLIDE_RATIO" val="1.777778"/>
  <p:tag name="KSO_WM_TEMPLATE_MASTER_TYPE" val="1"/>
  <p:tag name="KSO_WM_TEMPLATE_COLOR_TYPE" val="1"/>
  <p:tag name="KSO_WM_TEMPLATE_CATEGORY" val="custom"/>
  <p:tag name="KSO_WM_TEMPLATE_INDEX" val="20205660"/>
  <p:tag name="KSO_WM_SLIDE_ID" val="custom20205660_7"/>
</p:tagLst>
</file>

<file path=ppt/tags/tag106.xml><?xml version="1.0" encoding="utf-8"?>
<p:tagLst xmlns:p="http://schemas.openxmlformats.org/presentationml/2006/main">
  <p:tag name="KSO_WM_SLIDE_BACKGROUND_TYPE" val="leftRight"/>
  <p:tag name="KSO_WM_TEMPLATE_CATEGORY" val="custom"/>
  <p:tag name="KSO_WM_TEMPLATE_INDEX" val="20205660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5660_7*i*2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5660_11*i*3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PLACING_PICTURE_USER_VIEWPORT" val="{&quot;height&quot;:3995,&quot;width&quot;:10756}"/>
</p:tagLst>
</file>

<file path=ppt/tags/tag109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f_i_k"/>
  <p:tag name="KSO_WM_SLIDE_LAYOUT_CNT" val="1_1_1_1"/>
  <p:tag name="KSO_WM_SLIDE_TYPE" val="text"/>
  <p:tag name="KSO_WM_SLIDE_SUBTYPE" val="pureTxt"/>
  <p:tag name="KSO_WM_SLIDE_SIZE" val="959*540"/>
  <p:tag name="KSO_WM_SLIDE_POSITION" val="0*0"/>
  <p:tag name="KSO_WM_SLIDE_LAYOUT_INFO" val="{&quot;direction&quot;:1,&quot;horizontalAlign&quot;:-1,&quot;verticalAlign&quot;:-1,&quot;type&quot;:0,&quot;diagramDirection&quot;:0,&quot;canSetOverLayout&quot;:0,&quot;isOverLayout&quot;:0,&quot;normalSize&quot;:{&quot;size1&quot;:33.4},&quot;minSize&quot;:{&quot;size1&quot;:33.4},&quot;maxSize&quot;:{&quot;size1&quot;:33.4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2.12,&quot;top&quot;:3.27,&quot;right&quot;:1.69,&quot;bottom&quot;:4.43},&quot;edge&quot;:{&quot;left&quot;:true,&quot;top&quot;:true,&quot;right&quot;:false,&quot;bottom&quot;:true},&quot;backgroundInfo&quot;:[{&quot;type&quot;:&quot;leftRight&quot;,&quot;left&quot;:0.0,&quot;top&quot;:0.0,&quot;right&quot;:0.0,&quot;bottom&quot;:0.0,&quot;leftAbs&quot;:false,&quot;topAbs&quot;:false,&quot;rightAbs&quot;:false,&quot;bottomAbs&quot;:false}]},{&quot;direction&quot;:0,&quot;horizontalAlign&quot;:0,&quot;verticalAlign&quot;:1,&quot;type&quot;:0,&quot;diagramDirection&quot;:0,&quot;canSetOverLayout&quot;:0,&quot;isOverLayout&quot;:0,&quot;margin&quot;:{&quot;left&quot;:1.69,&quot;top&quot;:2.12,&quot;right&quot;:2.12,&quot;bottom&quot;:2.12},&quot;edge&quot;:{&quot;left&quot;:false,&quot;top&quot;:true,&quot;right&quot;:true,&quot;bottom&quot;:true}}]}"/>
  <p:tag name="KSO_WM_SLIDE_CAN_ADD_NAVIGATION" val="1"/>
  <p:tag name="KSO_WM_SLIDE_BACKGROUND" val="[&quot;general&quot;,&quot;leftRight&quot;]"/>
  <p:tag name="KSO_WM_SLIDE_RATIO" val="1.777778"/>
  <p:tag name="KSO_WM_TEMPLATE_MASTER_TYPE" val="1"/>
  <p:tag name="KSO_WM_TEMPLATE_COLOR_TYPE" val="1"/>
  <p:tag name="KSO_WM_TEMPLATE_CATEGORY" val="custom"/>
  <p:tag name="KSO_WM_TEMPLATE_INDEX" val="20205660"/>
  <p:tag name="KSO_WM_SLIDE_ID" val="custom20205660_7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UNIT_ISCONTENTSTITLE" val="0"/>
  <p:tag name="KSO_WM_UNIT_PRESET_TEXT" val="单击此处添加大标题内容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"/>
  <p:tag name="KSO_WM_UNIT_DEFAULT_FONT" val="36;44;4"/>
  <p:tag name="KSO_WM_UNIT_BLOCK" val="0"/>
  <p:tag name="KSO_WM_TEMPLATE_CATEGORY" val="custom"/>
  <p:tag name="KSO_WM_TEMPLATE_INDEX" val="20205660"/>
  <p:tag name="KSO_WM_UNIT_ID" val="custom20205660_7*a*1"/>
  <p:tag name="KSO_WM_UNIT_ISNUMDGMTITLE" val="0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660"/>
</p:tagLst>
</file>

<file path=ppt/tags/tag115.xml><?xml version="1.0" encoding="utf-8"?>
<p:tagLst xmlns:p="http://schemas.openxmlformats.org/presentationml/2006/main">
  <p:tag name="KSO_WM_SLIDE_BACKGROUND_TYPE" val="leftRight"/>
  <p:tag name="KSO_WM_TEMPLATE_CATEGORY" val="custom"/>
  <p:tag name="KSO_WM_TEMPLATE_INDEX" val="20205660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5660_7*i*2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5660_11*i*3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TABLE_BEAUTIFY" val="smartTable{6451cecd-53dd-4eb5-bf96-243ad70d9d27}"/>
  <p:tag name="TABLE_ENDDRAG_ORIGIN_RECT" val="864*255"/>
  <p:tag name="TABLE_ENDDRAG_RECT" val="45*57*864*256"/>
</p:tagLst>
</file>

<file path=ppt/tags/tag118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f_i_k"/>
  <p:tag name="KSO_WM_SLIDE_LAYOUT_CNT" val="1_1_1_1"/>
  <p:tag name="KSO_WM_SLIDE_TYPE" val="text"/>
  <p:tag name="KSO_WM_SLIDE_SUBTYPE" val="pureTxt"/>
  <p:tag name="KSO_WM_SLIDE_SIZE" val="959*540"/>
  <p:tag name="KSO_WM_SLIDE_POSITION" val="0*0"/>
  <p:tag name="KSO_WM_SLIDE_LAYOUT_INFO" val="{&quot;direction&quot;:1,&quot;horizontalAlign&quot;:-1,&quot;verticalAlign&quot;:-1,&quot;type&quot;:0,&quot;diagramDirection&quot;:0,&quot;canSetOverLayout&quot;:0,&quot;isOverLayout&quot;:0,&quot;normalSize&quot;:{&quot;size1&quot;:33.4},&quot;minSize&quot;:{&quot;size1&quot;:33.4},&quot;maxSize&quot;:{&quot;size1&quot;:33.4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2.12,&quot;top&quot;:3.27,&quot;right&quot;:1.69,&quot;bottom&quot;:4.43},&quot;edge&quot;:{&quot;left&quot;:true,&quot;top&quot;:true,&quot;right&quot;:false,&quot;bottom&quot;:true},&quot;backgroundInfo&quot;:[{&quot;type&quot;:&quot;leftRight&quot;,&quot;left&quot;:0.0,&quot;top&quot;:0.0,&quot;right&quot;:0.0,&quot;bottom&quot;:0.0,&quot;leftAbs&quot;:false,&quot;topAbs&quot;:false,&quot;rightAbs&quot;:false,&quot;bottomAbs&quot;:false}]},{&quot;direction&quot;:0,&quot;horizontalAlign&quot;:0,&quot;verticalAlign&quot;:1,&quot;type&quot;:0,&quot;diagramDirection&quot;:0,&quot;canSetOverLayout&quot;:0,&quot;isOverLayout&quot;:0,&quot;margin&quot;:{&quot;left&quot;:1.69,&quot;top&quot;:2.12,&quot;right&quot;:2.12,&quot;bottom&quot;:2.12},&quot;edge&quot;:{&quot;left&quot;:false,&quot;top&quot;:true,&quot;right&quot;:true,&quot;bottom&quot;:true}}]}"/>
  <p:tag name="KSO_WM_SLIDE_CAN_ADD_NAVIGATION" val="1"/>
  <p:tag name="KSO_WM_SLIDE_BACKGROUND" val="[&quot;general&quot;,&quot;leftRight&quot;]"/>
  <p:tag name="KSO_WM_SLIDE_RATIO" val="1.777778"/>
  <p:tag name="KSO_WM_TEMPLATE_MASTER_TYPE" val="1"/>
  <p:tag name="KSO_WM_TEMPLATE_COLOR_TYPE" val="1"/>
  <p:tag name="KSO_WM_TEMPLATE_CATEGORY" val="custom"/>
  <p:tag name="KSO_WM_TEMPLATE_INDEX" val="20205660"/>
  <p:tag name="KSO_WM_SLIDE_ID" val="custom20205660_7"/>
</p:tagLst>
</file>

<file path=ppt/tags/tag119.xml><?xml version="1.0" encoding="utf-8"?>
<p:tagLst xmlns:p="http://schemas.openxmlformats.org/presentationml/2006/main">
  <p:tag name="KSO_WM_SLIDE_BACKGROUND_TYPE" val="leftRight"/>
  <p:tag name="KSO_WM_TEMPLATE_CATEGORY" val="custom"/>
  <p:tag name="KSO_WM_TEMPLATE_INDEX" val="20205660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5660_7*i*2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5660_11*i*3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TABLE_BEAUTIFY" val="smartTable{e9c658c9-1b05-4923-aa84-11a931c0984f}"/>
  <p:tag name="TABLE_ENDDRAG_ORIGIN_RECT" val="943*486"/>
  <p:tag name="TABLE_ENDDRAG_RECT" val="0*53*943*486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f_i_k"/>
  <p:tag name="KSO_WM_SLIDE_LAYOUT_CNT" val="1_1_1_1"/>
  <p:tag name="KSO_WM_SLIDE_TYPE" val="text"/>
  <p:tag name="KSO_WM_SLIDE_SUBTYPE" val="pureTxt"/>
  <p:tag name="KSO_WM_SLIDE_SIZE" val="959*540"/>
  <p:tag name="KSO_WM_SLIDE_POSITION" val="0*0"/>
  <p:tag name="KSO_WM_SLIDE_LAYOUT_INFO" val="{&quot;direction&quot;:1,&quot;horizontalAlign&quot;:-1,&quot;verticalAlign&quot;:-1,&quot;type&quot;:0,&quot;diagramDirection&quot;:0,&quot;canSetOverLayout&quot;:0,&quot;isOverLayout&quot;:0,&quot;normalSize&quot;:{&quot;size1&quot;:33.4},&quot;minSize&quot;:{&quot;size1&quot;:33.4},&quot;maxSize&quot;:{&quot;size1&quot;:33.4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2.12,&quot;top&quot;:3.27,&quot;right&quot;:1.69,&quot;bottom&quot;:4.43},&quot;edge&quot;:{&quot;left&quot;:true,&quot;top&quot;:true,&quot;right&quot;:false,&quot;bottom&quot;:true},&quot;backgroundInfo&quot;:[{&quot;type&quot;:&quot;leftRight&quot;,&quot;left&quot;:0.0,&quot;top&quot;:0.0,&quot;right&quot;:0.0,&quot;bottom&quot;:0.0,&quot;leftAbs&quot;:false,&quot;topAbs&quot;:false,&quot;rightAbs&quot;:false,&quot;bottomAbs&quot;:false}]},{&quot;direction&quot;:0,&quot;horizontalAlign&quot;:0,&quot;verticalAlign&quot;:1,&quot;type&quot;:0,&quot;diagramDirection&quot;:0,&quot;canSetOverLayout&quot;:0,&quot;isOverLayout&quot;:0,&quot;margin&quot;:{&quot;left&quot;:1.69,&quot;top&quot;:2.12,&quot;right&quot;:2.12,&quot;bottom&quot;:2.12},&quot;edge&quot;:{&quot;left&quot;:false,&quot;top&quot;:true,&quot;right&quot;:true,&quot;bottom&quot;:true}}]}"/>
  <p:tag name="KSO_WM_SLIDE_CAN_ADD_NAVIGATION" val="1"/>
  <p:tag name="KSO_WM_SLIDE_BACKGROUND" val="[&quot;general&quot;,&quot;leftRight&quot;]"/>
  <p:tag name="KSO_WM_SLIDE_RATIO" val="1.777778"/>
  <p:tag name="KSO_WM_TEMPLATE_MASTER_TYPE" val="1"/>
  <p:tag name="KSO_WM_TEMPLATE_COLOR_TYPE" val="1"/>
  <p:tag name="KSO_WM_TEMPLATE_CATEGORY" val="custom"/>
  <p:tag name="KSO_WM_TEMPLATE_INDEX" val="20205660"/>
  <p:tag name="KSO_WM_SLIDE_ID" val="custom20205660_7"/>
</p:tagLst>
</file>

<file path=ppt/tags/tag124.xml><?xml version="1.0" encoding="utf-8"?>
<p:tagLst xmlns:p="http://schemas.openxmlformats.org/presentationml/2006/main">
  <p:tag name="KSO_WM_UNIT_TABLE_BEAUTIFY" val="smartTable{e9c658c9-1b05-4923-aa84-11a931c0984f}"/>
  <p:tag name="TABLE_ENDDRAG_ORIGIN_RECT" val="943*486"/>
  <p:tag name="TABLE_ENDDRAG_RECT" val="0*53*943*486"/>
  <p:tag name="KSO_WM_BEAUTIFY_FLAG" val="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660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SLIDE_BACKGROUND_TYPE" val="leftRight"/>
  <p:tag name="KSO_WM_TEMPLATE_CATEGORY" val="custom"/>
  <p:tag name="KSO_WM_TEMPLATE_INDEX" val="20205660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5660_7*i*2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5660_11*i*3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f_i_k"/>
  <p:tag name="KSO_WM_SLIDE_LAYOUT_CNT" val="1_1_1_1"/>
  <p:tag name="KSO_WM_SLIDE_TYPE" val="text"/>
  <p:tag name="KSO_WM_SLIDE_SUBTYPE" val="pureTxt"/>
  <p:tag name="KSO_WM_SLIDE_SIZE" val="959*540"/>
  <p:tag name="KSO_WM_SLIDE_POSITION" val="0*0"/>
  <p:tag name="KSO_WM_SLIDE_LAYOUT_INFO" val="{&quot;direction&quot;:1,&quot;horizontalAlign&quot;:-1,&quot;verticalAlign&quot;:-1,&quot;type&quot;:0,&quot;diagramDirection&quot;:0,&quot;canSetOverLayout&quot;:0,&quot;isOverLayout&quot;:0,&quot;normalSize&quot;:{&quot;size1&quot;:33.4},&quot;minSize&quot;:{&quot;size1&quot;:33.4},&quot;maxSize&quot;:{&quot;size1&quot;:33.4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2.12,&quot;top&quot;:3.27,&quot;right&quot;:1.69,&quot;bottom&quot;:4.43},&quot;edge&quot;:{&quot;left&quot;:true,&quot;top&quot;:true,&quot;right&quot;:false,&quot;bottom&quot;:true},&quot;backgroundInfo&quot;:[{&quot;type&quot;:&quot;leftRight&quot;,&quot;left&quot;:0.0,&quot;top&quot;:0.0,&quot;right&quot;:0.0,&quot;bottom&quot;:0.0,&quot;leftAbs&quot;:false,&quot;topAbs&quot;:false,&quot;rightAbs&quot;:false,&quot;bottomAbs&quot;:false}]},{&quot;direction&quot;:0,&quot;horizontalAlign&quot;:0,&quot;verticalAlign&quot;:1,&quot;type&quot;:0,&quot;diagramDirection&quot;:0,&quot;canSetOverLayout&quot;:0,&quot;isOverLayout&quot;:0,&quot;margin&quot;:{&quot;left&quot;:1.69,&quot;top&quot;:2.12,&quot;right&quot;:2.12,&quot;bottom&quot;:2.12},&quot;edge&quot;:{&quot;left&quot;:false,&quot;top&quot;:true,&quot;right&quot;:true,&quot;bottom&quot;:true}}]}"/>
  <p:tag name="KSO_WM_SLIDE_CAN_ADD_NAVIGATION" val="1"/>
  <p:tag name="KSO_WM_SLIDE_BACKGROUND" val="[&quot;general&quot;,&quot;leftRight&quot;]"/>
  <p:tag name="KSO_WM_SLIDE_RATIO" val="1.777778"/>
  <p:tag name="KSO_WM_TEMPLATE_MASTER_TYPE" val="1"/>
  <p:tag name="KSO_WM_TEMPLATE_COLOR_TYPE" val="1"/>
  <p:tag name="KSO_WM_TEMPLATE_CATEGORY" val="custom"/>
  <p:tag name="KSO_WM_TEMPLATE_INDEX" val="20205660"/>
  <p:tag name="KSO_WM_SLIDE_ID" val="custom20205660_7"/>
</p:tagLst>
</file>

<file path=ppt/tags/tag136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5660"/>
  <p:tag name="KSO_WM_UNIT_ID" val="custom20205660_11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5660_11*i*2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5660_11*i*3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TEMPLATE_SUBCATEGORY" val="0"/>
  <p:tag name="KSO_WM_SLIDE_ITEM_CNT" val="0"/>
  <p:tag name="KSO_WM_SLIDE_INDEX" val="11"/>
  <p:tag name="KSO_WM_TAG_VERSION" val="1.0"/>
  <p:tag name="KSO_WM_BEAUTIFY_FLAG" val="#wm#"/>
  <p:tag name="KSO_WM_SLIDE_TYPE" val="text"/>
  <p:tag name="KSO_WM_SLIDE_SUBTYPE" val="pureTxt"/>
  <p:tag name="KSO_WM_SLIDE_SIZE" val="959*437"/>
  <p:tag name="KSO_WM_SLIDE_POSITION" val="0*102"/>
  <p:tag name="KSO_WM_SLIDE_LAYOUT" val="f_g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5660"/>
  <p:tag name="KSO_WM_SLIDE_ID" val="custom20205660_11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5660_11*i*2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5660_11*i*3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TEMPLATE_SUBCATEGORY" val="0"/>
  <p:tag name="KSO_WM_SLIDE_ITEM_CNT" val="0"/>
  <p:tag name="KSO_WM_SLIDE_INDEX" val="11"/>
  <p:tag name="KSO_WM_TAG_VERSION" val="1.0"/>
  <p:tag name="KSO_WM_BEAUTIFY_FLAG" val="#wm#"/>
  <p:tag name="KSO_WM_SLIDE_TYPE" val="text"/>
  <p:tag name="KSO_WM_SLIDE_SUBTYPE" val="pureTxt"/>
  <p:tag name="KSO_WM_SLIDE_SIZE" val="959*437"/>
  <p:tag name="KSO_WM_SLIDE_POSITION" val="0*102"/>
  <p:tag name="KSO_WM_SLIDE_LAYOUT" val="f_g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5660"/>
  <p:tag name="KSO_WM_SLIDE_ID" val="custom20205660_11"/>
</p:tagLst>
</file>

<file path=ppt/tags/tag143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5660_11*i*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5660_11*i*3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TABLE_BEAUTIFY" val="smartTable{29b43a38-186d-42bb-bd50-bd5c926c2096}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TEMPLATE_SUBCATEGORY" val="0"/>
  <p:tag name="KSO_WM_SLIDE_ITEM_CNT" val="0"/>
  <p:tag name="KSO_WM_SLIDE_INDEX" val="11"/>
  <p:tag name="KSO_WM_TAG_VERSION" val="1.0"/>
  <p:tag name="KSO_WM_BEAUTIFY_FLAG" val="#wm#"/>
  <p:tag name="KSO_WM_SLIDE_TYPE" val="text"/>
  <p:tag name="KSO_WM_SLIDE_SUBTYPE" val="pureTxt"/>
  <p:tag name="KSO_WM_SLIDE_SIZE" val="959*437"/>
  <p:tag name="KSO_WM_SLIDE_POSITION" val="0*102"/>
  <p:tag name="KSO_WM_SLIDE_LAYOUT" val="f_g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5660"/>
  <p:tag name="KSO_WM_SLIDE_ID" val="custom20205660_11"/>
</p:tagLst>
</file>

<file path=ppt/tags/tag148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5660"/>
  <p:tag name="KSO_WM_UNIT_ID" val="custom20205660_11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5660_11*i*2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5660_11*i*3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TEMPLATE_SUBCATEGORY" val="0"/>
  <p:tag name="KSO_WM_SLIDE_ITEM_CNT" val="0"/>
  <p:tag name="KSO_WM_SLIDE_INDEX" val="11"/>
  <p:tag name="KSO_WM_TAG_VERSION" val="1.0"/>
  <p:tag name="KSO_WM_BEAUTIFY_FLAG" val="#wm#"/>
  <p:tag name="KSO_WM_SLIDE_TYPE" val="text"/>
  <p:tag name="KSO_WM_SLIDE_SUBTYPE" val="pureTxt"/>
  <p:tag name="KSO_WM_SLIDE_SIZE" val="959*437"/>
  <p:tag name="KSO_WM_SLIDE_POSITION" val="0*102"/>
  <p:tag name="KSO_WM_SLIDE_LAYOUT" val="f_g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5660"/>
  <p:tag name="KSO_WM_SLIDE_ID" val="custom20205660_11"/>
</p:tagLst>
</file>

<file path=ppt/tags/tag152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5660"/>
  <p:tag name="KSO_WM_UNIT_ID" val="custom20205660_11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5660_11*i*2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5660_11*i*3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TEMPLATE_SUBCATEGORY" val="0"/>
  <p:tag name="KSO_WM_SLIDE_ITEM_CNT" val="0"/>
  <p:tag name="KSO_WM_SLIDE_INDEX" val="11"/>
  <p:tag name="KSO_WM_TAG_VERSION" val="1.0"/>
  <p:tag name="KSO_WM_BEAUTIFY_FLAG" val="#wm#"/>
  <p:tag name="KSO_WM_SLIDE_TYPE" val="text"/>
  <p:tag name="KSO_WM_SLIDE_SUBTYPE" val="pureTxt"/>
  <p:tag name="KSO_WM_SLIDE_SIZE" val="959*437"/>
  <p:tag name="KSO_WM_SLIDE_POSITION" val="0*102"/>
  <p:tag name="KSO_WM_SLIDE_LAYOUT" val="f_g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5660"/>
  <p:tag name="KSO_WM_SLIDE_ID" val="custom20205660_11"/>
</p:tagLst>
</file>

<file path=ppt/tags/tag156.xml><?xml version="1.0" encoding="utf-8"?>
<p:tagLst xmlns:p="http://schemas.openxmlformats.org/presentationml/2006/main">
  <p:tag name="KSO_WM_SLIDE_BACKGROUND_TYPE" val="belt"/>
  <p:tag name="KSO_WM_UNIT_SUBTYPE" val="h"/>
  <p:tag name="KSO_WM_TEMPLATE_CATEGORY" val="custom"/>
  <p:tag name="KSO_WM_TEMPLATE_INDEX" val="20205660"/>
  <p:tag name="KSO_WM_UNIT_ID" val="custom20205660_11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5660_11*i*2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5660_11*i*3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TEMPLATE_SUBCATEGORY" val="0"/>
  <p:tag name="KSO_WM_SLIDE_ITEM_CNT" val="0"/>
  <p:tag name="KSO_WM_SLIDE_INDEX" val="11"/>
  <p:tag name="KSO_WM_TAG_VERSION" val="1.0"/>
  <p:tag name="KSO_WM_BEAUTIFY_FLAG" val="#wm#"/>
  <p:tag name="KSO_WM_SLIDE_TYPE" val="text"/>
  <p:tag name="KSO_WM_SLIDE_SUBTYPE" val="pureTxt"/>
  <p:tag name="KSO_WM_SLIDE_SIZE" val="959*437"/>
  <p:tag name="KSO_WM_SLIDE_POSITION" val="0*102"/>
  <p:tag name="KSO_WM_SLIDE_LAYOUT" val="f_g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5660"/>
  <p:tag name="KSO_WM_SLIDE_ID" val="custom20205660_11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COMMONDATA" val="eyJoZGlkIjoiZjM1MDU3MjRkMGIzNjliNDRhNmZhZDFlNDFkYmY5MmUifQ=="/>
  <p:tag name="KSO_WPP_MARK_KEY" val="6e8eaeba-ec25-4d09-8c19-16ffe1365080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SLIDE_BACKGROUND_TYPE" val="leftRight"/>
  <p:tag name="KSO_WM_TEMPLATE_CATEGORY" val="custom"/>
  <p:tag name="KSO_WM_TEMPLATE_INDEX" val="20205660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5660_7*i*2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belt"/>
  <p:tag name="KSO_WM_TEMPLATE_CATEGORY" val="custom"/>
  <p:tag name="KSO_WM_TEMPLATE_INDEX" val="20205660"/>
  <p:tag name="KSO_WM_UNIT_TYPE" val="i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ID" val="custom20205660_11*i*3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f_i_k"/>
  <p:tag name="KSO_WM_SLIDE_LAYOUT_CNT" val="1_1_1_1"/>
  <p:tag name="KSO_WM_SLIDE_TYPE" val="text"/>
  <p:tag name="KSO_WM_SLIDE_SUBTYPE" val="pureTxt"/>
  <p:tag name="KSO_WM_SLIDE_SIZE" val="959*540"/>
  <p:tag name="KSO_WM_SLIDE_POSITION" val="0*0"/>
  <p:tag name="KSO_WM_SLIDE_LAYOUT_INFO" val="{&quot;direction&quot;:1,&quot;horizontalAlign&quot;:-1,&quot;verticalAlign&quot;:-1,&quot;type&quot;:0,&quot;diagramDirection&quot;:0,&quot;canSetOverLayout&quot;:0,&quot;isOverLayout&quot;:0,&quot;normalSize&quot;:{&quot;size1&quot;:33.4},&quot;minSize&quot;:{&quot;size1&quot;:33.4},&quot;maxSize&quot;:{&quot;size1&quot;:33.4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2.12,&quot;top&quot;:3.27,&quot;right&quot;:1.69,&quot;bottom&quot;:4.43},&quot;edge&quot;:{&quot;left&quot;:true,&quot;top&quot;:true,&quot;right&quot;:false,&quot;bottom&quot;:true},&quot;backgroundInfo&quot;:[{&quot;type&quot;:&quot;leftRight&quot;,&quot;left&quot;:0.0,&quot;top&quot;:0.0,&quot;right&quot;:0.0,&quot;bottom&quot;:0.0,&quot;leftAbs&quot;:false,&quot;topAbs&quot;:false,&quot;rightAbs&quot;:false,&quot;bottomAbs&quot;:false}]},{&quot;direction&quot;:0,&quot;horizontalAlign&quot;:0,&quot;verticalAlign&quot;:1,&quot;type&quot;:0,&quot;diagramDirection&quot;:0,&quot;canSetOverLayout&quot;:0,&quot;isOverLayout&quot;:0,&quot;margin&quot;:{&quot;left&quot;:1.69,&quot;top&quot;:2.12,&quot;right&quot;:2.12,&quot;bottom&quot;:2.12},&quot;edge&quot;:{&quot;left&quot;:false,&quot;top&quot;:true,&quot;right&quot;:true,&quot;bottom&quot;:true}}]}"/>
  <p:tag name="KSO_WM_SLIDE_CAN_ADD_NAVIGATION" val="1"/>
  <p:tag name="KSO_WM_SLIDE_BACKGROUND" val="[&quot;general&quot;,&quot;leftRight&quot;]"/>
  <p:tag name="KSO_WM_SLIDE_RATIO" val="1.777778"/>
  <p:tag name="KSO_WM_TEMPLATE_MASTER_TYPE" val="1"/>
  <p:tag name="KSO_WM_TEMPLATE_COLOR_TYPE" val="1"/>
  <p:tag name="KSO_WM_TEMPLATE_CATEGORY" val="custom"/>
  <p:tag name="KSO_WM_TEMPLATE_INDEX" val="20205660"/>
  <p:tag name="KSO_WM_SLIDE_ID" val="custom20205660_7"/>
</p:tagLst>
</file>

<file path=ppt/tags/tag89.xml><?xml version="1.0" encoding="utf-8"?>
<p:tagLst xmlns:p="http://schemas.openxmlformats.org/presentationml/2006/main">
  <p:tag name="KSO_WM_SLIDE_BACKGROUND_TYPE" val="leftRight"/>
  <p:tag name="KSO_WM_UNIT_SUBTYPE" val="h"/>
  <p:tag name="KSO_WM_TEMPLATE_CATEGORY" val="custom"/>
  <p:tag name="KSO_WM_TEMPLATE_INDEX" val="20205660"/>
  <p:tag name="KSO_WM_UNIT_ID" val="custom20205660_7*i*1"/>
  <p:tag name="KSO_WM_UNIT_TYPE" val="i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SLIDE_BACKGROUND_TYPE" val="leftRight"/>
  <p:tag name="KSO_WM_TEMPLATE_CATEGORY" val="custom"/>
  <p:tag name="KSO_WM_TEMPLATE_INDEX" val="20205660"/>
  <p:tag name="KSO_WM_UNIT_TYPE" val="i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ID" val="custom20205660_7*i*2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ISCONTENTSTITLE" val="0"/>
  <p:tag name="KSO_WM_UNIT_PRESET_TEXT" val="单击此处添加大标题内容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DEFAULT_FONT" val="36;44;4"/>
  <p:tag name="KSO_WM_UNIT_BLOCK" val="0"/>
  <p:tag name="KSO_WM_TEMPLATE_CATEGORY" val="custom"/>
  <p:tag name="KSO_WM_TEMPLATE_INDEX" val="20205660"/>
  <p:tag name="KSO_WM_UNIT_ID" val="custom20205660_7*a*1"/>
  <p:tag name="KSO_WM_UNIT_ISNUMDGMTITLE" val="0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LAYOUT" val="a_f_i_k"/>
  <p:tag name="KSO_WM_SLIDE_LAYOUT_CNT" val="1_1_1_1"/>
  <p:tag name="KSO_WM_SLIDE_TYPE" val="text"/>
  <p:tag name="KSO_WM_SLIDE_SUBTYPE" val="pureTxt"/>
  <p:tag name="KSO_WM_SLIDE_SIZE" val="959*540"/>
  <p:tag name="KSO_WM_SLIDE_POSITION" val="0*0"/>
  <p:tag name="KSO_WM_SLIDE_LAYOUT_INFO" val="{&quot;direction&quot;:1,&quot;horizontalAlign&quot;:-1,&quot;verticalAlign&quot;:-1,&quot;type&quot;:0,&quot;diagramDirection&quot;:0,&quot;canSetOverLayout&quot;:0,&quot;isOverLayout&quot;:0,&quot;normalSize&quot;:{&quot;size1&quot;:33.4},&quot;minSize&quot;:{&quot;size1&quot;:33.4},&quot;maxSize&quot;:{&quot;size1&quot;:33.4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2.12,&quot;top&quot;:3.27,&quot;right&quot;:1.69,&quot;bottom&quot;:4.43},&quot;edge&quot;:{&quot;left&quot;:true,&quot;top&quot;:true,&quot;right&quot;:false,&quot;bottom&quot;:true},&quot;backgroundInfo&quot;:[{&quot;type&quot;:&quot;leftRight&quot;,&quot;left&quot;:0.0,&quot;top&quot;:0.0,&quot;right&quot;:0.0,&quot;bottom&quot;:0.0,&quot;leftAbs&quot;:false,&quot;topAbs&quot;:false,&quot;rightAbs&quot;:false,&quot;bottomAbs&quot;:false}]},{&quot;direction&quot;:0,&quot;horizontalAlign&quot;:0,&quot;verticalAlign&quot;:1,&quot;type&quot;:0,&quot;diagramDirection&quot;:0,&quot;canSetOverLayout&quot;:0,&quot;isOverLayout&quot;:0,&quot;margin&quot;:{&quot;left&quot;:1.69,&quot;top&quot;:2.12,&quot;right&quot;:2.12,&quot;bottom&quot;:2.12},&quot;edge&quot;:{&quot;left&quot;:false,&quot;top&quot;:true,&quot;right&quot;:true,&quot;bottom&quot;:true}}]}"/>
  <p:tag name="KSO_WM_SLIDE_CAN_ADD_NAVIGATION" val="1"/>
  <p:tag name="KSO_WM_SLIDE_BACKGROUND" val="[&quot;general&quot;,&quot;leftRight&quot;]"/>
  <p:tag name="KSO_WM_SLIDE_RATIO" val="1.777778"/>
  <p:tag name="KSO_WM_TEMPLATE_MASTER_TYPE" val="1"/>
  <p:tag name="KSO_WM_TEMPLATE_COLOR_TYPE" val="1"/>
  <p:tag name="KSO_WM_TEMPLATE_CATEGORY" val="custom"/>
  <p:tag name="KSO_WM_TEMPLATE_INDEX" val="20205660"/>
  <p:tag name="KSO_WM_SLIDE_ID" val="custom20205660_7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8093</Words>
  <Application>WPS 演示</Application>
  <PresentationFormat>自定义</PresentationFormat>
  <Paragraphs>634</Paragraphs>
  <Slides>52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74" baseType="lpstr">
      <vt:lpstr>Arial</vt:lpstr>
      <vt:lpstr>宋体</vt:lpstr>
      <vt:lpstr>Wingdings</vt:lpstr>
      <vt:lpstr>黑体</vt:lpstr>
      <vt:lpstr>楷体</vt:lpstr>
      <vt:lpstr>Calibri</vt:lpstr>
      <vt:lpstr>思源宋体 CN SemiBold</vt:lpstr>
      <vt:lpstr>SimSun-ExtB</vt:lpstr>
      <vt:lpstr>微软雅黑</vt:lpstr>
      <vt:lpstr>新宋体</vt:lpstr>
      <vt:lpstr>方正楷体_GBK</vt:lpstr>
      <vt:lpstr>Verdana</vt:lpstr>
      <vt:lpstr>楷体_GB2312</vt:lpstr>
      <vt:lpstr>Arial Unicode MS</vt:lpstr>
      <vt:lpstr>等线</vt:lpstr>
      <vt:lpstr>Arial Black</vt:lpstr>
      <vt:lpstr>Wingdings</vt:lpstr>
      <vt:lpstr>Calibri</vt:lpstr>
      <vt:lpstr>Times New Roman</vt:lpstr>
      <vt:lpstr>幼圆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黄红政</cp:lastModifiedBy>
  <cp:revision>536</cp:revision>
  <dcterms:created xsi:type="dcterms:W3CDTF">2017-08-03T09:01:00Z</dcterms:created>
  <dcterms:modified xsi:type="dcterms:W3CDTF">2023-07-14T04:08:43Z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A074E225CD72478DB1D1BF5FF506B94C</vt:lpwstr>
  </property>
</Properties>
</file>