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09" r:id="rId4"/>
    <p:sldId id="465" r:id="rId5"/>
    <p:sldId id="422" r:id="rId6"/>
    <p:sldId id="424" r:id="rId7"/>
    <p:sldId id="429" r:id="rId8"/>
    <p:sldId id="460" r:id="rId9"/>
    <p:sldId id="419" r:id="rId10"/>
    <p:sldId id="425" r:id="rId11"/>
    <p:sldId id="426" r:id="rId12"/>
    <p:sldId id="427" r:id="rId13"/>
    <p:sldId id="461" r:id="rId14"/>
    <p:sldId id="428" r:id="rId15"/>
    <p:sldId id="430" r:id="rId16"/>
    <p:sldId id="431" r:id="rId17"/>
    <p:sldId id="433" r:id="rId18"/>
    <p:sldId id="438" r:id="rId19"/>
    <p:sldId id="441" r:id="rId20"/>
    <p:sldId id="462" r:id="rId21"/>
    <p:sldId id="435" r:id="rId22"/>
    <p:sldId id="437" r:id="rId23"/>
    <p:sldId id="420" r:id="rId24"/>
    <p:sldId id="421" r:id="rId25"/>
    <p:sldId id="443" r:id="rId26"/>
    <p:sldId id="442" r:id="rId27"/>
    <p:sldId id="464" r:id="rId28"/>
    <p:sldId id="463" r:id="rId29"/>
    <p:sldId id="445" r:id="rId30"/>
    <p:sldId id="446" r:id="rId31"/>
    <p:sldId id="447" r:id="rId32"/>
    <p:sldId id="452" r:id="rId33"/>
    <p:sldId id="458" r:id="rId34"/>
    <p:sldId id="457" r:id="rId35"/>
    <p:sldId id="448" r:id="rId36"/>
    <p:sldId id="449" r:id="rId37"/>
    <p:sldId id="459" r:id="rId38"/>
    <p:sldId id="450" r:id="rId39"/>
    <p:sldId id="451" r:id="rId40"/>
    <p:sldId id="453" r:id="rId41"/>
    <p:sldId id="454" r:id="rId42"/>
    <p:sldId id="455" r:id="rId43"/>
    <p:sldId id="456" r:id="rId44"/>
    <p:sldId id="417" r:id="rId45"/>
    <p:sldId id="418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陈平" initials="陈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5" autoAdjust="0"/>
    <p:restoredTop sz="94660"/>
  </p:normalViewPr>
  <p:slideViewPr>
    <p:cSldViewPr snapToGrid="0">
      <p:cViewPr varScale="1">
        <p:scale>
          <a:sx n="34" d="100"/>
          <a:sy n="34" d="100"/>
        </p:scale>
        <p:origin x="44" y="600"/>
      </p:cViewPr>
      <p:guideLst>
        <p:guide orient="horz" pos="2156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103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0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0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10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2875703" y="1506763"/>
            <a:ext cx="5954486" cy="11432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五代史伶官传序</a:t>
            </a:r>
            <a:endParaRPr lang="zh-CN" altLang="en-US" sz="2665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7" y="273711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65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高二年级 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87168" y="1475156"/>
            <a:ext cx="10442448" cy="54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这几个动词刻画了庄宗李存勖怎样的形象？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3312" y="1865376"/>
            <a:ext cx="9610344" cy="4243995"/>
            <a:chOff x="1426464" y="2918220"/>
            <a:chExt cx="9738360" cy="2833356"/>
          </a:xfrm>
        </p:grpSpPr>
        <p:sp>
          <p:nvSpPr>
            <p:cNvPr id="3" name="文本框 2"/>
            <p:cNvSpPr txBox="1"/>
            <p:nvPr/>
          </p:nvSpPr>
          <p:spPr>
            <a:xfrm>
              <a:off x="1687522" y="3063154"/>
              <a:ext cx="9216243" cy="2222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他</a:t>
              </a:r>
              <a:r>
                <a:rPr lang="zh-CN" altLang="zh-CN" sz="24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对复仇极为重视：他将箭藏在供奉祖宗的宗庙之中，并且每次出兵都要以少牢祭奠，得胜后，请下箭，还要用锦囊盛起来，告慰父亲</a:t>
              </a:r>
              <a:r>
                <a:rPr lang="zh-CN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4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他</a:t>
              </a:r>
              <a:r>
                <a:rPr lang="zh-CN" altLang="zh-CN" sz="24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对复仇极为决绝：每次作战都要带着这三支箭，矢志不渝，誓死报仇。因此，这几个动词</a:t>
              </a:r>
              <a:r>
                <a:rPr lang="zh-CN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zh-CN" altLang="en-US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刻画</a:t>
              </a:r>
              <a:r>
                <a:rPr lang="zh-CN" altLang="zh-CN" sz="24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</a:t>
              </a:r>
              <a:r>
                <a:rPr lang="zh-CN" altLang="zh-CN" sz="24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庄宗一心执行父命决绝复仇的形象。</a:t>
              </a:r>
              <a:endPara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28333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49922" y="912963"/>
            <a:ext cx="1440649" cy="510537"/>
            <a:chOff x="8963202" y="830486"/>
            <a:chExt cx="1415772" cy="270530"/>
          </a:xfrm>
        </p:grpSpPr>
        <p:sp>
          <p:nvSpPr>
            <p:cNvPr id="8" name="矩形 7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850891" y="1124013"/>
            <a:ext cx="2441448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第二段总结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63040" y="2130552"/>
            <a:ext cx="9139427" cy="2862071"/>
            <a:chOff x="1342939" y="2918220"/>
            <a:chExt cx="9821885" cy="2833356"/>
          </a:xfrm>
        </p:grpSpPr>
        <p:sp>
          <p:nvSpPr>
            <p:cNvPr id="3" name="文本框 2"/>
            <p:cNvSpPr txBox="1"/>
            <p:nvPr/>
          </p:nvSpPr>
          <p:spPr>
            <a:xfrm>
              <a:off x="1342939" y="2918220"/>
              <a:ext cx="9619786" cy="265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8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第二段详细叙述了庄宗接受并执行晋王遗命的经过。这一段叙事没有直接的议论，但是作者寓论点于叙述之中，与第一段的“盛”和“得天下”相照应，为下文张本。</a:t>
              </a:r>
              <a:endPara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28333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42332" y="99976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endParaRPr lang="zh-CN" altLang="en-US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71016" y="1511111"/>
            <a:ext cx="9564624" cy="193899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None/>
            </a:pPr>
            <a:r>
              <a:rPr lang="zh-CN" altLang="en-US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其系燕父子以组，函梁君臣之首，入于太庙，还矢先王，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而告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以成功，其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意气之盛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，可谓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壮哉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03962" y="3617776"/>
            <a:ext cx="8436363" cy="203132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：指李存勖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：捆绑                    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：泛指绳索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：作动词用，用木匣装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：表承接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715768" y="1879320"/>
            <a:ext cx="2171700" cy="514957"/>
            <a:chOff x="3072384" y="1810512"/>
            <a:chExt cx="2171700" cy="514957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072384" y="1810512"/>
              <a:ext cx="1362457" cy="0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4443984" y="1810512"/>
              <a:ext cx="0" cy="514957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434841" y="2325469"/>
              <a:ext cx="809243" cy="0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8904202" y="916737"/>
            <a:ext cx="1440649" cy="510537"/>
            <a:chOff x="8963202" y="830486"/>
            <a:chExt cx="1415772" cy="270530"/>
          </a:xfrm>
        </p:grpSpPr>
        <p:sp>
          <p:nvSpPr>
            <p:cNvPr id="11" name="矩形 10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48256" y="1597511"/>
            <a:ext cx="10442448" cy="60939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作者为何要大费笔墨逐一描写庄宗消灭敌人的场景？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52728" y="2372785"/>
            <a:ext cx="9537192" cy="3681496"/>
            <a:chOff x="1426464" y="2703316"/>
            <a:chExt cx="9738360" cy="3681496"/>
          </a:xfrm>
        </p:grpSpPr>
        <p:sp>
          <p:nvSpPr>
            <p:cNvPr id="3" name="文本框 2"/>
            <p:cNvSpPr txBox="1"/>
            <p:nvPr/>
          </p:nvSpPr>
          <p:spPr>
            <a:xfrm>
              <a:off x="1755648" y="2703316"/>
              <a:ext cx="9079992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写庄宗逐个消灭仇敌，是为了极力表现其声威的壮大，一方面照应开头“盛衰”的“盛”，极力写英勇杀敌的威武雄壮，也暗示了成功背后的艰辛。另一方面越写奋勇杀敌的极盛之势，也</a:t>
              </a:r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越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能与下文的迅速败亡形成对比，从而更好地揭示主题盛衰之理，在于“人事”。</a:t>
              </a:r>
              <a:endPara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34665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6887" y="936525"/>
            <a:ext cx="1440649" cy="510537"/>
            <a:chOff x="8963202" y="830486"/>
            <a:chExt cx="1415772" cy="270530"/>
          </a:xfrm>
        </p:grpSpPr>
        <p:sp>
          <p:nvSpPr>
            <p:cNvPr id="8" name="矩形 7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832819" y="95326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endParaRPr lang="zh-CN" altLang="en-US" sz="2000" smtClean="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25295" y="1659824"/>
            <a:ext cx="9671183" cy="20313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仇雠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已灭，天下已定，一夫夜呼，乱者四应，仓皇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出，未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见贼而士卒离散，君臣相顾，不知所归。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誓天断发，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泣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下沾襟，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何其衰也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77114" y="3983536"/>
            <a:ext cx="8436363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仇雠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仇人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：名作状，向东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等到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：以至于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泣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：动作名，泪水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：加强语气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12664" y="2377440"/>
            <a:ext cx="3349943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902534" y="833127"/>
            <a:ext cx="1440649" cy="510537"/>
            <a:chOff x="8963202" y="830486"/>
            <a:chExt cx="1415772" cy="270530"/>
          </a:xfrm>
        </p:grpSpPr>
        <p:sp>
          <p:nvSpPr>
            <p:cNvPr id="9" name="矩形 8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09763" y="89234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李存勖履历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3770" y="1810512"/>
            <a:ext cx="15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年代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5456" y="1746504"/>
            <a:ext cx="15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事件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8075" y="2507134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885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28075" y="3201835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908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28075" y="3896536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912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28075" y="4566745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923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28075" y="5236954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926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5456" y="2507134"/>
            <a:ext cx="156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出生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75969" y="3201835"/>
            <a:ext cx="3340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受三矢，继承遗志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44745" y="3896536"/>
            <a:ext cx="5735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破幽州，灭燕，“系燕父子以组”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44744" y="4566745"/>
            <a:ext cx="633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灭后梁，“函梁君臣之首”，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建立后唐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44744" y="5236954"/>
            <a:ext cx="633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后唐亡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，“身死国灭，为天下笑”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90872" y="1042298"/>
            <a:ext cx="2770632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“一夫夜呼”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07008" y="1494333"/>
            <a:ext cx="9738360" cy="4885660"/>
            <a:chOff x="1426464" y="2782342"/>
            <a:chExt cx="9738360" cy="4885660"/>
          </a:xfrm>
        </p:grpSpPr>
        <p:sp>
          <p:nvSpPr>
            <p:cNvPr id="3" name="文本框 2"/>
            <p:cNvSpPr txBox="1"/>
            <p:nvPr/>
          </p:nvSpPr>
          <p:spPr>
            <a:xfrm>
              <a:off x="1426464" y="3102261"/>
              <a:ext cx="9738360" cy="3222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公元</a:t>
              </a:r>
              <a:r>
                <a:rPr lang="en-US" altLang="zh-CN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926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，枢密使崇韬和他的女婿、庄宗的异母弟相继被杀，加上其他天灾人祸，一时谣言四起，人心浮动。兵士黄甫晖当时奉命戍瓦桥关，戍期已满，却被留下守贝州，心怀不满，便趁机发动兵变。因这次兵变发生在夜间，故称“夜呼”。庄宗之祸，自皇甫晖一夫夜呼而起。</a:t>
              </a:r>
              <a:endPara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782342"/>
              <a:ext cx="9738360" cy="48856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90872" y="1031875"/>
            <a:ext cx="2770632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“乱者四应”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008" y="1841213"/>
            <a:ext cx="9738360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李嗣源发动兵变，郭从谦首先响应，率众兵攻皇城，纵火焚烧兴教门，闯入内宫，乱兵在宫楼上用箭射死了仓皇东出的唐庄宗。</a:t>
            </a: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伶官传序</a:t>
            </a: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将其概括为“一夫夜呼，乱者四应”以及“及其衰也，数十伶人困之，而身死国灭，为天下笑”。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44745" y="90385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00044" y="1541764"/>
            <a:ext cx="9215058" cy="20313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仇雠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已灭，天下已定，一夫夜呼，乱者四应，仓皇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出，未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见贼而士卒离散，君臣相顾，不知所归。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誓天断发，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泣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下沾襟，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何其衰也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87905" y="2251348"/>
            <a:ext cx="3208623" cy="16364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927848" y="3637404"/>
            <a:ext cx="667512" cy="5847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衰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55664" y="4972240"/>
            <a:ext cx="4224528" cy="5847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泣下沾襟，何其衰也！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8101584" y="4376383"/>
            <a:ext cx="320040" cy="44165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93351" y="3637403"/>
            <a:ext cx="667512" cy="5847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21167" y="4972239"/>
            <a:ext cx="4224528" cy="5847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意气之盛，可谓壮哉！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3367087" y="4376382"/>
            <a:ext cx="320040" cy="44165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078260" y="3761003"/>
            <a:ext cx="1200600" cy="40849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flipH="1">
            <a:off x="6648410" y="3791198"/>
            <a:ext cx="1077619" cy="40849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371021" y="3665538"/>
            <a:ext cx="1185228" cy="6463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902534" y="833127"/>
            <a:ext cx="1440649" cy="510537"/>
            <a:chOff x="8963202" y="830486"/>
            <a:chExt cx="1415772" cy="270530"/>
          </a:xfrm>
        </p:grpSpPr>
        <p:sp>
          <p:nvSpPr>
            <p:cNvPr id="20" name="矩形 19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44745" y="91605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endParaRPr lang="zh-CN" altLang="en-US" smtClean="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332591" y="1691723"/>
            <a:ext cx="9375648" cy="20313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岂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得之难而失之易欤？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抑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本其成败之迹，而皆自于人欤？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曰：“满招损，谦得益。”</a:t>
            </a:r>
            <a:r>
              <a:rPr lang="zh-CN" altLang="en-US" sz="2800" u="sng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忧劳可以兴国，逸豫可以亡身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，自然之理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02234" y="3949591"/>
            <a:ext cx="8436363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岂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难道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抑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：或者，还是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：探究                    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忧劳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：忧虑辛劳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：使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兴盛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逸豫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：安乐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02534" y="833127"/>
            <a:ext cx="1440649" cy="510537"/>
            <a:chOff x="8963202" y="830486"/>
            <a:chExt cx="1415772" cy="270530"/>
          </a:xfrm>
        </p:grpSpPr>
        <p:sp>
          <p:nvSpPr>
            <p:cNvPr id="9" name="矩形 8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36181" y="11809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作者作品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5296" y="2249902"/>
            <a:ext cx="99303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noProof="1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欧阳修，字永叔，号醉翁，晚年自号六一居士。谥号文忠，世</a:t>
            </a:r>
            <a:r>
              <a:rPr lang="zh-CN" altLang="en-US" sz="2800" noProof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称欧阳文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忠公。北宋政治家、史学家、文学家。散文说理畅达，是北宋古文运动的</a:t>
            </a:r>
            <a:r>
              <a:rPr lang="zh-CN" altLang="en-US" sz="2800" noProof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领袖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noProof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“唐宋八大家” </a:t>
            </a:r>
            <a:r>
              <a:rPr lang="zh-CN" altLang="en-US" sz="2800" noProof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之一。他曾官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至参知</a:t>
            </a:r>
            <a:r>
              <a:rPr lang="zh-CN" altLang="en-US" sz="2800" noProof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政事，与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人合修</a:t>
            </a:r>
            <a:r>
              <a:rPr lang="en-US" altLang="zh-CN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新唐书</a:t>
            </a:r>
            <a:r>
              <a:rPr lang="en-US" altLang="zh-CN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，独撰</a:t>
            </a:r>
            <a:r>
              <a:rPr lang="en-US" altLang="zh-CN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新五代史</a:t>
            </a:r>
            <a:r>
              <a:rPr lang="en-US" altLang="zh-CN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noProof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251704" y="80395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第四段</a:t>
            </a:r>
            <a:endParaRPr lang="zh-CN" altLang="en-US" sz="3200" smtClean="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77112" y="1664895"/>
            <a:ext cx="9436608" cy="20313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故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方其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也，举天下之豪杰，莫能与之争；及其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衰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也，数十伶人困之，而身死国灭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，为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天下笑。夫祸患常积于忽微，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而智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勇多困于所溺，岂独伶人也哉！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69559" y="4050679"/>
            <a:ext cx="8436363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全，整个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忽微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：极小的事</a:t>
            </a:r>
            <a:endParaRPr lang="en-US" altLang="zh-CN" sz="24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所溺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所溺爱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的人或物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815072" y="3035808"/>
            <a:ext cx="289864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44167" y="3637729"/>
            <a:ext cx="5407152" cy="5849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344167" y="2496312"/>
            <a:ext cx="2185417" cy="53949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902534" y="833127"/>
            <a:ext cx="1440649" cy="510537"/>
            <a:chOff x="8963202" y="830486"/>
            <a:chExt cx="1415772" cy="270530"/>
          </a:xfrm>
        </p:grpSpPr>
        <p:sp>
          <p:nvSpPr>
            <p:cNvPr id="11" name="矩形 10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038737" y="2164035"/>
            <a:ext cx="10208383" cy="332398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北宋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王朝建立后，随着土地和财富的高度集中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，统治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集团日益腐化。由于北方少数民族的不断进犯，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民族矛盾日益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尖锐。面对这种形势，北宋王朝不但不力求振作，反而忍受耻辱，每年都要靠纳币输绢以求苟安。在这样的历史背景下，欧阳修想通过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后唐李存勖的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兴亡史进行讽谏。 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34640" y="1416343"/>
            <a:ext cx="6281928" cy="6832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体会“岂独伶人也哉”的言外之意</a:t>
            </a:r>
            <a:endParaRPr lang="zh-CN" altLang="en-US" sz="20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9" name="矩形 8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851285" y="116687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写作目的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0963" y="2235009"/>
            <a:ext cx="9394949" cy="193033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欧阳修写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伶官传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并冠以短序，目的是评述伶官受宠幸而乱政的史实，借古讽今，讽谏当时北宋王朝的执政者要以史为鉴。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7" name="矩形 6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09088" y="1505152"/>
            <a:ext cx="9948672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我们还学过哪些“借古讽今”的文章？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3583" y="1836871"/>
            <a:ext cx="9738360" cy="4560881"/>
            <a:chOff x="1426464" y="2393771"/>
            <a:chExt cx="9738360" cy="6683191"/>
          </a:xfrm>
        </p:grpSpPr>
        <p:sp>
          <p:nvSpPr>
            <p:cNvPr id="3" name="文本框 2"/>
            <p:cNvSpPr txBox="1"/>
            <p:nvPr/>
          </p:nvSpPr>
          <p:spPr>
            <a:xfrm>
              <a:off x="1521056" y="2885798"/>
              <a:ext cx="9381745" cy="4870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杜</a:t>
              </a:r>
              <a:r>
                <a:rPr lang="zh-CN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牧《阿房宫赋》：“后人哀之而不鉴之，亦使后人而复哀后人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也</a:t>
              </a: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r>
                <a:rPr lang="zh-CN" altLang="en-US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endPara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苏洵</a:t>
              </a:r>
              <a:r>
                <a:rPr lang="zh-CN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《六国论》：“苟以天下之大，下而从六国破亡之故事，是又在六国下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矣</a:t>
              </a: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endPara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贾谊《过秦论》：“仁义不施而攻守之势异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也</a:t>
              </a: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r>
                <a:rPr lang="zh-CN" altLang="zh-CN" sz="2800" smtClean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endPara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393771"/>
              <a:ext cx="9738360" cy="66831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8" name="矩形 7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AutoShape 2"/>
          <p:cNvSpPr/>
          <p:nvPr/>
        </p:nvSpPr>
        <p:spPr bwMode="auto">
          <a:xfrm>
            <a:off x="2434717" y="1077118"/>
            <a:ext cx="381000" cy="5008372"/>
          </a:xfrm>
          <a:prstGeom prst="leftBrace">
            <a:avLst>
              <a:gd name="adj1" fmla="val 121667"/>
              <a:gd name="adj2" fmla="val 47319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kumimoji="1"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AutoShape 3"/>
          <p:cNvSpPr/>
          <p:nvPr/>
        </p:nvSpPr>
        <p:spPr bwMode="auto">
          <a:xfrm>
            <a:off x="3521379" y="3024222"/>
            <a:ext cx="304800" cy="914400"/>
          </a:xfrm>
          <a:prstGeom prst="leftBrace">
            <a:avLst>
              <a:gd name="adj1" fmla="val 25000"/>
              <a:gd name="adj2" fmla="val 52083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57166" y="2415872"/>
            <a:ext cx="800219" cy="213784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伶官传序</a:t>
            </a:r>
            <a:endParaRPr kumimoji="1"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4641" y="1142583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749383" y="1785909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728802" y="4697097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733564" y="5384134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推论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826179" y="1204430"/>
            <a:ext cx="5657723" cy="52322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盛衰之理</a:t>
            </a:r>
            <a:r>
              <a:rPr kumimoji="1" lang="zh-CN" altLang="en-US" sz="2800" b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，虽曰天命，岂非人事哉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826179" y="1790017"/>
            <a:ext cx="525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举庄宗为例，原其得与失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768217" y="2776190"/>
            <a:ext cx="61555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770601" y="3618134"/>
            <a:ext cx="61555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398952" y="2668717"/>
            <a:ext cx="647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接受父命报仇雪耻，系燕父子函梁君臣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4390023" y="3576985"/>
            <a:ext cx="647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一夫作难仓皇东出，伶人困之身死国灭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4149487" y="4697097"/>
            <a:ext cx="5040233" cy="52322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忧劳可以兴国，逸豫可以亡身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3730117" y="5384134"/>
            <a:ext cx="5633339" cy="52322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祸患常积于忽微，智勇多困于所溺</a:t>
            </a:r>
            <a:endParaRPr kumimoji="1"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628193" y="3242860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事例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30553" y="1491386"/>
            <a:ext cx="8494776" cy="1126462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文章是如何步步深入总结庄宗得失天下历史教训的？</a:t>
            </a:r>
            <a:endParaRPr lang="en-US" altLang="zh-CN" sz="2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了哪种论证方法？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4836" y="2441302"/>
            <a:ext cx="9738360" cy="3696545"/>
            <a:chOff x="1362456" y="3586494"/>
            <a:chExt cx="9738360" cy="6683191"/>
          </a:xfrm>
        </p:grpSpPr>
        <p:sp>
          <p:nvSpPr>
            <p:cNvPr id="3" name="文本框 2"/>
            <p:cNvSpPr txBox="1"/>
            <p:nvPr/>
          </p:nvSpPr>
          <p:spPr>
            <a:xfrm>
              <a:off x="1581912" y="3905682"/>
              <a:ext cx="9299448" cy="60077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文章开篇开宗明义，正面提出主张，以此作为全篇的总纲。继而叙写后唐兴盛破亡，进一步阐明成败由人的道理。</a:t>
              </a: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篇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末发表议论，探究因由，总结教训。文章逻辑严密，布局恰切，环环相扣，步步深入。由叙写史事到议论说理，最后画龙点睛，一语道破。</a:t>
              </a:r>
              <a:endPara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62456" y="3586494"/>
              <a:ext cx="9738360" cy="66831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8" name="矩形 7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21608" y="1290463"/>
            <a:ext cx="4882896" cy="6832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文章运用了哪种论证方法？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163" y="2232316"/>
            <a:ext cx="9299448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文章运用了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论证方法，写后唐的盛衰对比，先写庄宗极盛的史实，再写其极衰的场面，后面总言兴亡，喟叹不已。一盛一衰，既扬又抑，交错成文。通过盛衰对比，昭示了忧劳兴国、逸豫亡身这样一个发人深省的历史教训。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7" name="矩形 6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61104" y="1331818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辞气委婉，言语恳切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1620" y="2090238"/>
            <a:ext cx="9299448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文章作为一篇旨在以史为鉴的史论文，依据史实，娓娓道来，仿佛与预想中的读者谈古论道，辞气委婉，言语恳切。文章叙庄宗功业辉煌，语含敬佩；述其迅疾陨落，则充满叹惋；论其败因，先用反问，再以疑问呼应观点，使得说理委婉恳切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7" name="矩形 6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25696" y="1375729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抑扬顿挫，错落有致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2498" y="2465893"/>
            <a:ext cx="91957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文章以散体写史论，间以对仗工整的骈句，骈散结合，错落有致；适当运用长句，调节语势，张弛有度，读起来抑扬顿挫，感情饱满，气势旺盛。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26887" y="905806"/>
            <a:ext cx="1440649" cy="510537"/>
            <a:chOff x="8963202" y="830486"/>
            <a:chExt cx="1415772" cy="270530"/>
          </a:xfrm>
        </p:grpSpPr>
        <p:sp>
          <p:nvSpPr>
            <p:cNvPr id="7" name="矩形 6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197096" y="1263191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语言平实，言简意丰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6871" y="2099289"/>
            <a:ext cx="9640930" cy="322299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章没有华丽的辞藻，基本用平实的语言叙述事例，阐发道理，平易近人，自然晓畅。叙事不枝不蔓，概括性强；议论简明扼要，切中肯綮。有些语句，如“忧劳可以兴国，逸豫可以亡身”“祸患常积于忽微，智勇多困于所溺”，言简义丰，发人深省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84846" y="1007922"/>
            <a:ext cx="1440649" cy="510537"/>
            <a:chOff x="8963202" y="830486"/>
            <a:chExt cx="1415772" cy="270530"/>
          </a:xfrm>
        </p:grpSpPr>
        <p:sp>
          <p:nvSpPr>
            <p:cNvPr id="7" name="矩形 6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214576" y="8785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文题解读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3358" y="1524853"/>
            <a:ext cx="1003376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本文选自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新五代史</a:t>
            </a:r>
            <a:r>
              <a:rPr lang="en-US" altLang="zh-CN" sz="280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﹒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伶官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欧阳修为《伶官传》所写的短序。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封建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时代称演戏的人为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伶。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官，是指在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宫廷中授有官职的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伶人。  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《伶官传》记载，后唐庄宗宠幸伶人，伶人因而用事，败政乱国，终至国灭身亡。本文是欧阳修通过对后唐李存勖的兴亡史进行讽谏，来告诫北宋统治者要以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史为鉴</a:t>
            </a:r>
            <a:r>
              <a:rPr lang="zh-CN" altLang="en-US" sz="2800" kern="10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chemeClr val="bg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85005" y="1067653"/>
            <a:ext cx="5514340" cy="68199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  <a:endParaRPr lang="zh-CN" altLang="en-US" sz="2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46632" y="1831313"/>
            <a:ext cx="9689592" cy="3970318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衰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之理，虽曰天命，岂非人事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兴盛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其矢，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锦囊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装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意气之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，可谓壮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旺盛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也，举天下之豪杰，莫能与之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强盛</a:t>
            </a:r>
            <a:endParaRPr lang="en-US" altLang="zh-CN" sz="2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及其衰也，数十伶人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围困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智勇多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于所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溺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困扰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40018" y="1222042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46632" y="3184855"/>
            <a:ext cx="10945368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1224" y="2016994"/>
            <a:ext cx="9534144" cy="267765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告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三矢赐庄宗而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告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曰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告诉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遣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从事以一少牢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告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庙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 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祭告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还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矢先王，而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告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成功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禀告</a:t>
            </a:r>
            <a:endParaRPr lang="zh-CN" altLang="zh-CN" sz="280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39434" y="1191941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重点虚词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67255" y="2253257"/>
            <a:ext cx="10731811" cy="2677656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其：</a:t>
            </a:r>
            <a:endParaRPr lang="en-US" altLang="zh-CN" sz="2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无忘乃父之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表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祈使语气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译为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应当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系燕父子以组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，他，代庄宗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誓天断发，泣下沾襟，何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衰也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副词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，加强语气，不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887361" y="1388611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通假字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17417" y="293304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及仇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雠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已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灭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4729" y="293087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雠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同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仇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，仇人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168" y="1993392"/>
            <a:ext cx="9281160" cy="244144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853305" y="1020940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47150" y="1888913"/>
            <a:ext cx="9278762" cy="3323987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名词作状语</a:t>
            </a:r>
            <a:endParaRPr kumimoji="0" lang="zh-CN" altLang="en-US" sz="2800" b="0" i="0" u="none" strike="noStrike" cap="none" normalizeH="0" baseline="0" smtClean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⒈负而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前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驱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前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：向前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⒉仓皇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出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：向东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⒊一夫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呼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夜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：在夜里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⒋乱者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应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四：在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四面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944745" y="842288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21341" y="2073971"/>
            <a:ext cx="10262355" cy="2677656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⒈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函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梁君臣之首 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     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函：用匣子装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忧劳可以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国，逸豫可以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兴：使兴盛 亡：使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灭亡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944745" y="963281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82005" y="1873376"/>
            <a:ext cx="10127593" cy="3323987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作动词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夫夜呼，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者四应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作乱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形容词作名词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祸患常积于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忽微 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微：细小的事情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智勇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多困于所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溺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智勇：有勇有谋的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  <a:endParaRPr lang="zh-CN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057076" y="966195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26359" y="1754070"/>
            <a:ext cx="9725257" cy="3970318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⒈则遣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从事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以一少牢告庙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古义）官名，这里泛指一类官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（今义） 干某项事业；处理，处置；办事，办理事务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⒉虽曰天命，岂非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人事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人的作为</a:t>
            </a:r>
            <a:endParaRPr lang="en-US" altLang="zh-CN" sz="2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今义） 关于工作人员的录用、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培养等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工作；人情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事理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58890" y="1043813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8370" y="2133273"/>
            <a:ext cx="8747760" cy="2677656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⒈判断句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，吾仇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；燕王，吾所立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三者，吾遗恨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劳可以兴国，逸豫可以亡身，自然之理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68618" y="1031875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16737" y="1605249"/>
            <a:ext cx="9756647" cy="397031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状语后置 （介词结构后置）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其矢，盛以锦囊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其系燕父子以组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告以成功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祸患常积于忽微，而智勇多困于所溺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受而藏之于庙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3403959" y="2461115"/>
            <a:ext cx="1568218" cy="448056"/>
          </a:xfrm>
          <a:prstGeom prst="bentConnector3">
            <a:avLst>
              <a:gd name="adj1" fmla="val 28426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>
            <a:off x="3079347" y="3031470"/>
            <a:ext cx="2217442" cy="481448"/>
          </a:xfrm>
          <a:prstGeom prst="bentConnector3">
            <a:avLst>
              <a:gd name="adj1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>
            <a:off x="2011680" y="3738335"/>
            <a:ext cx="1849385" cy="477491"/>
          </a:xfrm>
          <a:prstGeom prst="bentConnector3">
            <a:avLst>
              <a:gd name="adj1" fmla="val 411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/>
          <p:nvPr/>
        </p:nvCxnSpPr>
        <p:spPr>
          <a:xfrm>
            <a:off x="3095360" y="4372030"/>
            <a:ext cx="1849385" cy="477491"/>
          </a:xfrm>
          <a:prstGeom prst="bentConnector3">
            <a:avLst>
              <a:gd name="adj1" fmla="val 411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>
            <a:off x="6308609" y="4357139"/>
            <a:ext cx="1849385" cy="477491"/>
          </a:xfrm>
          <a:prstGeom prst="bentConnector3">
            <a:avLst>
              <a:gd name="adj1" fmla="val 411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3541119" y="5033131"/>
            <a:ext cx="1431058" cy="425300"/>
          </a:xfrm>
          <a:prstGeom prst="bentConnector3">
            <a:avLst>
              <a:gd name="adj1" fmla="val 46805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44745" y="90485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</a:t>
            </a:r>
            <a:endParaRPr lang="zh-CN" altLang="en-US" smtClean="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39621" y="2223426"/>
            <a:ext cx="10009822" cy="137633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呜呼！盛衰之理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，虽曰天命，岂非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人事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哉！原庄宗之所以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天下，与其所以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之者，可以知之矣。 </a:t>
            </a:r>
            <a:endParaRPr lang="zh-CN" altLang="en-US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75373" y="150711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上箭头标注 22"/>
          <p:cNvSpPr/>
          <p:nvPr/>
        </p:nvSpPr>
        <p:spPr>
          <a:xfrm>
            <a:off x="2909887" y="1947964"/>
            <a:ext cx="5731193" cy="929970"/>
          </a:xfrm>
          <a:prstGeom prst="upArrowCallou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905129" y="3875227"/>
            <a:ext cx="8223941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盛衰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王朝的兴盛与衰败    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天命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：上天的命数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人事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：人的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：推其根本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所以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的原因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989583" y="1000176"/>
            <a:ext cx="1440649" cy="510537"/>
            <a:chOff x="8963202" y="830486"/>
            <a:chExt cx="1415772" cy="270530"/>
          </a:xfrm>
        </p:grpSpPr>
        <p:sp>
          <p:nvSpPr>
            <p:cNvPr id="11" name="矩形 10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68618" y="1075825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08177" y="1659629"/>
            <a:ext cx="9317735" cy="397031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⒊省略句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还矢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（于）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先王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而告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（之）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以成功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三矢赐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（于）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庄宗而告之曰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请其矢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（之）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以锦囊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岂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（庄宗之困于）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伶人也哉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则遣从事以一少牢告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（于）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庙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76010" y="1127529"/>
            <a:ext cx="3840480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01369" y="2208502"/>
            <a:ext cx="9006839" cy="20313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⒋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死国灭，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天下笑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智勇多困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所溺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8408" y="844829"/>
            <a:ext cx="1716024" cy="46166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611179" y="881532"/>
            <a:ext cx="1620957" cy="523220"/>
          </a:xfrm>
          <a:prstGeom prst="rect">
            <a:avLst/>
          </a:prstGeom>
          <a:ln w="19050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8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endParaRPr lang="zh-CN" altLang="en-US" sz="28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304" y="1759829"/>
            <a:ext cx="93908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秀的史传文学，往往围绕历史人物，选取恰切的历史事实，既叙写人物生平，又展示人物的精神世界，同时将史家对人物的评价和对历史的态度蕴含其中。请同学们以“历史的评说”为主题，以本课所学为基础，完成一篇不少于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600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字的评论文章。</a:t>
            </a:r>
            <a:endParaRPr lang="zh-CN" altLang="en-US" sz="20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35608" y="1536192"/>
            <a:ext cx="93451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《伶官传序》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旨在知古鉴今，告诫沉溺的恶果，警示亡国的落魄。同样，人生的祸患常常是从细微的事情沉淀下来的，人的智慧和勇气常常被自己所溺爱的事物所困。这样的规律于今日也能带给我们启示，来指导我们当下的生活。优秀的文学作品就如火炬在前，一直照亮我们的漫漫人生路。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03000" y="103251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57984" y="1613606"/>
            <a:ext cx="10442448" cy="6047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文章以“呜呼”这一感叹词起笔，有何深意？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9576" y="2364988"/>
            <a:ext cx="9701784" cy="3025380"/>
            <a:chOff x="1426464" y="2726196"/>
            <a:chExt cx="9738360" cy="3025380"/>
          </a:xfrm>
        </p:grpSpPr>
        <p:sp>
          <p:nvSpPr>
            <p:cNvPr id="3" name="文本框 2"/>
            <p:cNvSpPr txBox="1"/>
            <p:nvPr/>
          </p:nvSpPr>
          <p:spPr>
            <a:xfrm>
              <a:off x="1682221" y="2726196"/>
              <a:ext cx="9079992" cy="25766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文章以“呜呼”的感叹突兀而起，引发作者对历史的沉痛追问和感慨。五代十国时期，可以算是中国历史上最为黑暗的时期之一，作者感慨沉痛，故作序论皆以“呜呼”开篇。同时也为全文奠定了哀婉的感情基调。</a:t>
              </a:r>
              <a:endPara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28333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13346" y="855943"/>
            <a:ext cx="1440649" cy="510537"/>
            <a:chOff x="8963202" y="830486"/>
            <a:chExt cx="1415772" cy="270530"/>
          </a:xfrm>
        </p:grpSpPr>
        <p:sp>
          <p:nvSpPr>
            <p:cNvPr id="8" name="矩形 7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问题探究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66282" y="93918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</a:t>
            </a:r>
            <a:endParaRPr lang="zh-CN" altLang="en-US" smtClean="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124329" y="1942240"/>
            <a:ext cx="9883781" cy="147732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b="1">
                <a:solidFill>
                  <a:srgbClr val="FF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smtClean="0">
                <a:solidFill>
                  <a:srgbClr val="FF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言晋王之将终也，以三矢赐庄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宗而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告之曰：“梁，吾仇也；燕王，吾所立；契丹，与吾约为兄弟，而皆背晋以归梁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3224" y="2164548"/>
            <a:ext cx="420624" cy="56892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3477" y="4137568"/>
            <a:ext cx="8436363" cy="120032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世言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世人说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晋王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：庄宗父亲李克用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87320" y="2841144"/>
            <a:ext cx="843725" cy="55512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12658" y="2863560"/>
            <a:ext cx="843725" cy="55512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895058" y="817435"/>
            <a:ext cx="1440649" cy="510537"/>
            <a:chOff x="8963202" y="830486"/>
            <a:chExt cx="1415772" cy="270530"/>
          </a:xfrm>
        </p:grpSpPr>
        <p:sp>
          <p:nvSpPr>
            <p:cNvPr id="14" name="矩形 13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991749" y="96992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此三子者，吾遗恨也。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2874" y="1593411"/>
            <a:ext cx="9314894" cy="16677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：黄巢部将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朱温，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投降唐朝，受封为梁王。李克用曾与朱温联合剿灭黄巢军，后朱温多次意图杀害李克用，二人结怨越来越深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不共戴天，此后对峙争霸数十年。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2874" y="3329836"/>
            <a:ext cx="9269500" cy="11137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刘仁恭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：文中所写“吾所立”是指刘仁恭借李克用兵马夺取幽州，后与李克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反目，归附于朱温。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3548" y="4512263"/>
            <a:ext cx="9168152" cy="11137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契丹人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契丹首领耶律阿保机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，曾与李克用结盟，夹击朱温，后背约归梁。</a:t>
            </a:r>
            <a:endParaRPr lang="zh-CN" altLang="en-US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2008" y="1017557"/>
            <a:ext cx="420624" cy="53714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868554" y="2105140"/>
            <a:ext cx="10009822" cy="6376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三者，吾遗恨也。与尔三矢，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尔其无忘乃父之志！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6727" y="2751574"/>
            <a:ext cx="293801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868554" y="3407059"/>
            <a:ext cx="8436363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矢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：箭                    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4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：给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：副词，表祈使语气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：你的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64268" y="953267"/>
            <a:ext cx="1440649" cy="510537"/>
            <a:chOff x="8963202" y="830486"/>
            <a:chExt cx="1415772" cy="270530"/>
          </a:xfrm>
        </p:grpSpPr>
        <p:sp>
          <p:nvSpPr>
            <p:cNvPr id="13" name="矩形 12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406281" y="95326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</a:t>
            </a:r>
            <a:endParaRPr lang="zh-CN" altLang="en-US" sz="1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406281" y="95326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</a:t>
            </a:r>
            <a:endParaRPr lang="zh-CN" altLang="en-US" sz="1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85914" y="815367"/>
            <a:ext cx="1440649" cy="510537"/>
            <a:chOff x="8963202" y="830486"/>
            <a:chExt cx="1415772" cy="270530"/>
          </a:xfrm>
        </p:grpSpPr>
        <p:sp>
          <p:nvSpPr>
            <p:cNvPr id="3" name="矩形 2"/>
            <p:cNvSpPr/>
            <p:nvPr/>
          </p:nvSpPr>
          <p:spPr>
            <a:xfrm>
              <a:off x="8963202" y="840842"/>
              <a:ext cx="1415772" cy="244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rgbClr val="FFFF00">
                      <a:alpha val="8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文意理解</a:t>
              </a:r>
              <a:endParaRPr lang="zh-CN" altLang="en-US" sz="1600" smtClean="0">
                <a:solidFill>
                  <a:srgbClr val="FF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963202" y="830486"/>
              <a:ext cx="1397855" cy="27053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43584" y="1572666"/>
            <a:ext cx="9784080" cy="181588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None/>
            </a:pP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庄宗受而藏之于庙。其后用兵，则遣从事以一少牢告庙，请其矢，盛以锦囊，负而前驱，及凯旋而纳之。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4752" y="3432599"/>
            <a:ext cx="9381744" cy="3416320"/>
          </a:xfrm>
          <a:prstGeom prst="rect">
            <a:avLst/>
          </a:prstGeom>
          <a:noFill/>
          <a:ln>
            <a:noFill/>
          </a:ln>
        </p:spPr>
        <p:txBody>
          <a:bodyPr wrap="square" numCol="2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少牢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“牢”，祭祀用的牲畜。少牢是指羊、猪各一头。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从事：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官名，这里泛指一般属官。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4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告庙：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天子或诸侯遇出巡、战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争等重大事件而祭告祖庙。</a:t>
            </a:r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11717" y="1909156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4752" y="3425736"/>
            <a:ext cx="9308592" cy="199617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05406" y="2779579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18348" y="2783202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667978" y="1916362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26929" y="1909157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25907" y="2773321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241698" y="1909157"/>
            <a:ext cx="365916" cy="44694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233</Paragraphs>
  <Slides>43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3">
      <vt:lpstr>Arial</vt:lpstr>
      <vt:lpstr>微软雅黑</vt:lpstr>
      <vt:lpstr>Wingdings</vt:lpstr>
      <vt:lpstr>Calibri Light</vt:lpstr>
      <vt:lpstr>Calibri</vt:lpstr>
      <vt:lpstr>黑体</vt:lpstr>
      <vt:lpstr>幼圆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2021-02-09T13:53:57.816</cp:lastPrinted>
  <dcterms:created xsi:type="dcterms:W3CDTF">2021-02-09T13:53:57Z</dcterms:created>
  <dcterms:modified xsi:type="dcterms:W3CDTF">2021-02-09T05:54:00Z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