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2"/>
  </p:sldMasterIdLst>
  <p:notesMasterIdLst>
    <p:notesMasterId r:id="rId3"/>
  </p:notesMasterIdLst>
  <p:sldIdLst>
    <p:sldId id="307" r:id="rId4"/>
    <p:sldId id="278" r:id="rId5"/>
    <p:sldId id="279" r:id="rId6"/>
    <p:sldId id="266" r:id="rId7"/>
    <p:sldId id="260" r:id="rId8"/>
    <p:sldId id="402" r:id="rId9"/>
    <p:sldId id="792" r:id="rId10"/>
    <p:sldId id="793" r:id="rId11"/>
    <p:sldId id="794" r:id="rId12"/>
    <p:sldId id="293" r:id="rId13"/>
    <p:sldId id="259" r:id="rId14"/>
    <p:sldId id="343" r:id="rId15"/>
    <p:sldId id="290" r:id="rId16"/>
    <p:sldId id="258" r:id="rId17"/>
    <p:sldId id="795" r:id="rId18"/>
    <p:sldId id="294" r:id="rId19"/>
    <p:sldId id="796" r:id="rId20"/>
    <p:sldId id="797" r:id="rId21"/>
    <p:sldId id="798" r:id="rId22"/>
    <p:sldId id="799" r:id="rId23"/>
    <p:sldId id="800" r:id="rId24"/>
    <p:sldId id="801" r:id="rId25"/>
    <p:sldId id="802" r:id="rId26"/>
    <p:sldId id="803" r:id="rId27"/>
    <p:sldId id="804" r:id="rId28"/>
    <p:sldId id="806" r:id="rId29"/>
    <p:sldId id="805" r:id="rId30"/>
    <p:sldId id="807" r:id="rId31"/>
    <p:sldId id="808" r:id="rId32"/>
    <p:sldId id="809" r:id="rId33"/>
    <p:sldId id="810" r:id="rId34"/>
    <p:sldId id="811" r:id="rId35"/>
    <p:sldId id="812" r:id="rId36"/>
    <p:sldId id="813" r:id="rId37"/>
    <p:sldId id="323" r:id="rId38"/>
    <p:sldId id="364" r:id="rId39"/>
    <p:sldId id="814" r:id="rId40"/>
    <p:sldId id="815" r:id="rId41"/>
    <p:sldId id="816" r:id="rId42"/>
    <p:sldId id="791" r:id="rId43"/>
    <p:sldId id="817" r:id="rId44"/>
    <p:sldId id="818" r:id="rId45"/>
    <p:sldId id="280"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贺 凡" initials="贺" lastIdx="0" clrIdx="0">
    <p:extLst>
      <p:ext uri="{19B8F6BF-5375-455C-9EA6-DF929625EA0E}">
        <p15:presenceInfo xmlns:p15="http://schemas.microsoft.com/office/powerpoint/2012/main" userId="4aa56ec1f2548ec3" providerId="Windows Liv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078" autoAdjust="0"/>
    <p:restoredTop sz="94637"/>
  </p:normalViewPr>
  <p:slideViewPr>
    <p:cSldViewPr snapToGrid="0">
      <p:cViewPr varScale="1">
        <p:scale>
          <a:sx n="93" d="100"/>
          <a:sy n="93" d="100"/>
        </p:scale>
        <p:origin x="448" y="2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tags" Target="tags/tag1.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2.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2021/3/3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268402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extLst>
      <p:ext uri="{BB962C8B-B14F-4D97-AF65-F5344CB8AC3E}">
        <p14:creationId xmlns:p14="http://schemas.microsoft.com/office/powerpoint/2010/main" val="282447764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extLst>
      <p:ext uri="{BB962C8B-B14F-4D97-AF65-F5344CB8AC3E}">
        <p14:creationId xmlns:p14="http://schemas.microsoft.com/office/powerpoint/2010/main" val="3145742883"/>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extLst>
      <p:ext uri="{BB962C8B-B14F-4D97-AF65-F5344CB8AC3E}">
        <p14:creationId xmlns:p14="http://schemas.microsoft.com/office/powerpoint/2010/main" val="2644915967"/>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4152073170"/>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extLst>
      <p:ext uri="{BB962C8B-B14F-4D97-AF65-F5344CB8AC3E}">
        <p14:creationId xmlns:p14="http://schemas.microsoft.com/office/powerpoint/2010/main" val="206003692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extLst>
      <p:ext uri="{BB962C8B-B14F-4D97-AF65-F5344CB8AC3E}">
        <p14:creationId xmlns:p14="http://schemas.microsoft.com/office/powerpoint/2010/main" val="1072974623"/>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extLst>
      <p:ext uri="{BB962C8B-B14F-4D97-AF65-F5344CB8AC3E}">
        <p14:creationId xmlns:p14="http://schemas.microsoft.com/office/powerpoint/2010/main" val="518311533"/>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extLst>
      <p:ext uri="{BB962C8B-B14F-4D97-AF65-F5344CB8AC3E}">
        <p14:creationId xmlns:p14="http://schemas.microsoft.com/office/powerpoint/2010/main" val="733490510"/>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extLst>
      <p:ext uri="{BB962C8B-B14F-4D97-AF65-F5344CB8AC3E}">
        <p14:creationId xmlns:p14="http://schemas.microsoft.com/office/powerpoint/2010/main" val="1395222528"/>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extLst>
      <p:ext uri="{BB962C8B-B14F-4D97-AF65-F5344CB8AC3E}">
        <p14:creationId xmlns:p14="http://schemas.microsoft.com/office/powerpoint/2010/main" val="150356301"/>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extLst>
      <p:ext uri="{BB962C8B-B14F-4D97-AF65-F5344CB8AC3E}">
        <p14:creationId xmlns:p14="http://schemas.microsoft.com/office/powerpoint/2010/main" val="78447511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extLst>
      <p:ext uri="{BB962C8B-B14F-4D97-AF65-F5344CB8AC3E}">
        <p14:creationId xmlns:p14="http://schemas.microsoft.com/office/powerpoint/2010/main" val="1595581536"/>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extLst>
      <p:ext uri="{BB962C8B-B14F-4D97-AF65-F5344CB8AC3E}">
        <p14:creationId xmlns:p14="http://schemas.microsoft.com/office/powerpoint/2010/main" val="674175324"/>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extLst>
      <p:ext uri="{BB962C8B-B14F-4D97-AF65-F5344CB8AC3E}">
        <p14:creationId xmlns:p14="http://schemas.microsoft.com/office/powerpoint/2010/main" val="1959981399"/>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extLst>
      <p:ext uri="{BB962C8B-B14F-4D97-AF65-F5344CB8AC3E}">
        <p14:creationId xmlns:p14="http://schemas.microsoft.com/office/powerpoint/2010/main" val="3254768667"/>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23</a:t>
            </a:fld>
            <a:endParaRPr lang="zh-CN" altLang="en-US"/>
          </a:p>
        </p:txBody>
      </p:sp>
    </p:spTree>
    <p:extLst>
      <p:ext uri="{BB962C8B-B14F-4D97-AF65-F5344CB8AC3E}">
        <p14:creationId xmlns:p14="http://schemas.microsoft.com/office/powerpoint/2010/main" val="2645440299"/>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24</a:t>
            </a:fld>
            <a:endParaRPr lang="zh-CN" altLang="en-US"/>
          </a:p>
        </p:txBody>
      </p:sp>
    </p:spTree>
    <p:extLst>
      <p:ext uri="{BB962C8B-B14F-4D97-AF65-F5344CB8AC3E}">
        <p14:creationId xmlns:p14="http://schemas.microsoft.com/office/powerpoint/2010/main" val="454173547"/>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25</a:t>
            </a:fld>
            <a:endParaRPr lang="zh-CN" altLang="en-US"/>
          </a:p>
        </p:txBody>
      </p:sp>
    </p:spTree>
    <p:extLst>
      <p:ext uri="{BB962C8B-B14F-4D97-AF65-F5344CB8AC3E}">
        <p14:creationId xmlns:p14="http://schemas.microsoft.com/office/powerpoint/2010/main" val="2706767322"/>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26</a:t>
            </a:fld>
            <a:endParaRPr lang="zh-CN" altLang="en-US"/>
          </a:p>
        </p:txBody>
      </p:sp>
    </p:spTree>
    <p:extLst>
      <p:ext uri="{BB962C8B-B14F-4D97-AF65-F5344CB8AC3E}">
        <p14:creationId xmlns:p14="http://schemas.microsoft.com/office/powerpoint/2010/main" val="597850179"/>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27</a:t>
            </a:fld>
            <a:endParaRPr lang="zh-CN" altLang="en-US"/>
          </a:p>
        </p:txBody>
      </p:sp>
    </p:spTree>
    <p:extLst>
      <p:ext uri="{BB962C8B-B14F-4D97-AF65-F5344CB8AC3E}">
        <p14:creationId xmlns:p14="http://schemas.microsoft.com/office/powerpoint/2010/main" val="1961445621"/>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28</a:t>
            </a:fld>
            <a:endParaRPr lang="zh-CN" altLang="en-US"/>
          </a:p>
        </p:txBody>
      </p:sp>
    </p:spTree>
    <p:extLst>
      <p:ext uri="{BB962C8B-B14F-4D97-AF65-F5344CB8AC3E}">
        <p14:creationId xmlns:p14="http://schemas.microsoft.com/office/powerpoint/2010/main" val="3332571195"/>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29</a:t>
            </a:fld>
            <a:endParaRPr lang="zh-CN" altLang="en-US"/>
          </a:p>
        </p:txBody>
      </p:sp>
    </p:spTree>
    <p:extLst>
      <p:ext uri="{BB962C8B-B14F-4D97-AF65-F5344CB8AC3E}">
        <p14:creationId xmlns:p14="http://schemas.microsoft.com/office/powerpoint/2010/main" val="149862579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extLst>
      <p:ext uri="{BB962C8B-B14F-4D97-AF65-F5344CB8AC3E}">
        <p14:creationId xmlns:p14="http://schemas.microsoft.com/office/powerpoint/2010/main" val="4120916099"/>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30</a:t>
            </a:fld>
            <a:endParaRPr lang="zh-CN" altLang="en-US"/>
          </a:p>
        </p:txBody>
      </p:sp>
    </p:spTree>
    <p:extLst>
      <p:ext uri="{BB962C8B-B14F-4D97-AF65-F5344CB8AC3E}">
        <p14:creationId xmlns:p14="http://schemas.microsoft.com/office/powerpoint/2010/main" val="1512655472"/>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31</a:t>
            </a:fld>
            <a:endParaRPr lang="zh-CN" altLang="en-US"/>
          </a:p>
        </p:txBody>
      </p:sp>
    </p:spTree>
    <p:extLst>
      <p:ext uri="{BB962C8B-B14F-4D97-AF65-F5344CB8AC3E}">
        <p14:creationId xmlns:p14="http://schemas.microsoft.com/office/powerpoint/2010/main" val="1309245394"/>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32</a:t>
            </a:fld>
            <a:endParaRPr lang="zh-CN" altLang="en-US"/>
          </a:p>
        </p:txBody>
      </p:sp>
    </p:spTree>
    <p:extLst>
      <p:ext uri="{BB962C8B-B14F-4D97-AF65-F5344CB8AC3E}">
        <p14:creationId xmlns:p14="http://schemas.microsoft.com/office/powerpoint/2010/main" val="1711179780"/>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33</a:t>
            </a:fld>
            <a:endParaRPr lang="zh-CN" altLang="en-US"/>
          </a:p>
        </p:txBody>
      </p:sp>
    </p:spTree>
    <p:extLst>
      <p:ext uri="{BB962C8B-B14F-4D97-AF65-F5344CB8AC3E}">
        <p14:creationId xmlns:p14="http://schemas.microsoft.com/office/powerpoint/2010/main" val="2962325177"/>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34</a:t>
            </a:fld>
            <a:endParaRPr lang="zh-CN" altLang="en-US"/>
          </a:p>
        </p:txBody>
      </p:sp>
    </p:spTree>
    <p:extLst>
      <p:ext uri="{BB962C8B-B14F-4D97-AF65-F5344CB8AC3E}">
        <p14:creationId xmlns:p14="http://schemas.microsoft.com/office/powerpoint/2010/main" val="3432921995"/>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35</a:t>
            </a:fld>
            <a:endParaRPr lang="zh-CN" altLang="en-US"/>
          </a:p>
        </p:txBody>
      </p:sp>
    </p:spTree>
    <p:extLst>
      <p:ext uri="{BB962C8B-B14F-4D97-AF65-F5344CB8AC3E}">
        <p14:creationId xmlns:p14="http://schemas.microsoft.com/office/powerpoint/2010/main" val="2278816982"/>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36</a:t>
            </a:fld>
            <a:endParaRPr lang="zh-CN" altLang="en-US"/>
          </a:p>
        </p:txBody>
      </p:sp>
    </p:spTree>
    <p:extLst>
      <p:ext uri="{BB962C8B-B14F-4D97-AF65-F5344CB8AC3E}">
        <p14:creationId xmlns:p14="http://schemas.microsoft.com/office/powerpoint/2010/main" val="2773808611"/>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37</a:t>
            </a:fld>
            <a:endParaRPr lang="zh-CN" altLang="en-US"/>
          </a:p>
        </p:txBody>
      </p:sp>
    </p:spTree>
    <p:extLst>
      <p:ext uri="{BB962C8B-B14F-4D97-AF65-F5344CB8AC3E}">
        <p14:creationId xmlns:p14="http://schemas.microsoft.com/office/powerpoint/2010/main" val="3465038353"/>
      </p:ext>
    </p:extLst>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38</a:t>
            </a:fld>
            <a:endParaRPr lang="zh-CN" altLang="en-US"/>
          </a:p>
        </p:txBody>
      </p:sp>
    </p:spTree>
    <p:extLst>
      <p:ext uri="{BB962C8B-B14F-4D97-AF65-F5344CB8AC3E}">
        <p14:creationId xmlns:p14="http://schemas.microsoft.com/office/powerpoint/2010/main" val="1649567773"/>
      </p:ext>
    </p:extLst>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39</a:t>
            </a:fld>
            <a:endParaRPr lang="zh-CN" altLang="en-US"/>
          </a:p>
        </p:txBody>
      </p:sp>
    </p:spTree>
    <p:extLst>
      <p:ext uri="{BB962C8B-B14F-4D97-AF65-F5344CB8AC3E}">
        <p14:creationId xmlns:p14="http://schemas.microsoft.com/office/powerpoint/2010/main" val="169978848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extLst>
      <p:ext uri="{BB962C8B-B14F-4D97-AF65-F5344CB8AC3E}">
        <p14:creationId xmlns:p14="http://schemas.microsoft.com/office/powerpoint/2010/main" val="1308712944"/>
      </p:ext>
    </p:extLst>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40</a:t>
            </a:fld>
            <a:endParaRPr lang="zh-CN" altLang="en-US"/>
          </a:p>
        </p:txBody>
      </p:sp>
    </p:spTree>
    <p:extLst>
      <p:ext uri="{BB962C8B-B14F-4D97-AF65-F5344CB8AC3E}">
        <p14:creationId xmlns:p14="http://schemas.microsoft.com/office/powerpoint/2010/main" val="1524527604"/>
      </p:ext>
    </p:extLst>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41</a:t>
            </a:fld>
            <a:endParaRPr lang="zh-CN" altLang="en-US"/>
          </a:p>
        </p:txBody>
      </p:sp>
    </p:spTree>
    <p:extLst>
      <p:ext uri="{BB962C8B-B14F-4D97-AF65-F5344CB8AC3E}">
        <p14:creationId xmlns:p14="http://schemas.microsoft.com/office/powerpoint/2010/main" val="655594952"/>
      </p:ext>
    </p:extLst>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42</a:t>
            </a:fld>
            <a:endParaRPr lang="zh-CN" altLang="en-US"/>
          </a:p>
        </p:txBody>
      </p:sp>
    </p:spTree>
    <p:extLst>
      <p:ext uri="{BB962C8B-B14F-4D97-AF65-F5344CB8AC3E}">
        <p14:creationId xmlns:p14="http://schemas.microsoft.com/office/powerpoint/2010/main" val="3176858443"/>
      </p:ext>
    </p:extLst>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43</a:t>
            </a:fld>
            <a:endParaRPr lang="zh-CN" altLang="en-US"/>
          </a:p>
        </p:txBody>
      </p:sp>
    </p:spTree>
    <p:extLst>
      <p:ext uri="{BB962C8B-B14F-4D97-AF65-F5344CB8AC3E}">
        <p14:creationId xmlns:p14="http://schemas.microsoft.com/office/powerpoint/2010/main" val="1288634847"/>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extLst>
      <p:ext uri="{BB962C8B-B14F-4D97-AF65-F5344CB8AC3E}">
        <p14:creationId xmlns:p14="http://schemas.microsoft.com/office/powerpoint/2010/main" val="22428383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extLst>
      <p:ext uri="{BB962C8B-B14F-4D97-AF65-F5344CB8AC3E}">
        <p14:creationId xmlns:p14="http://schemas.microsoft.com/office/powerpoint/2010/main" val="2733552939"/>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extLst>
      <p:ext uri="{BB962C8B-B14F-4D97-AF65-F5344CB8AC3E}">
        <p14:creationId xmlns:p14="http://schemas.microsoft.com/office/powerpoint/2010/main" val="2624975977"/>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extLst>
      <p:ext uri="{BB962C8B-B14F-4D97-AF65-F5344CB8AC3E}">
        <p14:creationId xmlns:p14="http://schemas.microsoft.com/office/powerpoint/2010/main" val="57234852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extLst>
      <p:ext uri="{BB962C8B-B14F-4D97-AF65-F5344CB8AC3E}">
        <p14:creationId xmlns:p14="http://schemas.microsoft.com/office/powerpoint/2010/main" val="376113778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extLst>
      <p:ext uri="{BB962C8B-B14F-4D97-AF65-F5344CB8AC3E}">
        <p14:creationId xmlns:p14="http://schemas.microsoft.com/office/powerpoint/2010/main" val="261952318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0517414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5483025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65678840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8006004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8106698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2021/3/3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01980657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2021/3/3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3836791397"/>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2021/3/3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4415407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40795316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91331271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2021/3/3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616391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3.xml" /><Relationship Id="rId3" Type="http://schemas.openxmlformats.org/officeDocument/2006/relationships/image" Target="../media/image1.jpeg" /><Relationship Id="rId4" Type="http://schemas.openxmlformats.org/officeDocument/2006/relationships/image" Target="../media/image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3" name="Freeform 5"/>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4" name="TextBox 2088"/>
          <p:cNvSpPr txBox="1"/>
          <p:nvPr/>
        </p:nvSpPr>
        <p:spPr>
          <a:xfrm>
            <a:off x="676183" y="2922541"/>
            <a:ext cx="2558714" cy="461665"/>
          </a:xfrm>
          <a:prstGeom prst="rect">
            <a:avLst/>
          </a:prstGeom>
          <a:noFill/>
        </p:spPr>
        <p:txBody>
          <a:bodyPr wrap="none" rtlCol="0">
            <a:spAutoFit/>
          </a:bodyPr>
          <a:lstStyle/>
          <a:p>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07</a:t>
            </a:r>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包身工</a:t>
            </a:r>
          </a:p>
        </p:txBody>
      </p:sp>
      <p:sp>
        <p:nvSpPr>
          <p:cNvPr id="16" name="TextBox 2089"/>
          <p:cNvSpPr txBox="1"/>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p>
        </p:txBody>
      </p:sp>
    </p:spTree>
    <p:extLst>
      <p:ext uri="{BB962C8B-B14F-4D97-AF65-F5344CB8AC3E}">
        <p14:creationId xmlns:p14="http://schemas.microsoft.com/office/powerpoint/2010/main" val="964728098"/>
      </p:ext>
    </p:extLst>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a:extLst>
              <a:ext uri="{FF2B5EF4-FFF2-40B4-BE49-F238E27FC236}">
                <a16:creationId xmlns:a16="http://schemas.microsoft.com/office/drawing/2014/main" id="{18BC6FB9-CB3A-4AE5-80E5-DF776C96D2CA}"/>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extLst>
      <p:ext uri="{BB962C8B-B14F-4D97-AF65-F5344CB8AC3E}">
        <p14:creationId xmlns:p14="http://schemas.microsoft.com/office/powerpoint/2010/main" val="783444150"/>
      </p:ext>
    </p:extLst>
  </p:cSld>
  <p:clrMapOvr>
    <a:masterClrMapping/>
  </p:clrMapOvr>
  <p:transition spd="med" advClick="0">
    <p:pull/>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读准字音</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C6101B77-280D-4121-8040-EB681B77E455}"/>
              </a:ext>
            </a:extLst>
          </p:cNvPr>
          <p:cNvSpPr/>
          <p:nvPr/>
        </p:nvSpPr>
        <p:spPr>
          <a:xfrm>
            <a:off x="2855586" y="952746"/>
            <a:ext cx="707245"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yǎn</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a:extLst>
              <a:ext uri="{FF2B5EF4-FFF2-40B4-BE49-F238E27FC236}">
                <a16:creationId xmlns:a16="http://schemas.microsoft.com/office/drawing/2014/main" id="{D5503482-136B-4CB2-9B70-B95109CE2065}"/>
              </a:ext>
            </a:extLst>
          </p:cNvPr>
          <p:cNvSpPr/>
          <p:nvPr/>
        </p:nvSpPr>
        <p:spPr>
          <a:xfrm>
            <a:off x="6503672" y="976065"/>
            <a:ext cx="562975" cy="461665"/>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he</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矩形 25">
            <a:extLst>
              <a:ext uri="{FF2B5EF4-FFF2-40B4-BE49-F238E27FC236}">
                <a16:creationId xmlns:a16="http://schemas.microsoft.com/office/drawing/2014/main" id="{045950CE-891F-4027-8028-4BE8B71F6553}"/>
              </a:ext>
            </a:extLst>
          </p:cNvPr>
          <p:cNvSpPr/>
          <p:nvPr/>
        </p:nvSpPr>
        <p:spPr>
          <a:xfrm>
            <a:off x="10236529" y="965048"/>
            <a:ext cx="761747" cy="461665"/>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nüè</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矩形 27">
            <a:extLst>
              <a:ext uri="{FF2B5EF4-FFF2-40B4-BE49-F238E27FC236}">
                <a16:creationId xmlns:a16="http://schemas.microsoft.com/office/drawing/2014/main" id="{2CFFFD8D-AEE1-4C44-A49A-143220912CDC}"/>
              </a:ext>
            </a:extLst>
          </p:cNvPr>
          <p:cNvSpPr/>
          <p:nvPr/>
        </p:nvSpPr>
        <p:spPr>
          <a:xfrm>
            <a:off x="2271449" y="1516134"/>
            <a:ext cx="1797287"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ｐ</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á</a:t>
            </a: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ｎ </a:t>
            </a:r>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shān</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矩形 28">
            <a:extLst>
              <a:ext uri="{FF2B5EF4-FFF2-40B4-BE49-F238E27FC236}">
                <a16:creationId xmlns:a16="http://schemas.microsoft.com/office/drawing/2014/main" id="{886BAFA0-6F05-4841-90BC-AEB1588F361C}"/>
              </a:ext>
            </a:extLst>
          </p:cNvPr>
          <p:cNvSpPr/>
          <p:nvPr/>
        </p:nvSpPr>
        <p:spPr>
          <a:xfrm>
            <a:off x="6598736" y="1516134"/>
            <a:ext cx="660758" cy="461665"/>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qiè</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矩形 29">
            <a:extLst>
              <a:ext uri="{FF2B5EF4-FFF2-40B4-BE49-F238E27FC236}">
                <a16:creationId xmlns:a16="http://schemas.microsoft.com/office/drawing/2014/main" id="{3FDE6DC5-0EA7-4F62-8458-17CAA800980B}"/>
              </a:ext>
            </a:extLst>
          </p:cNvPr>
          <p:cNvSpPr/>
          <p:nvPr/>
        </p:nvSpPr>
        <p:spPr>
          <a:xfrm>
            <a:off x="10246374" y="1525866"/>
            <a:ext cx="787395" cy="461665"/>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dùn</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矩形 30">
            <a:extLst>
              <a:ext uri="{FF2B5EF4-FFF2-40B4-BE49-F238E27FC236}">
                <a16:creationId xmlns:a16="http://schemas.microsoft.com/office/drawing/2014/main" id="{13F8C24A-A295-434B-B8D4-A004647960F9}"/>
              </a:ext>
            </a:extLst>
          </p:cNvPr>
          <p:cNvSpPr/>
          <p:nvPr/>
        </p:nvSpPr>
        <p:spPr>
          <a:xfrm>
            <a:off x="2734206" y="2067220"/>
            <a:ext cx="562975" cy="461665"/>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hē</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矩形 31">
            <a:extLst>
              <a:ext uri="{FF2B5EF4-FFF2-40B4-BE49-F238E27FC236}">
                <a16:creationId xmlns:a16="http://schemas.microsoft.com/office/drawing/2014/main" id="{85D977D5-5FA2-41CE-BC61-FC8CD0BFEEF2}"/>
              </a:ext>
            </a:extLst>
          </p:cNvPr>
          <p:cNvSpPr/>
          <p:nvPr/>
        </p:nvSpPr>
        <p:spPr>
          <a:xfrm>
            <a:off x="6146293" y="2089254"/>
            <a:ext cx="1359668"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ｌ</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á</a:t>
            </a: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ｎ </a:t>
            </a:r>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lǚ</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矩形 32">
            <a:extLst>
              <a:ext uri="{FF2B5EF4-FFF2-40B4-BE49-F238E27FC236}">
                <a16:creationId xmlns:a16="http://schemas.microsoft.com/office/drawing/2014/main" id="{B3DB4439-76E1-42EA-96E2-8FBC2F9E1E87}"/>
              </a:ext>
            </a:extLst>
          </p:cNvPr>
          <p:cNvSpPr/>
          <p:nvPr/>
        </p:nvSpPr>
        <p:spPr>
          <a:xfrm>
            <a:off x="10284467" y="2091720"/>
            <a:ext cx="604653" cy="461665"/>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kāi</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a:extLst>
              <a:ext uri="{FF2B5EF4-FFF2-40B4-BE49-F238E27FC236}">
                <a16:creationId xmlns:a16="http://schemas.microsoft.com/office/drawing/2014/main" id="{F6F8D5D2-71C0-48F4-8268-6300845AAD4C}"/>
              </a:ext>
            </a:extLst>
          </p:cNvPr>
          <p:cNvSpPr/>
          <p:nvPr/>
        </p:nvSpPr>
        <p:spPr>
          <a:xfrm>
            <a:off x="2741665" y="2642806"/>
            <a:ext cx="436338" cy="461665"/>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āi</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矩形 34">
            <a:extLst>
              <a:ext uri="{FF2B5EF4-FFF2-40B4-BE49-F238E27FC236}">
                <a16:creationId xmlns:a16="http://schemas.microsoft.com/office/drawing/2014/main" id="{4635FDE7-65E8-4861-AC23-2CAFFBAFD289}"/>
              </a:ext>
            </a:extLst>
          </p:cNvPr>
          <p:cNvSpPr/>
          <p:nvPr/>
        </p:nvSpPr>
        <p:spPr>
          <a:xfrm>
            <a:off x="6563470" y="2629323"/>
            <a:ext cx="644728"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niù</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矩形 35">
            <a:extLst>
              <a:ext uri="{FF2B5EF4-FFF2-40B4-BE49-F238E27FC236}">
                <a16:creationId xmlns:a16="http://schemas.microsoft.com/office/drawing/2014/main" id="{2CA2D2D6-970F-49F5-BBCD-A1E3A473D408}"/>
              </a:ext>
            </a:extLst>
          </p:cNvPr>
          <p:cNvSpPr/>
          <p:nvPr/>
        </p:nvSpPr>
        <p:spPr>
          <a:xfrm>
            <a:off x="10257578" y="2662374"/>
            <a:ext cx="1099981"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kū lóu</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矩形 36">
            <a:extLst>
              <a:ext uri="{FF2B5EF4-FFF2-40B4-BE49-F238E27FC236}">
                <a16:creationId xmlns:a16="http://schemas.microsoft.com/office/drawing/2014/main" id="{DA6D76BC-70D7-49AA-8D89-AC5C7C809F29}"/>
              </a:ext>
            </a:extLst>
          </p:cNvPr>
          <p:cNvSpPr/>
          <p:nvPr/>
        </p:nvSpPr>
        <p:spPr>
          <a:xfrm>
            <a:off x="2708614" y="3158375"/>
            <a:ext cx="849913"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dìng</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矩形 37">
            <a:extLst>
              <a:ext uri="{FF2B5EF4-FFF2-40B4-BE49-F238E27FC236}">
                <a16:creationId xmlns:a16="http://schemas.microsoft.com/office/drawing/2014/main" id="{3AF62D73-7AC5-4641-A8CE-0C84770A75BC}"/>
              </a:ext>
            </a:extLst>
          </p:cNvPr>
          <p:cNvSpPr/>
          <p:nvPr/>
        </p:nvSpPr>
        <p:spPr>
          <a:xfrm>
            <a:off x="6683695" y="3226943"/>
            <a:ext cx="542008"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kē</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矩形 38">
            <a:extLst>
              <a:ext uri="{FF2B5EF4-FFF2-40B4-BE49-F238E27FC236}">
                <a16:creationId xmlns:a16="http://schemas.microsoft.com/office/drawing/2014/main" id="{55F27652-3FB8-48AB-9082-1AB076A5D501}"/>
              </a:ext>
            </a:extLst>
          </p:cNvPr>
          <p:cNvSpPr/>
          <p:nvPr/>
        </p:nvSpPr>
        <p:spPr>
          <a:xfrm>
            <a:off x="10332636" y="3191426"/>
            <a:ext cx="780983"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xián</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0" name="矩形 39">
            <a:extLst>
              <a:ext uri="{FF2B5EF4-FFF2-40B4-BE49-F238E27FC236}">
                <a16:creationId xmlns:a16="http://schemas.microsoft.com/office/drawing/2014/main" id="{79468699-2023-44B9-A820-4EFF4B14A421}"/>
              </a:ext>
            </a:extLst>
          </p:cNvPr>
          <p:cNvSpPr/>
          <p:nvPr/>
        </p:nvSpPr>
        <p:spPr>
          <a:xfrm>
            <a:off x="2485099" y="3913215"/>
            <a:ext cx="1624163"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xīng sōng</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矩形 40">
            <a:extLst>
              <a:ext uri="{FF2B5EF4-FFF2-40B4-BE49-F238E27FC236}">
                <a16:creationId xmlns:a16="http://schemas.microsoft.com/office/drawing/2014/main" id="{95B7BBD1-DD6D-4CA6-B78F-5062951C93F7}"/>
              </a:ext>
            </a:extLst>
          </p:cNvPr>
          <p:cNvSpPr/>
          <p:nvPr/>
        </p:nvSpPr>
        <p:spPr>
          <a:xfrm>
            <a:off x="6636069" y="3778029"/>
            <a:ext cx="723275"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cáo</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矩形 41">
            <a:extLst>
              <a:ext uri="{FF2B5EF4-FFF2-40B4-BE49-F238E27FC236}">
                <a16:creationId xmlns:a16="http://schemas.microsoft.com/office/drawing/2014/main" id="{2CF31164-9786-4B09-B914-7EBB0EF10798}"/>
              </a:ext>
            </a:extLst>
          </p:cNvPr>
          <p:cNvSpPr/>
          <p:nvPr/>
        </p:nvSpPr>
        <p:spPr>
          <a:xfrm>
            <a:off x="10332324" y="3733961"/>
            <a:ext cx="720069"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zhà</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0" name="矩形 59">
            <a:extLst>
              <a:ext uri="{FF2B5EF4-FFF2-40B4-BE49-F238E27FC236}">
                <a16:creationId xmlns:a16="http://schemas.microsoft.com/office/drawing/2014/main" id="{62A34530-BD62-4E45-A00A-B2DFDAD8DD81}"/>
              </a:ext>
            </a:extLst>
          </p:cNvPr>
          <p:cNvSpPr/>
          <p:nvPr/>
        </p:nvSpPr>
        <p:spPr>
          <a:xfrm>
            <a:off x="2855586" y="4657201"/>
            <a:ext cx="537327"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līn</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1" name="矩形 60">
            <a:extLst>
              <a:ext uri="{FF2B5EF4-FFF2-40B4-BE49-F238E27FC236}">
                <a16:creationId xmlns:a16="http://schemas.microsoft.com/office/drawing/2014/main" id="{590BBFE6-63D8-4090-A580-BB16371AB392}"/>
              </a:ext>
            </a:extLst>
          </p:cNvPr>
          <p:cNvSpPr/>
          <p:nvPr/>
        </p:nvSpPr>
        <p:spPr>
          <a:xfrm>
            <a:off x="6522119" y="4675374"/>
            <a:ext cx="942887"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zhuó</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2" name="矩形 61">
            <a:extLst>
              <a:ext uri="{FF2B5EF4-FFF2-40B4-BE49-F238E27FC236}">
                <a16:creationId xmlns:a16="http://schemas.microsoft.com/office/drawing/2014/main" id="{EE8CD0CA-53E4-4299-A7BA-271B6EF9D287}"/>
              </a:ext>
            </a:extLst>
          </p:cNvPr>
          <p:cNvSpPr/>
          <p:nvPr/>
        </p:nvSpPr>
        <p:spPr>
          <a:xfrm>
            <a:off x="10264129" y="4636015"/>
            <a:ext cx="676788"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luó</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3" name="矩形 62">
            <a:extLst>
              <a:ext uri="{FF2B5EF4-FFF2-40B4-BE49-F238E27FC236}">
                <a16:creationId xmlns:a16="http://schemas.microsoft.com/office/drawing/2014/main" id="{9D79DCAA-D2E3-4B80-8B76-0DAC25126063}"/>
              </a:ext>
            </a:extLst>
          </p:cNvPr>
          <p:cNvSpPr/>
          <p:nvPr/>
        </p:nvSpPr>
        <p:spPr>
          <a:xfrm>
            <a:off x="2855586" y="5545931"/>
            <a:ext cx="109677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ｔ</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ī</a:t>
            </a: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ｎ</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ɡ</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4" name="矩形 63">
            <a:extLst>
              <a:ext uri="{FF2B5EF4-FFF2-40B4-BE49-F238E27FC236}">
                <a16:creationId xmlns:a16="http://schemas.microsoft.com/office/drawing/2014/main" id="{BA2A4F52-9F5C-4F17-8FA6-0FD39EE17A45}"/>
              </a:ext>
            </a:extLst>
          </p:cNvPr>
          <p:cNvSpPr/>
          <p:nvPr/>
        </p:nvSpPr>
        <p:spPr>
          <a:xfrm>
            <a:off x="6797983" y="5545931"/>
            <a:ext cx="537327"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jìn</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5" name="矩形 64">
            <a:extLst>
              <a:ext uri="{FF2B5EF4-FFF2-40B4-BE49-F238E27FC236}">
                <a16:creationId xmlns:a16="http://schemas.microsoft.com/office/drawing/2014/main" id="{DB7F7324-5213-42EF-8865-823414DB4034}"/>
              </a:ext>
            </a:extLst>
          </p:cNvPr>
          <p:cNvSpPr/>
          <p:nvPr/>
        </p:nvSpPr>
        <p:spPr>
          <a:xfrm>
            <a:off x="10223704" y="5498377"/>
            <a:ext cx="787395"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gǔn</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7832509A-D535-DD45-B0A0-D3D8258E63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7324" y="952746"/>
            <a:ext cx="10248900" cy="5473700"/>
          </a:xfrm>
          <a:prstGeom prst="rect">
            <a:avLst/>
          </a:prstGeom>
        </p:spPr>
      </p:pic>
    </p:spTree>
    <p:extLst>
      <p:ext uri="{BB962C8B-B14F-4D97-AF65-F5344CB8AC3E}">
        <p14:creationId xmlns:p14="http://schemas.microsoft.com/office/powerpoint/2010/main" val="24328539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linds(horizontal)">
                                      <p:cBhvr>
                                        <p:cTn id="22" dur="500"/>
                                        <p:tgtEl>
                                          <p:spTgt spid="2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linds(horizontal)">
                                      <p:cBhvr>
                                        <p:cTn id="27" dur="500"/>
                                        <p:tgtEl>
                                          <p:spTgt spid="2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blinds(horizontal)">
                                      <p:cBhvr>
                                        <p:cTn id="32" dur="500"/>
                                        <p:tgtEl>
                                          <p:spTgt spid="3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linds(horizontal)">
                                      <p:cBhvr>
                                        <p:cTn id="37" dur="500"/>
                                        <p:tgtEl>
                                          <p:spTgt spid="3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blinds(horizontal)">
                                      <p:cBhvr>
                                        <p:cTn id="42" dur="500"/>
                                        <p:tgtEl>
                                          <p:spTgt spid="3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linds(horizontal)">
                                      <p:cBhvr>
                                        <p:cTn id="47" dur="500"/>
                                        <p:tgtEl>
                                          <p:spTgt spid="3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blinds(horizontal)">
                                      <p:cBhvr>
                                        <p:cTn id="52" dur="500"/>
                                        <p:tgtEl>
                                          <p:spTgt spid="3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blinds(horizontal)">
                                      <p:cBhvr>
                                        <p:cTn id="57" dur="500"/>
                                        <p:tgtEl>
                                          <p:spTgt spid="3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blinds(horizontal)">
                                      <p:cBhvr>
                                        <p:cTn id="62" dur="500"/>
                                        <p:tgtEl>
                                          <p:spTgt spid="3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blinds(horizontal)">
                                      <p:cBhvr>
                                        <p:cTn id="67" dur="500"/>
                                        <p:tgtEl>
                                          <p:spTgt spid="37"/>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blinds(horizontal)">
                                      <p:cBhvr>
                                        <p:cTn id="72" dur="500"/>
                                        <p:tgtEl>
                                          <p:spTgt spid="38"/>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blinds(horizontal)">
                                      <p:cBhvr>
                                        <p:cTn id="77" dur="500"/>
                                        <p:tgtEl>
                                          <p:spTgt spid="39"/>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blinds(horizontal)">
                                      <p:cBhvr>
                                        <p:cTn id="82" dur="500"/>
                                        <p:tgtEl>
                                          <p:spTgt spid="40"/>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linds(horizontal)">
                                      <p:cBhvr>
                                        <p:cTn id="87" dur="500"/>
                                        <p:tgtEl>
                                          <p:spTgt spid="41"/>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blinds(horizontal)">
                                      <p:cBhvr>
                                        <p:cTn id="92" dur="500"/>
                                        <p:tgtEl>
                                          <p:spTgt spid="42"/>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blinds(horizontal)">
                                      <p:cBhvr>
                                        <p:cTn id="97" dur="500"/>
                                        <p:tgtEl>
                                          <p:spTgt spid="60"/>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61"/>
                                        </p:tgtEl>
                                        <p:attrNameLst>
                                          <p:attrName>style.visibility</p:attrName>
                                        </p:attrNameLst>
                                      </p:cBhvr>
                                      <p:to>
                                        <p:strVal val="visible"/>
                                      </p:to>
                                    </p:set>
                                    <p:animEffect transition="in" filter="blinds(horizontal)">
                                      <p:cBhvr>
                                        <p:cTn id="102" dur="500"/>
                                        <p:tgtEl>
                                          <p:spTgt spid="61"/>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62"/>
                                        </p:tgtEl>
                                        <p:attrNameLst>
                                          <p:attrName>style.visibility</p:attrName>
                                        </p:attrNameLst>
                                      </p:cBhvr>
                                      <p:to>
                                        <p:strVal val="visible"/>
                                      </p:to>
                                    </p:set>
                                    <p:animEffect transition="in" filter="blinds(horizontal)">
                                      <p:cBhvr>
                                        <p:cTn id="107" dur="500"/>
                                        <p:tgtEl>
                                          <p:spTgt spid="62"/>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63"/>
                                        </p:tgtEl>
                                        <p:attrNameLst>
                                          <p:attrName>style.visibility</p:attrName>
                                        </p:attrNameLst>
                                      </p:cBhvr>
                                      <p:to>
                                        <p:strVal val="visible"/>
                                      </p:to>
                                    </p:set>
                                    <p:animEffect transition="in" filter="blinds(horizontal)">
                                      <p:cBhvr>
                                        <p:cTn id="112" dur="500"/>
                                        <p:tgtEl>
                                          <p:spTgt spid="63"/>
                                        </p:tgtEl>
                                      </p:cBhvr>
                                    </p:animEffec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64"/>
                                        </p:tgtEl>
                                        <p:attrNameLst>
                                          <p:attrName>style.visibility</p:attrName>
                                        </p:attrNameLst>
                                      </p:cBhvr>
                                      <p:to>
                                        <p:strVal val="visible"/>
                                      </p:to>
                                    </p:set>
                                    <p:animEffect transition="in" filter="blinds(horizontal)">
                                      <p:cBhvr>
                                        <p:cTn id="117" dur="500"/>
                                        <p:tgtEl>
                                          <p:spTgt spid="64"/>
                                        </p:tgtEl>
                                      </p:cBhvr>
                                    </p:animEffect>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blinds(horizontal)">
                                      <p:cBhvr>
                                        <p:cTn id="12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60" grpId="0"/>
      <p:bldP spid="61" grpId="0"/>
      <p:bldP spid="62" grpId="0"/>
      <p:bldP spid="63" grpId="0"/>
      <p:bldP spid="64" grpId="0"/>
      <p:bldP spid="6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A493BEA0-2CF0-458C-AF2F-C02921F5E6FD}"/>
              </a:ext>
            </a:extLst>
          </p:cNvPr>
          <p:cNvSpPr>
            <a:spLocks noChangeArrowheads="1"/>
          </p:cNvSpPr>
          <p:nvPr/>
        </p:nvSpPr>
        <p:spPr bwMode="auto">
          <a:xfrm>
            <a:off x="284197" y="1724172"/>
            <a:ext cx="11531974" cy="2792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endParaRPr lang="en-US" altLang="zh-CN" sz="2400" kern="100">
              <a:latin typeface="微软雅黑" panose="020b0503020204020204" pitchFamily="34" charset="-122"/>
              <a:ea typeface="微软雅黑" panose="020b0503020204020204" pitchFamily="34" charset="-122"/>
              <a:cs typeface="Times New Roman"/>
            </a:endParaRPr>
          </a:p>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a:rPr>
              <a:t>①</a:t>
            </a:r>
            <a:r>
              <a:rPr lang="zh-CN" altLang="zh-CN" sz="2400" kern="100">
                <a:latin typeface="微软雅黑" panose="020b0503020204020204" pitchFamily="34" charset="-122"/>
                <a:ea typeface="微软雅黑" panose="020b0503020204020204" pitchFamily="34" charset="-122"/>
                <a:cs typeface="Times New Roman"/>
              </a:rPr>
              <a:t>生杀予夺：</a:t>
            </a:r>
            <a:r>
              <a:rPr lang="en-US" altLang="zh-CN" sz="2400" kern="100">
                <a:latin typeface="微软雅黑" panose="020b0503020204020204" pitchFamily="34" charset="-122"/>
                <a:ea typeface="微软雅黑" panose="020b0503020204020204" pitchFamily="34" charset="-122"/>
                <a:cs typeface="Times New Roman"/>
              </a:rPr>
              <a:t> _____________________________________________________________</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a:rPr>
              <a:t>②</a:t>
            </a:r>
            <a:r>
              <a:rPr lang="zh-CN" altLang="zh-CN" sz="2400" kern="100">
                <a:latin typeface="微软雅黑" panose="020b0503020204020204" pitchFamily="34" charset="-122"/>
                <a:ea typeface="微软雅黑" panose="020b0503020204020204" pitchFamily="34" charset="-122"/>
                <a:cs typeface="Times New Roman"/>
              </a:rPr>
              <a:t>横七竖八：</a:t>
            </a:r>
            <a:r>
              <a:rPr lang="en-US" altLang="zh-CN" sz="2400" kern="100">
                <a:latin typeface="微软雅黑" panose="020b0503020204020204" pitchFamily="34" charset="-122"/>
                <a:ea typeface="微软雅黑" panose="020b0503020204020204" pitchFamily="34" charset="-122"/>
                <a:cs typeface="Times New Roman"/>
              </a:rPr>
              <a:t> _____________________________________________________________</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③不假思索：</a:t>
            </a:r>
            <a:r>
              <a:rPr lang="en-US" altLang="zh-CN" sz="2400" kern="100">
                <a:latin typeface="微软雅黑" panose="020b0503020204020204" pitchFamily="34" charset="-122"/>
                <a:ea typeface="微软雅黑" panose="020b0503020204020204" pitchFamily="34" charset="-122"/>
                <a:cs typeface="Times New Roman"/>
              </a:rPr>
              <a:t> _____________________________________________________________</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④里应外合：</a:t>
            </a:r>
            <a:r>
              <a:rPr lang="en-US" altLang="zh-CN" sz="2400" kern="100">
                <a:latin typeface="微软雅黑" panose="020b0503020204020204" pitchFamily="34" charset="-122"/>
                <a:ea typeface="微软雅黑" panose="020b0503020204020204" pitchFamily="34" charset="-122"/>
                <a:cs typeface="Times New Roman"/>
              </a:rPr>
              <a:t> _____________________________________________________________</a:t>
            </a:r>
            <a:endParaRPr lang="zh-CN" altLang="zh-CN" sz="1050" kern="100">
              <a:latin typeface="微软雅黑" panose="020b0503020204020204" pitchFamily="34" charset="-122"/>
              <a:ea typeface="微软雅黑" panose="020b0503020204020204" pitchFamily="34" charset="-122"/>
              <a:cs typeface="Courier New"/>
            </a:endParaRPr>
          </a:p>
        </p:txBody>
      </p:sp>
      <p:sp>
        <p:nvSpPr>
          <p:cNvPr id="17" name="矩形 16">
            <a:extLst>
              <a:ext uri="{FF2B5EF4-FFF2-40B4-BE49-F238E27FC236}">
                <a16:creationId xmlns:a16="http://schemas.microsoft.com/office/drawing/2014/main" id="{946367A4-9234-4DFD-8CA6-86B51909E4C6}"/>
              </a:ext>
            </a:extLst>
          </p:cNvPr>
          <p:cNvSpPr/>
          <p:nvPr/>
        </p:nvSpPr>
        <p:spPr>
          <a:xfrm>
            <a:off x="2216364" y="2346396"/>
            <a:ext cx="4825360"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指统治者掌握生死、赏罚的大权。</a:t>
            </a:r>
          </a:p>
        </p:txBody>
      </p:sp>
      <p:sp>
        <p:nvSpPr>
          <p:cNvPr id="18" name="矩形 17">
            <a:extLst>
              <a:ext uri="{FF2B5EF4-FFF2-40B4-BE49-F238E27FC236}">
                <a16:creationId xmlns:a16="http://schemas.microsoft.com/office/drawing/2014/main" id="{8483E59D-B1EC-4BEC-A8BB-D7F5EE5A0E96}"/>
              </a:ext>
            </a:extLst>
          </p:cNvPr>
          <p:cNvSpPr/>
          <p:nvPr/>
        </p:nvSpPr>
        <p:spPr>
          <a:xfrm>
            <a:off x="2179562" y="2899948"/>
            <a:ext cx="9506128"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有的横着</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有的竖着。形容杂乱无章，没有条理。亦作“七横八竖”。</a:t>
            </a:r>
          </a:p>
        </p:txBody>
      </p:sp>
      <p:sp>
        <p:nvSpPr>
          <p:cNvPr id="20" name="矩形 19">
            <a:extLst>
              <a:ext uri="{FF2B5EF4-FFF2-40B4-BE49-F238E27FC236}">
                <a16:creationId xmlns:a16="http://schemas.microsoft.com/office/drawing/2014/main" id="{F4097EB3-CB5B-4BFE-B1C7-148A6AFB541F}"/>
              </a:ext>
            </a:extLst>
          </p:cNvPr>
          <p:cNvSpPr/>
          <p:nvPr/>
        </p:nvSpPr>
        <p:spPr>
          <a:xfrm>
            <a:off x="2227381" y="3462051"/>
            <a:ext cx="4515980"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用不着想。形容说话做事迅速。</a:t>
            </a:r>
          </a:p>
        </p:txBody>
      </p:sp>
      <p:sp>
        <p:nvSpPr>
          <p:cNvPr id="30" name="矩形 29">
            <a:extLst>
              <a:ext uri="{FF2B5EF4-FFF2-40B4-BE49-F238E27FC236}">
                <a16:creationId xmlns:a16="http://schemas.microsoft.com/office/drawing/2014/main" id="{9B78D2DA-10DA-4497-AF5B-19179512235E}"/>
              </a:ext>
            </a:extLst>
          </p:cNvPr>
          <p:cNvSpPr/>
          <p:nvPr/>
        </p:nvSpPr>
        <p:spPr>
          <a:xfrm>
            <a:off x="2223630" y="4011063"/>
            <a:ext cx="3278462"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外面攻打，里面接应。</a:t>
            </a:r>
          </a:p>
        </p:txBody>
      </p:sp>
    </p:spTree>
    <p:extLst>
      <p:ext uri="{BB962C8B-B14F-4D97-AF65-F5344CB8AC3E}">
        <p14:creationId xmlns:p14="http://schemas.microsoft.com/office/powerpoint/2010/main" val="202705944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blinds(horizontal)">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3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3891639133"/>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485518" y="398952"/>
            <a:ext cx="11291728"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 这篇报告文学以包身工一天的活动作为记叙主线，穿插有关包身工制度的起因、发展和趋向的说明和议论，二者有机地结合起来表现主题。</a:t>
            </a:r>
            <a:endParaRPr lang="en-US" altLang="zh-CN"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a:lnSpc>
                <a:spcPct val="150000"/>
              </a:lnSpc>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文章按照从清晨到夜晚的时间顺序记述了包身工一天的活动，请根据文本内容填出下面导图的空缺部分。</a:t>
            </a:r>
          </a:p>
        </p:txBody>
      </p:sp>
      <p:sp>
        <p:nvSpPr>
          <p:cNvPr id="9" name="矩形 8">
            <a:extLst>
              <a:ext uri="{FF2B5EF4-FFF2-40B4-BE49-F238E27FC236}">
                <a16:creationId xmlns:a16="http://schemas.microsoft.com/office/drawing/2014/main" id="{7BF77A2E-437E-4E2B-9B29-4A6D522E3278}"/>
              </a:ext>
            </a:extLst>
          </p:cNvPr>
          <p:cNvSpPr/>
          <p:nvPr/>
        </p:nvSpPr>
        <p:spPr>
          <a:xfrm>
            <a:off x="727595" y="3729413"/>
            <a:ext cx="4005624" cy="1384674"/>
          </a:xfrm>
          <a:prstGeom prst="rect">
            <a:avLst/>
          </a:prstGeom>
          <a:ln>
            <a:solidFill>
              <a:schemeClr val="tx1"/>
            </a:solidFill>
          </a:ln>
        </p:spPr>
        <p:txBody>
          <a:bodyPr wrap="square">
            <a:spAutoFit/>
          </a:bodyPr>
          <a:lstStyle/>
          <a:p>
            <a:pPr>
              <a:lnSpc>
                <a:spcPct val="15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四点过一刻：起床情形，住宿低劣</a:t>
            </a:r>
            <a:endParaRPr lang="zh-CN" altLang="en-US" sz="2799">
              <a:ea typeface="方正中等线简体" panose="03000509000000000000" pitchFamily="65" charset="-122"/>
            </a:endParaRPr>
          </a:p>
        </p:txBody>
      </p:sp>
      <p:sp>
        <p:nvSpPr>
          <p:cNvPr id="11" name="矩形 10">
            <a:extLst>
              <a:ext uri="{FF2B5EF4-FFF2-40B4-BE49-F238E27FC236}">
                <a16:creationId xmlns:a16="http://schemas.microsoft.com/office/drawing/2014/main" id="{56DA400D-EFF2-4011-BD39-2094CCCC36A1}"/>
              </a:ext>
            </a:extLst>
          </p:cNvPr>
          <p:cNvSpPr/>
          <p:nvPr/>
        </p:nvSpPr>
        <p:spPr>
          <a:xfrm>
            <a:off x="4622434" y="4219577"/>
            <a:ext cx="825676" cy="523099"/>
          </a:xfrm>
          <a:prstGeom prst="rect">
            <a:avLst/>
          </a:prstGeom>
        </p:spPr>
        <p:txBody>
          <a:bodyPr wrap="none">
            <a:spAutoFit/>
          </a:bodyPr>
          <a:lstStyle/>
          <a:p>
            <a:r>
              <a:rPr lang="en-US" altLang="zh-CN" sz="2799" kern="100" spc="-6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sz="2799"/>
          </a:p>
        </p:txBody>
      </p:sp>
      <p:sp>
        <p:nvSpPr>
          <p:cNvPr id="12" name="矩形 11">
            <a:extLst>
              <a:ext uri="{FF2B5EF4-FFF2-40B4-BE49-F238E27FC236}">
                <a16:creationId xmlns:a16="http://schemas.microsoft.com/office/drawing/2014/main" id="{15A0ABBB-D648-4D19-9CC3-3CF5F412FAE3}"/>
              </a:ext>
            </a:extLst>
          </p:cNvPr>
          <p:cNvSpPr/>
          <p:nvPr/>
        </p:nvSpPr>
        <p:spPr>
          <a:xfrm>
            <a:off x="5357042" y="4230389"/>
            <a:ext cx="6107952" cy="523099"/>
          </a:xfrm>
          <a:prstGeom prst="rect">
            <a:avLst/>
          </a:prstGeom>
          <a:ln>
            <a:solidFill>
              <a:schemeClr val="tx1"/>
            </a:solidFill>
          </a:ln>
        </p:spPr>
        <p:txBody>
          <a:bodyPr wrap="square">
            <a:spAutoFit/>
          </a:bodyPr>
          <a:lstStyle/>
          <a:p>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①</a:t>
            </a:r>
            <a:endParaRPr lang="zh-CN" altLang="en-US" sz="2799">
              <a:ea typeface="方正中等线简体" panose="03000509000000000000" pitchFamily="65" charset="-122"/>
            </a:endParaRPr>
          </a:p>
        </p:txBody>
      </p:sp>
      <p:sp>
        <p:nvSpPr>
          <p:cNvPr id="13" name="矩形 12">
            <a:extLst>
              <a:ext uri="{FF2B5EF4-FFF2-40B4-BE49-F238E27FC236}">
                <a16:creationId xmlns:a16="http://schemas.microsoft.com/office/drawing/2014/main" id="{B45B8470-1DDC-4F52-B1BF-8B92045887B3}"/>
              </a:ext>
            </a:extLst>
          </p:cNvPr>
          <p:cNvSpPr/>
          <p:nvPr/>
        </p:nvSpPr>
        <p:spPr>
          <a:xfrm>
            <a:off x="605614" y="5504409"/>
            <a:ext cx="825676" cy="523099"/>
          </a:xfrm>
          <a:prstGeom prst="rect">
            <a:avLst/>
          </a:prstGeom>
        </p:spPr>
        <p:txBody>
          <a:bodyPr wrap="none">
            <a:spAutoFit/>
          </a:bodyPr>
          <a:lstStyle/>
          <a:p>
            <a:r>
              <a:rPr lang="en-US" altLang="zh-CN" sz="2799" kern="100" spc="-6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sz="2799"/>
          </a:p>
        </p:txBody>
      </p:sp>
      <p:sp>
        <p:nvSpPr>
          <p:cNvPr id="17" name="矩形 16">
            <a:extLst>
              <a:ext uri="{FF2B5EF4-FFF2-40B4-BE49-F238E27FC236}">
                <a16:creationId xmlns:a16="http://schemas.microsoft.com/office/drawing/2014/main" id="{CF84D4D1-006E-46BA-9931-73180EF84C10}"/>
              </a:ext>
            </a:extLst>
          </p:cNvPr>
          <p:cNvSpPr/>
          <p:nvPr/>
        </p:nvSpPr>
        <p:spPr>
          <a:xfrm>
            <a:off x="1339186" y="5498547"/>
            <a:ext cx="5269776" cy="523099"/>
          </a:xfrm>
          <a:prstGeom prst="rect">
            <a:avLst/>
          </a:prstGeom>
          <a:ln>
            <a:solidFill>
              <a:schemeClr val="tx1"/>
            </a:solidFill>
          </a:ln>
        </p:spPr>
        <p:txBody>
          <a:bodyPr wrap="square">
            <a:spAutoFit/>
          </a:bodyPr>
          <a:lstStyle/>
          <a:p>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②</a:t>
            </a:r>
            <a:endParaRPr lang="zh-CN" altLang="en-US" sz="2799">
              <a:ea typeface="方正中等线简体" panose="03000509000000000000" pitchFamily="65" charset="-122"/>
            </a:endParaRPr>
          </a:p>
        </p:txBody>
      </p:sp>
      <p:sp>
        <p:nvSpPr>
          <p:cNvPr id="19" name="矩形 18">
            <a:extLst>
              <a:ext uri="{FF2B5EF4-FFF2-40B4-BE49-F238E27FC236}">
                <a16:creationId xmlns:a16="http://schemas.microsoft.com/office/drawing/2014/main" id="{B9A78CE3-6436-4D76-982F-861103B887C9}"/>
              </a:ext>
            </a:extLst>
          </p:cNvPr>
          <p:cNvSpPr/>
          <p:nvPr/>
        </p:nvSpPr>
        <p:spPr>
          <a:xfrm>
            <a:off x="7434003" y="5074374"/>
            <a:ext cx="3915250" cy="1384674"/>
          </a:xfrm>
          <a:prstGeom prst="rect">
            <a:avLst/>
          </a:prstGeom>
          <a:ln>
            <a:solidFill>
              <a:schemeClr val="tx1"/>
            </a:solidFill>
          </a:ln>
        </p:spPr>
        <p:txBody>
          <a:bodyPr wrap="square">
            <a:spAutoFit/>
          </a:bodyPr>
          <a:lstStyle/>
          <a:p>
            <a:pPr>
              <a:lnSpc>
                <a:spcPct val="15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放工时候：收工情形，悲惨命运</a:t>
            </a:r>
            <a:endParaRPr lang="zh-CN" altLang="en-US" sz="2799"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0" name="矩形 19">
            <a:extLst>
              <a:ext uri="{FF2B5EF4-FFF2-40B4-BE49-F238E27FC236}">
                <a16:creationId xmlns:a16="http://schemas.microsoft.com/office/drawing/2014/main" id="{0A8D21CB-B1B7-454D-9070-A6A71CB25E48}"/>
              </a:ext>
            </a:extLst>
          </p:cNvPr>
          <p:cNvSpPr/>
          <p:nvPr/>
        </p:nvSpPr>
        <p:spPr>
          <a:xfrm>
            <a:off x="5746346" y="4239587"/>
            <a:ext cx="5569467"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四点半之后：早饭惨象，饮食粗劣</a:t>
            </a:r>
            <a:endParaRPr lang="zh-CN" altLang="en-US" sz="2799">
              <a:solidFill>
                <a:srgbClr val="C00000"/>
              </a:solidFill>
            </a:endParaRPr>
          </a:p>
        </p:txBody>
      </p:sp>
      <p:sp>
        <p:nvSpPr>
          <p:cNvPr id="21" name="矩形 20">
            <a:extLst>
              <a:ext uri="{FF2B5EF4-FFF2-40B4-BE49-F238E27FC236}">
                <a16:creationId xmlns:a16="http://schemas.microsoft.com/office/drawing/2014/main" id="{B2BEAB6B-B497-4AAA-B3B3-66D662366F94}"/>
              </a:ext>
            </a:extLst>
          </p:cNvPr>
          <p:cNvSpPr/>
          <p:nvPr/>
        </p:nvSpPr>
        <p:spPr>
          <a:xfrm>
            <a:off x="6659029" y="5508529"/>
            <a:ext cx="825676" cy="523099"/>
          </a:xfrm>
          <a:prstGeom prst="rect">
            <a:avLst/>
          </a:prstGeom>
        </p:spPr>
        <p:txBody>
          <a:bodyPr wrap="none">
            <a:spAutoFit/>
          </a:bodyPr>
          <a:lstStyle/>
          <a:p>
            <a:r>
              <a:rPr lang="en-US" altLang="zh-CN" sz="2799" kern="100" spc="-6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sz="2799"/>
          </a:p>
        </p:txBody>
      </p:sp>
      <p:sp>
        <p:nvSpPr>
          <p:cNvPr id="22" name="矩形 21">
            <a:extLst>
              <a:ext uri="{FF2B5EF4-FFF2-40B4-BE49-F238E27FC236}">
                <a16:creationId xmlns:a16="http://schemas.microsoft.com/office/drawing/2014/main" id="{92778D6F-91F1-4883-A76C-7BC3230AE27E}"/>
              </a:ext>
            </a:extLst>
          </p:cNvPr>
          <p:cNvSpPr/>
          <p:nvPr/>
        </p:nvSpPr>
        <p:spPr>
          <a:xfrm>
            <a:off x="1757475" y="5510036"/>
            <a:ext cx="4851487"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五点钟：劳动情况，条件恶劣</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852450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485518" y="398952"/>
            <a:ext cx="11291728"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 这篇报告文学以包身工一天的活动作为记叙主线，穿插有关包身工制度的起因、发展和趋向的说明和议论，二者有机地结合起来表现主题。</a:t>
            </a:r>
            <a:endParaRPr lang="en-US" altLang="zh-CN"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a:lnSpc>
                <a:spcPct val="150000"/>
              </a:lnSpc>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作者按照从现实到历史的思路来揭示包身工制度的罪恶，请根据文本内容填出下面导图的空缺部分。</a:t>
            </a:r>
          </a:p>
        </p:txBody>
      </p:sp>
      <p:sp>
        <p:nvSpPr>
          <p:cNvPr id="18" name="矩形 17">
            <a:extLst>
              <a:ext uri="{FF2B5EF4-FFF2-40B4-BE49-F238E27FC236}">
                <a16:creationId xmlns:a16="http://schemas.microsoft.com/office/drawing/2014/main" id="{56878B62-B76C-4E54-86CA-4955AE2819EA}"/>
              </a:ext>
            </a:extLst>
          </p:cNvPr>
          <p:cNvSpPr/>
          <p:nvPr/>
        </p:nvSpPr>
        <p:spPr>
          <a:xfrm>
            <a:off x="1386658" y="3992890"/>
            <a:ext cx="3478149" cy="523099"/>
          </a:xfrm>
          <a:prstGeom prst="rect">
            <a:avLst/>
          </a:prstGeom>
          <a:ln>
            <a:solidFill>
              <a:schemeClr val="tx1"/>
            </a:solidFill>
          </a:ln>
        </p:spPr>
        <p:txBody>
          <a:bodyPr wrap="square">
            <a:spAutoFit/>
          </a:bodyPr>
          <a:lstStyle/>
          <a:p>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③</a:t>
            </a:r>
            <a:endParaRPr lang="zh-CN" altLang="en-US" sz="2799">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3" name="矩形 22">
            <a:extLst>
              <a:ext uri="{FF2B5EF4-FFF2-40B4-BE49-F238E27FC236}">
                <a16:creationId xmlns:a16="http://schemas.microsoft.com/office/drawing/2014/main" id="{7218EB81-2D3F-456B-AD8D-D5EBEF6AC0D0}"/>
              </a:ext>
            </a:extLst>
          </p:cNvPr>
          <p:cNvSpPr/>
          <p:nvPr/>
        </p:nvSpPr>
        <p:spPr>
          <a:xfrm>
            <a:off x="5601245" y="3984266"/>
            <a:ext cx="3056539" cy="523099"/>
          </a:xfrm>
          <a:prstGeom prst="rect">
            <a:avLst/>
          </a:prstGeom>
          <a:ln>
            <a:solidFill>
              <a:schemeClr val="tx1"/>
            </a:solidFill>
          </a:ln>
        </p:spPr>
        <p:txBody>
          <a:bodyPr wrap="none">
            <a:spAutoFit/>
          </a:bodyPr>
          <a:lstStyle/>
          <a:p>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包身工制度的发展</a:t>
            </a:r>
            <a:endParaRPr lang="zh-CN" altLang="en-US" sz="2799">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4" name="矩形 23">
            <a:extLst>
              <a:ext uri="{FF2B5EF4-FFF2-40B4-BE49-F238E27FC236}">
                <a16:creationId xmlns:a16="http://schemas.microsoft.com/office/drawing/2014/main" id="{E5C9DABE-8A09-457C-9D9A-536DD8BE4AEA}"/>
              </a:ext>
            </a:extLst>
          </p:cNvPr>
          <p:cNvSpPr/>
          <p:nvPr/>
        </p:nvSpPr>
        <p:spPr>
          <a:xfrm>
            <a:off x="4864808" y="4008294"/>
            <a:ext cx="825676" cy="523099"/>
          </a:xfrm>
          <a:prstGeom prst="rect">
            <a:avLst/>
          </a:prstGeom>
        </p:spPr>
        <p:txBody>
          <a:bodyPr wrap="none">
            <a:spAutoFit/>
          </a:bodyPr>
          <a:lstStyle/>
          <a:p>
            <a:r>
              <a:rPr lang="en-US" altLang="zh-CN" sz="2799" kern="100" spc="-6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sz="2799"/>
          </a:p>
        </p:txBody>
      </p:sp>
      <p:sp>
        <p:nvSpPr>
          <p:cNvPr id="25" name="矩形 24">
            <a:extLst>
              <a:ext uri="{FF2B5EF4-FFF2-40B4-BE49-F238E27FC236}">
                <a16:creationId xmlns:a16="http://schemas.microsoft.com/office/drawing/2014/main" id="{16967573-7394-4F19-9ED0-D0C074C25A9A}"/>
              </a:ext>
            </a:extLst>
          </p:cNvPr>
          <p:cNvSpPr/>
          <p:nvPr/>
        </p:nvSpPr>
        <p:spPr>
          <a:xfrm>
            <a:off x="2008348" y="4830174"/>
            <a:ext cx="3584588" cy="523099"/>
          </a:xfrm>
          <a:prstGeom prst="rect">
            <a:avLst/>
          </a:prstGeom>
          <a:ln>
            <a:solidFill>
              <a:schemeClr val="tx1"/>
            </a:solidFill>
          </a:ln>
        </p:spPr>
        <p:txBody>
          <a:bodyPr wrap="square">
            <a:spAutoFit/>
          </a:bodyPr>
          <a:lstStyle/>
          <a:p>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④</a:t>
            </a:r>
            <a:endParaRPr lang="zh-CN" altLang="en-US" sz="2799">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6" name="矩形 25">
            <a:extLst>
              <a:ext uri="{FF2B5EF4-FFF2-40B4-BE49-F238E27FC236}">
                <a16:creationId xmlns:a16="http://schemas.microsoft.com/office/drawing/2014/main" id="{EEB62E81-3F57-48C8-9C04-961E313E8513}"/>
              </a:ext>
            </a:extLst>
          </p:cNvPr>
          <p:cNvSpPr/>
          <p:nvPr/>
        </p:nvSpPr>
        <p:spPr>
          <a:xfrm>
            <a:off x="6346553" y="4836954"/>
            <a:ext cx="3056539" cy="523099"/>
          </a:xfrm>
          <a:prstGeom prst="rect">
            <a:avLst/>
          </a:prstGeom>
          <a:ln>
            <a:solidFill>
              <a:schemeClr val="tx1"/>
            </a:solidFill>
          </a:ln>
        </p:spPr>
        <p:txBody>
          <a:bodyPr wrap="none">
            <a:spAutoFit/>
          </a:bodyPr>
          <a:lstStyle/>
          <a:p>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包身工制度的结局</a:t>
            </a:r>
            <a:endParaRPr lang="zh-CN" altLang="en-US" sz="2799"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7" name="矩形 26">
            <a:extLst>
              <a:ext uri="{FF2B5EF4-FFF2-40B4-BE49-F238E27FC236}">
                <a16:creationId xmlns:a16="http://schemas.microsoft.com/office/drawing/2014/main" id="{75A8760F-37D9-481D-AB17-111BFC2209E8}"/>
              </a:ext>
            </a:extLst>
          </p:cNvPr>
          <p:cNvSpPr/>
          <p:nvPr/>
        </p:nvSpPr>
        <p:spPr>
          <a:xfrm>
            <a:off x="1818607" y="4016896"/>
            <a:ext cx="3056539"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包身工制度的产生</a:t>
            </a:r>
            <a:endParaRPr lang="zh-CN" altLang="en-US" sz="2799">
              <a:solidFill>
                <a:srgbClr val="C00000"/>
              </a:solidFill>
            </a:endParaRPr>
          </a:p>
        </p:txBody>
      </p:sp>
      <p:sp>
        <p:nvSpPr>
          <p:cNvPr id="28" name="矩形 27">
            <a:extLst>
              <a:ext uri="{FF2B5EF4-FFF2-40B4-BE49-F238E27FC236}">
                <a16:creationId xmlns:a16="http://schemas.microsoft.com/office/drawing/2014/main" id="{B85FB336-2381-4E70-8AB9-B3BBC0A78001}"/>
              </a:ext>
            </a:extLst>
          </p:cNvPr>
          <p:cNvSpPr/>
          <p:nvPr/>
        </p:nvSpPr>
        <p:spPr>
          <a:xfrm>
            <a:off x="1291345" y="4846932"/>
            <a:ext cx="825676" cy="523099"/>
          </a:xfrm>
          <a:prstGeom prst="rect">
            <a:avLst/>
          </a:prstGeom>
        </p:spPr>
        <p:txBody>
          <a:bodyPr wrap="none">
            <a:spAutoFit/>
          </a:bodyPr>
          <a:lstStyle/>
          <a:p>
            <a:r>
              <a:rPr lang="en-US" altLang="zh-CN" sz="2799" kern="100" spc="-6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sz="2799"/>
          </a:p>
        </p:txBody>
      </p:sp>
      <p:sp>
        <p:nvSpPr>
          <p:cNvPr id="29" name="矩形 28">
            <a:extLst>
              <a:ext uri="{FF2B5EF4-FFF2-40B4-BE49-F238E27FC236}">
                <a16:creationId xmlns:a16="http://schemas.microsoft.com/office/drawing/2014/main" id="{7F9CBD88-5DBB-46CF-909E-CA2236895362}"/>
              </a:ext>
            </a:extLst>
          </p:cNvPr>
          <p:cNvSpPr/>
          <p:nvPr/>
        </p:nvSpPr>
        <p:spPr>
          <a:xfrm>
            <a:off x="2536397" y="4839900"/>
            <a:ext cx="3056539"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包身工制度的恶果</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0" name="矩形 29">
            <a:extLst>
              <a:ext uri="{FF2B5EF4-FFF2-40B4-BE49-F238E27FC236}">
                <a16:creationId xmlns:a16="http://schemas.microsoft.com/office/drawing/2014/main" id="{7AA8FE08-01A0-4D2E-A34B-EA9CB1455E8D}"/>
              </a:ext>
            </a:extLst>
          </p:cNvPr>
          <p:cNvSpPr/>
          <p:nvPr/>
        </p:nvSpPr>
        <p:spPr>
          <a:xfrm>
            <a:off x="5602360" y="4845578"/>
            <a:ext cx="825676" cy="523099"/>
          </a:xfrm>
          <a:prstGeom prst="rect">
            <a:avLst/>
          </a:prstGeom>
        </p:spPr>
        <p:txBody>
          <a:bodyPr wrap="none">
            <a:spAutoFit/>
          </a:bodyPr>
          <a:lstStyle/>
          <a:p>
            <a:r>
              <a:rPr lang="en-US" altLang="zh-CN" sz="2799" kern="100" spc="-6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sz="2799"/>
          </a:p>
        </p:txBody>
      </p:sp>
    </p:spTree>
    <p:extLst>
      <p:ext uri="{BB962C8B-B14F-4D97-AF65-F5344CB8AC3E}">
        <p14:creationId xmlns:p14="http://schemas.microsoft.com/office/powerpoint/2010/main" val="4052723952"/>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赏析文章选材</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课文中用到的材料可以分为两类：一类是新闻事实，一类是背景材料。这两个方面的内容在课文中是如何有机地融合在一起的？</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497390"/>
            <a:ext cx="10021793"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文章在叙述了一些新闻事实之后，往往引入一些背景材料，揭示包身工制度的起源、发展等情况。中间都有一些转折性的词句，使得衔接自然流畅。比如写四点一刻被骂作“猪猡”的包身工起身的情景之后，就以“但是，她们正式的名称却是‘包身工’”一句作为过渡，写这些乡下姑娘是如何被带工老板骗到城里来的。在介绍了四点半钟包身工们吃粥的情景后，就用“廉价‘机器’”来衔接，引出了日本厂家特别愿意雇用包身工的原因，对包身工受剥削、受压榨的情况做了具体、详细的介绍。</a:t>
            </a:r>
          </a:p>
        </p:txBody>
      </p:sp>
    </p:spTree>
    <p:extLst>
      <p:ext uri="{BB962C8B-B14F-4D97-AF65-F5344CB8AC3E}">
        <p14:creationId xmlns:p14="http://schemas.microsoft.com/office/powerpoint/2010/main" val="8385310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赏析文章选材</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课文在选择材料方面注意了典型化，这主要体现在哪些地方？</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497390"/>
            <a:ext cx="1002179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①典型人物。从上海杨树浦福临路东洋纱厂工房区域内两千个左右的包身工中，作者选择了“芦柴棒”重点刻画，并贯穿全文。我们从“芦柴棒”瘦小的躯体上看到的是每一个包身工的可怜形象：“芦柴棒”遭毒打、受折磨的情景，是一切包身工经常受到的虐待和侮辱的剪影；老板要“芦柴棒”“做到死”，这便是包身工们最终都不可逃脱的厄运。正是因为老板这样的敲骨吸髓，包身工才成为“骷髅一样”的“芦柴棒”。</a:t>
            </a:r>
          </a:p>
        </p:txBody>
      </p:sp>
    </p:spTree>
    <p:extLst>
      <p:ext uri="{BB962C8B-B14F-4D97-AF65-F5344CB8AC3E}">
        <p14:creationId xmlns:p14="http://schemas.microsoft.com/office/powerpoint/2010/main" val="342195228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赏析文章选材</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课文在选择材料方面注意了典型化，这主要体现在哪些地方？</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093713" y="1910325"/>
            <a:ext cx="10447698" cy="4602991"/>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②典型细节。细节描写，会使读者如同身临其境，感受到丰富、具体、真实的形象和事件。像“打呵欠”“叹气”“叫喊”“寻衣服”“穿错了别人的鞋子”“胡乱地踏在别人身上”等等，把这些细节连缀起来，就画出了包身工们起床时的场面；又如，写“芦柴棒”着急地要将大锅子里的稀饭烧滚，作者并没有进行详尽的描写，只选择了这样一个细节：“倒冒出来的青烟引起了她一阵猛烈的咳嗽”。这个细节，引起人们对她生活状态的许多联想。包身工早晨吃粥的情景也很细腻逼真：对粥的描写，使你立刻想到了猪食；女工们用舌头舔淋漓在碗外边的粥汁，蹲在路上和门口就食，使你仿佛听到了她们的饥肠辘辘；至于老板娘用锅焦、残粥搅拌清水来给女工充饥的镜头，更把包身工猪狗不如的生活揭示得入木三分。</a:t>
            </a:r>
          </a:p>
        </p:txBody>
      </p:sp>
    </p:spTree>
    <p:extLst>
      <p:ext uri="{BB962C8B-B14F-4D97-AF65-F5344CB8AC3E}">
        <p14:creationId xmlns:p14="http://schemas.microsoft.com/office/powerpoint/2010/main" val="3638470190"/>
      </p:ext>
    </p:extLst>
  </p:cSld>
  <p:clrMapOvr>
    <a:masterClrMapping/>
  </p:clrMapOvr>
  <p:transition spd="med" advClick="0">
    <p:pull/>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赏析文章选材</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课文在选择材料方面注意了典型化，这主要体现在哪些地方？</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093713" y="1910325"/>
            <a:ext cx="10447698" cy="4602991"/>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③典型场面。场面描写，是在一个特定的环境里，围绕着一个中心人物，表现其他众多人物的活动。如文章开始，作者简明地指出了时间、地点之后，就描写一个穿着和时节不相称的拷绸衫裤的男子在大声地呼喊，接下去就写了在“七尺阔、十二尺深的工房楼下”这个环境中，包身工们的各种活动，真实地再现了当时当地的情景。看到这种情景，会使人们感到，包身工们过的真是“猪一般的生活”。又如，对包身工制度的形成也是通过带工到乡下“游说”的场面，形象地加以表现的。读了这部分</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我们既看到了带工在花言巧语地进行欺骗，又仿佛看到了那些极端痛苦、走投无路的农民们在认真地听着，在动心地思索，最后忍痛画押签字，把亲生的女儿卖给了带工的骗子。</a:t>
            </a:r>
          </a:p>
        </p:txBody>
      </p:sp>
    </p:spTree>
    <p:extLst>
      <p:ext uri="{BB962C8B-B14F-4D97-AF65-F5344CB8AC3E}">
        <p14:creationId xmlns:p14="http://schemas.microsoft.com/office/powerpoint/2010/main" val="2700477366"/>
      </p:ext>
    </p:extLst>
  </p:cSld>
  <p:clrMapOvr>
    <a:masterClrMapping/>
  </p:clrMapOvr>
  <p:transition spd="med" advClick="0">
    <p:pull/>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a:extLst>
              <a:ext uri="{FF2B5EF4-FFF2-40B4-BE49-F238E27FC236}">
                <a16:creationId xmlns:a16="http://schemas.microsoft.com/office/drawing/2014/main" id="{91CBB1E5-5E59-46EB-AAF3-04475ED69AEC}"/>
              </a:ext>
            </a:extLst>
          </p:cNvPr>
          <p:cNvSpPr txBox="1"/>
          <p:nvPr/>
        </p:nvSpPr>
        <p:spPr>
          <a:xfrm>
            <a:off x="811148" y="2522758"/>
            <a:ext cx="10569703" cy="2448555"/>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了解报告文学的体表特点，了解作者及文章的写作背景。</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抓往文章线索，把握文章内容和结构。</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学习课文点面结合和在复杂的记叙中有条理地穿插描写、议论和抒情的写法。</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认识包身工制度的罪恶，学会关注现实，培养社会责任感。</a:t>
            </a:r>
          </a:p>
        </p:txBody>
      </p:sp>
    </p:spTree>
    <p:extLst>
      <p:ext uri="{BB962C8B-B14F-4D97-AF65-F5344CB8AC3E}">
        <p14:creationId xmlns:p14="http://schemas.microsoft.com/office/powerpoint/2010/main" val="2048457397"/>
      </p:ext>
    </p:extLst>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赏析文章选材</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课文在选择材料方面注意了典型化，这主要体现在哪些地方？</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093713" y="1910325"/>
            <a:ext cx="10447698"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④典型数据。在说明包身工居住条件的恶劣，在中国的日本纱厂飞速膨大的情况，工人中包身工惊人的比例等时，作者运用了大量的数据，以无可辩驳的事实，更有力地揭露包身工制度的罪恶，具有雄辩的力量。</a:t>
            </a:r>
          </a:p>
        </p:txBody>
      </p:sp>
    </p:spTree>
    <p:extLst>
      <p:ext uri="{BB962C8B-B14F-4D97-AF65-F5344CB8AC3E}">
        <p14:creationId xmlns:p14="http://schemas.microsoft.com/office/powerpoint/2010/main" val="324662262"/>
      </p:ext>
    </p:extLst>
  </p:cSld>
  <p:clrMapOvr>
    <a:masterClrMapping/>
  </p:clrMapOvr>
  <p:transition spd="med" advClick="0">
    <p:pull/>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3128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赏析文章选材</a:t>
            </a: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为了准确而深刻地再现包身工制度的黑暗、残酷，作者精心选材，描写了包身工们一天的生活状况。他所用的手法是“点面结合”。所谓“面”，就是一般的、概括性的材料；所谓“点”，就是一些典型的人物、典型的事例和典型的细节。请结合文本分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907535"/>
            <a:ext cx="10021793"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本文既有对包身工悲惨遭遇的概括介绍，对包身工群体形象的简略描写，如作者在记叙中集中写了包身工的起床、早餐、上工、放工四个场面，这面上的记叙与描写概括了包身工一天的生活和劳动状况，又有对“芦柴棒”“小福子”典型人物的生动描写，作者以“芦柴棒”为例，通过“生病被打”“被泼冷水”“抄身”等细节描写，写出了包身工奴隶般地被榨完残留在皮骨里的最后一滴血汗为止的悲惨命运。“小福子”遭到“拿莫温”和“东洋婆”毒打惩罚的描写，也反映了包身工的不幸遭遇。</a:t>
            </a:r>
          </a:p>
        </p:txBody>
      </p:sp>
    </p:spTree>
    <p:extLst>
      <p:ext uri="{BB962C8B-B14F-4D97-AF65-F5344CB8AC3E}">
        <p14:creationId xmlns:p14="http://schemas.microsoft.com/office/powerpoint/2010/main" val="332334934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3128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赏析文章选材</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作者写了关于“芦柴棒”的哪些事情？为什么多次提到她？</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397673"/>
            <a:ext cx="10021793"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明确：文中三次提到“芦柴棒”这个人物。第一次，由老板喊她的名字而写出她那“手脚瘦得像芦棒梗一样”的外貌。</a:t>
            </a:r>
          </a:p>
          <a:p>
            <a:pPr>
              <a:lnSpc>
                <a:spcPct val="150000"/>
              </a:lnSpc>
            </a:pPr>
            <a:r>
              <a:rPr lang="zh-CN" altLang="en-US" sz="2200">
                <a:latin typeface="微软雅黑" panose="020b0503020204020204" pitchFamily="34" charset="-122"/>
                <a:ea typeface="微软雅黑" panose="020b0503020204020204" pitchFamily="34" charset="-122"/>
              </a:rPr>
              <a:t>第二次写她病倒了，尽管是急性的重伤风，尽管“她很见机地将身体慢慢地移到屋子的角上，缩作一团，尽可能地不占地方”，尽管她“用手做着手势，表示身体没力，请求他的怜悯”，但是，老板为了不丧失一天的利润，还是要用各种毒辣的手段来强制她做工。第三次写她身体瘦得像骷髅一样，甚至连“抄身婆”都不愿意用手去接触她的身体，即使这样，老板也决不放她回去。</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021303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3128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赏析文章选材</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作者写了关于“芦柴棒”的哪些事情？为什么多次提到她？</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907535"/>
            <a:ext cx="1002179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芦柴棒是众多包身工中的一个典型人物。这里，作者虽然只写的是一个芦柴棒，但读者看到的却是成百上千个芦柴棒。芦柴棒遭毒打、受折磨的情景，是包身工经常受到的虐待和侮辱的缩影；老板要芦柴棒“做到死”，也是每一个包身工最终都不可逃脱的厄运。通过“芦柴棒”的悲惨遭遇的描述，具体而深入地反映了包身工被压榨、被摧残的悲惨的命运。</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9722115"/>
      </p:ext>
    </p:extLst>
  </p:cSld>
  <p:clrMapOvr>
    <a:masterClrMapping/>
  </p:clrMapOvr>
  <p:transition spd="med" advClick="0">
    <p:pull/>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3128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赏析文章结构</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这一篇报告文学的材料极为丰富，结构是纵横交错，作者是如何构思谋篇的？请结合文本分析。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582607"/>
            <a:ext cx="10021793"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课文以时间为线索，围绕包身工一天的生活和做工来组织材料，中间穿插一些背景材料和作者的议论。作者把散乱的不完整的材料，像剪接电影一样，高度集中地组织在包身工从清晨到黄昏放工一天的时间里。首先是四点一刻，包身工起床的情形，展示了她们住宿条件之差，以及在种种折磨下精神状态的麻木，之后补叙了包身工的来历，使带工的谎言与现实条件的糟糕形成对比。然后是四点半，包身工吃饭的场景，接着进一步追根究源，分析了日本厂家之所以特别愿意雇用包身工的三大原因。</a:t>
            </a:r>
          </a:p>
        </p:txBody>
      </p:sp>
    </p:spTree>
    <p:extLst>
      <p:ext uri="{BB962C8B-B14F-4D97-AF65-F5344CB8AC3E}">
        <p14:creationId xmlns:p14="http://schemas.microsoft.com/office/powerpoint/2010/main" val="3339375188"/>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3128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赏析文章结构</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这一篇报告文学的材料极为丰富，结构是纵横交错，作者是如何构思谋篇的？请结合文本分析。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811396"/>
            <a:ext cx="1002179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最后是五点钟之后，包身工们上工的情景以及做工时所遭受的种种威胁和虐待。紧接着穿插指出日本纱厂吸取中国工人的血汗迅速庞大的事实，揭露帝国主义对中国工人的压榨掠夺。最后部分，作者又概括叙述了包身工的悲惨结局。她们被折磨得“手脚像芦柴棒一般地瘦，身体像弓一样地弯</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面色像死人一样地惨！咳着，喘着，淌着冷汗，还是被逼着在做工”。结尾分析包身工制度的罪恶本质，展现光明的未来。</a:t>
            </a:r>
          </a:p>
        </p:txBody>
      </p:sp>
    </p:spTree>
    <p:extLst>
      <p:ext uri="{BB962C8B-B14F-4D97-AF65-F5344CB8AC3E}">
        <p14:creationId xmlns:p14="http://schemas.microsoft.com/office/powerpoint/2010/main" val="3437033597"/>
      </p:ext>
    </p:extLst>
  </p:cSld>
  <p:clrMapOvr>
    <a:masterClrMapping/>
  </p:clrMapOvr>
  <p:transition spd="med" advClick="0">
    <p:pull/>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3128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赏析文章结构</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这一篇报告文学的材料极为丰富，结构是纵横交错，作者是如何构思谋篇的？请结合文本分析。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811396"/>
            <a:ext cx="10021793"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作者把具体生动的描写和精辟的说明议论交织在一起，相互补充，层层推进。既从纵的方面展示出包身工们的悲惨生活境况，又从横的方面说明了包身工制度的发生、发展及后果；既揭露了中国封建势力的凶残本性，又控诉了帝国主义的强盗行径，从而使作品主线突出，穿插有致，增强了文章的说服力。</a:t>
            </a:r>
          </a:p>
        </p:txBody>
      </p:sp>
    </p:spTree>
    <p:extLst>
      <p:ext uri="{BB962C8B-B14F-4D97-AF65-F5344CB8AC3E}">
        <p14:creationId xmlns:p14="http://schemas.microsoft.com/office/powerpoint/2010/main" val="1039167637"/>
      </p:ext>
    </p:extLst>
  </p:cSld>
  <p:clrMapOvr>
    <a:masterClrMapping/>
  </p:clrMapOvr>
  <p:transition spd="med" advClick="0">
    <p:pull/>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3128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赏析文章结构</a:t>
            </a:r>
            <a:r>
              <a:rPr lang="en-US" altLang="zh-CN" sz="2200">
                <a:solidFill>
                  <a:srgbClr val="7F6B5B"/>
                </a:solidFill>
                <a:latin typeface="微软雅黑" panose="020b0503020204020204" pitchFamily="34" charset="-122"/>
                <a:ea typeface="微软雅黑" panose="020b0503020204020204" pitchFamily="34" charset="-122"/>
              </a:rPr>
              <a:t>】7.</a:t>
            </a:r>
            <a:r>
              <a:rPr lang="zh-CN" altLang="en-US" sz="2200">
                <a:solidFill>
                  <a:srgbClr val="7F6B5B"/>
                </a:solidFill>
                <a:latin typeface="微软雅黑" panose="020b0503020204020204" pitchFamily="34" charset="-122"/>
                <a:ea typeface="微软雅黑" panose="020b0503020204020204" pitchFamily="34" charset="-122"/>
              </a:rPr>
              <a:t>作者在文章的最后三段做了哪些联想？这些联想对表达中心有什么作用？</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085103" y="2437112"/>
            <a:ext cx="10021793" cy="4602991"/>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①由包身工的制度联想到船户养墨鸭捕鱼的事。通过联想把包身工和墨鸭比较，指出墨鸭养活船户，包身工养活带工老板。但船户对墨鸭没有怎么虐待，带工老板却残酷压迫包身工，连一点施与的温情也没有，强烈地揭示了包身工受压迫的惨重和人不如禽的命运。</a:t>
            </a:r>
          </a:p>
          <a:p>
            <a:pPr>
              <a:lnSpc>
                <a:spcPct val="150000"/>
              </a:lnSpc>
            </a:pPr>
            <a:r>
              <a:rPr lang="zh-CN" altLang="en-US" sz="2200">
                <a:latin typeface="微软雅黑" panose="020b0503020204020204" pitchFamily="34" charset="-122"/>
                <a:ea typeface="微软雅黑" panose="020b0503020204020204" pitchFamily="34" charset="-122"/>
              </a:rPr>
              <a:t>②由包身工的处境联想到</a:t>
            </a:r>
            <a:r>
              <a:rPr lang="en-US" altLang="zh-CN" sz="2200">
                <a:latin typeface="微软雅黑" panose="020b0503020204020204" pitchFamily="34" charset="-122"/>
                <a:ea typeface="微软雅黑" panose="020b0503020204020204" pitchFamily="34" charset="-122"/>
              </a:rPr>
              <a:t>16</a:t>
            </a:r>
            <a:r>
              <a:rPr lang="zh-CN" altLang="en-US" sz="2200">
                <a:latin typeface="微软雅黑" panose="020b0503020204020204" pitchFamily="34" charset="-122"/>
                <a:ea typeface="微软雅黑" panose="020b0503020204020204" pitchFamily="34" charset="-122"/>
              </a:rPr>
              <a:t>世纪封建制度下的奴隶，指出</a:t>
            </a:r>
            <a:r>
              <a:rPr lang="en-US" altLang="zh-CN" sz="2200">
                <a:latin typeface="微软雅黑" panose="020b0503020204020204" pitchFamily="34" charset="-122"/>
                <a:ea typeface="微软雅黑" panose="020b0503020204020204" pitchFamily="34" charset="-122"/>
              </a:rPr>
              <a:t>20</a:t>
            </a:r>
            <a:r>
              <a:rPr lang="zh-CN" altLang="en-US" sz="2200">
                <a:latin typeface="微软雅黑" panose="020b0503020204020204" pitchFamily="34" charset="-122"/>
                <a:ea typeface="微软雅黑" panose="020b0503020204020204" pitchFamily="34" charset="-122"/>
              </a:rPr>
              <a:t>世纪的工人却和</a:t>
            </a:r>
            <a:r>
              <a:rPr lang="en-US" altLang="zh-CN" sz="2200">
                <a:latin typeface="微软雅黑" panose="020b0503020204020204" pitchFamily="34" charset="-122"/>
                <a:ea typeface="微软雅黑" panose="020b0503020204020204" pitchFamily="34" charset="-122"/>
              </a:rPr>
              <a:t>16</a:t>
            </a:r>
            <a:r>
              <a:rPr lang="zh-CN" altLang="en-US" sz="2200">
                <a:latin typeface="微软雅黑" panose="020b0503020204020204" pitchFamily="34" charset="-122"/>
                <a:ea typeface="微软雅黑" panose="020b0503020204020204" pitchFamily="34" charset="-122"/>
              </a:rPr>
              <a:t>世纪的奴隶受着同样惨无人道的待遇。</a:t>
            </a:r>
          </a:p>
          <a:p>
            <a:pPr>
              <a:lnSpc>
                <a:spcPct val="150000"/>
              </a:lnSpc>
            </a:pPr>
            <a:r>
              <a:rPr lang="zh-CN" altLang="en-US" sz="2200">
                <a:latin typeface="微软雅黑" panose="020b0503020204020204" pitchFamily="34" charset="-122"/>
                <a:ea typeface="微软雅黑" panose="020b0503020204020204" pitchFamily="34" charset="-122"/>
              </a:rPr>
              <a:t>③联想到美国进步作家索洛警告美国资产阶级的话，既控诉了资本家对包身工的剥削压迫，又表现了作者对包身工制度必然灭亡、新社会必然出现的信心。</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025147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37614" y="1024385"/>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赏析文章语言特点</a:t>
            </a:r>
            <a:r>
              <a:rPr lang="en-US" altLang="zh-CN" sz="2200">
                <a:solidFill>
                  <a:srgbClr val="7F6B5B"/>
                </a:solidFill>
                <a:latin typeface="微软雅黑" panose="020b0503020204020204" pitchFamily="34" charset="-122"/>
                <a:ea typeface="微软雅黑" panose="020b0503020204020204" pitchFamily="34" charset="-122"/>
              </a:rPr>
              <a:t>】8.</a:t>
            </a:r>
            <a:r>
              <a:rPr lang="zh-CN" altLang="en-US" sz="2200">
                <a:solidFill>
                  <a:srgbClr val="7F6B5B"/>
                </a:solidFill>
                <a:latin typeface="微软雅黑" panose="020b0503020204020204" pitchFamily="34" charset="-122"/>
                <a:ea typeface="微软雅黑" panose="020b0503020204020204" pitchFamily="34" charset="-122"/>
              </a:rPr>
              <a:t>本文运用了大量的修辞手法，如比喻、对比等，请结合文本加以赏析。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749614" y="2005333"/>
            <a:ext cx="11047284" cy="4397935"/>
          </a:xfrm>
          <a:prstGeom prst="rect">
            <a:avLst/>
          </a:prstGeom>
          <a:noFill/>
        </p:spPr>
        <p:txBody>
          <a:bodyPr wrap="square" rtlCol="0">
            <a:spAutoFit/>
          </a:bodyPr>
          <a:lstStyle/>
          <a:p>
            <a:pPr>
              <a:lnSpc>
                <a:spcPct val="150000"/>
              </a:lnSpc>
            </a:pPr>
            <a:r>
              <a:rPr lang="zh-CN" altLang="en-US" sz="2100">
                <a:latin typeface="微软雅黑" panose="020b0503020204020204" pitchFamily="34" charset="-122"/>
                <a:ea typeface="微软雅黑" panose="020b0503020204020204" pitchFamily="34" charset="-122"/>
              </a:rPr>
              <a:t>明确：</a:t>
            </a:r>
            <a:r>
              <a:rPr lang="en-US" altLang="zh-CN" sz="2100">
                <a:latin typeface="微软雅黑" panose="020b0503020204020204" pitchFamily="34" charset="-122"/>
                <a:ea typeface="微软雅黑" panose="020b0503020204020204" pitchFamily="34" charset="-122"/>
              </a:rPr>
              <a:t>(1)</a:t>
            </a:r>
            <a:r>
              <a:rPr lang="zh-CN" altLang="en-US" sz="2100">
                <a:latin typeface="微软雅黑" panose="020b0503020204020204" pitchFamily="34" charset="-122"/>
                <a:ea typeface="微软雅黑" panose="020b0503020204020204" pitchFamily="34" charset="-122"/>
              </a:rPr>
              <a:t>对比。一方面是包身工与带工老板在住、吃、穿着打扮、收入等方面的对比。前者，住的是“充满了汗臭、粪臭和湿气”的“像鸽子笼一般”的工房，吃的是“浆糊一般”的薄粥，穿的是“褪色和油脏了的湖绿乃至莲青的短衫”；得到的工钱每天仅三角八分。而后者，穿的是“拷绸”之类；“不仅可以放债、买田、起屋</a:t>
            </a:r>
            <a:r>
              <a:rPr lang="en-US" altLang="zh-CN" sz="2100">
                <a:latin typeface="微软雅黑" panose="020b0503020204020204" pitchFamily="34" charset="-122"/>
                <a:ea typeface="微软雅黑" panose="020b0503020204020204" pitchFamily="34" charset="-122"/>
              </a:rPr>
              <a:t>,</a:t>
            </a:r>
            <a:r>
              <a:rPr lang="zh-CN" altLang="en-US" sz="2100">
                <a:latin typeface="微软雅黑" panose="020b0503020204020204" pitchFamily="34" charset="-122"/>
                <a:ea typeface="微软雅黑" panose="020b0503020204020204" pitchFamily="34" charset="-122"/>
              </a:rPr>
              <a:t>还能兼营茶楼、浴室、理发铺一类的买卖”。通过这些鲜明的对比，深刻地揭露了帝国主义和中国封建买办势力相互勾结残酷压榨包身工血汗的滔天罪行。另一方面是包身工与“外头工人”的对比。包身工“脏，乡下气，土头土脑”，没有做工与不做工的自由，出了差错要挨打；外头的工人则“衣服多少地整洁一点儿”，可以选择工作，不会挨打，可以通过贿赂工头换取好的工种。通过这种对比，真实地刻画出包身工奴隶一般的境地。</a:t>
            </a:r>
          </a:p>
        </p:txBody>
      </p:sp>
    </p:spTree>
    <p:extLst>
      <p:ext uri="{BB962C8B-B14F-4D97-AF65-F5344CB8AC3E}">
        <p14:creationId xmlns:p14="http://schemas.microsoft.com/office/powerpoint/2010/main" val="263684927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37614" y="1024385"/>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赏析文章语言特点</a:t>
            </a:r>
            <a:r>
              <a:rPr lang="en-US" altLang="zh-CN" sz="2200">
                <a:solidFill>
                  <a:srgbClr val="7F6B5B"/>
                </a:solidFill>
                <a:latin typeface="微软雅黑" panose="020b0503020204020204" pitchFamily="34" charset="-122"/>
                <a:ea typeface="微软雅黑" panose="020b0503020204020204" pitchFamily="34" charset="-122"/>
              </a:rPr>
              <a:t>】8.</a:t>
            </a:r>
            <a:r>
              <a:rPr lang="zh-CN" altLang="en-US" sz="2200">
                <a:solidFill>
                  <a:srgbClr val="7F6B5B"/>
                </a:solidFill>
                <a:latin typeface="微软雅黑" panose="020b0503020204020204" pitchFamily="34" charset="-122"/>
                <a:ea typeface="微软雅黑" panose="020b0503020204020204" pitchFamily="34" charset="-122"/>
              </a:rPr>
              <a:t>本文运用了大量的修辞手法，如比喻、对比等，请结合文本加以赏析。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946493" y="2542138"/>
            <a:ext cx="10530963" cy="356693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比喻。比如作者用船户养墨鸭捕鱼的事，比喻帝国主义及其买办们与包身工的剥削与被剥削的关系，十分精当，有力地控诉了吃人的包身工制度。另外，文中用了“猪猡”“懒虫”来借喻包身工，这些词本来是老板和老板娘对包身工的称呼，说明他们根本不把包身工当人看，作者借用过来，具有辛辣的讽刺意味。另外，还有用“机器”借喻包身工，揭露了带工和纱厂老板把包身工看成赚钱工具的罪恶本质；用“罐头”借喻日本纱厂，说明包身工无处可逃的悲惨境地。</a:t>
            </a:r>
          </a:p>
          <a:p>
            <a:pPr>
              <a:lnSpc>
                <a:spcPct val="150000"/>
              </a:lnSpc>
            </a:pPr>
            <a:endParaRPr lang="zh-CN" altLang="en-US" sz="21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4679292"/>
      </p:ext>
    </p:extLst>
  </p:cSld>
  <p:clrMapOvr>
    <a:masterClrMapping/>
  </p:clrMapOvr>
  <p:transition spd="med" advClick="0">
    <p:pull/>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1296304894"/>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92125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赏析文章语言特点</a:t>
            </a:r>
            <a:r>
              <a:rPr lang="en-US" altLang="zh-CN" sz="2200">
                <a:solidFill>
                  <a:srgbClr val="7F6B5B"/>
                </a:solidFill>
                <a:latin typeface="微软雅黑" panose="020b0503020204020204" pitchFamily="34" charset="-122"/>
                <a:ea typeface="微软雅黑" panose="020b0503020204020204" pitchFamily="34" charset="-122"/>
              </a:rPr>
              <a:t>】9.</a:t>
            </a:r>
            <a:r>
              <a:rPr lang="zh-CN" altLang="en-US" sz="2200">
                <a:solidFill>
                  <a:srgbClr val="7F6B5B"/>
                </a:solidFill>
                <a:latin typeface="微软雅黑" panose="020b0503020204020204" pitchFamily="34" charset="-122"/>
                <a:ea typeface="微软雅黑" panose="020b0503020204020204" pitchFamily="34" charset="-122"/>
              </a:rPr>
              <a:t>本文语言非常准确生动，请赏析下面的句子。</a:t>
            </a:r>
            <a:endParaRPr lang="en-US" altLang="zh-CN" sz="2200">
              <a:solidFill>
                <a:srgbClr val="7F6B5B"/>
              </a:solidFill>
              <a:latin typeface="微软雅黑" panose="020b0503020204020204" pitchFamily="34" charset="-122"/>
              <a:ea typeface="微软雅黑" panose="020b0503020204020204" pitchFamily="34" charset="-122"/>
            </a:endParaRPr>
          </a:p>
          <a:p>
            <a:pPr>
              <a:lnSpc>
                <a:spcPct val="150000"/>
              </a:lnSpc>
            </a:pPr>
            <a:r>
              <a:rPr lang="en-US" altLang="zh-CN" sz="2200">
                <a:solidFill>
                  <a:srgbClr val="FF0000"/>
                </a:solidFill>
                <a:latin typeface="楷体" panose="02010609060101010101" pitchFamily="49" charset="-122"/>
                <a:ea typeface="楷体" panose="02010609060101010101" pitchFamily="49" charset="-122"/>
              </a:rPr>
              <a:t>(1)</a:t>
            </a:r>
            <a:r>
              <a:rPr lang="zh-CN" altLang="en-US" sz="2200">
                <a:solidFill>
                  <a:srgbClr val="FF0000"/>
                </a:solidFill>
                <a:latin typeface="楷体" panose="02010609060101010101" pitchFamily="49" charset="-122"/>
                <a:ea typeface="楷体" panose="02010609060101010101" pitchFamily="49" charset="-122"/>
              </a:rPr>
              <a:t>已经是旧历四月中旬了，上午四点过一刻，晓星才从慢慢地推移着的淡云里面消去，蜂房般的格子铺里的生物已经在蠕动了。</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983433" y="3429000"/>
            <a:ext cx="10021793"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这是本文的开头一句，却令人震撼。首先它强调了时间之早，才清晨四点过一刻，更令人心惊的是，那里面不是“人”，而是“生物”。她们没有人的生活，更没有人的尊严。既然如此，她们只能像蜂房里的蜜蜂那样“蠕动”了。</a:t>
            </a:r>
          </a:p>
        </p:txBody>
      </p:sp>
    </p:spTree>
    <p:extLst>
      <p:ext uri="{BB962C8B-B14F-4D97-AF65-F5344CB8AC3E}">
        <p14:creationId xmlns:p14="http://schemas.microsoft.com/office/powerpoint/2010/main" val="1412647002"/>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92125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赏析文章语言特点</a:t>
            </a:r>
            <a:r>
              <a:rPr lang="en-US" altLang="zh-CN" sz="2200">
                <a:solidFill>
                  <a:srgbClr val="7F6B5B"/>
                </a:solidFill>
                <a:latin typeface="微软雅黑" panose="020b0503020204020204" pitchFamily="34" charset="-122"/>
                <a:ea typeface="微软雅黑" panose="020b0503020204020204" pitchFamily="34" charset="-122"/>
              </a:rPr>
              <a:t>】9.</a:t>
            </a:r>
            <a:r>
              <a:rPr lang="zh-CN" altLang="en-US" sz="2200">
                <a:solidFill>
                  <a:srgbClr val="7F6B5B"/>
                </a:solidFill>
                <a:latin typeface="微软雅黑" panose="020b0503020204020204" pitchFamily="34" charset="-122"/>
                <a:ea typeface="微软雅黑" panose="020b0503020204020204" pitchFamily="34" charset="-122"/>
              </a:rPr>
              <a:t>本文语言非常准确生动，请赏析下面的句子。</a:t>
            </a:r>
            <a:endParaRPr lang="en-US" altLang="zh-CN" sz="2200">
              <a:solidFill>
                <a:srgbClr val="7F6B5B"/>
              </a:solidFill>
              <a:latin typeface="微软雅黑" panose="020b0503020204020204" pitchFamily="34" charset="-122"/>
              <a:ea typeface="微软雅黑" panose="020b0503020204020204" pitchFamily="34" charset="-122"/>
            </a:endParaRPr>
          </a:p>
          <a:p>
            <a:pPr>
              <a:lnSpc>
                <a:spcPct val="150000"/>
              </a:lnSpc>
            </a:pPr>
            <a:r>
              <a:rPr lang="en-US" altLang="zh-CN" sz="2200">
                <a:solidFill>
                  <a:srgbClr val="FF0000"/>
                </a:solidFill>
                <a:latin typeface="楷体" panose="02010609060101010101" pitchFamily="49" charset="-122"/>
                <a:ea typeface="楷体" panose="02010609060101010101" pitchFamily="49" charset="-122"/>
              </a:rPr>
              <a:t>(2)</a:t>
            </a:r>
            <a:r>
              <a:rPr lang="zh-CN" altLang="en-US" sz="2200">
                <a:solidFill>
                  <a:srgbClr val="FF0000"/>
                </a:solidFill>
                <a:latin typeface="楷体" panose="02010609060101010101" pitchFamily="49" charset="-122"/>
                <a:ea typeface="楷体" panose="02010609060101010101" pitchFamily="49" charset="-122"/>
              </a:rPr>
              <a:t>有几个“慈祥”的老板到小菜场去收集一些莴苣的菜叶，用盐一浸，这就是她们难得的佳肴。</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983433" y="3429000"/>
            <a:ext cx="10021793"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慈祥”这个褒义词，在这句中转为贬义了，这说明有的老板提供“粥菜”，看起来好像是为了改善包身工生活，实质上却是心怀鬼胎，为了从包身工身上榨取更多的利润。“佳肴”本是褒义词，指美味可口的鱼肉等荤菜。从菜场上收集来的菜叶当然算不上什么佳肴，作者故意称为“佳肴”，变褒为贬，反衬出包身工粥菜之难得及质量之粗，暗含讽刺的意味。</a:t>
            </a:r>
          </a:p>
        </p:txBody>
      </p:sp>
    </p:spTree>
    <p:extLst>
      <p:ext uri="{BB962C8B-B14F-4D97-AF65-F5344CB8AC3E}">
        <p14:creationId xmlns:p14="http://schemas.microsoft.com/office/powerpoint/2010/main" val="1140840873"/>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92125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赏析文章语言特点</a:t>
            </a:r>
            <a:r>
              <a:rPr lang="en-US" altLang="zh-CN" sz="2200">
                <a:solidFill>
                  <a:srgbClr val="7F6B5B"/>
                </a:solidFill>
                <a:latin typeface="微软雅黑" panose="020b0503020204020204" pitchFamily="34" charset="-122"/>
                <a:ea typeface="微软雅黑" panose="020b0503020204020204" pitchFamily="34" charset="-122"/>
              </a:rPr>
              <a:t>】9.</a:t>
            </a:r>
            <a:r>
              <a:rPr lang="zh-CN" altLang="en-US" sz="2200">
                <a:solidFill>
                  <a:srgbClr val="7F6B5B"/>
                </a:solidFill>
                <a:latin typeface="微软雅黑" panose="020b0503020204020204" pitchFamily="34" charset="-122"/>
                <a:ea typeface="微软雅黑" panose="020b0503020204020204" pitchFamily="34" charset="-122"/>
              </a:rPr>
              <a:t>本文语言非常准确生动，请赏析下面的句子。</a:t>
            </a:r>
            <a:endParaRPr lang="en-US" altLang="zh-CN" sz="2200">
              <a:solidFill>
                <a:srgbClr val="7F6B5B"/>
              </a:solidFill>
              <a:latin typeface="微软雅黑" panose="020b0503020204020204" pitchFamily="34" charset="-122"/>
              <a:ea typeface="微软雅黑" panose="020b0503020204020204" pitchFamily="34" charset="-122"/>
            </a:endParaRPr>
          </a:p>
          <a:p>
            <a:pPr>
              <a:lnSpc>
                <a:spcPct val="150000"/>
              </a:lnSpc>
            </a:pPr>
            <a:r>
              <a:rPr lang="en-US" altLang="zh-CN" sz="2200">
                <a:solidFill>
                  <a:srgbClr val="FF0000"/>
                </a:solidFill>
                <a:latin typeface="楷体" panose="02010609060101010101" pitchFamily="49" charset="-122"/>
                <a:ea typeface="楷体" panose="02010609060101010101" pitchFamily="49" charset="-122"/>
              </a:rPr>
              <a:t>(3)</a:t>
            </a:r>
            <a:r>
              <a:rPr lang="zh-CN" altLang="en-US" sz="2200">
                <a:solidFill>
                  <a:srgbClr val="FF0000"/>
                </a:solidFill>
                <a:latin typeface="楷体" panose="02010609060101010101" pitchFamily="49" charset="-122"/>
                <a:ea typeface="楷体" panose="02010609060101010101" pitchFamily="49" charset="-122"/>
              </a:rPr>
              <a:t>红砖头的怪物，已经张着嘴巴在等待着它的滋养物了。</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983433" y="3429000"/>
            <a:ext cx="1002179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红砖头的怪物”，指的是帝国主义资本家的纺织厂，“张着嘴巴”既形象地写出了它大门洞开、等待着廉价劳动力的情形，又暗示了帝国主义资本家吃人的本性。对于这些封闭严密、又有重重关卡、打手密布的纺织厂来说，弱小的乡下姑娘们真正是“滋生物”，让纺织厂变得庞大。它们的暴利，就是包身工们的血汗凝成的。</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1645242"/>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92125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赏析文章语言特点</a:t>
            </a:r>
            <a:r>
              <a:rPr lang="en-US" altLang="zh-CN" sz="2200">
                <a:solidFill>
                  <a:srgbClr val="7F6B5B"/>
                </a:solidFill>
                <a:latin typeface="微软雅黑" panose="020b0503020204020204" pitchFamily="34" charset="-122"/>
                <a:ea typeface="微软雅黑" panose="020b0503020204020204" pitchFamily="34" charset="-122"/>
              </a:rPr>
              <a:t>】9.</a:t>
            </a:r>
            <a:r>
              <a:rPr lang="zh-CN" altLang="en-US" sz="2200">
                <a:solidFill>
                  <a:srgbClr val="7F6B5B"/>
                </a:solidFill>
                <a:latin typeface="微软雅黑" panose="020b0503020204020204" pitchFamily="34" charset="-122"/>
                <a:ea typeface="微软雅黑" panose="020b0503020204020204" pitchFamily="34" charset="-122"/>
              </a:rPr>
              <a:t>本文语言非常准确生动，请赏析下面的句子。</a:t>
            </a:r>
            <a:endParaRPr lang="en-US" altLang="zh-CN" sz="2200">
              <a:solidFill>
                <a:srgbClr val="7F6B5B"/>
              </a:solidFill>
              <a:latin typeface="微软雅黑" panose="020b0503020204020204" pitchFamily="34" charset="-122"/>
              <a:ea typeface="微软雅黑" panose="020b0503020204020204" pitchFamily="34" charset="-122"/>
            </a:endParaRPr>
          </a:p>
          <a:p>
            <a:pPr>
              <a:lnSpc>
                <a:spcPct val="150000"/>
              </a:lnSpc>
            </a:pPr>
            <a:r>
              <a:rPr lang="en-US" altLang="zh-CN" sz="2200">
                <a:solidFill>
                  <a:srgbClr val="FF0000"/>
                </a:solidFill>
                <a:latin typeface="楷体" panose="02010609060101010101" pitchFamily="49" charset="-122"/>
                <a:ea typeface="楷体" panose="02010609060101010101" pitchFamily="49" charset="-122"/>
              </a:rPr>
              <a:t>(4)</a:t>
            </a:r>
            <a:r>
              <a:rPr lang="zh-CN" altLang="en-US" sz="2200">
                <a:solidFill>
                  <a:srgbClr val="FF0000"/>
                </a:solidFill>
                <a:latin typeface="楷体" panose="02010609060101010101" pitchFamily="49" charset="-122"/>
                <a:ea typeface="楷体" panose="02010609060101010101" pitchFamily="49" charset="-122"/>
              </a:rPr>
              <a:t>工作，工作，衰弱到不能走路还是工作，手脚像芦柴棒一般地瘦，身体像弓一样地弯，面色像死人一样地惨！</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983433" y="3429000"/>
            <a:ext cx="10021793"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明确：这里作者用“像</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一般”“像</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一样”的句式，从手脚之瘦、身体之单薄变形、面色之惨白三个方面描写出了饱受摧残的包身工形象，读来字字是泪，字字是血。</a:t>
            </a:r>
          </a:p>
        </p:txBody>
      </p:sp>
    </p:spTree>
    <p:extLst>
      <p:ext uri="{BB962C8B-B14F-4D97-AF65-F5344CB8AC3E}">
        <p14:creationId xmlns:p14="http://schemas.microsoft.com/office/powerpoint/2010/main" val="2722652318"/>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92125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赏析文章语言特点</a:t>
            </a:r>
            <a:r>
              <a:rPr lang="en-US" altLang="zh-CN" sz="2200">
                <a:solidFill>
                  <a:srgbClr val="7F6B5B"/>
                </a:solidFill>
                <a:latin typeface="微软雅黑" panose="020b0503020204020204" pitchFamily="34" charset="-122"/>
                <a:ea typeface="微软雅黑" panose="020b0503020204020204" pitchFamily="34" charset="-122"/>
              </a:rPr>
              <a:t>】9.</a:t>
            </a:r>
            <a:r>
              <a:rPr lang="zh-CN" altLang="en-US" sz="2200">
                <a:solidFill>
                  <a:srgbClr val="7F6B5B"/>
                </a:solidFill>
                <a:latin typeface="微软雅黑" panose="020b0503020204020204" pitchFamily="34" charset="-122"/>
                <a:ea typeface="微软雅黑" panose="020b0503020204020204" pitchFamily="34" charset="-122"/>
              </a:rPr>
              <a:t>本文语言非常准确生动，请赏析下面的句子。</a:t>
            </a:r>
            <a:endParaRPr lang="en-US" altLang="zh-CN" sz="2200">
              <a:solidFill>
                <a:srgbClr val="7F6B5B"/>
              </a:solidFill>
              <a:latin typeface="微软雅黑" panose="020b0503020204020204" pitchFamily="34" charset="-122"/>
              <a:ea typeface="微软雅黑" panose="020b0503020204020204" pitchFamily="34" charset="-122"/>
            </a:endParaRPr>
          </a:p>
          <a:p>
            <a:pPr>
              <a:lnSpc>
                <a:spcPct val="150000"/>
              </a:lnSpc>
            </a:pPr>
            <a:r>
              <a:rPr lang="en-US" altLang="zh-CN" sz="2200">
                <a:solidFill>
                  <a:srgbClr val="FF0000"/>
                </a:solidFill>
                <a:latin typeface="楷体" panose="02010609060101010101" pitchFamily="49" charset="-122"/>
                <a:ea typeface="楷体" panose="02010609060101010101" pitchFamily="49" charset="-122"/>
              </a:rPr>
              <a:t>(5)</a:t>
            </a:r>
            <a:r>
              <a:rPr lang="zh-CN" altLang="en-US" sz="2200">
                <a:solidFill>
                  <a:srgbClr val="FF0000"/>
                </a:solidFill>
                <a:latin typeface="楷体" panose="02010609060101010101" pitchFamily="49" charset="-122"/>
                <a:ea typeface="楷体" panose="02010609060101010101" pitchFamily="49" charset="-122"/>
              </a:rPr>
              <a:t>在这千万被饲养者中间，没有光，没有热，没有温情，没有希望</a:t>
            </a:r>
            <a:r>
              <a:rPr lang="en-US" altLang="zh-CN" sz="2200">
                <a:solidFill>
                  <a:srgbClr val="FF0000"/>
                </a:solidFill>
                <a:latin typeface="楷体" panose="02010609060101010101" pitchFamily="49" charset="-122"/>
                <a:ea typeface="楷体" panose="02010609060101010101" pitchFamily="49" charset="-122"/>
              </a:rPr>
              <a:t>……</a:t>
            </a:r>
            <a:r>
              <a:rPr lang="zh-CN" altLang="en-US" sz="2200">
                <a:solidFill>
                  <a:srgbClr val="FF0000"/>
                </a:solidFill>
                <a:latin typeface="楷体" panose="02010609060101010101" pitchFamily="49" charset="-122"/>
                <a:ea typeface="楷体" panose="02010609060101010101" pitchFamily="49" charset="-122"/>
              </a:rPr>
              <a:t>没有法律，没有人道。这儿有的是</a:t>
            </a:r>
            <a:r>
              <a:rPr lang="en-US" altLang="zh-CN" sz="2200">
                <a:solidFill>
                  <a:srgbClr val="FF0000"/>
                </a:solidFill>
                <a:latin typeface="楷体" panose="02010609060101010101" pitchFamily="49" charset="-122"/>
                <a:ea typeface="楷体" panose="02010609060101010101" pitchFamily="49" charset="-122"/>
              </a:rPr>
              <a:t>20</a:t>
            </a:r>
            <a:r>
              <a:rPr lang="zh-CN" altLang="en-US" sz="2200">
                <a:solidFill>
                  <a:srgbClr val="FF0000"/>
                </a:solidFill>
                <a:latin typeface="楷体" panose="02010609060101010101" pitchFamily="49" charset="-122"/>
                <a:ea typeface="楷体" panose="02010609060101010101" pitchFamily="49" charset="-122"/>
              </a:rPr>
              <a:t>世纪的烂熟了的技术、机械、体制和对这种体制忠实服役的</a:t>
            </a:r>
            <a:r>
              <a:rPr lang="en-US" altLang="zh-CN" sz="2200">
                <a:solidFill>
                  <a:srgbClr val="FF0000"/>
                </a:solidFill>
                <a:latin typeface="楷体" panose="02010609060101010101" pitchFamily="49" charset="-122"/>
                <a:ea typeface="楷体" panose="02010609060101010101" pitchFamily="49" charset="-122"/>
              </a:rPr>
              <a:t>16</a:t>
            </a:r>
            <a:r>
              <a:rPr lang="zh-CN" altLang="en-US" sz="2200">
                <a:solidFill>
                  <a:srgbClr val="FF0000"/>
                </a:solidFill>
                <a:latin typeface="楷体" panose="02010609060101010101" pitchFamily="49" charset="-122"/>
                <a:ea typeface="楷体" panose="02010609060101010101" pitchFamily="49" charset="-122"/>
              </a:rPr>
              <a:t>世纪封建制度下的奴隶！</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983433" y="3429000"/>
            <a:ext cx="10021793" cy="1048172"/>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明确：这是作者对包身工制度的控诉，运用了排比的修辞手法，以排山倒海的气势指斥包身工制度的罪恶。</a:t>
            </a:r>
          </a:p>
        </p:txBody>
      </p:sp>
    </p:spTree>
    <p:extLst>
      <p:ext uri="{BB962C8B-B14F-4D97-AF65-F5344CB8AC3E}">
        <p14:creationId xmlns:p14="http://schemas.microsoft.com/office/powerpoint/2010/main" val="2632852569"/>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4" y="2245359"/>
            <a:ext cx="8275585"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4865434"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任务群阅读与实践</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2884248876"/>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a:extLst>
              <a:ext uri="{FF2B5EF4-FFF2-40B4-BE49-F238E27FC236}">
                <a16:creationId xmlns:a16="http://schemas.microsoft.com/office/drawing/2014/main" id="{76B2BF65-AF83-4D70-BAAA-BA4F17FDFDA3}"/>
              </a:ext>
            </a:extLst>
          </p:cNvPr>
          <p:cNvSpPr txBox="1"/>
          <p:nvPr/>
        </p:nvSpPr>
        <p:spPr>
          <a:xfrm>
            <a:off x="893614" y="2093451"/>
            <a:ext cx="10256067" cy="2552174"/>
          </a:xfrm>
          <a:prstGeom prst="rect">
            <a:avLst/>
          </a:prstGeom>
          <a:noFill/>
        </p:spPr>
        <p:txBody>
          <a:bodyPr wrap="square">
            <a:spAutoFit/>
          </a:bodyPr>
          <a:lstStyle/>
          <a:p>
            <a:pPr algn="just">
              <a:lnSpc>
                <a:spcPct val="150000"/>
              </a:lnSpc>
              <a:spcAft>
                <a:spcPct val="0"/>
              </a:spcAft>
              <a:tabLst>
                <a:tab pos="1170305"/>
                <a:tab pos="2430780"/>
                <a:tab pos="3690620"/>
              </a:tabLst>
            </a:pPr>
            <a:r>
              <a:rPr lang="zh-CN" altLang="en-US" sz="2200" b="1" kern="100">
                <a:latin typeface="微软雅黑" panose="020b0503020204020204" pitchFamily="34" charset="-122"/>
                <a:ea typeface="微软雅黑" panose="020b0503020204020204" pitchFamily="34" charset="-122"/>
                <a:cs typeface="Times New Roman"/>
              </a:rPr>
              <a:t>阅读下面三则材料，完成后面的题目。</a:t>
            </a:r>
          </a:p>
          <a:p>
            <a:pPr indent="457200" algn="just">
              <a:lnSpc>
                <a:spcPct val="150000"/>
              </a:lnSpc>
              <a:spcAft>
                <a:spcPct val="0"/>
              </a:spcAft>
              <a:tabLst>
                <a:tab pos="1170305"/>
                <a:tab pos="2430780"/>
                <a:tab pos="3690620"/>
              </a:tabLst>
            </a:pPr>
            <a:r>
              <a:rPr lang="zh-CN" altLang="en-US" sz="2200" kern="100">
                <a:latin typeface="楷体" panose="02010609060101010101" pitchFamily="49" charset="-122"/>
                <a:ea typeface="楷体" panose="02010609060101010101" pitchFamily="49" charset="-122"/>
                <a:cs typeface="Times New Roman"/>
              </a:rPr>
              <a:t>材料一</a:t>
            </a:r>
          </a:p>
          <a:p>
            <a:pPr indent="457200" algn="just">
              <a:lnSpc>
                <a:spcPct val="150000"/>
              </a:lnSpc>
              <a:spcAft>
                <a:spcPct val="0"/>
              </a:spcAft>
              <a:tabLst>
                <a:tab pos="1170305"/>
                <a:tab pos="2430780"/>
                <a:tab pos="3690620"/>
              </a:tabLst>
            </a:pPr>
            <a:r>
              <a:rPr lang="zh-CN" altLang="en-US" sz="2200" kern="100">
                <a:latin typeface="楷体" panose="02010609060101010101" pitchFamily="49" charset="-122"/>
                <a:ea typeface="楷体" panose="02010609060101010101" pitchFamily="49" charset="-122"/>
                <a:cs typeface="Times New Roman"/>
              </a:rPr>
              <a:t>“明天不准停工。”</a:t>
            </a:r>
          </a:p>
          <a:p>
            <a:pPr indent="457200" algn="just">
              <a:lnSpc>
                <a:spcPct val="150000"/>
              </a:lnSpc>
              <a:spcAft>
                <a:spcPct val="0"/>
              </a:spcAft>
              <a:tabLst>
                <a:tab pos="1170305"/>
                <a:tab pos="2430780"/>
                <a:tab pos="3690620"/>
              </a:tabLst>
            </a:pPr>
            <a:r>
              <a:rPr lang="zh-CN" altLang="en-US" sz="2200" kern="100">
                <a:latin typeface="楷体" panose="02010609060101010101" pitchFamily="49" charset="-122"/>
                <a:ea typeface="楷体" panose="02010609060101010101" pitchFamily="49" charset="-122"/>
                <a:cs typeface="Times New Roman"/>
              </a:rPr>
              <a:t>这是端午节的前一天。在下午将要放工的时候，</a:t>
            </a:r>
            <a:r>
              <a:rPr lang="en-US" altLang="zh-CN" sz="2200" kern="100">
                <a:latin typeface="楷体" panose="02010609060101010101" pitchFamily="49" charset="-122"/>
                <a:ea typeface="楷体" panose="02010609060101010101" pitchFamily="49" charset="-122"/>
                <a:cs typeface="Times New Roman"/>
              </a:rPr>
              <a:t>C</a:t>
            </a:r>
            <a:r>
              <a:rPr lang="zh-CN" altLang="en-US" sz="2200" kern="100">
                <a:latin typeface="楷体" panose="02010609060101010101" pitchFamily="49" charset="-122"/>
                <a:ea typeface="楷体" panose="02010609060101010101" pitchFamily="49" charset="-122"/>
                <a:cs typeface="Times New Roman"/>
              </a:rPr>
              <a:t>厂一间机器隆隆的屋子外面，庄严的写字间的对面墙上</a:t>
            </a:r>
            <a:r>
              <a:rPr lang="en-US" altLang="zh-CN" sz="2200" kern="100">
                <a:latin typeface="楷体" panose="02010609060101010101" pitchFamily="49" charset="-122"/>
                <a:ea typeface="楷体" panose="02010609060101010101" pitchFamily="49" charset="-122"/>
                <a:cs typeface="Times New Roman"/>
              </a:rPr>
              <a:t>——</a:t>
            </a:r>
            <a:r>
              <a:rPr lang="zh-CN" altLang="en-US" sz="2200" kern="100">
                <a:latin typeface="楷体" panose="02010609060101010101" pitchFamily="49" charset="-122"/>
                <a:ea typeface="楷体" panose="02010609060101010101" pitchFamily="49" charset="-122"/>
                <a:cs typeface="Times New Roman"/>
              </a:rPr>
              <a:t>叫工人抬头发抖的布告处，张贴了这样一张新的布告。</a:t>
            </a:r>
          </a:p>
        </p:txBody>
      </p:sp>
    </p:spTree>
    <p:extLst>
      <p:ext uri="{BB962C8B-B14F-4D97-AF65-F5344CB8AC3E}">
        <p14:creationId xmlns:p14="http://schemas.microsoft.com/office/powerpoint/2010/main" val="2130740305"/>
      </p:ext>
    </p:extLst>
  </p:cSld>
  <p:clrMapOvr>
    <a:masterClrMapping/>
  </p:clrMapOvr>
  <p:transition spd="med" advClick="0">
    <p:pull/>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a:extLst>
              <a:ext uri="{FF2B5EF4-FFF2-40B4-BE49-F238E27FC236}">
                <a16:creationId xmlns:a16="http://schemas.microsoft.com/office/drawing/2014/main" id="{76B2BF65-AF83-4D70-BAAA-BA4F17FDFDA3}"/>
              </a:ext>
            </a:extLst>
          </p:cNvPr>
          <p:cNvSpPr txBox="1"/>
          <p:nvPr/>
        </p:nvSpPr>
        <p:spPr>
          <a:xfrm>
            <a:off x="429771" y="867284"/>
            <a:ext cx="11332458" cy="5560176"/>
          </a:xfrm>
          <a:prstGeom prst="rect">
            <a:avLst/>
          </a:prstGeom>
          <a:noFill/>
        </p:spPr>
        <p:txBody>
          <a:bodyPr wrap="square">
            <a:spAutoFit/>
          </a:bodyPr>
          <a:lstStyle/>
          <a:p>
            <a:pPr indent="457200">
              <a:lnSpc>
                <a:spcPct val="150000"/>
              </a:lnSpc>
              <a:spcAft>
                <a:spcPct val="0"/>
              </a:spcAft>
              <a:tabLst>
                <a:tab pos="1170305"/>
                <a:tab pos="2430780"/>
                <a:tab pos="3690620"/>
              </a:tabLst>
            </a:pPr>
            <a:r>
              <a:rPr lang="zh-CN" altLang="en-US" sz="2000" kern="100">
                <a:latin typeface="楷体" panose="02010609060101010101" pitchFamily="49" charset="-122"/>
                <a:ea typeface="楷体" panose="02010609060101010101" pitchFamily="49" charset="-122"/>
                <a:cs typeface="Times New Roman"/>
              </a:rPr>
              <a:t>拿着血汗去兑换工银的工人，经过了长时间劳作之后，面色都呈现银灰如死的惨容，凝滞无光的双目更是冷涩不堪。在他们疲乏不支的躯体上，一个个都被棉花灰裹着，远看去就好像都穿了白花飞絮的花衣。悲鸣的汽笛第三次拉放之后，这些流血冒汗的动物</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在他们的生活状况上着想，根本就不能说是“人”</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都陆续从花絮飞舞、浊气蒸发的车间</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工人工作的地方</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里面没精打采、很狼狈地走出。出了车间，在他们眼帘前首先呈现的，就是厂主方才新贴的赫赫布告，在“不准停工”的字样之前，放工的伴侣们都不知不觉地呆立着，一些教育权在先天就被褫夺了的工人，张望了一回不觉就一致发出了“又是什么”的疑问</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少数略微认得几个字的看后</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即垂头丧气地发出了微微的叹息</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从幽怨不平的叹息声中</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可以听出“明天</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不准停</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工”的断句。一切看亲友、打牌、玩耍、休息的幻想和计划</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都在这“明天</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不准停</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工”的断续声中化为轻烟</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飘渺了而不可触摸了。这些血汗被榨取了的工人，现在都心坎里起了异样的感触。他们失望而又沉默地经过管门的挨次严厉的搜索之后，各自回到自己的暗淡而又简陋、且不经风雨的贫民窟里去了。	     	                                                                                   </a:t>
            </a:r>
            <a:r>
              <a:rPr lang="en-US" altLang="zh-CN" sz="2000" kern="100">
                <a:latin typeface="楷体" panose="02010609060101010101" pitchFamily="49" charset="-122"/>
                <a:ea typeface="楷体" panose="02010609060101010101" pitchFamily="49" charset="-122"/>
                <a:cs typeface="Times New Roman"/>
              </a:rPr>
              <a:t>                                                                                                                  </a:t>
            </a:r>
          </a:p>
          <a:p>
            <a:pPr indent="457200">
              <a:lnSpc>
                <a:spcPct val="150000"/>
              </a:lnSpc>
              <a:spcAft>
                <a:spcPct val="0"/>
              </a:spcAft>
              <a:tabLst>
                <a:tab pos="1170305"/>
                <a:tab pos="2430780"/>
                <a:tab pos="3690620"/>
              </a:tabLst>
            </a:pPr>
            <a:r>
              <a:rPr lang="en-US" altLang="zh-CN" sz="2000" kern="100">
                <a:latin typeface="楷体" panose="02010609060101010101" pitchFamily="49" charset="-122"/>
                <a:ea typeface="楷体" panose="02010609060101010101" pitchFamily="49" charset="-122"/>
                <a:cs typeface="Times New Roman"/>
              </a:rPr>
              <a:t>                                                                 (</a:t>
            </a:r>
            <a:r>
              <a:rPr lang="zh-CN" altLang="en-US" sz="2000" kern="100">
                <a:latin typeface="楷体" panose="02010609060101010101" pitchFamily="49" charset="-122"/>
                <a:ea typeface="楷体" panose="02010609060101010101" pitchFamily="49" charset="-122"/>
                <a:cs typeface="Times New Roman"/>
              </a:rPr>
              <a:t>节选自</a:t>
            </a:r>
            <a:r>
              <a:rPr lang="en-US" altLang="zh-CN" sz="2000" kern="100">
                <a:latin typeface="楷体" panose="02010609060101010101" pitchFamily="49" charset="-122"/>
                <a:ea typeface="楷体" panose="02010609060101010101" pitchFamily="49" charset="-122"/>
                <a:cs typeface="Times New Roman"/>
              </a:rPr>
              <a:t>《</a:t>
            </a:r>
            <a:r>
              <a:rPr lang="zh-CN" altLang="en-US" sz="2000" kern="100">
                <a:latin typeface="楷体" panose="02010609060101010101" pitchFamily="49" charset="-122"/>
                <a:ea typeface="楷体" panose="02010609060101010101" pitchFamily="49" charset="-122"/>
                <a:cs typeface="Times New Roman"/>
              </a:rPr>
              <a:t>端午节</a:t>
            </a:r>
            <a:r>
              <a:rPr lang="en-US" altLang="zh-CN" sz="2000" kern="100">
                <a:latin typeface="楷体" panose="02010609060101010101" pitchFamily="49" charset="-122"/>
                <a:ea typeface="楷体" panose="02010609060101010101" pitchFamily="49" charset="-122"/>
                <a:cs typeface="Times New Roman"/>
              </a:rPr>
              <a:t>》)</a:t>
            </a:r>
          </a:p>
        </p:txBody>
      </p:sp>
    </p:spTree>
    <p:extLst>
      <p:ext uri="{BB962C8B-B14F-4D97-AF65-F5344CB8AC3E}">
        <p14:creationId xmlns:p14="http://schemas.microsoft.com/office/powerpoint/2010/main" val="1267758138"/>
      </p:ext>
    </p:extLst>
  </p:cSld>
  <p:clrMapOvr>
    <a:masterClrMapping/>
  </p:clrMapOvr>
  <p:transition spd="med" advClick="0">
    <p:pull/>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a:extLst>
              <a:ext uri="{FF2B5EF4-FFF2-40B4-BE49-F238E27FC236}">
                <a16:creationId xmlns:a16="http://schemas.microsoft.com/office/drawing/2014/main" id="{76B2BF65-AF83-4D70-BAAA-BA4F17FDFDA3}"/>
              </a:ext>
            </a:extLst>
          </p:cNvPr>
          <p:cNvSpPr txBox="1"/>
          <p:nvPr/>
        </p:nvSpPr>
        <p:spPr>
          <a:xfrm>
            <a:off x="374024" y="2014031"/>
            <a:ext cx="11332458" cy="2552174"/>
          </a:xfrm>
          <a:prstGeom prst="rect">
            <a:avLst/>
          </a:prstGeom>
          <a:noFill/>
        </p:spPr>
        <p:txBody>
          <a:bodyPr wrap="square">
            <a:spAutoFit/>
          </a:bodyPr>
          <a:lstStyle/>
          <a:p>
            <a:pPr indent="457200">
              <a:lnSpc>
                <a:spcPct val="150000"/>
              </a:lnSpc>
              <a:spcAft>
                <a:spcPct val="0"/>
              </a:spcAft>
              <a:tabLst>
                <a:tab pos="1170305"/>
                <a:tab pos="2430780"/>
                <a:tab pos="3690620"/>
              </a:tabLst>
            </a:pPr>
            <a:r>
              <a:rPr lang="zh-CN" altLang="en-US" sz="2200" kern="100">
                <a:latin typeface="楷体" panose="02010609060101010101" pitchFamily="49" charset="-122"/>
                <a:ea typeface="楷体" panose="02010609060101010101" pitchFamily="49" charset="-122"/>
                <a:cs typeface="Times New Roman"/>
              </a:rPr>
              <a:t>材料二</a:t>
            </a:r>
          </a:p>
          <a:p>
            <a:pPr indent="457200" algn="ctr">
              <a:lnSpc>
                <a:spcPct val="150000"/>
              </a:lnSpc>
              <a:spcAft>
                <a:spcPct val="0"/>
              </a:spcAft>
              <a:tabLst>
                <a:tab pos="1170305"/>
                <a:tab pos="2430780"/>
                <a:tab pos="3690620"/>
              </a:tabLst>
            </a:pPr>
            <a:r>
              <a:rPr lang="zh-CN" altLang="en-US" sz="2200" kern="100">
                <a:latin typeface="楷体" panose="02010609060101010101" pitchFamily="49" charset="-122"/>
                <a:ea typeface="楷体" panose="02010609060101010101" pitchFamily="49" charset="-122"/>
                <a:cs typeface="Times New Roman"/>
              </a:rPr>
              <a:t>陶　者</a:t>
            </a:r>
          </a:p>
          <a:p>
            <a:pPr indent="457200" algn="ctr">
              <a:lnSpc>
                <a:spcPct val="150000"/>
              </a:lnSpc>
              <a:spcAft>
                <a:spcPct val="0"/>
              </a:spcAft>
              <a:tabLst>
                <a:tab pos="1170305"/>
                <a:tab pos="2430780"/>
                <a:tab pos="3690620"/>
              </a:tabLst>
            </a:pPr>
            <a:r>
              <a:rPr lang="zh-CN" altLang="en-US" sz="2200" kern="100">
                <a:latin typeface="楷体" panose="02010609060101010101" pitchFamily="49" charset="-122"/>
                <a:ea typeface="楷体" panose="02010609060101010101" pitchFamily="49" charset="-122"/>
                <a:cs typeface="Times New Roman"/>
              </a:rPr>
              <a:t>梅尧臣</a:t>
            </a:r>
          </a:p>
          <a:p>
            <a:pPr indent="457200" algn="ctr">
              <a:lnSpc>
                <a:spcPct val="150000"/>
              </a:lnSpc>
              <a:spcAft>
                <a:spcPct val="0"/>
              </a:spcAft>
              <a:tabLst>
                <a:tab pos="1170305"/>
                <a:tab pos="2430780"/>
                <a:tab pos="3690620"/>
              </a:tabLst>
            </a:pPr>
            <a:r>
              <a:rPr lang="zh-CN" altLang="en-US" sz="2200" kern="100">
                <a:latin typeface="楷体" panose="02010609060101010101" pitchFamily="49" charset="-122"/>
                <a:ea typeface="楷体" panose="02010609060101010101" pitchFamily="49" charset="-122"/>
                <a:cs typeface="Times New Roman"/>
              </a:rPr>
              <a:t>陶尽门前土，屋上无片瓦。</a:t>
            </a:r>
          </a:p>
          <a:p>
            <a:pPr indent="457200" algn="ctr">
              <a:lnSpc>
                <a:spcPct val="150000"/>
              </a:lnSpc>
              <a:spcAft>
                <a:spcPct val="0"/>
              </a:spcAft>
              <a:tabLst>
                <a:tab pos="1170305"/>
                <a:tab pos="2430780"/>
                <a:tab pos="3690620"/>
              </a:tabLst>
            </a:pPr>
            <a:r>
              <a:rPr lang="zh-CN" altLang="en-US" sz="2200" kern="100">
                <a:latin typeface="楷体" panose="02010609060101010101" pitchFamily="49" charset="-122"/>
                <a:ea typeface="楷体" panose="02010609060101010101" pitchFamily="49" charset="-122"/>
                <a:cs typeface="Times New Roman"/>
              </a:rPr>
              <a:t>十指不沾泥，鳞鳞居大厦。</a:t>
            </a:r>
          </a:p>
        </p:txBody>
      </p:sp>
    </p:spTree>
    <p:extLst>
      <p:ext uri="{BB962C8B-B14F-4D97-AF65-F5344CB8AC3E}">
        <p14:creationId xmlns:p14="http://schemas.microsoft.com/office/powerpoint/2010/main" val="3500828726"/>
      </p:ext>
    </p:extLst>
  </p:cSld>
  <p:clrMapOvr>
    <a:masterClrMapping/>
  </p:clrMapOvr>
  <p:transition spd="med" advClick="0">
    <p:pull/>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a:extLst>
              <a:ext uri="{FF2B5EF4-FFF2-40B4-BE49-F238E27FC236}">
                <a16:creationId xmlns:a16="http://schemas.microsoft.com/office/drawing/2014/main" id="{76B2BF65-AF83-4D70-BAAA-BA4F17FDFDA3}"/>
              </a:ext>
            </a:extLst>
          </p:cNvPr>
          <p:cNvSpPr txBox="1"/>
          <p:nvPr/>
        </p:nvSpPr>
        <p:spPr>
          <a:xfrm>
            <a:off x="374024" y="1823531"/>
            <a:ext cx="11332458" cy="4075668"/>
          </a:xfrm>
          <a:prstGeom prst="rect">
            <a:avLst/>
          </a:prstGeom>
          <a:noFill/>
        </p:spPr>
        <p:txBody>
          <a:bodyPr wrap="square">
            <a:spAutoFit/>
          </a:bodyPr>
          <a:lstStyle/>
          <a:p>
            <a:pPr indent="457200">
              <a:lnSpc>
                <a:spcPct val="150000"/>
              </a:lnSpc>
              <a:spcAft>
                <a:spcPct val="0"/>
              </a:spcAft>
              <a:tabLst>
                <a:tab pos="1170305"/>
                <a:tab pos="2430780"/>
                <a:tab pos="3690620"/>
              </a:tabLst>
            </a:pPr>
            <a:r>
              <a:rPr lang="zh-CN" altLang="en-US" sz="2200" kern="100">
                <a:latin typeface="楷体" panose="02010609060101010101" pitchFamily="49" charset="-122"/>
                <a:ea typeface="楷体" panose="02010609060101010101" pitchFamily="49" charset="-122"/>
                <a:cs typeface="Times New Roman"/>
              </a:rPr>
              <a:t>材料三</a:t>
            </a:r>
          </a:p>
          <a:p>
            <a:pPr indent="457200">
              <a:lnSpc>
                <a:spcPct val="150000"/>
              </a:lnSpc>
              <a:spcAft>
                <a:spcPct val="0"/>
              </a:spcAft>
              <a:tabLst>
                <a:tab pos="1170305"/>
                <a:tab pos="2430780"/>
                <a:tab pos="3690620"/>
              </a:tabLst>
            </a:pPr>
            <a:r>
              <a:rPr lang="en-US" altLang="zh-CN" sz="2200" kern="100">
                <a:latin typeface="楷体" panose="02010609060101010101" pitchFamily="49" charset="-122"/>
                <a:ea typeface="楷体" panose="02010609060101010101" pitchFamily="49" charset="-122"/>
                <a:cs typeface="Times New Roman"/>
              </a:rPr>
              <a:t>2007</a:t>
            </a:r>
            <a:r>
              <a:rPr lang="zh-CN" altLang="en-US" sz="2200" kern="100">
                <a:latin typeface="楷体" panose="02010609060101010101" pitchFamily="49" charset="-122"/>
                <a:ea typeface="楷体" panose="02010609060101010101" pitchFamily="49" charset="-122"/>
                <a:cs typeface="Times New Roman"/>
              </a:rPr>
              <a:t>年在中国曾经发生了一起惊天大案，这就是“山西黑砖窑案”，一些孩子因为年龄小、涉世未深，只身在郑州火车站、汽车站、立交桥下、马路边等地方被人贩子或诱骗或强行拉上车，以</a:t>
            </a:r>
            <a:r>
              <a:rPr lang="en-US" altLang="zh-CN" sz="2200" kern="100">
                <a:latin typeface="楷体" panose="02010609060101010101" pitchFamily="49" charset="-122"/>
                <a:ea typeface="楷体" panose="02010609060101010101" pitchFamily="49" charset="-122"/>
                <a:cs typeface="Times New Roman"/>
              </a:rPr>
              <a:t>500</a:t>
            </a:r>
            <a:r>
              <a:rPr lang="zh-CN" altLang="en-US" sz="2200" kern="100">
                <a:latin typeface="楷体" panose="02010609060101010101" pitchFamily="49" charset="-122"/>
                <a:ea typeface="楷体" panose="02010609060101010101" pitchFamily="49" charset="-122"/>
                <a:cs typeface="Times New Roman"/>
              </a:rPr>
              <a:t>元的价格被卖到山西黑窑场做苦工。最小的只有八岁，就要做大人都不愿意做的重体力活。还有许多苦工是被骗或强拉来的智障或残疾人，所有这些人都是社会的弱势群体，本来应该得到全社会的保护，然而这些丧尽天良的人贩子和黑窑主却把他们逼到了地狱，沦为了现代“包身工”。这些黑心窑主已经受到了法律的制裁，得到了应有的惩罚。</a:t>
            </a:r>
          </a:p>
        </p:txBody>
      </p:sp>
    </p:spTree>
    <p:extLst>
      <p:ext uri="{BB962C8B-B14F-4D97-AF65-F5344CB8AC3E}">
        <p14:creationId xmlns:p14="http://schemas.microsoft.com/office/powerpoint/2010/main" val="3410738550"/>
      </p:ext>
    </p:extLst>
  </p:cSld>
  <p:clrMapOvr>
    <a:masterClrMapping/>
  </p:clrMapOvr>
  <p:transition spd="med" advClick="0">
    <p:pull/>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a:extLst>
              <a:ext uri="{FF2B5EF4-FFF2-40B4-BE49-F238E27FC236}">
                <a16:creationId xmlns:a16="http://schemas.microsoft.com/office/drawing/2014/main" id="{E5CA6277-DE31-4479-8A5B-25ECDAFE78FC}"/>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extLst>
      <p:ext uri="{BB962C8B-B14F-4D97-AF65-F5344CB8AC3E}">
        <p14:creationId xmlns:p14="http://schemas.microsoft.com/office/powerpoint/2010/main" val="2211058572"/>
      </p:ext>
    </p:extLst>
  </p:cSld>
  <p:clrMapOvr>
    <a:masterClrMapping/>
  </p:clrMapOvr>
  <p:transition spd="med" advClick="0">
    <p:pull/>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1">
            <a:extLst>
              <a:ext uri="{FF2B5EF4-FFF2-40B4-BE49-F238E27FC236}">
                <a16:creationId xmlns:a16="http://schemas.microsoft.com/office/drawing/2014/main" id="{A9D67322-EB30-4FC8-BA43-876B50C6C0EC}"/>
              </a:ext>
            </a:extLst>
          </p:cNvPr>
          <p:cNvSpPr>
            <a:spLocks noChangeArrowheads="1"/>
          </p:cNvSpPr>
          <p:nvPr/>
        </p:nvSpPr>
        <p:spPr bwMode="auto">
          <a:xfrm>
            <a:off x="660398" y="1895066"/>
            <a:ext cx="11066460" cy="1048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rtl="0" eaLnBrk="1" fontAlgn="auto" latinLnBrk="0" hangingPunct="1">
              <a:lnSpc>
                <a:spcPct val="150000"/>
              </a:lnSpc>
              <a:spcBef>
                <a:spcPct val="0"/>
              </a:spcBef>
              <a:spcAft>
                <a:spcPct val="0"/>
              </a:spcAft>
              <a:buClrTx/>
              <a:buSzTx/>
              <a:buFontTx/>
              <a:buNone/>
              <a:tabLst>
                <a:tab pos="1170305"/>
                <a:tab pos="2430780"/>
                <a:tab pos="3690620"/>
              </a:tabLst>
              <a:defRPr/>
            </a:pPr>
            <a:r>
              <a:rPr kumimoji="0" lang="en-US" altLang="zh-CN" sz="22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a:rPr>
              <a:t>1.</a:t>
            </a:r>
            <a:r>
              <a:rPr kumimoji="0" lang="zh-CN" altLang="en-US" sz="22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a:rPr>
              <a:t>材料一中出现工人去看“布告”的情景，关于“布告”在文中也有不同的说法，请找出一两处，试分析一下作者为什么要这样写。</a:t>
            </a:r>
          </a:p>
        </p:txBody>
      </p:sp>
      <p:sp>
        <p:nvSpPr>
          <p:cNvPr id="8" name="矩形 1">
            <a:extLst>
              <a:ext uri="{FF2B5EF4-FFF2-40B4-BE49-F238E27FC236}">
                <a16:creationId xmlns:a16="http://schemas.microsoft.com/office/drawing/2014/main" id="{12423109-D0C8-4F9E-BE38-9346F509C411}"/>
              </a:ext>
            </a:extLst>
          </p:cNvPr>
          <p:cNvSpPr>
            <a:spLocks noChangeArrowheads="1"/>
          </p:cNvSpPr>
          <p:nvPr/>
        </p:nvSpPr>
        <p:spPr bwMode="auto">
          <a:xfrm>
            <a:off x="749614" y="3572377"/>
            <a:ext cx="10565394" cy="155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lnSpc>
                <a:spcPct val="150000"/>
              </a:lnSpc>
              <a:tabLst>
                <a:tab pos="1170305"/>
                <a:tab pos="2430780"/>
                <a:tab pos="3690620"/>
              </a:tabLst>
              <a:defRPr/>
            </a:pPr>
            <a:r>
              <a:rPr lang="zh-CN" altLang="en-US" sz="2200" kern="100">
                <a:solidFill>
                  <a:srgbClr val="FF0000"/>
                </a:solidFill>
                <a:latin typeface="微软雅黑" panose="020b0503020204020204" pitchFamily="34" charset="-122"/>
                <a:ea typeface="微软雅黑" panose="020b0503020204020204" pitchFamily="34" charset="-122"/>
                <a:cs typeface="Times New Roman"/>
              </a:rPr>
              <a:t>明确：“布告”在文中有不同的说法，“叫工人抬头发抖的布告处”“赫赫布告”，从这些语言中可以看出，“布告”经常给人带来坏消息，从某种程度上说，“布告”也可以看作贪婪残酷的资本家的象征。</a:t>
            </a:r>
            <a:endParaRPr kumimoji="0" lang="zh-CN" altLang="zh-CN" sz="2200" i="0" u="none" strike="noStrike" kern="1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428663380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1">
            <a:extLst>
              <a:ext uri="{FF2B5EF4-FFF2-40B4-BE49-F238E27FC236}">
                <a16:creationId xmlns:a16="http://schemas.microsoft.com/office/drawing/2014/main" id="{A9D67322-EB30-4FC8-BA43-876B50C6C0EC}"/>
              </a:ext>
            </a:extLst>
          </p:cNvPr>
          <p:cNvSpPr>
            <a:spLocks noChangeArrowheads="1"/>
          </p:cNvSpPr>
          <p:nvPr/>
        </p:nvSpPr>
        <p:spPr bwMode="auto">
          <a:xfrm>
            <a:off x="660398" y="1895066"/>
            <a:ext cx="11066460" cy="540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rtl="0" eaLnBrk="1" fontAlgn="auto" latinLnBrk="0" hangingPunct="1">
              <a:lnSpc>
                <a:spcPct val="150000"/>
              </a:lnSpc>
              <a:spcBef>
                <a:spcPct val="0"/>
              </a:spcBef>
              <a:spcAft>
                <a:spcPct val="0"/>
              </a:spcAft>
              <a:buClrTx/>
              <a:buSzTx/>
              <a:buFontTx/>
              <a:buNone/>
              <a:tabLst>
                <a:tab pos="1170305"/>
                <a:tab pos="2430780"/>
                <a:tab pos="3690620"/>
              </a:tabLst>
              <a:defRPr/>
            </a:pPr>
            <a:r>
              <a:rPr kumimoji="0" lang="en-US" altLang="zh-CN" sz="22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a:rPr>
              <a:t>2.</a:t>
            </a:r>
            <a:r>
              <a:rPr kumimoji="0" lang="zh-CN" altLang="en-US" sz="22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a:rPr>
              <a:t>材料一和材料二分别写出了什么样的思想内容？</a:t>
            </a:r>
          </a:p>
        </p:txBody>
      </p:sp>
      <p:sp>
        <p:nvSpPr>
          <p:cNvPr id="8" name="矩形 1">
            <a:extLst>
              <a:ext uri="{FF2B5EF4-FFF2-40B4-BE49-F238E27FC236}">
                <a16:creationId xmlns:a16="http://schemas.microsoft.com/office/drawing/2014/main" id="{12423109-D0C8-4F9E-BE38-9346F509C411}"/>
              </a:ext>
            </a:extLst>
          </p:cNvPr>
          <p:cNvSpPr>
            <a:spLocks noChangeArrowheads="1"/>
          </p:cNvSpPr>
          <p:nvPr/>
        </p:nvSpPr>
        <p:spPr bwMode="auto">
          <a:xfrm>
            <a:off x="749614" y="3572377"/>
            <a:ext cx="10565394" cy="155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lnSpc>
                <a:spcPct val="150000"/>
              </a:lnSpc>
              <a:tabLst>
                <a:tab pos="1170305"/>
                <a:tab pos="2430780"/>
                <a:tab pos="3690620"/>
              </a:tabLst>
              <a:defRPr/>
            </a:pPr>
            <a:r>
              <a:rPr lang="zh-CN" altLang="en-US" sz="2200" kern="100">
                <a:solidFill>
                  <a:srgbClr val="FF0000"/>
                </a:solidFill>
                <a:latin typeface="微软雅黑" panose="020b0503020204020204" pitchFamily="34" charset="-122"/>
                <a:ea typeface="微软雅黑" panose="020b0503020204020204" pitchFamily="34" charset="-122"/>
                <a:cs typeface="Times New Roman"/>
              </a:rPr>
              <a:t>明确：材料一以饱浸血泪的笔触描绘了旧中国劳苦大众的悲惨生活，愤怒地控诉和声讨了半封建半殖民地社会吃人的罪恶。材料二深刻地揭露了封建社会中劳动人民劳而不获、富豪权贵不劳而获的极不合理的现象。</a:t>
            </a:r>
            <a:endParaRPr kumimoji="0" lang="zh-CN" altLang="zh-CN" sz="2200" i="0" u="none" strike="noStrike" kern="1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1675291818"/>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1">
            <a:extLst>
              <a:ext uri="{FF2B5EF4-FFF2-40B4-BE49-F238E27FC236}">
                <a16:creationId xmlns:a16="http://schemas.microsoft.com/office/drawing/2014/main" id="{A9D67322-EB30-4FC8-BA43-876B50C6C0EC}"/>
              </a:ext>
            </a:extLst>
          </p:cNvPr>
          <p:cNvSpPr>
            <a:spLocks noChangeArrowheads="1"/>
          </p:cNvSpPr>
          <p:nvPr/>
        </p:nvSpPr>
        <p:spPr bwMode="auto">
          <a:xfrm>
            <a:off x="660398" y="1895066"/>
            <a:ext cx="11066460" cy="540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rtl="0" eaLnBrk="1" fontAlgn="auto" latinLnBrk="0" hangingPunct="1">
              <a:lnSpc>
                <a:spcPct val="150000"/>
              </a:lnSpc>
              <a:spcBef>
                <a:spcPct val="0"/>
              </a:spcBef>
              <a:spcAft>
                <a:spcPct val="0"/>
              </a:spcAft>
              <a:buClrTx/>
              <a:buSzTx/>
              <a:buFontTx/>
              <a:buNone/>
              <a:tabLst>
                <a:tab pos="1170305"/>
                <a:tab pos="2430780"/>
                <a:tab pos="3690620"/>
              </a:tabLst>
              <a:defRPr/>
            </a:pPr>
            <a:r>
              <a:rPr kumimoji="0" lang="en-US" altLang="zh-CN" sz="22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a:rPr>
              <a:t>3.</a:t>
            </a:r>
            <a:r>
              <a:rPr kumimoji="0" lang="zh-CN" altLang="en-US" sz="22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a:rPr>
              <a:t>历史上的包身工和黑砖窑中的苦工有什么相同点和不同点？请简要概括。</a:t>
            </a:r>
          </a:p>
        </p:txBody>
      </p:sp>
      <p:sp>
        <p:nvSpPr>
          <p:cNvPr id="8" name="矩形 1">
            <a:extLst>
              <a:ext uri="{FF2B5EF4-FFF2-40B4-BE49-F238E27FC236}">
                <a16:creationId xmlns:a16="http://schemas.microsoft.com/office/drawing/2014/main" id="{12423109-D0C8-4F9E-BE38-9346F509C411}"/>
              </a:ext>
            </a:extLst>
          </p:cNvPr>
          <p:cNvSpPr>
            <a:spLocks noChangeArrowheads="1"/>
          </p:cNvSpPr>
          <p:nvPr/>
        </p:nvSpPr>
        <p:spPr bwMode="auto">
          <a:xfrm>
            <a:off x="813303" y="2866271"/>
            <a:ext cx="10565394" cy="358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lnSpc>
                <a:spcPct val="150000"/>
              </a:lnSpc>
              <a:tabLst>
                <a:tab pos="1170305"/>
                <a:tab pos="2430780"/>
                <a:tab pos="3690620"/>
              </a:tabLst>
              <a:defRPr/>
            </a:pPr>
            <a:r>
              <a:rPr lang="zh-CN" altLang="en-US" sz="2200" kern="100">
                <a:solidFill>
                  <a:srgbClr val="FF0000"/>
                </a:solidFill>
                <a:latin typeface="微软雅黑" panose="020b0503020204020204" pitchFamily="34" charset="-122"/>
                <a:ea typeface="微软雅黑" panose="020b0503020204020204" pitchFamily="34" charset="-122"/>
                <a:cs typeface="Times New Roman"/>
              </a:rPr>
              <a:t>明确：相同点：从获利者来说，都是为了追逐金钱不择手段。带工老板、东洋资本家、人贩子和黑窑主在追逐金钱的过程中，丧失良知，迷失本性，金钱毁灭了他们的人性。从被压迫的人来说，沦为失去自由、劳无所得的赚钱机器，遭遇了痛苦的经历，命运悲惨。</a:t>
            </a:r>
          </a:p>
          <a:p>
            <a:pPr lvl="0" algn="just">
              <a:lnSpc>
                <a:spcPct val="150000"/>
              </a:lnSpc>
              <a:tabLst>
                <a:tab pos="1170305"/>
                <a:tab pos="2430780"/>
                <a:tab pos="3690620"/>
              </a:tabLst>
              <a:defRPr/>
            </a:pPr>
            <a:r>
              <a:rPr lang="zh-CN" altLang="en-US" sz="2200" kern="100">
                <a:solidFill>
                  <a:srgbClr val="FF0000"/>
                </a:solidFill>
                <a:latin typeface="微软雅黑" panose="020b0503020204020204" pitchFamily="34" charset="-122"/>
                <a:ea typeface="微软雅黑" panose="020b0503020204020204" pitchFamily="34" charset="-122"/>
                <a:cs typeface="Times New Roman"/>
              </a:rPr>
              <a:t>不同点：历史背景不同，成为“包身工”的原因不同，政府的处理方式不同，获利者的下场不同，被压迫的人最终命运不同。</a:t>
            </a:r>
          </a:p>
          <a:p>
            <a:pPr lvl="0" algn="just">
              <a:lnSpc>
                <a:spcPct val="150000"/>
              </a:lnSpc>
              <a:tabLst>
                <a:tab pos="1170305"/>
                <a:tab pos="2430780"/>
                <a:tab pos="3690620"/>
              </a:tabLst>
              <a:defRPr/>
            </a:pPr>
            <a:endParaRPr kumimoji="0" lang="zh-CN" altLang="zh-CN" sz="2200" i="0" u="none" strike="noStrike" kern="1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336182308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5" name="Freeform 5">
            <a:extLst>
              <a:ext uri="{FF2B5EF4-FFF2-40B4-BE49-F238E27FC236}">
                <a16:creationId xmlns:a16="http://schemas.microsoft.com/office/drawing/2014/main" id="{5404F458-76AE-4099-8648-F38F9CC000A5}"/>
              </a:ext>
            </a:extLst>
          </p:cNvPr>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pic>
        <p:nvPicPr>
          <p:cNvPr id="9" name="New picture"/>
          <p:cNvPicPr/>
          <p:nvPr/>
        </p:nvPicPr>
        <p:blipFill>
          <a:blip r:embed="rId4"/>
          <a:stretch>
            <a:fillRect/>
          </a:stretch>
        </p:blipFill>
        <p:spPr>
          <a:xfrm>
            <a:off x="10553700" y="11671300"/>
            <a:ext cx="355600" cy="266700"/>
          </a:xfrm>
          <a:prstGeom prst="cube">
            <a:avLst/>
          </a:prstGeom>
        </p:spPr>
      </p:pic>
    </p:spTree>
    <p:extLst>
      <p:ext uri="{BB962C8B-B14F-4D97-AF65-F5344CB8AC3E}">
        <p14:creationId xmlns:p14="http://schemas.microsoft.com/office/powerpoint/2010/main" val="1436957785"/>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749614" y="1100864"/>
            <a:ext cx="6219234" cy="5834418"/>
          </a:xfrm>
          <a:prstGeom prst="rect">
            <a:avLst/>
          </a:prstGeom>
          <a:noFill/>
        </p:spPr>
        <p:txBody>
          <a:bodyPr wrap="square">
            <a:spAutoFit/>
          </a:bodyPr>
          <a:lstStyle/>
          <a:p>
            <a:pPr indent="457200" algn="just">
              <a:lnSpc>
                <a:spcPct val="150000"/>
              </a:lnSpc>
              <a:spcAft>
                <a:spcPts val="1000"/>
              </a:spcAft>
            </a:pPr>
            <a:r>
              <a:rPr lang="zh-CN" altLang="en-US" sz="22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夏衍</a:t>
            </a:r>
            <a:r>
              <a:rPr lang="en-US" altLang="zh-CN" sz="22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(1900—1995)</a:t>
            </a:r>
            <a:r>
              <a:rPr lang="zh-CN" altLang="en-US" sz="22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原名沈乃熙，字端先，浙江杭县人，中国著名</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文学、电影、戏剧作家和社会活动家</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，中国</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左翼电影运动</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的开拓者、组织者和领导者之一。被国务院授予</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“国家有杰出贡献的电影艺术家”</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称号。</a:t>
            </a:r>
            <a:endPar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著作有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心防</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法西斯细菌</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。话剧剧本有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秋瑾传</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上海屋檐下</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。出版的选集有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夏衍剧作选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夏衍选集</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。报告文学有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包身工</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。创作改编的电影剧本有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狂流</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春蚕</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祝福</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林家铺子</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a:extLst>
              <a:ext uri="{FF2B5EF4-FFF2-40B4-BE49-F238E27FC236}">
                <a16:creationId xmlns:a16="http://schemas.microsoft.com/office/drawing/2014/main" id="{58457A21-5CD6-4447-98EE-961579B052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1898" y="1529777"/>
            <a:ext cx="3071287" cy="391896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656510473"/>
      </p:ext>
    </p:extLst>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581616" y="1433527"/>
            <a:ext cx="6157136" cy="4459041"/>
          </a:xfrm>
          <a:prstGeom prst="rect">
            <a:avLst/>
          </a:prstGeom>
          <a:noFill/>
        </p:spPr>
        <p:txBody>
          <a:bodyPr wrap="square">
            <a:spAutoFit/>
          </a:bodyPr>
          <a:lstStyle/>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随着日本帝国主义侵略战争的需要，“一</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二八”事变后，日本在中国的纱厂迅速膨大，越来越需要大量的廉价劳工，于是许多农村女孩因家庭生活困难，被迫卖身给带工老板，被带到上海的日本纱厂工作。她们受到日本资本家和带工老板的双重剥削，悲惨的生活一直不为人知。作者深入调查：为了揭露帝国主义和中国封建买办势力相互</a:t>
            </a: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a:extLst>
              <a:ext uri="{FF2B5EF4-FFF2-40B4-BE49-F238E27FC236}">
                <a16:creationId xmlns:a16="http://schemas.microsoft.com/office/drawing/2014/main" id="{42F7880B-C2FF-40E4-B26C-29A6710C80A6}"/>
              </a:ext>
            </a:extLst>
          </p:cNvPr>
          <p:cNvPicPr>
            <a:picLocks noChangeAspect="1"/>
          </p:cNvPicPr>
          <p:nvPr/>
        </p:nvPicPr>
        <p:blipFill>
          <a:blip r:embed="rId3">
            <a:extLst>
              <a:ext uri="{28A0092B-C50C-407E-A947-70E740481C1C}">
                <a14:useLocalDpi xmlns:a14="http://schemas.microsoft.com/office/drawing/2010/main" val="0"/>
              </a:ext>
            </a:extLst>
          </a:blip>
          <a:srcRect b="10619"/>
          <a:stretch>
            <a:fillRect/>
          </a:stretch>
        </p:blipFill>
        <p:spPr>
          <a:xfrm>
            <a:off x="7241498" y="1222698"/>
            <a:ext cx="3810000" cy="473357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82054245"/>
      </p:ext>
    </p:extLst>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581616" y="1412803"/>
            <a:ext cx="6157136" cy="5059847"/>
          </a:xfrm>
          <a:prstGeom prst="rect">
            <a:avLst/>
          </a:prstGeom>
          <a:noFill/>
        </p:spPr>
        <p:txBody>
          <a:bodyPr wrap="square">
            <a:spAutoFit/>
          </a:bodyPr>
          <a:lstStyle/>
          <a:p>
            <a:pPr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勾结、压榨中国人民血汗的罪行，唤醒工人阶级起来反抗，夏衍亲自深入东洋纱厂采访调查。他为了看到包身工们上班的情景，得到一位女工的帮助，混进包身工中两次，足足做了两个多月的“夜工”。他深入生活获得大量的第一手材料后，写成了这篇著名的报告文学</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包身工</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发表于</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1936</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6</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月上海</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光明</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月刊创刊号上。</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8" name="图片 7">
            <a:extLst>
              <a:ext uri="{FF2B5EF4-FFF2-40B4-BE49-F238E27FC236}">
                <a16:creationId xmlns:a16="http://schemas.microsoft.com/office/drawing/2014/main" id="{45DD0C05-10DE-4D10-B881-06711FC785A1}"/>
              </a:ext>
            </a:extLst>
          </p:cNvPr>
          <p:cNvPicPr>
            <a:picLocks noChangeAspect="1"/>
          </p:cNvPicPr>
          <p:nvPr/>
        </p:nvPicPr>
        <p:blipFill>
          <a:blip r:embed="rId3">
            <a:extLst>
              <a:ext uri="{28A0092B-C50C-407E-A947-70E740481C1C}">
                <a14:useLocalDpi xmlns:a14="http://schemas.microsoft.com/office/drawing/2010/main" val="0"/>
              </a:ext>
            </a:extLst>
          </a:blip>
          <a:srcRect b="10619"/>
          <a:stretch>
            <a:fillRect/>
          </a:stretch>
        </p:blipFill>
        <p:spPr>
          <a:xfrm>
            <a:off x="7241498" y="1222698"/>
            <a:ext cx="3810000" cy="473357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32751746"/>
      </p:ext>
    </p:extLst>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文体简介</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749614" y="1868692"/>
            <a:ext cx="6157136" cy="3397853"/>
          </a:xfrm>
          <a:prstGeom prst="rect">
            <a:avLst/>
          </a:prstGeom>
          <a:noFill/>
        </p:spPr>
        <p:txBody>
          <a:bodyPr wrap="square">
            <a:spAutoFit/>
          </a:bodyPr>
          <a:lstStyle/>
          <a:p>
            <a:pPr algn="just">
              <a:lnSpc>
                <a:spcPct val="150000"/>
              </a:lnSpc>
              <a:spcAft>
                <a:spcPts val="1000"/>
              </a:spcAft>
            </a:pPr>
            <a:r>
              <a:rPr lang="zh-CN" altLang="en-US"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报告文学</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是散文的一种，是介于新闻报道和小说之间，兼有新闻和文学的特点的散文。报告文学是运用文学艺术，真实、及时地反映社会生活事件和人物活动的一种文学体裁，它的基本特征是新闻性、文学性、政论性。</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a:extLst>
              <a:ext uri="{FF2B5EF4-FFF2-40B4-BE49-F238E27FC236}">
                <a16:creationId xmlns:a16="http://schemas.microsoft.com/office/drawing/2014/main" id="{1C6BF356-515F-46FA-A211-12122B666B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2386" y="1456545"/>
            <a:ext cx="3810000" cy="3810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742043775"/>
      </p:ext>
    </p:extLst>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946307" y="1431853"/>
            <a:ext cx="10299386" cy="4931606"/>
          </a:xfrm>
          <a:prstGeom prst="rect">
            <a:avLst/>
          </a:prstGeom>
          <a:noFill/>
        </p:spPr>
        <p:txBody>
          <a:bodyPr wrap="square">
            <a:spAutoFit/>
          </a:bodyPr>
          <a:lstStyle/>
          <a:p>
            <a:pPr algn="ctr">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包身工</a:t>
            </a:r>
            <a:endParaRPr lang="zh-CN" altLang="zh-CN" sz="1050" kern="100">
              <a:latin typeface="微软雅黑" panose="020b0503020204020204" pitchFamily="34" charset="-122"/>
              <a:ea typeface="微软雅黑" panose="020b0503020204020204" pitchFamily="34" charset="-122"/>
              <a:cs typeface="Courier New"/>
            </a:endParaRPr>
          </a:p>
          <a:p>
            <a:pPr indent="612140"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包身工是旧社会一种变相的贩卖奴隶的形式。被贩卖的是女孩子，由承包人送到工厂做工，没有人身自由，工钱全归承包人所有。课文中提到的是那些女孩子的身体已经以一种奇妙的方式包给了叫作</a:t>
            </a:r>
            <a:r>
              <a:rPr lang="en-US" altLang="zh-CN" sz="2400" kern="100">
                <a:latin typeface="微软雅黑" panose="020b0503020204020204" pitchFamily="34" charset="-122"/>
                <a:ea typeface="微软雅黑" panose="020b0503020204020204" pitchFamily="34" charset="-122"/>
                <a:cs typeface="Times New Roman"/>
              </a:rPr>
              <a:t>“</a:t>
            </a:r>
            <a:r>
              <a:rPr lang="zh-CN" altLang="zh-CN" sz="2400" kern="100">
                <a:latin typeface="微软雅黑" panose="020b0503020204020204" pitchFamily="34" charset="-122"/>
                <a:ea typeface="微软雅黑" panose="020b0503020204020204" pitchFamily="34" charset="-122"/>
                <a:cs typeface="Times New Roman"/>
              </a:rPr>
              <a:t>带工</a:t>
            </a:r>
            <a:r>
              <a:rPr lang="en-US" altLang="zh-CN" sz="2400" kern="100">
                <a:latin typeface="微软雅黑" panose="020b0503020204020204" pitchFamily="34" charset="-122"/>
                <a:ea typeface="微软雅黑" panose="020b0503020204020204" pitchFamily="34" charset="-122"/>
                <a:cs typeface="Times New Roman"/>
              </a:rPr>
              <a:t>”</a:t>
            </a:r>
            <a:r>
              <a:rPr lang="zh-CN" altLang="zh-CN" sz="2400" kern="100">
                <a:latin typeface="微软雅黑" panose="020b0503020204020204" pitchFamily="34" charset="-122"/>
                <a:ea typeface="微软雅黑" panose="020b0503020204020204" pitchFamily="34" charset="-122"/>
                <a:cs typeface="Times New Roman"/>
              </a:rPr>
              <a:t>的老板，</a:t>
            </a:r>
            <a:r>
              <a:rPr lang="en-US" altLang="zh-CN" sz="2400" kern="100">
                <a:latin typeface="微软雅黑" panose="020b0503020204020204" pitchFamily="34" charset="-122"/>
                <a:ea typeface="微软雅黑" panose="020b0503020204020204" pitchFamily="34" charset="-122"/>
                <a:cs typeface="Times New Roman"/>
              </a:rPr>
              <a:t>“</a:t>
            </a:r>
            <a:r>
              <a:rPr lang="zh-CN" altLang="zh-CN" sz="2400" kern="100">
                <a:latin typeface="微软雅黑" panose="020b0503020204020204" pitchFamily="34" charset="-122"/>
                <a:ea typeface="微软雅黑" panose="020b0503020204020204" pitchFamily="34" charset="-122"/>
                <a:cs typeface="Times New Roman"/>
              </a:rPr>
              <a:t>包</a:t>
            </a:r>
            <a:r>
              <a:rPr lang="en-US" altLang="zh-CN" sz="2400" kern="100">
                <a:latin typeface="微软雅黑" panose="020b0503020204020204" pitchFamily="34" charset="-122"/>
                <a:ea typeface="微软雅黑" panose="020b0503020204020204" pitchFamily="34" charset="-122"/>
                <a:cs typeface="Times New Roman"/>
              </a:rPr>
              <a:t>”</a:t>
            </a:r>
            <a:r>
              <a:rPr lang="zh-CN" altLang="zh-CN" sz="2400" kern="100">
                <a:latin typeface="微软雅黑" panose="020b0503020204020204" pitchFamily="34" charset="-122"/>
                <a:ea typeface="微软雅黑" panose="020b0503020204020204" pitchFamily="34" charset="-122"/>
                <a:cs typeface="Times New Roman"/>
              </a:rPr>
              <a:t>的标志是事先立了</a:t>
            </a:r>
            <a:r>
              <a:rPr lang="en-US" altLang="zh-CN" sz="2400" kern="100">
                <a:latin typeface="微软雅黑" panose="020b0503020204020204" pitchFamily="34" charset="-122"/>
                <a:ea typeface="微软雅黑" panose="020b0503020204020204" pitchFamily="34" charset="-122"/>
                <a:cs typeface="Times New Roman"/>
              </a:rPr>
              <a:t>“</a:t>
            </a:r>
            <a:r>
              <a:rPr lang="zh-CN" altLang="zh-CN" sz="2400" kern="100">
                <a:latin typeface="微软雅黑" panose="020b0503020204020204" pitchFamily="34" charset="-122"/>
                <a:ea typeface="微软雅黑" panose="020b0503020204020204" pitchFamily="34" charset="-122"/>
                <a:cs typeface="Times New Roman"/>
              </a:rPr>
              <a:t>包身契</a:t>
            </a:r>
            <a:r>
              <a:rPr lang="en-US" altLang="zh-CN" sz="2400" kern="100">
                <a:latin typeface="微软雅黑" panose="020b0503020204020204" pitchFamily="34" charset="-122"/>
                <a:ea typeface="微软雅黑" panose="020b0503020204020204" pitchFamily="34" charset="-122"/>
                <a:cs typeface="Times New Roman"/>
              </a:rPr>
              <a:t>”</a:t>
            </a:r>
            <a:r>
              <a:rPr lang="zh-CN" altLang="zh-CN" sz="2400" kern="100">
                <a:latin typeface="微软雅黑" panose="020b0503020204020204" pitchFamily="34" charset="-122"/>
                <a:ea typeface="微软雅黑" panose="020b0503020204020204" pitchFamily="34" charset="-122"/>
                <a:cs typeface="Times New Roman"/>
              </a:rPr>
              <a:t>。</a:t>
            </a:r>
            <a:r>
              <a:rPr lang="en-US" altLang="zh-CN" sz="2400" kern="100">
                <a:latin typeface="微软雅黑" panose="020b0503020204020204" pitchFamily="34" charset="-122"/>
                <a:ea typeface="微软雅黑" panose="020b0503020204020204" pitchFamily="34" charset="-122"/>
                <a:cs typeface="Times New Roman"/>
              </a:rPr>
              <a:t>“</a:t>
            </a:r>
            <a:r>
              <a:rPr lang="zh-CN" altLang="zh-CN" sz="2400" kern="100">
                <a:latin typeface="微软雅黑" panose="020b0503020204020204" pitchFamily="34" charset="-122"/>
                <a:ea typeface="微软雅黑" panose="020b0503020204020204" pitchFamily="34" charset="-122"/>
                <a:cs typeface="Times New Roman"/>
              </a:rPr>
              <a:t>奇妙</a:t>
            </a:r>
            <a:r>
              <a:rPr lang="en-US" altLang="zh-CN" sz="2400" kern="100">
                <a:latin typeface="微软雅黑" panose="020b0503020204020204" pitchFamily="34" charset="-122"/>
                <a:ea typeface="微软雅黑" panose="020b0503020204020204" pitchFamily="34" charset="-122"/>
                <a:cs typeface="Times New Roman"/>
              </a:rPr>
              <a:t>”</a:t>
            </a:r>
            <a:r>
              <a:rPr lang="zh-CN" altLang="zh-CN" sz="2400" kern="100">
                <a:latin typeface="微软雅黑" panose="020b0503020204020204" pitchFamily="34" charset="-122"/>
                <a:ea typeface="微软雅黑" panose="020b0503020204020204" pitchFamily="34" charset="-122"/>
                <a:cs typeface="Times New Roman"/>
              </a:rPr>
              <a:t>之处不仅在于这些女孩子近乎被拐骗，而且是一仆二主：一主是日本资本家</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工头是</a:t>
            </a:r>
            <a:r>
              <a:rPr lang="en-US" altLang="zh-CN" sz="2400" kern="100">
                <a:latin typeface="微软雅黑" panose="020b0503020204020204" pitchFamily="34" charset="-122"/>
                <a:ea typeface="微软雅黑" panose="020b0503020204020204" pitchFamily="34" charset="-122"/>
                <a:cs typeface="Times New Roman"/>
              </a:rPr>
              <a:t>“</a:t>
            </a:r>
            <a:r>
              <a:rPr lang="zh-CN" altLang="zh-CN" sz="2400" kern="100">
                <a:latin typeface="微软雅黑" panose="020b0503020204020204" pitchFamily="34" charset="-122"/>
                <a:ea typeface="微软雅黑" panose="020b0503020204020204" pitchFamily="34" charset="-122"/>
                <a:cs typeface="Times New Roman"/>
              </a:rPr>
              <a:t>拿莫温</a:t>
            </a:r>
            <a:r>
              <a:rPr lang="en-US" altLang="zh-CN" sz="2400" kern="100">
                <a:latin typeface="微软雅黑" panose="020b0503020204020204" pitchFamily="34" charset="-122"/>
                <a:ea typeface="微软雅黑" panose="020b0503020204020204" pitchFamily="34" charset="-122"/>
                <a:cs typeface="Times New Roman"/>
              </a:rPr>
              <a:t>”</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；另一主是中国的老板，带工的。日本资本家称她们为“试验工”“养成工”，中国带工者称她们为“包身工”。</a:t>
            </a:r>
            <a:endParaRPr lang="zh-CN" altLang="zh-CN" sz="1050" kern="100">
              <a:effectLst/>
              <a:latin typeface="微软雅黑" panose="020b0503020204020204" pitchFamily="34" charset="-122"/>
              <a:ea typeface="微软雅黑" panose="020b0503020204020204" pitchFamily="34" charset="-122"/>
              <a:cs typeface="Courier New"/>
            </a:endParaRP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426886827"/>
      </p:ext>
    </p:extLst>
  </p:cSld>
  <p:clrMapOvr>
    <a:masterClrMapping/>
  </p:clrMapOvr>
  <p:transition spd="med" advClick="0">
    <p:pull/>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178</Paragraphs>
  <Slides>43</Slides>
  <Notes>43</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43</vt:i4>
      </vt:variant>
    </vt:vector>
  </HeadingPairs>
  <TitlesOfParts>
    <vt:vector baseType="lpstr" size="55">
      <vt:lpstr>Arial</vt:lpstr>
      <vt:lpstr>Calibri Light</vt:lpstr>
      <vt:lpstr>Calibri</vt:lpstr>
      <vt:lpstr>印品黑体</vt:lpstr>
      <vt:lpstr>微软雅黑</vt:lpstr>
      <vt:lpstr>Wingdings</vt:lpstr>
      <vt:lpstr>Times New Roman</vt:lpstr>
      <vt:lpstr>Courier New</vt:lpstr>
      <vt:lpstr>方正中等线简体</vt:lpstr>
      <vt:lpstr>宋体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2021-03-03T13:25:44.424</cp:lastPrinted>
  <dcterms:created xsi:type="dcterms:W3CDTF">2021-03-03T13:25:44Z</dcterms:created>
  <dcterms:modified xsi:type="dcterms:W3CDTF">2021-03-03T05:25:50Z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