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sldIdLst>
    <p:sldId id="421" r:id="rId7"/>
    <p:sldId id="422" r:id="rId8"/>
    <p:sldId id="476" r:id="rId9"/>
    <p:sldId id="475" r:id="rId10"/>
    <p:sldId id="471" r:id="rId11"/>
    <p:sldId id="472" r:id="rId12"/>
    <p:sldId id="473" r:id="rId13"/>
    <p:sldId id="426" r:id="rId14"/>
    <p:sldId id="474" r:id="rId15"/>
    <p:sldId id="477" r:id="rId16"/>
    <p:sldId id="478" r:id="rId17"/>
    <p:sldId id="479" r:id="rId18"/>
    <p:sldId id="480" r:id="rId19"/>
    <p:sldId id="481" r:id="rId20"/>
    <p:sldId id="450" r:id="rId21"/>
    <p:sldId id="428" r:id="rId22"/>
    <p:sldId id="444" r:id="rId23"/>
    <p:sldId id="482" r:id="rId24"/>
    <p:sldId id="445" r:id="rId25"/>
    <p:sldId id="483" r:id="rId26"/>
    <p:sldId id="430" r:id="rId27"/>
    <p:sldId id="446" r:id="rId28"/>
    <p:sldId id="431" r:id="rId29"/>
    <p:sldId id="432" r:id="rId30"/>
    <p:sldId id="484" r:id="rId31"/>
    <p:sldId id="451" r:id="rId32"/>
    <p:sldId id="459" r:id="rId33"/>
    <p:sldId id="460" r:id="rId34"/>
    <p:sldId id="461" r:id="rId35"/>
    <p:sldId id="462" r:id="rId36"/>
    <p:sldId id="463" r:id="rId37"/>
    <p:sldId id="448" r:id="rId38"/>
    <p:sldId id="433" r:id="rId39"/>
    <p:sldId id="464" r:id="rId40"/>
    <p:sldId id="468" r:id="rId41"/>
    <p:sldId id="485" r:id="rId42"/>
    <p:sldId id="434" r:id="rId43"/>
    <p:sldId id="486" r:id="rId44"/>
    <p:sldId id="487" r:id="rId45"/>
    <p:sldId id="453" r:id="rId46"/>
    <p:sldId id="470" r:id="rId47"/>
    <p:sldId id="435" r:id="rId48"/>
    <p:sldId id="488" r:id="rId49"/>
    <p:sldId id="455" r:id="rId50"/>
    <p:sldId id="454" r:id="rId51"/>
    <p:sldId id="437" r:id="rId52"/>
    <p:sldId id="438" r:id="rId53"/>
    <p:sldId id="456" r:id="rId54"/>
    <p:sldId id="439" r:id="rId55"/>
    <p:sldId id="489" r:id="rId56"/>
    <p:sldId id="490" r:id="rId57"/>
    <p:sldId id="457" r:id="rId58"/>
    <p:sldId id="491" r:id="rId59"/>
    <p:sldId id="458" r:id="rId60"/>
    <p:sldId id="441" r:id="rId61"/>
    <p:sldId id="492" r:id="rId62"/>
    <p:sldId id="493" r:id="rId63"/>
    <p:sldId id="494" r:id="rId64"/>
    <p:sldId id="495" r:id="rId65"/>
    <p:sldId id="496" r:id="rId6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9FFCC"/>
    <a:srgbClr val="CC9900"/>
    <a:srgbClr val="CC0000"/>
    <a:srgbClr val="0000FF"/>
    <a:srgbClr val="800000"/>
    <a:srgbClr val="FFFF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-882" y="-108"/>
      </p:cViewPr>
      <p:guideLst>
        <p:guide orient="horz" pos="2161"/>
        <p:guide pos="29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slide" Target="slides/slide60.xml"/><Relationship Id="rId65" Type="http://schemas.openxmlformats.org/officeDocument/2006/relationships/slide" Target="slides/slide59.xml"/><Relationship Id="rId64" Type="http://schemas.openxmlformats.org/officeDocument/2006/relationships/slide" Target="slides/slide58.xml"/><Relationship Id="rId63" Type="http://schemas.openxmlformats.org/officeDocument/2006/relationships/slide" Target="slides/slide57.xml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60" Type="http://schemas.openxmlformats.org/officeDocument/2006/relationships/slide" Target="slides/slide54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3.xml"/><Relationship Id="rId58" Type="http://schemas.openxmlformats.org/officeDocument/2006/relationships/slide" Target="slides/slide52.xml"/><Relationship Id="rId57" Type="http://schemas.openxmlformats.org/officeDocument/2006/relationships/slide" Target="slides/slide51.xml"/><Relationship Id="rId56" Type="http://schemas.openxmlformats.org/officeDocument/2006/relationships/slide" Target="slides/slide50.xml"/><Relationship Id="rId55" Type="http://schemas.openxmlformats.org/officeDocument/2006/relationships/slide" Target="slides/slide49.xml"/><Relationship Id="rId54" Type="http://schemas.openxmlformats.org/officeDocument/2006/relationships/slide" Target="slides/slide48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0" y="2438400"/>
            <a:ext cx="9009063" cy="1052513"/>
            <a:chOff x="0" y="0"/>
            <a:chExt cx="5675" cy="663"/>
          </a:xfrm>
        </p:grpSpPr>
        <p:grpSp>
          <p:nvGrpSpPr>
            <p:cNvPr id="5123" name="组合 5122"/>
            <p:cNvGrpSpPr/>
            <p:nvPr/>
          </p:nvGrpSpPr>
          <p:grpSpPr>
            <a:xfrm>
              <a:off x="183" y="68"/>
              <a:ext cx="448" cy="299"/>
              <a:chOff x="0" y="0"/>
              <a:chExt cx="624" cy="432"/>
            </a:xfrm>
          </p:grpSpPr>
          <p:sp>
            <p:nvSpPr>
              <p:cNvPr id="5124" name="矩形 5123"/>
              <p:cNvSpPr/>
              <p:nvPr/>
            </p:nvSpPr>
            <p:spPr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25" name="矩形 5124"/>
              <p:cNvSpPr/>
              <p:nvPr/>
            </p:nvSpPr>
            <p:spPr>
              <a:xfrm>
                <a:off x="336" y="0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5126" name="组合 5125"/>
            <p:cNvGrpSpPr/>
            <p:nvPr/>
          </p:nvGrpSpPr>
          <p:grpSpPr>
            <a:xfrm>
              <a:off x="261" y="334"/>
              <a:ext cx="465" cy="299"/>
              <a:chOff x="0" y="0"/>
              <a:chExt cx="672" cy="432"/>
            </a:xfrm>
          </p:grpSpPr>
          <p:sp>
            <p:nvSpPr>
              <p:cNvPr id="5127" name="矩形 5126"/>
              <p:cNvSpPr/>
              <p:nvPr/>
            </p:nvSpPr>
            <p:spPr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28" name="矩形 5127"/>
              <p:cNvSpPr/>
              <p:nvPr/>
            </p:nvSpPr>
            <p:spPr>
              <a:xfrm>
                <a:off x="336" y="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5129" name="矩形 5128"/>
            <p:cNvSpPr/>
            <p:nvPr/>
          </p:nvSpPr>
          <p:spPr>
            <a:xfrm>
              <a:off x="0" y="288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30" name="矩形 5129"/>
            <p:cNvSpPr/>
            <p:nvPr/>
          </p:nvSpPr>
          <p:spPr>
            <a:xfrm>
              <a:off x="400" y="0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31" name="矩形 5130"/>
            <p:cNvSpPr/>
            <p:nvPr/>
          </p:nvSpPr>
          <p:spPr>
            <a:xfrm flipV="1">
              <a:off x="199" y="518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132" name="标题 5131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33" name="副标题 513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5134" name="日期占位符 5133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 b="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35" name="页脚占位符 5134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b="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136" name="灯片编号占位符 5135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b="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3602" cy="4191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21949" y="1905000"/>
            <a:ext cx="3923602" cy="4191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69692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GIF"/><Relationship Id="rId13" Type="http://schemas.openxmlformats.org/officeDocument/2006/relationships/hyperlink" Target="http://zhyz.gdzh.gov.cn/resource/picture/gifdh/dwl/fdl/z.htm" TargetMode="Externa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Times New Roman" panose="02020603050405020304" pitchFamily="18" charset="0"/>
              </a:defRPr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Times New Roman" panose="02020603050405020304" pitchFamily="18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88125" y="623728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Times New Roman" panose="02020603050405020304" pitchFamily="18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31" name="图片 1030" descr="009742">
            <a:hlinkClick r:id="rId13"/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692275" y="692150"/>
            <a:ext cx="857250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1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1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1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Rectangle 4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3077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307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矩形 4097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sz="1800" b="0" dirty="0">
              <a:latin typeface="Tahoma" panose="020B0604030504040204" pitchFamily="34" charset="0"/>
            </a:endParaRPr>
          </a:p>
        </p:txBody>
      </p:sp>
      <p:sp>
        <p:nvSpPr>
          <p:cNvPr id="4099" name="矩形 4098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p>
            <a:pPr lvl="0" algn="ctr"/>
            <a:endParaRPr lang="zh-CN" altLang="en-US" sz="1800" b="0" dirty="0">
              <a:latin typeface="Tahoma" panose="020B0604030504040204" pitchFamily="34" charset="0"/>
            </a:endParaRPr>
          </a:p>
        </p:txBody>
      </p:sp>
      <p:sp>
        <p:nvSpPr>
          <p:cNvPr id="4100" name="矩形 4099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sz="1800" b="0" dirty="0">
              <a:latin typeface="Tahoma" panose="020B0604030504040204" pitchFamily="34" charset="0"/>
            </a:endParaRPr>
          </a:p>
        </p:txBody>
      </p:sp>
      <p:sp>
        <p:nvSpPr>
          <p:cNvPr id="4101" name="矩形 4100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p>
            <a:pPr lvl="0" algn="ctr"/>
            <a:endParaRPr lang="zh-CN" altLang="en-US" sz="1800" b="0" dirty="0">
              <a:latin typeface="Tahoma" panose="020B0604030504040204" pitchFamily="34" charset="0"/>
            </a:endParaRPr>
          </a:p>
        </p:txBody>
      </p:sp>
      <p:sp>
        <p:nvSpPr>
          <p:cNvPr id="4102" name="矩形 4101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/>
          <a:p>
            <a:pPr lvl="0" algn="ctr"/>
            <a:endParaRPr lang="zh-CN" altLang="en-US" sz="1800" b="0" dirty="0">
              <a:latin typeface="Tahoma" panose="020B0604030504040204" pitchFamily="34" charset="0"/>
            </a:endParaRPr>
          </a:p>
        </p:txBody>
      </p:sp>
      <p:sp>
        <p:nvSpPr>
          <p:cNvPr id="4103" name="矩形 4102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sz="1800" b="0" dirty="0">
              <a:latin typeface="Tahoma" panose="020B0604030504040204" pitchFamily="34" charset="0"/>
            </a:endParaRPr>
          </a:p>
        </p:txBody>
      </p:sp>
      <p:sp>
        <p:nvSpPr>
          <p:cNvPr id="4104" name="矩形 4103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p>
            <a:pPr lvl="0" algn="ctr"/>
            <a:endParaRPr lang="zh-CN" altLang="en-US" sz="1800" b="0" dirty="0">
              <a:latin typeface="Tahoma" panose="020B0604030504040204" pitchFamily="34" charset="0"/>
            </a:endParaRPr>
          </a:p>
        </p:txBody>
      </p:sp>
      <p:sp>
        <p:nvSpPr>
          <p:cNvPr id="4105" name="标题 4104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06" name="文本占位符 4105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7" name="日期占位符 4106"/>
          <p:cNvSpPr>
            <a:spLocks noGrp="1"/>
          </p:cNvSpPr>
          <p:nvPr>
            <p:ph type="dt" sz="half" idx="2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 b="0"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8" name="页脚占位符 4107"/>
          <p:cNvSpPr>
            <a:spLocks noGrp="1"/>
          </p:cNvSpPr>
          <p:nvPr>
            <p:ph type="ftr" sz="quarter" idx="3"/>
          </p:nvPr>
        </p:nvSpPr>
        <p:spPr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b="0"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4109" name="灯片编号占位符 4108"/>
          <p:cNvSpPr>
            <a:spLocks noGrp="1"/>
          </p:cNvSpPr>
          <p:nvPr>
            <p:ph type="sldNum" sz="quarter" idx="4"/>
          </p:nvPr>
        </p:nvSpPr>
        <p:spPr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b="0">
                <a:latin typeface="Tahom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319088" y="1828800"/>
            <a:ext cx="8824912" cy="5029200"/>
            <a:chOff x="0" y="0"/>
            <a:chExt cx="5559" cy="3168"/>
          </a:xfrm>
        </p:grpSpPr>
        <p:sp>
          <p:nvSpPr>
            <p:cNvPr id="6147" name="Freeform 3"/>
            <p:cNvSpPr/>
            <p:nvPr/>
          </p:nvSpPr>
          <p:spPr>
            <a:xfrm>
              <a:off x="327" y="1757"/>
              <a:ext cx="5232" cy="1411"/>
            </a:xfrm>
            <a:custGeom>
              <a:avLst/>
              <a:gdLst>
                <a:gd name="txL" fmla="*/ 0 w 4897"/>
                <a:gd name="txT" fmla="*/ 0 h 2182"/>
                <a:gd name="txR" fmla="*/ 4897 w 4897"/>
                <a:gd name="txB" fmla="*/ 2182 h 2182"/>
              </a:gdLst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29999"/>
              </a:schemeClr>
            </a:solidFill>
            <a:ln w="9525">
              <a:noFill/>
            </a:ln>
          </p:spPr>
          <p:txBody>
            <a:bodyPr/>
            <a:p>
              <a:pPr lvl="0"/>
              <a:endParaRPr lang="zh-CN" altLang="en-US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6148" name="Freeform 4"/>
            <p:cNvSpPr/>
            <p:nvPr/>
          </p:nvSpPr>
          <p:spPr>
            <a:xfrm>
              <a:off x="9" y="0"/>
              <a:ext cx="5550" cy="3168"/>
            </a:xfrm>
            <a:custGeom>
              <a:avLst/>
              <a:gdLst>
                <a:gd name="txL" fmla="*/ 0 w 5550"/>
                <a:gd name="txT" fmla="*/ 0 h 3168"/>
                <a:gd name="txR" fmla="*/ 5550 w 5550"/>
                <a:gd name="txB" fmla="*/ 3168 h 3168"/>
              </a:gdLst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txL" t="txT" r="txR" b="tx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29999"/>
              </a:schemeClr>
            </a:solidFill>
            <a:ln w="9525">
              <a:noFill/>
            </a:ln>
          </p:spPr>
          <p:txBody>
            <a:bodyPr/>
            <a:p>
              <a:pPr lvl="0"/>
              <a:endParaRPr lang="zh-CN" altLang="en-US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6149" name="Freeform 5"/>
            <p:cNvSpPr/>
            <p:nvPr/>
          </p:nvSpPr>
          <p:spPr>
            <a:xfrm>
              <a:off x="327" y="1780"/>
              <a:ext cx="5232" cy="1388"/>
            </a:xfrm>
            <a:custGeom>
              <a:avLst/>
              <a:gdLst>
                <a:gd name="txL" fmla="*/ 0 w 4897"/>
                <a:gd name="txT" fmla="*/ 0 h 2182"/>
                <a:gd name="txR" fmla="*/ 4897 w 4897"/>
                <a:gd name="txB" fmla="*/ 2182 h 2182"/>
              </a:gdLst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</a:ln>
          </p:spPr>
          <p:txBody>
            <a:bodyPr/>
            <a:p>
              <a:pPr lvl="0"/>
              <a:endParaRPr lang="zh-CN" altLang="en-US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6150" name="Freeform 6"/>
            <p:cNvSpPr/>
            <p:nvPr/>
          </p:nvSpPr>
          <p:spPr>
            <a:xfrm>
              <a:off x="327" y="0"/>
              <a:ext cx="4607" cy="29"/>
            </a:xfrm>
            <a:custGeom>
              <a:avLst/>
              <a:gdLst>
                <a:gd name="txL" fmla="*/ 0 w 5387"/>
                <a:gd name="txT" fmla="*/ 0 h 149"/>
                <a:gd name="txR" fmla="*/ 5387 w 5387"/>
                <a:gd name="txB" fmla="*/ 149 h 149"/>
              </a:gdLst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rgbClr val="005400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/>
              <a:endParaRPr lang="zh-CN" altLang="en-US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6151" name="Freeform 7"/>
            <p:cNvSpPr/>
            <p:nvPr/>
          </p:nvSpPr>
          <p:spPr>
            <a:xfrm>
              <a:off x="327" y="0"/>
              <a:ext cx="29" cy="1785"/>
            </a:xfrm>
            <a:custGeom>
              <a:avLst/>
              <a:gdLst>
                <a:gd name="txL" fmla="*/ 0 w 29"/>
                <a:gd name="txT" fmla="*/ 0 h 2161"/>
                <a:gd name="txR" fmla="*/ 29 w 29"/>
                <a:gd name="txB" fmla="*/ 2161 h 2161"/>
              </a:gdLst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1F791F"/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pPr lvl="0"/>
              <a:endParaRPr lang="zh-CN" altLang="en-US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6152" name="Freeform 8"/>
            <p:cNvSpPr/>
            <p:nvPr/>
          </p:nvSpPr>
          <p:spPr>
            <a:xfrm>
              <a:off x="326" y="1752"/>
              <a:ext cx="29" cy="1416"/>
            </a:xfrm>
            <a:custGeom>
              <a:avLst/>
              <a:gdLst>
                <a:gd name="txL" fmla="*/ 0 w 29"/>
                <a:gd name="txT" fmla="*/ 0 h 1416"/>
                <a:gd name="txR" fmla="*/ 29 w 29"/>
                <a:gd name="txB" fmla="*/ 1416 h 1416"/>
              </a:gdLst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txL" t="txT" r="txR" b="tx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rgbClr val="1F791F"/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pPr lvl="0"/>
              <a:endParaRPr lang="zh-CN" altLang="en-US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6153" name="Freeform 9"/>
            <p:cNvSpPr/>
            <p:nvPr/>
          </p:nvSpPr>
          <p:spPr>
            <a:xfrm>
              <a:off x="0" y="1752"/>
              <a:ext cx="2879" cy="29"/>
            </a:xfrm>
            <a:custGeom>
              <a:avLst/>
              <a:gdLst>
                <a:gd name="txL" fmla="*/ 0 w 5387"/>
                <a:gd name="txT" fmla="*/ 0 h 149"/>
                <a:gd name="txR" fmla="*/ 5387 w 5387"/>
                <a:gd name="txB" fmla="*/ 149 h 149"/>
              </a:gdLst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rgbClr val="005400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/>
              <a:endParaRPr lang="zh-CN" altLang="en-US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6154" name="Freeform 10"/>
            <p:cNvSpPr/>
            <p:nvPr/>
          </p:nvSpPr>
          <p:spPr>
            <a:xfrm>
              <a:off x="0" y="1752"/>
              <a:ext cx="30" cy="1416"/>
            </a:xfrm>
            <a:custGeom>
              <a:avLst/>
              <a:gdLst>
                <a:gd name="txL" fmla="*/ 0 w 30"/>
                <a:gd name="txT" fmla="*/ 0 h 1416"/>
                <a:gd name="txR" fmla="*/ 30 w 30"/>
                <a:gd name="txB" fmla="*/ 1416 h 1416"/>
              </a:gdLst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1F791F"/>
                </a:gs>
                <a:gs pos="100000">
                  <a:schemeClr val="bg2">
                    <a:alpha val="9999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pPr lvl="0"/>
              <a:endParaRPr lang="zh-CN" altLang="en-US" sz="1800" b="0" dirty="0">
                <a:latin typeface="Arial" panose="020B0604020202020204" pitchFamily="34" charset="0"/>
              </a:endParaRPr>
            </a:p>
          </p:txBody>
        </p:sp>
      </p:grpSp>
      <p:sp>
        <p:nvSpPr>
          <p:cNvPr id="6155" name="Rectangle 11"/>
          <p:cNvSpPr>
            <a:spLocks noGrp="1"/>
          </p:cNvSpPr>
          <p:nvPr>
            <p:ph type="dt" sz="half" idx="2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156" name="Rectangle 12"/>
          <p:cNvSpPr>
            <a:spLocks noGrp="1"/>
          </p:cNvSpPr>
          <p:nvPr>
            <p:ph type="ftr" sz="quarter" idx="3"/>
          </p:nvPr>
        </p:nvSpPr>
        <p:spPr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en-US" altLang="x-none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157" name="Rectangle 13"/>
          <p:cNvSpPr>
            <a:spLocks noGrp="1"/>
          </p:cNvSpPr>
          <p:nvPr>
            <p:ph type="sldNum" sz="quarter" idx="4"/>
          </p:nvPr>
        </p:nvSpPr>
        <p:spPr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158" name="Rectangle 14"/>
          <p:cNvSpPr>
            <a:spLocks noGrp="1" noRot="1"/>
          </p:cNvSpPr>
          <p:nvPr>
            <p:ph type="title"/>
          </p:nvPr>
        </p:nvSpPr>
        <p:spPr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59" name="Rectangle 15"/>
          <p:cNvSpPr>
            <a:spLocks noGrp="1" noRot="1"/>
          </p:cNvSpPr>
          <p:nvPr>
            <p:ph type="body" idx="1"/>
          </p:nvPr>
        </p:nvSpPr>
        <p:spPr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20.jpeg"/><Relationship Id="rId1" Type="http://schemas.openxmlformats.org/officeDocument/2006/relationships/hyperlink" Target="../&#31532;&#19968;&#21333;&#20803;&#20889;&#20316;%20&#28909;&#29233;&#29983;&#27963;&#65292;&#28909;&#29233;&#20889;&#20316;/&#31532;&#19968;&#21333;&#20803;/1%20&#26149;/&#26417;&#33258;&#28165;&#12288;&#26149;%20%20%20&#26391;&#35829;&#36873;&#29992;.flv" TargetMode="Externa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21.GIF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" Target="slide17.xml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9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" Target="slide19.xml"/><Relationship Id="rId1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audio" Target="../media/audio1.wav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" Target="slide22.xml"/><Relationship Id="rId1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image" Target="../media/image25.jpeg"/><Relationship Id="rId1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1.wav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2.wav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26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24.GI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24.GI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39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4.jpeg"/></Relationships>
</file>

<file path=ppt/slides/_rels/slide5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1.xml"/><Relationship Id="rId5" Type="http://schemas.openxmlformats.org/officeDocument/2006/relationships/audio" Target="../media/audio3.wav"/><Relationship Id="rId4" Type="http://schemas.openxmlformats.org/officeDocument/2006/relationships/image" Target="../media/image47.GIF"/><Relationship Id="rId3" Type="http://schemas.openxmlformats.org/officeDocument/2006/relationships/image" Target="../media/image31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48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70" name="图片 58369" descr="%B4%B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868863"/>
            <a:ext cx="91440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1" name="矩形 58370"/>
          <p:cNvSpPr/>
          <p:nvPr/>
        </p:nvSpPr>
        <p:spPr>
          <a:xfrm>
            <a:off x="395288" y="1341438"/>
            <a:ext cx="8135937" cy="47894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这是一篇满贮着“诗意”的散文，描绘了春回大地、诗意盎然的动人景象，赞美春天的活力给人以希望和力量。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行文语言优美、形象生动、节奏感强，朗读时采用的基本语调是轻盈的，各部分因内容不同可有所变化，表达盼春天到来的欣喜的感情，可用欣喜愉悦的语调；表达作者对春喜爱欣赏的感情，应用轻松明快的语调朗读；表达作者对春天赞美之情，应用高昂的语调。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朗读的情感要到位，把自己的身心融汇到课文的情景氛围中。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8372" name="图片 58371" descr="200452321614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文本框 59393"/>
          <p:cNvSpPr txBox="1"/>
          <p:nvPr/>
        </p:nvSpPr>
        <p:spPr>
          <a:xfrm>
            <a:off x="179388" y="1268413"/>
            <a:ext cx="4681537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播放录音，听名家泛读，感受语言之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美</a:t>
            </a: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并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给发音不准的生字词注上拼音。</a:t>
            </a:r>
            <a:endParaRPr lang="zh-CN" altLang="en-US" sz="2800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9395" name="矩形 59394"/>
          <p:cNvSpPr/>
          <p:nvPr/>
        </p:nvSpPr>
        <p:spPr>
          <a:xfrm>
            <a:off x="395288" y="2781300"/>
            <a:ext cx="453548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zh-CN" altLang="en-US" sz="2800" b="0" i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自由朗读，要求：读准字音，声音洪亮。</a:t>
            </a:r>
            <a:endParaRPr lang="zh-CN" altLang="en-US" sz="2800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9396" name="图片 59395" descr="%B4%BA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 l="8945"/>
          <a:stretch>
            <a:fillRect/>
          </a:stretch>
        </p:blipFill>
        <p:spPr>
          <a:xfrm>
            <a:off x="5367338" y="476250"/>
            <a:ext cx="3668712" cy="5427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7" name="图片 59396" descr="00046_xH3oDaco8Md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8" name="图片 59397" descr="200452321614110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9" name="图片 59398" descr="200452321614110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400" y="4365625"/>
            <a:ext cx="1333500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400" name="文本框 59399"/>
          <p:cNvSpPr txBox="1"/>
          <p:nvPr/>
        </p:nvSpPr>
        <p:spPr>
          <a:xfrm>
            <a:off x="250825" y="3933825"/>
            <a:ext cx="5113338" cy="265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3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、给每个自然段标上序号；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、课文可分为几部分？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5、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把握朗读的节奏、重音，体会作者的思想感情。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5" grpId="0"/>
      <p:bldP spid="594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矩形 60417"/>
          <p:cNvSpPr/>
          <p:nvPr/>
        </p:nvSpPr>
        <p:spPr>
          <a:xfrm>
            <a:off x="1476375" y="1298575"/>
            <a:ext cx="3671888" cy="5191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本文语言特点：</a:t>
            </a:r>
            <a:endParaRPr lang="zh-CN" altLang="en-US" sz="2800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0419" name="矩形 60418"/>
          <p:cNvSpPr/>
          <p:nvPr/>
        </p:nvSpPr>
        <p:spPr>
          <a:xfrm>
            <a:off x="827088" y="1700213"/>
            <a:ext cx="7848600" cy="2973387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ctr">
            <a:spAutoFit/>
          </a:bodyPr>
          <a:p>
            <a:pPr>
              <a:lnSpc>
                <a:spcPct val="135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文中句式以短句为主，短句节奏明快，适合描写春天的旋律；运用大量叠字，如嫩嫩的、绿绿的、轻悄悄的、软绵绵的；大量运用轻声、儿化，轻盈优美；排比句和“了”字的运用，增强了语言的韵味和节奏感。</a:t>
            </a:r>
            <a:endParaRPr lang="zh-CN" altLang="en-US" sz="2800" dirty="0">
              <a:solidFill>
                <a:srgbClr val="CC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0420" name="图片 60419" descr="chun">
            <a:hlinkClick r:id="" action="ppaction://noaction"/>
          </p:cNvPr>
          <p:cNvPicPr>
            <a:picLocks noChangeAspect="1"/>
          </p:cNvPicPr>
          <p:nvPr/>
        </p:nvPicPr>
        <p:blipFill>
          <a:blip r:embed="rId1">
            <a:lum bright="12000" contrast="6000"/>
          </a:blip>
          <a:stretch>
            <a:fillRect/>
          </a:stretch>
        </p:blipFill>
        <p:spPr>
          <a:xfrm>
            <a:off x="8577263" y="6432550"/>
            <a:ext cx="566737" cy="425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1" name="矩形 60420"/>
          <p:cNvSpPr/>
          <p:nvPr/>
        </p:nvSpPr>
        <p:spPr>
          <a:xfrm>
            <a:off x="468313" y="549275"/>
            <a:ext cx="2951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600" dirty="0">
                <a:solidFill>
                  <a:srgbClr val="800000"/>
                </a:solidFill>
                <a:latin typeface="Arial" panose="020B0604020202020204" pitchFamily="34" charset="0"/>
                <a:ea typeface="隶书" pitchFamily="49" charset="-122"/>
              </a:rPr>
              <a:t>品析探究苑</a:t>
            </a:r>
            <a:endParaRPr lang="zh-CN" altLang="en-US" sz="3600" dirty="0">
              <a:solidFill>
                <a:srgbClr val="8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pic>
        <p:nvPicPr>
          <p:cNvPr id="60422" name="图片 60421" descr="00046_xH3oDaco8Md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3" name="图片 60422" descr="20045232161411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4" name="图片 60423" descr="20045232161411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4263" y="4389438"/>
            <a:ext cx="1333500" cy="69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矩形 61441"/>
          <p:cNvSpPr/>
          <p:nvPr/>
        </p:nvSpPr>
        <p:spPr>
          <a:xfrm>
            <a:off x="611188" y="525463"/>
            <a:ext cx="7704137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本文可以分成盼春、绘春、赞春三个部分，请指出它们的起讫。</a:t>
            </a:r>
            <a:endParaRPr lang="zh-CN" altLang="en-US" sz="2800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43" name="矩形 61442"/>
          <p:cNvSpPr/>
          <p:nvPr/>
        </p:nvSpPr>
        <p:spPr>
          <a:xfrm>
            <a:off x="2700338" y="1557338"/>
            <a:ext cx="53276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从开头到“太阳的脸红起来了。”</a:t>
            </a:r>
            <a:endParaRPr lang="zh-CN" altLang="en-US" sz="2800" dirty="0">
              <a:solidFill>
                <a:srgbClr val="CC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44" name="矩形 61443"/>
          <p:cNvSpPr/>
          <p:nvPr/>
        </p:nvSpPr>
        <p:spPr>
          <a:xfrm>
            <a:off x="2700338" y="2276475"/>
            <a:ext cx="615791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从“小草偷偷地从土里钻出来”到“有的是希望。”</a:t>
            </a:r>
            <a:endParaRPr lang="zh-CN" altLang="en-US" sz="2800" dirty="0">
              <a:solidFill>
                <a:srgbClr val="CC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45" name="矩形 61444"/>
          <p:cNvSpPr/>
          <p:nvPr/>
        </p:nvSpPr>
        <p:spPr>
          <a:xfrm>
            <a:off x="2700338" y="3357563"/>
            <a:ext cx="54721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从“春天像刚落地的娃娃”到完。</a:t>
            </a:r>
            <a:endParaRPr lang="zh-CN" altLang="en-US" sz="2800" dirty="0">
              <a:solidFill>
                <a:srgbClr val="CC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46" name="矩形 61445"/>
          <p:cNvSpPr/>
          <p:nvPr/>
        </p:nvSpPr>
        <p:spPr>
          <a:xfrm>
            <a:off x="1187450" y="1557338"/>
            <a:ext cx="1606550" cy="22272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⑴</a:t>
            </a:r>
            <a:r>
              <a:rPr lang="zh-CN" altLang="en-US" sz="2800" dirty="0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盼春：</a:t>
            </a:r>
            <a:endParaRPr lang="zh-CN" altLang="en-US" sz="2800" dirty="0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  <a:p>
            <a:endParaRPr lang="zh-CN" altLang="en-US" sz="2800" dirty="0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⑵</a:t>
            </a:r>
            <a:r>
              <a:rPr lang="zh-CN" altLang="en-US" sz="2800" dirty="0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绘春：</a:t>
            </a:r>
            <a:endParaRPr lang="zh-CN" altLang="en-US" sz="2800" dirty="0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  <a:p>
            <a:endParaRPr lang="zh-CN" altLang="en-US" sz="2800" dirty="0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⑶</a:t>
            </a:r>
            <a:r>
              <a:rPr lang="zh-CN" altLang="en-US" sz="2800" dirty="0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赞春：</a:t>
            </a:r>
            <a:endParaRPr lang="zh-CN" altLang="en-US" sz="2800" dirty="0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</p:txBody>
      </p:sp>
      <p:pic>
        <p:nvPicPr>
          <p:cNvPr id="61447" name="图片 61446" descr="00046_xH3oDaco8Md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76938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8" name="图片 61447" descr="200452321614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9" name="图片 61448" descr="200452321614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00" y="4029075"/>
            <a:ext cx="1333500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50" name="矩形 61449"/>
          <p:cNvSpPr/>
          <p:nvPr/>
        </p:nvSpPr>
        <p:spPr>
          <a:xfrm>
            <a:off x="1187450" y="4005263"/>
            <a:ext cx="5327650" cy="5191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绘春这一部分描绘了几幅画面</a:t>
            </a:r>
            <a:r>
              <a:rPr lang="en-US" altLang="zh-CN" sz="280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280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51" name="矩形 61450"/>
          <p:cNvSpPr/>
          <p:nvPr/>
        </p:nvSpPr>
        <p:spPr>
          <a:xfrm>
            <a:off x="468313" y="4797425"/>
            <a:ext cx="76327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    描绘了</a:t>
            </a:r>
            <a:r>
              <a:rPr lang="zh-CN" altLang="en-US" sz="2800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春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草</a:t>
            </a:r>
            <a:r>
              <a:rPr lang="zh-CN" altLang="en-US" sz="2800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图</a:t>
            </a:r>
            <a:r>
              <a:rPr lang="zh-CN" altLang="en-US" sz="2800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春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花</a:t>
            </a:r>
            <a:r>
              <a:rPr lang="zh-CN" altLang="en-US" sz="2800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图</a:t>
            </a:r>
            <a:r>
              <a:rPr lang="zh-CN" altLang="en-US" sz="2800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春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风</a:t>
            </a:r>
            <a:r>
              <a:rPr lang="zh-CN" altLang="en-US" sz="2800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图</a:t>
            </a:r>
            <a:r>
              <a:rPr lang="zh-CN" altLang="en-US" sz="2800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春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雨</a:t>
            </a:r>
            <a:r>
              <a:rPr lang="zh-CN" altLang="en-US" sz="2800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图</a:t>
            </a:r>
            <a:r>
              <a:rPr lang="zh-CN" altLang="en-US" sz="2800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迎春</a:t>
            </a:r>
            <a:r>
              <a:rPr lang="zh-CN" altLang="en-US" sz="2800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图</a:t>
            </a:r>
            <a:r>
              <a:rPr lang="zh-CN" altLang="en-US" sz="2800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等五幅画面。</a:t>
            </a:r>
            <a:endParaRPr lang="zh-CN" altLang="en-US" sz="2800" dirty="0">
              <a:solidFill>
                <a:srgbClr val="FF5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614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  <p:bldP spid="61444" grpId="0"/>
      <p:bldP spid="61445" grpId="0"/>
      <p:bldP spid="61450" grpId="0"/>
      <p:bldP spid="614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3495" name="图片 63494" descr="20045232161411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5125" y="4173538"/>
            <a:ext cx="1333500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4" name="图片 63493" descr="20045232161411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0" name="矩形 63489"/>
          <p:cNvSpPr/>
          <p:nvPr/>
        </p:nvSpPr>
        <p:spPr>
          <a:xfrm>
            <a:off x="684213" y="333375"/>
            <a:ext cx="7272337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这三个部分，按怎样的思路写的</a:t>
            </a:r>
            <a:r>
              <a:rPr lang="en-US" altLang="zh-CN" sz="360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?</a:t>
            </a:r>
            <a:endParaRPr lang="en-US" altLang="zh-CN" sz="360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3491" name="矩形 63490"/>
          <p:cNvSpPr/>
          <p:nvPr/>
        </p:nvSpPr>
        <p:spPr>
          <a:xfrm>
            <a:off x="539750" y="1838325"/>
            <a:ext cx="7920038" cy="38925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dirty="0">
                <a:solidFill>
                  <a:srgbClr val="CC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这三部分的顺序和作者思想感情的发展是一致的。春天尚未来临，热切的盼望她的到来；待到她降临人间之后，则尽情的欣赏这美好的大地回春的景象；最后以赞美作结，用三个比喻句颂扬春天，深化题旨。</a:t>
            </a:r>
            <a:endParaRPr lang="zh-CN" altLang="en-US" dirty="0">
              <a:solidFill>
                <a:srgbClr val="CC0066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3492" name="图片 63491" descr="chun">
            <a:hlinkClick r:id="" action="ppaction://noaction"/>
          </p:cNvPr>
          <p:cNvPicPr>
            <a:picLocks noChangeAspect="1"/>
          </p:cNvPicPr>
          <p:nvPr/>
        </p:nvPicPr>
        <p:blipFill>
          <a:blip r:embed="rId2">
            <a:lum bright="12000" contrast="6000"/>
          </a:blip>
          <a:stretch>
            <a:fillRect/>
          </a:stretch>
        </p:blipFill>
        <p:spPr>
          <a:xfrm>
            <a:off x="8577263" y="6432550"/>
            <a:ext cx="566737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3" name="图片 63492" descr="00046_xH3oDaco8Md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8"/>
          <p:cNvSpPr txBox="1"/>
          <p:nvPr/>
        </p:nvSpPr>
        <p:spPr>
          <a:xfrm>
            <a:off x="4038600" y="381000"/>
            <a:ext cx="549275" cy="1524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lang="zh-CN" altLang="en-US" sz="1800" b="0" dirty="0">
              <a:latin typeface="Arial" panose="020B0604020202020204" pitchFamily="34" charset="0"/>
            </a:endParaRPr>
          </a:p>
        </p:txBody>
      </p:sp>
      <p:sp>
        <p:nvSpPr>
          <p:cNvPr id="16387" name="Text Box 9"/>
          <p:cNvSpPr txBox="1"/>
          <p:nvPr/>
        </p:nvSpPr>
        <p:spPr>
          <a:xfrm>
            <a:off x="3995738" y="260350"/>
            <a:ext cx="671512" cy="1676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春草图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88" name="Text Box 10"/>
          <p:cNvSpPr txBox="1"/>
          <p:nvPr/>
        </p:nvSpPr>
        <p:spPr>
          <a:xfrm>
            <a:off x="4645025" y="1054100"/>
            <a:ext cx="669925" cy="1727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春风图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89" name="Text Box 11"/>
          <p:cNvSpPr txBox="1"/>
          <p:nvPr/>
        </p:nvSpPr>
        <p:spPr>
          <a:xfrm>
            <a:off x="3886200" y="4038600"/>
            <a:ext cx="549275" cy="1447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lang="zh-CN" altLang="en-US" sz="1800" b="0" dirty="0">
              <a:latin typeface="Arial" panose="020B0604020202020204" pitchFamily="34" charset="0"/>
            </a:endParaRPr>
          </a:p>
        </p:txBody>
      </p:sp>
      <p:sp>
        <p:nvSpPr>
          <p:cNvPr id="16390" name="Text Box 12"/>
          <p:cNvSpPr txBox="1"/>
          <p:nvPr/>
        </p:nvSpPr>
        <p:spPr>
          <a:xfrm>
            <a:off x="3852863" y="4365625"/>
            <a:ext cx="669925" cy="18097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1800" dirty="0">
                <a:solidFill>
                  <a:schemeClr val="bg2"/>
                </a:solidFill>
                <a:latin typeface="Arial" panose="020B0604020202020204" pitchFamily="34" charset="0"/>
              </a:rPr>
              <a:t>    </a:t>
            </a:r>
            <a:r>
              <a:rPr lang="zh-CN" altLang="en-US" dirty="0">
                <a:latin typeface="Arial" panose="020B0604020202020204" pitchFamily="34" charset="0"/>
              </a:rPr>
              <a:t>春雨图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6391" name="Picture 15" descr="G:\壁纸\sf02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3812"/>
            <a:ext cx="4073525" cy="223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Picture 9" descr="图片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4572000"/>
            <a:ext cx="4610100" cy="2314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3" name="Picture 4" descr="2005072601050870641"/>
          <p:cNvPicPr preferRelativeResize="0"/>
          <p:nvPr/>
        </p:nvPicPr>
        <p:blipFill>
          <a:blip r:embed="rId3">
            <a:lum bright="-16000"/>
          </a:blip>
          <a:stretch>
            <a:fillRect/>
          </a:stretch>
        </p:blipFill>
        <p:spPr>
          <a:xfrm>
            <a:off x="0" y="4572000"/>
            <a:ext cx="3929063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4" name="Picture 1033" descr="22asdfasdfsd"/>
          <p:cNvPicPr>
            <a:picLocks noChangeAspect="1"/>
          </p:cNvPicPr>
          <p:nvPr/>
        </p:nvPicPr>
        <p:blipFill>
          <a:blip r:embed="rId4">
            <a:lum bright="12000" contrast="18000"/>
          </a:blip>
          <a:stretch>
            <a:fillRect/>
          </a:stretch>
        </p:blipFill>
        <p:spPr>
          <a:xfrm>
            <a:off x="287338" y="2359025"/>
            <a:ext cx="7021512" cy="214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5" name="TextBox 15"/>
          <p:cNvSpPr txBox="1"/>
          <p:nvPr/>
        </p:nvSpPr>
        <p:spPr>
          <a:xfrm>
            <a:off x="7524750" y="2709863"/>
            <a:ext cx="669925" cy="16557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春花图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6396" name="Picture 2" descr="春0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3500" y="0"/>
            <a:ext cx="4000500" cy="2143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"/>
                            </p:stCondLst>
                            <p:childTnLst>
                              <p:par>
                                <p:cTn id="3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" fill="hold"/>
                                        <p:tgtEl>
                                          <p:spTgt spid="163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90" grpId="0"/>
      <p:bldP spid="1639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xfrm>
            <a:off x="468313" y="333375"/>
            <a:ext cx="7772400" cy="1143000"/>
          </a:xfrm>
          <a:ln/>
        </p:spPr>
        <p:txBody>
          <a:bodyPr anchor="ctr"/>
          <a:p>
            <a:r>
              <a:rPr lang="zh-CN" altLang="en-US" sz="6000">
                <a:ea typeface="华文隶书" pitchFamily="2" charset="-122"/>
              </a:rPr>
              <a:t>整体把握</a:t>
            </a:r>
            <a:endParaRPr lang="zh-CN" altLang="en-US" sz="6000">
              <a:ea typeface="华文隶书" pitchFamily="2" charset="-122"/>
            </a:endParaRPr>
          </a:p>
        </p:txBody>
      </p:sp>
      <p:grpSp>
        <p:nvGrpSpPr>
          <p:cNvPr id="17411" name="组合 17410"/>
          <p:cNvGrpSpPr>
            <a:grpSpLocks noChangeAspect="1"/>
          </p:cNvGrpSpPr>
          <p:nvPr/>
        </p:nvGrpSpPr>
        <p:grpSpPr>
          <a:xfrm>
            <a:off x="900113" y="1989138"/>
            <a:ext cx="7704137" cy="3600450"/>
            <a:chOff x="0" y="0"/>
            <a:chExt cx="864" cy="288"/>
          </a:xfrm>
        </p:grpSpPr>
        <p:sp>
          <p:nvSpPr>
            <p:cNvPr id="17412" name="矩形 17411"/>
            <p:cNvSpPr>
              <a:spLocks noChangeAspect="1" noTextEdit="1"/>
            </p:cNvSpPr>
            <p:nvPr/>
          </p:nvSpPr>
          <p:spPr>
            <a:xfrm>
              <a:off x="0" y="0"/>
              <a:ext cx="86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7413" name="矩形 17412"/>
          <p:cNvSpPr/>
          <p:nvPr/>
        </p:nvSpPr>
        <p:spPr>
          <a:xfrm>
            <a:off x="468313" y="3213100"/>
            <a:ext cx="16129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600">
                <a:solidFill>
                  <a:srgbClr val="008000"/>
                </a:solidFill>
                <a:latin typeface="Times New Roman" panose="02020603050405020304" pitchFamily="18" charset="0"/>
              </a:rPr>
              <a:t>春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2339975" y="1773238"/>
            <a:ext cx="2879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</a:rPr>
              <a:t>第一部分：     　春</a:t>
            </a:r>
            <a:endParaRPr lang="zh-CN" altLang="en-US" sz="2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5" name="文本框 17414"/>
          <p:cNvSpPr txBox="1"/>
          <p:nvPr/>
        </p:nvSpPr>
        <p:spPr>
          <a:xfrm>
            <a:off x="2339975" y="3500438"/>
            <a:ext cx="27368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</a:rPr>
              <a:t>第二部分：       春</a:t>
            </a:r>
            <a:endParaRPr lang="zh-CN" altLang="en-US" sz="2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6" name="文本框 17415"/>
          <p:cNvSpPr txBox="1"/>
          <p:nvPr/>
        </p:nvSpPr>
        <p:spPr>
          <a:xfrm>
            <a:off x="2051050" y="5300663"/>
            <a:ext cx="30972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</a:rPr>
              <a:t>第三部分：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</a:rPr>
              <a:t>春</a:t>
            </a:r>
            <a:endParaRPr lang="zh-CN" altLang="en-US" sz="2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7" name="文本框 17416"/>
          <p:cNvSpPr txBox="1"/>
          <p:nvPr/>
        </p:nvSpPr>
        <p:spPr>
          <a:xfrm>
            <a:off x="5364163" y="2133600"/>
            <a:ext cx="25923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</a:rPr>
              <a:t>春的总轮廓</a:t>
            </a:r>
            <a:endParaRPr lang="zh-CN" altLang="en-US" sz="2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8" name="文本框 17417"/>
          <p:cNvSpPr txBox="1"/>
          <p:nvPr/>
        </p:nvSpPr>
        <p:spPr>
          <a:xfrm>
            <a:off x="5724525" y="2636838"/>
            <a:ext cx="15843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</a:rPr>
              <a:t>春　　图　　　</a:t>
            </a: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17419" name="矩形 17418"/>
          <p:cNvSpPr/>
          <p:nvPr/>
        </p:nvSpPr>
        <p:spPr>
          <a:xfrm>
            <a:off x="6300788" y="4868863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</a:rPr>
              <a:t>春图</a:t>
            </a:r>
            <a:endParaRPr lang="zh-CN" altLang="en-US" sz="2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0" name="矩形 17419"/>
          <p:cNvSpPr/>
          <p:nvPr/>
        </p:nvSpPr>
        <p:spPr>
          <a:xfrm>
            <a:off x="5580063" y="4365625"/>
            <a:ext cx="18002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</a:rPr>
              <a:t>春　　图</a:t>
            </a:r>
            <a:endParaRPr lang="zh-CN" altLang="en-US" sz="2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1" name="矩形 17420"/>
          <p:cNvSpPr/>
          <p:nvPr/>
        </p:nvSpPr>
        <p:spPr>
          <a:xfrm>
            <a:off x="5724525" y="3789363"/>
            <a:ext cx="15128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</a:rPr>
              <a:t>春　　图</a:t>
            </a:r>
            <a:endParaRPr lang="zh-CN" altLang="en-US" sz="2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2" name="矩形 17421"/>
          <p:cNvSpPr/>
          <p:nvPr/>
        </p:nvSpPr>
        <p:spPr>
          <a:xfrm>
            <a:off x="5651500" y="3213100"/>
            <a:ext cx="16557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18" charset="0"/>
              </a:rPr>
              <a:t>春　　图</a:t>
            </a:r>
            <a:endParaRPr lang="zh-CN" altLang="en-US" sz="2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3" name="文本框 17422"/>
          <p:cNvSpPr txBox="1"/>
          <p:nvPr/>
        </p:nvSpPr>
        <p:spPr>
          <a:xfrm>
            <a:off x="395288" y="6092825"/>
            <a:ext cx="849788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总分总结构</a:t>
            </a:r>
            <a:r>
              <a:rPr lang="zh-CN" altLang="en-US" sz="2400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首尾呼应，条理清楚，结构严谨。</a:t>
            </a:r>
            <a:endParaRPr lang="zh-CN" altLang="en-US" u="sng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endParaRPr lang="zh-CN" altLang="en-US" u="sng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4" name="左大括号 17423"/>
          <p:cNvSpPr/>
          <p:nvPr/>
        </p:nvSpPr>
        <p:spPr>
          <a:xfrm>
            <a:off x="1835150" y="2060575"/>
            <a:ext cx="433388" cy="3506788"/>
          </a:xfrm>
          <a:prstGeom prst="leftBrace">
            <a:avLst>
              <a:gd name="adj1" fmla="val 6742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7425" name="左大括号 17424"/>
          <p:cNvSpPr/>
          <p:nvPr/>
        </p:nvSpPr>
        <p:spPr>
          <a:xfrm>
            <a:off x="5003800" y="2276475"/>
            <a:ext cx="215900" cy="2881313"/>
          </a:xfrm>
          <a:prstGeom prst="leftBrace">
            <a:avLst>
              <a:gd name="adj1" fmla="val 11121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7426" name="组合 17425"/>
          <p:cNvGrpSpPr/>
          <p:nvPr/>
        </p:nvGrpSpPr>
        <p:grpSpPr>
          <a:xfrm>
            <a:off x="395288" y="6858000"/>
            <a:ext cx="1009650" cy="892175"/>
            <a:chOff x="0" y="0"/>
            <a:chExt cx="636" cy="562"/>
          </a:xfrm>
        </p:grpSpPr>
        <p:sp>
          <p:nvSpPr>
            <p:cNvPr id="17427" name="文本框 17426"/>
            <p:cNvSpPr txBox="1"/>
            <p:nvPr/>
          </p:nvSpPr>
          <p:spPr>
            <a:xfrm>
              <a:off x="182" y="0"/>
              <a:ext cx="45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b="0">
                  <a:solidFill>
                    <a:srgbClr val="FF000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盼</a:t>
              </a:r>
              <a:endParaRPr lang="zh-CN" altLang="en-US" b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endParaRPr>
            </a:p>
          </p:txBody>
        </p:sp>
        <p:pic>
          <p:nvPicPr>
            <p:cNvPr id="17428" name="图片 17427" descr="图片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53"/>
              <a:ext cx="590" cy="40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429" name="文本框 17428"/>
          <p:cNvSpPr txBox="1"/>
          <p:nvPr/>
        </p:nvSpPr>
        <p:spPr>
          <a:xfrm>
            <a:off x="2484438" y="2205038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0">
                <a:latin typeface="Times New Roman" panose="02020603050405020304" pitchFamily="18" charset="0"/>
                <a:ea typeface="华文行楷" pitchFamily="2" charset="-122"/>
              </a:rPr>
              <a:t>（１）</a:t>
            </a:r>
            <a:endParaRPr lang="zh-CN" altLang="en-US" sz="2400" b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grpSp>
        <p:nvGrpSpPr>
          <p:cNvPr id="17430" name="组合 17429"/>
          <p:cNvGrpSpPr/>
          <p:nvPr/>
        </p:nvGrpSpPr>
        <p:grpSpPr>
          <a:xfrm>
            <a:off x="2195513" y="7029450"/>
            <a:ext cx="1008062" cy="935038"/>
            <a:chOff x="0" y="0"/>
            <a:chExt cx="635" cy="589"/>
          </a:xfrm>
        </p:grpSpPr>
        <p:sp>
          <p:nvSpPr>
            <p:cNvPr id="17431" name="文本框 17430"/>
            <p:cNvSpPr txBox="1"/>
            <p:nvPr/>
          </p:nvSpPr>
          <p:spPr>
            <a:xfrm>
              <a:off x="0" y="0"/>
              <a:ext cx="635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b="0">
                  <a:solidFill>
                    <a:srgbClr val="FF000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绘</a:t>
              </a:r>
              <a:endParaRPr lang="zh-CN" altLang="en-US" b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endParaRPr>
            </a:p>
          </p:txBody>
        </p:sp>
        <p:pic>
          <p:nvPicPr>
            <p:cNvPr id="17432" name="图片 17431" descr="图片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81"/>
              <a:ext cx="477" cy="40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7433" name="组合 17432"/>
          <p:cNvGrpSpPr/>
          <p:nvPr/>
        </p:nvGrpSpPr>
        <p:grpSpPr>
          <a:xfrm>
            <a:off x="3203575" y="7100888"/>
            <a:ext cx="1366838" cy="865187"/>
            <a:chOff x="0" y="0"/>
            <a:chExt cx="861" cy="545"/>
          </a:xfrm>
        </p:grpSpPr>
        <p:sp>
          <p:nvSpPr>
            <p:cNvPr id="17434" name="文本框 17433"/>
            <p:cNvSpPr txBox="1"/>
            <p:nvPr/>
          </p:nvSpPr>
          <p:spPr>
            <a:xfrm>
              <a:off x="0" y="0"/>
              <a:ext cx="861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b="0">
                  <a:solidFill>
                    <a:srgbClr val="FF000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赞</a:t>
              </a:r>
              <a:endParaRPr lang="zh-CN" altLang="en-US" b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endParaRPr>
            </a:p>
          </p:txBody>
        </p:sp>
        <p:pic>
          <p:nvPicPr>
            <p:cNvPr id="17435" name="图片 17434" descr="图片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1" y="136"/>
              <a:ext cx="477" cy="40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436" name="文本框 17435"/>
          <p:cNvSpPr txBox="1"/>
          <p:nvPr/>
        </p:nvSpPr>
        <p:spPr>
          <a:xfrm>
            <a:off x="2195513" y="4005263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0">
                <a:latin typeface="Times New Roman" panose="02020603050405020304" pitchFamily="18" charset="0"/>
                <a:ea typeface="华文行楷" pitchFamily="2" charset="-122"/>
              </a:rPr>
              <a:t>（２</a:t>
            </a:r>
            <a:r>
              <a:rPr lang="en-US" altLang="zh-CN" sz="2400" b="0">
                <a:latin typeface="Times New Roman" panose="02020603050405020304" pitchFamily="18" charset="0"/>
                <a:ea typeface="华文行楷" pitchFamily="2" charset="-122"/>
              </a:rPr>
              <a:t>—</a:t>
            </a:r>
            <a:r>
              <a:rPr lang="zh-CN" altLang="en-US" sz="2400" b="0">
                <a:latin typeface="Times New Roman" panose="02020603050405020304" pitchFamily="18" charset="0"/>
                <a:ea typeface="华文行楷" pitchFamily="2" charset="-122"/>
              </a:rPr>
              <a:t>７）</a:t>
            </a:r>
            <a:endParaRPr lang="zh-CN" altLang="en-US" sz="2400" b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7437" name="文本框 17436"/>
          <p:cNvSpPr txBox="1"/>
          <p:nvPr/>
        </p:nvSpPr>
        <p:spPr>
          <a:xfrm>
            <a:off x="2411413" y="5734050"/>
            <a:ext cx="2089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0">
                <a:latin typeface="Times New Roman" panose="02020603050405020304" pitchFamily="18" charset="0"/>
                <a:ea typeface="华文行楷" pitchFamily="2" charset="-122"/>
              </a:rPr>
              <a:t>（８</a:t>
            </a:r>
            <a:r>
              <a:rPr lang="en-US" altLang="zh-CN" sz="2400" b="0">
                <a:latin typeface="Times New Roman" panose="02020603050405020304" pitchFamily="18" charset="0"/>
                <a:ea typeface="华文行楷" pitchFamily="2" charset="-122"/>
              </a:rPr>
              <a:t>—</a:t>
            </a:r>
            <a:r>
              <a:rPr lang="zh-CN" altLang="en-US" sz="2400" b="0">
                <a:latin typeface="Times New Roman" panose="02020603050405020304" pitchFamily="18" charset="0"/>
                <a:ea typeface="华文行楷" pitchFamily="2" charset="-122"/>
              </a:rPr>
              <a:t>１０）</a:t>
            </a:r>
            <a:endParaRPr lang="zh-CN" altLang="en-US" sz="2400" b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7438" name="文本框 17437"/>
          <p:cNvSpPr txBox="1"/>
          <p:nvPr/>
        </p:nvSpPr>
        <p:spPr>
          <a:xfrm>
            <a:off x="4932363" y="21336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0">
                <a:latin typeface="Times New Roman" panose="02020603050405020304" pitchFamily="18" charset="0"/>
                <a:ea typeface="华文行楷" pitchFamily="2" charset="-122"/>
              </a:rPr>
              <a:t>（２）</a:t>
            </a:r>
            <a:endParaRPr lang="zh-CN" altLang="en-US" sz="2400" b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7439" name="矩形 17438"/>
          <p:cNvSpPr/>
          <p:nvPr/>
        </p:nvSpPr>
        <p:spPr>
          <a:xfrm>
            <a:off x="5003800" y="2636838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400" b="0">
                <a:latin typeface="Times New Roman" panose="02020603050405020304" pitchFamily="18" charset="0"/>
                <a:ea typeface="华文行楷" pitchFamily="2" charset="-122"/>
              </a:rPr>
              <a:t>（３）</a:t>
            </a:r>
            <a:endParaRPr lang="zh-CN" altLang="en-US" sz="2400" b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7440" name="矩形 17439"/>
          <p:cNvSpPr/>
          <p:nvPr/>
        </p:nvSpPr>
        <p:spPr>
          <a:xfrm>
            <a:off x="5003800" y="3213100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400" b="0">
                <a:latin typeface="Times New Roman" panose="02020603050405020304" pitchFamily="18" charset="0"/>
                <a:ea typeface="华文行楷" pitchFamily="2" charset="-122"/>
              </a:rPr>
              <a:t>（４）</a:t>
            </a:r>
            <a:endParaRPr lang="zh-CN" altLang="en-US" sz="2400" b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7441" name="矩形 17440"/>
          <p:cNvSpPr/>
          <p:nvPr/>
        </p:nvSpPr>
        <p:spPr>
          <a:xfrm>
            <a:off x="5003800" y="3789363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400" b="0">
                <a:latin typeface="Times New Roman" panose="02020603050405020304" pitchFamily="18" charset="0"/>
                <a:ea typeface="华文行楷" pitchFamily="2" charset="-122"/>
              </a:rPr>
              <a:t>（５）</a:t>
            </a:r>
            <a:endParaRPr lang="zh-CN" altLang="en-US" sz="2400" b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7442" name="矩形 17441"/>
          <p:cNvSpPr/>
          <p:nvPr/>
        </p:nvSpPr>
        <p:spPr>
          <a:xfrm>
            <a:off x="5003800" y="4365625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400" b="0">
                <a:latin typeface="Times New Roman" panose="02020603050405020304" pitchFamily="18" charset="0"/>
                <a:ea typeface="华文行楷" pitchFamily="2" charset="-122"/>
              </a:rPr>
              <a:t>（６）</a:t>
            </a:r>
            <a:endParaRPr lang="zh-CN" altLang="en-US" sz="2400" b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7443" name="矩形 17442"/>
          <p:cNvSpPr/>
          <p:nvPr/>
        </p:nvSpPr>
        <p:spPr>
          <a:xfrm>
            <a:off x="5003800" y="4868863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400" b="0">
                <a:latin typeface="Times New Roman" panose="02020603050405020304" pitchFamily="18" charset="0"/>
                <a:ea typeface="华文行楷" pitchFamily="2" charset="-122"/>
              </a:rPr>
              <a:t>（７）</a:t>
            </a:r>
            <a:endParaRPr lang="zh-CN" altLang="en-US" sz="2400" b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7444" name="文本框 17443"/>
          <p:cNvSpPr txBox="1"/>
          <p:nvPr/>
        </p:nvSpPr>
        <p:spPr>
          <a:xfrm>
            <a:off x="6156325" y="2565400"/>
            <a:ext cx="5762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b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草</a:t>
            </a:r>
            <a:endParaRPr lang="zh-CN" altLang="en-US" b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7445" name="文本框 17444"/>
          <p:cNvSpPr txBox="1"/>
          <p:nvPr/>
        </p:nvSpPr>
        <p:spPr>
          <a:xfrm>
            <a:off x="6084888" y="3141663"/>
            <a:ext cx="7191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b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花</a:t>
            </a:r>
            <a:endParaRPr lang="zh-CN" altLang="en-US" b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7446" name="文本框 17445"/>
          <p:cNvSpPr txBox="1"/>
          <p:nvPr/>
        </p:nvSpPr>
        <p:spPr>
          <a:xfrm>
            <a:off x="6156325" y="3716338"/>
            <a:ext cx="5762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b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风</a:t>
            </a:r>
            <a:endParaRPr lang="zh-CN" altLang="en-US" b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7447" name="文本框 17446"/>
          <p:cNvSpPr txBox="1"/>
          <p:nvPr/>
        </p:nvSpPr>
        <p:spPr>
          <a:xfrm>
            <a:off x="6156325" y="4292600"/>
            <a:ext cx="5762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b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雨</a:t>
            </a:r>
            <a:endParaRPr lang="zh-CN" altLang="en-US" b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7448" name="文本框 17447"/>
          <p:cNvSpPr txBox="1"/>
          <p:nvPr/>
        </p:nvSpPr>
        <p:spPr>
          <a:xfrm>
            <a:off x="5795963" y="4797425"/>
            <a:ext cx="5762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b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迎</a:t>
            </a:r>
            <a:endParaRPr lang="zh-CN" altLang="en-US" b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7449" name="文本框 17448"/>
          <p:cNvSpPr txBox="1"/>
          <p:nvPr/>
        </p:nvSpPr>
        <p:spPr>
          <a:xfrm>
            <a:off x="4356100" y="1773238"/>
            <a:ext cx="45005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（开篇点题，总领全文）</a:t>
            </a:r>
            <a:endParaRPr lang="zh-CN" altLang="en-US" sz="2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9711E-6 L 0.34635 -0.7426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0" y="-3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2613 L 0.15764 -0.51884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0" y="-2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7341E-7 L 0.01979 -0.26197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-1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43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743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1744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1744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744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1744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4" grpId="0"/>
      <p:bldP spid="17415" grpId="0"/>
      <p:bldP spid="17416" grpId="0"/>
      <p:bldP spid="17418" grpId="0"/>
      <p:bldP spid="17419" grpId="0"/>
      <p:bldP spid="17420" grpId="0"/>
      <p:bldP spid="17421" grpId="0"/>
      <p:bldP spid="17422" grpId="0"/>
      <p:bldP spid="17423" grpId="0"/>
      <p:bldP spid="17424" grpId="0" animBg="1"/>
      <p:bldP spid="17429" grpId="0"/>
      <p:bldP spid="17436" grpId="0"/>
      <p:bldP spid="17437" grpId="0"/>
      <p:bldP spid="174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8433" descr="0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79450" y="0"/>
            <a:ext cx="9823450" cy="647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矩形 18434"/>
          <p:cNvSpPr/>
          <p:nvPr/>
        </p:nvSpPr>
        <p:spPr>
          <a:xfrm>
            <a:off x="915988" y="404813"/>
            <a:ext cx="768508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</a:rPr>
              <a:t>盼望着，盼望着，东风来了，春天的脚步近了。</a:t>
            </a:r>
            <a:endParaRPr lang="zh-CN" altLang="en-US" sz="1800" b="0">
              <a:latin typeface="Arial" panose="020B0604020202020204" pitchFamily="34" charset="0"/>
            </a:endParaRPr>
          </a:p>
        </p:txBody>
      </p:sp>
      <p:sp>
        <p:nvSpPr>
          <p:cNvPr id="18436" name="椭圆 18435">
            <a:hlinkClick r:id="rId2" action="ppaction://hlinksldjump"/>
          </p:cNvPr>
          <p:cNvSpPr/>
          <p:nvPr/>
        </p:nvSpPr>
        <p:spPr>
          <a:xfrm>
            <a:off x="8001000" y="6553200"/>
            <a:ext cx="11430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rgbClr val="FFCC99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1800" b="0">
                <a:solidFill>
                  <a:srgbClr val="6600FF"/>
                </a:solidFill>
                <a:latin typeface="Arial" panose="020B0604020202020204" pitchFamily="34" charset="0"/>
                <a:hlinkClick r:id="rId2" action="ppaction://hlinksldjump"/>
              </a:rPr>
              <a:t>返回</a:t>
            </a:r>
            <a:endParaRPr lang="zh-CN" altLang="en-US" sz="1800" b="0">
              <a:latin typeface="Arial" panose="020B0604020202020204" pitchFamily="34" charset="0"/>
            </a:endParaRPr>
          </a:p>
        </p:txBody>
      </p:sp>
      <p:grpSp>
        <p:nvGrpSpPr>
          <p:cNvPr id="18437" name="组合 18436"/>
          <p:cNvGrpSpPr/>
          <p:nvPr/>
        </p:nvGrpSpPr>
        <p:grpSpPr>
          <a:xfrm>
            <a:off x="971550" y="404813"/>
            <a:ext cx="6796088" cy="701675"/>
            <a:chOff x="0" y="0"/>
            <a:chExt cx="4281" cy="442"/>
          </a:xfrm>
        </p:grpSpPr>
        <p:sp>
          <p:nvSpPr>
            <p:cNvPr id="18438" name="矩形 18437"/>
            <p:cNvSpPr/>
            <p:nvPr/>
          </p:nvSpPr>
          <p:spPr>
            <a:xfrm>
              <a:off x="0" y="0"/>
              <a:ext cx="51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algn="ctr"/>
              <a:r>
                <a:rPr lang="en-US" altLang="zh-CN" sz="4000">
                  <a:latin typeface="Arial" panose="020B0604020202020204" pitchFamily="34" charset="0"/>
                </a:rPr>
                <a:t>.  .</a:t>
              </a:r>
              <a:endParaRPr lang="en-US" altLang="zh-CN" sz="4000">
                <a:latin typeface="Arial" panose="020B0604020202020204" pitchFamily="34" charset="0"/>
              </a:endParaRPr>
            </a:p>
          </p:txBody>
        </p:sp>
        <p:sp>
          <p:nvSpPr>
            <p:cNvPr id="18439" name="矩形 18438"/>
            <p:cNvSpPr/>
            <p:nvPr/>
          </p:nvSpPr>
          <p:spPr>
            <a:xfrm>
              <a:off x="886" y="0"/>
              <a:ext cx="47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algn="ctr"/>
              <a:r>
                <a:rPr lang="en-US" altLang="zh-CN" sz="4000">
                  <a:latin typeface="Arial" panose="020B0604020202020204" pitchFamily="34" charset="0"/>
                </a:rPr>
                <a:t>.  .</a:t>
              </a:r>
              <a:endParaRPr lang="en-US" altLang="zh-CN" sz="4000">
                <a:latin typeface="Arial" panose="020B0604020202020204" pitchFamily="34" charset="0"/>
              </a:endParaRPr>
            </a:p>
          </p:txBody>
        </p:sp>
        <p:sp>
          <p:nvSpPr>
            <p:cNvPr id="18440" name="矩形 18439"/>
            <p:cNvSpPr/>
            <p:nvPr/>
          </p:nvSpPr>
          <p:spPr>
            <a:xfrm>
              <a:off x="2112" y="0"/>
              <a:ext cx="52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algn="ctr"/>
              <a:r>
                <a:rPr lang="en-US" altLang="zh-CN" sz="4000">
                  <a:latin typeface="Arial" panose="020B0604020202020204" pitchFamily="34" charset="0"/>
                </a:rPr>
                <a:t>.  </a:t>
              </a:r>
              <a:endParaRPr lang="en-US" altLang="zh-CN" sz="4000">
                <a:latin typeface="Arial" panose="020B0604020202020204" pitchFamily="34" charset="0"/>
              </a:endParaRPr>
            </a:p>
          </p:txBody>
        </p:sp>
        <p:sp>
          <p:nvSpPr>
            <p:cNvPr id="18441" name="矩形 18440"/>
            <p:cNvSpPr/>
            <p:nvPr/>
          </p:nvSpPr>
          <p:spPr>
            <a:xfrm>
              <a:off x="4076" y="0"/>
              <a:ext cx="205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algn="ctr"/>
              <a:r>
                <a:rPr lang="en-US" altLang="zh-CN" sz="4000">
                  <a:latin typeface="Arial" panose="020B0604020202020204" pitchFamily="34" charset="0"/>
                </a:rPr>
                <a:t>.</a:t>
              </a:r>
              <a:endParaRPr lang="en-US" altLang="zh-CN" sz="4000">
                <a:latin typeface="Arial" panose="020B0604020202020204" pitchFamily="34" charset="0"/>
              </a:endParaRPr>
            </a:p>
          </p:txBody>
        </p:sp>
      </p:grpSp>
      <p:sp>
        <p:nvSpPr>
          <p:cNvPr id="18442" name="文本框 18441"/>
          <p:cNvSpPr txBox="1"/>
          <p:nvPr/>
        </p:nvSpPr>
        <p:spPr>
          <a:xfrm>
            <a:off x="1836738" y="2709863"/>
            <a:ext cx="4824412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急切、喜悦的心情。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矩形 64513"/>
          <p:cNvSpPr/>
          <p:nvPr/>
        </p:nvSpPr>
        <p:spPr>
          <a:xfrm>
            <a:off x="611188" y="393700"/>
            <a:ext cx="7920037" cy="10683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第一段写盼春，运用什么修辞手法，表达了作者什么感情</a:t>
            </a:r>
            <a:r>
              <a:rPr lang="en-US" altLang="zh-CN" sz="280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?</a:t>
            </a:r>
            <a:endParaRPr lang="en-US" altLang="zh-CN" sz="280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4515" name="矩形 64514"/>
          <p:cNvSpPr/>
          <p:nvPr/>
        </p:nvSpPr>
        <p:spPr>
          <a:xfrm>
            <a:off x="684213" y="1484313"/>
            <a:ext cx="4321175" cy="4867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35000"/>
              </a:lnSpc>
            </a:pPr>
            <a:r>
              <a:rPr lang="zh-CN" altLang="en-US" sz="36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solidFill>
                  <a:srgbClr val="CC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⑴“盼望着，盼望着”用反复的修辞手法，表达了作者盼春心切的强烈感情。</a:t>
            </a:r>
            <a:endParaRPr lang="zh-CN" altLang="en-US" sz="2800" dirty="0">
              <a:solidFill>
                <a:srgbClr val="CC0066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800" dirty="0">
                <a:solidFill>
                  <a:srgbClr val="CC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⑵“东风来了，春天的脚步近了”。把物当作人来写。叫拟人。宣告春天到来，表达喜春之情。</a:t>
            </a:r>
            <a:endParaRPr lang="zh-CN" altLang="en-US" sz="2800" dirty="0">
              <a:solidFill>
                <a:srgbClr val="CC0066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4516" name="图片 64515" descr="9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1557338"/>
            <a:ext cx="3565525" cy="490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7" name="图片 64516" descr="00046_xH3oDaco8Md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8" name="图片 64517" descr="20045232161411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515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5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515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charRg st="39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4515">
                                            <p:txEl>
                                              <p:charRg st="39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515">
                                            <p:txEl>
                                              <p:charRg st="39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4515">
                                            <p:txEl>
                                              <p:charRg st="39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fj12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40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椭圆 20482">
            <a:hlinkClick r:id="" action="ppaction://hlinkshowjump?jump=nextslide"/>
          </p:cNvPr>
          <p:cNvSpPr/>
          <p:nvPr/>
        </p:nvSpPr>
        <p:spPr>
          <a:xfrm>
            <a:off x="8077200" y="6553200"/>
            <a:ext cx="10668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1800" b="0">
                <a:solidFill>
                  <a:srgbClr val="6600FF"/>
                </a:solidFill>
                <a:latin typeface="Arial" panose="020B0604020202020204" pitchFamily="34" charset="0"/>
                <a:hlinkClick r:id="rId2" action="ppaction://hlinksldjump"/>
              </a:rPr>
              <a:t>春归图</a:t>
            </a:r>
            <a:endParaRPr lang="zh-CN" altLang="en-US" sz="1800" b="0">
              <a:latin typeface="Arial" panose="020B0604020202020204" pitchFamily="34" charset="0"/>
            </a:endParaRPr>
          </a:p>
        </p:txBody>
      </p:sp>
      <p:sp>
        <p:nvSpPr>
          <p:cNvPr id="20484" name="矩形 20483"/>
          <p:cNvSpPr/>
          <p:nvPr/>
        </p:nvSpPr>
        <p:spPr>
          <a:xfrm>
            <a:off x="0" y="44450"/>
            <a:ext cx="9566275" cy="1981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r>
              <a:rPr lang="zh-CN" altLang="en-US" sz="280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  </a:t>
            </a:r>
            <a:endParaRPr lang="zh-CN" altLang="en-US" sz="2800">
              <a:solidFill>
                <a:srgbClr val="FFFF00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r>
              <a:rPr lang="zh-CN" altLang="en-US" sz="280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         </a:t>
            </a:r>
            <a:r>
              <a:rPr lang="zh-CN" altLang="en-US">
                <a:solidFill>
                  <a:srgbClr val="FFFF00"/>
                </a:solidFill>
                <a:latin typeface="Arial" panose="020B0604020202020204" pitchFamily="34" charset="0"/>
              </a:rPr>
              <a:t>一切都像刚睡醒的样子，欣欣然张开了眼。</a:t>
            </a:r>
            <a:endParaRPr lang="zh-CN" altLang="en-US">
              <a:solidFill>
                <a:srgbClr val="FFFF00"/>
              </a:solidFill>
              <a:latin typeface="Arial" panose="020B0604020202020204" pitchFamily="34" charset="0"/>
            </a:endParaRPr>
          </a:p>
          <a:p>
            <a:endParaRPr lang="zh-CN" altLang="en-US">
              <a:solidFill>
                <a:srgbClr val="FFFF00"/>
              </a:solidFill>
              <a:latin typeface="Arial" panose="020B0604020202020204" pitchFamily="34" charset="0"/>
            </a:endParaRPr>
          </a:p>
          <a:p>
            <a:r>
              <a:rPr lang="zh-CN" altLang="en-US">
                <a:solidFill>
                  <a:srgbClr val="FFFF00"/>
                </a:solidFill>
                <a:latin typeface="Arial" panose="020B0604020202020204" pitchFamily="34" charset="0"/>
              </a:rPr>
              <a:t>山朗润起来了，水涨起来了，太阳的脸红起来了。</a:t>
            </a:r>
            <a:endParaRPr lang="zh-CN" altLang="en-US">
              <a:solidFill>
                <a:srgbClr val="FFFF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grpSp>
        <p:nvGrpSpPr>
          <p:cNvPr id="20485" name="组合 20484"/>
          <p:cNvGrpSpPr/>
          <p:nvPr/>
        </p:nvGrpSpPr>
        <p:grpSpPr>
          <a:xfrm>
            <a:off x="539750" y="782638"/>
            <a:ext cx="7056438" cy="1476375"/>
            <a:chOff x="19" y="-40"/>
            <a:chExt cx="3937" cy="1098"/>
          </a:xfrm>
        </p:grpSpPr>
        <p:sp>
          <p:nvSpPr>
            <p:cNvPr id="20486" name="矩形 20485"/>
            <p:cNvSpPr/>
            <p:nvPr/>
          </p:nvSpPr>
          <p:spPr>
            <a:xfrm>
              <a:off x="218" y="-40"/>
              <a:ext cx="561" cy="5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algn="ctr"/>
              <a:r>
                <a:rPr lang="en-US" altLang="zh-CN" sz="4000">
                  <a:latin typeface="Arial" panose="020B0604020202020204" pitchFamily="34" charset="0"/>
                </a:rPr>
                <a:t>.  .</a:t>
              </a:r>
              <a:endParaRPr lang="en-US" altLang="zh-CN" sz="4000">
                <a:latin typeface="Arial" panose="020B0604020202020204" pitchFamily="34" charset="0"/>
              </a:endParaRPr>
            </a:p>
          </p:txBody>
        </p:sp>
        <p:sp>
          <p:nvSpPr>
            <p:cNvPr id="20487" name="矩形 20486"/>
            <p:cNvSpPr/>
            <p:nvPr/>
          </p:nvSpPr>
          <p:spPr>
            <a:xfrm>
              <a:off x="19" y="536"/>
              <a:ext cx="480" cy="5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algn="ctr"/>
              <a:r>
                <a:rPr lang="en-US" altLang="zh-CN" sz="4000">
                  <a:latin typeface="Arial" panose="020B0604020202020204" pitchFamily="34" charset="0"/>
                </a:rPr>
                <a:t>.  .</a:t>
              </a:r>
              <a:endParaRPr lang="en-US" altLang="zh-CN" sz="4000">
                <a:latin typeface="Arial" panose="020B0604020202020204" pitchFamily="34" charset="0"/>
              </a:endParaRPr>
            </a:p>
          </p:txBody>
        </p:sp>
        <p:sp>
          <p:nvSpPr>
            <p:cNvPr id="20488" name="矩形 20487"/>
            <p:cNvSpPr/>
            <p:nvPr/>
          </p:nvSpPr>
          <p:spPr>
            <a:xfrm>
              <a:off x="1642" y="536"/>
              <a:ext cx="339" cy="5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 algn="ctr"/>
              <a:r>
                <a:rPr lang="en-US" altLang="zh-CN" sz="4000">
                  <a:latin typeface="Arial" panose="020B0604020202020204" pitchFamily="34" charset="0"/>
                </a:rPr>
                <a:t>.  </a:t>
              </a:r>
              <a:endParaRPr lang="en-US" altLang="zh-CN" sz="4000">
                <a:latin typeface="Arial" panose="020B0604020202020204" pitchFamily="34" charset="0"/>
              </a:endParaRPr>
            </a:p>
          </p:txBody>
        </p:sp>
        <p:sp>
          <p:nvSpPr>
            <p:cNvPr id="20489" name="矩形 20488"/>
            <p:cNvSpPr/>
            <p:nvPr/>
          </p:nvSpPr>
          <p:spPr>
            <a:xfrm>
              <a:off x="3600" y="536"/>
              <a:ext cx="356" cy="5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algn="ctr"/>
              <a:r>
                <a:rPr lang="en-US" altLang="zh-CN" sz="4000">
                  <a:latin typeface="Arial" panose="020B0604020202020204" pitchFamily="34" charset="0"/>
                </a:rPr>
                <a:t>.  </a:t>
              </a:r>
              <a:endParaRPr lang="en-US" altLang="zh-CN" sz="4000">
                <a:latin typeface="Arial" panose="020B0604020202020204" pitchFamily="34" charset="0"/>
              </a:endParaRPr>
            </a:p>
          </p:txBody>
        </p:sp>
      </p:grpSp>
      <p:sp>
        <p:nvSpPr>
          <p:cNvPr id="20490" name="文本框 20489"/>
          <p:cNvSpPr txBox="1"/>
          <p:nvPr/>
        </p:nvSpPr>
        <p:spPr>
          <a:xfrm>
            <a:off x="2987675" y="4149725"/>
            <a:ext cx="2819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5400">
                <a:solidFill>
                  <a:srgbClr val="FFFF00"/>
                </a:solidFill>
                <a:latin typeface="Arial" panose="020B0604020202020204" pitchFamily="34" charset="0"/>
                <a:ea typeface="华文行楷" pitchFamily="2" charset="-122"/>
              </a:rPr>
              <a:t>总   起</a:t>
            </a:r>
            <a:endParaRPr lang="zh-CN" altLang="en-US" sz="5400">
              <a:solidFill>
                <a:srgbClr val="FFFF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9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/>
          <p:cNvPicPr>
            <a:picLocks noChangeAspect="1"/>
          </p:cNvPicPr>
          <p:nvPr/>
        </p:nvPicPr>
        <p:blipFill>
          <a:blip r:embed="rId1"/>
          <a:srcRect l="17451" t="27217" r="13000" b="26761"/>
          <a:stretch>
            <a:fillRect/>
          </a:stretch>
        </p:blipFill>
        <p:spPr>
          <a:xfrm>
            <a:off x="0" y="-20637"/>
            <a:ext cx="9209088" cy="6878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9218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775" y="1052513"/>
            <a:ext cx="1081088" cy="1058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  <p:sndAc>
      <p:stSnd>
        <p:snd r:embed="rId3" name="6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矩形 65537"/>
          <p:cNvSpPr/>
          <p:nvPr/>
        </p:nvSpPr>
        <p:spPr>
          <a:xfrm>
            <a:off x="1331913" y="620713"/>
            <a:ext cx="6842125" cy="5191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“一切</a:t>
            </a:r>
            <a:r>
              <a:rPr lang="en-US" altLang="zh-CN" sz="280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……</a:t>
            </a:r>
            <a:r>
              <a:rPr lang="en-US" altLang="zh-CN" sz="280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”</a:t>
            </a:r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这个自然段是怎么写春天的</a:t>
            </a:r>
            <a:r>
              <a:rPr lang="en-US" altLang="zh-CN" sz="280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?</a:t>
            </a:r>
            <a:endParaRPr lang="en-US" altLang="zh-CN" sz="280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5539" name="矩形 65538"/>
          <p:cNvSpPr/>
          <p:nvPr/>
        </p:nvSpPr>
        <p:spPr>
          <a:xfrm>
            <a:off x="539750" y="1052513"/>
            <a:ext cx="7920038" cy="2657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这个自然段是宏观勾勒春天。先写“一切”画出春的轮廓。用“朗润”写春山光泽；用“涨”写春水涣涣；用“红”写春日暖人。这三个“起来了”照应“刚睡醒”“张开了眼”。</a:t>
            </a:r>
            <a:endParaRPr lang="zh-CN" altLang="en-US" sz="2800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5540" name="图片 65539" descr="00046_xH3oDaco8Md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1" name="图片 65540" descr="200452321614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2" name="图片 65541" descr="200452321614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4173538"/>
            <a:ext cx="1333500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3" name="矩形 65542"/>
          <p:cNvSpPr/>
          <p:nvPr/>
        </p:nvSpPr>
        <p:spPr>
          <a:xfrm>
            <a:off x="755650" y="3851275"/>
            <a:ext cx="7848600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        “一切</a:t>
            </a:r>
            <a:r>
              <a:rPr lang="en-US" altLang="zh-CN" sz="280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……</a:t>
            </a:r>
            <a:r>
              <a:rPr lang="en-US" altLang="zh-CN" sz="280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”</a:t>
            </a:r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这个自然段运用的什么修辞手法，有什么好处</a:t>
            </a:r>
            <a:r>
              <a:rPr lang="en-US" altLang="zh-CN" sz="280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?</a:t>
            </a:r>
            <a:endParaRPr lang="en-US" altLang="zh-CN" sz="280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xfrm>
            <a:off x="828675" y="260350"/>
            <a:ext cx="7772400" cy="1512888"/>
          </a:xfrm>
          <a:ln/>
        </p:spPr>
        <p:txBody>
          <a:bodyPr anchor="ctr"/>
          <a:p>
            <a:r>
              <a:rPr lang="zh-CN" altLang="en-US" sz="6000" b="1" dirty="0"/>
              <a:t>二、绘春</a:t>
            </a:r>
            <a:br>
              <a:rPr lang="zh-CN" altLang="en-US" sz="4000" dirty="0"/>
            </a:br>
            <a:r>
              <a:rPr lang="zh-CN" altLang="en-US" sz="4800" b="1" dirty="0"/>
              <a:t>1、春的总轮廓</a:t>
            </a:r>
            <a:endParaRPr lang="zh-CN" altLang="en-US" sz="4800" b="1" dirty="0"/>
          </a:p>
        </p:txBody>
      </p:sp>
      <p:sp>
        <p:nvSpPr>
          <p:cNvPr id="21507" name="文本框 21506"/>
          <p:cNvSpPr txBox="1"/>
          <p:nvPr/>
        </p:nvSpPr>
        <p:spPr>
          <a:xfrm>
            <a:off x="1331913" y="2278063"/>
            <a:ext cx="73437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宋体" panose="02010600030101010101" pitchFamily="2" charset="-122"/>
              </a:rPr>
              <a:t>一切</a:t>
            </a:r>
            <a:r>
              <a:rPr lang="zh-CN" altLang="en-US" sz="2800">
                <a:latin typeface="宋体" panose="02010600030101010101" pitchFamily="2" charset="-122"/>
              </a:rPr>
              <a:t>都像</a:t>
            </a:r>
            <a:r>
              <a:rPr lang="zh-CN" altLang="en-US" sz="2800">
                <a:solidFill>
                  <a:srgbClr val="FF3300"/>
                </a:solidFill>
                <a:latin typeface="宋体" panose="02010600030101010101" pitchFamily="2" charset="-122"/>
              </a:rPr>
              <a:t>刚睡醒</a:t>
            </a:r>
            <a:r>
              <a:rPr lang="zh-CN" altLang="en-US" sz="2800">
                <a:latin typeface="宋体" panose="02010600030101010101" pitchFamily="2" charset="-122"/>
              </a:rPr>
              <a:t>的样子，</a:t>
            </a:r>
            <a:r>
              <a:rPr lang="zh-CN" altLang="en-US" sz="2800">
                <a:solidFill>
                  <a:srgbClr val="FF3300"/>
                </a:solidFill>
                <a:latin typeface="宋体" panose="02010600030101010101" pitchFamily="2" charset="-122"/>
              </a:rPr>
              <a:t>欣欣然</a:t>
            </a:r>
            <a:r>
              <a:rPr lang="zh-CN" altLang="en-US" sz="2800">
                <a:latin typeface="宋体" panose="02010600030101010101" pitchFamily="2" charset="-122"/>
              </a:rPr>
              <a:t>张开了眼。</a:t>
            </a:r>
            <a:r>
              <a:rPr lang="zh-CN" altLang="en-US" sz="2800" b="0">
                <a:latin typeface="华文仿宋" pitchFamily="2" charset="-122"/>
                <a:ea typeface="华文仿宋" pitchFamily="2" charset="-122"/>
              </a:rPr>
              <a:t> </a:t>
            </a:r>
            <a:endParaRPr lang="zh-CN" altLang="en-US" sz="2800" b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1116013" y="2925763"/>
            <a:ext cx="7129462" cy="1587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宋体" panose="02010600030101010101" pitchFamily="2" charset="-122"/>
              </a:rPr>
              <a:t>山</a:t>
            </a:r>
            <a:r>
              <a:rPr lang="zh-CN" altLang="en-US" sz="2800">
                <a:latin typeface="宋体" panose="02010600030101010101" pitchFamily="2" charset="-122"/>
              </a:rPr>
              <a:t>朗润起来了，</a:t>
            </a:r>
            <a:r>
              <a:rPr lang="zh-CN" altLang="en-US" sz="2800">
                <a:solidFill>
                  <a:srgbClr val="FF3300"/>
                </a:solidFill>
                <a:latin typeface="宋体" panose="02010600030101010101" pitchFamily="2" charset="-122"/>
              </a:rPr>
              <a:t>水</a:t>
            </a:r>
            <a:r>
              <a:rPr lang="zh-CN" altLang="en-US" sz="2800">
                <a:latin typeface="宋体" panose="02010600030101010101" pitchFamily="2" charset="-122"/>
              </a:rPr>
              <a:t>涨起来了，</a:t>
            </a:r>
            <a:r>
              <a:rPr lang="zh-CN" altLang="en-US" sz="2800">
                <a:solidFill>
                  <a:srgbClr val="FF3300"/>
                </a:solidFill>
                <a:latin typeface="宋体" panose="02010600030101010101" pitchFamily="2" charset="-122"/>
              </a:rPr>
              <a:t>太阳</a:t>
            </a:r>
            <a:r>
              <a:rPr lang="zh-CN" altLang="en-US" sz="2800">
                <a:latin typeface="宋体" panose="02010600030101010101" pitchFamily="2" charset="-122"/>
              </a:rPr>
              <a:t>的脸红起来了。 </a:t>
            </a:r>
            <a:endParaRPr lang="zh-CN" altLang="en-US" sz="280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0">
              <a:latin typeface="宋体" panose="02010600030101010101" pitchFamily="2" charset="-122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684213" y="3860800"/>
            <a:ext cx="76327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       （三个“</a:t>
            </a:r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</a:rPr>
              <a:t>起来了</a:t>
            </a:r>
            <a:r>
              <a:rPr lang="zh-CN" altLang="en-US" dirty="0">
                <a:latin typeface="Arial" panose="020B0604020202020204" pitchFamily="34" charset="0"/>
              </a:rPr>
              <a:t>”照应“</a:t>
            </a:r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</a:rPr>
              <a:t>刚睡醒</a:t>
            </a:r>
            <a:r>
              <a:rPr lang="zh-CN" altLang="en-US" dirty="0">
                <a:latin typeface="Arial" panose="020B0604020202020204" pitchFamily="34" charset="0"/>
              </a:rPr>
              <a:t>”，运用</a:t>
            </a:r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</a:rPr>
              <a:t>拟人</a:t>
            </a:r>
            <a:r>
              <a:rPr lang="zh-CN" altLang="en-US" dirty="0">
                <a:latin typeface="Arial" panose="020B0604020202020204" pitchFamily="34" charset="0"/>
              </a:rPr>
              <a:t>句和</a:t>
            </a:r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</a:rPr>
              <a:t>排比</a:t>
            </a:r>
            <a:r>
              <a:rPr lang="zh-CN" altLang="en-US" dirty="0">
                <a:latin typeface="Arial" panose="020B0604020202020204" pitchFamily="34" charset="0"/>
              </a:rPr>
              <a:t>句，语言简洁，却生动地写出了冬去春来、万物复苏的春的轮廓。）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215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/>
      <p:bldP spid="215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 descr="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椭圆 22530">
            <a:hlinkClick r:id="rId2" action="ppaction://hlinkshowjump?jump=nextslide"/>
          </p:cNvPr>
          <p:cNvSpPr/>
          <p:nvPr/>
        </p:nvSpPr>
        <p:spPr>
          <a:xfrm>
            <a:off x="7620000" y="6553200"/>
            <a:ext cx="15240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1800" b="0">
                <a:solidFill>
                  <a:srgbClr val="6600FF"/>
                </a:solidFill>
                <a:latin typeface="Arial" panose="020B0604020202020204" pitchFamily="34" charset="0"/>
                <a:hlinkClick r:id="rId2" action="ppaction://hlinksldjump"/>
              </a:rPr>
              <a:t>春草图</a:t>
            </a:r>
            <a:endParaRPr lang="zh-CN" altLang="en-US" sz="1800" b="0">
              <a:latin typeface="Arial" panose="020B0604020202020204" pitchFamily="34" charset="0"/>
            </a:endParaRPr>
          </a:p>
        </p:txBody>
      </p:sp>
      <p:sp>
        <p:nvSpPr>
          <p:cNvPr id="22532" name="矩形 22531"/>
          <p:cNvSpPr/>
          <p:nvPr/>
        </p:nvSpPr>
        <p:spPr>
          <a:xfrm>
            <a:off x="304800" y="533400"/>
            <a:ext cx="8305800" cy="3352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533" name="矩形 22532"/>
          <p:cNvSpPr/>
          <p:nvPr/>
        </p:nvSpPr>
        <p:spPr>
          <a:xfrm>
            <a:off x="250825" y="1177925"/>
            <a:ext cx="8642350" cy="25288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        </a:t>
            </a:r>
            <a:r>
              <a:rPr lang="zh-CN" altLang="en-US">
                <a:solidFill>
                  <a:srgbClr val="FFFF00"/>
                </a:solidFill>
                <a:latin typeface="Arial" panose="020B0604020202020204" pitchFamily="34" charset="0"/>
              </a:rPr>
              <a:t>小草偷偷地从土里钻出来，嫩嫩的，绿绿的</a:t>
            </a:r>
            <a:r>
              <a:rPr lang="zh-CN" altLang="en-US" dirty="0">
                <a:solidFill>
                  <a:srgbClr val="FFFF00"/>
                </a:solidFill>
                <a:latin typeface="Arial" panose="020B0604020202020204" pitchFamily="34" charset="0"/>
              </a:rPr>
              <a:t>。园</a:t>
            </a:r>
            <a:r>
              <a:rPr lang="zh-CN" altLang="en-US">
                <a:solidFill>
                  <a:srgbClr val="FFFF00"/>
                </a:solidFill>
                <a:latin typeface="Arial" panose="020B0604020202020204" pitchFamily="34" charset="0"/>
              </a:rPr>
              <a:t>子里，田野里，瞧去，一大片一大片满是 的。</a:t>
            </a:r>
            <a:r>
              <a:rPr lang="zh-CN" altLang="en-US" dirty="0">
                <a:solidFill>
                  <a:srgbClr val="FFFF00"/>
                </a:solidFill>
                <a:latin typeface="Arial" panose="020B0604020202020204" pitchFamily="34" charset="0"/>
              </a:rPr>
              <a:t>坐着</a:t>
            </a:r>
            <a:r>
              <a:rPr lang="zh-CN" altLang="en-US">
                <a:solidFill>
                  <a:srgbClr val="FFFF00"/>
                </a:solidFill>
                <a:latin typeface="Arial" panose="020B0604020202020204" pitchFamily="34" charset="0"/>
              </a:rPr>
              <a:t>，躺着，打两个滚，踢几脚球，赛几趟跑，</a:t>
            </a:r>
            <a:r>
              <a:rPr lang="zh-CN" altLang="en-US" dirty="0">
                <a:solidFill>
                  <a:srgbClr val="FFFF00"/>
                </a:solidFill>
                <a:latin typeface="Arial" panose="020B0604020202020204" pitchFamily="34" charset="0"/>
              </a:rPr>
              <a:t>捉几回</a:t>
            </a:r>
            <a:r>
              <a:rPr lang="zh-CN" altLang="en-US">
                <a:solidFill>
                  <a:srgbClr val="FFFF00"/>
                </a:solidFill>
                <a:latin typeface="Arial" panose="020B0604020202020204" pitchFamily="34" charset="0"/>
              </a:rPr>
              <a:t>迷藏。风轻悄悄的，草软绵绵的。</a:t>
            </a:r>
            <a:r>
              <a:rPr lang="zh-CN" altLang="en-US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                     </a:t>
            </a:r>
            <a:endParaRPr lang="zh-CN" altLang="en-US">
              <a:solidFill>
                <a:srgbClr val="0000FF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xfrm>
            <a:off x="684213" y="44450"/>
            <a:ext cx="7772400" cy="1143000"/>
          </a:xfrm>
          <a:ln/>
        </p:spPr>
        <p:txBody>
          <a:bodyPr anchor="ctr"/>
          <a:p>
            <a:br>
              <a:rPr lang="zh-CN" altLang="en-US" sz="5400" dirty="0"/>
            </a:br>
            <a:r>
              <a:rPr lang="zh-CN" altLang="en-US" sz="6000" b="1" dirty="0"/>
              <a:t>2、春草图</a:t>
            </a:r>
            <a:endParaRPr lang="zh-CN" altLang="en-US" sz="6000" b="1" dirty="0"/>
          </a:p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838200" y="1676400"/>
            <a:ext cx="7086600" cy="762000"/>
          </a:xfrm>
          <a:ln/>
        </p:spPr>
        <p:txBody>
          <a:bodyPr/>
          <a:p>
            <a:pPr eaLnBrk="0" hangingPunct="0">
              <a:spcBef>
                <a:spcPct val="0"/>
              </a:spcBef>
              <a:buNone/>
            </a:pPr>
            <a:r>
              <a:rPr lang="zh-CN" altLang="en-US" sz="4000" b="1"/>
              <a:t>思考</a:t>
            </a:r>
            <a:r>
              <a:rPr lang="zh-CN" altLang="en-US" sz="2400" b="1"/>
              <a:t>：</a:t>
            </a:r>
            <a:endParaRPr lang="zh-CN" altLang="en-US" sz="2400" b="1"/>
          </a:p>
          <a:p>
            <a:endParaRPr lang="zh-CN" altLang="en-US"/>
          </a:p>
        </p:txBody>
      </p:sp>
      <p:sp>
        <p:nvSpPr>
          <p:cNvPr id="23556" name="文本框 23555"/>
          <p:cNvSpPr txBox="1"/>
          <p:nvPr/>
        </p:nvSpPr>
        <p:spPr>
          <a:xfrm>
            <a:off x="2195513" y="1701800"/>
            <a:ext cx="7162800" cy="1462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</a:rPr>
              <a:t>作者怎样描写春草的？</a:t>
            </a:r>
            <a:endParaRPr lang="zh-CN" altLang="en-US" sz="36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900113" y="2565400"/>
            <a:ext cx="7704137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</a:rPr>
              <a:t>⑴用“　　　”“　　”写春草的</a:t>
            </a:r>
            <a:r>
              <a:rPr lang="zh-CN" altLang="en-US" sz="3600" u="sng">
                <a:solidFill>
                  <a:srgbClr val="FF0000"/>
                </a:solidFill>
                <a:latin typeface="Times New Roman" panose="02020603050405020304" pitchFamily="18" charset="0"/>
              </a:rPr>
              <a:t>情态</a:t>
            </a:r>
            <a:r>
              <a:rPr lang="zh-CN" altLang="en-US">
                <a:latin typeface="Times New Roman" panose="02020603050405020304" pitchFamily="18" charset="0"/>
              </a:rPr>
              <a:t>；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4284663" y="2492375"/>
            <a:ext cx="863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钻</a:t>
            </a:r>
            <a:endParaRPr lang="zh-CN" altLang="en-US">
              <a:solidFill>
                <a:srgbClr val="CC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2268538" y="2493963"/>
            <a:ext cx="10810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偷偷</a:t>
            </a:r>
            <a:endParaRPr lang="zh-CN" altLang="en-US">
              <a:solidFill>
                <a:srgbClr val="CC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2195513" y="5229225"/>
            <a:ext cx="41052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b="0" dirty="0">
              <a:solidFill>
                <a:srgbClr val="CC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3561" name="文本框 23560"/>
          <p:cNvSpPr txBox="1"/>
          <p:nvPr/>
        </p:nvSpPr>
        <p:spPr>
          <a:xfrm>
            <a:off x="900113" y="5084763"/>
            <a:ext cx="7272337" cy="1951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华文行楷" pitchFamily="2" charset="-122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  <a:ea typeface="华文行楷" pitchFamily="2" charset="-122"/>
              </a:rPr>
              <a:t>“</a:t>
            </a:r>
            <a:r>
              <a:rPr lang="zh-CN" altLang="en-US" dirty="0">
                <a:solidFill>
                  <a:srgbClr val="6600FF"/>
                </a:solidFill>
                <a:latin typeface="Times New Roman" panose="02020603050405020304" pitchFamily="18" charset="0"/>
                <a:ea typeface="华文行楷" pitchFamily="2" charset="-122"/>
              </a:rPr>
              <a:t>钻</a:t>
            </a:r>
            <a:r>
              <a:rPr lang="zh-CN" altLang="en-US" dirty="0">
                <a:latin typeface="Times New Roman" panose="02020603050405020304" pitchFamily="18" charset="0"/>
                <a:ea typeface="华文行楷" pitchFamily="2" charset="-122"/>
              </a:rPr>
              <a:t>”字用得好，“</a:t>
            </a:r>
            <a:r>
              <a:rPr lang="zh-CN" altLang="en-US" dirty="0">
                <a:solidFill>
                  <a:srgbClr val="6600FF"/>
                </a:solidFill>
                <a:latin typeface="Times New Roman" panose="02020603050405020304" pitchFamily="18" charset="0"/>
                <a:ea typeface="华文行楷" pitchFamily="2" charset="-122"/>
              </a:rPr>
              <a:t>钻</a:t>
            </a:r>
            <a:r>
              <a:rPr lang="zh-CN" altLang="en-US" dirty="0">
                <a:latin typeface="Times New Roman" panose="02020603050405020304" pitchFamily="18" charset="0"/>
                <a:ea typeface="华文行楷" pitchFamily="2" charset="-122"/>
              </a:rPr>
              <a:t>”字表现了生命力顽强，写出了春草破土而出的挤劲。</a:t>
            </a:r>
            <a:r>
              <a:rPr lang="zh-CN" altLang="en-US" sz="3600" dirty="0">
                <a:latin typeface="Times New Roman" panose="02020603050405020304" pitchFamily="18" charset="0"/>
                <a:ea typeface="华文行楷" pitchFamily="2" charset="-122"/>
              </a:rPr>
              <a:t> </a:t>
            </a:r>
            <a:endParaRPr lang="zh-CN" altLang="en-US" sz="3600" dirty="0">
              <a:latin typeface="Times New Roman" panose="02020603050405020304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600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3562" name="文本框 23561"/>
          <p:cNvSpPr txBox="1"/>
          <p:nvPr/>
        </p:nvSpPr>
        <p:spPr>
          <a:xfrm>
            <a:off x="900113" y="3357563"/>
            <a:ext cx="7632700" cy="2195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华文行楷" pitchFamily="2" charset="-122"/>
              </a:rPr>
              <a:t>        “</a:t>
            </a:r>
            <a:r>
              <a:rPr lang="zh-CN" altLang="en-US" dirty="0">
                <a:solidFill>
                  <a:srgbClr val="6600FF"/>
                </a:solidFill>
                <a:latin typeface="Times New Roman" panose="02020603050405020304" pitchFamily="18" charset="0"/>
                <a:ea typeface="华文行楷" pitchFamily="2" charset="-122"/>
              </a:rPr>
              <a:t>偷偷地</a:t>
            </a:r>
            <a:r>
              <a:rPr lang="zh-CN" altLang="en-US" dirty="0">
                <a:latin typeface="Times New Roman" panose="02020603050405020304" pitchFamily="18" charset="0"/>
                <a:ea typeface="华文行楷" pitchFamily="2" charset="-122"/>
              </a:rPr>
              <a:t>”写出了不经意间，春草已悄然而出的情景。这样写赋予小草以感情和意识，富有情趣，惹人喜爱。</a:t>
            </a:r>
            <a:endParaRPr lang="zh-CN" altLang="en-US" dirty="0">
              <a:latin typeface="Times New Roman" panose="02020603050405020304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5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562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562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562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562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 build="p"/>
      <p:bldP spid="23556" grpId="0"/>
      <p:bldP spid="23557" grpId="0"/>
      <p:bldP spid="23558" grpId="0"/>
      <p:bldP spid="23559" grpId="0"/>
      <p:bldP spid="2356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24577"/>
          <p:cNvSpPr txBox="1"/>
          <p:nvPr/>
        </p:nvSpPr>
        <p:spPr>
          <a:xfrm>
            <a:off x="900113" y="5589588"/>
            <a:ext cx="8243887" cy="1481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>
                <a:latin typeface="Times New Roman" panose="02020603050405020304" pitchFamily="18" charset="0"/>
              </a:rPr>
              <a:t>⑷用“　　　　　　　　     ”写春草的</a:t>
            </a:r>
            <a:r>
              <a:rPr lang="zh-CN" altLang="en-US" sz="3600" u="sng">
                <a:solidFill>
                  <a:srgbClr val="FF0000"/>
                </a:solidFill>
                <a:latin typeface="Times New Roman" panose="02020603050405020304" pitchFamily="18" charset="0"/>
              </a:rPr>
              <a:t>长势</a:t>
            </a:r>
            <a:r>
              <a:rPr lang="zh-CN" altLang="en-US">
                <a:latin typeface="Times New Roman" panose="02020603050405020304" pitchFamily="18" charset="0"/>
              </a:rPr>
              <a:t>。</a:t>
            </a:r>
            <a:endParaRPr lang="zh-CN" altLang="en-US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4579" name="文本框 24578"/>
          <p:cNvSpPr txBox="1"/>
          <p:nvPr/>
        </p:nvSpPr>
        <p:spPr>
          <a:xfrm>
            <a:off x="1979613" y="5734050"/>
            <a:ext cx="46085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0" dirty="0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  </a:t>
            </a:r>
            <a:r>
              <a:rPr lang="zh-CN" altLang="en-US" dirty="0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一大片一大片满是的</a:t>
            </a:r>
            <a:endParaRPr lang="zh-CN" altLang="en-US" dirty="0">
              <a:solidFill>
                <a:srgbClr val="CC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4580" name="文本框 24579"/>
          <p:cNvSpPr txBox="1"/>
          <p:nvPr/>
        </p:nvSpPr>
        <p:spPr>
          <a:xfrm>
            <a:off x="971550" y="2205038"/>
            <a:ext cx="7561263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</a:rPr>
              <a:t>⑶用“　　　　”写春草的</a:t>
            </a:r>
            <a:r>
              <a:rPr lang="zh-CN" altLang="en-US" sz="3600" u="sng">
                <a:solidFill>
                  <a:srgbClr val="FF0000"/>
                </a:solidFill>
                <a:latin typeface="Times New Roman" panose="02020603050405020304" pitchFamily="18" charset="0"/>
              </a:rPr>
              <a:t>色泽</a:t>
            </a:r>
            <a:r>
              <a:rPr lang="zh-CN" altLang="en-US">
                <a:latin typeface="Times New Roman" panose="02020603050405020304" pitchFamily="18" charset="0"/>
              </a:rPr>
              <a:t>；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4581" name="文本框 24580"/>
          <p:cNvSpPr txBox="1"/>
          <p:nvPr/>
        </p:nvSpPr>
        <p:spPr>
          <a:xfrm>
            <a:off x="2124075" y="3141663"/>
            <a:ext cx="1511300" cy="45720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4582" name="文本框 24581"/>
          <p:cNvSpPr txBox="1"/>
          <p:nvPr/>
        </p:nvSpPr>
        <p:spPr>
          <a:xfrm>
            <a:off x="2052638" y="2205038"/>
            <a:ext cx="21605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0" dirty="0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   </a:t>
            </a:r>
            <a:r>
              <a:rPr lang="zh-CN" altLang="en-US" dirty="0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绿绿的</a:t>
            </a:r>
            <a:endParaRPr lang="zh-CN" altLang="en-US" dirty="0">
              <a:solidFill>
                <a:srgbClr val="CC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4583" name="文本框 24582"/>
          <p:cNvSpPr txBox="1"/>
          <p:nvPr/>
        </p:nvSpPr>
        <p:spPr>
          <a:xfrm>
            <a:off x="900113" y="2997200"/>
            <a:ext cx="6985000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华文行楷" pitchFamily="2" charset="-122"/>
              </a:rPr>
              <a:t>       “</a:t>
            </a:r>
            <a:r>
              <a:rPr lang="zh-CN" altLang="en-US" dirty="0">
                <a:solidFill>
                  <a:srgbClr val="6600FF"/>
                </a:solidFill>
                <a:latin typeface="Times New Roman" panose="02020603050405020304" pitchFamily="18" charset="0"/>
                <a:ea typeface="华文行楷" pitchFamily="2" charset="-122"/>
              </a:rPr>
              <a:t>嫩嫩的，绿绿的</a:t>
            </a:r>
            <a:r>
              <a:rPr lang="zh-CN" altLang="en-US" dirty="0">
                <a:latin typeface="Times New Roman" panose="02020603050405020304" pitchFamily="18" charset="0"/>
                <a:ea typeface="华文行楷" pitchFamily="2" charset="-122"/>
              </a:rPr>
              <a:t>”本该在“小草”前面，为什么放在句末？</a:t>
            </a:r>
            <a:endParaRPr lang="zh-CN" altLang="en-US" dirty="0">
              <a:latin typeface="Times New Roman" panose="02020603050405020304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4584" name="文本框 24583"/>
          <p:cNvSpPr txBox="1"/>
          <p:nvPr/>
        </p:nvSpPr>
        <p:spPr>
          <a:xfrm>
            <a:off x="828675" y="4078288"/>
            <a:ext cx="7991475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华文行楷" pitchFamily="2" charset="-122"/>
              </a:rPr>
              <a:t>         </a:t>
            </a:r>
            <a:r>
              <a:rPr lang="zh-CN" altLang="en-US" dirty="0">
                <a:latin typeface="Times New Roman" panose="02020603050405020304" pitchFamily="18" charset="0"/>
                <a:ea typeface="华文行楷" pitchFamily="2" charset="-122"/>
              </a:rPr>
              <a:t>放在句末，单独从句子中拿出来，主要是为了强调，突出小草嫩绿的特点，同时使句子生动活泼，富有生气。 </a:t>
            </a:r>
            <a:endParaRPr lang="zh-CN" altLang="en-US" dirty="0">
              <a:latin typeface="Times New Roman" panose="02020603050405020304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4585" name="文本框 24584"/>
          <p:cNvSpPr txBox="1"/>
          <p:nvPr/>
        </p:nvSpPr>
        <p:spPr>
          <a:xfrm>
            <a:off x="971550" y="1412875"/>
            <a:ext cx="7489825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</a:rPr>
              <a:t>⑵用“　　　　”写春草的</a:t>
            </a:r>
            <a:r>
              <a:rPr lang="zh-CN" altLang="en-US" sz="3600" u="sng">
                <a:solidFill>
                  <a:srgbClr val="FF0000"/>
                </a:solidFill>
                <a:latin typeface="Times New Roman" panose="02020603050405020304" pitchFamily="18" charset="0"/>
              </a:rPr>
              <a:t>质地</a:t>
            </a:r>
            <a:r>
              <a:rPr lang="zh-CN" altLang="en-US">
                <a:latin typeface="Times New Roman" panose="02020603050405020304" pitchFamily="18" charset="0"/>
              </a:rPr>
              <a:t>；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4586" name="文本框 24585"/>
          <p:cNvSpPr txBox="1"/>
          <p:nvPr/>
        </p:nvSpPr>
        <p:spPr>
          <a:xfrm>
            <a:off x="2195513" y="1485900"/>
            <a:ext cx="20161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0" dirty="0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  </a:t>
            </a:r>
            <a:r>
              <a:rPr lang="zh-CN" altLang="en-US" dirty="0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嫩嫩的</a:t>
            </a:r>
            <a:r>
              <a:rPr lang="zh-CN" altLang="en-US" b="0" dirty="0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　</a:t>
            </a:r>
            <a:endParaRPr lang="zh-CN" altLang="en-US" b="0" dirty="0">
              <a:solidFill>
                <a:srgbClr val="CC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0" grpId="0"/>
      <p:bldP spid="24582" grpId="0"/>
      <p:bldP spid="24583" grpId="0"/>
      <p:bldP spid="24584" grpId="0"/>
      <p:bldP spid="24585" grpId="0"/>
      <p:bldP spid="2458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矩形 67585"/>
          <p:cNvSpPr/>
          <p:nvPr/>
        </p:nvSpPr>
        <p:spPr>
          <a:xfrm>
            <a:off x="611188" y="1268413"/>
            <a:ext cx="8064500" cy="10683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solidFill>
                  <a:srgbClr val="003300"/>
                </a:solidFill>
                <a:latin typeface="华文新魏" pitchFamily="2" charset="-122"/>
                <a:ea typeface="华文新魏" pitchFamily="2" charset="-122"/>
              </a:rPr>
              <a:t>写春草为什么又写“坐着，躺着，打两个滚，踢几脚球，赛几趟跑，捉几回迷藏”</a:t>
            </a:r>
            <a:r>
              <a:rPr lang="en-US" altLang="zh-CN" sz="2800">
                <a:solidFill>
                  <a:srgbClr val="003300"/>
                </a:solidFill>
                <a:latin typeface="华文新魏" pitchFamily="2" charset="-122"/>
                <a:ea typeface="华文新魏" pitchFamily="2" charset="-122"/>
              </a:rPr>
              <a:t>?</a:t>
            </a:r>
            <a:endParaRPr lang="en-US" altLang="zh-CN" sz="2800">
              <a:solidFill>
                <a:srgbClr val="00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587" name="矩形 67586"/>
          <p:cNvSpPr/>
          <p:nvPr/>
        </p:nvSpPr>
        <p:spPr>
          <a:xfrm>
            <a:off x="468313" y="2420938"/>
            <a:ext cx="7848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CC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        通过小孩在草上兴致勃勃的嬉戏侧面衬托春草勃发给人的欢乐。</a:t>
            </a:r>
            <a:endParaRPr lang="zh-CN" altLang="en-US" sz="2800" dirty="0">
              <a:solidFill>
                <a:srgbClr val="CC00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67588" name="图片 67587" descr="00046_xH3oDaco8Md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89" name="图片 67588" descr="200452321614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90" name="图片 67589" descr="200452321614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00" y="364490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91" name="矩形 67590"/>
          <p:cNvSpPr/>
          <p:nvPr/>
        </p:nvSpPr>
        <p:spPr>
          <a:xfrm>
            <a:off x="684213" y="3573463"/>
            <a:ext cx="6408737" cy="5191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dirty="0">
                <a:solidFill>
                  <a:srgbClr val="003300"/>
                </a:solidFill>
                <a:latin typeface="华文新魏" pitchFamily="2" charset="-122"/>
                <a:ea typeface="华文新魏" pitchFamily="2" charset="-122"/>
              </a:rPr>
              <a:t>“风轻悄悄的，草软绵绵的”写了什么</a:t>
            </a:r>
            <a:r>
              <a:rPr lang="en-US" altLang="zh-CN" sz="2800">
                <a:solidFill>
                  <a:srgbClr val="003300"/>
                </a:solidFill>
                <a:latin typeface="华文新魏" pitchFamily="2" charset="-122"/>
                <a:ea typeface="华文新魏" pitchFamily="2" charset="-122"/>
              </a:rPr>
              <a:t>?</a:t>
            </a:r>
            <a:endParaRPr lang="en-US" altLang="zh-CN" sz="2800">
              <a:solidFill>
                <a:srgbClr val="00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592" name="矩形 67591"/>
          <p:cNvSpPr/>
          <p:nvPr/>
        </p:nvSpPr>
        <p:spPr>
          <a:xfrm>
            <a:off x="900113" y="4365625"/>
            <a:ext cx="69707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写人在草上的感受，表达喜爱春草的感情。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  <p:bldP spid="6759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14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00" y="-222250"/>
            <a:ext cx="9785350" cy="730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Text Box 7"/>
          <p:cNvSpPr txBox="1"/>
          <p:nvPr/>
        </p:nvSpPr>
        <p:spPr>
          <a:xfrm>
            <a:off x="3200400" y="288925"/>
            <a:ext cx="2470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dirty="0">
                <a:latin typeface="Times New Roman" panose="02020603050405020304" pitchFamily="18" charset="0"/>
                <a:ea typeface="华文新魏" pitchFamily="2" charset="-122"/>
              </a:rPr>
              <a:t>春草图</a:t>
            </a:r>
            <a:endParaRPr lang="zh-CN" altLang="en-US" sz="6000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5605" name="Text Box 8"/>
          <p:cNvSpPr txBox="1"/>
          <p:nvPr/>
        </p:nvSpPr>
        <p:spPr>
          <a:xfrm>
            <a:off x="107950" y="3429000"/>
            <a:ext cx="95043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</a:rPr>
              <a:t>坐、躺、滚、踢、跑、捉</a:t>
            </a:r>
            <a:r>
              <a:rPr lang="en-US" altLang="zh-CN" sz="4000">
                <a:latin typeface="Arial" panose="020B0604020202020204" pitchFamily="34" charset="0"/>
              </a:rPr>
              <a:t>——</a:t>
            </a:r>
            <a:r>
              <a:rPr lang="zh-CN" altLang="en-US" sz="4000" dirty="0">
                <a:latin typeface="Arial" panose="020B0604020202020204" pitchFamily="34" charset="0"/>
              </a:rPr>
              <a:t>人（喜悦）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sp>
        <p:nvSpPr>
          <p:cNvPr id="25606" name="Text Box 9"/>
          <p:cNvSpPr txBox="1"/>
          <p:nvPr/>
        </p:nvSpPr>
        <p:spPr>
          <a:xfrm>
            <a:off x="107950" y="2071688"/>
            <a:ext cx="84248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</a:rPr>
              <a:t>嫩、绿、满、软</a:t>
            </a:r>
            <a:r>
              <a:rPr lang="en-US" altLang="zh-CN" sz="4000">
                <a:latin typeface="Arial" panose="020B0604020202020204" pitchFamily="34" charset="0"/>
              </a:rPr>
              <a:t>——</a:t>
            </a:r>
            <a:r>
              <a:rPr lang="zh-CN" altLang="en-US" sz="4000" dirty="0">
                <a:latin typeface="Arial" panose="020B0604020202020204" pitchFamily="34" charset="0"/>
              </a:rPr>
              <a:t>草（生机勃勃）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grpSp>
        <p:nvGrpSpPr>
          <p:cNvPr id="25607" name="组合 25606"/>
          <p:cNvGrpSpPr/>
          <p:nvPr/>
        </p:nvGrpSpPr>
        <p:grpSpPr>
          <a:xfrm>
            <a:off x="2916238" y="4581525"/>
            <a:ext cx="3743325" cy="1720850"/>
            <a:chOff x="0" y="0"/>
            <a:chExt cx="2358" cy="1084"/>
          </a:xfrm>
        </p:grpSpPr>
        <p:sp>
          <p:nvSpPr>
            <p:cNvPr id="25608" name="AutoShape 10"/>
            <p:cNvSpPr/>
            <p:nvPr/>
          </p:nvSpPr>
          <p:spPr>
            <a:xfrm>
              <a:off x="998" y="0"/>
              <a:ext cx="498" cy="680"/>
            </a:xfrm>
            <a:prstGeom prst="downArrow">
              <a:avLst>
                <a:gd name="adj1" fmla="val 50000"/>
                <a:gd name="adj2" fmla="val 34136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25609" name="Text Box 11"/>
            <p:cNvSpPr txBox="1"/>
            <p:nvPr/>
          </p:nvSpPr>
          <p:spPr>
            <a:xfrm>
              <a:off x="0" y="680"/>
              <a:ext cx="2358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dirty="0">
                  <a:latin typeface="Arial" panose="020B0604020202020204" pitchFamily="34" charset="0"/>
                </a:rPr>
                <a:t>人与自然的和谐</a:t>
              </a:r>
              <a:endParaRPr lang="zh-CN" altLang="en-US" sz="3600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7" name="Rectangle 3"/>
          <p:cNvSpPr/>
          <p:nvPr/>
        </p:nvSpPr>
        <p:spPr>
          <a:xfrm>
            <a:off x="1447800" y="1828800"/>
            <a:ext cx="7042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6631" name="Text Box 10" descr="水滴"/>
          <p:cNvSpPr txBox="1"/>
          <p:nvPr/>
        </p:nvSpPr>
        <p:spPr>
          <a:xfrm flipH="1">
            <a:off x="-4337050" y="6705600"/>
            <a:ext cx="381000" cy="701675"/>
          </a:xfrm>
          <a:prstGeom prst="rect">
            <a:avLst/>
          </a:prstGeom>
          <a:blipFill rotWithShape="0">
            <a:blip r:embed="rId1"/>
          </a:blip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40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6633" name="Picture 1033" descr="22asdfasdfsd"/>
          <p:cNvPicPr>
            <a:picLocks noChangeAspect="1"/>
          </p:cNvPicPr>
          <p:nvPr/>
        </p:nvPicPr>
        <p:blipFill>
          <a:blip r:embed="rId2">
            <a:lum bright="12000" contrast="1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4" name="矩形 9"/>
          <p:cNvSpPr/>
          <p:nvPr/>
        </p:nvSpPr>
        <p:spPr>
          <a:xfrm>
            <a:off x="755650" y="1125538"/>
            <a:ext cx="7715250" cy="399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桃树、杏树、梨树，你不让我，我不让你，都开满了花赶趟儿。红的像火，粉的像霞，白的像雪。花里带着甜味；闭了眼，树上仿佛已经满是桃儿、杏儿、梨儿。花下成千成百的蜜蜂嗡嗡的闹着，大小的蝴蝶飞来飞去。野花遍地是：杂样儿，有名字的，没名字的，散在草丛里像眼睛，像星星，还眨呀眨的。</a:t>
            </a:r>
            <a:endParaRPr lang="zh-CN" altLang="en-US" b="0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26635" name="TextBox 10"/>
          <p:cNvSpPr txBox="1"/>
          <p:nvPr/>
        </p:nvSpPr>
        <p:spPr>
          <a:xfrm>
            <a:off x="5219700" y="188913"/>
            <a:ext cx="156845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华文行楷" pitchFamily="2" charset="-122"/>
              </a:rPr>
              <a:t>春花图</a:t>
            </a:r>
            <a:endParaRPr lang="zh-CN" altLang="en-US" sz="3600" dirty="0">
              <a:solidFill>
                <a:srgbClr val="0000CC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276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0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标题 27650"/>
          <p:cNvSpPr>
            <a:spLocks noGrp="1"/>
          </p:cNvSpPr>
          <p:nvPr>
            <p:ph type="title"/>
          </p:nvPr>
        </p:nvSpPr>
        <p:spPr>
          <a:xfrm>
            <a:off x="34925" y="990600"/>
            <a:ext cx="8929688" cy="1143000"/>
          </a:xfrm>
          <a:ln/>
        </p:spPr>
        <p:txBody>
          <a:bodyPr anchor="ctr"/>
          <a:p>
            <a:r>
              <a:rPr lang="zh-CN" altLang="en-US" sz="3600">
                <a:solidFill>
                  <a:srgbClr val="FFFF00"/>
                </a:solidFill>
                <a:latin typeface="Arial Unicode MS" pitchFamily="34" charset="-122"/>
              </a:rPr>
              <a:t>你不让我  我不让你  都开满了花赶趟儿</a:t>
            </a:r>
            <a:r>
              <a:rPr lang="zh-CN" altLang="en-US" sz="3600">
                <a:solidFill>
                  <a:srgbClr val="FFFF00"/>
                </a:solidFill>
              </a:rPr>
              <a:t> </a:t>
            </a:r>
            <a:endParaRPr lang="zh-CN" altLang="en-US" sz="36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28673"/>
          <p:cNvPicPr>
            <a:picLocks noChangeAspect="1"/>
          </p:cNvPicPr>
          <p:nvPr/>
        </p:nvPicPr>
        <p:blipFill>
          <a:blip r:embed="rId1"/>
          <a:srcRect l="13000" t="15334" r="13000" b="15334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标题 28674"/>
          <p:cNvSpPr>
            <a:spLocks noGrp="1"/>
          </p:cNvSpPr>
          <p:nvPr>
            <p:ph type="title"/>
          </p:nvPr>
        </p:nvSpPr>
        <p:spPr>
          <a:xfrm>
            <a:off x="252413" y="188913"/>
            <a:ext cx="7772400" cy="1143000"/>
          </a:xfrm>
          <a:ln/>
        </p:spPr>
        <p:txBody>
          <a:bodyPr anchor="ctr"/>
          <a:p>
            <a:pPr algn="l"/>
            <a:r>
              <a:rPr lang="zh-CN" altLang="en-US" sz="4800"/>
              <a:t>红的像火</a:t>
            </a:r>
            <a:endParaRPr lang="zh-CN" altLang="en-US" sz="4800"/>
          </a:p>
        </p:txBody>
      </p:sp>
    </p:spTree>
  </p:cSld>
  <p:clrMapOvr>
    <a:masterClrMapping/>
  </p:clrMapOvr>
  <p:transition spd="med">
    <p:random/>
    <p:sndAc>
      <p:stSnd>
        <p:snd r:embed="rId2" name="6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6" name="图片 57345" descr="d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文本框 57346"/>
          <p:cNvSpPr txBox="1"/>
          <p:nvPr/>
        </p:nvSpPr>
        <p:spPr>
          <a:xfrm>
            <a:off x="2339975" y="3644900"/>
            <a:ext cx="1512888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9600" b="0" dirty="0">
                <a:latin typeface="Script MT Bold" pitchFamily="66" charset="0"/>
                <a:ea typeface="华文行楷" pitchFamily="2" charset="-122"/>
              </a:rPr>
              <a:t>春</a:t>
            </a:r>
            <a:endParaRPr lang="zh-CN" altLang="en-US" sz="9600" b="0" dirty="0">
              <a:latin typeface="Script MT Bold" pitchFamily="66" charset="0"/>
              <a:ea typeface="华文行楷" pitchFamily="2" charset="-122"/>
            </a:endParaRPr>
          </a:p>
        </p:txBody>
      </p:sp>
      <p:sp>
        <p:nvSpPr>
          <p:cNvPr id="57348" name="文本框 57347"/>
          <p:cNvSpPr txBox="1"/>
          <p:nvPr/>
        </p:nvSpPr>
        <p:spPr>
          <a:xfrm>
            <a:off x="3924300" y="4797425"/>
            <a:ext cx="14414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宋体" panose="02010600030101010101" pitchFamily="2" charset="-122"/>
              </a:rPr>
              <a:t>朱 自 清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73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29697"/>
          <p:cNvPicPr>
            <a:picLocks noChangeAspect="1"/>
          </p:cNvPicPr>
          <p:nvPr/>
        </p:nvPicPr>
        <p:blipFill>
          <a:blip r:embed="rId1"/>
          <a:srcRect l="13000" t="15334" r="13000" b="866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标题 29698"/>
          <p:cNvSpPr>
            <a:spLocks noGrp="1"/>
          </p:cNvSpPr>
          <p:nvPr>
            <p:ph type="title"/>
          </p:nvPr>
        </p:nvSpPr>
        <p:spPr>
          <a:xfrm>
            <a:off x="323850" y="117475"/>
            <a:ext cx="7772400" cy="1143000"/>
          </a:xfrm>
          <a:ln/>
        </p:spPr>
        <p:txBody>
          <a:bodyPr anchor="ctr"/>
          <a:p>
            <a:pPr algn="l"/>
            <a:r>
              <a:rPr lang="zh-CN" altLang="en-US" sz="4800"/>
              <a:t>粉的像霞</a:t>
            </a:r>
            <a:endParaRPr lang="zh-CN" altLang="en-US" sz="480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30721"/>
          <p:cNvPicPr>
            <a:picLocks noChangeAspect="1"/>
          </p:cNvPicPr>
          <p:nvPr/>
        </p:nvPicPr>
        <p:blipFill>
          <a:blip r:embed="rId1"/>
          <a:srcRect l="12999" t="12999" r="13000" b="13000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标题 30722"/>
          <p:cNvSpPr>
            <a:spLocks noGrp="1"/>
          </p:cNvSpPr>
          <p:nvPr>
            <p:ph type="title"/>
          </p:nvPr>
        </p:nvSpPr>
        <p:spPr>
          <a:xfrm>
            <a:off x="1066800" y="609600"/>
            <a:ext cx="7772400" cy="838200"/>
          </a:xfrm>
          <a:ln/>
        </p:spPr>
        <p:txBody>
          <a:bodyPr anchor="ctr"/>
          <a:p>
            <a:pPr algn="r"/>
            <a:r>
              <a:rPr lang="zh-CN" altLang="en-US" sz="4800">
                <a:solidFill>
                  <a:srgbClr val="FFFF00"/>
                </a:solidFill>
              </a:rPr>
              <a:t>白的像雪</a:t>
            </a:r>
            <a:r>
              <a:rPr lang="zh-CN" altLang="en-US" sz="3200">
                <a:solidFill>
                  <a:srgbClr val="FFFF00"/>
                </a:solidFill>
              </a:rPr>
              <a:t> </a:t>
            </a:r>
            <a:endParaRPr lang="zh-CN" altLang="en-US" sz="32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random/>
    <p:sndAc>
      <p:stSnd>
        <p:snd r:embed="rId2" name="2.wav"/>
      </p:stSnd>
    </p:sndAc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31745" descr="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椭圆 31746">
            <a:hlinkClick r:id="" action="ppaction://hlinkshowjump?jump=nextslide"/>
          </p:cNvPr>
          <p:cNvSpPr/>
          <p:nvPr/>
        </p:nvSpPr>
        <p:spPr>
          <a:xfrm>
            <a:off x="8229600" y="6477000"/>
            <a:ext cx="914400" cy="3810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rgbClr val="FFCC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1800" b="0">
                <a:solidFill>
                  <a:schemeClr val="hlink"/>
                </a:solidFill>
                <a:latin typeface="Arial" panose="020B0604020202020204" pitchFamily="34" charset="0"/>
              </a:rPr>
              <a:t>野</a:t>
            </a:r>
            <a:r>
              <a:rPr lang="zh-CN" altLang="en-US" sz="1800" b="0">
                <a:solidFill>
                  <a:srgbClr val="6600FF"/>
                </a:solidFill>
                <a:latin typeface="Arial" panose="020B0604020202020204" pitchFamily="34" charset="0"/>
                <a:hlinkClick r:id="" action="ppaction://noaction"/>
              </a:rPr>
              <a:t>花图</a:t>
            </a:r>
            <a:endParaRPr lang="zh-CN" altLang="en-US" sz="1800" b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31748" name="矩形 31747"/>
          <p:cNvSpPr/>
          <p:nvPr/>
        </p:nvSpPr>
        <p:spPr>
          <a:xfrm>
            <a:off x="468313" y="4508500"/>
            <a:ext cx="8208962" cy="1736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3600">
                <a:solidFill>
                  <a:srgbClr val="800000"/>
                </a:solidFill>
                <a:latin typeface="Arial" panose="020B0604020202020204" pitchFamily="34" charset="0"/>
              </a:rPr>
              <a:t>野花遍地是：杂样儿，有名字的，没名字的，散在草丛里，像眼睛，像星星，还眨呀眨的。</a:t>
            </a:r>
            <a:r>
              <a:rPr lang="zh-CN" altLang="en-US" sz="360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     </a:t>
            </a:r>
            <a:r>
              <a:rPr lang="zh-CN" altLang="en-US" sz="280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                  </a:t>
            </a:r>
            <a:endParaRPr lang="zh-CN" altLang="en-US" sz="280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xfrm>
            <a:off x="684213" y="476250"/>
            <a:ext cx="7772400" cy="1143000"/>
          </a:xfrm>
          <a:ln/>
        </p:spPr>
        <p:txBody>
          <a:bodyPr anchor="ctr"/>
          <a:p>
            <a:r>
              <a:rPr lang="zh-CN" altLang="en-US" sz="6000" b="1" dirty="0"/>
              <a:t>3、春花图</a:t>
            </a:r>
            <a:endParaRPr lang="zh-CN" altLang="en-US" sz="6000" b="1" dirty="0"/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xfrm>
            <a:off x="684213" y="1700213"/>
            <a:ext cx="7772400" cy="914400"/>
          </a:xfrm>
          <a:ln/>
        </p:spPr>
        <p:txBody>
          <a:bodyPr/>
          <a:p>
            <a:r>
              <a:rPr lang="zh-CN" altLang="en-US" sz="4000"/>
              <a:t>讨论：</a:t>
            </a:r>
            <a:endParaRPr lang="zh-CN" altLang="en-US" sz="4000"/>
          </a:p>
        </p:txBody>
      </p:sp>
      <p:sp>
        <p:nvSpPr>
          <p:cNvPr id="32772" name="文本框 32771"/>
          <p:cNvSpPr txBox="1"/>
          <p:nvPr/>
        </p:nvSpPr>
        <p:spPr>
          <a:xfrm>
            <a:off x="755650" y="2492375"/>
            <a:ext cx="5562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</a:rPr>
              <a:t>作者抓住了春花的什么特点？</a:t>
            </a:r>
            <a:endParaRPr lang="zh-CN" altLang="en-US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1403350" y="3789363"/>
            <a:ext cx="1524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CC0000"/>
                </a:solidFill>
                <a:latin typeface="Times New Roman" panose="02020603050405020304" pitchFamily="18" charset="0"/>
              </a:rPr>
              <a:t>静</a:t>
            </a:r>
            <a:r>
              <a:rPr lang="zh-CN" altLang="en-US" sz="4000" b="0" dirty="0">
                <a:latin typeface="Times New Roman" panose="02020603050405020304" pitchFamily="18" charset="0"/>
              </a:rPr>
              <a:t>：</a:t>
            </a:r>
            <a:endParaRPr lang="zh-CN" altLang="en-US" sz="4000" b="0" dirty="0">
              <a:latin typeface="Times New Roman" panose="02020603050405020304" pitchFamily="18" charset="0"/>
            </a:endParaRPr>
          </a:p>
        </p:txBody>
      </p:sp>
      <p:sp>
        <p:nvSpPr>
          <p:cNvPr id="32774" name="文本框 32773"/>
          <p:cNvSpPr txBox="1"/>
          <p:nvPr/>
        </p:nvSpPr>
        <p:spPr>
          <a:xfrm>
            <a:off x="4645025" y="3789363"/>
            <a:ext cx="1600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CC0000"/>
                </a:solidFill>
                <a:latin typeface="Times New Roman" panose="02020603050405020304" pitchFamily="18" charset="0"/>
              </a:rPr>
              <a:t>动</a:t>
            </a:r>
            <a:r>
              <a:rPr lang="zh-CN" altLang="en-US" sz="4400" b="0">
                <a:latin typeface="Times New Roman" panose="02020603050405020304" pitchFamily="18" charset="0"/>
              </a:rPr>
              <a:t>：</a:t>
            </a:r>
            <a:endParaRPr lang="zh-CN" altLang="en-US" sz="4400" b="0">
              <a:latin typeface="Times New Roman" panose="02020603050405020304" pitchFamily="18" charset="0"/>
            </a:endParaRPr>
          </a:p>
        </p:txBody>
      </p:sp>
      <p:sp>
        <p:nvSpPr>
          <p:cNvPr id="32775" name="文本框 32774"/>
          <p:cNvSpPr txBox="1"/>
          <p:nvPr/>
        </p:nvSpPr>
        <p:spPr>
          <a:xfrm>
            <a:off x="2339975" y="3284538"/>
            <a:ext cx="1752600" cy="1128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</a:rPr>
              <a:t>花朵多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 b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6" name="文本框 32775"/>
          <p:cNvSpPr txBox="1"/>
          <p:nvPr/>
        </p:nvSpPr>
        <p:spPr>
          <a:xfrm>
            <a:off x="2339975" y="3933825"/>
            <a:ext cx="2016125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</a:rPr>
              <a:t>花色艳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 b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7" name="文本框 32776"/>
          <p:cNvSpPr txBox="1"/>
          <p:nvPr/>
        </p:nvSpPr>
        <p:spPr>
          <a:xfrm>
            <a:off x="2411413" y="4581525"/>
            <a:ext cx="1728787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</a:rPr>
              <a:t>花味甜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 b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8" name="文本框 32777"/>
          <p:cNvSpPr txBox="1"/>
          <p:nvPr/>
        </p:nvSpPr>
        <p:spPr>
          <a:xfrm>
            <a:off x="5508625" y="3860800"/>
            <a:ext cx="2286000" cy="146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</a:rPr>
              <a:t>蜂飞蝶舞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77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7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  <p:bldP spid="32772" grpId="0"/>
      <p:bldP spid="32773" grpId="0"/>
      <p:bldP spid="32774" grpId="0"/>
      <p:bldP spid="32775" grpId="0"/>
      <p:bldP spid="32776" grpId="0"/>
      <p:bldP spid="32777" grpId="0"/>
      <p:bldP spid="3277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/>
          </p:cNvSpPr>
          <p:nvPr>
            <p:ph type="title"/>
          </p:nvPr>
        </p:nvSpPr>
        <p:spPr>
          <a:xfrm>
            <a:off x="1619250" y="549275"/>
            <a:ext cx="7772400" cy="1143000"/>
          </a:xfrm>
          <a:ln/>
        </p:spPr>
        <p:txBody>
          <a:bodyPr anchor="ctr"/>
          <a:p>
            <a:r>
              <a:rPr lang="zh-CN" altLang="en-US" sz="4000" b="1"/>
              <a:t>找出写春花下列情况的句子 </a:t>
            </a:r>
            <a:endParaRPr lang="zh-CN" altLang="en-US" sz="4000" b="1"/>
          </a:p>
        </p:txBody>
      </p:sp>
      <p:sp>
        <p:nvSpPr>
          <p:cNvPr id="33796" name="文本框 33795"/>
          <p:cNvSpPr txBox="1"/>
          <p:nvPr/>
        </p:nvSpPr>
        <p:spPr>
          <a:xfrm>
            <a:off x="2952750" y="1916113"/>
            <a:ext cx="6191250" cy="1309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accent2"/>
                </a:solidFill>
                <a:latin typeface="Arial" panose="020B0604020202020204" pitchFamily="34" charset="0"/>
              </a:rPr>
              <a:t>红的像火，粉的像霞，白的像雪</a:t>
            </a:r>
            <a:endParaRPr lang="zh-CN" altLang="en-US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2411413" y="4581525"/>
            <a:ext cx="1728787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 b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9" name="文本框 33798"/>
          <p:cNvSpPr txBox="1"/>
          <p:nvPr/>
        </p:nvSpPr>
        <p:spPr>
          <a:xfrm>
            <a:off x="5508625" y="3717925"/>
            <a:ext cx="2286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800" name="文本框 33799"/>
          <p:cNvSpPr txBox="1"/>
          <p:nvPr/>
        </p:nvSpPr>
        <p:spPr>
          <a:xfrm>
            <a:off x="1547813" y="1773238"/>
            <a:ext cx="1098550" cy="4370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>
                <a:latin typeface="Arial" panose="020B0604020202020204" pitchFamily="34" charset="0"/>
              </a:rPr>
              <a:t>颜色</a:t>
            </a:r>
            <a:endParaRPr lang="zh-CN" altLang="en-US" sz="360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>
                <a:latin typeface="Arial" panose="020B0604020202020204" pitchFamily="34" charset="0"/>
              </a:rPr>
              <a:t>味道</a:t>
            </a:r>
            <a:endParaRPr lang="zh-CN" altLang="en-US" sz="360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>
                <a:latin typeface="Arial" panose="020B0604020202020204" pitchFamily="34" charset="0"/>
              </a:rPr>
              <a:t>虚的</a:t>
            </a:r>
            <a:endParaRPr lang="zh-CN" altLang="en-US" sz="360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>
                <a:latin typeface="Arial" panose="020B0604020202020204" pitchFamily="34" charset="0"/>
              </a:rPr>
              <a:t>实的</a:t>
            </a:r>
            <a:endParaRPr lang="zh-CN" altLang="en-US" sz="3600">
              <a:latin typeface="Arial" panose="020B0604020202020204" pitchFamily="34" charset="0"/>
            </a:endParaRPr>
          </a:p>
        </p:txBody>
      </p:sp>
      <p:sp>
        <p:nvSpPr>
          <p:cNvPr id="33801" name="文本框 33800"/>
          <p:cNvSpPr txBox="1"/>
          <p:nvPr/>
        </p:nvSpPr>
        <p:spPr>
          <a:xfrm>
            <a:off x="2771775" y="2708275"/>
            <a:ext cx="31527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</a:rPr>
              <a:t> 花</a:t>
            </a:r>
            <a:r>
              <a:rPr lang="zh-CN" altLang="en-US">
                <a:solidFill>
                  <a:schemeClr val="accent2"/>
                </a:solidFill>
                <a:latin typeface="Arial" panose="020B0604020202020204" pitchFamily="34" charset="0"/>
              </a:rPr>
              <a:t>里带着甜味儿</a:t>
            </a:r>
            <a:endParaRPr lang="zh-CN" altLang="en-US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3802" name="文本框 33801"/>
          <p:cNvSpPr txBox="1"/>
          <p:nvPr/>
        </p:nvSpPr>
        <p:spPr>
          <a:xfrm>
            <a:off x="2843213" y="3500438"/>
            <a:ext cx="50800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>
                <a:solidFill>
                  <a:schemeClr val="accent2"/>
                </a:solidFill>
                <a:latin typeface="Arial" panose="020B0604020202020204" pitchFamily="34" charset="0"/>
              </a:rPr>
              <a:t>闭了眼，树上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</a:rPr>
              <a:t>仿佛</a:t>
            </a:r>
            <a:r>
              <a:rPr lang="zh-CN" altLang="en-US">
                <a:solidFill>
                  <a:schemeClr val="accent2"/>
                </a:solidFill>
                <a:latin typeface="Arial" panose="020B0604020202020204" pitchFamily="34" charset="0"/>
              </a:rPr>
              <a:t>已经满是</a:t>
            </a:r>
            <a:endParaRPr lang="zh-CN" altLang="en-US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3803" name="文本框 33802"/>
          <p:cNvSpPr txBox="1"/>
          <p:nvPr/>
        </p:nvSpPr>
        <p:spPr>
          <a:xfrm>
            <a:off x="2700338" y="4437063"/>
            <a:ext cx="5487987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</a:rPr>
              <a:t>（除了上句以外的所有句子）</a:t>
            </a:r>
            <a:endParaRPr lang="zh-CN" altLang="en-US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" fill="hold"/>
                                        <p:tgtEl>
                                          <p:spTgt spid="338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" fill="hold"/>
                                        <p:tgtEl>
                                          <p:spTgt spid="338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" fill="hold"/>
                                        <p:tgtEl>
                                          <p:spTgt spid="338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" fill="hold"/>
                                        <p:tgtEl>
                                          <p:spTgt spid="338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6" grpId="0"/>
      <p:bldP spid="33800" grpId="0"/>
      <p:bldP spid="33801" grpId="0"/>
      <p:bldP spid="33802" grpId="0"/>
      <p:bldP spid="3380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34817"/>
          <p:cNvSpPr/>
          <p:nvPr/>
        </p:nvSpPr>
        <p:spPr>
          <a:xfrm>
            <a:off x="684213" y="1412875"/>
            <a:ext cx="75247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4819" name="矩形 34818"/>
          <p:cNvSpPr/>
          <p:nvPr/>
        </p:nvSpPr>
        <p:spPr>
          <a:xfrm>
            <a:off x="900113" y="2781300"/>
            <a:ext cx="74168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3600" dirty="0">
              <a:latin typeface="宋体" panose="02010600030101010101" pitchFamily="2" charset="-122"/>
            </a:endParaRPr>
          </a:p>
        </p:txBody>
      </p:sp>
      <p:sp>
        <p:nvSpPr>
          <p:cNvPr id="34820" name="矩形 34819"/>
          <p:cNvSpPr/>
          <p:nvPr/>
        </p:nvSpPr>
        <p:spPr>
          <a:xfrm>
            <a:off x="611188" y="5013325"/>
            <a:ext cx="309562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3600" u="sng" dirty="0">
              <a:solidFill>
                <a:srgbClr val="66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4821" name="文本框 34820"/>
          <p:cNvSpPr txBox="1"/>
          <p:nvPr/>
        </p:nvSpPr>
        <p:spPr>
          <a:xfrm>
            <a:off x="1403350" y="1917700"/>
            <a:ext cx="5257800" cy="2163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FF6600"/>
                </a:solidFill>
                <a:latin typeface="Arial" panose="020B0604020202020204" pitchFamily="34" charset="0"/>
              </a:rPr>
              <a:t>由上到下：</a:t>
            </a:r>
            <a:endParaRPr lang="zh-CN" altLang="en-US" sz="3600" dirty="0">
              <a:solidFill>
                <a:srgbClr val="FF6600"/>
              </a:solidFill>
              <a:latin typeface="Arial" panose="020B0604020202020204" pitchFamily="34" charset="0"/>
            </a:endParaRPr>
          </a:p>
          <a:p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</a:rPr>
              <a:t>　　                                   </a:t>
            </a:r>
            <a:r>
              <a:rPr lang="zh-CN" altLang="en-US" sz="3600" dirty="0">
                <a:solidFill>
                  <a:schemeClr val="accent2"/>
                </a:solidFill>
                <a:latin typeface="Arial" panose="020B0604020202020204" pitchFamily="34" charset="0"/>
              </a:rPr>
              <a:t>树上——花下——遍地。</a:t>
            </a: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endParaRPr lang="zh-CN" altLang="en-US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4822" name="文本框 34821"/>
          <p:cNvSpPr txBox="1"/>
          <p:nvPr/>
        </p:nvSpPr>
        <p:spPr>
          <a:xfrm>
            <a:off x="2916238" y="838200"/>
            <a:ext cx="5211762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本段是按什么顺序写的？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48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矩形 68609"/>
          <p:cNvSpPr/>
          <p:nvPr/>
        </p:nvSpPr>
        <p:spPr>
          <a:xfrm>
            <a:off x="1187450" y="620713"/>
            <a:ext cx="7489825" cy="5191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这段文字运用了哪些修辞手法，有什么好处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8611" name="矩形 68610"/>
          <p:cNvSpPr/>
          <p:nvPr/>
        </p:nvSpPr>
        <p:spPr>
          <a:xfrm>
            <a:off x="611188" y="1412875"/>
            <a:ext cx="8066087" cy="30813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⑴“你不让我，我不让你”用拟人，写出了春花竞相开放的情景。</a:t>
            </a:r>
            <a:endParaRPr lang="zh-CN" altLang="en-US" sz="2800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⑵“红的像火，粉的像霞，白的像雪”用比喻、排比，写出了春花争艳、万紫千红的情景。</a:t>
            </a:r>
            <a:endParaRPr lang="zh-CN" altLang="en-US" sz="2800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⑶“散在草丛里像眼睛，像星星，还眨呀眨的”用比喻、拟人，写出野花多、闪闪发光、轻轻摆动的情景。</a:t>
            </a:r>
            <a:endParaRPr lang="zh-CN" altLang="en-US" sz="2800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8612" name="图片 68611" descr="00046_xH3oDaco8Md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3" name="图片 68612" descr="200452321614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8611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34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8611">
                                            <p:txEl>
                                              <p:charRg st="34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79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8611">
                                            <p:txEl>
                                              <p:charRg st="79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占位符 35841"/>
          <p:cNvSpPr>
            <a:spLocks noGrp="1"/>
          </p:cNvSpPr>
          <p:nvPr>
            <p:ph type="body" idx="1"/>
          </p:nvPr>
        </p:nvSpPr>
        <p:spPr>
          <a:xfrm>
            <a:off x="539750" y="1700213"/>
            <a:ext cx="7772400" cy="2160587"/>
          </a:xfrm>
          <a:ln/>
        </p:spPr>
        <p:txBody>
          <a:bodyPr/>
          <a:p>
            <a:pPr>
              <a:spcBef>
                <a:spcPct val="50000"/>
              </a:spcBef>
              <a:buNone/>
            </a:pPr>
            <a:r>
              <a:rPr lang="zh-CN" altLang="en-US" b="1"/>
              <a:t>   </a:t>
            </a:r>
            <a:endParaRPr lang="zh-CN" altLang="en-US" b="1"/>
          </a:p>
        </p:txBody>
      </p:sp>
      <p:sp>
        <p:nvSpPr>
          <p:cNvPr id="35843" name="矩形 35842"/>
          <p:cNvSpPr/>
          <p:nvPr/>
        </p:nvSpPr>
        <p:spPr>
          <a:xfrm>
            <a:off x="900113" y="1052513"/>
            <a:ext cx="71278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solidFill>
                <a:srgbClr val="66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900113" y="3429000"/>
            <a:ext cx="7848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6600FF"/>
                </a:solidFill>
                <a:latin typeface="Times New Roman" panose="02020603050405020304" pitchFamily="18" charset="0"/>
                <a:ea typeface="华文行楷" pitchFamily="2" charset="-122"/>
              </a:rPr>
              <a:t>花下成千成百的蜜蜂嗡嗡地闹</a:t>
            </a:r>
            <a:endParaRPr lang="zh-CN" altLang="en-US">
              <a:solidFill>
                <a:srgbClr val="66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5845" name="文本框 35844"/>
          <p:cNvSpPr txBox="1"/>
          <p:nvPr/>
        </p:nvSpPr>
        <p:spPr>
          <a:xfrm>
            <a:off x="827088" y="4076700"/>
            <a:ext cx="7705725" cy="1587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“闹”烘托出一片热闹的气氛</a:t>
            </a:r>
            <a:r>
              <a:rPr lang="en-US" altLang="zh-CN" sz="2800">
                <a:latin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</a:rPr>
              <a:t>更加突现出春的生机．</a:t>
            </a:r>
            <a:r>
              <a:rPr lang="zh-CN" altLang="en-US" sz="2800" b="0">
                <a:latin typeface="宋体" panose="02010600030101010101" pitchFamily="2" charset="-122"/>
              </a:rPr>
              <a:t> </a:t>
            </a:r>
            <a:endParaRPr lang="zh-CN" altLang="en-US" sz="2800" b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35846" name="矩形 35845"/>
          <p:cNvSpPr/>
          <p:nvPr/>
        </p:nvSpPr>
        <p:spPr>
          <a:xfrm>
            <a:off x="1042988" y="5084763"/>
            <a:ext cx="32162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6600FF"/>
                </a:solidFill>
                <a:latin typeface="华文行楷" pitchFamily="2" charset="-122"/>
                <a:ea typeface="华文行楷" pitchFamily="2" charset="-122"/>
              </a:rPr>
              <a:t>花散         在草丛</a:t>
            </a:r>
            <a:r>
              <a:rPr lang="zh-CN" altLang="en-US"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5847" name="矩形 35846"/>
          <p:cNvSpPr/>
          <p:nvPr/>
        </p:nvSpPr>
        <p:spPr>
          <a:xfrm>
            <a:off x="900113" y="5734050"/>
            <a:ext cx="74041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“散”有“分散”的意思，写出了野花之多。</a:t>
            </a:r>
            <a:r>
              <a:rPr lang="zh-CN" altLang="en-US" sz="2400">
                <a:latin typeface="Times New Roman" panose="02020603050405020304" pitchFamily="18" charset="0"/>
                <a:ea typeface="华文行楷" pitchFamily="2" charset="-122"/>
              </a:rPr>
              <a:t> </a:t>
            </a:r>
            <a:endParaRPr lang="zh-CN" altLang="en-US" sz="240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5848" name="矩形 35847"/>
          <p:cNvSpPr/>
          <p:nvPr/>
        </p:nvSpPr>
        <p:spPr>
          <a:xfrm>
            <a:off x="1042988" y="908050"/>
            <a:ext cx="5873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6600FF"/>
                </a:solidFill>
                <a:latin typeface="Times New Roman" panose="02020603050405020304" pitchFamily="18" charset="0"/>
                <a:ea typeface="华文行楷" pitchFamily="2" charset="-122"/>
              </a:rPr>
              <a:t>红的像火，粉的像霞，白的像雪</a:t>
            </a:r>
            <a:endParaRPr lang="zh-CN" altLang="en-US">
              <a:solidFill>
                <a:srgbClr val="66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5849" name="矩形 35848"/>
          <p:cNvSpPr/>
          <p:nvPr/>
        </p:nvSpPr>
        <p:spPr>
          <a:xfrm>
            <a:off x="900113" y="1557338"/>
            <a:ext cx="7343775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用     写花色的美，不直接说出红的桃花，粉的杏花，白的梨花，而用“火”、“霞”、 “雪”作比喻，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35850" name="文本框 35849"/>
          <p:cNvSpPr txBox="1"/>
          <p:nvPr/>
        </p:nvSpPr>
        <p:spPr>
          <a:xfrm>
            <a:off x="1403350" y="1557338"/>
            <a:ext cx="895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比喻</a:t>
            </a:r>
            <a:endParaRPr lang="zh-CN" altLang="en-US" sz="2800">
              <a:solidFill>
                <a:srgbClr val="CC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5851" name="文本框 35850"/>
          <p:cNvSpPr txBox="1"/>
          <p:nvPr/>
        </p:nvSpPr>
        <p:spPr>
          <a:xfrm>
            <a:off x="3203575" y="2420938"/>
            <a:ext cx="5545138" cy="1587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不仅使色彩更鲜明，而且激起读者丰富的想象力。</a:t>
            </a:r>
            <a:endParaRPr lang="zh-CN" altLang="en-US" sz="2800">
              <a:solidFill>
                <a:srgbClr val="CC0000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>
              <a:solidFill>
                <a:srgbClr val="CC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5852" name="文本框 35851"/>
          <p:cNvSpPr txBox="1"/>
          <p:nvPr/>
        </p:nvSpPr>
        <p:spPr>
          <a:xfrm>
            <a:off x="6443663" y="3500438"/>
            <a:ext cx="14414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6600FF"/>
                </a:solidFill>
                <a:latin typeface="Times New Roman" panose="02020603050405020304" pitchFamily="18" charset="0"/>
                <a:ea typeface="华文行楷" pitchFamily="2" charset="-122"/>
              </a:rPr>
              <a:t>（</a:t>
            </a:r>
            <a:r>
              <a:rPr lang="zh-CN" altLang="en-US" sz="2800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叫</a:t>
            </a:r>
            <a:r>
              <a:rPr lang="zh-CN" altLang="en-US" sz="2800">
                <a:solidFill>
                  <a:srgbClr val="6600FF"/>
                </a:solidFill>
                <a:latin typeface="Times New Roman" panose="02020603050405020304" pitchFamily="18" charset="0"/>
                <a:ea typeface="华文行楷" pitchFamily="2" charset="-122"/>
              </a:rPr>
              <a:t>）</a:t>
            </a:r>
            <a:endParaRPr lang="zh-CN" altLang="en-US" sz="2800">
              <a:solidFill>
                <a:srgbClr val="66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5853" name="文本框 35852"/>
          <p:cNvSpPr txBox="1"/>
          <p:nvPr/>
        </p:nvSpPr>
        <p:spPr>
          <a:xfrm>
            <a:off x="1763713" y="5084763"/>
            <a:ext cx="1250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>
                <a:solidFill>
                  <a:srgbClr val="6600FF"/>
                </a:solidFill>
                <a:latin typeface="Times New Roman" panose="02020603050405020304" pitchFamily="18" charset="0"/>
                <a:ea typeface="华文行楷" pitchFamily="2" charset="-122"/>
              </a:rPr>
              <a:t>（</a:t>
            </a:r>
            <a:r>
              <a:rPr lang="zh-CN" altLang="en-US" sz="2800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开</a:t>
            </a:r>
            <a:r>
              <a:rPr lang="zh-CN" altLang="en-US" sz="2800">
                <a:solidFill>
                  <a:srgbClr val="6600FF"/>
                </a:solidFill>
                <a:latin typeface="Times New Roman" panose="02020603050405020304" pitchFamily="18" charset="0"/>
                <a:ea typeface="华文行楷" pitchFamily="2" charset="-122"/>
              </a:rPr>
              <a:t>）</a:t>
            </a:r>
            <a:endParaRPr lang="zh-CN" altLang="en-US" sz="2800">
              <a:solidFill>
                <a:srgbClr val="66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84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849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849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85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85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85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85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84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84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85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85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84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84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84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84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/>
      <p:bldP spid="3585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矩形 69633"/>
          <p:cNvSpPr/>
          <p:nvPr/>
        </p:nvSpPr>
        <p:spPr>
          <a:xfrm>
            <a:off x="900113" y="393700"/>
            <a:ext cx="7632700" cy="10683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“花下成千成百的蜜蜂嗡嗡地闹着”如果把“闹”换成“叫”好不好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?</a:t>
            </a:r>
            <a:endParaRPr lang="en-US" altLang="zh-CN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9635" name="矩形 69634"/>
          <p:cNvSpPr/>
          <p:nvPr/>
        </p:nvSpPr>
        <p:spPr>
          <a:xfrm>
            <a:off x="611188" y="1557338"/>
            <a:ext cx="8208962" cy="24590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05000"/>
              </a:lnSpc>
            </a:pPr>
            <a:r>
              <a:rPr lang="zh-CN" altLang="en-US" sz="36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不好。因为蜜蜂的嗡嗡声音不是从嘴巴里“叫”出来的，而是振动翅膀发出的声音，所以不能用“叫”；而且用“闹”不仅有声响，还呈现出一派喧嚣沸腾的热闹景象，一个“闹”字，境界全出。“叫”只能表明“喊叫”，用在这里，感情色彩也不浓。</a:t>
            </a:r>
            <a:endParaRPr lang="zh-CN" altLang="en-US" sz="2800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9636" name="图片 69635" descr="00046_xH3oDaco8Md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7" name="图片 69636" descr="200452321614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矩形 70657"/>
          <p:cNvSpPr/>
          <p:nvPr/>
        </p:nvSpPr>
        <p:spPr>
          <a:xfrm>
            <a:off x="1187450" y="1773238"/>
            <a:ext cx="7129463" cy="27590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25000"/>
              </a:lnSpc>
            </a:pPr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描写景物要抓住特征，如春草图，抓住春草的情态、质地、色泽、长势来写，如春花图，则抓住春花的多、艳、甜的特征来写。还可以运用比喻、拟人等多种修辞手法，描绘景物特点，抒发作者的感情。</a:t>
            </a:r>
            <a:endParaRPr lang="zh-CN" altLang="en-US" sz="2800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0659" name="图片 70658" descr="00046_xH3oDaco8Md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0" name="图片 70659" descr="200452321614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115888"/>
            <a:ext cx="1333500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1" name="图片 70660" descr="200452321614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4221163"/>
            <a:ext cx="1333500" cy="69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2" name="图片 56321" descr="1124c6a51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3" name="文本框 56322"/>
          <p:cNvSpPr txBox="1"/>
          <p:nvPr/>
        </p:nvSpPr>
        <p:spPr>
          <a:xfrm>
            <a:off x="1258888" y="188913"/>
            <a:ext cx="23272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感受春的气息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itchFamily="49" charset="-122"/>
            </a:endParaRPr>
          </a:p>
        </p:txBody>
      </p:sp>
      <p:pic>
        <p:nvPicPr>
          <p:cNvPr id="56324" name="图片 56323" descr="1124c6de72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8050"/>
            <a:ext cx="4572000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5" name="图片 56324" descr="1124d4477b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908050"/>
            <a:ext cx="4572000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6" name="图片 56325" descr="1124d3f273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860800"/>
            <a:ext cx="4572000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7" name="图片 56326" descr="1124c3636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3860800"/>
            <a:ext cx="4572000" cy="299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Text Box 4"/>
          <p:cNvSpPr txBox="1"/>
          <p:nvPr/>
        </p:nvSpPr>
        <p:spPr>
          <a:xfrm>
            <a:off x="533400" y="3657600"/>
            <a:ext cx="80010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8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                   </a:t>
            </a:r>
            <a:endParaRPr lang="en-US" altLang="zh-CN" sz="180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en-US" altLang="zh-CN" sz="180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67" name="Rectangle 5"/>
          <p:cNvSpPr/>
          <p:nvPr/>
        </p:nvSpPr>
        <p:spPr>
          <a:xfrm>
            <a:off x="357188" y="3429000"/>
            <a:ext cx="8501062" cy="3200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>
                <a:latin typeface="Arial" panose="020B0604020202020204" pitchFamily="34" charset="0"/>
                <a:ea typeface="隶书" pitchFamily="49" charset="-122"/>
              </a:rPr>
              <a:t>                      </a:t>
            </a: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春风图</a:t>
            </a:r>
            <a:endParaRPr lang="zh-CN" altLang="en-US" sz="4000" dirty="0">
              <a:latin typeface="Arial" panose="020B0604020202020204" pitchFamily="34" charset="0"/>
              <a:ea typeface="隶书" pitchFamily="49" charset="-122"/>
            </a:endParaRPr>
          </a:p>
          <a:p>
            <a:r>
              <a:rPr lang="zh-CN" altLang="en-US" sz="1800" dirty="0">
                <a:latin typeface="Arial" panose="020B0604020202020204" pitchFamily="34" charset="0"/>
                <a:ea typeface="隶书" pitchFamily="49" charset="-122"/>
              </a:rPr>
              <a:t>        </a:t>
            </a:r>
            <a:endParaRPr lang="en-US" altLang="zh-CN" sz="1800">
              <a:latin typeface="Arial" panose="020B0604020202020204" pitchFamily="34" charset="0"/>
              <a:ea typeface="隶书" pitchFamily="49" charset="-122"/>
            </a:endParaRPr>
          </a:p>
          <a:p>
            <a:r>
              <a:rPr lang="en-US" altLang="zh-CN" sz="2400">
                <a:latin typeface="Arial" panose="020B0604020202020204" pitchFamily="34" charset="0"/>
                <a:ea typeface="隶书" pitchFamily="49" charset="-122"/>
              </a:rPr>
              <a:t>     </a:t>
            </a:r>
            <a:r>
              <a:rPr lang="zh-CN" altLang="en-US" sz="2400" dirty="0">
                <a:latin typeface="Arial" panose="020B0604020202020204" pitchFamily="34" charset="0"/>
                <a:ea typeface="隶书" pitchFamily="49" charset="-122"/>
              </a:rPr>
              <a:t>“吹面不含杨柳风”，不错的，像母亲的手抚摸着你。风里带来些新翻的泥土的气息，混着青草味儿，还有各种花的香，都在微微润湿的空气里酝酿。鸟儿将巢安在繁花嫩叶当中，高兴起来了，呼朋引伴地卖弄清脆的喉咙，唱出宛转的曲子，跟轻风流水应和着。牛背上牧童的短笛，这时候也成天嘹亮地响着。</a:t>
            </a:r>
            <a:endParaRPr lang="zh-CN" altLang="en-US" sz="2400" dirty="0">
              <a:latin typeface="Arial" panose="020B0604020202020204" pitchFamily="34" charset="0"/>
              <a:ea typeface="隶书" pitchFamily="49" charset="-122"/>
            </a:endParaRPr>
          </a:p>
        </p:txBody>
      </p:sp>
      <p:pic>
        <p:nvPicPr>
          <p:cNvPr id="36868" name="Picture 2" descr="春0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500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37889"/>
          <p:cNvSpPr/>
          <p:nvPr/>
        </p:nvSpPr>
        <p:spPr>
          <a:xfrm>
            <a:off x="2268538" y="1341438"/>
            <a:ext cx="60483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</a:rPr>
              <a:t>“吹面不寒杨柳风”，不错的，像母亲的手抚摸着你。</a:t>
            </a:r>
            <a:r>
              <a:rPr lang="zh-CN" altLang="en-US" b="0" dirty="0">
                <a:solidFill>
                  <a:srgbClr val="6600FF"/>
                </a:solidFill>
                <a:latin typeface="Times New Roman" panose="02020603050405020304" pitchFamily="18" charset="0"/>
                <a:ea typeface="华文行楷" pitchFamily="2" charset="-122"/>
              </a:rPr>
              <a:t> </a:t>
            </a:r>
            <a:endParaRPr lang="zh-CN" altLang="en-US" b="0" dirty="0">
              <a:solidFill>
                <a:srgbClr val="66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7891" name="矩形 37890"/>
          <p:cNvSpPr/>
          <p:nvPr/>
        </p:nvSpPr>
        <p:spPr>
          <a:xfrm>
            <a:off x="900113" y="2781300"/>
            <a:ext cx="74168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3600" dirty="0">
              <a:latin typeface="宋体" panose="02010600030101010101" pitchFamily="2" charset="-122"/>
            </a:endParaRPr>
          </a:p>
        </p:txBody>
      </p:sp>
      <p:sp>
        <p:nvSpPr>
          <p:cNvPr id="37892" name="矩形 37891"/>
          <p:cNvSpPr/>
          <p:nvPr/>
        </p:nvSpPr>
        <p:spPr>
          <a:xfrm>
            <a:off x="611188" y="5013325"/>
            <a:ext cx="309562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3600" u="sng" dirty="0">
              <a:solidFill>
                <a:srgbClr val="66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7893" name="文本框 37892"/>
          <p:cNvSpPr txBox="1"/>
          <p:nvPr/>
        </p:nvSpPr>
        <p:spPr>
          <a:xfrm>
            <a:off x="1116013" y="1341438"/>
            <a:ext cx="1000125" cy="4965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>
                <a:latin typeface="Arial" panose="020B0604020202020204" pitchFamily="34" charset="0"/>
              </a:rPr>
              <a:t>触觉</a:t>
            </a:r>
            <a:endParaRPr lang="zh-CN" altLang="en-US">
              <a:latin typeface="Arial" panose="020B0604020202020204" pitchFamily="34" charset="0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</a:rPr>
              <a:t>嗅觉</a:t>
            </a:r>
            <a:endParaRPr lang="zh-CN" altLang="en-US" dirty="0">
              <a:latin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</a:rPr>
              <a:t>视觉</a:t>
            </a:r>
            <a:endParaRPr lang="zh-CN" altLang="en-US" dirty="0">
              <a:latin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</a:endParaRPr>
          </a:p>
          <a:p>
            <a:r>
              <a:rPr lang="zh-CN" altLang="en-US">
                <a:latin typeface="Arial" panose="020B0604020202020204" pitchFamily="34" charset="0"/>
              </a:rPr>
              <a:t>听觉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2268538" y="5451475"/>
            <a:ext cx="7092950" cy="140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</a:rPr>
              <a:t>呼</a:t>
            </a:r>
            <a:r>
              <a:rPr lang="zh-CN" altLang="en-US">
                <a:solidFill>
                  <a:schemeClr val="accent2"/>
                </a:solidFill>
                <a:latin typeface="Arial" panose="020B0604020202020204" pitchFamily="34" charset="0"/>
              </a:rPr>
              <a:t>朋引伴地卖弄清脆的喉咙，唱出宛转的曲子。牛背上牧童的短笛，这时候也成天嘹亮地响</a:t>
            </a: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</a:rPr>
              <a:t>着。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7895" name="文本框 37894"/>
          <p:cNvSpPr txBox="1"/>
          <p:nvPr/>
        </p:nvSpPr>
        <p:spPr>
          <a:xfrm>
            <a:off x="2555875" y="0"/>
            <a:ext cx="5545138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指出从下列人体的感官进行描写的句子 ：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37896" name="文本框 37895"/>
          <p:cNvSpPr txBox="1"/>
          <p:nvPr/>
        </p:nvSpPr>
        <p:spPr>
          <a:xfrm>
            <a:off x="2339975" y="2781300"/>
            <a:ext cx="633571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</a:rPr>
              <a:t>风里带来些新翻的泥土的气息</a:t>
            </a:r>
            <a:r>
              <a:rPr lang="en-US" altLang="zh-CN">
                <a:solidFill>
                  <a:schemeClr val="accent2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</a:rPr>
              <a:t>还有各种花的香。</a:t>
            </a:r>
            <a:endParaRPr lang="zh-CN" altLang="en-US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7898" name="文本框 37897"/>
          <p:cNvSpPr txBox="1"/>
          <p:nvPr/>
        </p:nvSpPr>
        <p:spPr>
          <a:xfrm>
            <a:off x="2303463" y="4149725"/>
            <a:ext cx="6840537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</a:rPr>
              <a:t>鸟儿将巢安在繁花嫩叶当中，高兴起来了。</a:t>
            </a:r>
            <a:endParaRPr lang="zh-CN" altLang="en-US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78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78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78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378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4" grpId="0"/>
      <p:bldP spid="37896" grpId="0"/>
      <p:bldP spid="3789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/>
          </p:cNvSpPr>
          <p:nvPr>
            <p:ph type="title"/>
          </p:nvPr>
        </p:nvSpPr>
        <p:spPr>
          <a:xfrm>
            <a:off x="684213" y="476250"/>
            <a:ext cx="7772400" cy="1143000"/>
          </a:xfrm>
          <a:ln/>
        </p:spPr>
        <p:txBody>
          <a:bodyPr anchor="ctr"/>
          <a:p>
            <a:r>
              <a:rPr lang="zh-CN" altLang="en-US" sz="6000" b="1" dirty="0"/>
              <a:t>4、春风图</a:t>
            </a:r>
            <a:endParaRPr lang="zh-CN" altLang="en-US" sz="6000" b="1" dirty="0"/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>
          <a:xfrm>
            <a:off x="612775" y="1485900"/>
            <a:ext cx="2819400" cy="533400"/>
          </a:xfrm>
          <a:ln/>
        </p:spPr>
        <p:txBody>
          <a:bodyPr/>
          <a:p>
            <a:pPr>
              <a:lnSpc>
                <a:spcPct val="80000"/>
              </a:lnSpc>
            </a:pPr>
            <a:r>
              <a:rPr lang="zh-CN" altLang="en-US" sz="3600" b="1"/>
              <a:t>想一想：</a:t>
            </a:r>
            <a:endParaRPr lang="zh-CN" altLang="en-US" sz="3600" b="1"/>
          </a:p>
        </p:txBody>
      </p:sp>
      <p:sp>
        <p:nvSpPr>
          <p:cNvPr id="38916" name="文本框 38915"/>
          <p:cNvSpPr txBox="1"/>
          <p:nvPr/>
        </p:nvSpPr>
        <p:spPr>
          <a:xfrm>
            <a:off x="828675" y="1989138"/>
            <a:ext cx="711835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        作者在描写无形无味的春风时，调动了人体的多种感官，分别表现了春风的什么特点？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8917" name="文本框 38916"/>
          <p:cNvSpPr txBox="1"/>
          <p:nvPr/>
        </p:nvSpPr>
        <p:spPr>
          <a:xfrm>
            <a:off x="1187450" y="3644900"/>
            <a:ext cx="1600200" cy="146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</a:rPr>
              <a:t>触觉：</a:t>
            </a:r>
            <a:endParaRPr lang="zh-CN" altLang="en-US" sz="36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</a:rPr>
              <a:t>视觉</a:t>
            </a:r>
            <a:r>
              <a:rPr lang="zh-CN" altLang="en-US" dirty="0">
                <a:latin typeface="Times New Roman" panose="02020603050405020304" pitchFamily="18" charset="0"/>
              </a:rPr>
              <a:t>：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8918" name="文本框 38917"/>
          <p:cNvSpPr txBox="1"/>
          <p:nvPr/>
        </p:nvSpPr>
        <p:spPr>
          <a:xfrm>
            <a:off x="1187450" y="5157788"/>
            <a:ext cx="1774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</a:rPr>
              <a:t>嗅觉：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38919" name="文本框 38918"/>
          <p:cNvSpPr txBox="1"/>
          <p:nvPr/>
        </p:nvSpPr>
        <p:spPr>
          <a:xfrm>
            <a:off x="1187450" y="5805488"/>
            <a:ext cx="1752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</a:rPr>
              <a:t>听</a:t>
            </a:r>
            <a:r>
              <a:rPr lang="zh-CN" altLang="en-US" sz="3600" dirty="0">
                <a:latin typeface="Times New Roman" panose="02020603050405020304" pitchFamily="18" charset="0"/>
              </a:rPr>
              <a:t>觉：</a:t>
            </a:r>
            <a:endParaRPr lang="zh-CN" altLang="en-US" sz="3600" b="0">
              <a:latin typeface="Times New Roman" panose="02020603050405020304" pitchFamily="18" charset="0"/>
            </a:endParaRPr>
          </a:p>
        </p:txBody>
      </p:sp>
      <p:sp>
        <p:nvSpPr>
          <p:cNvPr id="38920" name="文本框 38919"/>
          <p:cNvSpPr txBox="1"/>
          <p:nvPr/>
        </p:nvSpPr>
        <p:spPr>
          <a:xfrm>
            <a:off x="2628900" y="3644900"/>
            <a:ext cx="5327650" cy="146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</a:rPr>
              <a:t>像母亲的手抚摸（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pitchFamily="18" charset="0"/>
              </a:rPr>
              <a:t>温暖</a:t>
            </a:r>
            <a:r>
              <a:rPr lang="zh-CN" altLang="en-US" sz="3600" dirty="0">
                <a:latin typeface="Times New Roman" panose="02020603050405020304" pitchFamily="18" charset="0"/>
              </a:rPr>
              <a:t>）</a:t>
            </a:r>
            <a:endParaRPr lang="zh-CN" altLang="en-US" sz="36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</a:rPr>
              <a:t>鸟安巢（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pitchFamily="18" charset="0"/>
              </a:rPr>
              <a:t>欢悦</a:t>
            </a:r>
            <a:r>
              <a:rPr lang="zh-CN" altLang="en-US" sz="3600" dirty="0">
                <a:latin typeface="Times New Roman" panose="02020603050405020304" pitchFamily="18" charset="0"/>
              </a:rPr>
              <a:t>）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38921" name="文本框 38920"/>
          <p:cNvSpPr txBox="1"/>
          <p:nvPr/>
        </p:nvSpPr>
        <p:spPr>
          <a:xfrm>
            <a:off x="2627313" y="5157788"/>
            <a:ext cx="5040312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</a:rPr>
              <a:t>各种气息（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pitchFamily="18" charset="0"/>
              </a:rPr>
              <a:t>芳香</a:t>
            </a:r>
            <a:r>
              <a:rPr lang="zh-CN" altLang="en-US" sz="3600" dirty="0">
                <a:latin typeface="Times New Roman" panose="02020603050405020304" pitchFamily="18" charset="0"/>
              </a:rPr>
              <a:t>）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38922" name="文本框 38921"/>
          <p:cNvSpPr txBox="1"/>
          <p:nvPr/>
        </p:nvSpPr>
        <p:spPr>
          <a:xfrm>
            <a:off x="2627313" y="5876925"/>
            <a:ext cx="5470525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</a:rPr>
              <a:t>鸟鸣、笛声（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pitchFamily="18" charset="0"/>
              </a:rPr>
              <a:t>悦耳</a:t>
            </a:r>
            <a:r>
              <a:rPr lang="zh-CN" altLang="en-US" sz="3600" dirty="0">
                <a:latin typeface="Times New Roman" panose="02020603050405020304" pitchFamily="18" charset="0"/>
              </a:rPr>
              <a:t>）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1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91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91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91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/>
      <p:bldP spid="38916" grpId="0"/>
      <p:bldP spid="38917" grpId="0"/>
      <p:bldP spid="38918" grpId="0"/>
      <p:bldP spid="38919" grpId="0"/>
      <p:bldP spid="38920" grpId="0"/>
      <p:bldP spid="38921" grpId="0"/>
      <p:bldP spid="3892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矩形 72705"/>
          <p:cNvSpPr/>
          <p:nvPr/>
        </p:nvSpPr>
        <p:spPr>
          <a:xfrm>
            <a:off x="1331913" y="692150"/>
            <a:ext cx="7345362" cy="5191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“春风图”运用了哪些修辞手法，有什么作用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?</a:t>
            </a:r>
            <a:endParaRPr lang="en-US" altLang="zh-CN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2707" name="矩形 72706"/>
          <p:cNvSpPr/>
          <p:nvPr/>
        </p:nvSpPr>
        <p:spPr>
          <a:xfrm>
            <a:off x="684213" y="1773238"/>
            <a:ext cx="8135937" cy="31400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⑴“吹面不寒杨柳风”运用引用、借代，写出春风的温暖。</a:t>
            </a:r>
            <a:endParaRPr lang="zh-CN" altLang="en-US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⑵“像母亲的手抚摸着你”运用比喻、拟人，写出春风的柔和。</a:t>
            </a:r>
            <a:endParaRPr lang="zh-CN" altLang="en-US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⑶运用拟人，写鸟儿迎春的欢悦。</a:t>
            </a:r>
            <a:endParaRPr lang="zh-CN" altLang="en-US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2708" name="图片 72707" descr="00046_xH3oDaco8Md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09" name="图片 72708" descr="200452321614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707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charRg st="31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2707">
                                            <p:txEl>
                                              <p:charRg st="31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charRg st="64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2707">
                                            <p:txEl>
                                              <p:charRg st="64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5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anchor="ctr"/>
          <a:p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pic>
        <p:nvPicPr>
          <p:cNvPr id="39939" name="Picture 4" descr="2005072601050870641"/>
          <p:cNvPicPr preferRelativeResize="0"/>
          <p:nvPr>
            <p:ph idx="1"/>
          </p:nvPr>
        </p:nvPicPr>
        <p:blipFill>
          <a:blip r:embed="rId1">
            <a:lum bright="-16000"/>
          </a:blip>
          <a:stretch>
            <a:fillRect/>
          </a:stretch>
        </p:blipFill>
        <p:spPr>
          <a:xfrm>
            <a:off x="0" y="0"/>
            <a:ext cx="9144000" cy="8423275"/>
          </a:xfrm>
          <a:ln/>
        </p:spPr>
      </p:pic>
      <p:sp>
        <p:nvSpPr>
          <p:cNvPr id="39940" name="WordArt 7"/>
          <p:cNvSpPr>
            <a:spLocks noTextEdit="1"/>
          </p:cNvSpPr>
          <p:nvPr/>
        </p:nvSpPr>
        <p:spPr>
          <a:xfrm rot="5400000">
            <a:off x="620713" y="971550"/>
            <a:ext cx="1828800" cy="838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FF66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春雨图</a:t>
            </a:r>
            <a:endParaRPr lang="zh-CN" altLang="en-US" sz="3600">
              <a:solidFill>
                <a:srgbClr val="FF6600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 Box 3"/>
          <p:cNvSpPr txBox="1"/>
          <p:nvPr/>
        </p:nvSpPr>
        <p:spPr>
          <a:xfrm>
            <a:off x="4645025" y="-25400"/>
            <a:ext cx="4751388" cy="6886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latin typeface="隶书" pitchFamily="49" charset="-122"/>
                <a:ea typeface="隶书" pitchFamily="49" charset="-122"/>
              </a:rPr>
              <a:t>     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春雨图</a:t>
            </a:r>
            <a:endParaRPr lang="zh-CN" altLang="en-US" sz="4000" dirty="0"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800" dirty="0">
                <a:latin typeface="隶书" pitchFamily="49" charset="-122"/>
                <a:ea typeface="隶书" pitchFamily="49" charset="-122"/>
              </a:rPr>
              <a:t>      </a:t>
            </a:r>
            <a:r>
              <a:rPr lang="zh-CN" altLang="en-US" sz="2800" dirty="0">
                <a:latin typeface="隶书" pitchFamily="49" charset="-122"/>
                <a:ea typeface="隶书" pitchFamily="49" charset="-122"/>
              </a:rPr>
              <a:t>雨是最寻常的，一下就是三两天。可别恼。看，像牛毛，像花针，像细丝，密密地斜织着，人家屋顶上全笼着一层薄烟。树叶儿却绿得发亮，小草儿也青得逼你的眼。傍晚时候，上灯了，一点点黄晕的光，烘托出一片安静而和平的夜。在乡下，小路上，石桥边，有撑起伞慢慢走着的人，地里还有工作的农民，披着蓑戴着笠。他们的房屋，稀稀疏疏的，在雨里静默着。</a:t>
            </a:r>
            <a:endParaRPr lang="zh-CN" altLang="en-US" sz="2800" dirty="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40963" name="Picture 4" descr="2005072601050870641"/>
          <p:cNvPicPr preferRelativeResize="0"/>
          <p:nvPr/>
        </p:nvPicPr>
        <p:blipFill>
          <a:blip r:embed="rId1">
            <a:lum bright="-16000"/>
          </a:blip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/>
          </p:cNvSpPr>
          <p:nvPr>
            <p:ph type="title"/>
          </p:nvPr>
        </p:nvSpPr>
        <p:spPr>
          <a:xfrm>
            <a:off x="684213" y="476250"/>
            <a:ext cx="7772400" cy="1143000"/>
          </a:xfrm>
          <a:ln/>
        </p:spPr>
        <p:txBody>
          <a:bodyPr anchor="ctr"/>
          <a:p>
            <a:r>
              <a:rPr lang="zh-CN" altLang="en-US" sz="6000" b="1" dirty="0"/>
              <a:t>5、春雨图</a:t>
            </a:r>
            <a:endParaRPr lang="zh-CN" altLang="en-US" sz="6000" b="1" dirty="0"/>
          </a:p>
        </p:txBody>
      </p:sp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>
          <a:xfrm>
            <a:off x="684213" y="1773238"/>
            <a:ext cx="7772400" cy="762000"/>
          </a:xfrm>
          <a:ln/>
        </p:spPr>
        <p:txBody>
          <a:bodyPr/>
          <a:p>
            <a:r>
              <a:rPr lang="zh-CN" altLang="en-US" sz="3600" b="1" dirty="0"/>
              <a:t>春雨有什么特点？</a:t>
            </a:r>
            <a:endParaRPr lang="zh-CN" altLang="en-US" sz="3600" b="1" dirty="0"/>
          </a:p>
        </p:txBody>
      </p:sp>
      <p:sp>
        <p:nvSpPr>
          <p:cNvPr id="41988" name="矩形 41987"/>
          <p:cNvSpPr/>
          <p:nvPr/>
        </p:nvSpPr>
        <p:spPr>
          <a:xfrm>
            <a:off x="684213" y="2420938"/>
            <a:ext cx="77755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⑴“雨是最寻常的，一下就是三两天”</a:t>
            </a:r>
            <a:endParaRPr lang="zh-CN" altLang="en-US" sz="280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1989" name="文本框 41988"/>
          <p:cNvSpPr txBox="1"/>
          <p:nvPr/>
        </p:nvSpPr>
        <p:spPr>
          <a:xfrm>
            <a:off x="684213" y="3500438"/>
            <a:ext cx="7921625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⑵“像牛毛、像花针，像细丝，密密地斜织着”</a:t>
            </a:r>
            <a:endParaRPr lang="zh-CN" altLang="en-US" sz="280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1990" name="文本框 41989"/>
          <p:cNvSpPr txBox="1"/>
          <p:nvPr/>
        </p:nvSpPr>
        <p:spPr>
          <a:xfrm>
            <a:off x="684213" y="4508500"/>
            <a:ext cx="8459787" cy="124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⑶“人家屋顶上全笼着一层薄烟”</a:t>
            </a:r>
            <a:endParaRPr lang="zh-CN" altLang="en-US" sz="280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1991" name="矩形 41990"/>
          <p:cNvSpPr/>
          <p:nvPr/>
        </p:nvSpPr>
        <p:spPr>
          <a:xfrm>
            <a:off x="684213" y="5157788"/>
            <a:ext cx="80645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⑷“树叶儿却绿得发亮，小草儿也青得逼你的眼。”</a:t>
            </a:r>
            <a:endParaRPr lang="zh-CN" altLang="en-US" sz="280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1992" name="文本框 41991"/>
          <p:cNvSpPr txBox="1"/>
          <p:nvPr/>
        </p:nvSpPr>
        <p:spPr>
          <a:xfrm>
            <a:off x="1044575" y="2925763"/>
            <a:ext cx="4464050" cy="1243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写出了春雨的经常。</a:t>
            </a:r>
            <a:endParaRPr lang="zh-CN" altLang="en-US" sz="2800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1993" name="文本框 41992"/>
          <p:cNvSpPr txBox="1"/>
          <p:nvPr/>
        </p:nvSpPr>
        <p:spPr>
          <a:xfrm>
            <a:off x="828675" y="3933825"/>
            <a:ext cx="8208963" cy="1243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写出了春雨的多、细、密的特点。</a:t>
            </a:r>
            <a:endParaRPr lang="zh-CN" altLang="en-US" sz="2800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1994" name="文本框 41993"/>
          <p:cNvSpPr txBox="1"/>
          <p:nvPr/>
        </p:nvSpPr>
        <p:spPr>
          <a:xfrm>
            <a:off x="5795963" y="4581525"/>
            <a:ext cx="33829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写出了春雨的轻盈。</a:t>
            </a:r>
            <a:endParaRPr lang="zh-CN" altLang="en-US" sz="2800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1995" name="文本框 41994"/>
          <p:cNvSpPr txBox="1"/>
          <p:nvPr/>
        </p:nvSpPr>
        <p:spPr>
          <a:xfrm>
            <a:off x="971550" y="5780088"/>
            <a:ext cx="4464050" cy="1243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写出了春雨的润物。</a:t>
            </a:r>
            <a:endParaRPr lang="zh-CN" altLang="en-US" sz="2800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8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8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8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98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build="p"/>
      <p:bldP spid="41988" grpId="0"/>
      <p:bldP spid="41989" grpId="0"/>
      <p:bldP spid="41990" grpId="0"/>
      <p:bldP spid="41991" grpId="0"/>
      <p:bldP spid="41992" grpId="0"/>
      <p:bldP spid="41993" grpId="0"/>
      <p:bldP spid="41994" grpId="0"/>
      <p:bldP spid="4199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占位符 43009"/>
          <p:cNvSpPr/>
          <p:nvPr>
            <p:ph type="body" idx="1"/>
          </p:nvPr>
        </p:nvSpPr>
        <p:spPr>
          <a:xfrm>
            <a:off x="971550" y="1557338"/>
            <a:ext cx="7556500" cy="871537"/>
          </a:xfrm>
          <a:ln/>
        </p:spPr>
        <p:txBody>
          <a:bodyPr vert="horz" wrap="square" anchor="t"/>
          <a:p>
            <a:pPr>
              <a:spcBef>
                <a:spcPct val="0"/>
              </a:spcBef>
              <a:buNone/>
            </a:pPr>
            <a:r>
              <a:rPr lang="zh-CN" altLang="en-US" b="1"/>
              <a:t>“春雨图”按什么顺序描写的</a:t>
            </a:r>
            <a:r>
              <a:rPr lang="en-US" altLang="zh-CN" b="1"/>
              <a:t>?</a:t>
            </a:r>
            <a:endParaRPr lang="en-US" altLang="zh-CN" b="1"/>
          </a:p>
        </p:txBody>
      </p:sp>
      <p:sp>
        <p:nvSpPr>
          <p:cNvPr id="43011" name="矩形 43010"/>
          <p:cNvSpPr/>
          <p:nvPr/>
        </p:nvSpPr>
        <p:spPr>
          <a:xfrm>
            <a:off x="827088" y="2420938"/>
            <a:ext cx="76327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FF5050"/>
                </a:solidFill>
                <a:latin typeface="Times New Roman" panose="02020603050405020304" pitchFamily="18" charset="0"/>
                <a:ea typeface="华文行楷" pitchFamily="2" charset="-122"/>
              </a:rPr>
              <a:t>        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从静景写到动景，从物写到人，由近写到远。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3012" name="矩形 43011"/>
          <p:cNvSpPr/>
          <p:nvPr/>
        </p:nvSpPr>
        <p:spPr>
          <a:xfrm>
            <a:off x="611188" y="4149725"/>
            <a:ext cx="627856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 “春雨图”运用了哪些修辞手法?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3013" name="矩形 43012"/>
          <p:cNvSpPr/>
          <p:nvPr/>
        </p:nvSpPr>
        <p:spPr>
          <a:xfrm>
            <a:off x="1116013" y="5084763"/>
            <a:ext cx="43926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比喻、排比、拟人。</a:t>
            </a:r>
            <a:endParaRPr lang="zh-CN" altLang="en-US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01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01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011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011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6" name="图片 44035" descr="1003161638568af72c8aaeba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7" name="矩形 44036"/>
          <p:cNvSpPr/>
          <p:nvPr/>
        </p:nvSpPr>
        <p:spPr>
          <a:xfrm>
            <a:off x="468313" y="3978275"/>
            <a:ext cx="8351837" cy="28797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034" name="Text Box 4"/>
          <p:cNvSpPr txBox="1"/>
          <p:nvPr/>
        </p:nvSpPr>
        <p:spPr>
          <a:xfrm>
            <a:off x="539750" y="4022725"/>
            <a:ext cx="8358188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8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                      </a:t>
            </a:r>
            <a:r>
              <a:rPr lang="zh-CN" altLang="en-US" sz="40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迎春图</a:t>
            </a:r>
            <a:endParaRPr lang="zh-CN" altLang="en-US" sz="4000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18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28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天上风筝渐渐多了，地上孩子也多了。城里乡下，家家户户，老老小小，也赶趟儿似的，一个个都出来了。舒活舒活筋骨，抖擞抖擞精神，各做各的一份儿事去。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一年之际在于春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，刚起头儿，有的是工夫，有的是希望。</a:t>
            </a:r>
            <a:r>
              <a:rPr lang="zh-CN" altLang="en-US" sz="2800" dirty="0">
                <a:solidFill>
                  <a:srgbClr val="CC0000"/>
                </a:solidFill>
                <a:latin typeface="Arial" panose="020B0604020202020204" pitchFamily="34" charset="0"/>
                <a:ea typeface="隶书" pitchFamily="49" charset="-122"/>
              </a:rPr>
              <a:t> </a:t>
            </a:r>
            <a:endParaRPr lang="zh-CN" altLang="en-US" sz="2800" dirty="0">
              <a:solidFill>
                <a:srgbClr val="CC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40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标题 45057"/>
          <p:cNvSpPr>
            <a:spLocks noGrp="1"/>
          </p:cNvSpPr>
          <p:nvPr>
            <p:ph type="title"/>
          </p:nvPr>
        </p:nvSpPr>
        <p:spPr>
          <a:xfrm>
            <a:off x="684213" y="476250"/>
            <a:ext cx="7772400" cy="1143000"/>
          </a:xfrm>
          <a:ln/>
        </p:spPr>
        <p:txBody>
          <a:bodyPr anchor="ctr"/>
          <a:p>
            <a:r>
              <a:rPr lang="zh-CN" altLang="en-US" sz="6000" b="1" dirty="0"/>
              <a:t>6、迎春图</a:t>
            </a:r>
            <a:endParaRPr lang="zh-CN" altLang="en-US" sz="6000" b="1" dirty="0"/>
          </a:p>
        </p:txBody>
      </p:sp>
      <p:sp>
        <p:nvSpPr>
          <p:cNvPr id="45059" name="文本占位符 45058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7772400" cy="990600"/>
          </a:xfrm>
          <a:ln/>
        </p:spPr>
        <p:txBody>
          <a:bodyPr/>
          <a:p>
            <a:r>
              <a:rPr lang="zh-CN" altLang="en-US" sz="4800"/>
              <a:t>思考：</a:t>
            </a:r>
            <a:endParaRPr lang="zh-CN" altLang="en-US" sz="4800"/>
          </a:p>
        </p:txBody>
      </p:sp>
      <p:sp>
        <p:nvSpPr>
          <p:cNvPr id="45060" name="矩形 45059"/>
          <p:cNvSpPr/>
          <p:nvPr/>
        </p:nvSpPr>
        <p:spPr>
          <a:xfrm>
            <a:off x="1044575" y="2638425"/>
            <a:ext cx="4968875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  文章怎样描写“迎春图”?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5062" name="矩形 45061"/>
          <p:cNvSpPr/>
          <p:nvPr/>
        </p:nvSpPr>
        <p:spPr>
          <a:xfrm>
            <a:off x="1116013" y="4149725"/>
            <a:ext cx="7702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Times New Roman" panose="02020603050405020304" pitchFamily="18" charset="0"/>
                <a:ea typeface="华文行楷" pitchFamily="2" charset="-122"/>
              </a:rPr>
              <a:t>为什么要引用“一年之计在于春”这个俗语</a:t>
            </a:r>
            <a:r>
              <a:rPr lang="en-US" altLang="zh-CN">
                <a:latin typeface="Times New Roman" panose="02020603050405020304" pitchFamily="18" charset="0"/>
                <a:ea typeface="华文行楷" pitchFamily="2" charset="-122"/>
              </a:rPr>
              <a:t>?</a:t>
            </a:r>
            <a:endParaRPr lang="en-US" altLang="zh-CN"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05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05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06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06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06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06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 build="p"/>
      <p:bldP spid="450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Rectangle 12"/>
          <p:cNvSpPr>
            <a:spLocks noGrp="1" noRot="1"/>
          </p:cNvSpPr>
          <p:nvPr>
            <p:ph type="title"/>
          </p:nvPr>
        </p:nvSpPr>
        <p:spPr>
          <a:xfrm>
            <a:off x="0" y="260350"/>
            <a:ext cx="5472113" cy="836613"/>
          </a:xfrm>
          <a:ln/>
        </p:spPr>
        <p:txBody>
          <a:bodyPr vert="horz" wrap="square" anchor="ctr"/>
          <a:p>
            <a:r>
              <a:rPr lang="zh-CN" altLang="en-US" sz="4800">
                <a:ea typeface="华文新魏" pitchFamily="2" charset="-122"/>
              </a:rPr>
              <a:t>描绘春天的诗句：</a:t>
            </a:r>
            <a:endParaRPr lang="zh-CN" altLang="en-US" sz="4800">
              <a:ea typeface="华文新魏" pitchFamily="2" charset="-122"/>
            </a:endParaRPr>
          </a:p>
        </p:txBody>
      </p:sp>
      <p:sp>
        <p:nvSpPr>
          <p:cNvPr id="52227" name="Rectangle 13"/>
          <p:cNvSpPr>
            <a:spLocks noGrp="1" noRot="1"/>
          </p:cNvSpPr>
          <p:nvPr>
            <p:ph type="body"/>
          </p:nvPr>
        </p:nvSpPr>
        <p:spPr>
          <a:xfrm>
            <a:off x="0" y="1196975"/>
            <a:ext cx="9144000" cy="5327650"/>
          </a:xfrm>
          <a:ln/>
        </p:spPr>
        <p:txBody>
          <a:bodyPr vert="horz" wrap="square" anchor="t"/>
          <a:p>
            <a:r>
              <a:rPr lang="zh-CN" altLang="en-US" sz="3600" b="1" dirty="0">
                <a:latin typeface="宋体" panose="02010600030101010101" pitchFamily="2" charset="-122"/>
              </a:rPr>
              <a:t>等闲识得东风面，万紫千红总是春。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              </a:t>
            </a:r>
            <a:r>
              <a:rPr lang="en-US" altLang="zh-CN" sz="3600" b="1">
                <a:latin typeface="宋体" panose="02010600030101010101" pitchFamily="2" charset="-122"/>
              </a:rPr>
              <a:t>——</a:t>
            </a:r>
            <a:r>
              <a:rPr lang="zh-CN" altLang="en-US" sz="3600" b="1" dirty="0">
                <a:latin typeface="宋体" panose="02010600030101010101" pitchFamily="2" charset="-122"/>
              </a:rPr>
              <a:t>宋</a:t>
            </a:r>
            <a:r>
              <a:rPr lang="en-US" altLang="zh-CN" sz="3600" b="1">
                <a:latin typeface="宋体" panose="02010600030101010101" pitchFamily="2" charset="-122"/>
              </a:rPr>
              <a:t>·</a:t>
            </a:r>
            <a:r>
              <a:rPr lang="zh-CN" altLang="en-US" sz="3600" b="1" dirty="0">
                <a:latin typeface="宋体" panose="02010600030101010101" pitchFamily="2" charset="-122"/>
              </a:rPr>
              <a:t>朱熹</a:t>
            </a:r>
            <a:r>
              <a:rPr lang="en-US" altLang="zh-CN" sz="3600" b="1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春日</a:t>
            </a:r>
            <a:r>
              <a:rPr lang="en-US" altLang="zh-CN" sz="3600" b="1">
                <a:latin typeface="宋体" panose="02010600030101010101" pitchFamily="2" charset="-122"/>
              </a:rPr>
              <a:t>》</a:t>
            </a:r>
            <a:endParaRPr lang="en-US" altLang="zh-CN" sz="3600" b="1">
              <a:latin typeface="宋体" panose="02010600030101010101" pitchFamily="2" charset="-122"/>
            </a:endParaRPr>
          </a:p>
          <a:p>
            <a:r>
              <a:rPr lang="zh-CN" altLang="en-US" sz="3600" b="1" dirty="0">
                <a:latin typeface="宋体" panose="02010600030101010101" pitchFamily="2" charset="-122"/>
              </a:rPr>
              <a:t>春色满园关不住，一支红杏出墙来。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         </a:t>
            </a:r>
            <a:r>
              <a:rPr lang="en-US" altLang="zh-CN" sz="3600" b="1">
                <a:latin typeface="宋体" panose="02010600030101010101" pitchFamily="2" charset="-122"/>
              </a:rPr>
              <a:t>——</a:t>
            </a:r>
            <a:r>
              <a:rPr lang="zh-CN" altLang="en-US" sz="3600" b="1" dirty="0">
                <a:latin typeface="宋体" panose="02010600030101010101" pitchFamily="2" charset="-122"/>
              </a:rPr>
              <a:t>宋</a:t>
            </a:r>
            <a:r>
              <a:rPr lang="en-US" altLang="zh-CN" sz="3600" b="1">
                <a:latin typeface="宋体" panose="02010600030101010101" pitchFamily="2" charset="-122"/>
              </a:rPr>
              <a:t>·</a:t>
            </a:r>
            <a:r>
              <a:rPr lang="zh-CN" altLang="en-US" sz="3600" b="1" dirty="0">
                <a:latin typeface="宋体" panose="02010600030101010101" pitchFamily="2" charset="-122"/>
              </a:rPr>
              <a:t>叶绍翁</a:t>
            </a:r>
            <a:r>
              <a:rPr lang="en-US" altLang="zh-CN" sz="3600" b="1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游园不值</a:t>
            </a:r>
            <a:r>
              <a:rPr lang="en-US" altLang="zh-CN" sz="3600" b="1">
                <a:latin typeface="宋体" panose="02010600030101010101" pitchFamily="2" charset="-122"/>
              </a:rPr>
              <a:t>》</a:t>
            </a:r>
            <a:endParaRPr lang="en-US" altLang="zh-CN" sz="3600" b="1">
              <a:latin typeface="宋体" panose="02010600030101010101" pitchFamily="2" charset="-122"/>
            </a:endParaRPr>
          </a:p>
          <a:p>
            <a:r>
              <a:rPr lang="zh-CN" altLang="en-US" sz="3600" b="1" dirty="0">
                <a:latin typeface="宋体" panose="02010600030101010101" pitchFamily="2" charset="-122"/>
              </a:rPr>
              <a:t>春风又绿江南岸，明月何时照我还。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         </a:t>
            </a:r>
            <a:r>
              <a:rPr lang="en-US" altLang="zh-CN" sz="3600" b="1">
                <a:latin typeface="宋体" panose="02010600030101010101" pitchFamily="2" charset="-122"/>
              </a:rPr>
              <a:t>——</a:t>
            </a:r>
            <a:r>
              <a:rPr lang="zh-CN" altLang="en-US" sz="3600" b="1" dirty="0">
                <a:latin typeface="宋体" panose="02010600030101010101" pitchFamily="2" charset="-122"/>
              </a:rPr>
              <a:t>宋</a:t>
            </a:r>
            <a:r>
              <a:rPr lang="en-US" altLang="zh-CN" sz="3600" b="1">
                <a:latin typeface="宋体" panose="02010600030101010101" pitchFamily="2" charset="-122"/>
              </a:rPr>
              <a:t>·</a:t>
            </a:r>
            <a:r>
              <a:rPr lang="zh-CN" altLang="en-US" sz="3600" b="1" dirty="0">
                <a:latin typeface="宋体" panose="02010600030101010101" pitchFamily="2" charset="-122"/>
              </a:rPr>
              <a:t>王安石</a:t>
            </a:r>
            <a:r>
              <a:rPr lang="en-US" altLang="zh-CN" sz="3600" b="1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泊船瓜洲</a:t>
            </a:r>
            <a:r>
              <a:rPr lang="en-US" altLang="zh-CN" sz="3600" b="1">
                <a:latin typeface="宋体" panose="02010600030101010101" pitchFamily="2" charset="-122"/>
              </a:rPr>
              <a:t>》</a:t>
            </a:r>
            <a:endParaRPr lang="en-US" altLang="zh-CN" sz="3600" b="1">
              <a:latin typeface="宋体" panose="02010600030101010101" pitchFamily="2" charset="-122"/>
            </a:endParaRPr>
          </a:p>
          <a:p>
            <a:r>
              <a:rPr lang="zh-CN" altLang="en-US" sz="3600" b="1" dirty="0">
                <a:latin typeface="宋体" panose="02010600030101010101" pitchFamily="2" charset="-122"/>
              </a:rPr>
              <a:t>竹外桃花三两枝，春江水暖鸭先知。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   </a:t>
            </a:r>
            <a:r>
              <a:rPr lang="en-US" altLang="zh-CN" sz="3600" b="1">
                <a:latin typeface="宋体" panose="02010600030101010101" pitchFamily="2" charset="-122"/>
              </a:rPr>
              <a:t>——</a:t>
            </a:r>
            <a:r>
              <a:rPr lang="zh-CN" altLang="en-US" sz="3600" b="1" dirty="0">
                <a:latin typeface="宋体" panose="02010600030101010101" pitchFamily="2" charset="-122"/>
              </a:rPr>
              <a:t>宋</a:t>
            </a:r>
            <a:r>
              <a:rPr lang="en-US" altLang="zh-CN" sz="3600" b="1">
                <a:latin typeface="宋体" panose="02010600030101010101" pitchFamily="2" charset="-122"/>
              </a:rPr>
              <a:t>·</a:t>
            </a:r>
            <a:r>
              <a:rPr lang="zh-CN" altLang="en-US" sz="3600" b="1" dirty="0">
                <a:latin typeface="宋体" panose="02010600030101010101" pitchFamily="2" charset="-122"/>
              </a:rPr>
              <a:t>苏轼</a:t>
            </a:r>
            <a:r>
              <a:rPr lang="en-US" altLang="zh-CN" sz="3600" b="1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惠崇春江晚景二首</a:t>
            </a:r>
            <a:r>
              <a:rPr lang="en-US" altLang="zh-CN" sz="3600" b="1">
                <a:latin typeface="宋体" panose="02010600030101010101" pitchFamily="2" charset="-122"/>
              </a:rPr>
              <a:t>》</a:t>
            </a:r>
            <a:endParaRPr lang="en-US" altLang="zh-CN" sz="3600" b="1">
              <a:latin typeface="宋体" panose="02010600030101010101" pitchFamily="2" charset="-122"/>
            </a:endParaRPr>
          </a:p>
        </p:txBody>
      </p:sp>
      <p:pic>
        <p:nvPicPr>
          <p:cNvPr id="52228" name="Picture 5" descr="161046_800_6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5612" y="0"/>
            <a:ext cx="9599612" cy="762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9" name="TextBox 6"/>
          <p:cNvSpPr txBox="1"/>
          <p:nvPr/>
        </p:nvSpPr>
        <p:spPr>
          <a:xfrm>
            <a:off x="2916238" y="1270000"/>
            <a:ext cx="3714750" cy="2165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0000" i="1" dirty="0">
                <a:solidFill>
                  <a:srgbClr val="FFFF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10000" i="1" dirty="0">
                <a:solidFill>
                  <a:schemeClr val="accent1"/>
                </a:solidFill>
                <a:latin typeface="Arial" panose="020B0604020202020204" pitchFamily="34" charset="0"/>
              </a:rPr>
              <a:t>春     </a:t>
            </a:r>
            <a:endParaRPr lang="en-US" altLang="zh-CN" sz="10000" i="1">
              <a:solidFill>
                <a:schemeClr val="accent1"/>
              </a:solidFill>
              <a:latin typeface="Arial" panose="020B0604020202020204" pitchFamily="34" charset="0"/>
            </a:endParaRPr>
          </a:p>
          <a:p>
            <a:r>
              <a:rPr lang="zh-CN" altLang="en-US" sz="3600" i="1" dirty="0">
                <a:solidFill>
                  <a:schemeClr val="accent1"/>
                </a:solidFill>
                <a:latin typeface="Arial" panose="020B0604020202020204" pitchFamily="34" charset="0"/>
              </a:rPr>
              <a:t>             </a:t>
            </a:r>
            <a:r>
              <a:rPr lang="en-US" altLang="zh-CN" sz="3600" i="1">
                <a:solidFill>
                  <a:schemeClr val="accent1"/>
                </a:solidFill>
                <a:latin typeface="Arial" panose="020B0604020202020204" pitchFamily="34" charset="0"/>
              </a:rPr>
              <a:t>  </a:t>
            </a:r>
            <a:endParaRPr lang="zh-CN" altLang="en-US" sz="3600" i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222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22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22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1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2227">
                                            <p:txEl>
                                              <p:charRg st="17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227">
                                            <p:txEl>
                                              <p:charRg st="1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227">
                                            <p:txEl>
                                              <p:charRg st="1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46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2227">
                                            <p:txEl>
                                              <p:charRg st="46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227">
                                            <p:txEl>
                                              <p:charRg st="46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227">
                                            <p:txEl>
                                              <p:charRg st="46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6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2227">
                                            <p:txEl>
                                              <p:charRg st="63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227">
                                            <p:txEl>
                                              <p:charRg st="6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227">
                                            <p:txEl>
                                              <p:charRg st="6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9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2227">
                                            <p:txEl>
                                              <p:charRg st="90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227">
                                            <p:txEl>
                                              <p:charRg st="9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227">
                                            <p:txEl>
                                              <p:charRg st="9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107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2227">
                                            <p:txEl>
                                              <p:charRg st="107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227">
                                            <p:txEl>
                                              <p:charRg st="107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2227">
                                            <p:txEl>
                                              <p:charRg st="107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134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2227">
                                            <p:txEl>
                                              <p:charRg st="134" end="1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227">
                                            <p:txEl>
                                              <p:charRg st="134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227">
                                            <p:txEl>
                                              <p:charRg st="134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151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2227">
                                            <p:txEl>
                                              <p:charRg st="151" end="1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2227">
                                            <p:txEl>
                                              <p:charRg st="151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2227">
                                            <p:txEl>
                                              <p:charRg st="151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矩形 73729"/>
          <p:cNvSpPr/>
          <p:nvPr/>
        </p:nvSpPr>
        <p:spPr>
          <a:xfrm>
            <a:off x="1619250" y="968375"/>
            <a:ext cx="4465638" cy="5191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文章怎样描写“迎春图”</a:t>
            </a:r>
            <a:r>
              <a:rPr lang="en-US" altLang="zh-CN" sz="280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?</a:t>
            </a:r>
            <a:endParaRPr lang="en-US" altLang="zh-CN" sz="280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3731" name="矩形 73730"/>
          <p:cNvSpPr/>
          <p:nvPr/>
        </p:nvSpPr>
        <p:spPr>
          <a:xfrm>
            <a:off x="1692275" y="1628775"/>
            <a:ext cx="6049963" cy="5191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由景及人，春到人欢，与开头呼应。</a:t>
            </a:r>
            <a:endParaRPr lang="zh-CN" altLang="en-US" sz="2800" dirty="0">
              <a:solidFill>
                <a:srgbClr val="FF5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3732" name="图片 73731" descr="2006330562758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97200"/>
            <a:ext cx="9144000" cy="445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3" name="图片 73732" descr="200732082940929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49500"/>
            <a:ext cx="2855913" cy="2570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4" name="图片 73733" descr="W0200601133387270331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338" y="4076700"/>
            <a:ext cx="2238375" cy="298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5" name="图片 73734" descr="200601241456073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363" y="2276475"/>
            <a:ext cx="3089275" cy="2317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6" name="图片 73735" descr="0324a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4400" y="4437063"/>
            <a:ext cx="3149600" cy="2170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7" name="图片 73736" descr="200452321614110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矩形 74753"/>
          <p:cNvSpPr/>
          <p:nvPr/>
        </p:nvSpPr>
        <p:spPr>
          <a:xfrm>
            <a:off x="684213" y="635000"/>
            <a:ext cx="7561262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为什么要引用“一年之计在于春”这个俗语</a:t>
            </a:r>
            <a:r>
              <a:rPr lang="en-US" altLang="zh-CN">
                <a:latin typeface="华文新魏" pitchFamily="2" charset="-122"/>
                <a:ea typeface="华文新魏" pitchFamily="2" charset="-122"/>
              </a:rPr>
              <a:t>?</a:t>
            </a:r>
            <a:endParaRPr lang="en-US" altLang="zh-CN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55" name="矩形 74754"/>
          <p:cNvSpPr/>
          <p:nvPr/>
        </p:nvSpPr>
        <p:spPr>
          <a:xfrm>
            <a:off x="755650" y="1460500"/>
            <a:ext cx="7777163" cy="1701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65000"/>
              </a:lnSpc>
            </a:pPr>
            <a:r>
              <a:rPr lang="zh-CN" altLang="en-US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引用俗语启迪人们：抓紧春光努力工作，奋发向上。</a:t>
            </a:r>
            <a:endParaRPr lang="zh-CN" altLang="en-US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4756" name="图片 74755" descr="00046_xH3oDaco8Md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7" name="图片 74756" descr="200452321614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Picture 2" descr="0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5800" y="3581400"/>
            <a:ext cx="4648200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3" name="Picture 3" descr="0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43300"/>
            <a:ext cx="4343400" cy="331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4" name="Picture 4" descr="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333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5" name="Rectangle 5"/>
          <p:cNvSpPr/>
          <p:nvPr/>
        </p:nvSpPr>
        <p:spPr>
          <a:xfrm>
            <a:off x="666750" y="569913"/>
            <a:ext cx="75374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</a:rPr>
              <a:t>春天像刚落地的娃娃，从头到脚都是新的，它生长着。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46086" name="Rectangle 6"/>
          <p:cNvSpPr/>
          <p:nvPr/>
        </p:nvSpPr>
        <p:spPr>
          <a:xfrm>
            <a:off x="3886200" y="1143000"/>
            <a:ext cx="1408113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9600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新</a:t>
            </a:r>
            <a:endParaRPr lang="zh-CN" altLang="en-US" sz="9600" dirty="0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6087" name="Rectangle 7"/>
          <p:cNvSpPr/>
          <p:nvPr/>
        </p:nvSpPr>
        <p:spPr>
          <a:xfrm>
            <a:off x="0" y="3657600"/>
            <a:ext cx="4459288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r>
              <a:rPr lang="zh-CN" altLang="en-US" sz="2800" dirty="0">
                <a:solidFill>
                  <a:srgbClr val="66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春天像小姑娘，花枝招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展的，笑着，走着。</a:t>
            </a: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sz="2800" dirty="0">
                <a:solidFill>
                  <a:srgbClr val="66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     </a:t>
            </a:r>
            <a:endParaRPr lang="zh-CN" altLang="en-US" sz="2800" dirty="0">
              <a:solidFill>
                <a:srgbClr val="66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6088" name="Rectangle 8"/>
          <p:cNvSpPr/>
          <p:nvPr/>
        </p:nvSpPr>
        <p:spPr>
          <a:xfrm>
            <a:off x="1524000" y="4648200"/>
            <a:ext cx="1408113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96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美</a:t>
            </a:r>
            <a:endParaRPr lang="zh-CN" altLang="en-US" sz="9600" dirty="0">
              <a:solidFill>
                <a:srgbClr val="FF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46089" name="Rectangle 9"/>
          <p:cNvSpPr/>
          <p:nvPr/>
        </p:nvSpPr>
        <p:spPr>
          <a:xfrm>
            <a:off x="4457700" y="3657600"/>
            <a:ext cx="4686300" cy="12493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2400" b="0" dirty="0">
                <a:latin typeface="Times New Roman" panose="02020603050405020304" pitchFamily="18" charset="0"/>
              </a:rPr>
              <a:t>          </a:t>
            </a:r>
            <a:r>
              <a:rPr lang="zh-CN" altLang="en-US" sz="2400" dirty="0">
                <a:solidFill>
                  <a:srgbClr val="0066FF"/>
                </a:solidFill>
                <a:latin typeface="Times New Roman" panose="02020603050405020304" pitchFamily="18" charset="0"/>
              </a:rPr>
              <a:t>春天像健壮的青年，有铁</a:t>
            </a:r>
            <a:endParaRPr lang="zh-CN" altLang="en-US" sz="2400" dirty="0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zh-CN" altLang="en-US" sz="2400" dirty="0">
                <a:solidFill>
                  <a:srgbClr val="0066FF"/>
                </a:solidFill>
                <a:latin typeface="Times New Roman" panose="02020603050405020304" pitchFamily="18" charset="0"/>
              </a:rPr>
              <a:t>一般的胳膊和腰脚，领着我们</a:t>
            </a:r>
            <a:endParaRPr lang="zh-CN" altLang="en-US" sz="2400" dirty="0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zh-CN" altLang="en-US" sz="2400" dirty="0">
                <a:solidFill>
                  <a:srgbClr val="0066FF"/>
                </a:solidFill>
                <a:latin typeface="Times New Roman" panose="02020603050405020304" pitchFamily="18" charset="0"/>
              </a:rPr>
              <a:t> 上前去。</a:t>
            </a:r>
            <a:r>
              <a:rPr lang="zh-CN" altLang="en-US" sz="2800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zh-CN" altLang="en-US" sz="2400" b="0" dirty="0">
                <a:latin typeface="Times New Roman" panose="02020603050405020304" pitchFamily="18" charset="0"/>
              </a:rPr>
              <a:t>                                   </a:t>
            </a:r>
            <a:endParaRPr lang="zh-CN" altLang="en-US" sz="2400" b="0" dirty="0">
              <a:latin typeface="Times New Roman" panose="02020603050405020304" pitchFamily="18" charset="0"/>
            </a:endParaRPr>
          </a:p>
        </p:txBody>
      </p:sp>
      <p:sp>
        <p:nvSpPr>
          <p:cNvPr id="46090" name="Rectangle 10"/>
          <p:cNvSpPr/>
          <p:nvPr/>
        </p:nvSpPr>
        <p:spPr>
          <a:xfrm>
            <a:off x="6172200" y="4572000"/>
            <a:ext cx="1408113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9600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力</a:t>
            </a:r>
            <a:endParaRPr lang="zh-CN" altLang="en-US" sz="9600" dirty="0">
              <a:solidFill>
                <a:srgbClr val="0066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46091" name="Picture 11" descr="back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2450" y="6308725"/>
            <a:ext cx="571500" cy="238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  <p:bldP spid="46086" grpId="0"/>
      <p:bldP spid="46087" grpId="0"/>
      <p:bldP spid="46088" grpId="0"/>
      <p:bldP spid="46089" grpId="0"/>
      <p:bldP spid="4609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矩形 75777"/>
          <p:cNvSpPr/>
          <p:nvPr/>
        </p:nvSpPr>
        <p:spPr>
          <a:xfrm>
            <a:off x="1187450" y="388938"/>
            <a:ext cx="7056438" cy="5191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末尾三段运用什么修辞手法，起什么作用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?</a:t>
            </a:r>
            <a:endParaRPr lang="en-US" altLang="zh-CN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5779" name="矩形 75778"/>
          <p:cNvSpPr/>
          <p:nvPr/>
        </p:nvSpPr>
        <p:spPr>
          <a:xfrm>
            <a:off x="755650" y="981075"/>
            <a:ext cx="7345363" cy="15017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65000"/>
              </a:lnSpc>
            </a:pPr>
            <a:r>
              <a:rPr lang="zh-CN" altLang="en-US" sz="2800" dirty="0">
                <a:solidFill>
                  <a:srgbClr val="FF5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运用比喻、赞美春天蓬勃的生命力，强调它的“新”“美”“力”。</a:t>
            </a:r>
            <a:endParaRPr lang="zh-CN" altLang="en-US" sz="2800" dirty="0">
              <a:solidFill>
                <a:srgbClr val="FF505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5780" name="图片 75779" descr="00046_xH3oDaco8Md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5781" name="图片 75780" descr="200452321614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82" name="矩形 75781"/>
          <p:cNvSpPr/>
          <p:nvPr/>
        </p:nvSpPr>
        <p:spPr>
          <a:xfrm>
            <a:off x="395288" y="2420938"/>
            <a:ext cx="8280400" cy="14954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这三个比喻各自成段，看看它们的顺序能否颠倒，如果把这三个比喻合为一段，表达效果会有什么样的影响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?</a:t>
            </a:r>
            <a:endParaRPr lang="en-US" altLang="zh-CN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5783" name="矩形 75782"/>
          <p:cNvSpPr/>
          <p:nvPr/>
        </p:nvSpPr>
        <p:spPr>
          <a:xfrm>
            <a:off x="250825" y="3644900"/>
            <a:ext cx="8642350" cy="29130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25000"/>
              </a:lnSpc>
            </a:pPr>
            <a:r>
              <a:rPr lang="zh-CN" altLang="en-US" sz="3600" dirty="0">
                <a:solidFill>
                  <a:srgbClr val="FF5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solidFill>
                  <a:srgbClr val="FF5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结尾三个句子，不仅比喻巧，意义深，而且分行排列，先后有序。这三句的顺序，从“娃娃”到“小姑娘”到“青年”，形象的点明了春天的成长进程。所以顺序不能颠倒。如果把这三个比喻合为一段，则层次不明显，表达效果没有这样强烈。</a:t>
            </a:r>
            <a:endParaRPr lang="zh-CN" altLang="en-US" sz="2800" dirty="0">
              <a:solidFill>
                <a:srgbClr val="FF505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  <p:bldP spid="7578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Picture 5" descr="f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Text Box 3"/>
          <p:cNvSpPr txBox="1"/>
          <p:nvPr/>
        </p:nvSpPr>
        <p:spPr>
          <a:xfrm>
            <a:off x="1905000" y="1066800"/>
            <a:ext cx="5791200" cy="4789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2800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春</a:t>
            </a:r>
            <a:r>
              <a:rPr lang="en-US" altLang="zh-CN" sz="280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》</a:t>
            </a:r>
            <a:r>
              <a:rPr lang="zh-CN" altLang="en-US" sz="2800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是一篇诗意盎然的抒情散文。春本来是自然界的一个季节，本文用了多种修辞手法赋予它以感情和生命。作者抓住春的主要特征，虚实结合，动静结合，从不同角度，用极富表现力的语言，描绘了大地回春、万物复苏、生机勃发、草木争荣的景象，抒写出作者热爱春天、憧憬未来的欣喜心情。这是一首抒情诗，一幅风景画，更是一曲春的赞歌。</a:t>
            </a:r>
            <a:endParaRPr lang="zh-CN" altLang="en-US" sz="2800" dirty="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49153"/>
          <p:cNvSpPr/>
          <p:nvPr/>
        </p:nvSpPr>
        <p:spPr>
          <a:xfrm>
            <a:off x="2627313" y="908050"/>
            <a:ext cx="184150" cy="14319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br>
              <a:rPr lang="zh-CN" altLang="en-US" sz="4000">
                <a:latin typeface="Times New Roman" panose="02020603050405020304" pitchFamily="18" charset="0"/>
              </a:rPr>
            </a:br>
            <a:br>
              <a:rPr lang="zh-CN" altLang="en-US" sz="2400">
                <a:latin typeface="Times New Roman" panose="02020603050405020304" pitchFamily="18" charset="0"/>
                <a:ea typeface="华文行楷" pitchFamily="2" charset="-122"/>
              </a:rPr>
            </a:br>
            <a:endParaRPr lang="zh-CN" altLang="en-US" sz="240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9155" name="标题 49154"/>
          <p:cNvSpPr>
            <a:spLocks noGrp="1"/>
          </p:cNvSpPr>
          <p:nvPr>
            <p:ph type="title"/>
          </p:nvPr>
        </p:nvSpPr>
        <p:spPr>
          <a:xfrm>
            <a:off x="323850" y="404813"/>
            <a:ext cx="7772400" cy="1143000"/>
          </a:xfrm>
          <a:ln/>
        </p:spPr>
        <p:txBody>
          <a:bodyPr anchor="ctr"/>
          <a:p>
            <a:r>
              <a:rPr lang="zh-CN" altLang="en-US" b="1" dirty="0">
                <a:solidFill>
                  <a:schemeClr val="tx1"/>
                </a:solidFill>
              </a:rPr>
              <a:t> 如何写景：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49156" name="矩形 49155"/>
          <p:cNvSpPr/>
          <p:nvPr/>
        </p:nvSpPr>
        <p:spPr>
          <a:xfrm>
            <a:off x="252413" y="1412875"/>
            <a:ext cx="8496300" cy="11890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0" dirty="0">
                <a:latin typeface="Times New Roman" panose="02020603050405020304" pitchFamily="18" charset="0"/>
                <a:ea typeface="华文行楷" pitchFamily="2" charset="-122"/>
              </a:rPr>
              <a:t> </a:t>
            </a:r>
            <a:r>
              <a:rPr lang="zh-CN" altLang="en-US" sz="3600" dirty="0">
                <a:latin typeface="Times New Roman" panose="02020603050405020304" pitchFamily="18" charset="0"/>
                <a:ea typeface="华文行楷" pitchFamily="2" charset="-122"/>
              </a:rPr>
              <a:t> 1、运用各种修辞手法，如比喻、拟人、排比等；  </a:t>
            </a:r>
            <a:endParaRPr lang="zh-CN" altLang="en-US" sz="3600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9157" name="矩形 49156"/>
          <p:cNvSpPr/>
          <p:nvPr/>
        </p:nvSpPr>
        <p:spPr>
          <a:xfrm>
            <a:off x="252413" y="2493963"/>
            <a:ext cx="8640762" cy="2286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0" dirty="0">
                <a:latin typeface="Times New Roman" panose="02020603050405020304" pitchFamily="18" charset="0"/>
                <a:ea typeface="华文行楷" pitchFamily="2" charset="-122"/>
              </a:rPr>
              <a:t> </a:t>
            </a:r>
            <a:r>
              <a:rPr lang="zh-CN" altLang="en-US" sz="3600" dirty="0">
                <a:latin typeface="Times New Roman" panose="02020603050405020304" pitchFamily="18" charset="0"/>
                <a:ea typeface="华文行楷" pitchFamily="2" charset="-122"/>
              </a:rPr>
              <a:t>2、从不同的感官角度来描写，如视觉、听觉、嗅觉、味觉、触觉等； </a:t>
            </a:r>
            <a:br>
              <a:rPr lang="zh-CN" altLang="en-US" sz="3600" dirty="0">
                <a:latin typeface="Times New Roman" panose="02020603050405020304" pitchFamily="18" charset="0"/>
                <a:ea typeface="华文行楷" pitchFamily="2" charset="-122"/>
              </a:rPr>
            </a:br>
            <a:br>
              <a:rPr lang="zh-CN" altLang="en-US" sz="3600" b="0" dirty="0">
                <a:latin typeface="Times New Roman" panose="02020603050405020304" pitchFamily="18" charset="0"/>
                <a:ea typeface="华文行楷" pitchFamily="2" charset="-122"/>
              </a:rPr>
            </a:br>
            <a:endParaRPr lang="zh-CN" altLang="en-US" sz="3600" b="0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9158" name="矩形 49157"/>
          <p:cNvSpPr/>
          <p:nvPr/>
        </p:nvSpPr>
        <p:spPr>
          <a:xfrm>
            <a:off x="179388" y="3644900"/>
            <a:ext cx="8713787" cy="17383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0" dirty="0">
                <a:latin typeface="Times New Roman" panose="02020603050405020304" pitchFamily="18" charset="0"/>
                <a:ea typeface="华文行楷" pitchFamily="2" charset="-122"/>
              </a:rPr>
              <a:t> </a:t>
            </a:r>
            <a:r>
              <a:rPr lang="zh-CN" altLang="en-US" sz="3600" dirty="0">
                <a:latin typeface="Times New Roman" panose="02020603050405020304" pitchFamily="18" charset="0"/>
                <a:ea typeface="华文行楷" pitchFamily="2" charset="-122"/>
              </a:rPr>
              <a:t>3、按照一定的顺序来描写，如从高到低、从上到下、从远到近等；</a:t>
            </a:r>
            <a:endParaRPr lang="zh-CN" altLang="en-US" sz="3600" dirty="0">
              <a:latin typeface="Times New Roman" panose="02020603050405020304" pitchFamily="18" charset="0"/>
              <a:ea typeface="华文行楷" pitchFamily="2" charset="-122"/>
            </a:endParaRPr>
          </a:p>
          <a:p>
            <a:r>
              <a:rPr lang="zh-CN" altLang="en-US" sz="3600" dirty="0">
                <a:latin typeface="Times New Roman" panose="02020603050405020304" pitchFamily="18" charset="0"/>
                <a:ea typeface="华文行楷" pitchFamily="2" charset="-122"/>
              </a:rPr>
              <a:t> 4、虚实结合，动静结合。  </a:t>
            </a:r>
            <a:endParaRPr lang="zh-CN" altLang="en-US" sz="3600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/>
      <p:bldP spid="49157" grpId="0"/>
      <p:bldP spid="4915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矩形 76801"/>
          <p:cNvSpPr/>
          <p:nvPr/>
        </p:nvSpPr>
        <p:spPr>
          <a:xfrm>
            <a:off x="684213" y="1844675"/>
            <a:ext cx="7920037" cy="35496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35000"/>
              </a:lnSpc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1.“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一年之计在于春”这句话的含义是：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(    )</a:t>
            </a:r>
            <a:endParaRPr lang="en-US" altLang="zh-CN" sz="280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5000"/>
              </a:lnSpc>
            </a:pP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A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．春天伊始，万紫千红，充满活力。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．春是一年之始，干劲最足，工作最出色。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．春天是计划安排一年工作的关键。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．春天风和日丽，天气暖和，是充满浪漫和希望的季节。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03" name="矩形 76802"/>
          <p:cNvSpPr/>
          <p:nvPr/>
        </p:nvSpPr>
        <p:spPr>
          <a:xfrm>
            <a:off x="7092950" y="1916113"/>
            <a:ext cx="7556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endParaRPr lang="en-US" altLang="zh-CN">
              <a:solidFill>
                <a:srgbClr val="FF5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04" name="文本框 76803"/>
          <p:cNvSpPr txBox="1"/>
          <p:nvPr/>
        </p:nvSpPr>
        <p:spPr>
          <a:xfrm>
            <a:off x="395288" y="620713"/>
            <a:ext cx="24780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rgbClr val="99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强化训练营</a:t>
            </a:r>
            <a:endParaRPr lang="zh-CN" altLang="en-US" sz="3600" dirty="0">
              <a:solidFill>
                <a:srgbClr val="990033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itchFamily="49" charset="-122"/>
            </a:endParaRPr>
          </a:p>
        </p:txBody>
      </p:sp>
      <p:pic>
        <p:nvPicPr>
          <p:cNvPr id="76805" name="图片 76804" descr="00046_xH3oDaco8Md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06" name="图片 76805" descr="200452321614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矩形 77825"/>
          <p:cNvSpPr/>
          <p:nvPr/>
        </p:nvSpPr>
        <p:spPr>
          <a:xfrm>
            <a:off x="900113" y="1373188"/>
            <a:ext cx="7704137" cy="39354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⒉“你不让我，我不让你”的意思理解正确的一项是：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(    )</a:t>
            </a:r>
            <a:endParaRPr lang="en-US" altLang="zh-CN" sz="280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．采用夸张的手法写出一种树花跟着一种树不停地开放。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．采用拟人手法写出桃花、杏花、梨花的数量繁多。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．采用夸张手法写出所有的花竞相吐艳。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．采用拟人手法写出桃花、杏花、梨花等竞相开放。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827" name="矩形 77826"/>
          <p:cNvSpPr/>
          <p:nvPr/>
        </p:nvSpPr>
        <p:spPr>
          <a:xfrm>
            <a:off x="2700338" y="1773238"/>
            <a:ext cx="6651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endParaRPr lang="en-US" altLang="zh-CN">
              <a:solidFill>
                <a:srgbClr val="FF5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7828" name="图片 77827" descr="00046_xH3oDaco8Md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29" name="图片 77828" descr="200452321614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矩形 78849"/>
          <p:cNvSpPr/>
          <p:nvPr/>
        </p:nvSpPr>
        <p:spPr>
          <a:xfrm>
            <a:off x="611188" y="1419225"/>
            <a:ext cx="8137525" cy="38274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20000"/>
              </a:lnSpc>
            </a:pP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⒊“散在草丛里像眼睛，像星星，还眨呀眨的”句中的“眨”说明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：（   ）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花的种类丰富、竞相开放。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写野花遍地，逗人喜爱。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写花儿繁多，美丽鲜艳。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写野花闪闪发亮，在微风中轻轻摆动的明丽色彩。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851" name="矩形 78850"/>
          <p:cNvSpPr/>
          <p:nvPr/>
        </p:nvSpPr>
        <p:spPr>
          <a:xfrm>
            <a:off x="3924300" y="2133600"/>
            <a:ext cx="609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endParaRPr lang="en-US" altLang="zh-CN">
              <a:solidFill>
                <a:srgbClr val="FF5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8852" name="图片 78851" descr="00046_xH3oDaco8Md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3" name="图片 78852" descr="200452321614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矩形 79873"/>
          <p:cNvSpPr/>
          <p:nvPr/>
        </p:nvSpPr>
        <p:spPr>
          <a:xfrm>
            <a:off x="539750" y="1052513"/>
            <a:ext cx="8172450" cy="20780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55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5.“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像牛毛，像花针，像细丝，密密地斜织着。”从修辞手法看，此句运用了</a:t>
            </a:r>
            <a:r>
              <a:rPr lang="zh-CN" altLang="en-US" sz="2800" u="sng" dirty="0"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，描写出春雨的</a:t>
            </a:r>
            <a:r>
              <a:rPr lang="zh-CN" altLang="en-US" sz="2800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的特征。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75" name="矩形 79874"/>
          <p:cNvSpPr/>
          <p:nvPr/>
        </p:nvSpPr>
        <p:spPr>
          <a:xfrm>
            <a:off x="2484438" y="2565400"/>
            <a:ext cx="10080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细</a:t>
            </a:r>
            <a:endParaRPr lang="zh-CN" altLang="en-US" sz="2800" dirty="0">
              <a:solidFill>
                <a:srgbClr val="FF5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76" name="矩形 79875"/>
          <p:cNvSpPr/>
          <p:nvPr/>
        </p:nvSpPr>
        <p:spPr>
          <a:xfrm>
            <a:off x="3635375" y="2565400"/>
            <a:ext cx="11906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密</a:t>
            </a:r>
            <a:endParaRPr lang="zh-CN" altLang="en-US" sz="2800" dirty="0">
              <a:solidFill>
                <a:srgbClr val="FF5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77" name="矩形 79876"/>
          <p:cNvSpPr/>
          <p:nvPr/>
        </p:nvSpPr>
        <p:spPr>
          <a:xfrm>
            <a:off x="5724525" y="1844675"/>
            <a:ext cx="15843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排比</a:t>
            </a:r>
            <a:endParaRPr lang="zh-CN" altLang="en-US" sz="2800" dirty="0">
              <a:solidFill>
                <a:srgbClr val="FF5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78" name="矩形 79877"/>
          <p:cNvSpPr/>
          <p:nvPr/>
        </p:nvSpPr>
        <p:spPr>
          <a:xfrm>
            <a:off x="6516688" y="1844675"/>
            <a:ext cx="15843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、比喻</a:t>
            </a:r>
            <a:endParaRPr lang="zh-CN" altLang="en-US" sz="2800" dirty="0">
              <a:solidFill>
                <a:srgbClr val="FF5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79" name="矩形 79878"/>
          <p:cNvSpPr/>
          <p:nvPr/>
        </p:nvSpPr>
        <p:spPr>
          <a:xfrm>
            <a:off x="611188" y="3573463"/>
            <a:ext cx="8137525" cy="17764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20000"/>
              </a:lnSpc>
            </a:pP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6.“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雨是最寻常的”写出春雨的什么特征：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(  )</a:t>
            </a:r>
            <a:endParaRPr lang="en-US" altLang="zh-CN" sz="280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．雨量很多		</a:t>
            </a: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．雨期很长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．经常下雨		</a:t>
            </a:r>
            <a:r>
              <a:rPr lang="en-US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．雨下很小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80" name="矩形 79879"/>
          <p:cNvSpPr/>
          <p:nvPr/>
        </p:nvSpPr>
        <p:spPr>
          <a:xfrm>
            <a:off x="8172450" y="3789363"/>
            <a:ext cx="7254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endParaRPr lang="en-US" altLang="zh-CN">
              <a:solidFill>
                <a:srgbClr val="FF5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9881" name="图片 79880" descr="00046_xH3oDaco8Md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82" name="图片 79881" descr="200452321614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/>
      <p:bldP spid="79876" grpId="0"/>
      <p:bldP spid="79877" grpId="0"/>
      <p:bldP spid="79878" grpId="0"/>
      <p:bldP spid="798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3250" name="组合 53249"/>
          <p:cNvGrpSpPr/>
          <p:nvPr/>
        </p:nvGrpSpPr>
        <p:grpSpPr>
          <a:xfrm>
            <a:off x="395288" y="0"/>
            <a:ext cx="8355012" cy="3721100"/>
            <a:chOff x="340" y="210"/>
            <a:chExt cx="5263" cy="2344"/>
          </a:xfrm>
        </p:grpSpPr>
        <p:pic>
          <p:nvPicPr>
            <p:cNvPr id="53251" name="图片 53250" descr="ZWZHUZ0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059" y="210"/>
              <a:ext cx="1544" cy="2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3252" name="矩形 53251"/>
            <p:cNvSpPr/>
            <p:nvPr/>
          </p:nvSpPr>
          <p:spPr>
            <a:xfrm>
              <a:off x="340" y="613"/>
              <a:ext cx="3493" cy="19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r>
                <a:rPr lang="zh-CN" altLang="en-US" sz="28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    朱自清</a:t>
              </a:r>
              <a:r>
                <a:rPr lang="en-US" altLang="zh-CN" sz="280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(1898</a:t>
              </a:r>
              <a:r>
                <a:rPr lang="zh-CN" altLang="en-US" sz="28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80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1948),</a:t>
              </a:r>
              <a:r>
                <a:rPr lang="zh-CN" altLang="en-US" sz="28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原名自华</a:t>
              </a:r>
              <a:r>
                <a:rPr lang="en-US" altLang="zh-CN" sz="280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 sz="28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字佩弦</a:t>
              </a:r>
              <a:r>
                <a:rPr lang="en-US" altLang="zh-CN" sz="280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 sz="28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号秋实</a:t>
              </a:r>
              <a:r>
                <a:rPr lang="en-US" altLang="zh-CN" sz="280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 sz="28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原籍浙江绍兴</a:t>
              </a:r>
              <a:r>
                <a:rPr lang="en-US" altLang="zh-CN" sz="280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 sz="28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生于江苏东海</a:t>
              </a:r>
              <a:r>
                <a:rPr lang="en-US" altLang="zh-CN" sz="280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 sz="28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现代著名的散文家、诗人、民主战士。有诗文集</a:t>
              </a:r>
              <a:r>
                <a:rPr lang="en-US" altLang="zh-CN" sz="280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《</a:t>
              </a:r>
              <a:r>
                <a:rPr lang="zh-CN" altLang="en-US" sz="28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踪迹</a:t>
              </a:r>
              <a:r>
                <a:rPr lang="en-US" altLang="zh-CN" sz="280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》</a:t>
              </a:r>
              <a:r>
                <a:rPr lang="zh-CN" altLang="en-US" sz="28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、散文集</a:t>
              </a:r>
              <a:r>
                <a:rPr lang="en-US" altLang="zh-CN" sz="280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《</a:t>
              </a:r>
              <a:r>
                <a:rPr lang="zh-CN" altLang="en-US" sz="28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背影</a:t>
              </a:r>
              <a:r>
                <a:rPr lang="en-US" altLang="zh-CN" sz="280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》《</a:t>
              </a:r>
              <a:r>
                <a:rPr lang="zh-CN" altLang="en-US" sz="28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欧游杂记</a:t>
              </a:r>
              <a:r>
                <a:rPr lang="en-US" altLang="zh-CN" sz="280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》</a:t>
              </a:r>
              <a:r>
                <a:rPr lang="zh-CN" altLang="en-US" sz="28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等。</a:t>
              </a:r>
              <a:r>
                <a:rPr lang="en-US" altLang="zh-CN" sz="280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1948</a:t>
              </a:r>
              <a:r>
                <a:rPr lang="zh-CN" altLang="en-US" sz="28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年</a:t>
              </a:r>
              <a:r>
                <a:rPr lang="en-US" altLang="zh-CN" sz="280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8</a:t>
              </a:r>
              <a:r>
                <a:rPr lang="zh-CN" altLang="en-US" sz="28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月</a:t>
              </a:r>
              <a:r>
                <a:rPr lang="en-US" altLang="zh-CN" sz="280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12</a:t>
              </a:r>
              <a:r>
                <a:rPr lang="zh-CN" altLang="en-US" sz="28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日</a:t>
              </a:r>
              <a:r>
                <a:rPr lang="en-US" altLang="zh-CN" sz="280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 sz="28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朱自清在贫病交加中逝世于北平。</a:t>
              </a:r>
              <a:endPara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3253" name="矩形 53252"/>
          <p:cNvSpPr/>
          <p:nvPr/>
        </p:nvSpPr>
        <p:spPr>
          <a:xfrm>
            <a:off x="539750" y="3789363"/>
            <a:ext cx="54737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毛泽东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高度评价他说：“</a:t>
            </a:r>
            <a:r>
              <a:rPr lang="zh-CN" altLang="en-US" sz="2800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我们中国人是有骨气的。</a:t>
            </a:r>
            <a:r>
              <a:rPr lang="en-US" altLang="zh-CN" sz="2800">
                <a:solidFill>
                  <a:srgbClr val="003300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2800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朱自清一身重病，宁可饿死，不领美国的‘救济粮’。</a:t>
            </a:r>
            <a:r>
              <a:rPr lang="en-US" altLang="zh-CN" sz="2800">
                <a:solidFill>
                  <a:srgbClr val="003300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2800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我们应当写闻一多颂，写朱自清颂，他表现了我们民族的英雄气概。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endParaRPr lang="zh-CN" altLang="en-US" sz="28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54" name="矩形 53253"/>
          <p:cNvSpPr/>
          <p:nvPr/>
        </p:nvSpPr>
        <p:spPr>
          <a:xfrm>
            <a:off x="0" y="0"/>
            <a:ext cx="2808288" cy="5048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600" b="1" dirty="0">
                <a:solidFill>
                  <a:srgbClr val="990000"/>
                </a:solidFill>
                <a:ea typeface="隶书" pitchFamily="49" charset="-122"/>
              </a:rPr>
              <a:t>作者生平馆</a:t>
            </a:r>
            <a:endParaRPr lang="zh-CN" altLang="en-US" sz="3600" b="1" dirty="0">
              <a:solidFill>
                <a:srgbClr val="990000"/>
              </a:solidFill>
              <a:ea typeface="隶书" pitchFamily="49" charset="-122"/>
            </a:endParaRPr>
          </a:p>
        </p:txBody>
      </p:sp>
      <p:pic>
        <p:nvPicPr>
          <p:cNvPr id="53255" name="图片 53254" descr="bfc8481a6f2371f8740b87ac4452f4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25" y="3500438"/>
            <a:ext cx="2520950" cy="3357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矩形 80897"/>
          <p:cNvSpPr/>
          <p:nvPr/>
        </p:nvSpPr>
        <p:spPr>
          <a:xfrm>
            <a:off x="395288" y="620713"/>
            <a:ext cx="26050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rgbClr val="99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作业直通车 </a:t>
            </a:r>
            <a:endParaRPr lang="zh-CN" altLang="en-US" sz="3600" dirty="0">
              <a:solidFill>
                <a:srgbClr val="990033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80899" name="文本框 80898"/>
          <p:cNvSpPr txBox="1"/>
          <p:nvPr/>
        </p:nvSpPr>
        <p:spPr>
          <a:xfrm>
            <a:off x="755650" y="2060575"/>
            <a:ext cx="7632700" cy="2868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0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        </a:t>
            </a:r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走到大自然中去，观察大自然，欣赏大自然，截取一段秋天的景象进行描写，一两百字即可。</a:t>
            </a:r>
            <a:endParaRPr lang="zh-CN" altLang="en-US" sz="2800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        </a:t>
            </a:r>
            <a:r>
              <a:rPr lang="zh-CN" altLang="en-US" sz="28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（可以从景物的形、色、味、神和你的感受等多方面描写，可以借助比喻、拟人、排比等多种手法，力求语言生动形象）</a:t>
            </a:r>
            <a:endParaRPr lang="zh-CN" altLang="en-US" sz="2800" dirty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80900" name="图片 80899" descr="00046_xH3oDaco8Md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1" name="图片 80900" descr="200452321614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框 54273"/>
          <p:cNvSpPr txBox="1"/>
          <p:nvPr/>
        </p:nvSpPr>
        <p:spPr>
          <a:xfrm>
            <a:off x="609600" y="661988"/>
            <a:ext cx="247808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600" dirty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学习目标：</a:t>
            </a:r>
            <a:endParaRPr lang="zh-CN" altLang="en-US" sz="3600" b="0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54275" name="文本框 54274"/>
          <p:cNvSpPr txBox="1"/>
          <p:nvPr/>
        </p:nvSpPr>
        <p:spPr>
          <a:xfrm>
            <a:off x="3995738" y="1557338"/>
            <a:ext cx="4752975" cy="3990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、找出描写北方春风气势和力量的词句，体会北方春风粗犷、壮美的特点。</a:t>
            </a:r>
            <a:endParaRPr lang="zh-CN" altLang="en-US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buClr>
                <a:schemeClr val="bg1"/>
              </a:buClr>
            </a:pPr>
            <a:endParaRPr lang="zh-CN" altLang="en-US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buClr>
                <a:schemeClr val="bg1"/>
              </a:buClr>
            </a:pPr>
            <a:r>
              <a:rPr lang="zh-CN" altLang="en-US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、学习文中对比和衬托的手法，体会作者对北方春风的赞美之情。</a:t>
            </a:r>
            <a:endParaRPr lang="zh-CN" altLang="en-US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4276" name="图片 54275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988" y="2203450"/>
            <a:ext cx="2884487" cy="331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7" name="图片 54276" descr="00046_xH3oDaco8Md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8" name="图片 54277" descr="20045232161411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0288" y="333375"/>
            <a:ext cx="1333500" cy="69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684213" y="333375"/>
            <a:ext cx="7772400" cy="1143000"/>
          </a:xfrm>
          <a:ln/>
        </p:spPr>
        <p:txBody>
          <a:bodyPr anchor="ctr"/>
          <a:p>
            <a:r>
              <a:rPr lang="zh-CN" altLang="en-US" sz="5400">
                <a:solidFill>
                  <a:schemeClr val="tx1"/>
                </a:solidFill>
                <a:ea typeface="华文隶书" pitchFamily="2" charset="-122"/>
              </a:rPr>
              <a:t>重点字词</a:t>
            </a:r>
            <a:endParaRPr lang="zh-CN" altLang="en-US" sz="1400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684213" y="2205038"/>
            <a:ext cx="7772400" cy="4114800"/>
          </a:xfrm>
          <a:ln/>
        </p:spPr>
        <p:txBody>
          <a:bodyPr/>
          <a:p>
            <a:r>
              <a:rPr lang="zh-CN" altLang="en-US" b="1"/>
              <a:t>迷  藏         朗  润        蓑  衣</a:t>
            </a:r>
            <a:r>
              <a:rPr lang="zh-CN" altLang="en-US"/>
              <a:t>  </a:t>
            </a:r>
            <a:r>
              <a:rPr lang="zh-CN" altLang="en-US" b="1"/>
              <a:t>      烘  托    </a:t>
            </a:r>
            <a:endParaRPr lang="zh-CN" altLang="en-US" b="1"/>
          </a:p>
          <a:p>
            <a:pPr>
              <a:buNone/>
            </a:pPr>
            <a:r>
              <a:rPr lang="zh-CN" altLang="en-US" sz="900"/>
              <a:t>                 ◆                ◆                                           ◆                ◆                                         ◆                                                          ◆                 ◆</a:t>
            </a:r>
            <a:endParaRPr lang="zh-CN" altLang="en-US" b="1"/>
          </a:p>
          <a:p>
            <a:pPr>
              <a:buNone/>
            </a:pPr>
            <a:endParaRPr lang="zh-CN" altLang="en-US" b="1"/>
          </a:p>
          <a:p>
            <a:pPr>
              <a:buNone/>
            </a:pPr>
            <a:r>
              <a:rPr lang="zh-CN" altLang="en-US" b="1"/>
              <a:t>    抖  擞         黄  晕         水  涨        酝  酿</a:t>
            </a:r>
            <a:r>
              <a:rPr lang="zh-CN" altLang="en-US"/>
              <a:t> </a:t>
            </a:r>
            <a:endParaRPr lang="zh-CN" altLang="en-US" b="1"/>
          </a:p>
          <a:p>
            <a:pPr>
              <a:buNone/>
            </a:pPr>
            <a:r>
              <a:rPr lang="zh-CN" altLang="en-US" sz="900"/>
              <a:t>                 ◆                ◆                                                                ◆                                                                  ◆                                     ◆                    ◆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b="1"/>
              <a:t>应   和        捉迷藏        薄  烟</a:t>
            </a:r>
            <a:r>
              <a:rPr lang="zh-CN" altLang="en-US"/>
              <a:t>        巢 </a:t>
            </a:r>
            <a:endParaRPr lang="zh-CN" altLang="en-US" b="1"/>
          </a:p>
          <a:p>
            <a:pPr>
              <a:buNone/>
            </a:pPr>
            <a:r>
              <a:rPr lang="zh-CN" altLang="en-US" sz="900"/>
              <a:t>                                        ◆                                                                     ◆                                         ◆                                                            ◆</a:t>
            </a:r>
            <a:endParaRPr lang="zh-CN" altLang="en-US" sz="900"/>
          </a:p>
        </p:txBody>
      </p:sp>
      <p:sp>
        <p:nvSpPr>
          <p:cNvPr id="13316" name="文本框 13315"/>
          <p:cNvSpPr txBox="1"/>
          <p:nvPr/>
        </p:nvSpPr>
        <p:spPr>
          <a:xfrm>
            <a:off x="971550" y="1628775"/>
            <a:ext cx="15843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rgbClr val="CC0000"/>
                </a:solidFill>
                <a:latin typeface="Times New Roman" panose="02020603050405020304" pitchFamily="18" charset="0"/>
              </a:rPr>
              <a:t>mí cáng</a:t>
            </a:r>
            <a:endParaRPr lang="en-US" altLang="zh-CN" sz="280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2987675" y="1700213"/>
            <a:ext cx="12969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CC0000"/>
                </a:solidFill>
                <a:latin typeface="Times New Roman" panose="02020603050405020304" pitchFamily="18" charset="0"/>
              </a:rPr>
              <a:t>lǎng rùn</a:t>
            </a:r>
            <a:endParaRPr lang="en-US" altLang="zh-CN" sz="240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4787900" y="1700213"/>
            <a:ext cx="7921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suō</a:t>
            </a:r>
            <a:endParaRPr lang="en-US" altLang="zh-CN" sz="2400">
              <a:solidFill>
                <a:srgbClr val="CC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6424613" y="1555750"/>
            <a:ext cx="1603375" cy="45720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p>
            <a:pPr algn="ctr"/>
            <a:endParaRPr lang="zh-CN" altLang="en-US" sz="2400" b="0" dirty="0">
              <a:latin typeface="Times New Roman" panose="02020603050405020304" pitchFamily="18" charset="0"/>
            </a:endParaRPr>
          </a:p>
        </p:txBody>
      </p:sp>
      <p:sp>
        <p:nvSpPr>
          <p:cNvPr id="13320" name="文本框 13319"/>
          <p:cNvSpPr txBox="1"/>
          <p:nvPr/>
        </p:nvSpPr>
        <p:spPr>
          <a:xfrm>
            <a:off x="6372225" y="1700213"/>
            <a:ext cx="17287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CC0000"/>
                </a:solidFill>
                <a:latin typeface="Times New Roman" panose="02020603050405020304" pitchFamily="18" charset="0"/>
              </a:rPr>
              <a:t>hōng tuō</a:t>
            </a:r>
            <a:endParaRPr lang="en-US" altLang="zh-CN" sz="240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1" name="文本框 13320"/>
          <p:cNvSpPr txBox="1"/>
          <p:nvPr/>
        </p:nvSpPr>
        <p:spPr>
          <a:xfrm>
            <a:off x="971550" y="2997200"/>
            <a:ext cx="1657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CC0000"/>
                </a:solidFill>
                <a:latin typeface="Times New Roman" panose="02020603050405020304" pitchFamily="18" charset="0"/>
              </a:rPr>
              <a:t>dǒu sǒu</a:t>
            </a:r>
            <a:endParaRPr lang="en-US" altLang="zh-CN" sz="240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2" name="文本框 13321"/>
          <p:cNvSpPr txBox="1"/>
          <p:nvPr/>
        </p:nvSpPr>
        <p:spPr>
          <a:xfrm>
            <a:off x="3419475" y="3068638"/>
            <a:ext cx="1008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CC0000"/>
                </a:solidFill>
                <a:latin typeface="Times New Roman" panose="02020603050405020304" pitchFamily="18" charset="0"/>
              </a:rPr>
              <a:t>yùn</a:t>
            </a:r>
            <a:endParaRPr lang="en-US" altLang="zh-CN" sz="240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3" name="文本框 13322"/>
          <p:cNvSpPr txBox="1"/>
          <p:nvPr/>
        </p:nvSpPr>
        <p:spPr>
          <a:xfrm>
            <a:off x="5364163" y="3068638"/>
            <a:ext cx="1944687" cy="1004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CC3300"/>
                </a:solidFill>
                <a:latin typeface="Times New Roman" panose="02020603050405020304" pitchFamily="18" charset="0"/>
              </a:rPr>
              <a:t>zhǎng</a:t>
            </a:r>
            <a:endParaRPr lang="en-US" altLang="zh-CN" sz="2400">
              <a:solidFill>
                <a:srgbClr val="CC33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13324" name="文本框 13323"/>
          <p:cNvSpPr txBox="1"/>
          <p:nvPr/>
        </p:nvSpPr>
        <p:spPr>
          <a:xfrm>
            <a:off x="1835150" y="4437063"/>
            <a:ext cx="1152525" cy="1004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CC3300"/>
                </a:solidFill>
                <a:latin typeface="Times New Roman" panose="02020603050405020304" pitchFamily="18" charset="0"/>
              </a:rPr>
              <a:t>hè</a:t>
            </a:r>
            <a:endParaRPr lang="en-US" altLang="zh-CN" sz="2400">
              <a:solidFill>
                <a:srgbClr val="CC33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13325" name="文本框 13324"/>
          <p:cNvSpPr txBox="1"/>
          <p:nvPr/>
        </p:nvSpPr>
        <p:spPr>
          <a:xfrm>
            <a:off x="3419475" y="4437063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CC3300"/>
                </a:solidFill>
                <a:latin typeface="Times New Roman" panose="02020603050405020304" pitchFamily="18" charset="0"/>
              </a:rPr>
              <a:t>cáng</a:t>
            </a:r>
            <a:endParaRPr lang="en-US" altLang="zh-CN" sz="240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6" name="文本框 13325"/>
          <p:cNvSpPr txBox="1"/>
          <p:nvPr/>
        </p:nvSpPr>
        <p:spPr>
          <a:xfrm>
            <a:off x="4787900" y="4437063"/>
            <a:ext cx="10810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bó</a:t>
            </a:r>
            <a:endParaRPr lang="en-US" altLang="zh-CN" sz="2400">
              <a:solidFill>
                <a:srgbClr val="CC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3327" name="文本框 13326"/>
          <p:cNvSpPr txBox="1"/>
          <p:nvPr/>
        </p:nvSpPr>
        <p:spPr>
          <a:xfrm>
            <a:off x="6732588" y="3068638"/>
            <a:ext cx="18002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yùn niàng </a:t>
            </a:r>
            <a:endParaRPr lang="en-US" altLang="zh-CN" sz="2400">
              <a:solidFill>
                <a:srgbClr val="CC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3328" name="文本框 13327"/>
          <p:cNvSpPr txBox="1"/>
          <p:nvPr/>
        </p:nvSpPr>
        <p:spPr>
          <a:xfrm>
            <a:off x="6804025" y="4508500"/>
            <a:ext cx="9350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cháo </a:t>
            </a:r>
            <a:endParaRPr lang="en-US" altLang="zh-CN" sz="2400">
              <a:solidFill>
                <a:srgbClr val="CC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500"/>
                                        <p:tgtEl>
                                          <p:spTgt spid="13315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46" end="2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500"/>
                                        <p:tgtEl>
                                          <p:spTgt spid="13315">
                                            <p:txEl>
                                              <p:charRg st="46" end="2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263" end="3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500"/>
                                        <p:tgtEl>
                                          <p:spTgt spid="13315">
                                            <p:txEl>
                                              <p:charRg st="263" end="3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311" end="5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charRg st="311" end="5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539" end="5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5" dur="500"/>
                                        <p:tgtEl>
                                          <p:spTgt spid="13315">
                                            <p:txEl>
                                              <p:charRg st="539" end="5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578" end="7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8" dur="500"/>
                                        <p:tgtEl>
                                          <p:spTgt spid="13315">
                                            <p:txEl>
                                              <p:charRg st="578" end="7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6" grpId="0"/>
      <p:bldP spid="13317" grpId="0"/>
      <p:bldP spid="13320" grpId="0"/>
      <p:bldP spid="13321" grpId="0"/>
      <p:bldP spid="13322" grpId="0"/>
      <p:bldP spid="13323" grpId="0"/>
      <p:bldP spid="13324" grpId="0"/>
      <p:bldP spid="13325" grpId="0"/>
      <p:bldP spid="13326" grpId="0"/>
      <p:bldP spid="13327" grpId="0"/>
      <p:bldP spid="133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矩形 55297"/>
          <p:cNvSpPr/>
          <p:nvPr/>
        </p:nvSpPr>
        <p:spPr>
          <a:xfrm>
            <a:off x="468313" y="981075"/>
            <a:ext cx="1366837" cy="3683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润湿：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应和：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寻常：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逼眼：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抖擞：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健壮：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299" name="矩形 55298"/>
          <p:cNvSpPr/>
          <p:nvPr/>
        </p:nvSpPr>
        <p:spPr>
          <a:xfrm>
            <a:off x="1619250" y="1125538"/>
            <a:ext cx="65516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土壤、空气等</a:t>
            </a:r>
            <a:r>
              <a:rPr lang="en-US" altLang="zh-CN" sz="280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潮湿而润泽。</a:t>
            </a:r>
            <a:endParaRPr lang="zh-CN" altLang="en-US" sz="2800" dirty="0">
              <a:solidFill>
                <a:srgbClr val="FF5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0" name="矩形 55299"/>
          <p:cNvSpPr/>
          <p:nvPr/>
        </p:nvSpPr>
        <p:spPr>
          <a:xfrm>
            <a:off x="1763713" y="1700213"/>
            <a:ext cx="48244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本课指声音相呼应。</a:t>
            </a:r>
            <a:endParaRPr lang="zh-CN" altLang="en-US" sz="2800" dirty="0">
              <a:solidFill>
                <a:srgbClr val="FF5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1" name="矩形 55300"/>
          <p:cNvSpPr/>
          <p:nvPr/>
        </p:nvSpPr>
        <p:spPr>
          <a:xfrm>
            <a:off x="1763713" y="2276475"/>
            <a:ext cx="37449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平常，普通。</a:t>
            </a:r>
            <a:endParaRPr lang="zh-CN" altLang="en-US" sz="2800" dirty="0">
              <a:solidFill>
                <a:srgbClr val="FF5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2" name="矩形 55301"/>
          <p:cNvSpPr/>
          <p:nvPr/>
        </p:nvSpPr>
        <p:spPr>
          <a:xfrm>
            <a:off x="1763713" y="2924175"/>
            <a:ext cx="48466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引人注目，醒目。</a:t>
            </a:r>
            <a:endParaRPr lang="zh-CN" altLang="en-US" sz="2800" dirty="0">
              <a:solidFill>
                <a:srgbClr val="FF5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3" name="矩形 55302"/>
          <p:cNvSpPr/>
          <p:nvPr/>
        </p:nvSpPr>
        <p:spPr>
          <a:xfrm>
            <a:off x="1835150" y="3500438"/>
            <a:ext cx="19875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振作。</a:t>
            </a:r>
            <a:endParaRPr lang="zh-CN" altLang="en-US" sz="2800" dirty="0">
              <a:solidFill>
                <a:srgbClr val="FF5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4" name="矩形 55303"/>
          <p:cNvSpPr/>
          <p:nvPr/>
        </p:nvSpPr>
        <p:spPr>
          <a:xfrm>
            <a:off x="1835150" y="4076700"/>
            <a:ext cx="19891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强健。</a:t>
            </a:r>
            <a:endParaRPr lang="zh-CN" altLang="en-US" sz="2800" dirty="0">
              <a:solidFill>
                <a:srgbClr val="FF5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5305" name="图片 55304" descr="20045232161411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6" name="图片 55305" descr="20045232161411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0" y="3644900"/>
            <a:ext cx="1333500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7" name="图片 55306" descr="00046_xH3oDaco8Md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8" name="图片 55307" descr="20045232161411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0288" y="2276475"/>
            <a:ext cx="1333500" cy="69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  <p:bldP spid="55300" grpId="0"/>
      <p:bldP spid="55301" grpId="0"/>
      <p:bldP spid="55302" grpId="0"/>
      <p:bldP spid="55303" grpId="0"/>
      <p:bldP spid="55304" grpId="0"/>
    </p:bldLst>
  </p:timing>
</p:sld>
</file>

<file path=ppt/theme/theme1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内容页3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Glass Layers">
  <a:themeElements>
    <a:clrScheme name="">
      <a:dk1>
        <a:srgbClr val="FFFFFF"/>
      </a:dk1>
      <a:lt1>
        <a:srgbClr val="008000"/>
      </a:lt1>
      <a:dk2>
        <a:srgbClr val="FFFFB7"/>
      </a:dk2>
      <a:lt2>
        <a:srgbClr val="006600"/>
      </a:lt2>
      <a:accent1>
        <a:srgbClr val="99CC00"/>
      </a:accent1>
      <a:accent2>
        <a:srgbClr val="00CC00"/>
      </a:accent2>
      <a:accent3>
        <a:srgbClr val="AAC1AA"/>
      </a:accent3>
      <a:accent4>
        <a:srgbClr val="DCDCDC"/>
      </a:accent4>
      <a:accent5>
        <a:srgbClr val="CAE2AA"/>
      </a:accent5>
      <a:accent6>
        <a:srgbClr val="00B700"/>
      </a:accent6>
      <a:hlink>
        <a:srgbClr val="99FF66"/>
      </a:hlink>
      <a:folHlink>
        <a:srgbClr val="FFFF66"/>
      </a:folHlink>
    </a:clrScheme>
    <a:fontScheme name="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FFCC66"/>
        </a:lt1>
        <a:dk2>
          <a:srgbClr val="CC6600"/>
        </a:dk2>
        <a:lt2>
          <a:srgbClr val="FF9900"/>
        </a:lt2>
        <a:accent1>
          <a:srgbClr val="F05000"/>
        </a:accent1>
        <a:accent2>
          <a:srgbClr val="B28300"/>
        </a:accent2>
        <a:accent3>
          <a:srgbClr val="FFE2B9"/>
        </a:accent3>
        <a:accent4>
          <a:srgbClr val="DCDCDC"/>
        </a:accent4>
        <a:accent5>
          <a:srgbClr val="F6B3AA"/>
        </a:accent5>
        <a:accent6>
          <a:srgbClr val="9F7500"/>
        </a:accent6>
        <a:hlink>
          <a:srgbClr val="99CC00"/>
        </a:hlink>
        <a:folHlink>
          <a:srgbClr val="0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993300"/>
        </a:lt1>
        <a:dk2>
          <a:srgbClr val="FEEC94"/>
        </a:dk2>
        <a:lt2>
          <a:srgbClr val="BB5F03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CDCDC"/>
        </a:accent4>
        <a:accent5>
          <a:srgbClr val="FFCAAA"/>
        </a:accent5>
        <a:accent6>
          <a:srgbClr val="A45E02"/>
        </a:accent6>
        <a:hlink>
          <a:srgbClr val="FFFF00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FB56D"/>
        </a:lt1>
        <a:dk2>
          <a:srgbClr val="FFFFCC"/>
        </a:dk2>
        <a:lt2>
          <a:srgbClr val="56925A"/>
        </a:lt2>
        <a:accent1>
          <a:srgbClr val="2B877C"/>
        </a:accent1>
        <a:accent2>
          <a:srgbClr val="5A9A5F"/>
        </a:accent2>
        <a:accent3>
          <a:srgbClr val="BBD6BB"/>
        </a:accent3>
        <a:accent4>
          <a:srgbClr val="DCDCDC"/>
        </a:accent4>
        <a:accent5>
          <a:srgbClr val="ACC3BF"/>
        </a:accent5>
        <a:accent6>
          <a:srgbClr val="508A55"/>
        </a:accent6>
        <a:hlink>
          <a:srgbClr val="99FF33"/>
        </a:hlink>
        <a:folHlink>
          <a:srgbClr val="DDFFB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00"/>
        </a:lt1>
        <a:dk2>
          <a:srgbClr val="FFFFB7"/>
        </a:dk2>
        <a:lt2>
          <a:srgbClr val="006600"/>
        </a:lt2>
        <a:accent1>
          <a:srgbClr val="99CC00"/>
        </a:accent1>
        <a:accent2>
          <a:srgbClr val="00CC00"/>
        </a:accent2>
        <a:accent3>
          <a:srgbClr val="AAC1AA"/>
        </a:accent3>
        <a:accent4>
          <a:srgbClr val="DCDCDC"/>
        </a:accent4>
        <a:accent5>
          <a:srgbClr val="CAE2AA"/>
        </a:accent5>
        <a:accent6>
          <a:srgbClr val="00B700"/>
        </a:accent6>
        <a:hlink>
          <a:srgbClr val="99FF66"/>
        </a:hlink>
        <a:folHlink>
          <a:srgbClr val="FFFF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1F6F8"/>
        </a:accent5>
        <a:accent6>
          <a:srgbClr val="7F98E0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F8F8F8"/>
        </a:dk2>
        <a:lt2>
          <a:srgbClr val="48486A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CDCDC"/>
        </a:accent4>
        <a:accent5>
          <a:srgbClr val="B9CAFF"/>
        </a:accent5>
        <a:accent6>
          <a:srgbClr val="0000E5"/>
        </a:accent6>
        <a:hlink>
          <a:srgbClr val="3DCCFF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9D9FF"/>
        </a:dk2>
        <a:lt2>
          <a:srgbClr val="573F8B"/>
        </a:lt2>
        <a:accent1>
          <a:srgbClr val="CC99FF"/>
        </a:accent1>
        <a:accent2>
          <a:srgbClr val="9933FF"/>
        </a:accent2>
        <a:accent3>
          <a:srgbClr val="B9B9CA"/>
        </a:accent3>
        <a:accent4>
          <a:srgbClr val="DCDCDC"/>
        </a:accent4>
        <a:accent5>
          <a:srgbClr val="E2CAFF"/>
        </a:accent5>
        <a:accent6>
          <a:srgbClr val="892DE5"/>
        </a:accent6>
        <a:hlink>
          <a:srgbClr val="99F3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2F2F2"/>
        </a:accent3>
        <a:accent4>
          <a:srgbClr val="000000"/>
        </a:accent4>
        <a:accent5>
          <a:srgbClr val="F7F7FA"/>
        </a:accent5>
        <a:accent6>
          <a:srgbClr val="7D7DA1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PKUSCHOOL03</Template>
  <TotalTime>0</TotalTime>
  <Words>6763</Words>
  <Application>WPS 演示</Application>
  <PresentationFormat/>
  <Paragraphs>602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60</vt:i4>
      </vt:variant>
    </vt:vector>
  </HeadingPairs>
  <TitlesOfParts>
    <vt:vector size="87" baseType="lpstr">
      <vt:lpstr>Arial</vt:lpstr>
      <vt:lpstr>宋体</vt:lpstr>
      <vt:lpstr>Wingdings</vt:lpstr>
      <vt:lpstr>Times New Roman</vt:lpstr>
      <vt:lpstr>Tahoma</vt:lpstr>
      <vt:lpstr>Arial Black</vt:lpstr>
      <vt:lpstr>Script MT Bold</vt:lpstr>
      <vt:lpstr>华文行楷</vt:lpstr>
      <vt:lpstr>隶书</vt:lpstr>
      <vt:lpstr>华文新魏</vt:lpstr>
      <vt:lpstr>楷体_GB2312</vt:lpstr>
      <vt:lpstr>华文隶书</vt:lpstr>
      <vt:lpstr>华文仿宋</vt:lpstr>
      <vt:lpstr>Arial Unicode MS</vt:lpstr>
      <vt:lpstr>仿宋_GB2312</vt:lpstr>
      <vt:lpstr>微软雅黑</vt:lpstr>
      <vt:lpstr>新宋体</vt:lpstr>
      <vt:lpstr>仿宋</vt:lpstr>
      <vt:lpstr>华文行楷</vt:lpstr>
      <vt:lpstr>Arial Unicode MS</vt:lpstr>
      <vt:lpstr>Calibri</vt:lpstr>
      <vt:lpstr>Segoe Print</vt:lpstr>
      <vt:lpstr>默认设计模板_2</vt:lpstr>
      <vt:lpstr>内容页3_2</vt:lpstr>
      <vt:lpstr>诗情画意</vt:lpstr>
      <vt:lpstr>Blends</vt:lpstr>
      <vt:lpstr>Glass Layers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春</dc:title>
  <dc:creator/>
  <cp:lastModifiedBy>纳川行远</cp:lastModifiedBy>
  <cp:revision>90</cp:revision>
  <dcterms:created xsi:type="dcterms:W3CDTF">2004-11-28T03:50:17Z</dcterms:created>
  <dcterms:modified xsi:type="dcterms:W3CDTF">2020-09-16T01:14:22Z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2052-10.1.0.7311</vt:lpwstr>
  </property>
</Properties>
</file>