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2.xml" ContentType="application/vnd.openxmlformats-officedocument.presentationml.notesSlide+xml"/>
  <Override PartName="/ppt/tags/tag17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410" r:id="rId2"/>
    <p:sldId id="506" r:id="rId3"/>
    <p:sldId id="507" r:id="rId4"/>
    <p:sldId id="486" r:id="rId5"/>
    <p:sldId id="487" r:id="rId6"/>
    <p:sldId id="490" r:id="rId7"/>
    <p:sldId id="492" r:id="rId8"/>
    <p:sldId id="493" r:id="rId9"/>
    <p:sldId id="494" r:id="rId10"/>
    <p:sldId id="495" r:id="rId11"/>
    <p:sldId id="496" r:id="rId12"/>
    <p:sldId id="497" r:id="rId13"/>
    <p:sldId id="437" r:id="rId14"/>
    <p:sldId id="438" r:id="rId15"/>
    <p:sldId id="439" r:id="rId16"/>
    <p:sldId id="440" r:id="rId17"/>
    <p:sldId id="441" r:id="rId18"/>
    <p:sldId id="442" r:id="rId19"/>
    <p:sldId id="443" r:id="rId20"/>
    <p:sldId id="444" r:id="rId21"/>
    <p:sldId id="445" r:id="rId22"/>
    <p:sldId id="446" r:id="rId23"/>
    <p:sldId id="447" r:id="rId24"/>
    <p:sldId id="448" r:id="rId25"/>
    <p:sldId id="449" r:id="rId26"/>
    <p:sldId id="450" r:id="rId27"/>
    <p:sldId id="451" r:id="rId28"/>
    <p:sldId id="452" r:id="rId29"/>
    <p:sldId id="453" r:id="rId30"/>
    <p:sldId id="454" r:id="rId31"/>
    <p:sldId id="455" r:id="rId32"/>
    <p:sldId id="456" r:id="rId33"/>
    <p:sldId id="457" r:id="rId34"/>
    <p:sldId id="45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9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533862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D11E6-D50F-42DD-A2E1-87D5A384479D}"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slideMaster" Target="../slideMasters/slideMaster1.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2.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image" Target="../media/image1.png"/><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2.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Master" Target="../slideMasters/slideMaster1.xml"/><Relationship Id="rId5" Type="http://schemas.openxmlformats.org/officeDocument/2006/relationships/tags" Target="../tags/tag101.xml"/><Relationship Id="rId4" Type="http://schemas.openxmlformats.org/officeDocument/2006/relationships/tags" Target="../tags/tag100.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image" Target="../media/image4.png"/><Relationship Id="rId5" Type="http://schemas.openxmlformats.org/officeDocument/2006/relationships/tags" Target="../tags/tag106.xml"/><Relationship Id="rId10" Type="http://schemas.openxmlformats.org/officeDocument/2006/relationships/image" Target="../media/image3.png"/><Relationship Id="rId4" Type="http://schemas.openxmlformats.org/officeDocument/2006/relationships/tags" Target="../tags/tag105.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2.png"/><Relationship Id="rId4" Type="http://schemas.openxmlformats.org/officeDocument/2006/relationships/tags" Target="../tags/tag113.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5.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10" Type="http://schemas.openxmlformats.org/officeDocument/2006/relationships/image" Target="../media/image5.png"/><Relationship Id="rId4" Type="http://schemas.openxmlformats.org/officeDocument/2006/relationships/tags" Target="../tags/tag121.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2.png"/><Relationship Id="rId4" Type="http://schemas.openxmlformats.org/officeDocument/2006/relationships/tags" Target="../tags/tag129.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image" Target="../media/image2.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slideMaster" Target="../slideMasters/slideMaster1.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7.png"/><Relationship Id="rId5" Type="http://schemas.openxmlformats.org/officeDocument/2006/relationships/tags" Target="../tags/tag148.xml"/><Relationship Id="rId10" Type="http://schemas.openxmlformats.org/officeDocument/2006/relationships/image" Target="../media/image6.png"/><Relationship Id="rId4" Type="http://schemas.openxmlformats.org/officeDocument/2006/relationships/tags" Target="../tags/tag147.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6" Type="http://schemas.openxmlformats.org/officeDocument/2006/relationships/image" Target="../media/image1.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slideMaster" Target="../slideMasters/slideMaster1.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png"/><Relationship Id="rId5" Type="http://schemas.openxmlformats.org/officeDocument/2006/relationships/tags" Target="../tags/tag50.xml"/><Relationship Id="rId10" Type="http://schemas.openxmlformats.org/officeDocument/2006/relationships/slideMaster" Target="../slideMasters/slideMaster1.xml"/><Relationship Id="rId4" Type="http://schemas.openxmlformats.org/officeDocument/2006/relationships/tags" Target="../tags/tag49.xml"/><Relationship Id="rId9" Type="http://schemas.openxmlformats.org/officeDocument/2006/relationships/tags" Target="../tags/tag54.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10" Type="http://schemas.openxmlformats.org/officeDocument/2006/relationships/image" Target="../media/image1.png"/><Relationship Id="rId4" Type="http://schemas.openxmlformats.org/officeDocument/2006/relationships/tags" Target="../tags/tag58.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5.xml"/><Relationship Id="rId7" Type="http://schemas.openxmlformats.org/officeDocument/2006/relationships/slideMaster" Target="../slideMasters/slideMaster1.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dirty="0"/>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6.xml"/><Relationship Id="rId3" Type="http://schemas.openxmlformats.org/officeDocument/2006/relationships/slideLayout" Target="../slideLayouts/slideLayout3.xml"/><Relationship Id="rId21" Type="http://schemas.openxmlformats.org/officeDocument/2006/relationships/tags" Target="../tags/tag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71.xml"/><Relationship Id="rId1" Type="http://schemas.openxmlformats.org/officeDocument/2006/relationships/tags" Target="../tags/tag17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73.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859236" y="2461643"/>
            <a:ext cx="6472258" cy="899167"/>
          </a:xfrm>
        </p:spPr>
        <p:txBody>
          <a:bodyPr/>
          <a:lstStyle/>
          <a:p>
            <a:r>
              <a:rPr lang="zh-CN" altLang="en-US" dirty="0"/>
              <a:t>论述类文本阅读</a:t>
            </a:r>
          </a:p>
        </p:txBody>
      </p:sp>
      <p:sp>
        <p:nvSpPr>
          <p:cNvPr id="6" name="副标题 5"/>
          <p:cNvSpPr>
            <a:spLocks noGrp="1"/>
          </p:cNvSpPr>
          <p:nvPr>
            <p:ph type="subTitle" idx="1"/>
            <p:custDataLst>
              <p:tags r:id="rId4"/>
            </p:custDataLst>
          </p:nvPr>
        </p:nvSpPr>
        <p:spPr/>
        <p:txBody>
          <a:bodyPr/>
          <a:lstStyle/>
          <a:p>
            <a:r>
              <a:rPr lang="zh-CN" altLang="en-US" sz="4000" dirty="0">
                <a:solidFill>
                  <a:srgbClr val="FF0000"/>
                </a:solidFill>
              </a:rPr>
              <a:t>第一讲  备考方略</a:t>
            </a: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895" y="227965"/>
            <a:ext cx="11816080" cy="474281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en-US" altLang="zh-CN" sz="2800" b="1" dirty="0">
                <a:solidFill>
                  <a:srgbClr val="000000"/>
                </a:solidFill>
                <a:latin typeface="Times New Roman" panose="02020603050405020304" pitchFamily="18" charset="0"/>
                <a:cs typeface="Times New Roman" panose="02020603050405020304" pitchFamily="18" charset="0"/>
                <a:sym typeface="+mn-ea"/>
              </a:rPr>
              <a:t>1</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下列关于原文内容的理解和分析</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不正确的一项是</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　　</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广义上的诸子之学始于先秦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贯串于此后中国思想史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也是当代思想的组成部分。</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主要指对经典的整理和实证性研究</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并发掘历史上思想家的思想内涵。</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主要指接续诸子注重思想创造的传统</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在新条件下形成创造性的思想。</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不同于以往诸子之学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受西方思想影响</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脱离了既有思想演进的过程。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90525" y="4970780"/>
            <a:ext cx="11601450" cy="1383665"/>
          </a:xfrm>
          <a:prstGeom prst="rect">
            <a:avLst/>
          </a:prstGeom>
          <a:noFill/>
        </p:spPr>
        <p:txBody>
          <a:bodyPr wrap="square" rtlCol="0" anchor="t">
            <a:spAutoFit/>
          </a:bodyPr>
          <a:lstStyle/>
          <a:p>
            <a:pPr>
              <a:lnSpc>
                <a:spcPct val="150000"/>
              </a:lnSpc>
            </a:pPr>
            <a:r>
              <a:rPr lang="zh-CN" altLang="en-US" sz="2800" dirty="0">
                <a:solidFill>
                  <a:srgbClr val="FF0000"/>
                </a:solidFill>
                <a:sym typeface="+mn-ea"/>
              </a:rPr>
              <a:t>【精析】</a:t>
            </a:r>
            <a:r>
              <a:rPr lang="en-US" altLang="zh-CN" sz="2800" dirty="0">
                <a:solidFill>
                  <a:srgbClr val="FF0000"/>
                </a:solidFill>
                <a:sym typeface="+mn-ea"/>
              </a:rPr>
              <a:t>D</a:t>
            </a:r>
            <a:r>
              <a:rPr lang="zh-CN" altLang="zh-CN" sz="2800" dirty="0">
                <a:solidFill>
                  <a:srgbClr val="FF0000"/>
                </a:solidFill>
                <a:sym typeface="+mn-ea"/>
              </a:rPr>
              <a:t>项</a:t>
            </a:r>
            <a:r>
              <a:rPr lang="en-US" altLang="zh-CN" sz="2800" dirty="0">
                <a:solidFill>
                  <a:srgbClr val="FF0000"/>
                </a:solidFill>
                <a:sym typeface="+mn-ea"/>
              </a:rPr>
              <a:t>,</a:t>
            </a:r>
            <a:r>
              <a:rPr lang="zh-CN" altLang="zh-CN" sz="2800" dirty="0">
                <a:solidFill>
                  <a:srgbClr val="FF0000"/>
                </a:solidFill>
                <a:sym typeface="+mn-ea"/>
              </a:rPr>
              <a:t>曲解文意</a:t>
            </a:r>
            <a:r>
              <a:rPr lang="en-US" altLang="zh-CN" sz="2800" dirty="0">
                <a:solidFill>
                  <a:srgbClr val="FF0000"/>
                </a:solidFill>
                <a:sym typeface="+mn-ea"/>
              </a:rPr>
              <a:t>,“‘</a:t>
            </a:r>
            <a:r>
              <a:rPr lang="zh-CN" altLang="zh-CN" sz="2800" dirty="0">
                <a:solidFill>
                  <a:srgbClr val="FF0000"/>
                </a:solidFill>
                <a:sym typeface="+mn-ea"/>
              </a:rPr>
              <a:t>新子学</a:t>
            </a:r>
            <a:r>
              <a:rPr lang="en-US" altLang="zh-CN" sz="2800" dirty="0">
                <a:solidFill>
                  <a:srgbClr val="FF0000"/>
                </a:solidFill>
                <a:sym typeface="+mn-ea"/>
              </a:rPr>
              <a:t>’</a:t>
            </a:r>
            <a:r>
              <a:rPr lang="zh-CN" altLang="zh-CN" sz="2800" dirty="0">
                <a:solidFill>
                  <a:srgbClr val="FF0000"/>
                </a:solidFill>
                <a:sym typeface="+mn-ea"/>
              </a:rPr>
              <a:t>受西方思想影响</a:t>
            </a:r>
            <a:r>
              <a:rPr lang="en-US" altLang="zh-CN" sz="2800" dirty="0">
                <a:solidFill>
                  <a:srgbClr val="FF0000"/>
                </a:solidFill>
                <a:sym typeface="+mn-ea"/>
              </a:rPr>
              <a:t>,</a:t>
            </a:r>
            <a:r>
              <a:rPr lang="zh-CN" altLang="zh-CN" sz="2800" dirty="0">
                <a:solidFill>
                  <a:srgbClr val="FF0000"/>
                </a:solidFill>
                <a:sym typeface="+mn-ea"/>
              </a:rPr>
              <a:t>脱离了既有思想演进的过程</a:t>
            </a:r>
            <a:r>
              <a:rPr lang="en-US" altLang="zh-CN" sz="2800" dirty="0">
                <a:solidFill>
                  <a:srgbClr val="FF0000"/>
                </a:solidFill>
                <a:sym typeface="+mn-ea"/>
              </a:rPr>
              <a:t>”</a:t>
            </a:r>
            <a:r>
              <a:rPr lang="zh-CN" altLang="zh-CN" sz="2800" dirty="0">
                <a:solidFill>
                  <a:srgbClr val="FF0000"/>
                </a:solidFill>
                <a:sym typeface="+mn-ea"/>
              </a:rPr>
              <a:t>错误。相关信息在原文第三段结尾处和第四段第二句。</a:t>
            </a:r>
          </a:p>
        </p:txBody>
      </p:sp>
      <p:sp>
        <p:nvSpPr>
          <p:cNvPr id="5" name="文本框 4"/>
          <p:cNvSpPr txBox="1"/>
          <p:nvPr/>
        </p:nvSpPr>
        <p:spPr>
          <a:xfrm>
            <a:off x="8338185" y="0"/>
            <a:ext cx="513080" cy="922020"/>
          </a:xfrm>
          <a:prstGeom prst="rect">
            <a:avLst/>
          </a:prstGeom>
          <a:noFill/>
        </p:spPr>
        <p:txBody>
          <a:bodyPr wrap="none" rtlCol="0" anchor="t">
            <a:spAutoFit/>
          </a:bodyPr>
          <a:lstStyle/>
          <a:p>
            <a:pPr>
              <a:lnSpc>
                <a:spcPct val="150000"/>
              </a:lnSpc>
            </a:pPr>
            <a:r>
              <a:rPr lang="en-US" altLang="zh-CN" sz="3600" b="1" dirty="0" smtClean="0">
                <a:solidFill>
                  <a:srgbClr val="FF0000"/>
                </a:solidFill>
                <a:latin typeface="Times New Roman" panose="02020603050405020304" pitchFamily="18" charset="0"/>
                <a:cs typeface="Times New Roman" panose="02020603050405020304" pitchFamily="18" charset="0"/>
                <a:sym typeface="+mn-ea"/>
              </a:rPr>
              <a:t>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9545" y="167005"/>
            <a:ext cx="11852910" cy="422592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en-US" altLang="zh-CN" sz="2800" b="1" dirty="0">
                <a:solidFill>
                  <a:srgbClr val="000000"/>
                </a:solidFill>
                <a:latin typeface="Times New Roman" panose="02020603050405020304" pitchFamily="18" charset="0"/>
                <a:cs typeface="Times New Roman" panose="02020603050405020304" pitchFamily="18" charset="0"/>
                <a:sym typeface="+mn-ea"/>
              </a:rPr>
              <a:t>2</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下列对原文论证的相关分析</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不正确的一项是</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　　</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文章采用了对比的论证手法</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以突出</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与历史上诸子之学的差异。</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文章指出理解</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的品格可从两方面入手</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并就二者的关系进行论证。</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文章以中西思想交融互动为前提</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论证</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的必要和可能。</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文章论证</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无法分离</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是按从逻辑到现实的顺序推进的。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92735" y="4250690"/>
            <a:ext cx="11729720" cy="2030095"/>
          </a:xfrm>
          <a:prstGeom prst="rect">
            <a:avLst/>
          </a:prstGeom>
          <a:noFill/>
        </p:spPr>
        <p:txBody>
          <a:bodyPr wrap="square" rtlCol="0" anchor="t">
            <a:spAutoFit/>
          </a:bodyPr>
          <a:lstStyle/>
          <a:p>
            <a:pPr>
              <a:lnSpc>
                <a:spcPct val="150000"/>
              </a:lnSpc>
            </a:pPr>
            <a:r>
              <a:rPr lang="zh-CN" altLang="en-US" sz="2800" dirty="0">
                <a:solidFill>
                  <a:srgbClr val="FF0000"/>
                </a:solidFill>
                <a:sym typeface="+mn-ea"/>
              </a:rPr>
              <a:t>【精析】</a:t>
            </a:r>
            <a:r>
              <a:rPr lang="en-US" altLang="zh-CN" sz="2800" dirty="0">
                <a:solidFill>
                  <a:srgbClr val="FF0000"/>
                </a:solidFill>
                <a:sym typeface="+mn-ea"/>
              </a:rPr>
              <a:t>A</a:t>
            </a:r>
            <a:r>
              <a:rPr lang="zh-CN" altLang="zh-CN" sz="2800" dirty="0">
                <a:solidFill>
                  <a:srgbClr val="FF0000"/>
                </a:solidFill>
                <a:sym typeface="+mn-ea"/>
              </a:rPr>
              <a:t>项</a:t>
            </a:r>
            <a:r>
              <a:rPr lang="en-US" altLang="zh-CN" sz="2800" dirty="0">
                <a:solidFill>
                  <a:srgbClr val="FF0000"/>
                </a:solidFill>
                <a:sym typeface="+mn-ea"/>
              </a:rPr>
              <a:t>,“</a:t>
            </a:r>
            <a:r>
              <a:rPr lang="zh-CN" altLang="zh-CN" sz="2800" dirty="0">
                <a:solidFill>
                  <a:srgbClr val="FF0000"/>
                </a:solidFill>
                <a:sym typeface="+mn-ea"/>
              </a:rPr>
              <a:t>文章采用了对比的论证手法</a:t>
            </a:r>
            <a:r>
              <a:rPr lang="en-US" altLang="zh-CN" sz="2800" dirty="0">
                <a:solidFill>
                  <a:srgbClr val="FF0000"/>
                </a:solidFill>
                <a:sym typeface="+mn-ea"/>
              </a:rPr>
              <a:t>,</a:t>
            </a:r>
            <a:r>
              <a:rPr lang="zh-CN" altLang="zh-CN" sz="2800" dirty="0">
                <a:solidFill>
                  <a:srgbClr val="FF0000"/>
                </a:solidFill>
                <a:sym typeface="+mn-ea"/>
              </a:rPr>
              <a:t>以突出</a:t>
            </a:r>
            <a:r>
              <a:rPr lang="en-US" altLang="zh-CN" sz="2800" dirty="0">
                <a:solidFill>
                  <a:srgbClr val="FF0000"/>
                </a:solidFill>
                <a:sym typeface="+mn-ea"/>
              </a:rPr>
              <a:t>‘</a:t>
            </a:r>
            <a:r>
              <a:rPr lang="zh-CN" altLang="zh-CN" sz="2800" dirty="0">
                <a:solidFill>
                  <a:srgbClr val="FF0000"/>
                </a:solidFill>
                <a:sym typeface="+mn-ea"/>
              </a:rPr>
              <a:t>新子学</a:t>
            </a:r>
            <a:r>
              <a:rPr lang="en-US" altLang="zh-CN" sz="2800" dirty="0">
                <a:solidFill>
                  <a:srgbClr val="FF0000"/>
                </a:solidFill>
                <a:sym typeface="+mn-ea"/>
              </a:rPr>
              <a:t>’</a:t>
            </a:r>
            <a:r>
              <a:rPr lang="zh-CN" altLang="zh-CN" sz="2800" dirty="0">
                <a:solidFill>
                  <a:srgbClr val="FF0000"/>
                </a:solidFill>
                <a:sym typeface="+mn-ea"/>
              </a:rPr>
              <a:t>与历史上诸子之学的差异</a:t>
            </a:r>
            <a:r>
              <a:rPr lang="en-US" altLang="zh-CN" sz="2800" dirty="0">
                <a:solidFill>
                  <a:srgbClr val="FF0000"/>
                </a:solidFill>
                <a:sym typeface="+mn-ea"/>
              </a:rPr>
              <a:t>”</a:t>
            </a:r>
            <a:r>
              <a:rPr lang="zh-CN" altLang="zh-CN" sz="2800" dirty="0">
                <a:solidFill>
                  <a:srgbClr val="FF0000"/>
                </a:solidFill>
                <a:sym typeface="+mn-ea"/>
              </a:rPr>
              <a:t>错误</a:t>
            </a:r>
            <a:r>
              <a:rPr lang="en-US" altLang="zh-CN" sz="2800" dirty="0">
                <a:solidFill>
                  <a:srgbClr val="FF0000"/>
                </a:solidFill>
                <a:sym typeface="+mn-ea"/>
              </a:rPr>
              <a:t>,</a:t>
            </a:r>
            <a:r>
              <a:rPr lang="zh-CN" altLang="zh-CN" sz="2800" dirty="0">
                <a:solidFill>
                  <a:srgbClr val="FF0000"/>
                </a:solidFill>
                <a:sym typeface="+mn-ea"/>
              </a:rPr>
              <a:t>文章没有运用对比的论证手法</a:t>
            </a:r>
            <a:r>
              <a:rPr lang="en-US" altLang="zh-CN" sz="2800" dirty="0">
                <a:solidFill>
                  <a:srgbClr val="FF0000"/>
                </a:solidFill>
                <a:sym typeface="+mn-ea"/>
              </a:rPr>
              <a:t>,</a:t>
            </a:r>
            <a:r>
              <a:rPr lang="zh-CN" altLang="zh-CN" sz="2800" dirty="0">
                <a:solidFill>
                  <a:srgbClr val="FF0000"/>
                </a:solidFill>
                <a:sym typeface="+mn-ea"/>
              </a:rPr>
              <a:t>由第四段可知文章重在谈</a:t>
            </a:r>
            <a:r>
              <a:rPr lang="en-US" altLang="zh-CN" sz="2800" dirty="0">
                <a:solidFill>
                  <a:srgbClr val="FF0000"/>
                </a:solidFill>
                <a:sym typeface="+mn-ea"/>
              </a:rPr>
              <a:t>“</a:t>
            </a:r>
            <a:r>
              <a:rPr lang="zh-CN" altLang="zh-CN" sz="2800" dirty="0">
                <a:solidFill>
                  <a:srgbClr val="FF0000"/>
                </a:solidFill>
                <a:sym typeface="+mn-ea"/>
              </a:rPr>
              <a:t>新子学</a:t>
            </a:r>
            <a:r>
              <a:rPr lang="en-US" altLang="zh-CN" sz="2800" dirty="0">
                <a:solidFill>
                  <a:srgbClr val="FF0000"/>
                </a:solidFill>
                <a:sym typeface="+mn-ea"/>
              </a:rPr>
              <a:t>”</a:t>
            </a:r>
            <a:r>
              <a:rPr lang="zh-CN" altLang="zh-CN" sz="2800" dirty="0">
                <a:solidFill>
                  <a:srgbClr val="FF0000"/>
                </a:solidFill>
                <a:sym typeface="+mn-ea"/>
              </a:rPr>
              <a:t>与历史上诸子之学的联系</a:t>
            </a:r>
            <a:r>
              <a:rPr lang="en-US" altLang="zh-CN" sz="2800" dirty="0">
                <a:solidFill>
                  <a:srgbClr val="FF0000"/>
                </a:solidFill>
                <a:sym typeface="+mn-ea"/>
              </a:rPr>
              <a:t>,</a:t>
            </a:r>
            <a:r>
              <a:rPr lang="zh-CN" altLang="zh-CN" sz="2800" dirty="0">
                <a:solidFill>
                  <a:srgbClr val="FF0000"/>
                </a:solidFill>
                <a:sym typeface="+mn-ea"/>
              </a:rPr>
              <a:t>而不是差异。</a:t>
            </a:r>
          </a:p>
        </p:txBody>
      </p:sp>
      <p:sp>
        <p:nvSpPr>
          <p:cNvPr id="5" name="文本框 4"/>
          <p:cNvSpPr txBox="1"/>
          <p:nvPr/>
        </p:nvSpPr>
        <p:spPr>
          <a:xfrm>
            <a:off x="7597775" y="-121920"/>
            <a:ext cx="549910" cy="1014730"/>
          </a:xfrm>
          <a:prstGeom prst="rect">
            <a:avLst/>
          </a:prstGeom>
          <a:noFill/>
        </p:spPr>
        <p:txBody>
          <a:bodyPr wrap="square" rtlCol="0" anchor="t">
            <a:spAutoFit/>
          </a:bodyPr>
          <a:lstStyle/>
          <a:p>
            <a:pPr>
              <a:lnSpc>
                <a:spcPct val="150000"/>
              </a:lnSpc>
            </a:pPr>
            <a:r>
              <a:rPr lang="en-US" altLang="zh-CN" sz="4000" b="1" dirty="0" smtClean="0">
                <a:solidFill>
                  <a:srgbClr val="FF0000"/>
                </a:solidFill>
                <a:latin typeface="Times New Roman" panose="02020603050405020304" pitchFamily="18" charset="0"/>
                <a:cs typeface="Times New Roman" panose="02020603050405020304" pitchFamily="18" charset="0"/>
                <a:sym typeface="+mn-ea"/>
              </a:rPr>
              <a:t>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9065" y="78105"/>
            <a:ext cx="11889740" cy="230632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sym typeface="+mn-ea"/>
              </a:rPr>
              <a:t>3</a:t>
            </a:r>
            <a:r>
              <a:rPr lang="en-US" altLang="zh-CN" sz="2400" dirty="0">
                <a:solidFill>
                  <a:srgbClr val="000000"/>
                </a:solidFill>
                <a:latin typeface="Times New Roman" panose="02020603050405020304" pitchFamily="18" charset="0"/>
                <a:cs typeface="Times New Roman" panose="02020603050405020304" pitchFamily="18" charset="0"/>
                <a:sym typeface="+mn-ea"/>
              </a:rPr>
              <a:t>.</a:t>
            </a:r>
            <a:r>
              <a:rPr lang="zh-CN" altLang="zh-CN" sz="2400" dirty="0">
                <a:solidFill>
                  <a:srgbClr val="000000"/>
                </a:solidFill>
                <a:latin typeface="Times New Roman" panose="02020603050405020304" pitchFamily="18" charset="0"/>
                <a:cs typeface="Times New Roman" panose="02020603050405020304" pitchFamily="18" charset="0"/>
                <a:sym typeface="+mn-ea"/>
              </a:rPr>
              <a:t>根据原文内容</a:t>
            </a:r>
            <a:r>
              <a:rPr lang="en-US" altLang="zh-CN" sz="2400" dirty="0">
                <a:solidFill>
                  <a:srgbClr val="000000"/>
                </a:solidFill>
                <a:latin typeface="Times New Roman" panose="02020603050405020304" pitchFamily="18" charset="0"/>
                <a:cs typeface="Times New Roman" panose="02020603050405020304" pitchFamily="18" charset="0"/>
                <a:sym typeface="+mn-ea"/>
              </a:rPr>
              <a:t>,</a:t>
            </a:r>
            <a:r>
              <a:rPr lang="zh-CN" altLang="zh-CN" sz="2400" dirty="0">
                <a:solidFill>
                  <a:srgbClr val="000000"/>
                </a:solidFill>
                <a:latin typeface="Times New Roman" panose="02020603050405020304" pitchFamily="18" charset="0"/>
                <a:cs typeface="Times New Roman" panose="02020603050405020304" pitchFamily="18" charset="0"/>
                <a:sym typeface="+mn-ea"/>
              </a:rPr>
              <a:t>下列说法正确的一项是</a:t>
            </a:r>
            <a:r>
              <a:rPr lang="en-US" altLang="zh-CN" sz="2400" dirty="0">
                <a:solidFill>
                  <a:srgbClr val="000000"/>
                </a:solidFill>
                <a:latin typeface="Times New Roman" panose="02020603050405020304" pitchFamily="18" charset="0"/>
                <a:cs typeface="Times New Roman" panose="02020603050405020304" pitchFamily="18" charset="0"/>
                <a:sym typeface="+mn-ea"/>
              </a:rPr>
              <a:t>(</a:t>
            </a:r>
            <a:r>
              <a:rPr lang="zh-CN" altLang="zh-CN" sz="2400" dirty="0">
                <a:solidFill>
                  <a:srgbClr val="000000"/>
                </a:solidFill>
                <a:latin typeface="Times New Roman" panose="02020603050405020304" pitchFamily="18" charset="0"/>
                <a:cs typeface="Times New Roman" panose="02020603050405020304" pitchFamily="18" charset="0"/>
                <a:sym typeface="+mn-ea"/>
              </a:rPr>
              <a:t>　　</a:t>
            </a:r>
            <a:r>
              <a:rPr lang="en-US" altLang="zh-CN" sz="2400" dirty="0">
                <a:solidFill>
                  <a:srgbClr val="000000"/>
                </a:solidFill>
                <a:latin typeface="Times New Roman" panose="02020603050405020304" pitchFamily="18" charset="0"/>
                <a:cs typeface="Times New Roman" panose="02020603050405020304" pitchFamily="18" charset="0"/>
                <a:sym typeface="+mn-ea"/>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对经典进行文本校勘和文献编纂与进一步阐发之间</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在历史上是互相隔膜的。</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面对中西思想的交融与互动</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应该同时致力于中国和世界文化的建构。</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内含</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虽然能发扬以往的思想</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但无助于促进新思想生成。</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要参与世界文化的发展</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就有必要从</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逐渐过渡到</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9215" y="2529840"/>
            <a:ext cx="12028805" cy="4030980"/>
          </a:xfrm>
          <a:prstGeom prst="rect">
            <a:avLst/>
          </a:prstGeom>
          <a:noFill/>
        </p:spPr>
        <p:txBody>
          <a:bodyPr wrap="square" rtlCol="0" anchor="t">
            <a:spAutoFit/>
          </a:bodyPr>
          <a:lstStyle/>
          <a:p>
            <a:r>
              <a:rPr lang="zh-CN" altLang="en-US" sz="3200" dirty="0">
                <a:solidFill>
                  <a:srgbClr val="FF0000"/>
                </a:solidFill>
                <a:sym typeface="+mn-ea"/>
              </a:rPr>
              <a:t>【精析】</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项</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在历史上是互相隔膜的</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错误</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不符合文意</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相关语句为第二段的</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从历史角度对以往经典做具体的实证性研究</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诸如训诂、校勘、文献编纂</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研究涉及对以往思想的回顾、反思</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并无历史上互相隔膜的内容。</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项</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无助于促进新思想生成</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绝对化</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相关语句为第四段的</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可能无助于思想的创新</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项</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从</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逐渐过渡到</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中的</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逐渐过渡</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错误</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由第四段</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新子学</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应追求</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照着讲</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与</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接着讲</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的统一</a:t>
            </a:r>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可知</a:t>
            </a:r>
          </a:p>
        </p:txBody>
      </p:sp>
      <p:sp>
        <p:nvSpPr>
          <p:cNvPr id="5" name="文本框 4"/>
          <p:cNvSpPr txBox="1"/>
          <p:nvPr/>
        </p:nvSpPr>
        <p:spPr>
          <a:xfrm>
            <a:off x="5600700" y="-145415"/>
            <a:ext cx="521970" cy="1014730"/>
          </a:xfrm>
          <a:prstGeom prst="rect">
            <a:avLst/>
          </a:prstGeom>
          <a:noFill/>
        </p:spPr>
        <p:txBody>
          <a:bodyPr wrap="square" rtlCol="0" anchor="t">
            <a:spAutoFit/>
          </a:bodyPr>
          <a:lstStyle/>
          <a:p>
            <a:pPr>
              <a:lnSpc>
                <a:spcPct val="150000"/>
              </a:lnSpc>
            </a:pPr>
            <a:r>
              <a:rPr lang="en-US" altLang="zh-CN" sz="4000" b="1" dirty="0" smtClean="0">
                <a:solidFill>
                  <a:srgbClr val="FF0000"/>
                </a:solidFill>
                <a:latin typeface="Times New Roman" panose="02020603050405020304" pitchFamily="18" charset="0"/>
                <a:cs typeface="Times New Roman" panose="02020603050405020304" pitchFamily="18" charset="0"/>
                <a:sym typeface="+mn-ea"/>
              </a:rPr>
              <a:t>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a:solidFill>
                  <a:srgbClr val="FF0000"/>
                </a:solidFill>
                <a:latin typeface="方正姚体" panose="02010601030101010101" pitchFamily="2" charset="-122"/>
                <a:ea typeface="方正姚体" panose="02010601030101010101" pitchFamily="2" charset="-122"/>
                <a:sym typeface="+mn-ea"/>
              </a:rPr>
              <a:t>读文需具备两种意识</a:t>
            </a:r>
          </a:p>
        </p:txBody>
      </p:sp>
      <p:sp>
        <p:nvSpPr>
          <p:cNvPr id="100" name="文本框 99"/>
          <p:cNvSpPr txBox="1"/>
          <p:nvPr/>
        </p:nvSpPr>
        <p:spPr>
          <a:xfrm>
            <a:off x="669925" y="1296670"/>
            <a:ext cx="11188065" cy="3230245"/>
          </a:xfrm>
          <a:prstGeom prst="rect">
            <a:avLst/>
          </a:prstGeom>
          <a:noFill/>
          <a:ln w="9525">
            <a:noFill/>
          </a:ln>
        </p:spPr>
        <p:txBody>
          <a:bodyPr wrap="square">
            <a:spAutoFit/>
          </a:bodyPr>
          <a:lstStyle/>
          <a:p>
            <a:pPr indent="612140"/>
            <a:r>
              <a:rPr lang="zh-CN" sz="3200" b="1">
                <a:latin typeface="Times New Roman" panose="02020603050405020304" pitchFamily="18" charset="0"/>
                <a:ea typeface="宋体" panose="02010600030101010101" pitchFamily="2" charset="-122"/>
              </a:rPr>
              <a:t>一、具有</a:t>
            </a:r>
            <a:r>
              <a:rPr lang="en-US" sz="3200" b="1">
                <a:latin typeface="宋体" panose="02010600030101010101" pitchFamily="2" charset="-122"/>
              </a:rPr>
              <a:t>“</a:t>
            </a:r>
            <a:r>
              <a:rPr lang="zh-CN" sz="3200" b="1">
                <a:latin typeface="Times New Roman" panose="02020603050405020304" pitchFamily="18" charset="0"/>
                <a:ea typeface="宋体" panose="02010600030101010101" pitchFamily="2" charset="-122"/>
              </a:rPr>
              <a:t>勾画筛选意识</a:t>
            </a:r>
            <a:r>
              <a:rPr lang="en-US" sz="3200" b="1">
                <a:latin typeface="宋体" panose="02010600030101010101" pitchFamily="2" charset="-122"/>
              </a:rPr>
              <a:t>”</a:t>
            </a:r>
            <a:r>
              <a:rPr lang="zh-CN" sz="3200" b="1">
                <a:latin typeface="Times New Roman" panose="02020603050405020304" pitchFamily="18" charset="0"/>
                <a:ea typeface="宋体" panose="02010600030101010101" pitchFamily="2" charset="-122"/>
              </a:rPr>
              <a:t>就是在阅读文本过程中，根据试题题干中的关键词，边阅读边勾画关键词句，进而筛选文本信息。</a:t>
            </a:r>
            <a:endParaRPr lang="en-US" sz="3200" b="1">
              <a:latin typeface="Times New Roman" panose="02020603050405020304" pitchFamily="18" charset="0"/>
              <a:ea typeface="黑体" panose="02010609060101010101" charset="-122"/>
            </a:endParaRPr>
          </a:p>
          <a:p>
            <a:pPr indent="612140"/>
            <a:r>
              <a:rPr lang="en-US" sz="2400" b="1">
                <a:latin typeface="Times New Roman" panose="02020603050405020304" pitchFamily="18" charset="0"/>
                <a:ea typeface="黑体" panose="02010609060101010101" charset="-122"/>
              </a:rPr>
              <a:t>1</a:t>
            </a:r>
            <a:r>
              <a:rPr lang="zh-CN" sz="2400" b="1">
                <a:latin typeface="Times New Roman" panose="02020603050405020304" pitchFamily="18" charset="0"/>
                <a:ea typeface="宋体" panose="02010600030101010101" pitchFamily="2" charset="-122"/>
              </a:rPr>
              <a:t>．</a:t>
            </a:r>
            <a:r>
              <a:rPr lang="zh-CN" sz="2400" b="1">
                <a:latin typeface="Times New Roman" panose="02020603050405020304" pitchFamily="18" charset="0"/>
                <a:ea typeface="黑体" panose="02010609060101010101" charset="-122"/>
              </a:rPr>
              <a:t>关键词</a:t>
            </a:r>
            <a:endParaRPr lang="en-US" sz="2400" b="1">
              <a:latin typeface="Times New Roman" panose="02020603050405020304" pitchFamily="18" charset="0"/>
            </a:endParaRPr>
          </a:p>
          <a:p>
            <a:pPr indent="612140"/>
            <a:r>
              <a:rPr lang="en-US" sz="2800">
                <a:latin typeface="Times New Roman" panose="02020603050405020304" pitchFamily="18" charset="0"/>
              </a:rPr>
              <a:t>      (1)</a:t>
            </a:r>
            <a:r>
              <a:rPr lang="zh-CN" sz="2800">
                <a:solidFill>
                  <a:srgbClr val="FF0000"/>
                </a:solidFill>
                <a:latin typeface="Times New Roman" panose="02020603050405020304" pitchFamily="18" charset="0"/>
                <a:ea typeface="宋体" panose="02010600030101010101" pitchFamily="2" charset="-122"/>
              </a:rPr>
              <a:t>年代时间</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多次出现时间</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a:t>
            </a:r>
            <a:r>
              <a:rPr lang="zh-CN" sz="2800">
                <a:solidFill>
                  <a:srgbClr val="FF0000"/>
                </a:solidFill>
                <a:latin typeface="Times New Roman" panose="02020603050405020304" pitchFamily="18" charset="0"/>
                <a:ea typeface="宋体" panose="02010600030101010101" pitchFamily="2" charset="-122"/>
              </a:rPr>
              <a:t>数据</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多个数据</a:t>
            </a:r>
            <a:r>
              <a:rPr lang="en-US" sz="2800">
                <a:latin typeface="Times New Roman" panose="02020603050405020304" pitchFamily="18" charset="0"/>
              </a:rPr>
              <a:t>)</a:t>
            </a:r>
            <a:r>
              <a:rPr lang="zh-CN" sz="2800">
                <a:solidFill>
                  <a:srgbClr val="FF0000"/>
                </a:solidFill>
                <a:latin typeface="Times New Roman" panose="02020603050405020304" pitchFamily="18" charset="0"/>
                <a:ea typeface="宋体" panose="02010600030101010101" pitchFamily="2" charset="-122"/>
              </a:rPr>
              <a:t>及其概语</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如多数、少量、部分、凡、凡是、所有、都、全、几乎、仅仅、之一等表范围的词语</a:t>
            </a:r>
            <a:r>
              <a:rPr lang="en-US" sz="2800">
                <a:latin typeface="Times New Roman" panose="02020603050405020304" pitchFamily="18" charset="0"/>
              </a:rPr>
              <a:t>)</a:t>
            </a:r>
            <a:endParaRPr lang="zh-CN" altLang="en-US" sz="2800"/>
          </a:p>
        </p:txBody>
      </p:sp>
      <p:sp>
        <p:nvSpPr>
          <p:cNvPr id="3" name="文本框 2"/>
          <p:cNvSpPr txBox="1"/>
          <p:nvPr/>
        </p:nvSpPr>
        <p:spPr>
          <a:xfrm>
            <a:off x="669925" y="4526915"/>
            <a:ext cx="10933430" cy="2091690"/>
          </a:xfrm>
          <a:prstGeom prst="rect">
            <a:avLst/>
          </a:prstGeom>
          <a:noFill/>
          <a:ln w="9525">
            <a:noFill/>
          </a:ln>
        </p:spPr>
        <p:txBody>
          <a:bodyPr wrap="square">
            <a:spAutoFit/>
          </a:bodyPr>
          <a:lstStyle/>
          <a:p>
            <a:pPr indent="612140"/>
            <a:r>
              <a:rPr lang="en-US" sz="2800">
                <a:latin typeface="Times New Roman" panose="02020603050405020304" pitchFamily="18" charset="0"/>
              </a:rPr>
              <a:t>(2)</a:t>
            </a:r>
            <a:r>
              <a:rPr lang="zh-CN" sz="2800">
                <a:solidFill>
                  <a:srgbClr val="FF0000"/>
                </a:solidFill>
                <a:latin typeface="Times New Roman" panose="02020603050405020304" pitchFamily="18" charset="0"/>
                <a:ea typeface="宋体" panose="02010600030101010101" pitchFamily="2" charset="-122"/>
              </a:rPr>
              <a:t>重要的修饰限制词语</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基本、根本、重要、最、十分、非常等表程度的词语</a:t>
            </a:r>
            <a:r>
              <a:rPr lang="en-US" sz="2800">
                <a:latin typeface="Times New Roman" panose="02020603050405020304" pitchFamily="18" charset="0"/>
              </a:rPr>
              <a:t>)</a:t>
            </a:r>
          </a:p>
          <a:p>
            <a:pPr indent="612140"/>
            <a:r>
              <a:rPr lang="en-US" sz="2800">
                <a:latin typeface="Times New Roman" panose="02020603050405020304" pitchFamily="18" charset="0"/>
              </a:rPr>
              <a:t>       (3)</a:t>
            </a:r>
            <a:r>
              <a:rPr lang="zh-CN" sz="2800">
                <a:solidFill>
                  <a:srgbClr val="FF0000"/>
                </a:solidFill>
                <a:latin typeface="Times New Roman" panose="02020603050405020304" pitchFamily="18" charset="0"/>
                <a:ea typeface="宋体" panose="02010600030101010101" pitchFamily="2" charset="-122"/>
              </a:rPr>
              <a:t>已然未然词</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迄今为止、到目前为止、现在所见的等表时间的词语</a:t>
            </a:r>
            <a:r>
              <a:rPr lang="en-US" sz="2800">
                <a:latin typeface="Times New Roman" panose="02020603050405020304" pitchFamily="18" charset="0"/>
              </a:rPr>
              <a:t>)</a:t>
            </a:r>
            <a:r>
              <a:rPr lang="zh-CN" sz="2800">
                <a:latin typeface="Times New Roman" panose="02020603050405020304" pitchFamily="18" charset="0"/>
                <a:ea typeface="宋体" panose="02010600030101010101" pitchFamily="2" charset="-122"/>
              </a:rPr>
              <a:t>，或</a:t>
            </a:r>
            <a:r>
              <a:rPr lang="zh-CN" sz="2800">
                <a:solidFill>
                  <a:srgbClr val="FF0000"/>
                </a:solidFill>
                <a:latin typeface="Times New Roman" panose="02020603050405020304" pitchFamily="18" charset="0"/>
                <a:ea typeface="宋体" panose="02010600030101010101" pitchFamily="2" charset="-122"/>
              </a:rPr>
              <a:t>然必然词</a:t>
            </a:r>
            <a:r>
              <a:rPr lang="en-US" sz="2800">
                <a:solidFill>
                  <a:srgbClr val="FF0000"/>
                </a:solidFill>
                <a:latin typeface="Times New Roman" panose="02020603050405020304" pitchFamily="18" charset="0"/>
              </a:rPr>
              <a:t>(</a:t>
            </a:r>
            <a:r>
              <a:rPr lang="zh-CN" sz="2800">
                <a:latin typeface="Times New Roman" panose="02020603050405020304" pitchFamily="18" charset="0"/>
                <a:ea typeface="宋体" panose="02010600030101010101" pitchFamily="2" charset="-122"/>
              </a:rPr>
              <a:t>如果、可能、也许、一定、必然等表判断的词语</a:t>
            </a:r>
            <a:r>
              <a:rPr lang="en-US" sz="2800">
                <a:latin typeface="Times New Roman" panose="02020603050405020304" pitchFamily="18" charset="0"/>
              </a:rPr>
              <a:t>)</a:t>
            </a:r>
            <a:endParaRPr lang="en-US" sz="2400" b="1">
              <a:latin typeface="Times New Roman" panose="02020603050405020304" pitchFamily="18" charset="0"/>
            </a:endParaRPr>
          </a:p>
          <a:p>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5305" y="779145"/>
            <a:ext cx="11400790" cy="1568450"/>
          </a:xfrm>
          <a:prstGeom prst="rect">
            <a:avLst/>
          </a:prstGeom>
          <a:noFill/>
        </p:spPr>
        <p:txBody>
          <a:bodyPr wrap="square" rtlCol="0" anchor="t">
            <a:spAutoFit/>
          </a:bodyPr>
          <a:lstStyle/>
          <a:p>
            <a:pPr indent="612140"/>
            <a:r>
              <a:rPr lang="en-US" sz="3200">
                <a:latin typeface="Times New Roman" panose="02020603050405020304" pitchFamily="18" charset="0"/>
                <a:sym typeface="+mn-ea"/>
              </a:rPr>
              <a:t> (4)</a:t>
            </a:r>
            <a:r>
              <a:rPr lang="zh-CN" sz="3200">
                <a:solidFill>
                  <a:srgbClr val="FF0000"/>
                </a:solidFill>
                <a:latin typeface="Times New Roman" panose="02020603050405020304" pitchFamily="18" charset="0"/>
                <a:ea typeface="宋体" panose="02010600030101010101" pitchFamily="2" charset="-122"/>
                <a:sym typeface="+mn-ea"/>
              </a:rPr>
              <a:t>有助于理清文章思路，避免逻辑错误的词语</a:t>
            </a:r>
            <a:r>
              <a:rPr lang="en-US" sz="3200">
                <a:latin typeface="Times New Roman" panose="02020603050405020304" pitchFamily="18" charset="0"/>
                <a:sym typeface="+mn-ea"/>
              </a:rPr>
              <a:t>(</a:t>
            </a:r>
            <a:r>
              <a:rPr lang="zh-CN" sz="3200">
                <a:latin typeface="Times New Roman" panose="02020603050405020304" pitchFamily="18" charset="0"/>
                <a:ea typeface="宋体" panose="02010600030101010101" pitchFamily="2" charset="-122"/>
                <a:sym typeface="+mn-ea"/>
              </a:rPr>
              <a:t>因为、因此、</a:t>
            </a:r>
            <a:r>
              <a:rPr lang="en-US" sz="3200">
                <a:latin typeface="宋体" panose="02010600030101010101" pitchFamily="2" charset="-122"/>
                <a:sym typeface="+mn-ea"/>
              </a:rPr>
              <a:t>……</a:t>
            </a:r>
            <a:r>
              <a:rPr lang="zh-CN" sz="3200">
                <a:latin typeface="Times New Roman" panose="02020603050405020304" pitchFamily="18" charset="0"/>
                <a:ea typeface="宋体" panose="02010600030101010101" pitchFamily="2" charset="-122"/>
                <a:sym typeface="+mn-ea"/>
              </a:rPr>
              <a:t>的原因是、因而、由于、从而、但是、反而、其实、实际上、也、又、不再是</a:t>
            </a:r>
            <a:r>
              <a:rPr lang="en-US" sz="3200">
                <a:latin typeface="宋体" panose="02010600030101010101" pitchFamily="2" charset="-122"/>
                <a:sym typeface="+mn-ea"/>
              </a:rPr>
              <a:t>……</a:t>
            </a:r>
            <a:r>
              <a:rPr lang="zh-CN" sz="3200">
                <a:latin typeface="Times New Roman" panose="02020603050405020304" pitchFamily="18" charset="0"/>
                <a:ea typeface="宋体" panose="02010600030101010101" pitchFamily="2" charset="-122"/>
                <a:sym typeface="+mn-ea"/>
              </a:rPr>
              <a:t>而是、不仅</a:t>
            </a:r>
            <a:r>
              <a:rPr lang="en-US" sz="3200">
                <a:latin typeface="宋体" panose="02010600030101010101" pitchFamily="2" charset="-122"/>
                <a:sym typeface="+mn-ea"/>
              </a:rPr>
              <a:t>……</a:t>
            </a:r>
            <a:r>
              <a:rPr lang="zh-CN" sz="3200">
                <a:latin typeface="Times New Roman" panose="02020603050405020304" pitchFamily="18" charset="0"/>
                <a:ea typeface="宋体" panose="02010600030101010101" pitchFamily="2" charset="-122"/>
                <a:sym typeface="+mn-ea"/>
              </a:rPr>
              <a:t>还等</a:t>
            </a:r>
            <a:r>
              <a:rPr lang="en-US" sz="3200">
                <a:latin typeface="Times New Roman" panose="02020603050405020304" pitchFamily="18" charset="0"/>
                <a:sym typeface="+mn-ea"/>
              </a:rPr>
              <a:t>)</a:t>
            </a:r>
            <a:endParaRPr lang="zh-CN" altLang="en-US" sz="3200"/>
          </a:p>
        </p:txBody>
      </p:sp>
      <p:sp>
        <p:nvSpPr>
          <p:cNvPr id="100" name="文本框 99"/>
          <p:cNvSpPr txBox="1"/>
          <p:nvPr/>
        </p:nvSpPr>
        <p:spPr>
          <a:xfrm>
            <a:off x="648970" y="2490470"/>
            <a:ext cx="11174095" cy="2061210"/>
          </a:xfrm>
          <a:prstGeom prst="rect">
            <a:avLst/>
          </a:prstGeom>
          <a:noFill/>
          <a:ln w="9525">
            <a:noFill/>
          </a:ln>
        </p:spPr>
        <p:txBody>
          <a:bodyPr wrap="square">
            <a:spAutoFit/>
          </a:bodyPr>
          <a:lstStyle/>
          <a:p>
            <a:pPr indent="612140"/>
            <a:r>
              <a:rPr lang="en-US" sz="3200">
                <a:latin typeface="Times New Roman" panose="02020603050405020304" pitchFamily="18" charset="0"/>
              </a:rPr>
              <a:t> (5)</a:t>
            </a:r>
            <a:r>
              <a:rPr lang="zh-CN" sz="3200">
                <a:solidFill>
                  <a:srgbClr val="FF0000"/>
                </a:solidFill>
                <a:latin typeface="Times New Roman" panose="02020603050405020304" pitchFamily="18" charset="0"/>
                <a:ea typeface="宋体" panose="02010600030101010101" pitchFamily="2" charset="-122"/>
              </a:rPr>
              <a:t>表示举例子的词</a:t>
            </a:r>
            <a:r>
              <a:rPr lang="en-US" sz="3200">
                <a:latin typeface="Times New Roman" panose="02020603050405020304" pitchFamily="18" charset="0"/>
              </a:rPr>
              <a:t>(</a:t>
            </a:r>
            <a:r>
              <a:rPr lang="zh-CN" sz="3200">
                <a:latin typeface="Times New Roman" panose="02020603050405020304" pitchFamily="18" charset="0"/>
                <a:ea typeface="宋体" panose="02010600030101010101" pitchFamily="2" charset="-122"/>
              </a:rPr>
              <a:t>例如、如</a:t>
            </a:r>
            <a:r>
              <a:rPr lang="en-US" sz="3200">
                <a:latin typeface="Times New Roman" panose="02020603050405020304" pitchFamily="18" charset="0"/>
              </a:rPr>
              <a:t>)</a:t>
            </a:r>
          </a:p>
          <a:p>
            <a:pPr indent="612140"/>
            <a:r>
              <a:rPr lang="en-US" sz="3200">
                <a:latin typeface="Times New Roman" panose="02020603050405020304" pitchFamily="18" charset="0"/>
              </a:rPr>
              <a:t>      (6)</a:t>
            </a:r>
            <a:r>
              <a:rPr lang="zh-CN" sz="3200">
                <a:solidFill>
                  <a:srgbClr val="FF0000"/>
                </a:solidFill>
                <a:latin typeface="Times New Roman" panose="02020603050405020304" pitchFamily="18" charset="0"/>
                <a:ea typeface="宋体" panose="02010600030101010101" pitchFamily="2" charset="-122"/>
              </a:rPr>
              <a:t>解说性的词语</a:t>
            </a:r>
            <a:r>
              <a:rPr lang="zh-CN" sz="3200">
                <a:latin typeface="Times New Roman" panose="02020603050405020304" pitchFamily="18" charset="0"/>
                <a:ea typeface="宋体" panose="02010600030101010101" pitchFamily="2" charset="-122"/>
              </a:rPr>
              <a:t>，</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换句话说</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也就是说</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谓</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即</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等表明前后意思相同。</a:t>
            </a:r>
            <a:endParaRPr lang="en-US" sz="3200">
              <a:latin typeface="Times New Roman" panose="02020603050405020304" pitchFamily="18" charset="0"/>
            </a:endParaRPr>
          </a:p>
          <a:p>
            <a:pPr indent="612140"/>
            <a:r>
              <a:rPr lang="en-US" sz="3200">
                <a:latin typeface="Times New Roman" panose="02020603050405020304" pitchFamily="18" charset="0"/>
              </a:rPr>
              <a:t>       (7)</a:t>
            </a:r>
            <a:r>
              <a:rPr lang="zh-CN" sz="3200">
                <a:solidFill>
                  <a:srgbClr val="FF0000"/>
                </a:solidFill>
                <a:latin typeface="Times New Roman" panose="02020603050405020304" pitchFamily="18" charset="0"/>
                <a:ea typeface="宋体" panose="02010600030101010101" pitchFamily="2" charset="-122"/>
              </a:rPr>
              <a:t>文章重点阐述的概念、术语、人名及指代词等</a:t>
            </a:r>
            <a:r>
              <a:rPr lang="zh-CN" sz="3200">
                <a:latin typeface="Times New Roman" panose="02020603050405020304" pitchFamily="18" charset="0"/>
                <a:ea typeface="宋体" panose="02010600030101010101" pitchFamily="2" charset="-122"/>
              </a:rPr>
              <a:t>。</a:t>
            </a:r>
            <a:endParaRPr lang="zh-CN" altLang="en-US" sz="32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3060" y="276860"/>
            <a:ext cx="11641455" cy="3046095"/>
          </a:xfrm>
          <a:prstGeom prst="rect">
            <a:avLst/>
          </a:prstGeom>
          <a:noFill/>
          <a:ln w="9525">
            <a:noFill/>
          </a:ln>
        </p:spPr>
        <p:txBody>
          <a:bodyPr wrap="square">
            <a:spAutoFit/>
          </a:bodyPr>
          <a:lstStyle/>
          <a:p>
            <a:pPr indent="612140"/>
            <a:r>
              <a:rPr lang="en-US" sz="3200">
                <a:latin typeface="Times New Roman" panose="02020603050405020304" pitchFamily="18" charset="0"/>
                <a:ea typeface="黑体" panose="02010609060101010101" charset="-122"/>
              </a:rPr>
              <a:t>2</a:t>
            </a:r>
            <a:r>
              <a:rPr lang="zh-CN" sz="3200">
                <a:latin typeface="Times New Roman" panose="02020603050405020304" pitchFamily="18" charset="0"/>
                <a:ea typeface="宋体" panose="02010600030101010101" pitchFamily="2" charset="-122"/>
              </a:rPr>
              <a:t>．</a:t>
            </a:r>
            <a:r>
              <a:rPr lang="zh-CN" sz="3200">
                <a:latin typeface="Times New Roman" panose="02020603050405020304" pitchFamily="18" charset="0"/>
                <a:ea typeface="黑体" panose="02010609060101010101" charset="-122"/>
              </a:rPr>
              <a:t>关键句</a:t>
            </a:r>
            <a:endParaRPr lang="en-US" sz="3200">
              <a:latin typeface="Times New Roman" panose="02020603050405020304" pitchFamily="18" charset="0"/>
            </a:endParaRPr>
          </a:p>
          <a:p>
            <a:pPr indent="612140"/>
            <a:r>
              <a:rPr lang="en-US" sz="3200">
                <a:latin typeface="Times New Roman" panose="02020603050405020304" pitchFamily="18" charset="0"/>
              </a:rPr>
              <a:t>(1)</a:t>
            </a:r>
            <a:r>
              <a:rPr lang="zh-CN" sz="3200">
                <a:latin typeface="Times New Roman" panose="02020603050405020304" pitchFamily="18" charset="0"/>
                <a:ea typeface="宋体" panose="02010600030101010101" pitchFamily="2" charset="-122"/>
              </a:rPr>
              <a:t>从内容上来看，能体现作者观点、态度、倾向的句子。</a:t>
            </a:r>
            <a:endParaRPr lang="en-US" sz="3200">
              <a:latin typeface="Times New Roman" panose="02020603050405020304" pitchFamily="18" charset="0"/>
            </a:endParaRPr>
          </a:p>
          <a:p>
            <a:pPr indent="612140"/>
            <a:r>
              <a:rPr lang="en-US" sz="3200">
                <a:latin typeface="Times New Roman" panose="02020603050405020304" pitchFamily="18" charset="0"/>
              </a:rPr>
              <a:t>(2)</a:t>
            </a:r>
            <a:r>
              <a:rPr lang="zh-CN" sz="3200">
                <a:latin typeface="Times New Roman" panose="02020603050405020304" pitchFamily="18" charset="0"/>
                <a:ea typeface="宋体" panose="02010600030101010101" pitchFamily="2" charset="-122"/>
              </a:rPr>
              <a:t>从表达上来看，议论抒情性的句子，</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可见</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因此</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所以</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由此可见</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等作为语言标志的语句。</a:t>
            </a:r>
            <a:endParaRPr lang="en-US" sz="3200">
              <a:latin typeface="Times New Roman" panose="02020603050405020304" pitchFamily="18" charset="0"/>
            </a:endParaRPr>
          </a:p>
          <a:p>
            <a:pPr indent="612140"/>
            <a:r>
              <a:rPr lang="en-US" sz="3200">
                <a:latin typeface="Times New Roman" panose="02020603050405020304" pitchFamily="18" charset="0"/>
              </a:rPr>
              <a:t>(3)</a:t>
            </a:r>
            <a:r>
              <a:rPr lang="zh-CN" sz="3200">
                <a:latin typeface="Times New Roman" panose="02020603050405020304" pitchFamily="18" charset="0"/>
                <a:ea typeface="宋体" panose="02010600030101010101" pitchFamily="2" charset="-122"/>
              </a:rPr>
              <a:t>从结构上来看，揭示行文脉络的句子，如起始句、过渡句、收束句、指代句等。</a:t>
            </a:r>
            <a:endParaRPr lang="zh-CN" altLang="en-US" sz="3200"/>
          </a:p>
        </p:txBody>
      </p:sp>
      <p:sp>
        <p:nvSpPr>
          <p:cNvPr id="3" name="文本框 2"/>
          <p:cNvSpPr txBox="1"/>
          <p:nvPr/>
        </p:nvSpPr>
        <p:spPr>
          <a:xfrm>
            <a:off x="353060" y="3322955"/>
            <a:ext cx="11563985" cy="2553335"/>
          </a:xfrm>
          <a:prstGeom prst="rect">
            <a:avLst/>
          </a:prstGeom>
          <a:noFill/>
          <a:ln w="9525">
            <a:noFill/>
          </a:ln>
        </p:spPr>
        <p:txBody>
          <a:bodyPr wrap="square">
            <a:spAutoFit/>
          </a:bodyPr>
          <a:lstStyle/>
          <a:p>
            <a:pPr indent="612140"/>
            <a:r>
              <a:rPr lang="zh-CN" sz="3200">
                <a:latin typeface="Times New Roman" panose="02020603050405020304" pitchFamily="18" charset="0"/>
                <a:ea typeface="宋体" panose="02010600030101010101" pitchFamily="2" charset="-122"/>
              </a:rPr>
              <a:t>根据勾画出的这些关键词句，加以连缀整合，能够帮助我们迅速把握文意，理清文章思路，为阅读各题的四个选项时迅速找到该内容在文中的大体位置做准备。有时甚至会出现某个选项的内容刚好与我们勾画的词句相对应的情况，这大大加快了我们判断选项正误的速度。</a:t>
            </a:r>
            <a:endParaRPr lang="zh-CN" altLang="en-US" sz="3200">
              <a:latin typeface="Times New Roman" panose="02020603050405020304" pitchFamily="18" charset="0"/>
              <a:ea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7535" y="224790"/>
            <a:ext cx="10852150" cy="623570"/>
          </a:xfrm>
        </p:spPr>
        <p:txBody>
          <a:bodyPr>
            <a:normAutofit fontScale="90000"/>
          </a:bodyPr>
          <a:lstStyle/>
          <a:p>
            <a:r>
              <a:rPr lang="zh-CN" altLang="en-US" sz="4000">
                <a:solidFill>
                  <a:srgbClr val="FF0000"/>
                </a:solidFill>
                <a:latin typeface="方正姚体" panose="02010601030101010101" pitchFamily="2" charset="-122"/>
                <a:ea typeface="方正姚体" panose="02010601030101010101" pitchFamily="2" charset="-122"/>
                <a:sym typeface="+mn-ea"/>
              </a:rPr>
              <a:t>突破三大热点题型</a:t>
            </a:r>
            <a:r>
              <a:rPr lang="zh-CN" altLang="en-US"/>
              <a:t/>
            </a:r>
            <a:br>
              <a:rPr lang="zh-CN" altLang="en-US"/>
            </a:br>
            <a:endParaRPr lang="zh-CN" altLang="en-US"/>
          </a:p>
        </p:txBody>
      </p:sp>
      <p:sp>
        <p:nvSpPr>
          <p:cNvPr id="3" name="文本框 2"/>
          <p:cNvSpPr txBox="1"/>
          <p:nvPr/>
        </p:nvSpPr>
        <p:spPr>
          <a:xfrm>
            <a:off x="5090160" y="3244850"/>
            <a:ext cx="309880" cy="368300"/>
          </a:xfrm>
          <a:prstGeom prst="rect">
            <a:avLst/>
          </a:prstGeom>
          <a:noFill/>
        </p:spPr>
        <p:txBody>
          <a:bodyPr wrap="none" rtlCol="0" anchor="t">
            <a:spAutoFit/>
          </a:bodyPr>
          <a:lstStyle/>
          <a:p>
            <a:endParaRPr lang="zh-CN" altLang="en-US"/>
          </a:p>
        </p:txBody>
      </p:sp>
      <p:sp>
        <p:nvSpPr>
          <p:cNvPr id="100" name="文本框 99"/>
          <p:cNvSpPr txBox="1"/>
          <p:nvPr/>
        </p:nvSpPr>
        <p:spPr>
          <a:xfrm>
            <a:off x="1998345" y="2384425"/>
            <a:ext cx="8444865" cy="3046095"/>
          </a:xfrm>
          <a:prstGeom prst="rect">
            <a:avLst/>
          </a:prstGeom>
          <a:noFill/>
          <a:ln w="9525">
            <a:noFill/>
          </a:ln>
        </p:spPr>
        <p:txBody>
          <a:bodyPr wrap="square">
            <a:spAutoFit/>
          </a:bodyPr>
          <a:lstStyle/>
          <a:p>
            <a:pPr indent="612140"/>
            <a:r>
              <a:rPr lang="zh-CN" sz="3200">
                <a:latin typeface="Times New Roman" panose="02020603050405020304" pitchFamily="18" charset="0"/>
                <a:ea typeface="宋体" panose="02010600030101010101" pitchFamily="2" charset="-122"/>
              </a:rPr>
              <a:t>第</a:t>
            </a:r>
            <a:r>
              <a:rPr lang="en-US" sz="3200">
                <a:latin typeface="Times New Roman" panose="02020603050405020304" pitchFamily="18" charset="0"/>
              </a:rPr>
              <a:t>1</a:t>
            </a:r>
            <a:r>
              <a:rPr lang="zh-CN" sz="3200">
                <a:latin typeface="Times New Roman" panose="02020603050405020304" pitchFamily="18" charset="0"/>
                <a:ea typeface="宋体" panose="02010600030101010101" pitchFamily="2" charset="-122"/>
              </a:rPr>
              <a:t>题题干要求通常是关于</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原文内容的理解和分析</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，这类题目的选项往往是对原文的内容进行一定的改动</a:t>
            </a:r>
            <a:r>
              <a:rPr lang="en-US" sz="3200">
                <a:latin typeface="Times New Roman" panose="02020603050405020304" pitchFamily="18" charset="0"/>
              </a:rPr>
              <a:t>(</a:t>
            </a:r>
            <a:r>
              <a:rPr lang="zh-CN" sz="3200">
                <a:latin typeface="Times New Roman" panose="02020603050405020304" pitchFamily="18" charset="0"/>
                <a:ea typeface="宋体" panose="02010600030101010101" pitchFamily="2" charset="-122"/>
              </a:rPr>
              <a:t>或删或添或调或漏或拼</a:t>
            </a:r>
            <a:r>
              <a:rPr lang="en-US" sz="3200">
                <a:latin typeface="Times New Roman" panose="02020603050405020304" pitchFamily="18" charset="0"/>
              </a:rPr>
              <a:t>)</a:t>
            </a:r>
            <a:r>
              <a:rPr lang="zh-CN" sz="3200">
                <a:latin typeface="Times New Roman" panose="02020603050405020304" pitchFamily="18" charset="0"/>
                <a:ea typeface="宋体" panose="02010600030101010101" pitchFamily="2" charset="-122"/>
              </a:rPr>
              <a:t>，选项在原文中的信息区域也往往是涉及局部，题目难度不大，只要细心比对，基本上能准确判定。</a:t>
            </a:r>
            <a:endParaRPr lang="zh-CN" altLang="en-US" sz="3200"/>
          </a:p>
        </p:txBody>
      </p:sp>
      <p:sp>
        <p:nvSpPr>
          <p:cNvPr id="4" name="文本框 3"/>
          <p:cNvSpPr txBox="1"/>
          <p:nvPr/>
        </p:nvSpPr>
        <p:spPr>
          <a:xfrm>
            <a:off x="3761740" y="1423670"/>
            <a:ext cx="4297680" cy="645160"/>
          </a:xfrm>
          <a:prstGeom prst="rect">
            <a:avLst/>
          </a:prstGeom>
          <a:noFill/>
        </p:spPr>
        <p:txBody>
          <a:bodyPr wrap="none" rtlCol="0" anchor="t">
            <a:spAutoFit/>
          </a:bodyPr>
          <a:lstStyle/>
          <a:p>
            <a:r>
              <a:rPr lang="zh-CN" altLang="en-US" sz="3600">
                <a:solidFill>
                  <a:srgbClr val="FF0000"/>
                </a:solidFill>
                <a:sym typeface="+mn-ea"/>
              </a:rPr>
              <a:t>整合信息，定位对比</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35580" y="452755"/>
            <a:ext cx="7305675" cy="1143000"/>
          </a:xfrm>
        </p:spPr>
        <p:txBody>
          <a:bodyPr/>
          <a:lstStyle/>
          <a:p>
            <a:r>
              <a:rPr lang="zh-CN" altLang="en-US" sz="3735">
                <a:solidFill>
                  <a:srgbClr val="C00000"/>
                </a:solidFill>
              </a:rPr>
              <a:t>精准筛选整合，细心比对分析</a:t>
            </a:r>
          </a:p>
        </p:txBody>
      </p:sp>
      <p:pic>
        <p:nvPicPr>
          <p:cNvPr id="5" name="Picture 2" descr="W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3570" y="1435735"/>
            <a:ext cx="11082020" cy="458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Y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8683" y="1294800"/>
            <a:ext cx="9547851" cy="394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4340" y="2443480"/>
            <a:ext cx="8783320" cy="3046095"/>
          </a:xfrm>
          <a:prstGeom prst="rect">
            <a:avLst/>
          </a:prstGeom>
          <a:noFill/>
          <a:ln w="9525">
            <a:noFill/>
          </a:ln>
        </p:spPr>
        <p:txBody>
          <a:bodyPr wrap="square">
            <a:spAutoFit/>
          </a:bodyPr>
          <a:lstStyle/>
          <a:p>
            <a:pPr indent="612140"/>
            <a:r>
              <a:rPr lang="zh-CN" sz="3200">
                <a:latin typeface="Times New Roman" panose="02020603050405020304" pitchFamily="18" charset="0"/>
                <a:ea typeface="宋体" panose="02010600030101010101" pitchFamily="2" charset="-122"/>
              </a:rPr>
              <a:t>第</a:t>
            </a:r>
            <a:r>
              <a:rPr lang="en-US" sz="3200">
                <a:latin typeface="Times New Roman" panose="02020603050405020304" pitchFamily="18" charset="0"/>
              </a:rPr>
              <a:t>2</a:t>
            </a:r>
            <a:r>
              <a:rPr lang="zh-CN" sz="3200">
                <a:latin typeface="Times New Roman" panose="02020603050405020304" pitchFamily="18" charset="0"/>
                <a:ea typeface="宋体" panose="02010600030101010101" pitchFamily="2" charset="-122"/>
              </a:rPr>
              <a:t>题题干要求通常为</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对原文论证的相关分析</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，实质上是全面考查对论点、论据、论证方式三者关系的理解和分析能力，考查学生的逻辑思维。</a:t>
            </a:r>
          </a:p>
          <a:p>
            <a:pPr indent="612140"/>
            <a:r>
              <a:rPr lang="zh-CN" sz="3200">
                <a:latin typeface="Times New Roman" panose="02020603050405020304" pitchFamily="18" charset="0"/>
                <a:ea typeface="宋体" panose="02010600030101010101" pitchFamily="2" charset="-122"/>
              </a:rPr>
              <a:t>解答此类题目，首先要掌握以下有关论述类文本的理论知识。</a:t>
            </a:r>
            <a:endParaRPr lang="zh-CN" altLang="en-US" sz="3200"/>
          </a:p>
        </p:txBody>
      </p:sp>
      <p:sp>
        <p:nvSpPr>
          <p:cNvPr id="2" name="文本框 1"/>
          <p:cNvSpPr txBox="1"/>
          <p:nvPr/>
        </p:nvSpPr>
        <p:spPr>
          <a:xfrm>
            <a:off x="2859405" y="1496060"/>
            <a:ext cx="5669280" cy="645160"/>
          </a:xfrm>
          <a:prstGeom prst="rect">
            <a:avLst/>
          </a:prstGeom>
          <a:noFill/>
        </p:spPr>
        <p:txBody>
          <a:bodyPr wrap="none" rtlCol="0" anchor="t">
            <a:spAutoFit/>
          </a:bodyPr>
          <a:lstStyle/>
          <a:p>
            <a:r>
              <a:rPr lang="zh-CN" altLang="en-US" sz="3600">
                <a:solidFill>
                  <a:srgbClr val="FF0000"/>
                </a:solidFill>
                <a:sym typeface="+mn-ea"/>
              </a:rPr>
              <a:t>分析论点、论据和论证思路</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424" y="980473"/>
            <a:ext cx="675005" cy="4320480"/>
          </a:xfrm>
          <a:prstGeom prst="rect">
            <a:avLst/>
          </a:prstGeom>
          <a:noFill/>
        </p:spPr>
        <p:txBody>
          <a:bodyPr vert="eaVert" wrap="square" rtlCol="0">
            <a:spAutoFit/>
          </a:bodyPr>
          <a:lstStyle/>
          <a:p>
            <a:pPr algn="ctr"/>
            <a:r>
              <a:rPr lang="en-US" altLang="zh-CN" sz="3200">
                <a:solidFill>
                  <a:srgbClr val="FF0000"/>
                </a:solidFill>
                <a:latin typeface="黑体" panose="02010609060101010101" charset="-122"/>
                <a:ea typeface="黑体" panose="02010609060101010101" charset="-122"/>
              </a:rPr>
              <a:t>【</a:t>
            </a:r>
            <a:r>
              <a:rPr lang="zh-CN" altLang="en-US" sz="3200">
                <a:solidFill>
                  <a:srgbClr val="FF0000"/>
                </a:solidFill>
                <a:latin typeface="黑体" panose="02010609060101010101" charset="-122"/>
                <a:ea typeface="黑体" panose="02010609060101010101" charset="-122"/>
              </a:rPr>
              <a:t>选文类型与考向分析</a:t>
            </a:r>
            <a:r>
              <a:rPr lang="en-US" altLang="zh-CN" sz="3200">
                <a:solidFill>
                  <a:srgbClr val="FF0000"/>
                </a:solidFill>
                <a:latin typeface="黑体" panose="02010609060101010101" charset="-122"/>
                <a:ea typeface="黑体" panose="02010609060101010101" charset="-122"/>
              </a:rPr>
              <a:t>】</a:t>
            </a:r>
            <a:endParaRPr lang="zh-CN" altLang="en-US" sz="3200">
              <a:solidFill>
                <a:srgbClr val="FF0000"/>
              </a:solidFill>
              <a:latin typeface="黑体" panose="02010609060101010101" charset="-122"/>
              <a:ea typeface="黑体" panose="02010609060101010101" charset="-122"/>
            </a:endParaRPr>
          </a:p>
        </p:txBody>
      </p:sp>
      <p:graphicFrame>
        <p:nvGraphicFramePr>
          <p:cNvPr id="7" name="表格 6"/>
          <p:cNvGraphicFramePr>
            <a:graphicFrameLocks noGrp="1"/>
          </p:cNvGraphicFramePr>
          <p:nvPr>
            <p:custDataLst>
              <p:tags r:id="rId1"/>
            </p:custDataLst>
          </p:nvPr>
        </p:nvGraphicFramePr>
        <p:xfrm>
          <a:off x="712470" y="52070"/>
          <a:ext cx="11315700" cy="6820535"/>
        </p:xfrm>
        <a:graphic>
          <a:graphicData uri="http://schemas.openxmlformats.org/drawingml/2006/table">
            <a:tbl>
              <a:tblPr>
                <a:tableStyleId>{5C22544A-7EE6-4342-B048-85BDC9FD1C3A}</a:tableStyleId>
              </a:tblPr>
              <a:tblGrid>
                <a:gridCol w="2145665"/>
                <a:gridCol w="3062605"/>
                <a:gridCol w="1741805"/>
                <a:gridCol w="873125"/>
                <a:gridCol w="873125"/>
                <a:gridCol w="873125"/>
                <a:gridCol w="873125"/>
                <a:gridCol w="873125"/>
              </a:tblGrid>
              <a:tr h="384175">
                <a:tc gridSpan="3">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题目信息</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hMerge="1">
                  <a:txBody>
                    <a:bodyPr/>
                    <a:lstStyle/>
                    <a:p>
                      <a:endParaRPr lang="zh-CN"/>
                    </a:p>
                  </a:txBody>
                  <a:tcPr/>
                </a:tc>
                <a:tc hMerge="1">
                  <a:txBody>
                    <a:bodyPr/>
                    <a:lstStyle/>
                    <a:p>
                      <a:endParaRPr lang="zh-CN"/>
                    </a:p>
                  </a:txBody>
                  <a:tcPr/>
                </a:tc>
                <a:tc gridSpan="5">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考点考向</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357505">
                <a:tc rowSpan="2">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年份</a:t>
                      </a:r>
                      <a:r>
                        <a:rPr lang="en-US" altLang="zh-CN" sz="2135" u="none" strike="noStrike">
                          <a:solidFill>
                            <a:schemeClr val="accent2"/>
                          </a:solidFill>
                          <a:effectLst/>
                          <a:latin typeface="黑体" panose="02010609060101010101" charset="-122"/>
                          <a:ea typeface="黑体" panose="02010609060101010101" charset="-122"/>
                        </a:rPr>
                        <a:t>·</a:t>
                      </a:r>
                      <a:r>
                        <a:rPr lang="zh-CN" altLang="en-US" sz="2135" u="none" strike="noStrike">
                          <a:solidFill>
                            <a:schemeClr val="accent2"/>
                          </a:solidFill>
                          <a:effectLst/>
                          <a:latin typeface="黑体" panose="02010609060101010101" charset="-122"/>
                          <a:ea typeface="黑体" panose="02010609060101010101" charset="-122"/>
                        </a:rPr>
                        <a:t>卷别</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rowSpan="2">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选文</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rowSpan="2">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类型</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理解</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筛选</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归纳</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论证</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观点</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357505">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句子</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整合</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概括</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分析</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latin typeface="黑体" panose="02010609060101010101" charset="-122"/>
                          <a:ea typeface="黑体" panose="02010609060101010101" charset="-122"/>
                        </a:rPr>
                        <a:t>态度</a:t>
                      </a:r>
                      <a:endParaRPr lang="zh-CN" altLang="en-US" sz="2135" b="0" i="0" u="none" strike="noStrike">
                        <a:solidFill>
                          <a:schemeClr val="accent2"/>
                        </a:solidFill>
                        <a:effectLst/>
                        <a:latin typeface="黑体" panose="02010609060101010101" charset="-122"/>
                        <a:ea typeface="黑体" panose="02010609060101010101"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446405">
                <a:tc>
                  <a:txBody>
                    <a:bodyPr/>
                    <a:lstStyle/>
                    <a:p>
                      <a:pPr algn="ctr" fontAlgn="ctr"/>
                      <a:r>
                        <a:rPr lang="en-US" altLang="zh-CN" sz="2135" u="none" strike="noStrike">
                          <a:solidFill>
                            <a:schemeClr val="accent2"/>
                          </a:solidFill>
                          <a:effectLst/>
                        </a:rPr>
                        <a:t>2018·</a:t>
                      </a:r>
                      <a:r>
                        <a:rPr lang="zh-CN" altLang="en-US" sz="2135" u="none" strike="noStrike">
                          <a:solidFill>
                            <a:schemeClr val="accent2"/>
                          </a:solidFill>
                          <a:effectLst/>
                        </a:rPr>
                        <a:t>全国卷</a:t>
                      </a:r>
                      <a:r>
                        <a:rPr lang="en-US" altLang="zh-CN" sz="2135" u="none" strike="noStrike">
                          <a:solidFill>
                            <a:schemeClr val="accent2"/>
                          </a:solidFill>
                          <a:effectLst/>
                        </a:rPr>
                        <a:t>Ⅰ</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en-US" altLang="zh-CN" sz="2135" u="none" strike="noStrike">
                          <a:solidFill>
                            <a:schemeClr val="accent2"/>
                          </a:solidFill>
                          <a:effectLst/>
                        </a:rPr>
                        <a:t>《</a:t>
                      </a:r>
                      <a:r>
                        <a:rPr lang="zh-CN" altLang="en-US" sz="2135" u="none" strike="noStrike">
                          <a:solidFill>
                            <a:schemeClr val="accent2"/>
                          </a:solidFill>
                          <a:effectLst/>
                        </a:rPr>
                        <a:t>诸子学</a:t>
                      </a:r>
                      <a:r>
                        <a:rPr lang="en-US" altLang="zh-CN" sz="2135" u="none" strike="noStrike">
                          <a:solidFill>
                            <a:schemeClr val="accent2"/>
                          </a:solidFill>
                          <a:effectLst/>
                        </a:rPr>
                        <a:t>》</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史学论文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447675">
                <a:tc>
                  <a:txBody>
                    <a:bodyPr/>
                    <a:lstStyle/>
                    <a:p>
                      <a:pPr algn="ctr" fontAlgn="ctr"/>
                      <a:r>
                        <a:rPr lang="en-US" altLang="zh-CN" sz="2135" u="none" strike="noStrike">
                          <a:solidFill>
                            <a:schemeClr val="accent2"/>
                          </a:solidFill>
                          <a:effectLst/>
                        </a:rPr>
                        <a:t>2018·</a:t>
                      </a:r>
                      <a:r>
                        <a:rPr lang="zh-CN" altLang="en-US" sz="2135" u="none" strike="noStrike">
                          <a:solidFill>
                            <a:schemeClr val="accent2"/>
                          </a:solidFill>
                          <a:effectLst/>
                        </a:rPr>
                        <a:t>全国卷</a:t>
                      </a:r>
                      <a:r>
                        <a:rPr lang="en-US" altLang="zh-CN" sz="2135" u="none" strike="noStrike">
                          <a:solidFill>
                            <a:schemeClr val="accent2"/>
                          </a:solidFill>
                          <a:effectLst/>
                        </a:rPr>
                        <a:t>Ⅱ</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en-US" altLang="zh-CN" sz="2135" u="none" strike="noStrike">
                          <a:solidFill>
                            <a:schemeClr val="accent2"/>
                          </a:solidFill>
                          <a:effectLst/>
                        </a:rPr>
                        <a:t>《</a:t>
                      </a:r>
                      <a:r>
                        <a:rPr lang="zh-CN" altLang="en-US" sz="2135" u="none" strike="noStrike">
                          <a:solidFill>
                            <a:schemeClr val="accent2"/>
                          </a:solidFill>
                          <a:effectLst/>
                        </a:rPr>
                        <a:t>被遗忘权</a:t>
                      </a:r>
                      <a:r>
                        <a:rPr lang="en-US" altLang="zh-CN" sz="2135" u="none" strike="noStrike">
                          <a:solidFill>
                            <a:schemeClr val="accent2"/>
                          </a:solidFill>
                          <a:effectLst/>
                        </a:rPr>
                        <a:t>》</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社科文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447040">
                <a:tc>
                  <a:txBody>
                    <a:bodyPr/>
                    <a:lstStyle/>
                    <a:p>
                      <a:pPr algn="ctr" fontAlgn="ctr"/>
                      <a:r>
                        <a:rPr lang="en-US" altLang="zh-CN" sz="2135" u="none" strike="noStrike">
                          <a:solidFill>
                            <a:schemeClr val="accent2"/>
                          </a:solidFill>
                          <a:effectLst/>
                        </a:rPr>
                        <a:t>2018·</a:t>
                      </a:r>
                      <a:r>
                        <a:rPr lang="zh-CN" altLang="en-US" sz="2135" u="none" strike="noStrike">
                          <a:solidFill>
                            <a:schemeClr val="accent2"/>
                          </a:solidFill>
                          <a:effectLst/>
                        </a:rPr>
                        <a:t>全国卷</a:t>
                      </a:r>
                      <a:r>
                        <a:rPr lang="en-US" altLang="zh-CN" sz="2135" u="none" strike="noStrike">
                          <a:solidFill>
                            <a:schemeClr val="accent2"/>
                          </a:solidFill>
                          <a:effectLst/>
                        </a:rPr>
                        <a:t>Ⅲ</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en-US" altLang="zh-CN" sz="2135" u="none" strike="noStrike">
                          <a:solidFill>
                            <a:schemeClr val="accent2"/>
                          </a:solidFill>
                          <a:effectLst/>
                        </a:rPr>
                        <a:t>《</a:t>
                      </a:r>
                      <a:r>
                        <a:rPr lang="zh-CN" altLang="en-US" sz="2135" u="none" strike="noStrike">
                          <a:solidFill>
                            <a:schemeClr val="accent2"/>
                          </a:solidFill>
                          <a:effectLst/>
                        </a:rPr>
                        <a:t>城市社会</a:t>
                      </a:r>
                      <a:r>
                        <a:rPr lang="en-US" altLang="zh-CN" sz="2135" u="none" strike="noStrike">
                          <a:solidFill>
                            <a:schemeClr val="accent2"/>
                          </a:solidFill>
                          <a:effectLst/>
                        </a:rPr>
                        <a:t>》</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社科文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661035">
                <a:tc>
                  <a:txBody>
                    <a:bodyPr/>
                    <a:lstStyle/>
                    <a:p>
                      <a:pPr algn="ctr" fontAlgn="ctr"/>
                      <a:r>
                        <a:rPr lang="en-US" altLang="zh-CN" sz="2135" u="none" strike="noStrike">
                          <a:solidFill>
                            <a:schemeClr val="accent2"/>
                          </a:solidFill>
                          <a:effectLst/>
                        </a:rPr>
                        <a:t>2019·</a:t>
                      </a:r>
                      <a:r>
                        <a:rPr lang="zh-CN" altLang="en-US" sz="2135" u="none" strike="noStrike">
                          <a:solidFill>
                            <a:schemeClr val="accent2"/>
                          </a:solidFill>
                          <a:effectLst/>
                        </a:rPr>
                        <a:t>全国卷</a:t>
                      </a:r>
                      <a:r>
                        <a:rPr lang="en-US" altLang="zh-CN" sz="2135" u="none" strike="noStrike">
                          <a:solidFill>
                            <a:schemeClr val="accent2"/>
                          </a:solidFill>
                          <a:effectLst/>
                        </a:rPr>
                        <a:t>Ⅰ</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sz="2135" u="none" strike="noStrike">
                          <a:solidFill>
                            <a:schemeClr val="accent2"/>
                          </a:solidFill>
                          <a:effectLst/>
                        </a:rPr>
                        <a:t>《照亮和雕刻民族的灵魂》</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社科文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661035">
                <a:tc>
                  <a:txBody>
                    <a:bodyPr/>
                    <a:lstStyle/>
                    <a:p>
                      <a:pPr algn="ctr" fontAlgn="ctr"/>
                      <a:r>
                        <a:rPr lang="en-US" altLang="zh-CN" sz="2135" u="none" strike="noStrike">
                          <a:solidFill>
                            <a:schemeClr val="accent2"/>
                          </a:solidFill>
                          <a:effectLst/>
                        </a:rPr>
                        <a:t>2019·</a:t>
                      </a:r>
                      <a:r>
                        <a:rPr lang="zh-CN" altLang="en-US" sz="2135" u="none" strike="noStrike">
                          <a:solidFill>
                            <a:schemeClr val="accent2"/>
                          </a:solidFill>
                          <a:effectLst/>
                        </a:rPr>
                        <a:t>全国卷</a:t>
                      </a:r>
                      <a:r>
                        <a:rPr lang="en-US" altLang="zh-CN" sz="2135" u="none" strike="noStrike">
                          <a:solidFill>
                            <a:schemeClr val="accent2"/>
                          </a:solidFill>
                          <a:effectLst/>
                        </a:rPr>
                        <a:t>Ⅱ</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sz="2135" u="none" strike="noStrike">
                          <a:solidFill>
                            <a:schemeClr val="accent2"/>
                          </a:solidFill>
                          <a:effectLst/>
                        </a:rPr>
                        <a:t>《论杜甫七律之演进及其承先启后之成就》</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文艺论文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661035">
                <a:tc>
                  <a:txBody>
                    <a:bodyPr/>
                    <a:lstStyle/>
                    <a:p>
                      <a:pPr algn="ctr" fontAlgn="ctr"/>
                      <a:r>
                        <a:rPr lang="en-US" altLang="zh-CN" sz="2135" u="none" strike="noStrike">
                          <a:solidFill>
                            <a:schemeClr val="accent2"/>
                          </a:solidFill>
                          <a:effectLst/>
                        </a:rPr>
                        <a:t>2019·</a:t>
                      </a:r>
                      <a:r>
                        <a:rPr lang="zh-CN" altLang="en-US" sz="2135" u="none" strike="noStrike">
                          <a:solidFill>
                            <a:schemeClr val="accent2"/>
                          </a:solidFill>
                          <a:effectLst/>
                        </a:rPr>
                        <a:t>全国卷</a:t>
                      </a:r>
                      <a:r>
                        <a:rPr lang="en-US" altLang="zh-CN" sz="2135" u="none" strike="noStrike">
                          <a:solidFill>
                            <a:schemeClr val="accent2"/>
                          </a:solidFill>
                          <a:effectLst/>
                        </a:rPr>
                        <a:t>Ⅲ</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sz="2135" u="none" strike="noStrike">
                          <a:solidFill>
                            <a:schemeClr val="accent2"/>
                          </a:solidFill>
                          <a:effectLst/>
                        </a:rPr>
                        <a:t>《论传统表演艺术的保护与传承》</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文艺论文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704850">
                <a:tc>
                  <a:txBody>
                    <a:bodyPr/>
                    <a:lstStyle/>
                    <a:p>
                      <a:pPr algn="ctr" fontAlgn="ctr"/>
                      <a:r>
                        <a:rPr lang="en-US" altLang="zh-CN" sz="2135" u="none" strike="noStrike">
                          <a:solidFill>
                            <a:schemeClr val="accent2"/>
                          </a:solidFill>
                          <a:effectLst/>
                        </a:rPr>
                        <a:t>2020·</a:t>
                      </a:r>
                      <a:r>
                        <a:rPr lang="zh-CN" altLang="en-US" sz="2135" u="none" strike="noStrike">
                          <a:solidFill>
                            <a:schemeClr val="accent2"/>
                          </a:solidFill>
                          <a:effectLst/>
                        </a:rPr>
                        <a:t>全国卷</a:t>
                      </a:r>
                      <a:r>
                        <a:rPr lang="en-US" altLang="zh-CN" sz="2135" u="none" strike="noStrike">
                          <a:solidFill>
                            <a:schemeClr val="accent2"/>
                          </a:solidFill>
                          <a:effectLst/>
                        </a:rPr>
                        <a:t>Ⅰ</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sz="2135" u="none" strike="noStrike">
                          <a:solidFill>
                            <a:schemeClr val="accent2"/>
                          </a:solidFill>
                          <a:effectLst/>
                        </a:rPr>
                        <a:t>《“孝”作为家庭伦理的意义》</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社科</a:t>
                      </a:r>
                      <a:r>
                        <a:rPr lang="zh-CN" altLang="en-US" sz="2135" u="none" strike="noStrike">
                          <a:solidFill>
                            <a:schemeClr val="accent2"/>
                          </a:solidFill>
                          <a:effectLst/>
                        </a:rPr>
                        <a:t>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705485">
                <a:tc>
                  <a:txBody>
                    <a:bodyPr/>
                    <a:lstStyle/>
                    <a:p>
                      <a:pPr algn="ctr" fontAlgn="ctr"/>
                      <a:r>
                        <a:rPr lang="en-US" altLang="zh-CN" sz="2135" u="none" strike="noStrike">
                          <a:solidFill>
                            <a:schemeClr val="accent2"/>
                          </a:solidFill>
                          <a:effectLst/>
                        </a:rPr>
                        <a:t>2020·</a:t>
                      </a:r>
                      <a:r>
                        <a:rPr lang="zh-CN" altLang="en-US" sz="2135" u="none" strike="noStrike">
                          <a:solidFill>
                            <a:schemeClr val="accent2"/>
                          </a:solidFill>
                          <a:effectLst/>
                        </a:rPr>
                        <a:t>全国卷</a:t>
                      </a:r>
                      <a:r>
                        <a:rPr lang="en-US" altLang="zh-CN" sz="2135" u="none" strike="noStrike">
                          <a:solidFill>
                            <a:schemeClr val="accent2"/>
                          </a:solidFill>
                          <a:effectLst/>
                        </a:rPr>
                        <a:t>Ⅱ</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sz="2135" u="none" strike="noStrike">
                          <a:solidFill>
                            <a:schemeClr val="accent2"/>
                          </a:solidFill>
                          <a:effectLst/>
                        </a:rPr>
                        <a:t>《实物的回归：美术的“历史物质性”》</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文艺论文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a:solidFill>
                            <a:schemeClr val="accent2"/>
                          </a:solidFill>
                          <a:effectLst/>
                          <a:sym typeface="+mn-ea"/>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r h="986790">
                <a:tc>
                  <a:txBody>
                    <a:bodyPr/>
                    <a:lstStyle/>
                    <a:p>
                      <a:pPr algn="ctr" fontAlgn="ctr"/>
                      <a:r>
                        <a:rPr lang="en-US" altLang="zh-CN" sz="2135" u="none" strike="noStrike">
                          <a:solidFill>
                            <a:schemeClr val="accent2"/>
                          </a:solidFill>
                          <a:effectLst/>
                        </a:rPr>
                        <a:t>2020·</a:t>
                      </a:r>
                      <a:r>
                        <a:rPr lang="zh-CN" altLang="en-US" sz="2135" u="none" strike="noStrike">
                          <a:solidFill>
                            <a:schemeClr val="accent2"/>
                          </a:solidFill>
                          <a:effectLst/>
                        </a:rPr>
                        <a:t>全国卷</a:t>
                      </a:r>
                      <a:r>
                        <a:rPr lang="en-US" altLang="zh-CN" sz="2135" u="none" strike="noStrike">
                          <a:solidFill>
                            <a:schemeClr val="accent2"/>
                          </a:solidFill>
                          <a:effectLst/>
                        </a:rPr>
                        <a:t>Ⅲ</a:t>
                      </a:r>
                      <a:endParaRPr lang="en-US" altLang="zh-CN"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sz="2135" u="none" strike="noStrike">
                          <a:solidFill>
                            <a:schemeClr val="accent2"/>
                          </a:solidFill>
                          <a:effectLst/>
                        </a:rPr>
                        <a:t>《谈谈&lt;古文观止&gt;》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文艺论文</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r>
                        <a:rPr lang="zh-CN" altLang="en-US" sz="2135" u="none" strike="noStrike">
                          <a:solidFill>
                            <a:schemeClr val="accent2"/>
                          </a:solidFill>
                          <a:effectLst/>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a:solidFill>
                          <a:schemeClr val="accent2"/>
                        </a:solidFill>
                        <a:effectLst/>
                        <a:sym typeface="+mn-ea"/>
                      </a:endParaRPr>
                    </a:p>
                    <a:p>
                      <a:pPr algn="ctr" fontAlgn="ctr"/>
                      <a:r>
                        <a:rPr lang="zh-CN" altLang="en-US" sz="2135">
                          <a:solidFill>
                            <a:schemeClr val="accent2"/>
                          </a:solidFill>
                          <a:effectLst/>
                          <a:sym typeface="+mn-ea"/>
                        </a:rPr>
                        <a:t>√</a:t>
                      </a: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c>
                  <a:txBody>
                    <a:bodyPr/>
                    <a:lstStyle/>
                    <a:p>
                      <a:pPr algn="ctr" fontAlgn="ctr"/>
                      <a:endParaRPr lang="zh-CN" altLang="en-US" sz="2135" b="0" i="0" u="none" strike="noStrike">
                        <a:solidFill>
                          <a:schemeClr val="accent2"/>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tint val="20000"/>
                        <a:alpha val="0"/>
                      </a:schemeClr>
                    </a:solidFill>
                  </a:tcPr>
                </a:tc>
              </a:tr>
            </a:tbl>
          </a:graphicData>
        </a:graphic>
      </p:graphicFrame>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117763" name="表格 16117762"/>
          <p:cNvGraphicFramePr/>
          <p:nvPr>
            <p:custDataLst>
              <p:tags r:id="rId1"/>
            </p:custDataLst>
          </p:nvPr>
        </p:nvGraphicFramePr>
        <p:xfrm>
          <a:off x="1487488" y="178436"/>
          <a:ext cx="10175875" cy="3322320"/>
        </p:xfrm>
        <a:graphic>
          <a:graphicData uri="http://schemas.openxmlformats.org/drawingml/2006/table">
            <a:tbl>
              <a:tblPr/>
              <a:tblGrid>
                <a:gridCol w="1536065"/>
                <a:gridCol w="1824355"/>
                <a:gridCol w="6815455"/>
              </a:tblGrid>
              <a:tr h="91567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665" b="1">
                          <a:latin typeface="黑体" panose="02010609060101010101" charset="-122"/>
                          <a:ea typeface="黑体" panose="02010609060101010101" charset="-122"/>
                          <a:cs typeface="Times New Roman" panose="02020603050405020304" pitchFamily="18" charset="0"/>
                        </a:rPr>
                        <a:t>三要素</a:t>
                      </a:r>
                      <a:endParaRPr lang="zh-CN" altLang="en-US" sz="2665" b="1">
                        <a:latin typeface="黑体" panose="02010609060101010101" charset="-122"/>
                        <a:ea typeface="黑体"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665" b="1">
                          <a:latin typeface="黑体" panose="02010609060101010101" charset="-122"/>
                          <a:ea typeface="黑体" panose="02010609060101010101" charset="-122"/>
                          <a:cs typeface="Times New Roman" panose="02020603050405020304" pitchFamily="18" charset="0"/>
                        </a:rPr>
                        <a:t>概念</a:t>
                      </a:r>
                      <a:endParaRPr lang="zh-CN" altLang="en-US" sz="2665" b="1">
                        <a:latin typeface="黑体" panose="02010609060101010101" charset="-122"/>
                        <a:ea typeface="黑体"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665" b="1">
                          <a:latin typeface="黑体" panose="02010609060101010101" charset="-122"/>
                          <a:ea typeface="黑体" panose="02010609060101010101" charset="-122"/>
                          <a:cs typeface="Times New Roman" panose="02020603050405020304" pitchFamily="18" charset="0"/>
                        </a:rPr>
                        <a:t>说明</a:t>
                      </a:r>
                      <a:endParaRPr lang="zh-CN" altLang="en-US" sz="2665" b="1">
                        <a:latin typeface="黑体" panose="02010609060101010101" charset="-122"/>
                        <a:ea typeface="黑体"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0665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论点</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论点是作者对所议论的问题所持的见解或主张。</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第一，论点一般表述为一句话，所表达的意思要准确、鲜明。</a:t>
                      </a:r>
                      <a:endParaRPr lang="zh-CN" altLang="en-US" sz="2135" b="1">
                        <a:cs typeface="Times New Roman" panose="02020603050405020304" pitchFamily="18" charset="0"/>
                      </a:endParaRPr>
                    </a:p>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第二，论点出现的位置多变：</a:t>
                      </a:r>
                      <a:r>
                        <a:rPr lang="en-US" altLang="zh-CN" sz="2135" b="1">
                          <a:cs typeface="Times New Roman" panose="02020603050405020304" pitchFamily="18" charset="0"/>
                        </a:rPr>
                        <a:t>①</a:t>
                      </a:r>
                      <a:r>
                        <a:rPr lang="zh-CN" altLang="en-US" sz="2135" b="1">
                          <a:latin typeface="Times New Roman" panose="02020603050405020304" pitchFamily="18" charset="0"/>
                          <a:cs typeface="Times New Roman" panose="02020603050405020304" pitchFamily="18" charset="0"/>
                        </a:rPr>
                        <a:t>有的直接出现在开头；</a:t>
                      </a:r>
                      <a:r>
                        <a:rPr lang="en-US" altLang="zh-CN" sz="2135" b="1">
                          <a:cs typeface="Times New Roman" panose="02020603050405020304" pitchFamily="18" charset="0"/>
                        </a:rPr>
                        <a:t>②</a:t>
                      </a:r>
                      <a:r>
                        <a:rPr lang="zh-CN" altLang="en-US" sz="2135" b="1">
                          <a:latin typeface="Times New Roman" panose="02020603050405020304" pitchFamily="18" charset="0"/>
                          <a:cs typeface="Times New Roman" panose="02020603050405020304" pitchFamily="18" charset="0"/>
                        </a:rPr>
                        <a:t>有的在结尾；</a:t>
                      </a:r>
                      <a:r>
                        <a:rPr lang="en-US" altLang="zh-CN" sz="2135" b="1">
                          <a:cs typeface="Times New Roman" panose="02020603050405020304" pitchFamily="18" charset="0"/>
                        </a:rPr>
                        <a:t>③</a:t>
                      </a:r>
                      <a:r>
                        <a:rPr lang="zh-CN" altLang="en-US" sz="2135" b="1">
                          <a:latin typeface="Times New Roman" panose="02020603050405020304" pitchFamily="18" charset="0"/>
                          <a:cs typeface="Times New Roman" panose="02020603050405020304" pitchFamily="18" charset="0"/>
                        </a:rPr>
                        <a:t>有的出现在文章中间；</a:t>
                      </a:r>
                      <a:r>
                        <a:rPr lang="en-US" altLang="zh-CN" sz="2135" b="1">
                          <a:cs typeface="Times New Roman" panose="02020603050405020304" pitchFamily="18" charset="0"/>
                        </a:rPr>
                        <a:t>④</a:t>
                      </a:r>
                      <a:r>
                        <a:rPr lang="zh-CN" altLang="en-US" sz="2135" b="1">
                          <a:latin typeface="Times New Roman" panose="02020603050405020304" pitchFamily="18" charset="0"/>
                          <a:cs typeface="Times New Roman" panose="02020603050405020304" pitchFamily="18" charset="0"/>
                        </a:rPr>
                        <a:t>有的标题就是论点。</a:t>
                      </a:r>
                      <a:endParaRPr lang="zh-CN" altLang="en-US" sz="2135" b="1">
                        <a:ea typeface="方正华隶_GBK" pitchFamily="65" charset="-122"/>
                      </a:endParaRPr>
                    </a:p>
                    <a:p>
                      <a:pPr marL="0" lvl="0" indent="0" defTabSz="0">
                        <a:spcBef>
                          <a:spcPct val="0"/>
                        </a:spcBef>
                        <a:buNone/>
                        <a:tabLst>
                          <a:tab pos="2400300" algn="l"/>
                        </a:tabLst>
                      </a:pPr>
                      <a:r>
                        <a:rPr lang="zh-CN" altLang="en-US" sz="2135" b="1">
                          <a:latin typeface="Times New Roman" panose="02020603050405020304" pitchFamily="18" charset="0"/>
                          <a:ea typeface="方正书宋_GBK" panose="03000509000000000000" pitchFamily="65" charset="-122"/>
                        </a:rPr>
                        <a:t>第三，一篇文本只能有一个中心论点。</a:t>
                      </a:r>
                      <a:endParaRPr lang="zh-CN" altLang="en-US" sz="2135" b="1">
                        <a:ea typeface="方正书宋_GBK" panose="03000509000000000000"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2"/>
            </p:custDataLst>
          </p:nvPr>
        </p:nvGraphicFramePr>
        <p:xfrm>
          <a:off x="1486853" y="3458846"/>
          <a:ext cx="10115550" cy="3213100"/>
        </p:xfrm>
        <a:graphic>
          <a:graphicData uri="http://schemas.openxmlformats.org/drawingml/2006/table">
            <a:tbl>
              <a:tblPr/>
              <a:tblGrid>
                <a:gridCol w="1527175"/>
                <a:gridCol w="1813560"/>
                <a:gridCol w="6774815"/>
              </a:tblGrid>
              <a:tr h="160655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论据</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论据是用来论证论点的材料，它包括事实论据和理论论据。</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事实论据，指有代表性的事例、确凿的数据、可靠的史实等。</a:t>
                      </a:r>
                      <a:endParaRPr lang="zh-CN" altLang="en-US" sz="2135" b="1">
                        <a:cs typeface="Times New Roman" panose="02020603050405020304" pitchFamily="18" charset="0"/>
                      </a:endParaRPr>
                    </a:p>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理论论据，指经过实践检验的格言、原理、定律及人们公认的道理等。</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0655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论证</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论证是用论据来证明论点的过程和方法。</a:t>
                      </a:r>
                      <a:endParaRPr lang="zh-CN" altLang="en-US" sz="2135"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1">
                          <a:latin typeface="Times New Roman" panose="02020603050405020304" pitchFamily="18" charset="0"/>
                          <a:cs typeface="Times New Roman" panose="02020603050405020304" pitchFamily="18" charset="0"/>
                        </a:rPr>
                        <a:t>一般来说，论点是解决</a:t>
                      </a:r>
                      <a:r>
                        <a:rPr lang="zh-CN" altLang="en-US" sz="2135" b="1">
                          <a:cs typeface="Times New Roman" panose="02020603050405020304" pitchFamily="18" charset="0"/>
                        </a:rPr>
                        <a:t>“</a:t>
                      </a:r>
                      <a:r>
                        <a:rPr lang="zh-CN" altLang="en-US" sz="2135" b="1">
                          <a:latin typeface="Times New Roman" panose="02020603050405020304" pitchFamily="18" charset="0"/>
                          <a:cs typeface="Times New Roman" panose="02020603050405020304" pitchFamily="18" charset="0"/>
                        </a:rPr>
                        <a:t>证明什么</a:t>
                      </a:r>
                      <a:r>
                        <a:rPr lang="zh-CN" altLang="en-US" sz="2135" b="1">
                          <a:cs typeface="Times New Roman" panose="02020603050405020304" pitchFamily="18" charset="0"/>
                        </a:rPr>
                        <a:t>”</a:t>
                      </a:r>
                      <a:r>
                        <a:rPr lang="zh-CN" altLang="en-US" sz="2135" b="1">
                          <a:latin typeface="Times New Roman" panose="02020603050405020304" pitchFamily="18" charset="0"/>
                          <a:cs typeface="Times New Roman" panose="02020603050405020304" pitchFamily="18" charset="0"/>
                        </a:rPr>
                        <a:t>的问题，论据是解决</a:t>
                      </a:r>
                      <a:r>
                        <a:rPr lang="zh-CN" altLang="en-US" sz="2135" b="1">
                          <a:cs typeface="Times New Roman" panose="02020603050405020304" pitchFamily="18" charset="0"/>
                        </a:rPr>
                        <a:t>“</a:t>
                      </a:r>
                      <a:r>
                        <a:rPr lang="zh-CN" altLang="en-US" sz="2135" b="1">
                          <a:latin typeface="Times New Roman" panose="02020603050405020304" pitchFamily="18" charset="0"/>
                          <a:cs typeface="Times New Roman" panose="02020603050405020304" pitchFamily="18" charset="0"/>
                        </a:rPr>
                        <a:t>用什么来证明</a:t>
                      </a:r>
                      <a:r>
                        <a:rPr lang="zh-CN" altLang="en-US" sz="2135" b="1">
                          <a:cs typeface="Times New Roman" panose="02020603050405020304" pitchFamily="18" charset="0"/>
                        </a:rPr>
                        <a:t>”</a:t>
                      </a:r>
                      <a:r>
                        <a:rPr lang="zh-CN" altLang="en-US" sz="2135" b="1">
                          <a:latin typeface="Times New Roman" panose="02020603050405020304" pitchFamily="18" charset="0"/>
                          <a:cs typeface="Times New Roman" panose="02020603050405020304" pitchFamily="18" charset="0"/>
                        </a:rPr>
                        <a:t>的问题，而论证</a:t>
                      </a:r>
                      <a:r>
                        <a:rPr lang="en-US" altLang="zh-CN" sz="2135" b="1">
                          <a:latin typeface="Times New Roman" panose="02020603050405020304" pitchFamily="18" charset="0"/>
                          <a:cs typeface="Times New Roman" panose="02020603050405020304" pitchFamily="18" charset="0"/>
                        </a:rPr>
                        <a:t>(</a:t>
                      </a:r>
                      <a:r>
                        <a:rPr lang="zh-CN" altLang="en-US" sz="2135" b="1">
                          <a:latin typeface="Times New Roman" panose="02020603050405020304" pitchFamily="18" charset="0"/>
                          <a:cs typeface="Times New Roman" panose="02020603050405020304" pitchFamily="18" charset="0"/>
                        </a:rPr>
                        <a:t>包括论证的过程和方法</a:t>
                      </a:r>
                      <a:r>
                        <a:rPr lang="en-US" altLang="zh-CN" sz="2135" b="1">
                          <a:latin typeface="Times New Roman" panose="02020603050405020304" pitchFamily="18" charset="0"/>
                          <a:ea typeface="方正华隶_GBK" pitchFamily="65" charset="-122"/>
                        </a:rPr>
                        <a:t>)</a:t>
                      </a:r>
                      <a:r>
                        <a:rPr lang="zh-CN" altLang="en-US" sz="2135" b="1">
                          <a:latin typeface="Times New Roman" panose="02020603050405020304" pitchFamily="18" charset="0"/>
                          <a:ea typeface="方正书宋_GBK" panose="03000509000000000000" pitchFamily="65" charset="-122"/>
                        </a:rPr>
                        <a:t>是解决</a:t>
                      </a:r>
                      <a:r>
                        <a:rPr lang="zh-CN" altLang="en-US" sz="2135" b="1">
                          <a:ea typeface="方正书宋_GBK" panose="03000509000000000000" pitchFamily="65" charset="-122"/>
                        </a:rPr>
                        <a:t>“</a:t>
                      </a:r>
                      <a:r>
                        <a:rPr lang="zh-CN" altLang="en-US" sz="2135" b="1">
                          <a:latin typeface="Times New Roman" panose="02020603050405020304" pitchFamily="18" charset="0"/>
                          <a:ea typeface="方正书宋_GBK" panose="03000509000000000000" pitchFamily="65" charset="-122"/>
                        </a:rPr>
                        <a:t>怎样证明</a:t>
                      </a:r>
                      <a:r>
                        <a:rPr lang="zh-CN" altLang="en-US" sz="2135" b="1">
                          <a:ea typeface="方正书宋_GBK" panose="03000509000000000000" pitchFamily="65" charset="-122"/>
                        </a:rPr>
                        <a:t>”</a:t>
                      </a:r>
                      <a:r>
                        <a:rPr lang="zh-CN" altLang="en-US" sz="2135" b="1">
                          <a:latin typeface="Times New Roman" panose="02020603050405020304" pitchFamily="18" charset="0"/>
                          <a:ea typeface="方正书宋_GBK" panose="03000509000000000000" pitchFamily="65" charset="-122"/>
                        </a:rPr>
                        <a:t>的问题。论据的展开要围绕论点进行，论据的运用要典型、新颖、有说理性。</a:t>
                      </a:r>
                      <a:endParaRPr lang="zh-CN" altLang="en-US" sz="2135" b="1">
                        <a:ea typeface="方正书宋_GBK" panose="03000509000000000000"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35306" y="1412776"/>
            <a:ext cx="593090" cy="5184576"/>
          </a:xfrm>
          <a:prstGeom prst="rect">
            <a:avLst/>
          </a:prstGeom>
          <a:noFill/>
        </p:spPr>
        <p:txBody>
          <a:bodyPr vert="eaVert" wrap="square" rtlCol="0">
            <a:spAutoFit/>
          </a:bodyPr>
          <a:lstStyle/>
          <a:p>
            <a:r>
              <a:rPr lang="zh-CN" altLang="en-US" sz="2665" b="1">
                <a:solidFill>
                  <a:srgbClr val="0070C0"/>
                </a:solidFill>
                <a:latin typeface="黑体" panose="02010609060101010101" charset="-122"/>
                <a:ea typeface="黑体" panose="02010609060101010101" charset="-122"/>
              </a:rPr>
              <a:t>（一）论述类文本的三要素</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121859" name="表格 16121858"/>
          <p:cNvGraphicFramePr/>
          <p:nvPr/>
        </p:nvGraphicFramePr>
        <p:xfrm>
          <a:off x="1967541" y="975448"/>
          <a:ext cx="9696450" cy="5068570"/>
        </p:xfrm>
        <a:graphic>
          <a:graphicData uri="http://schemas.openxmlformats.org/drawingml/2006/table">
            <a:tbl>
              <a:tblPr/>
              <a:tblGrid>
                <a:gridCol w="1273175"/>
                <a:gridCol w="1372235"/>
                <a:gridCol w="7051040"/>
              </a:tblGrid>
              <a:tr h="516255">
                <a:tc grid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400" b="1">
                          <a:latin typeface="Times New Roman" panose="02020603050405020304" pitchFamily="18" charset="0"/>
                          <a:cs typeface="Times New Roman" panose="02020603050405020304" pitchFamily="18" charset="0"/>
                        </a:rPr>
                        <a:t>类别</a:t>
                      </a:r>
                      <a:endParaRPr lang="zh-CN" altLang="en-US" sz="2400" b="1">
                        <a:ea typeface="方正华隶_GBK" pitchFamily="65"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400" b="1">
                          <a:latin typeface="Times New Roman" panose="02020603050405020304" pitchFamily="18" charset="0"/>
                          <a:cs typeface="Times New Roman" panose="02020603050405020304" pitchFamily="18" charset="0"/>
                        </a:rPr>
                        <a:t>释义</a:t>
                      </a:r>
                      <a:endParaRPr lang="zh-CN" altLang="en-US" sz="2400" b="1">
                        <a:ea typeface="方正华隶_GBK" pitchFamily="65"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6770">
                <a:tc grid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0">
                          <a:latin typeface="仿宋" panose="02010609060101010101" charset="-122"/>
                          <a:ea typeface="仿宋" panose="02010609060101010101" charset="-122"/>
                          <a:cs typeface="Times New Roman" panose="02020603050405020304" pitchFamily="18" charset="0"/>
                        </a:rPr>
                        <a:t>基本结构</a:t>
                      </a:r>
                      <a:endParaRPr lang="zh-CN" altLang="en-US" sz="2135" b="0">
                        <a:latin typeface="仿宋" panose="02010609060101010101" charset="-122"/>
                        <a:ea typeface="仿宋"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0">
                          <a:latin typeface="仿宋" panose="02010609060101010101" charset="-122"/>
                          <a:ea typeface="仿宋" panose="02010609060101010101" charset="-122"/>
                        </a:rPr>
                        <a:t>提出问题</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引论</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分析问题</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本论</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解决问题</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结论</a:t>
                      </a:r>
                      <a:r>
                        <a:rPr lang="en-US" altLang="zh-CN" sz="2135" b="0">
                          <a:latin typeface="仿宋" panose="02010609060101010101" charset="-122"/>
                          <a:ea typeface="仿宋" panose="02010609060101010101" charset="-122"/>
                        </a:rPr>
                        <a:t>)</a:t>
                      </a:r>
                      <a:endParaRPr lang="zh-CN" altLang="en-US" sz="2135" b="0">
                        <a:latin typeface="仿宋" panose="02010609060101010101" charset="-122"/>
                        <a:ea typeface="仿宋"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8720">
                <a:tc rowSpan="4">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endParaRPr lang="en-US" altLang="zh-CN"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endParaRPr lang="en-US" altLang="zh-CN"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endParaRPr lang="en-US" altLang="zh-CN"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endParaRPr lang="en-US" altLang="zh-CN"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endParaRPr lang="en-US" altLang="zh-CN"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r>
                        <a:rPr lang="zh-CN" altLang="en-US" sz="2135" b="0">
                          <a:latin typeface="仿宋" panose="02010609060101010101" charset="-122"/>
                          <a:ea typeface="仿宋" panose="02010609060101010101" charset="-122"/>
                          <a:cs typeface="Times New Roman" panose="02020603050405020304" pitchFamily="18" charset="0"/>
                        </a:rPr>
                        <a:t>具体结构</a:t>
                      </a:r>
                    </a:p>
                    <a:p>
                      <a:pPr marL="0" lvl="0" indent="0" algn="ctr" defTabSz="0">
                        <a:spcBef>
                          <a:spcPct val="0"/>
                        </a:spcBef>
                        <a:buNone/>
                        <a:tabLst>
                          <a:tab pos="2400300" algn="l"/>
                        </a:tabLst>
                      </a:pPr>
                      <a:endParaRPr lang="zh-CN" altLang="en-US"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endParaRPr lang="zh-CN" altLang="en-US" sz="2135" b="0">
                        <a:latin typeface="仿宋" panose="02010609060101010101" charset="-122"/>
                        <a:ea typeface="仿宋" panose="02010609060101010101" charset="-122"/>
                        <a:cs typeface="Times New Roman" panose="02020603050405020304" pitchFamily="18" charset="0"/>
                      </a:endParaRPr>
                    </a:p>
                    <a:p>
                      <a:pPr marL="0" lvl="0" indent="0" algn="ctr" defTabSz="0">
                        <a:spcBef>
                          <a:spcPct val="0"/>
                        </a:spcBef>
                        <a:buNone/>
                        <a:tabLst>
                          <a:tab pos="2400300" algn="l"/>
                        </a:tabLst>
                      </a:pPr>
                      <a:endParaRPr lang="zh-CN" altLang="en-US" sz="2135" b="0">
                        <a:latin typeface="仿宋" panose="02010609060101010101" charset="-122"/>
                        <a:ea typeface="仿宋"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0">
                          <a:latin typeface="仿宋" panose="02010609060101010101" charset="-122"/>
                          <a:ea typeface="仿宋" panose="02010609060101010101" charset="-122"/>
                          <a:cs typeface="Times New Roman" panose="02020603050405020304" pitchFamily="18" charset="0"/>
                        </a:rPr>
                        <a:t>总分结构</a:t>
                      </a:r>
                      <a:endParaRPr lang="zh-CN" altLang="en-US" sz="2135" b="0">
                        <a:latin typeface="仿宋" panose="02010609060101010101" charset="-122"/>
                        <a:ea typeface="仿宋"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0">
                          <a:latin typeface="仿宋" panose="02010609060101010101" charset="-122"/>
                          <a:ea typeface="仿宋" panose="02010609060101010101" charset="-122"/>
                        </a:rPr>
                        <a:t>先总说</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提出中心论点</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，再分说</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列出几个论点，或从几个方面进行论证</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，最后总说</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总结</a:t>
                      </a:r>
                      <a:r>
                        <a:rPr lang="en-US" altLang="zh-CN" sz="2135" b="0">
                          <a:latin typeface="仿宋" panose="02010609060101010101" charset="-122"/>
                          <a:ea typeface="仿宋" panose="02010609060101010101" charset="-122"/>
                        </a:rPr>
                        <a:t>)</a:t>
                      </a:r>
                      <a:endParaRPr lang="zh-CN" altLang="en-US" sz="2135" b="0">
                        <a:latin typeface="仿宋" panose="02010609060101010101" charset="-122"/>
                        <a:ea typeface="仿宋"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677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0">
                          <a:latin typeface="仿宋" panose="02010609060101010101" charset="-122"/>
                          <a:ea typeface="仿宋" panose="02010609060101010101" charset="-122"/>
                          <a:cs typeface="Times New Roman" panose="02020603050405020304" pitchFamily="18" charset="0"/>
                        </a:rPr>
                        <a:t>层进结构</a:t>
                      </a:r>
                      <a:endParaRPr lang="zh-CN" altLang="en-US" sz="2135" b="0">
                        <a:latin typeface="仿宋" panose="02010609060101010101" charset="-122"/>
                        <a:ea typeface="仿宋"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0">
                          <a:latin typeface="仿宋" panose="02010609060101010101" charset="-122"/>
                          <a:ea typeface="仿宋" panose="02010609060101010101" charset="-122"/>
                        </a:rPr>
                        <a:t>论证上由浅入深，层层深入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613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0">
                          <a:latin typeface="仿宋" panose="02010609060101010101" charset="-122"/>
                          <a:ea typeface="仿宋" panose="02010609060101010101" charset="-122"/>
                          <a:cs typeface="Times New Roman" panose="02020603050405020304" pitchFamily="18" charset="0"/>
                        </a:rPr>
                        <a:t>并列结构</a:t>
                      </a:r>
                      <a:endParaRPr lang="zh-CN" altLang="en-US" sz="2135" b="0">
                        <a:latin typeface="仿宋" panose="02010609060101010101" charset="-122"/>
                        <a:ea typeface="仿宋"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0">
                          <a:latin typeface="仿宋" panose="02010609060101010101" charset="-122"/>
                          <a:ea typeface="仿宋" panose="02010609060101010101" charset="-122"/>
                        </a:rPr>
                        <a:t>几个分论点并列，或几个方面的论证并列</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839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algn="ctr" defTabSz="0">
                        <a:spcBef>
                          <a:spcPct val="0"/>
                        </a:spcBef>
                        <a:buNone/>
                        <a:tabLst>
                          <a:tab pos="2400300" algn="l"/>
                        </a:tabLst>
                      </a:pPr>
                      <a:r>
                        <a:rPr lang="zh-CN" altLang="en-US" sz="2135" b="0">
                          <a:latin typeface="仿宋" panose="02010609060101010101" charset="-122"/>
                          <a:ea typeface="仿宋" panose="02010609060101010101" charset="-122"/>
                          <a:cs typeface="Times New Roman" panose="02020603050405020304" pitchFamily="18" charset="0"/>
                        </a:rPr>
                        <a:t>对照结构</a:t>
                      </a:r>
                      <a:endParaRPr lang="zh-CN" altLang="en-US" sz="2135" b="0">
                        <a:latin typeface="仿宋" panose="02010609060101010101" charset="-122"/>
                        <a:ea typeface="仿宋" panose="0201060906010101010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defRPr>
                      </a:lvl5pPr>
                    </a:lstStyle>
                    <a:p>
                      <a:pPr marL="0" lvl="0" indent="0" defTabSz="0">
                        <a:spcBef>
                          <a:spcPct val="0"/>
                        </a:spcBef>
                        <a:buNone/>
                        <a:tabLst>
                          <a:tab pos="2400300" algn="l"/>
                        </a:tabLst>
                      </a:pPr>
                      <a:r>
                        <a:rPr lang="zh-CN" altLang="en-US" sz="2135" b="0">
                          <a:latin typeface="仿宋" panose="02010609060101010101" charset="-122"/>
                          <a:ea typeface="仿宋" panose="02010609060101010101" charset="-122"/>
                        </a:rPr>
                        <a:t>一正一反，正反对比；驳立结构，先驳论</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列出错误论点并否定</a:t>
                      </a:r>
                      <a:r>
                        <a:rPr lang="en-US" altLang="zh-CN" sz="2135" b="0">
                          <a:latin typeface="仿宋" panose="02010609060101010101" charset="-122"/>
                          <a:ea typeface="仿宋" panose="02010609060101010101" charset="-122"/>
                        </a:rPr>
                        <a:t>)</a:t>
                      </a:r>
                      <a:r>
                        <a:rPr lang="zh-CN" altLang="en-US" sz="2135" b="0">
                          <a:latin typeface="仿宋" panose="02010609060101010101" charset="-122"/>
                          <a:ea typeface="仿宋" panose="02010609060101010101" charset="-122"/>
                        </a:rPr>
                        <a:t>，后立论</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878925" y="836712"/>
            <a:ext cx="593090" cy="5472608"/>
          </a:xfrm>
          <a:prstGeom prst="rect">
            <a:avLst/>
          </a:prstGeom>
          <a:noFill/>
        </p:spPr>
        <p:txBody>
          <a:bodyPr vert="eaVert" wrap="square" rtlCol="0">
            <a:spAutoFit/>
          </a:bodyPr>
          <a:lstStyle/>
          <a:p>
            <a:r>
              <a:rPr lang="zh-CN" altLang="en-US" sz="2665" b="1">
                <a:solidFill>
                  <a:srgbClr val="0070C0"/>
                </a:solidFill>
                <a:latin typeface="黑体" panose="02010609060101010101" charset="-122"/>
                <a:ea typeface="黑体" panose="02010609060101010101" charset="-122"/>
              </a:rPr>
              <a:t>（二）论述类文本的四种具体结构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24480" y="356870"/>
            <a:ext cx="7476490" cy="1042035"/>
          </a:xfrm>
        </p:spPr>
        <p:txBody>
          <a:bodyPr/>
          <a:lstStyle/>
          <a:p>
            <a:r>
              <a:rPr lang="zh-CN" altLang="zh-CN" sz="3735" b="1" kern="100">
                <a:solidFill>
                  <a:srgbClr val="C00000"/>
                </a:solidFill>
                <a:latin typeface="Times New Roman" panose="02020603050405020304" pitchFamily="18" charset="0"/>
                <a:ea typeface="等线" panose="02010600030101010101" pitchFamily="2" charset="-122"/>
                <a:cs typeface="Times New Roman" panose="02020603050405020304" pitchFamily="18" charset="0"/>
              </a:rPr>
              <a:t>分析论证结构，把握论证方法</a:t>
            </a:r>
            <a:endParaRPr lang="zh-CN" altLang="en-US" sz="3735">
              <a:solidFill>
                <a:srgbClr val="C00000"/>
              </a:solidFill>
            </a:endParaRPr>
          </a:p>
        </p:txBody>
      </p:sp>
      <p:pic>
        <p:nvPicPr>
          <p:cNvPr id="6" name="Picture 2" descr="W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3392" y="1700808"/>
            <a:ext cx="11323276"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Y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3445" y="1508787"/>
            <a:ext cx="9985109" cy="424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4795" y="1441450"/>
            <a:ext cx="11746230" cy="4030980"/>
          </a:xfrm>
          <a:prstGeom prst="rect">
            <a:avLst/>
          </a:prstGeom>
          <a:noFill/>
          <a:ln w="9525">
            <a:noFill/>
          </a:ln>
        </p:spPr>
        <p:txBody>
          <a:bodyPr wrap="square">
            <a:spAutoFit/>
          </a:bodyPr>
          <a:lstStyle/>
          <a:p>
            <a:pPr indent="612140"/>
            <a:r>
              <a:rPr lang="zh-CN" sz="3200">
                <a:latin typeface="Times New Roman" panose="02020603050405020304" pitchFamily="18" charset="0"/>
                <a:ea typeface="宋体" panose="02010600030101010101" pitchFamily="2" charset="-122"/>
              </a:rPr>
              <a:t>最新《考试大纲》表述上增加了一个新的内容：</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阅读论述类文本，应注重文本的说理性和逻辑性。</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在考查的方式方面要求考生依据文本内容对第</a:t>
            </a:r>
            <a:r>
              <a:rPr lang="en-US" sz="3200">
                <a:latin typeface="Times New Roman" panose="02020603050405020304" pitchFamily="18" charset="0"/>
              </a:rPr>
              <a:t>3</a:t>
            </a:r>
            <a:r>
              <a:rPr lang="zh-CN" sz="3200">
                <a:latin typeface="Times New Roman" panose="02020603050405020304" pitchFamily="18" charset="0"/>
                <a:ea typeface="宋体" panose="02010600030101010101" pitchFamily="2" charset="-122"/>
              </a:rPr>
              <a:t>题当中四个选项表述的正误作出判断。这四个选项所涉及的内容或观点，并非直接出自文本，而是命题人依据文本所做的</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推断</a:t>
            </a:r>
            <a:r>
              <a:rPr lang="en-US" sz="3200">
                <a:latin typeface="宋体" panose="02010600030101010101" pitchFamily="2" charset="-122"/>
              </a:rPr>
              <a:t>”</a:t>
            </a:r>
            <a:r>
              <a:rPr lang="zh-CN" sz="3200">
                <a:latin typeface="Times New Roman" panose="02020603050405020304" pitchFamily="18" charset="0"/>
                <a:ea typeface="宋体" panose="02010600030101010101" pitchFamily="2" charset="-122"/>
              </a:rPr>
              <a:t>性表述，大多以前提与结论的方式组合，构成一个简单复句，形成假设关系、条件关系、因果关系、顺承关系。考生只有透彻地理解了文本的内涵，真正理解了作者的观点态度，才能正确地作出正误判断。</a:t>
            </a:r>
            <a:endParaRPr lang="zh-CN" altLang="en-US" sz="3200"/>
          </a:p>
        </p:txBody>
      </p:sp>
      <p:sp>
        <p:nvSpPr>
          <p:cNvPr id="2" name="文本框 1"/>
          <p:cNvSpPr txBox="1"/>
          <p:nvPr/>
        </p:nvSpPr>
        <p:spPr>
          <a:xfrm>
            <a:off x="3639820" y="572770"/>
            <a:ext cx="4754880" cy="706755"/>
          </a:xfrm>
          <a:prstGeom prst="rect">
            <a:avLst/>
          </a:prstGeom>
          <a:noFill/>
        </p:spPr>
        <p:txBody>
          <a:bodyPr wrap="none" rtlCol="0" anchor="t">
            <a:spAutoFit/>
          </a:bodyPr>
          <a:lstStyle/>
          <a:p>
            <a:r>
              <a:rPr lang="zh-CN" altLang="en-US" sz="4000">
                <a:solidFill>
                  <a:srgbClr val="FF0000"/>
                </a:solidFill>
                <a:sym typeface="+mn-ea"/>
              </a:rPr>
              <a:t>理解内涵，准确推断</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39695" y="379730"/>
            <a:ext cx="8094345" cy="657860"/>
          </a:xfrm>
        </p:spPr>
        <p:txBody>
          <a:bodyPr/>
          <a:lstStyle/>
          <a:p>
            <a:r>
              <a:rPr lang="zh-CN" altLang="en-US" sz="3735">
                <a:solidFill>
                  <a:srgbClr val="C00000"/>
                </a:solidFill>
              </a:rPr>
              <a:t>把握作者观点，正确推理判断</a:t>
            </a:r>
          </a:p>
        </p:txBody>
      </p:sp>
      <p:pic>
        <p:nvPicPr>
          <p:cNvPr id="4" name="Picture 2" descr="W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3392" y="1147000"/>
            <a:ext cx="11335473" cy="53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Y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30105" y="1700808"/>
            <a:ext cx="9931788" cy="387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hlinkClick r:id="rId3" action="ppaction://hlinksldjump"/>
          </p:cNvPr>
          <p:cNvPicPr>
            <a:picLocks noChangeAspect="1"/>
          </p:cNvPicPr>
          <p:nvPr/>
        </p:nvPicPr>
        <p:blipFill>
          <a:blip r:embed="rId4"/>
          <a:stretch>
            <a:fillRect/>
          </a:stretch>
        </p:blipFill>
        <p:spPr>
          <a:xfrm>
            <a:off x="10224459" y="5541235"/>
            <a:ext cx="672075" cy="723893"/>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43605" y="1220755"/>
            <a:ext cx="6912768" cy="862965"/>
          </a:xfrm>
          <a:prstGeom prst="rect">
            <a:avLst/>
          </a:prstGeom>
          <a:noFill/>
        </p:spPr>
        <p:txBody>
          <a:bodyPr wrap="square" lIns="0" tIns="0" rIns="0" bIns="0" rtlCol="0">
            <a:spAutoFit/>
          </a:bodyPr>
          <a:lstStyle/>
          <a:p>
            <a:pPr algn="ctr" eaLnBrk="0" latinLnBrk="1" hangingPunct="0">
              <a:lnSpc>
                <a:spcPct val="150000"/>
              </a:lnSpc>
            </a:pPr>
            <a:r>
              <a:rPr lang="zh-CN" altLang="en-US" sz="3735" b="1" kern="0">
                <a:solidFill>
                  <a:srgbClr val="000000"/>
                </a:solidFill>
                <a:latin typeface="黑体" panose="02010609060101010101" charset="-122"/>
                <a:ea typeface="黑体" panose="02010609060101010101" charset="-122"/>
              </a:rPr>
              <a:t>三比对,准确解答内容理解题</a:t>
            </a:r>
          </a:p>
        </p:txBody>
      </p:sp>
      <p:graphicFrame>
        <p:nvGraphicFramePr>
          <p:cNvPr id="4" name="表格 4"/>
          <p:cNvGraphicFramePr>
            <a:graphicFrameLocks noGrp="1"/>
          </p:cNvGraphicFramePr>
          <p:nvPr/>
        </p:nvGraphicFramePr>
        <p:xfrm>
          <a:off x="1103445" y="2372883"/>
          <a:ext cx="10464800" cy="3968984"/>
        </p:xfrm>
        <a:graphic>
          <a:graphicData uri="http://schemas.openxmlformats.org/drawingml/2006/table">
            <a:tbl>
              <a:tblPr/>
              <a:tblGrid>
                <a:gridCol w="1113155"/>
                <a:gridCol w="9351645"/>
              </a:tblGrid>
              <a:tr h="640080">
                <a:tc>
                  <a:txBody>
                    <a:bodyPr/>
                    <a:lstStyle/>
                    <a:p>
                      <a:pPr algn="ctr" eaLnBrk="0" latinLnBrk="1" hangingPunct="0">
                        <a:lnSpc>
                          <a:spcPct val="150000"/>
                        </a:lnSpc>
                        <a:spcBef>
                          <a:spcPts val="0"/>
                        </a:spcBef>
                      </a:pPr>
                      <a:r>
                        <a:rPr lang="zh-CN" altLang="en-US" sz="2400" kern="0">
                          <a:solidFill>
                            <a:srgbClr val="000000"/>
                          </a:solidFill>
                          <a:latin typeface="Times New Roman" panose="02020603050405020304" pitchFamily="65" charset="-122"/>
                          <a:ea typeface="宋体" panose="02010600030101010101" pitchFamily="2" charset="-122"/>
                        </a:rPr>
                        <a:t>步骤</a:t>
                      </a:r>
                    </a:p>
                  </a:txBody>
                  <a:tcPr marL="45948" marR="45948" marT="45837" marB="45837"/>
                </a:tc>
                <a:tc>
                  <a:txBody>
                    <a:bodyPr/>
                    <a:lstStyle/>
                    <a:p>
                      <a:pPr algn="ctr" eaLnBrk="0" latinLnBrk="1" hangingPunct="0">
                        <a:lnSpc>
                          <a:spcPct val="150000"/>
                        </a:lnSpc>
                        <a:spcBef>
                          <a:spcPts val="0"/>
                        </a:spcBef>
                      </a:pPr>
                      <a:r>
                        <a:rPr lang="zh-CN" altLang="en-US" sz="2400" kern="0">
                          <a:solidFill>
                            <a:srgbClr val="000000"/>
                          </a:solidFill>
                          <a:latin typeface="Times New Roman" panose="02020603050405020304" pitchFamily="65" charset="-122"/>
                          <a:ea typeface="宋体" panose="02010600030101010101" pitchFamily="2" charset="-122"/>
                        </a:rPr>
                        <a:t>解  说</a:t>
                      </a:r>
                    </a:p>
                  </a:txBody>
                  <a:tcPr marL="45948" marR="45948" marT="45837" marB="45837"/>
                </a:tc>
              </a:tr>
              <a:tr h="1593850">
                <a:tc>
                  <a:txBody>
                    <a:bodyPr/>
                    <a:lstStyle/>
                    <a:p>
                      <a:pPr eaLnBrk="0" latinLnBrk="1" hangingPunct="0">
                        <a:lnSpc>
                          <a:spcPct val="150000"/>
                        </a:lnSpc>
                        <a:spcBef>
                          <a:spcPts val="0"/>
                        </a:spcBef>
                      </a:pPr>
                      <a:endParaRPr lang="en-US" altLang="zh-CN" sz="1865" kern="0">
                        <a:solidFill>
                          <a:srgbClr val="000000"/>
                        </a:solidFill>
                        <a:latin typeface="Times New Roman" panose="02020603050405020304" pitchFamily="65" charset="-122"/>
                        <a:ea typeface="宋体" panose="02010600030101010101" pitchFamily="2" charset="-122"/>
                      </a:endParaRPr>
                    </a:p>
                    <a:p>
                      <a:pPr algn="ctr" eaLnBrk="0" latinLnBrk="1" hangingPunct="0">
                        <a:lnSpc>
                          <a:spcPct val="150000"/>
                        </a:lnSpc>
                        <a:spcBef>
                          <a:spcPts val="0"/>
                        </a:spcBef>
                      </a:pPr>
                      <a:r>
                        <a:rPr lang="zh-CN" altLang="en-US" sz="1865" kern="0">
                          <a:solidFill>
                            <a:srgbClr val="000000"/>
                          </a:solidFill>
                          <a:latin typeface="Times New Roman" panose="02020603050405020304" pitchFamily="65" charset="-122"/>
                          <a:ea typeface="宋体" panose="02010600030101010101" pitchFamily="2" charset="-122"/>
                        </a:rPr>
                        <a:t>第一比</a:t>
                      </a:r>
                    </a:p>
                  </a:txBody>
                  <a:tcPr marL="45948" marR="45948" marT="45837" marB="45837"/>
                </a:tc>
                <a:tc>
                  <a:txBody>
                    <a:bodyPr/>
                    <a:lstStyle/>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将题干与选项进行比较。看题干问的是什么,选项回答的是什么。看看考查的是不是答非所问的试题。如果题干中出现“不属于”“不能说明”这类文字,考查的就是答非所问题,如果题干中仅是“不符合原文意思(理解不正确)的一项是”,则可以不用考虑此步骤。</a:t>
                      </a:r>
                    </a:p>
                  </a:txBody>
                  <a:tcPr marL="45948" marR="45948" marT="45837" marB="45837"/>
                </a:tc>
              </a:tr>
              <a:tr h="1216025">
                <a:tc>
                  <a:txBody>
                    <a:bodyPr/>
                    <a:lstStyle/>
                    <a:p>
                      <a:pPr algn="ctr" eaLnBrk="0" latinLnBrk="1" hangingPunct="0">
                        <a:lnSpc>
                          <a:spcPct val="150000"/>
                        </a:lnSpc>
                        <a:spcBef>
                          <a:spcPts val="0"/>
                        </a:spcBef>
                      </a:pPr>
                      <a:r>
                        <a:rPr lang="zh-CN" altLang="en-US" sz="1865" kern="0">
                          <a:solidFill>
                            <a:srgbClr val="000000"/>
                          </a:solidFill>
                          <a:latin typeface="Times New Roman" panose="02020603050405020304" pitchFamily="65" charset="-122"/>
                          <a:ea typeface="宋体" panose="02010600030101010101" pitchFamily="2" charset="-122"/>
                        </a:rPr>
                        <a:t>第二比</a:t>
                      </a:r>
                    </a:p>
                  </a:txBody>
                  <a:tcPr marL="45948" marR="45948" marT="45837" marB="45837"/>
                </a:tc>
                <a:tc>
                  <a:txBody>
                    <a:bodyPr/>
                    <a:lstStyle/>
                    <a:p>
                      <a:pPr eaLnBrk="0" latinLnBrk="1" hangingPunct="0">
                        <a:lnSpc>
                          <a:spcPct val="150000"/>
                        </a:lnSpc>
                        <a:spcBef>
                          <a:spcPts val="0"/>
                        </a:spcBef>
                      </a:pPr>
                      <a:r>
                        <a:rPr lang="zh-CN" altLang="en-US" sz="1865" kern="0">
                          <a:solidFill>
                            <a:srgbClr val="000000"/>
                          </a:solidFill>
                          <a:latin typeface="Times New Roman" panose="02020603050405020304" pitchFamily="65" charset="-122"/>
                          <a:ea typeface="宋体" panose="02010600030101010101" pitchFamily="2" charset="-122"/>
                        </a:rPr>
                        <a:t>将选项与对应句进行比较。比较选项和对应句时,应找到二者之间有差异的表述进行对照,符合原文意思的是正确选项,否则是错误选项。</a:t>
                      </a:r>
                    </a:p>
                  </a:txBody>
                  <a:tcPr marL="45948" marR="45948" marT="45837" marB="45837"/>
                </a:tc>
              </a:tr>
              <a:tr h="518795">
                <a:tc>
                  <a:txBody>
                    <a:bodyPr/>
                    <a:lstStyle/>
                    <a:p>
                      <a:pPr algn="ctr" eaLnBrk="0" latinLnBrk="1" hangingPunct="0">
                        <a:lnSpc>
                          <a:spcPct val="150000"/>
                        </a:lnSpc>
                        <a:spcBef>
                          <a:spcPts val="0"/>
                        </a:spcBef>
                      </a:pPr>
                      <a:r>
                        <a:rPr lang="zh-CN" altLang="en-US" sz="1865" kern="0">
                          <a:solidFill>
                            <a:srgbClr val="000000"/>
                          </a:solidFill>
                          <a:latin typeface="Times New Roman" panose="02020603050405020304" pitchFamily="65" charset="-122"/>
                          <a:ea typeface="宋体" panose="02010600030101010101" pitchFamily="2" charset="-122"/>
                        </a:rPr>
                        <a:t>第三比</a:t>
                      </a:r>
                    </a:p>
                  </a:txBody>
                  <a:tcPr marL="45948" marR="45948" marT="45837" marB="45837"/>
                </a:tc>
                <a:tc>
                  <a:txBody>
                    <a:bodyPr/>
                    <a:lstStyle/>
                    <a:p>
                      <a:pPr eaLnBrk="0" latinLnBrk="1" hangingPunct="0">
                        <a:lnSpc>
                          <a:spcPct val="150000"/>
                        </a:lnSpc>
                        <a:spcBef>
                          <a:spcPts val="0"/>
                        </a:spcBef>
                      </a:pPr>
                      <a:r>
                        <a:rPr lang="zh-CN" altLang="en-US" sz="1865" kern="0">
                          <a:solidFill>
                            <a:srgbClr val="000000"/>
                          </a:solidFill>
                          <a:latin typeface="Times New Roman" panose="02020603050405020304" pitchFamily="65" charset="-122"/>
                          <a:ea typeface="宋体" panose="02010600030101010101" pitchFamily="2" charset="-122"/>
                        </a:rPr>
                        <a:t>将选项与选项进行比较,选出最错误或者最正确的一项。</a:t>
                      </a:r>
                    </a:p>
                  </a:txBody>
                  <a:tcPr marL="45948" marR="45948" marT="45837" marB="45837"/>
                </a:tc>
              </a:tr>
            </a:tbl>
          </a:graphicData>
        </a:graphic>
      </p:graphicFrame>
      <p:pic>
        <p:nvPicPr>
          <p:cNvPr id="3" name="图片 2"/>
          <p:cNvPicPr>
            <a:picLocks noChangeAspect="1"/>
          </p:cNvPicPr>
          <p:nvPr/>
        </p:nvPicPr>
        <p:blipFill>
          <a:blip r:embed="rId3"/>
          <a:stretch>
            <a:fillRect/>
          </a:stretch>
        </p:blipFill>
        <p:spPr>
          <a:xfrm>
            <a:off x="-336715" y="543943"/>
            <a:ext cx="3648405" cy="928619"/>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6531" y="1988840"/>
            <a:ext cx="11185243" cy="3693160"/>
          </a:xfrm>
          <a:prstGeom prst="rect">
            <a:avLst/>
          </a:prstGeom>
          <a:noFill/>
        </p:spPr>
        <p:txBody>
          <a:bodyPr wrap="square" lIns="0" tIns="0" rIns="0" bIns="0" rtlCol="0">
            <a:spAutoFit/>
          </a:bodyPr>
          <a:lstStyle/>
          <a:p>
            <a:pPr eaLnBrk="0" latinLnBrk="1" hangingPunct="0">
              <a:lnSpc>
                <a:spcPct val="200000"/>
              </a:lnSpc>
            </a:pPr>
            <a:r>
              <a:rPr lang="zh-CN" altLang="en-US" sz="2400" kern="0">
                <a:solidFill>
                  <a:srgbClr val="000000"/>
                </a:solidFill>
                <a:latin typeface="宋体" panose="02010600030101010101" pitchFamily="2" charset="-122"/>
                <a:ea typeface="宋体" panose="02010600030101010101" pitchFamily="2" charset="-122"/>
              </a:rPr>
              <a:t>下列关于原文内容的理解和分析,不正确的一项是( 　　) </a:t>
            </a:r>
            <a:r>
              <a:rPr lang="en-US" altLang="zh-CN" sz="2400" kern="0">
                <a:solidFill>
                  <a:srgbClr val="000000"/>
                </a:solidFill>
                <a:latin typeface="宋体" panose="02010600030101010101" pitchFamily="2" charset="-122"/>
                <a:ea typeface="宋体" panose="02010600030101010101" pitchFamily="2" charset="-122"/>
              </a:rPr>
              <a:t>(2018</a:t>
            </a:r>
            <a:r>
              <a:rPr lang="zh-CN" altLang="en-US" sz="2400" kern="0">
                <a:solidFill>
                  <a:srgbClr val="000000"/>
                </a:solidFill>
                <a:latin typeface="宋体" panose="02010600030101010101" pitchFamily="2" charset="-122"/>
                <a:ea typeface="宋体" panose="02010600030101010101" pitchFamily="2" charset="-122"/>
              </a:rPr>
              <a:t>全国卷</a:t>
            </a:r>
            <a:r>
              <a:rPr lang="en-US" altLang="zh-CN" sz="2400" kern="0">
                <a:solidFill>
                  <a:srgbClr val="000000"/>
                </a:solidFill>
                <a:latin typeface="宋体" panose="02010600030101010101" pitchFamily="2" charset="-122"/>
                <a:ea typeface="宋体" panose="02010600030101010101" pitchFamily="2" charset="-122"/>
              </a:rPr>
              <a:t>Ⅰ</a:t>
            </a:r>
            <a:r>
              <a:rPr lang="zh-CN" altLang="en-US" sz="2400" kern="0">
                <a:solidFill>
                  <a:srgbClr val="000000"/>
                </a:solidFill>
                <a:latin typeface="宋体" panose="02010600030101010101" pitchFamily="2" charset="-122"/>
                <a:ea typeface="宋体" panose="02010600030101010101" pitchFamily="2" charset="-122"/>
              </a:rPr>
              <a:t>第</a:t>
            </a:r>
            <a:r>
              <a:rPr lang="en-US" altLang="zh-CN" sz="2400" kern="0">
                <a:solidFill>
                  <a:srgbClr val="000000"/>
                </a:solidFill>
                <a:latin typeface="宋体" panose="02010600030101010101" pitchFamily="2" charset="-122"/>
                <a:ea typeface="宋体" panose="02010600030101010101" pitchFamily="2" charset="-122"/>
              </a:rPr>
              <a:t>1</a:t>
            </a:r>
            <a:r>
              <a:rPr lang="zh-CN" altLang="en-US" sz="2400" kern="0">
                <a:solidFill>
                  <a:srgbClr val="000000"/>
                </a:solidFill>
                <a:latin typeface="宋体" panose="02010600030101010101" pitchFamily="2" charset="-122"/>
                <a:ea typeface="宋体" panose="02010600030101010101" pitchFamily="2" charset="-122"/>
              </a:rPr>
              <a:t>题</a:t>
            </a:r>
            <a:r>
              <a:rPr lang="en-US" altLang="zh-CN" sz="2400" kern="0">
                <a:solidFill>
                  <a:srgbClr val="000000"/>
                </a:solidFill>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a:p>
            <a:pPr eaLnBrk="0" latinLnBrk="1" hangingPunct="0">
              <a:lnSpc>
                <a:spcPct val="200000"/>
              </a:lnSpc>
            </a:pPr>
            <a:r>
              <a:rPr lang="zh-CN" altLang="en-US" sz="2400" kern="0">
                <a:solidFill>
                  <a:srgbClr val="000000"/>
                </a:solidFill>
                <a:latin typeface="宋体" panose="02010600030101010101" pitchFamily="2" charset="-122"/>
                <a:ea typeface="宋体" panose="02010600030101010101" pitchFamily="2" charset="-122"/>
              </a:rPr>
              <a:t>A.广义上的诸子之学始于先秦,贯穿于此后中国思想史,也是当代思想的组成部分。</a:t>
            </a:r>
            <a:endParaRPr lang="zh-CN" altLang="en-US" sz="2400">
              <a:latin typeface="宋体" panose="02010600030101010101" pitchFamily="2" charset="-122"/>
              <a:ea typeface="宋体" panose="02010600030101010101" pitchFamily="2" charset="-122"/>
            </a:endParaRPr>
          </a:p>
          <a:p>
            <a:pPr eaLnBrk="0" latinLnBrk="1" hangingPunct="0">
              <a:lnSpc>
                <a:spcPct val="200000"/>
              </a:lnSpc>
            </a:pPr>
            <a:r>
              <a:rPr lang="zh-CN" altLang="en-US" sz="2400" kern="0">
                <a:solidFill>
                  <a:srgbClr val="000000"/>
                </a:solidFill>
                <a:latin typeface="宋体" panose="02010600030101010101" pitchFamily="2" charset="-122"/>
                <a:ea typeface="宋体" panose="02010600030101010101" pitchFamily="2" charset="-122"/>
              </a:rPr>
              <a:t>B.“照着讲”主要指对经典的整理和实证性研究,并发掘历史上思想家的思想内涵。</a:t>
            </a:r>
            <a:endParaRPr lang="zh-CN" altLang="en-US" sz="2400">
              <a:latin typeface="宋体" panose="02010600030101010101" pitchFamily="2" charset="-122"/>
              <a:ea typeface="宋体" panose="02010600030101010101" pitchFamily="2" charset="-122"/>
            </a:endParaRPr>
          </a:p>
          <a:p>
            <a:pPr eaLnBrk="0" latinLnBrk="1" hangingPunct="0">
              <a:lnSpc>
                <a:spcPct val="200000"/>
              </a:lnSpc>
            </a:pPr>
            <a:r>
              <a:rPr lang="zh-CN" altLang="en-US" sz="2400" kern="0">
                <a:solidFill>
                  <a:srgbClr val="000000"/>
                </a:solidFill>
                <a:latin typeface="宋体" panose="02010600030101010101" pitchFamily="2" charset="-122"/>
                <a:ea typeface="宋体" panose="02010600030101010101" pitchFamily="2" charset="-122"/>
              </a:rPr>
              <a:t>C.“接着讲”主要指接续诸子注重思想创造的传统,在新条件下形成创造性的思想。</a:t>
            </a:r>
            <a:endParaRPr lang="en-US" altLang="zh-CN" sz="2400" kern="0">
              <a:solidFill>
                <a:srgbClr val="000000"/>
              </a:solidFill>
              <a:latin typeface="宋体" panose="02010600030101010101" pitchFamily="2" charset="-122"/>
              <a:ea typeface="宋体" panose="02010600030101010101" pitchFamily="2" charset="-122"/>
            </a:endParaRPr>
          </a:p>
          <a:p>
            <a:pPr eaLnBrk="0" latinLnBrk="1" hangingPunct="0">
              <a:lnSpc>
                <a:spcPct val="200000"/>
              </a:lnSpc>
            </a:pPr>
            <a:r>
              <a:rPr lang="en-US" altLang="zh-CN" sz="2400" kern="0">
                <a:solidFill>
                  <a:srgbClr val="000000"/>
                </a:solidFill>
                <a:latin typeface="宋体" panose="02010600030101010101" pitchFamily="2" charset="-122"/>
                <a:ea typeface="宋体" panose="02010600030101010101" pitchFamily="2" charset="-122"/>
              </a:rPr>
              <a:t>D.</a:t>
            </a:r>
            <a:r>
              <a:rPr lang="zh-CN" altLang="en-US" sz="2400" kern="0">
                <a:solidFill>
                  <a:srgbClr val="000000"/>
                </a:solidFill>
                <a:latin typeface="宋体" panose="02010600030101010101" pitchFamily="2" charset="-122"/>
                <a:ea typeface="宋体" panose="02010600030101010101" pitchFamily="2" charset="-122"/>
              </a:rPr>
              <a:t>不同于以往诸子之学</a:t>
            </a:r>
            <a:r>
              <a:rPr lang="en-US" altLang="zh-CN" sz="2400" kern="0">
                <a:solidFill>
                  <a:srgbClr val="000000"/>
                </a:solidFill>
                <a:latin typeface="宋体" panose="02010600030101010101" pitchFamily="2" charset="-122"/>
                <a:ea typeface="宋体" panose="02010600030101010101" pitchFamily="2" charset="-122"/>
              </a:rPr>
              <a:t>,“</a:t>
            </a:r>
            <a:r>
              <a:rPr lang="zh-CN" altLang="en-US" sz="2400" kern="0">
                <a:solidFill>
                  <a:srgbClr val="000000"/>
                </a:solidFill>
                <a:latin typeface="宋体" panose="02010600030101010101" pitchFamily="2" charset="-122"/>
                <a:ea typeface="宋体" panose="02010600030101010101" pitchFamily="2" charset="-122"/>
              </a:rPr>
              <a:t>新子学”受西方思想影响</a:t>
            </a:r>
            <a:r>
              <a:rPr lang="en-US" altLang="zh-CN" sz="2400" kern="0">
                <a:solidFill>
                  <a:srgbClr val="000000"/>
                </a:solidFill>
                <a:latin typeface="宋体" panose="02010600030101010101" pitchFamily="2" charset="-122"/>
                <a:ea typeface="宋体" panose="02010600030101010101" pitchFamily="2" charset="-122"/>
              </a:rPr>
              <a:t>,</a:t>
            </a:r>
            <a:r>
              <a:rPr lang="zh-CN" altLang="en-US" sz="2400" kern="0">
                <a:solidFill>
                  <a:srgbClr val="000000"/>
                </a:solidFill>
                <a:latin typeface="宋体" panose="02010600030101010101" pitchFamily="2" charset="-122"/>
                <a:ea typeface="宋体" panose="02010600030101010101" pitchFamily="2" charset="-122"/>
              </a:rPr>
              <a:t>脱离了既有思想演进的过程。</a:t>
            </a:r>
            <a:endParaRPr lang="zh-CN" altLang="en-US" sz="2400">
              <a:latin typeface="宋体" panose="02010600030101010101" pitchFamily="2" charset="-122"/>
              <a:ea typeface="宋体" panose="02010600030101010101" pitchFamily="2" charset="-122"/>
            </a:endParaRPr>
          </a:p>
        </p:txBody>
      </p:sp>
      <p:pic>
        <p:nvPicPr>
          <p:cNvPr id="5" name="Picture 5"/>
          <p:cNvPicPr>
            <a:picLocks noChangeAspect="1" noChangeArrowheads="1"/>
          </p:cNvPicPr>
          <p:nvPr/>
        </p:nvPicPr>
        <p:blipFill>
          <a:blip r:embed="rId2" cstate="print"/>
          <a:srcRect/>
          <a:stretch>
            <a:fillRect/>
          </a:stretch>
        </p:blipFill>
        <p:spPr bwMode="auto">
          <a:xfrm>
            <a:off x="636531" y="1220755"/>
            <a:ext cx="2759984" cy="576064"/>
          </a:xfrm>
          <a:prstGeom prst="rect">
            <a:avLst/>
          </a:prstGeom>
          <a:noFill/>
          <a:ln w="9525">
            <a:no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239349" y="164637"/>
            <a:ext cx="2488815" cy="592057"/>
          </a:xfrm>
          <a:prstGeom prst="rect">
            <a:avLst/>
          </a:prstGeom>
          <a:noFill/>
          <a:ln w="9525">
            <a:noFill/>
            <a:miter lim="800000"/>
            <a:headEnd/>
            <a:tailEnd/>
          </a:ln>
        </p:spPr>
      </p:pic>
      <p:sp>
        <p:nvSpPr>
          <p:cNvPr id="4" name="TextBox 2"/>
          <p:cNvSpPr txBox="1"/>
          <p:nvPr/>
        </p:nvSpPr>
        <p:spPr>
          <a:xfrm>
            <a:off x="719401" y="756695"/>
            <a:ext cx="10897513" cy="1294130"/>
          </a:xfrm>
          <a:prstGeom prst="rect">
            <a:avLst/>
          </a:prstGeom>
          <a:noFill/>
        </p:spPr>
        <p:txBody>
          <a:bodyPr wrap="square" lIns="0" tIns="0" rIns="0" bIns="0" rtlCol="0">
            <a:spAutoFit/>
          </a:bodyPr>
          <a:lstStyle/>
          <a:p>
            <a:pPr eaLnBrk="0" latinLnBrk="1" hangingPunct="0">
              <a:lnSpc>
                <a:spcPct val="150000"/>
              </a:lnSpc>
            </a:pPr>
            <a:r>
              <a:rPr lang="zh-CN" altLang="en-US" sz="1865" kern="0">
                <a:solidFill>
                  <a:srgbClr val="000000"/>
                </a:solidFill>
                <a:latin typeface="宋体" panose="02010600030101010101" pitchFamily="2" charset="-122"/>
                <a:ea typeface="宋体" panose="02010600030101010101" pitchFamily="2" charset="-122"/>
              </a:rPr>
              <a:t>    第一比:将题干与选项进行比较。题干中是“下列关于原文内容的理解和分析,不正确的一项是”,不属于答非所问的题型。</a:t>
            </a:r>
            <a:endParaRPr lang="zh-CN" altLang="en-US" sz="1865">
              <a:latin typeface="宋体" panose="02010600030101010101" pitchFamily="2" charset="-122"/>
              <a:ea typeface="宋体" panose="02010600030101010101" pitchFamily="2" charset="-122"/>
            </a:endParaRPr>
          </a:p>
          <a:p>
            <a:pPr eaLnBrk="0" latinLnBrk="1" hangingPunct="0">
              <a:lnSpc>
                <a:spcPct val="150000"/>
              </a:lnSpc>
            </a:pPr>
            <a:r>
              <a:rPr lang="zh-CN" altLang="en-US" sz="1865" kern="0">
                <a:solidFill>
                  <a:srgbClr val="000000"/>
                </a:solidFill>
                <a:latin typeface="宋体" panose="02010600030101010101" pitchFamily="2" charset="-122"/>
                <a:ea typeface="宋体" panose="02010600030101010101" pitchFamily="2" charset="-122"/>
              </a:rPr>
              <a:t>    第二比:将选项与对应句进行比较。如下:</a:t>
            </a:r>
            <a:endParaRPr lang="zh-CN" altLang="en-US" sz="1865">
              <a:latin typeface="宋体" panose="02010600030101010101" pitchFamily="2" charset="-122"/>
              <a:ea typeface="宋体" panose="02010600030101010101" pitchFamily="2" charset="-122"/>
            </a:endParaRPr>
          </a:p>
        </p:txBody>
      </p:sp>
      <p:graphicFrame>
        <p:nvGraphicFramePr>
          <p:cNvPr id="5" name="表格 2"/>
          <p:cNvGraphicFramePr>
            <a:graphicFrameLocks noGrp="1"/>
          </p:cNvGraphicFramePr>
          <p:nvPr/>
        </p:nvGraphicFramePr>
        <p:xfrm>
          <a:off x="575083" y="2069677"/>
          <a:ext cx="11041380" cy="4685030"/>
        </p:xfrm>
        <a:graphic>
          <a:graphicData uri="http://schemas.openxmlformats.org/drawingml/2006/table">
            <a:tbl>
              <a:tblPr/>
              <a:tblGrid>
                <a:gridCol w="527685"/>
                <a:gridCol w="8065135"/>
                <a:gridCol w="2448560"/>
              </a:tblGrid>
              <a:tr h="593090">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选项</a:t>
                      </a:r>
                    </a:p>
                  </a:txBody>
                  <a:tcPr marL="45948" marR="45948" marT="45837" marB="45837"/>
                </a:tc>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对应句</a:t>
                      </a:r>
                    </a:p>
                  </a:txBody>
                  <a:tcPr marL="45948" marR="45948" marT="45837" marB="45837"/>
                </a:tc>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判定正误</a:t>
                      </a:r>
                    </a:p>
                  </a:txBody>
                  <a:tcPr marL="45948" marR="45948" marT="45837" marB="45837"/>
                </a:tc>
              </a:tr>
              <a:tr h="763270">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A</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诸子之学,兴起于先秦</a:t>
                      </a:r>
                      <a:r>
                        <a:rPr lang="zh-CN" altLang="en-US" sz="1465" kern="0">
                          <a:solidFill>
                            <a:srgbClr val="000000"/>
                          </a:solidFill>
                          <a:latin typeface="黑体" panose="02010609060101010101" charset="-122"/>
                          <a:ea typeface="宋体" panose="02010600030101010101" pitchFamily="2" charset="-122"/>
                        </a:rPr>
                        <a:t>……</a:t>
                      </a:r>
                      <a:r>
                        <a:rPr lang="zh-CN" altLang="en-US" sz="1465" kern="0">
                          <a:solidFill>
                            <a:srgbClr val="000000"/>
                          </a:solidFill>
                          <a:latin typeface="Times New Roman" panose="02020603050405020304" pitchFamily="65" charset="-122"/>
                          <a:ea typeface="宋体" panose="02010600030101010101" pitchFamily="2" charset="-122"/>
                        </a:rPr>
                        <a:t>诸子之学则不限于先秦而绵延于此后中国思想发展的整个过程,这一过程至今仍没有终结。</a:t>
                      </a:r>
                    </a:p>
                  </a:txBody>
                  <a:tcPr marL="45948" marR="45948" marT="45837" marB="45837"/>
                </a:tc>
                <a:tc>
                  <a:txBody>
                    <a:bodyPr/>
                    <a:lstStyle/>
                    <a:p>
                      <a:pPr algn="ct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正确。</a:t>
                      </a:r>
                    </a:p>
                  </a:txBody>
                  <a:tcPr marL="45948" marR="45948" marT="45837" marB="45837"/>
                </a:tc>
              </a:tr>
              <a:tr h="1115060">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B</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照着讲”主要是从历史角度对以往经典作具体的实证性研究,诸如训诂、校勘、文献编纂等等。这方面的研究涉及对以往思想的回顾、反思,既应把握历史上的思想家实际说了些什么,也应总结其中具有创造性和生命力的内容。</a:t>
                      </a:r>
                    </a:p>
                  </a:txBody>
                  <a:tcPr marL="45948" marR="45948" marT="45837" marB="45837"/>
                </a:tc>
                <a:tc>
                  <a:txBody>
                    <a:bodyPr/>
                    <a:lstStyle/>
                    <a:p>
                      <a:pPr algn="ctr" eaLnBrk="0" latinLnBrk="1" hangingPunct="0">
                        <a:lnSpc>
                          <a:spcPct val="150000"/>
                        </a:lnSpc>
                        <a:spcBef>
                          <a:spcPts val="0"/>
                        </a:spcBef>
                      </a:pPr>
                      <a:endParaRPr lang="en-US" altLang="zh-CN" sz="1600" kern="0">
                        <a:solidFill>
                          <a:srgbClr val="000000"/>
                        </a:solidFill>
                        <a:latin typeface="Times New Roman" panose="02020603050405020304" pitchFamily="65" charset="-122"/>
                        <a:ea typeface="宋体" panose="02010600030101010101" pitchFamily="2" charset="-122"/>
                      </a:endParaRPr>
                    </a:p>
                    <a:p>
                      <a:pPr algn="ct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正确。</a:t>
                      </a:r>
                    </a:p>
                  </a:txBody>
                  <a:tcPr marL="45948" marR="45948" marT="45837" marB="45837"/>
                </a:tc>
              </a:tr>
              <a:tr h="1114425">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C</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从思想的发展与诸子之学的关联看,“接着讲”接近诸子之学所具有的思想突破性的内在品格,它意味着延续诸子注重思想创造的传统</a:t>
                      </a:r>
                      <a:r>
                        <a:rPr lang="zh-CN" altLang="en-US" sz="1465" kern="0">
                          <a:solidFill>
                            <a:srgbClr val="000000"/>
                          </a:solidFill>
                          <a:latin typeface="黑体" panose="02010609060101010101" charset="-122"/>
                          <a:ea typeface="宋体" panose="02010600030101010101" pitchFamily="2" charset="-122"/>
                        </a:rPr>
                        <a:t>……</a:t>
                      </a:r>
                      <a:r>
                        <a:rPr lang="zh-CN" altLang="en-US" sz="1465" kern="0">
                          <a:solidFill>
                            <a:srgbClr val="000000"/>
                          </a:solidFill>
                          <a:latin typeface="Times New Roman" panose="02020603050405020304" pitchFamily="65" charset="-122"/>
                          <a:ea typeface="宋体" panose="02010600030101010101" pitchFamily="2" charset="-122"/>
                        </a:rPr>
                        <a:t>仅仅停留在“照着讲”,思想便容易止于过去,难以继续前行,可能无助于思想的创新。就此而言,在“照着讲”之后,需要继之以“接着讲”。</a:t>
                      </a:r>
                    </a:p>
                  </a:txBody>
                  <a:tcPr marL="45948" marR="45948" marT="45837" marB="45837"/>
                </a:tc>
                <a:tc>
                  <a:txBody>
                    <a:bodyPr/>
                    <a:lstStyle/>
                    <a:p>
                      <a:pPr algn="ctr" eaLnBrk="0" latinLnBrk="1" hangingPunct="0">
                        <a:lnSpc>
                          <a:spcPct val="150000"/>
                        </a:lnSpc>
                        <a:spcBef>
                          <a:spcPts val="0"/>
                        </a:spcBef>
                      </a:pPr>
                      <a:endParaRPr lang="en-US" altLang="zh-CN" sz="1600" kern="0">
                        <a:solidFill>
                          <a:srgbClr val="000000"/>
                        </a:solidFill>
                        <a:latin typeface="Times New Roman" panose="02020603050405020304" pitchFamily="65" charset="-122"/>
                        <a:ea typeface="宋体" panose="02010600030101010101" pitchFamily="2" charset="-122"/>
                      </a:endParaRPr>
                    </a:p>
                    <a:p>
                      <a:pPr algn="ct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正确。</a:t>
                      </a:r>
                    </a:p>
                  </a:txBody>
                  <a:tcPr marL="45948" marR="45948" marT="45837" marB="45837"/>
                </a:tc>
              </a:tr>
              <a:tr h="1099185">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D</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从逻辑上说,任何新思想的形成,都不能从“无”开始,它总是基于既有的思想演进过程,并需要对既有思想范围进行反思批判</a:t>
                      </a:r>
                      <a:r>
                        <a:rPr lang="zh-CN" altLang="en-US" sz="1465" kern="0">
                          <a:solidFill>
                            <a:srgbClr val="000000"/>
                          </a:solidFill>
                          <a:latin typeface="黑体" panose="02010609060101010101" charset="-122"/>
                          <a:ea typeface="宋体" panose="02010600030101010101" pitchFamily="2" charset="-122"/>
                        </a:rPr>
                        <a:t>……</a:t>
                      </a:r>
                      <a:r>
                        <a:rPr lang="zh-CN" altLang="en-US" sz="1465" kern="0">
                          <a:solidFill>
                            <a:srgbClr val="000000"/>
                          </a:solidFill>
                          <a:latin typeface="Times New Roman" panose="02020603050405020304" pitchFamily="65" charset="-122"/>
                          <a:ea typeface="宋体" panose="02010600030101010101" pitchFamily="2" charset="-122"/>
                        </a:rPr>
                        <a:t>“新子学”应追求“照着讲”与“接着讲”的统一。</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根据对应句可知“新子学”没有脱离既有思想演进的过程。</a:t>
                      </a:r>
                    </a:p>
                  </a:txBody>
                  <a:tcPr marL="45948" marR="45948" marT="45837" marB="45837"/>
                </a:tc>
              </a:tr>
            </a:tbl>
          </a:graphicData>
        </a:graphic>
      </p:graphicFrame>
      <p:sp>
        <p:nvSpPr>
          <p:cNvPr id="6" name="TextBox 2"/>
          <p:cNvSpPr txBox="1"/>
          <p:nvPr/>
        </p:nvSpPr>
        <p:spPr>
          <a:xfrm>
            <a:off x="1295467" y="6339324"/>
            <a:ext cx="10061075" cy="431165"/>
          </a:xfrm>
          <a:prstGeom prst="rect">
            <a:avLst/>
          </a:prstGeom>
          <a:noFill/>
        </p:spPr>
        <p:txBody>
          <a:bodyPr wrap="square" lIns="0" tIns="0" rIns="0" bIns="0" rtlCol="0">
            <a:spAutoFit/>
          </a:bodyPr>
          <a:lstStyle/>
          <a:p>
            <a:pPr eaLnBrk="0" latinLnBrk="1" hangingPunct="0">
              <a:lnSpc>
                <a:spcPct val="150000"/>
              </a:lnSpc>
            </a:pPr>
            <a:r>
              <a:rPr lang="zh-CN" altLang="en-US" sz="1865" kern="0">
                <a:solidFill>
                  <a:srgbClr val="000000"/>
                </a:solidFill>
                <a:latin typeface="宋体" panose="02010600030101010101" pitchFamily="2" charset="-122"/>
                <a:ea typeface="宋体" panose="02010600030101010101" pitchFamily="2" charset="-122"/>
              </a:rPr>
              <a:t>第三比:将选项与选项进行比较,不正确的一项是:D。</a:t>
            </a:r>
            <a:endParaRPr lang="zh-CN" altLang="en-US" sz="1865">
              <a:latin typeface="宋体" panose="02010600030101010101" pitchFamily="2" charset="-122"/>
              <a:ea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3370" y="90805"/>
            <a:ext cx="1356995" cy="527050"/>
          </a:xfrm>
        </p:spPr>
        <p:txBody>
          <a:bodyPr>
            <a:noAutofit/>
          </a:bodyPr>
          <a:lstStyle/>
          <a:p>
            <a:r>
              <a:rPr lang="zh-CN" altLang="en-US" sz="3200">
                <a:solidFill>
                  <a:srgbClr val="FF0000"/>
                </a:solidFill>
                <a:latin typeface="黑体" panose="02010609060101010101" charset="-122"/>
                <a:ea typeface="黑体" panose="02010609060101010101" charset="-122"/>
                <a:sym typeface="+mn-ea"/>
              </a:rPr>
              <a:t>结 论</a:t>
            </a:r>
          </a:p>
        </p:txBody>
      </p:sp>
      <p:sp>
        <p:nvSpPr>
          <p:cNvPr id="3" name="文本框 2"/>
          <p:cNvSpPr txBox="1"/>
          <p:nvPr/>
        </p:nvSpPr>
        <p:spPr>
          <a:xfrm>
            <a:off x="293370" y="617855"/>
            <a:ext cx="11744325" cy="5262245"/>
          </a:xfrm>
          <a:prstGeom prst="rect">
            <a:avLst/>
          </a:prstGeom>
          <a:noFill/>
        </p:spPr>
        <p:txBody>
          <a:bodyPr wrap="square" rtlCol="0" anchor="t">
            <a:spAutoFit/>
          </a:bodyPr>
          <a:lstStyle/>
          <a:p>
            <a:pPr>
              <a:lnSpc>
                <a:spcPct val="150000"/>
              </a:lnSpc>
            </a:pPr>
            <a:r>
              <a:rPr lang="en-US" altLang="zh-CN" sz="2800">
                <a:latin typeface="楷体" panose="02010609060101010101" pitchFamily="49" charset="-122"/>
                <a:ea typeface="楷体" panose="02010609060101010101" pitchFamily="49" charset="-122"/>
                <a:sym typeface="+mn-ea"/>
              </a:rPr>
              <a:t>    1</a:t>
            </a:r>
            <a:r>
              <a:rPr lang="zh-CN" altLang="en-US" sz="2800">
                <a:latin typeface="楷体" panose="02010609060101010101" pitchFamily="49" charset="-122"/>
                <a:ea typeface="楷体" panose="02010609060101010101" pitchFamily="49" charset="-122"/>
                <a:sym typeface="+mn-ea"/>
              </a:rPr>
              <a:t>、论述类文本阅读选取的应是</a:t>
            </a:r>
            <a:r>
              <a:rPr lang="en-US" altLang="zh-CN" sz="2800">
                <a:latin typeface="楷体" panose="02010609060101010101" pitchFamily="49" charset="-122"/>
                <a:ea typeface="楷体" panose="02010609060101010101" pitchFamily="49" charset="-122"/>
                <a:sym typeface="+mn-ea"/>
              </a:rPr>
              <a:t>900</a:t>
            </a:r>
            <a:r>
              <a:rPr lang="zh-CN" altLang="en-US" sz="2800">
                <a:latin typeface="楷体" panose="02010609060101010101" pitchFamily="49" charset="-122"/>
                <a:ea typeface="楷体" panose="02010609060101010101" pitchFamily="49" charset="-122"/>
                <a:sym typeface="+mn-ea"/>
              </a:rPr>
              <a:t>字左右的</a:t>
            </a:r>
            <a:r>
              <a:rPr lang="zh-CN" altLang="en-US" sz="2800" b="1">
                <a:solidFill>
                  <a:srgbClr val="FF0000"/>
                </a:solidFill>
                <a:latin typeface="楷体" panose="02010609060101010101" pitchFamily="49" charset="-122"/>
                <a:ea typeface="楷体" panose="02010609060101010101" pitchFamily="49" charset="-122"/>
                <a:sym typeface="+mn-ea"/>
              </a:rPr>
              <a:t>社会科学类文本</a:t>
            </a:r>
            <a:r>
              <a:rPr lang="zh-CN" altLang="en-US" sz="2800">
                <a:latin typeface="楷体" panose="02010609060101010101" pitchFamily="49" charset="-122"/>
                <a:ea typeface="楷体" panose="02010609060101010101" pitchFamily="49" charset="-122"/>
                <a:sym typeface="+mn-ea"/>
              </a:rPr>
              <a:t>，选材范围宽广：政治、经济、文化、社会、科技、气候、过去、现在、未来、个人、国家、国际等。</a:t>
            </a:r>
            <a:endParaRPr lang="en-US" altLang="zh-CN" sz="2800">
              <a:latin typeface="楷体" panose="02010609060101010101" pitchFamily="49" charset="-122"/>
              <a:ea typeface="楷体" panose="02010609060101010101" pitchFamily="49" charset="-122"/>
            </a:endParaRPr>
          </a:p>
          <a:p>
            <a:pPr>
              <a:lnSpc>
                <a:spcPct val="150000"/>
              </a:lnSpc>
            </a:pP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sym typeface="+mn-ea"/>
              </a:rPr>
              <a:t>2</a:t>
            </a:r>
            <a:r>
              <a:rPr lang="zh-CN" altLang="en-US" sz="2800">
                <a:latin typeface="楷体" panose="02010609060101010101" pitchFamily="49" charset="-122"/>
                <a:ea typeface="楷体" panose="02010609060101010101" pitchFamily="49" charset="-122"/>
                <a:sym typeface="+mn-ea"/>
              </a:rPr>
              <a:t>、论述类文本阅读命题时，注重把</a:t>
            </a:r>
            <a:r>
              <a:rPr lang="zh-CN" altLang="en-US" sz="2800" b="1">
                <a:solidFill>
                  <a:srgbClr val="FF0000"/>
                </a:solidFill>
                <a:latin typeface="楷体" panose="02010609060101010101" pitchFamily="49" charset="-122"/>
                <a:ea typeface="楷体" panose="02010609060101010101" pitchFamily="49" charset="-122"/>
                <a:sym typeface="+mn-ea"/>
              </a:rPr>
              <a:t>文化理解与传承</a:t>
            </a:r>
            <a:r>
              <a:rPr lang="zh-CN" altLang="en-US" sz="2800">
                <a:latin typeface="楷体" panose="02010609060101010101" pitchFamily="49" charset="-122"/>
                <a:ea typeface="楷体" panose="02010609060101010101" pitchFamily="49" charset="-122"/>
                <a:sym typeface="+mn-ea"/>
              </a:rPr>
              <a:t>和</a:t>
            </a:r>
            <a:r>
              <a:rPr lang="zh-CN" altLang="en-US" sz="2800" b="1">
                <a:solidFill>
                  <a:srgbClr val="FF0000"/>
                </a:solidFill>
                <a:latin typeface="楷体" panose="02010609060101010101" pitchFamily="49" charset="-122"/>
                <a:ea typeface="楷体" panose="02010609060101010101" pitchFamily="49" charset="-122"/>
                <a:sym typeface="+mn-ea"/>
              </a:rPr>
              <a:t>思维发展与提升</a:t>
            </a:r>
            <a:r>
              <a:rPr lang="zh-CN" altLang="en-US" sz="2800">
                <a:latin typeface="楷体" panose="02010609060101010101" pitchFamily="49" charset="-122"/>
                <a:ea typeface="楷体" panose="02010609060101010101" pitchFamily="49" charset="-122"/>
                <a:sym typeface="+mn-ea"/>
              </a:rPr>
              <a:t>结合起来，要求考生在掌握</a:t>
            </a:r>
            <a:r>
              <a:rPr lang="zh-CN" altLang="en-US" sz="2800" b="1">
                <a:solidFill>
                  <a:srgbClr val="FF0000"/>
                </a:solidFill>
                <a:latin typeface="楷体" panose="02010609060101010101" pitchFamily="49" charset="-122"/>
                <a:ea typeface="楷体" panose="02010609060101010101" pitchFamily="49" charset="-122"/>
                <a:sym typeface="+mn-ea"/>
              </a:rPr>
              <a:t>基本论证结构和手法</a:t>
            </a:r>
            <a:r>
              <a:rPr lang="zh-CN" altLang="en-US" sz="2800">
                <a:latin typeface="楷体" panose="02010609060101010101" pitchFamily="49" charset="-122"/>
                <a:ea typeface="楷体" panose="02010609060101010101" pitchFamily="49" charset="-122"/>
                <a:sym typeface="+mn-ea"/>
              </a:rPr>
              <a:t>的基础上，洞悉</a:t>
            </a:r>
            <a:r>
              <a:rPr lang="zh-CN" altLang="en-US" sz="2800" b="1">
                <a:solidFill>
                  <a:srgbClr val="FF0000"/>
                </a:solidFill>
                <a:latin typeface="楷体" panose="02010609060101010101" pitchFamily="49" charset="-122"/>
                <a:ea typeface="楷体" panose="02010609060101010101" pitchFamily="49" charset="-122"/>
                <a:sym typeface="+mn-ea"/>
              </a:rPr>
              <a:t>立论背后的动机与目的</a:t>
            </a:r>
            <a:r>
              <a:rPr lang="zh-CN" altLang="en-US" sz="2800">
                <a:latin typeface="楷体" panose="02010609060101010101" pitchFamily="49" charset="-122"/>
                <a:ea typeface="楷体" panose="02010609060101010101" pitchFamily="49" charset="-122"/>
                <a:sym typeface="+mn-ea"/>
              </a:rPr>
              <a:t>，最终进行</a:t>
            </a:r>
            <a:r>
              <a:rPr lang="zh-CN" altLang="en-US" sz="2800" b="1">
                <a:solidFill>
                  <a:srgbClr val="FF0000"/>
                </a:solidFill>
                <a:latin typeface="楷体" panose="02010609060101010101" pitchFamily="49" charset="-122"/>
                <a:ea typeface="楷体" panose="02010609060101010101" pitchFamily="49" charset="-122"/>
                <a:sym typeface="+mn-ea"/>
              </a:rPr>
              <a:t>创造性的思考和判断</a:t>
            </a:r>
            <a:r>
              <a:rPr lang="zh-CN" altLang="en-US" sz="2800">
                <a:latin typeface="楷体" panose="02010609060101010101" pitchFamily="49" charset="-122"/>
                <a:ea typeface="楷体" panose="02010609060101010101" pitchFamily="49" charset="-122"/>
                <a:sym typeface="+mn-ea"/>
              </a:rPr>
              <a:t>。</a:t>
            </a:r>
            <a:endParaRPr lang="en-US" altLang="zh-CN" sz="2800">
              <a:latin typeface="楷体" panose="02010609060101010101" pitchFamily="49" charset="-122"/>
              <a:ea typeface="楷体" panose="02010609060101010101" pitchFamily="49" charset="-122"/>
            </a:endParaRPr>
          </a:p>
          <a:p>
            <a:pPr>
              <a:lnSpc>
                <a:spcPct val="150000"/>
              </a:lnSpc>
            </a:pP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sym typeface="+mn-ea"/>
              </a:rPr>
              <a:t>3</a:t>
            </a:r>
            <a:r>
              <a:rPr lang="zh-CN" altLang="en-US" sz="2800">
                <a:latin typeface="楷体" panose="02010609060101010101" pitchFamily="49" charset="-122"/>
                <a:ea typeface="楷体" panose="02010609060101010101" pitchFamily="49" charset="-122"/>
                <a:sym typeface="+mn-ea"/>
              </a:rPr>
              <a:t>、论述类文本阅读命题时，设题的信息区间</a:t>
            </a:r>
            <a:r>
              <a:rPr lang="zh-CN" altLang="en-US" sz="2800" b="1">
                <a:solidFill>
                  <a:srgbClr val="FF0000"/>
                </a:solidFill>
                <a:latin typeface="楷体" panose="02010609060101010101" pitchFamily="49" charset="-122"/>
                <a:ea typeface="楷体" panose="02010609060101010101" pitchFamily="49" charset="-122"/>
                <a:sym typeface="+mn-ea"/>
              </a:rPr>
              <a:t>覆盖全文</a:t>
            </a:r>
            <a:r>
              <a:rPr lang="zh-CN" altLang="en-US" sz="2800">
                <a:latin typeface="楷体" panose="02010609060101010101" pitchFamily="49" charset="-122"/>
                <a:ea typeface="楷体" panose="02010609060101010101" pitchFamily="49" charset="-122"/>
                <a:sym typeface="+mn-ea"/>
              </a:rPr>
              <a:t>，命题更加强化“</a:t>
            </a:r>
            <a:r>
              <a:rPr lang="zh-CN" altLang="en-US" sz="2800" b="1">
                <a:solidFill>
                  <a:srgbClr val="FF0000"/>
                </a:solidFill>
                <a:latin typeface="楷体" panose="02010609060101010101" pitchFamily="49" charset="-122"/>
                <a:ea typeface="楷体" panose="02010609060101010101" pitchFamily="49" charset="-122"/>
                <a:sym typeface="+mn-ea"/>
              </a:rPr>
              <a:t>整体阅读</a:t>
            </a:r>
            <a:r>
              <a:rPr lang="zh-CN" altLang="en-US" sz="2800">
                <a:latin typeface="楷体" panose="02010609060101010101" pitchFamily="49" charset="-122"/>
                <a:ea typeface="楷体" panose="02010609060101010101" pitchFamily="49" charset="-122"/>
                <a:sym typeface="+mn-ea"/>
              </a:rPr>
              <a:t>”意识；</a:t>
            </a:r>
            <a:r>
              <a:rPr lang="zh-CN" altLang="en-US" sz="2800" b="1">
                <a:solidFill>
                  <a:srgbClr val="FF0000"/>
                </a:solidFill>
                <a:latin typeface="楷体" panose="02010609060101010101" pitchFamily="49" charset="-122"/>
                <a:ea typeface="楷体" panose="02010609060101010101" pitchFamily="49" charset="-122"/>
                <a:sym typeface="+mn-ea"/>
              </a:rPr>
              <a:t>转述差异更大</a:t>
            </a:r>
            <a:r>
              <a:rPr lang="zh-CN" altLang="en-US" sz="2800">
                <a:latin typeface="楷体" panose="02010609060101010101" pitchFamily="49" charset="-122"/>
                <a:ea typeface="楷体" panose="02010609060101010101" pitchFamily="49" charset="-122"/>
                <a:sym typeface="+mn-ea"/>
              </a:rPr>
              <a:t>，不拘泥于文本，要求</a:t>
            </a:r>
            <a:r>
              <a:rPr lang="zh-CN" altLang="en-US" sz="2800" b="1">
                <a:solidFill>
                  <a:srgbClr val="FF0000"/>
                </a:solidFill>
                <a:latin typeface="楷体" panose="02010609060101010101" pitchFamily="49" charset="-122"/>
                <a:ea typeface="楷体" panose="02010609060101010101" pitchFamily="49" charset="-122"/>
                <a:sym typeface="+mn-ea"/>
              </a:rPr>
              <a:t>概括程度更高</a:t>
            </a:r>
            <a:r>
              <a:rPr lang="zh-CN" altLang="en-US" sz="2800">
                <a:latin typeface="楷体" panose="02010609060101010101" pitchFamily="49" charset="-122"/>
                <a:ea typeface="楷体" panose="02010609060101010101" pitchFamily="49" charset="-122"/>
                <a:sym typeface="+mn-ea"/>
              </a:rPr>
              <a:t>。</a:t>
            </a:r>
            <a:endParaRPr lang="zh-CN" altLang="en-US" sz="28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57620" y="1138776"/>
            <a:ext cx="9276760" cy="574675"/>
          </a:xfrm>
          <a:prstGeom prst="rect">
            <a:avLst/>
          </a:prstGeom>
          <a:noFill/>
        </p:spPr>
        <p:txBody>
          <a:bodyPr wrap="square" lIns="0" tIns="0" rIns="0" bIns="0" rtlCol="0">
            <a:spAutoFit/>
          </a:bodyPr>
          <a:lstStyle/>
          <a:p>
            <a:pPr algn="ctr" eaLnBrk="0" latinLnBrk="1" hangingPunct="0"/>
            <a:r>
              <a:rPr lang="zh-CN" altLang="en-US" sz="3735" b="1" kern="0">
                <a:solidFill>
                  <a:srgbClr val="000000"/>
                </a:solidFill>
                <a:latin typeface="黑体" panose="02010609060101010101" charset="-122"/>
                <a:ea typeface="黑体" panose="02010609060101010101" charset="-122"/>
              </a:rPr>
              <a:t>两步骤,答对分析论点、论据和论证方法题</a:t>
            </a:r>
          </a:p>
        </p:txBody>
      </p:sp>
      <p:graphicFrame>
        <p:nvGraphicFramePr>
          <p:cNvPr id="4" name="表格 4"/>
          <p:cNvGraphicFramePr>
            <a:graphicFrameLocks noGrp="1"/>
          </p:cNvGraphicFramePr>
          <p:nvPr>
            <p:custDataLst>
              <p:tags r:id="rId1"/>
            </p:custDataLst>
          </p:nvPr>
        </p:nvGraphicFramePr>
        <p:xfrm>
          <a:off x="634313" y="1851422"/>
          <a:ext cx="11040745" cy="4826000"/>
        </p:xfrm>
        <a:graphic>
          <a:graphicData uri="http://schemas.openxmlformats.org/drawingml/2006/table">
            <a:tbl>
              <a:tblPr/>
              <a:tblGrid>
                <a:gridCol w="1562735"/>
                <a:gridCol w="9478010"/>
              </a:tblGrid>
              <a:tr h="518795">
                <a:tc>
                  <a:txBody>
                    <a:bodyPr/>
                    <a:lstStyle/>
                    <a:p>
                      <a:pPr algn="ct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步骤</a:t>
                      </a:r>
                    </a:p>
                  </a:txBody>
                  <a:tcPr marL="45948" marR="45948" marT="45837" marB="45837"/>
                </a:tc>
                <a:tc>
                  <a:txBody>
                    <a:bodyPr/>
                    <a:lstStyle/>
                    <a:p>
                      <a:pPr algn="ct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解    说</a:t>
                      </a:r>
                    </a:p>
                  </a:txBody>
                  <a:tcPr marL="45948" marR="45948" marT="45837" marB="45837"/>
                </a:tc>
              </a:tr>
              <a:tr h="1373505">
                <a:tc>
                  <a:txBody>
                    <a:bodyPr/>
                    <a:lstStyle/>
                    <a:p>
                      <a:pPr eaLnBrk="0" latinLnBrk="1" hangingPunct="0">
                        <a:lnSpc>
                          <a:spcPct val="150000"/>
                        </a:lnSpc>
                        <a:spcBef>
                          <a:spcPts val="0"/>
                        </a:spcBef>
                      </a:pPr>
                      <a:endParaRPr lang="en-US" altLang="zh-CN" sz="1865" kern="0">
                        <a:solidFill>
                          <a:srgbClr val="000000"/>
                        </a:solidFill>
                        <a:latin typeface="宋体" panose="02010600030101010101" pitchFamily="2" charset="-122"/>
                        <a:ea typeface="宋体" panose="02010600030101010101" pitchFamily="2" charset="-122"/>
                      </a:endParaRPr>
                    </a:p>
                    <a:p>
                      <a:pPr algn="ct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第一步:据文</a:t>
                      </a:r>
                    </a:p>
                  </a:txBody>
                  <a:tcPr marL="45948" marR="45948" marT="45837" marB="45837"/>
                </a:tc>
                <a:tc>
                  <a:txBody>
                    <a:bodyPr/>
                    <a:lstStyle/>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据文,就是读文本。读文本是解题的第一环节。在读文本时要有勾画意识,就是在第一遍阅读时能勾画出表示文本脉络或段落内部层次的关键性词语,如首先、其次等词,进而把握文本的结构思路,把握论述类文本由“此”及“彼”的论证过程。</a:t>
                      </a:r>
                    </a:p>
                  </a:txBody>
                  <a:tcPr marL="45948" marR="45948" marT="45837" marB="45837"/>
                </a:tc>
              </a:tr>
              <a:tr h="1560195">
                <a:tc>
                  <a:txBody>
                    <a:bodyPr/>
                    <a:lstStyle/>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第二步:依题,</a:t>
                      </a:r>
                    </a:p>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概括对应。</a:t>
                      </a:r>
                    </a:p>
                  </a:txBody>
                  <a:tcPr marL="45948" marR="45948" marT="45837" marB="45837"/>
                </a:tc>
                <a:tc>
                  <a:txBody>
                    <a:bodyPr/>
                    <a:lstStyle/>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含有三个要点:①读选项,抓选项中的关键词句。</a:t>
                      </a:r>
                    </a:p>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②对应文本相关区域,再抓住相关区域的关键词句,准确概括、分析相关区域的论证要点。</a:t>
                      </a:r>
                    </a:p>
                    <a:p>
                      <a:pP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③把概括或分析的论证要点与选项的论证分析进行比对,从而确定符合题干要求的答案。</a:t>
                      </a:r>
                    </a:p>
                  </a:txBody>
                  <a:tcPr marL="45948" marR="45948" marT="45837" marB="45837"/>
                </a:tc>
              </a:tr>
              <a:tr h="1373505">
                <a:tc>
                  <a:txBody>
                    <a:bodyPr/>
                    <a:lstStyle/>
                    <a:p>
                      <a:pPr eaLnBrk="0" latinLnBrk="1" hangingPunct="0">
                        <a:lnSpc>
                          <a:spcPct val="150000"/>
                        </a:lnSpc>
                        <a:spcBef>
                          <a:spcPts val="0"/>
                        </a:spcBef>
                      </a:pPr>
                      <a:endParaRPr lang="en-US" altLang="zh-CN" sz="1865" kern="0">
                        <a:solidFill>
                          <a:srgbClr val="000000"/>
                        </a:solidFill>
                        <a:latin typeface="宋体" panose="02010600030101010101" pitchFamily="2" charset="-122"/>
                        <a:ea typeface="宋体" panose="02010600030101010101" pitchFamily="2" charset="-122"/>
                      </a:endParaRPr>
                    </a:p>
                    <a:p>
                      <a:pPr algn="ctr" eaLnBrk="0" latinLnBrk="1" hangingPunct="0">
                        <a:lnSpc>
                          <a:spcPct val="150000"/>
                        </a:lnSpc>
                        <a:spcBef>
                          <a:spcPts val="0"/>
                        </a:spcBef>
                      </a:pPr>
                      <a:r>
                        <a:rPr lang="zh-CN" altLang="en-US" sz="1865" kern="0">
                          <a:solidFill>
                            <a:srgbClr val="000000"/>
                          </a:solidFill>
                          <a:latin typeface="宋体" panose="02010600030101010101" pitchFamily="2" charset="-122"/>
                          <a:ea typeface="宋体" panose="02010600030101010101" pitchFamily="2" charset="-122"/>
                        </a:rPr>
                        <a:t>特别提示</a:t>
                      </a:r>
                    </a:p>
                  </a:txBody>
                  <a:tcPr marL="45948" marR="45948" marT="45837" marB="45837"/>
                </a:tc>
                <a:tc>
                  <a:txBody>
                    <a:bodyPr/>
                    <a:lstStyle/>
                    <a:p>
                      <a:pPr eaLnBrk="0" latinLnBrk="1" hangingPunct="0">
                        <a:lnSpc>
                          <a:spcPct val="150000"/>
                        </a:lnSpc>
                        <a:spcBef>
                          <a:spcPts val="0"/>
                        </a:spcBef>
                      </a:pPr>
                      <a:r>
                        <a:rPr lang="zh-CN" altLang="en-US" sz="1865" b="0" kern="0">
                          <a:solidFill>
                            <a:srgbClr val="FF0000"/>
                          </a:solidFill>
                          <a:latin typeface="黑体" panose="02010609060101010101" charset="-122"/>
                          <a:ea typeface="黑体" panose="02010609060101010101" charset="-122"/>
                        </a:rPr>
                        <a:t>    这类题有的要比对全文的论证内容、论证思路或论证方法,有的要比对部分段落的论证内容、论证思路或论证方法,需要根据选项定具体的比对区域,多侧重比对关系,有句与句之间的关系,有段落层次之间的关系。</a:t>
                      </a:r>
                    </a:p>
                  </a:txBody>
                  <a:tcPr marL="45948" marR="45948" marT="45837" marB="45837"/>
                </a:tc>
              </a:tr>
            </a:tbl>
          </a:graphicData>
        </a:graphic>
      </p:graphicFrame>
      <p:pic>
        <p:nvPicPr>
          <p:cNvPr id="3" name="图片 2"/>
          <p:cNvPicPr>
            <a:picLocks noChangeAspect="1"/>
          </p:cNvPicPr>
          <p:nvPr/>
        </p:nvPicPr>
        <p:blipFill>
          <a:blip r:embed="rId4"/>
          <a:stretch>
            <a:fillRect/>
          </a:stretch>
        </p:blipFill>
        <p:spPr>
          <a:xfrm>
            <a:off x="-252769" y="159767"/>
            <a:ext cx="4162327" cy="978841"/>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407513" y="677116"/>
            <a:ext cx="2488815" cy="592057"/>
          </a:xfrm>
          <a:prstGeom prst="rect">
            <a:avLst/>
          </a:prstGeom>
          <a:noFill/>
          <a:ln w="9525">
            <a:noFill/>
            <a:miter lim="800000"/>
            <a:headEnd/>
            <a:tailEnd/>
          </a:ln>
        </p:spPr>
      </p:pic>
      <p:sp>
        <p:nvSpPr>
          <p:cNvPr id="4" name="矩形 3"/>
          <p:cNvSpPr/>
          <p:nvPr/>
        </p:nvSpPr>
        <p:spPr>
          <a:xfrm>
            <a:off x="398560" y="1314707"/>
            <a:ext cx="9505056" cy="584835"/>
          </a:xfrm>
          <a:prstGeom prst="rect">
            <a:avLst/>
          </a:prstGeom>
        </p:spPr>
        <p:txBody>
          <a:bodyPr wrap="square" lIns="91805" tIns="45902" rIns="91805" bIns="45902">
            <a:spAutoFit/>
          </a:bodyPr>
          <a:lstStyle/>
          <a:p>
            <a:pPr eaLnBrk="0" latinLnBrk="1" hangingPunct="0">
              <a:lnSpc>
                <a:spcPct val="150000"/>
              </a:lnSpc>
            </a:pPr>
            <a:r>
              <a:rPr lang="zh-CN" altLang="en-US" sz="2135" kern="0">
                <a:solidFill>
                  <a:srgbClr val="000000"/>
                </a:solidFill>
                <a:latin typeface="宋体" panose="02010600030101010101" pitchFamily="2" charset="-122"/>
                <a:ea typeface="宋体" panose="02010600030101010101" pitchFamily="2" charset="-122"/>
              </a:rPr>
              <a:t>下列对原文论证的相关分析,不正确的一项是(　　)</a:t>
            </a:r>
            <a:r>
              <a:rPr lang="zh-CN" altLang="en-US" sz="2135" kern="0">
                <a:solidFill>
                  <a:srgbClr val="000000"/>
                </a:solidFill>
                <a:latin typeface="Times New Roman" panose="02020603050405020304" pitchFamily="65" charset="-122"/>
                <a:ea typeface="宋体" panose="02010600030101010101" pitchFamily="2" charset="-122"/>
              </a:rPr>
              <a:t> （2018全国卷Ⅱ第</a:t>
            </a:r>
            <a:r>
              <a:rPr lang="en-US" altLang="zh-CN" sz="2135" kern="0">
                <a:solidFill>
                  <a:srgbClr val="000000"/>
                </a:solidFill>
                <a:latin typeface="Times New Roman" panose="02020603050405020304" pitchFamily="65" charset="-122"/>
                <a:ea typeface="宋体" panose="02010600030101010101" pitchFamily="2" charset="-122"/>
              </a:rPr>
              <a:t>2</a:t>
            </a:r>
            <a:r>
              <a:rPr lang="zh-CN" altLang="en-US" sz="2135" kern="0">
                <a:solidFill>
                  <a:srgbClr val="000000"/>
                </a:solidFill>
                <a:latin typeface="Times New Roman" panose="02020603050405020304" pitchFamily="65" charset="-122"/>
                <a:ea typeface="宋体" panose="02010600030101010101" pitchFamily="2" charset="-122"/>
              </a:rPr>
              <a:t>题）</a:t>
            </a:r>
            <a:endParaRPr lang="zh-CN" altLang="en-US" sz="2135">
              <a:latin typeface="宋体" panose="02010600030101010101" pitchFamily="2" charset="-122"/>
              <a:ea typeface="宋体" panose="02010600030101010101" pitchFamily="2" charset="-122"/>
            </a:endParaRPr>
          </a:p>
        </p:txBody>
      </p:sp>
      <p:graphicFrame>
        <p:nvGraphicFramePr>
          <p:cNvPr id="5" name="表格 2"/>
          <p:cNvGraphicFramePr>
            <a:graphicFrameLocks noGrp="1"/>
          </p:cNvGraphicFramePr>
          <p:nvPr/>
        </p:nvGraphicFramePr>
        <p:xfrm>
          <a:off x="398560" y="1930711"/>
          <a:ext cx="11377295" cy="4667083"/>
        </p:xfrm>
        <a:graphic>
          <a:graphicData uri="http://schemas.openxmlformats.org/drawingml/2006/table">
            <a:tbl>
              <a:tblPr/>
              <a:tblGrid>
                <a:gridCol w="3840480"/>
                <a:gridCol w="6624320"/>
                <a:gridCol w="912495"/>
              </a:tblGrid>
              <a:tr h="588645">
                <a:tc>
                  <a:txBody>
                    <a:bodyPr/>
                    <a:lstStyle/>
                    <a:p>
                      <a:pPr algn="ct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选项</a:t>
                      </a:r>
                    </a:p>
                  </a:txBody>
                  <a:tcPr marL="45948" marR="45948" marT="45837" marB="45837"/>
                </a:tc>
                <a:tc>
                  <a:txBody>
                    <a:bodyPr/>
                    <a:lstStyle/>
                    <a:p>
                      <a:pPr algn="ct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对应句</a:t>
                      </a:r>
                    </a:p>
                  </a:txBody>
                  <a:tcPr marL="45948" marR="45948" marT="45837" marB="45837"/>
                </a:tc>
                <a:tc>
                  <a:txBody>
                    <a:bodyPr/>
                    <a:lstStyle/>
                    <a:p>
                      <a:pPr algn="ct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判定正误</a:t>
                      </a:r>
                    </a:p>
                  </a:txBody>
                  <a:tcPr marL="45948" marR="45948" marT="45837" marB="45837"/>
                </a:tc>
              </a:tr>
              <a:tr h="1188720">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A.文章以数字化记忆带来的威胁为立论的事实基础,论证了人被数据控制的危险。</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结合全文及末段的“个人生活的方方面面都在以数据的形式被记忆。大数据所建构的主体身份会导致一种危险</a:t>
                      </a:r>
                      <a:r>
                        <a:rPr lang="zh-CN" altLang="en-US" sz="1600" kern="0">
                          <a:solidFill>
                            <a:srgbClr val="000000"/>
                          </a:solidFill>
                          <a:latin typeface="黑体" panose="02010609060101010101" charset="-122"/>
                          <a:ea typeface="宋体" panose="02010600030101010101" pitchFamily="2" charset="-122"/>
                        </a:rPr>
                        <a:t>……</a:t>
                      </a:r>
                      <a:r>
                        <a:rPr lang="zh-CN" altLang="en-US" sz="1600" kern="0">
                          <a:solidFill>
                            <a:srgbClr val="000000"/>
                          </a:solidFill>
                          <a:latin typeface="Times New Roman" panose="02020603050405020304" pitchFamily="65" charset="-122"/>
                          <a:ea typeface="宋体" panose="02010600030101010101" pitchFamily="2" charset="-122"/>
                        </a:rPr>
                        <a:t>甚至限制我们的认同”可判断选项正误。</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正确</a:t>
                      </a:r>
                    </a:p>
                  </a:txBody>
                  <a:tcPr marL="45948" marR="45948" marT="45837" marB="45837"/>
                </a:tc>
              </a:tr>
              <a:tr h="850265">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B.通过讨论大数据对隐私、记忆及主体身份等的影响,文章把论证推向了深入。</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结合后三段找到对应的关键词,如第二段的“隐私”,第三段的“记忆”,第四段的“主体身份”可判断选项正误。</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正确</a:t>
                      </a:r>
                    </a:p>
                  </a:txBody>
                  <a:tcPr marL="45948" marR="45948" marT="45837" marB="45837"/>
                </a:tc>
              </a:tr>
              <a:tr h="1188720">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C.与重视个人隐私的写作动机有关,文章着重论证了大数据对个人权利的影响。</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结合文末出处及文章内容来理解写作动机,结合第二段的“被遗忘权”与第四段的“数字化记忆与认同背后的核心问题在于权力不由数据主体掌控”可判断“着重论证了大数据对个人权利的影响”的正误。</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正确</a:t>
                      </a:r>
                    </a:p>
                  </a:txBody>
                  <a:tcPr marL="45948" marR="45948" marT="45837" marB="45837"/>
                </a:tc>
              </a:tr>
              <a:tr h="850265">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D.文章通过分析数字化记忆可能带来的问题,对我们的认同问题作出了全新论证。</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文章着重论证的是大数据对个人权利的影响,文中虽然提及“我们的认同问题”,但并未“作出”“全新论证”。</a:t>
                      </a:r>
                    </a:p>
                  </a:txBody>
                  <a:tcPr marL="45948" marR="45948" marT="45837" marB="45837"/>
                </a:tc>
                <a:tc>
                  <a:txBody>
                    <a:bodyPr/>
                    <a:lstStyle/>
                    <a:p>
                      <a:pPr eaLnBrk="0" latinLnBrk="1" hangingPunct="0">
                        <a:lnSpc>
                          <a:spcPct val="150000"/>
                        </a:lnSpc>
                        <a:spcBef>
                          <a:spcPts val="0"/>
                        </a:spcBef>
                      </a:pPr>
                      <a:r>
                        <a:rPr lang="zh-CN" altLang="en-US" sz="1600" kern="0">
                          <a:solidFill>
                            <a:srgbClr val="000000"/>
                          </a:solidFill>
                          <a:latin typeface="Times New Roman" panose="02020603050405020304" pitchFamily="65" charset="-122"/>
                          <a:ea typeface="宋体" panose="02010600030101010101" pitchFamily="2" charset="-122"/>
                        </a:rPr>
                        <a:t>错误</a:t>
                      </a:r>
                    </a:p>
                  </a:txBody>
                  <a:tcPr marL="45948" marR="45948" marT="45837" marB="45837"/>
                </a:tc>
              </a:tr>
            </a:tbl>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735627" y="1220755"/>
            <a:ext cx="6175453" cy="862965"/>
          </a:xfrm>
          <a:prstGeom prst="rect">
            <a:avLst/>
          </a:prstGeom>
          <a:noFill/>
        </p:spPr>
        <p:txBody>
          <a:bodyPr wrap="square" lIns="0" tIns="0" rIns="0" bIns="0" rtlCol="0">
            <a:spAutoFit/>
          </a:bodyPr>
          <a:lstStyle/>
          <a:p>
            <a:pPr algn="ctr" eaLnBrk="0" latinLnBrk="1" hangingPunct="0">
              <a:lnSpc>
                <a:spcPct val="150000"/>
              </a:lnSpc>
            </a:pPr>
            <a:r>
              <a:rPr lang="zh-CN" altLang="en-US" sz="3735" b="1" kern="0">
                <a:solidFill>
                  <a:srgbClr val="000000"/>
                </a:solidFill>
                <a:latin typeface="黑体" panose="02010609060101010101" charset="-122"/>
                <a:ea typeface="黑体" panose="02010609060101010101" charset="-122"/>
              </a:rPr>
              <a:t>三环节,选定观点推断题</a:t>
            </a:r>
          </a:p>
        </p:txBody>
      </p:sp>
      <p:graphicFrame>
        <p:nvGraphicFramePr>
          <p:cNvPr id="4" name="表格 4"/>
          <p:cNvGraphicFramePr>
            <a:graphicFrameLocks noGrp="1"/>
          </p:cNvGraphicFramePr>
          <p:nvPr/>
        </p:nvGraphicFramePr>
        <p:xfrm>
          <a:off x="998900" y="2362619"/>
          <a:ext cx="10800715" cy="4441190"/>
        </p:xfrm>
        <a:graphic>
          <a:graphicData uri="http://schemas.openxmlformats.org/drawingml/2006/table">
            <a:tbl>
              <a:tblPr/>
              <a:tblGrid>
                <a:gridCol w="1007745"/>
                <a:gridCol w="9792970"/>
              </a:tblGrid>
              <a:tr h="580390">
                <a:tc>
                  <a:txBody>
                    <a:bodyPr/>
                    <a:lstStyle/>
                    <a:p>
                      <a:pPr algn="ct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环节</a:t>
                      </a:r>
                    </a:p>
                  </a:txBody>
                  <a:tcPr marL="45948" marR="45948" marT="45837" marB="45837"/>
                </a:tc>
                <a:tc>
                  <a:txBody>
                    <a:bodyPr/>
                    <a:lstStyle/>
                    <a:p>
                      <a:pPr algn="ct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解说</a:t>
                      </a:r>
                    </a:p>
                  </a:txBody>
                  <a:tcPr marL="45948" marR="45948" marT="45837" marB="45837"/>
                </a:tc>
              </a:tr>
              <a:tr h="1558290">
                <a:tc>
                  <a:txBody>
                    <a:bodyPr/>
                    <a:lstStyle/>
                    <a:p>
                      <a:pPr eaLnBrk="0" latinLnBrk="1" hangingPunct="0">
                        <a:lnSpc>
                          <a:spcPct val="150000"/>
                        </a:lnSpc>
                        <a:spcBef>
                          <a:spcPts val="0"/>
                        </a:spcBef>
                      </a:pPr>
                      <a:endParaRPr lang="en-US" altLang="zh-CN" sz="2135"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环节一</a:t>
                      </a:r>
                    </a:p>
                  </a:txBody>
                  <a:tcPr marL="45948" marR="45948" marT="45837" marB="45837"/>
                </a:tc>
                <a:tc>
                  <a:txBody>
                    <a:bodyPr/>
                    <a:lstStyle/>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把握选项所陈述现象或事件背后隐含的观点。</a:t>
                      </a:r>
                    </a:p>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注意:因为并非所有选项都能在文本中找到与之完全对应的文字(只能找到个别相关词句),做题时需要根据选项中的关键词句,在文中找到大体的对应区域。</a:t>
                      </a:r>
                    </a:p>
                  </a:txBody>
                  <a:tcPr marL="45948" marR="45948" marT="45837" marB="45837"/>
                </a:tc>
              </a:tr>
              <a:tr h="1151255">
                <a:tc>
                  <a:txBody>
                    <a:bodyPr/>
                    <a:lstStyle/>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环节二</a:t>
                      </a:r>
                    </a:p>
                  </a:txBody>
                  <a:tcPr marL="45948" marR="45948" marT="45837" marB="45837"/>
                </a:tc>
                <a:tc>
                  <a:txBody>
                    <a:bodyPr/>
                    <a:lstStyle/>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吃透文本观点,同时,注意分辨作者观点与他人观点。作者常常会列出若干人的观点加以辨析,或赞同,或否定。我们要注意分辨哪些观点是他人的,哪些是作者的。</a:t>
                      </a:r>
                    </a:p>
                  </a:txBody>
                  <a:tcPr marL="45948" marR="45948" marT="45837" marB="45837"/>
                </a:tc>
              </a:tr>
              <a:tr h="1151255">
                <a:tc>
                  <a:txBody>
                    <a:bodyPr/>
                    <a:lstStyle/>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环节三</a:t>
                      </a:r>
                    </a:p>
                  </a:txBody>
                  <a:tcPr marL="45948" marR="45948" marT="45837" marB="45837"/>
                </a:tc>
                <a:tc>
                  <a:txBody>
                    <a:bodyPr/>
                    <a:lstStyle/>
                    <a:p>
                      <a:pPr eaLnBrk="0" latinLnBrk="1" hangingPunct="0">
                        <a:lnSpc>
                          <a:spcPct val="150000"/>
                        </a:lnSpc>
                        <a:spcBef>
                          <a:spcPts val="0"/>
                        </a:spcBef>
                      </a:pPr>
                      <a:r>
                        <a:rPr lang="zh-CN" altLang="en-US" sz="2135" kern="0">
                          <a:solidFill>
                            <a:srgbClr val="000000"/>
                          </a:solidFill>
                          <a:latin typeface="Times New Roman" panose="02020603050405020304" pitchFamily="65" charset="-122"/>
                          <a:ea typeface="宋体" panose="02010600030101010101" pitchFamily="2" charset="-122"/>
                        </a:rPr>
                        <a:t>将原文的观点与选项的观点进行比对,看选项的观点是否与原文的观点匹配。注意在本环节中,应综合分析,结合归纳推理、演绎推理和类比推理做出准确判断。</a:t>
                      </a:r>
                    </a:p>
                  </a:txBody>
                  <a:tcPr marL="45948" marR="45948" marT="45837" marB="45837"/>
                </a:tc>
              </a:tr>
            </a:tbl>
          </a:graphicData>
        </a:graphic>
      </p:graphicFrame>
      <p:pic>
        <p:nvPicPr>
          <p:cNvPr id="3" name="图片 2"/>
          <p:cNvPicPr>
            <a:picLocks noChangeAspect="1"/>
          </p:cNvPicPr>
          <p:nvPr/>
        </p:nvPicPr>
        <p:blipFill>
          <a:blip r:embed="rId3"/>
          <a:stretch>
            <a:fillRect/>
          </a:stretch>
        </p:blipFill>
        <p:spPr>
          <a:xfrm>
            <a:off x="-240704" y="462583"/>
            <a:ext cx="4273152" cy="1054943"/>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4547" y="1088440"/>
            <a:ext cx="9313035" cy="420370"/>
          </a:xfrm>
          <a:prstGeom prst="rect">
            <a:avLst/>
          </a:prstGeom>
          <a:noFill/>
        </p:spPr>
        <p:txBody>
          <a:bodyPr wrap="square" rtlCol="0">
            <a:spAutoFit/>
          </a:bodyPr>
          <a:lstStyle/>
          <a:p>
            <a:r>
              <a:rPr lang="zh-CN" altLang="en-US" sz="2135" kern="0">
                <a:solidFill>
                  <a:srgbClr val="000000"/>
                </a:solidFill>
                <a:latin typeface="宋体" panose="02010600030101010101" pitchFamily="2" charset="-122"/>
                <a:ea typeface="宋体" panose="02010600030101010101" pitchFamily="2" charset="-122"/>
              </a:rPr>
              <a:t>根据原文内容</a:t>
            </a:r>
            <a:r>
              <a:rPr lang="en-US" altLang="zh-CN" sz="2135" kern="0">
                <a:solidFill>
                  <a:srgbClr val="000000"/>
                </a:solidFill>
                <a:latin typeface="宋体" panose="02010600030101010101" pitchFamily="2" charset="-122"/>
                <a:ea typeface="宋体" panose="02010600030101010101" pitchFamily="2" charset="-122"/>
              </a:rPr>
              <a:t>,</a:t>
            </a:r>
            <a:r>
              <a:rPr lang="zh-CN" altLang="en-US" sz="2135" kern="0">
                <a:solidFill>
                  <a:srgbClr val="000000"/>
                </a:solidFill>
                <a:latin typeface="宋体" panose="02010600030101010101" pitchFamily="2" charset="-122"/>
                <a:ea typeface="宋体" panose="02010600030101010101" pitchFamily="2" charset="-122"/>
              </a:rPr>
              <a:t>下列说法正确的一项是</a:t>
            </a:r>
            <a:r>
              <a:rPr lang="en-US" altLang="zh-CN" sz="2135" kern="0">
                <a:solidFill>
                  <a:srgbClr val="000000"/>
                </a:solidFill>
                <a:latin typeface="宋体" panose="02010600030101010101" pitchFamily="2" charset="-122"/>
                <a:ea typeface="宋体" panose="02010600030101010101" pitchFamily="2" charset="-122"/>
              </a:rPr>
              <a:t>(</a:t>
            </a:r>
            <a:r>
              <a:rPr lang="zh-CN" altLang="en-US" sz="2135" kern="0">
                <a:solidFill>
                  <a:srgbClr val="000000"/>
                </a:solidFill>
                <a:latin typeface="宋体" panose="02010600030101010101" pitchFamily="2" charset="-122"/>
                <a:ea typeface="宋体" panose="02010600030101010101" pitchFamily="2" charset="-122"/>
              </a:rPr>
              <a:t>　　</a:t>
            </a:r>
            <a:r>
              <a:rPr lang="en-US" altLang="zh-CN" sz="2135" kern="0">
                <a:solidFill>
                  <a:srgbClr val="000000"/>
                </a:solidFill>
                <a:latin typeface="宋体" panose="02010600030101010101" pitchFamily="2" charset="-122"/>
                <a:ea typeface="宋体" panose="02010600030101010101" pitchFamily="2" charset="-122"/>
              </a:rPr>
              <a:t>) (2018</a:t>
            </a:r>
            <a:r>
              <a:rPr lang="zh-CN" altLang="en-US" sz="2135" kern="0">
                <a:solidFill>
                  <a:srgbClr val="000000"/>
                </a:solidFill>
                <a:latin typeface="宋体" panose="02010600030101010101" pitchFamily="2" charset="-122"/>
                <a:ea typeface="宋体" panose="02010600030101010101" pitchFamily="2" charset="-122"/>
              </a:rPr>
              <a:t>全国</a:t>
            </a:r>
            <a:r>
              <a:rPr lang="en-US" altLang="zh-CN" sz="2135" kern="0">
                <a:solidFill>
                  <a:srgbClr val="000000"/>
                </a:solidFill>
                <a:latin typeface="宋体" panose="02010600030101010101" pitchFamily="2" charset="-122"/>
                <a:ea typeface="宋体" panose="02010600030101010101" pitchFamily="2" charset="-122"/>
              </a:rPr>
              <a:t>Ⅰ</a:t>
            </a:r>
            <a:r>
              <a:rPr lang="zh-CN" altLang="en-US" sz="2135" kern="0">
                <a:solidFill>
                  <a:srgbClr val="000000"/>
                </a:solidFill>
                <a:latin typeface="宋体" panose="02010600030101010101" pitchFamily="2" charset="-122"/>
                <a:ea typeface="宋体" panose="02010600030101010101" pitchFamily="2" charset="-122"/>
              </a:rPr>
              <a:t>卷第</a:t>
            </a:r>
            <a:r>
              <a:rPr lang="en-US" altLang="zh-CN" sz="2135" kern="0">
                <a:solidFill>
                  <a:srgbClr val="000000"/>
                </a:solidFill>
                <a:latin typeface="宋体" panose="02010600030101010101" pitchFamily="2" charset="-122"/>
                <a:ea typeface="宋体" panose="02010600030101010101" pitchFamily="2" charset="-122"/>
              </a:rPr>
              <a:t>3</a:t>
            </a:r>
            <a:r>
              <a:rPr lang="zh-CN" altLang="en-US" sz="2135" kern="0">
                <a:solidFill>
                  <a:srgbClr val="000000"/>
                </a:solidFill>
                <a:latin typeface="宋体" panose="02010600030101010101" pitchFamily="2" charset="-122"/>
                <a:ea typeface="宋体" panose="02010600030101010101" pitchFamily="2" charset="-122"/>
              </a:rPr>
              <a:t>题</a:t>
            </a:r>
            <a:r>
              <a:rPr lang="en-US" altLang="zh-CN" sz="2135" kern="0">
                <a:solidFill>
                  <a:srgbClr val="000000"/>
                </a:solidFill>
                <a:latin typeface="宋体" panose="02010600030101010101" pitchFamily="2" charset="-122"/>
                <a:ea typeface="宋体" panose="02010600030101010101" pitchFamily="2" charset="-122"/>
              </a:rPr>
              <a:t>)</a:t>
            </a:r>
            <a:endParaRPr lang="zh-CN" altLang="en-US" sz="2400"/>
          </a:p>
        </p:txBody>
      </p:sp>
      <p:graphicFrame>
        <p:nvGraphicFramePr>
          <p:cNvPr id="5" name="表格 2"/>
          <p:cNvGraphicFramePr>
            <a:graphicFrameLocks noGrp="1"/>
          </p:cNvGraphicFramePr>
          <p:nvPr/>
        </p:nvGraphicFramePr>
        <p:xfrm>
          <a:off x="350676" y="1699040"/>
          <a:ext cx="11593195" cy="4587240"/>
        </p:xfrm>
        <a:graphic>
          <a:graphicData uri="http://schemas.openxmlformats.org/drawingml/2006/table">
            <a:tbl>
              <a:tblPr/>
              <a:tblGrid>
                <a:gridCol w="3987165"/>
                <a:gridCol w="7606030"/>
              </a:tblGrid>
              <a:tr h="427355">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选项</a:t>
                      </a:r>
                    </a:p>
                  </a:txBody>
                  <a:tcPr marL="45948" marR="45948" marT="45837" marB="45837"/>
                </a:tc>
                <a:tc>
                  <a:txBody>
                    <a:bodyPr/>
                    <a:lstStyle/>
                    <a:p>
                      <a:pPr algn="ct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分析</a:t>
                      </a:r>
                    </a:p>
                  </a:txBody>
                  <a:tcPr marL="45948" marR="45948" marT="45837" marB="45837"/>
                </a:tc>
              </a:tr>
              <a:tr h="1209040">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A.对经典进行文本校勘和文献编纂与进一步阐发之间,在历史上是互相隔膜的。</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在历史上是互相隔膜的”表述错误。“文本校勘和文献编纂”指“照着讲”,“进一步阐发”指“接着讲”。原文观点是“‘照着讲’与‘接着讲’二者无法分离”“‘新子学’应追求‘照着讲’与‘接着讲’的统一”。</a:t>
                      </a:r>
                    </a:p>
                  </a:txBody>
                  <a:tcPr marL="45948" marR="45948" marT="45837" marB="45837"/>
                </a:tc>
              </a:tr>
              <a:tr h="925830">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B.面对中西思想的交融与互动,“新子学”应该同时致力于中国和世界文化的建构。</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表述正确。原文第三段对此进行了阐述,“在中西之学已相遇的背景下,‘接着讲’同时展开为中西之学的交融,从更深的层次看,这种交融具体展开为世界文化的建构与发展过程”。</a:t>
                      </a:r>
                    </a:p>
                  </a:txBody>
                  <a:tcPr marL="45948" marR="45948" marT="45837" marB="45837"/>
                </a:tc>
              </a:tr>
              <a:tr h="925830">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C.“照着讲”内含“接着讲”,虽然能发扬以往的思想,但无助于促进新思想生成。</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“无助于促进新思想生成”表述错误。原文观点是“‘照着讲’的意义,在于梳理以往的思想发展过程,打开前人思想的丰富内容,由此为后继的思想提供理论之源”。</a:t>
                      </a:r>
                    </a:p>
                  </a:txBody>
                  <a:tcPr marL="45948" marR="45948" marT="45837" marB="45837"/>
                </a:tc>
              </a:tr>
              <a:tr h="1099185">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D.“新子学”要参与世界文化的发展,就有必要从“照着讲”逐渐过渡到“接着讲”。</a:t>
                      </a:r>
                    </a:p>
                  </a:txBody>
                  <a:tcPr marL="45948" marR="45948" marT="45837" marB="45837"/>
                </a:tc>
                <a:tc>
                  <a:txBody>
                    <a:bodyPr/>
                    <a:lstStyle/>
                    <a:p>
                      <a:pPr eaLnBrk="0" latinLnBrk="1" hangingPunct="0">
                        <a:lnSpc>
                          <a:spcPct val="150000"/>
                        </a:lnSpc>
                        <a:spcBef>
                          <a:spcPts val="0"/>
                        </a:spcBef>
                      </a:pPr>
                      <a:r>
                        <a:rPr lang="zh-CN" altLang="en-US" sz="1465" kern="0">
                          <a:solidFill>
                            <a:srgbClr val="000000"/>
                          </a:solidFill>
                          <a:latin typeface="Times New Roman" panose="02020603050405020304" pitchFamily="65" charset="-122"/>
                          <a:ea typeface="宋体" panose="02010600030101010101" pitchFamily="2" charset="-122"/>
                        </a:rPr>
                        <a:t>曲解观点,“有必要从‘照着讲’逐渐过渡到‘接着讲’”表述错误。原文观点是“从现实的过程看,‘照着讲’与‘接着讲’总是相互渗入”“‘新子学’应追求‘照着讲’与‘接着讲’的统一”。</a:t>
                      </a:r>
                    </a:p>
                  </a:txBody>
                  <a:tcPr marL="45948" marR="45948" marT="45837" marB="45837"/>
                </a:tc>
              </a:tr>
            </a:tbl>
          </a:graphicData>
        </a:graphic>
      </p:graphicFrame>
      <p:sp>
        <p:nvSpPr>
          <p:cNvPr id="6" name="TextBox 2"/>
          <p:cNvSpPr txBox="1"/>
          <p:nvPr/>
        </p:nvSpPr>
        <p:spPr>
          <a:xfrm>
            <a:off x="774547" y="6205367"/>
            <a:ext cx="5073131" cy="431165"/>
          </a:xfrm>
          <a:prstGeom prst="rect">
            <a:avLst/>
          </a:prstGeom>
          <a:noFill/>
        </p:spPr>
        <p:txBody>
          <a:bodyPr wrap="square" lIns="0" tIns="0" rIns="0" bIns="0" rtlCol="0">
            <a:spAutoFit/>
          </a:bodyPr>
          <a:lstStyle/>
          <a:p>
            <a:pPr eaLnBrk="0" latinLnBrk="1" hangingPunct="0">
              <a:lnSpc>
                <a:spcPct val="150000"/>
              </a:lnSpc>
            </a:pPr>
            <a:r>
              <a:rPr lang="zh-CN" altLang="en-US" sz="1865" kern="0">
                <a:solidFill>
                  <a:srgbClr val="000000"/>
                </a:solidFill>
                <a:latin typeface="Times New Roman" panose="02020603050405020304" pitchFamily="65" charset="-122"/>
                <a:ea typeface="宋体" panose="02010600030101010101" pitchFamily="2" charset="-122"/>
              </a:rPr>
              <a:t>综上分析,说法正确的一项为B。</a:t>
            </a:r>
            <a:endParaRPr lang="zh-CN" altLang="en-US" sz="1865"/>
          </a:p>
        </p:txBody>
      </p:sp>
      <p:pic>
        <p:nvPicPr>
          <p:cNvPr id="7" name="Picture 2"/>
          <p:cNvPicPr>
            <a:picLocks noChangeAspect="1" noChangeArrowheads="1"/>
          </p:cNvPicPr>
          <p:nvPr/>
        </p:nvPicPr>
        <p:blipFill>
          <a:blip r:embed="rId2" cstate="print"/>
          <a:srcRect/>
          <a:stretch>
            <a:fillRect/>
          </a:stretch>
        </p:blipFill>
        <p:spPr bwMode="auto">
          <a:xfrm>
            <a:off x="350676" y="337188"/>
            <a:ext cx="2488815" cy="592057"/>
          </a:xfrm>
          <a:prstGeom prst="rect">
            <a:avLst/>
          </a:prstGeom>
          <a:noFill/>
          <a:ln w="9525">
            <a:noFill/>
            <a:miter lim="800000"/>
            <a:headEnd/>
            <a:tailEnd/>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p:cNvSpPr>
          <p:nvPr>
            <p:ph idx="1"/>
          </p:nvPr>
        </p:nvSpPr>
        <p:spPr>
          <a:xfrm>
            <a:off x="1608138" y="2205038"/>
            <a:ext cx="8774112" cy="2060575"/>
          </a:xfrm>
        </p:spPr>
        <p:txBody>
          <a:bodyPr wrap="square" lIns="91440" tIns="45720" rIns="91440" bIns="45720" anchor="t"/>
          <a:lstStyle/>
          <a:p>
            <a:pPr>
              <a:lnSpc>
                <a:spcPct val="80000"/>
              </a:lnSpc>
              <a:buNone/>
            </a:pPr>
            <a:r>
              <a:rPr lang="zh-CN" altLang="en-US" b="1" i="1" dirty="0">
                <a:solidFill>
                  <a:srgbClr val="FF0000"/>
                </a:solidFill>
              </a:rPr>
              <a:t> </a:t>
            </a:r>
            <a:r>
              <a:rPr lang="zh-CN" altLang="en-US" sz="6000" b="1" dirty="0">
                <a:solidFill>
                  <a:srgbClr val="FF0000"/>
                </a:solidFill>
                <a:sym typeface="宋体" panose="02010600030101010101" pitchFamily="2" charset="-122"/>
              </a:rPr>
              <a:t>坚信一点</a:t>
            </a:r>
            <a:r>
              <a:rPr lang="zh-CN" altLang="en-US" sz="6000" b="1" dirty="0">
                <a:solidFill>
                  <a:srgbClr val="FF0000"/>
                </a:solidFill>
              </a:rPr>
              <a:t>：</a:t>
            </a:r>
            <a:r>
              <a:rPr lang="zh-CN" altLang="en-US" sz="4800" b="1" dirty="0">
                <a:solidFill>
                  <a:srgbClr val="0000FF"/>
                </a:solidFill>
              </a:rPr>
              <a:t>答案就在原文中</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248920"/>
            <a:ext cx="10852150" cy="2068830"/>
          </a:xfrm>
        </p:spPr>
        <p:txBody>
          <a:bodyPr>
            <a:noAutofit/>
          </a:bodyPr>
          <a:lstStyle/>
          <a:p>
            <a:r>
              <a:rPr lang="en-US" altLang="en-US" sz="3200">
                <a:latin typeface="微软雅黑" panose="020B0503020204020204" pitchFamily="34" charset="-122"/>
                <a:sym typeface="+mn-ea"/>
              </a:rPr>
              <a:t>近年来，高考语文一直按照“稳中求变、稳中求新”的原则进行改革，即试卷结构总体保持稳定，局部改革蹄疾步稳。</a:t>
            </a:r>
            <a:r>
              <a:rPr lang="en-US" altLang="en-US" sz="3200">
                <a:solidFill>
                  <a:srgbClr val="0602A9"/>
                </a:solidFill>
                <a:latin typeface="黑体" panose="02010609060101010101" charset="-122"/>
                <a:ea typeface="黑体" panose="02010609060101010101" charset="-122"/>
                <a:sym typeface="+mn-ea"/>
              </a:rPr>
              <a:t>局部改革几乎每年都有新探索与新进展，比如：</a:t>
            </a:r>
            <a:r>
              <a:rPr lang="en-US" altLang="en-US" sz="3200" b="1">
                <a:solidFill>
                  <a:srgbClr val="0602A9"/>
                </a:solidFill>
                <a:latin typeface="黑体" panose="02010609060101010101" charset="-122"/>
                <a:ea typeface="黑体" panose="02010609060101010101" charset="-122"/>
                <a:sym typeface="+mn-ea"/>
              </a:rPr>
              <a:t/>
            </a:r>
            <a:br>
              <a:rPr lang="en-US" altLang="en-US" sz="3200" b="1">
                <a:solidFill>
                  <a:srgbClr val="0602A9"/>
                </a:solidFill>
                <a:latin typeface="黑体" panose="02010609060101010101" charset="-122"/>
                <a:ea typeface="黑体" panose="02010609060101010101" charset="-122"/>
                <a:sym typeface="+mn-ea"/>
              </a:rPr>
            </a:br>
            <a:endParaRPr lang="en-US" altLang="en-US" sz="3200" b="1">
              <a:solidFill>
                <a:srgbClr val="0602A9"/>
              </a:solidFill>
              <a:latin typeface="黑体" panose="02010609060101010101" charset="-122"/>
              <a:ea typeface="黑体" panose="02010609060101010101" charset="-122"/>
              <a:sym typeface="+mn-ea"/>
            </a:endParaRPr>
          </a:p>
        </p:txBody>
      </p:sp>
      <p:sp>
        <p:nvSpPr>
          <p:cNvPr id="3" name="文本框 2"/>
          <p:cNvSpPr txBox="1"/>
          <p:nvPr/>
        </p:nvSpPr>
        <p:spPr>
          <a:xfrm>
            <a:off x="669925" y="1949450"/>
            <a:ext cx="11153140" cy="2861310"/>
          </a:xfrm>
          <a:prstGeom prst="rect">
            <a:avLst/>
          </a:prstGeom>
          <a:noFill/>
        </p:spPr>
        <p:txBody>
          <a:bodyPr wrap="square" rtlCol="0" anchor="t">
            <a:spAutoFit/>
          </a:bodyPr>
          <a:lstStyle/>
          <a:p>
            <a:pPr>
              <a:lnSpc>
                <a:spcPts val="2700"/>
              </a:lnSpc>
            </a:pPr>
            <a:r>
              <a:rPr lang="en-US" altLang="en-US" sz="2800" b="1" err="1">
                <a:solidFill>
                  <a:srgbClr val="002060"/>
                </a:solidFill>
                <a:latin typeface="楷体" panose="02010609060101010101" pitchFamily="49" charset="-122"/>
                <a:ea typeface="楷体" panose="02010609060101010101" pitchFamily="49" charset="-122"/>
                <a:sym typeface="+mn-ea"/>
              </a:rPr>
              <a:t>    在价值导向上</a:t>
            </a:r>
            <a:r>
              <a:rPr lang="zh-CN" altLang="en-US" sz="2800" b="1">
                <a:solidFill>
                  <a:srgbClr val="002060"/>
                </a:solidFill>
                <a:latin typeface="楷体" panose="02010609060101010101" pitchFamily="49" charset="-122"/>
                <a:ea typeface="楷体" panose="02010609060101010101" pitchFamily="49" charset="-122"/>
                <a:sym typeface="+mn-ea"/>
              </a:rPr>
              <a:t>：</a:t>
            </a:r>
            <a:r>
              <a:rPr lang="en-US" altLang="en-US" sz="2800" b="1" err="1">
                <a:solidFill>
                  <a:srgbClr val="FF0000"/>
                </a:solidFill>
                <a:latin typeface="楷体" panose="02010609060101010101" pitchFamily="49" charset="-122"/>
                <a:ea typeface="楷体" panose="02010609060101010101" pitchFamily="49" charset="-122"/>
                <a:sym typeface="+mn-ea"/>
              </a:rPr>
              <a:t>更加符合时代社会需要，突出立德树人、助推素质教育，发挥高考的育人功能</a:t>
            </a:r>
            <a:r>
              <a:rPr lang="en-US" altLang="en-US" sz="2800" b="1">
                <a:solidFill>
                  <a:srgbClr val="FF0000"/>
                </a:solidFill>
                <a:latin typeface="楷体" panose="02010609060101010101" pitchFamily="49" charset="-122"/>
                <a:ea typeface="楷体" panose="02010609060101010101" pitchFamily="49" charset="-122"/>
                <a:sym typeface="+mn-ea"/>
              </a:rPr>
              <a:t>；</a:t>
            </a:r>
          </a:p>
          <a:p>
            <a:pPr>
              <a:lnSpc>
                <a:spcPts val="2700"/>
              </a:lnSpc>
            </a:pPr>
            <a:r>
              <a:rPr lang="en-US" altLang="en-US" sz="2800" b="1">
                <a:solidFill>
                  <a:srgbClr val="FFC000"/>
                </a:solidFill>
                <a:latin typeface="楷体" panose="02010609060101010101" pitchFamily="49" charset="-122"/>
                <a:ea typeface="楷体" panose="02010609060101010101" pitchFamily="49" charset="-122"/>
                <a:sym typeface="+mn-ea"/>
              </a:rPr>
              <a:t>    </a:t>
            </a:r>
            <a:r>
              <a:rPr lang="en-US" altLang="en-US" sz="2800" b="1" err="1">
                <a:solidFill>
                  <a:srgbClr val="002060"/>
                </a:solidFill>
                <a:latin typeface="楷体" panose="02010609060101010101" pitchFamily="49" charset="-122"/>
                <a:ea typeface="楷体" panose="02010609060101010101" pitchFamily="49" charset="-122"/>
                <a:sym typeface="+mn-ea"/>
              </a:rPr>
              <a:t>在考查目标上</a:t>
            </a:r>
            <a:r>
              <a:rPr lang="zh-CN" altLang="en-US" sz="2800" b="1">
                <a:solidFill>
                  <a:srgbClr val="002060"/>
                </a:solidFill>
                <a:latin typeface="楷体" panose="02010609060101010101" pitchFamily="49" charset="-122"/>
                <a:ea typeface="楷体" panose="02010609060101010101" pitchFamily="49" charset="-122"/>
                <a:sym typeface="+mn-ea"/>
              </a:rPr>
              <a:t>：</a:t>
            </a:r>
            <a:r>
              <a:rPr lang="en-US" altLang="en-US" sz="2800" b="1" err="1">
                <a:solidFill>
                  <a:srgbClr val="FF0000"/>
                </a:solidFill>
                <a:latin typeface="楷体" panose="02010609060101010101" pitchFamily="49" charset="-122"/>
                <a:ea typeface="楷体" panose="02010609060101010101" pitchFamily="49" charset="-122"/>
                <a:sym typeface="+mn-ea"/>
              </a:rPr>
              <a:t>更加强调考查学生的独立思考与探究创新能力</a:t>
            </a:r>
            <a:r>
              <a:rPr lang="en-US" altLang="en-US" sz="2800" b="1">
                <a:solidFill>
                  <a:srgbClr val="FF0000"/>
                </a:solidFill>
                <a:latin typeface="楷体" panose="02010609060101010101" pitchFamily="49" charset="-122"/>
                <a:ea typeface="楷体" panose="02010609060101010101" pitchFamily="49" charset="-122"/>
                <a:sym typeface="+mn-ea"/>
              </a:rPr>
              <a:t>；</a:t>
            </a:r>
          </a:p>
          <a:p>
            <a:pPr>
              <a:lnSpc>
                <a:spcPts val="2700"/>
              </a:lnSpc>
            </a:pPr>
            <a:r>
              <a:rPr lang="en-US" altLang="en-US" sz="2800" b="1">
                <a:solidFill>
                  <a:srgbClr val="FFC000"/>
                </a:solidFill>
                <a:latin typeface="楷体" panose="02010609060101010101" pitchFamily="49" charset="-122"/>
                <a:ea typeface="楷体" panose="02010609060101010101" pitchFamily="49" charset="-122"/>
                <a:sym typeface="+mn-ea"/>
              </a:rPr>
              <a:t>    </a:t>
            </a:r>
            <a:r>
              <a:rPr lang="en-US" altLang="en-US" sz="2800" b="1" err="1">
                <a:solidFill>
                  <a:srgbClr val="002060"/>
                </a:solidFill>
                <a:latin typeface="楷体" panose="02010609060101010101" pitchFamily="49" charset="-122"/>
                <a:ea typeface="楷体" panose="02010609060101010101" pitchFamily="49" charset="-122"/>
                <a:sym typeface="+mn-ea"/>
              </a:rPr>
              <a:t>在考试内容上</a:t>
            </a:r>
            <a:r>
              <a:rPr lang="zh-CN" altLang="en-US" sz="2800" b="1">
                <a:solidFill>
                  <a:srgbClr val="002060"/>
                </a:solidFill>
                <a:latin typeface="楷体" panose="02010609060101010101" pitchFamily="49" charset="-122"/>
                <a:ea typeface="楷体" panose="02010609060101010101" pitchFamily="49" charset="-122"/>
                <a:sym typeface="+mn-ea"/>
              </a:rPr>
              <a:t>：</a:t>
            </a:r>
            <a:r>
              <a:rPr lang="en-US" altLang="en-US" sz="2800" b="1" err="1">
                <a:solidFill>
                  <a:srgbClr val="FF0000"/>
                </a:solidFill>
                <a:latin typeface="楷体" panose="02010609060101010101" pitchFamily="49" charset="-122"/>
                <a:ea typeface="楷体" panose="02010609060101010101" pitchFamily="49" charset="-122"/>
                <a:sym typeface="+mn-ea"/>
              </a:rPr>
              <a:t>除中华优秀传统文化外，增加了中国革命文化和社会主义先进文化</a:t>
            </a:r>
            <a:r>
              <a:rPr lang="en-US" altLang="en-US" sz="2800" b="1">
                <a:solidFill>
                  <a:srgbClr val="FF0000"/>
                </a:solidFill>
                <a:latin typeface="楷体" panose="02010609060101010101" pitchFamily="49" charset="-122"/>
                <a:ea typeface="楷体" panose="02010609060101010101" pitchFamily="49" charset="-122"/>
                <a:sym typeface="+mn-ea"/>
              </a:rPr>
              <a:t>；</a:t>
            </a:r>
          </a:p>
          <a:p>
            <a:pPr>
              <a:lnSpc>
                <a:spcPts val="2700"/>
              </a:lnSpc>
            </a:pPr>
            <a:r>
              <a:rPr lang="en-US" altLang="en-US" sz="2800" b="1">
                <a:solidFill>
                  <a:srgbClr val="FF0000"/>
                </a:solidFill>
                <a:latin typeface="楷体" panose="02010609060101010101" pitchFamily="49" charset="-122"/>
                <a:ea typeface="楷体" panose="02010609060101010101" pitchFamily="49" charset="-122"/>
                <a:sym typeface="+mn-ea"/>
              </a:rPr>
              <a:t>    </a:t>
            </a:r>
            <a:r>
              <a:rPr lang="en-US" altLang="en-US" sz="2800" b="1" err="1">
                <a:solidFill>
                  <a:srgbClr val="002060"/>
                </a:solidFill>
                <a:latin typeface="楷体" panose="02010609060101010101" pitchFamily="49" charset="-122"/>
                <a:ea typeface="楷体" panose="02010609060101010101" pitchFamily="49" charset="-122"/>
                <a:sym typeface="+mn-ea"/>
              </a:rPr>
              <a:t>在试卷结构上</a:t>
            </a:r>
            <a:r>
              <a:rPr lang="zh-CN" altLang="en-US" sz="2800" b="1">
                <a:solidFill>
                  <a:srgbClr val="002060"/>
                </a:solidFill>
                <a:latin typeface="楷体" panose="02010609060101010101" pitchFamily="49" charset="-122"/>
                <a:ea typeface="楷体" panose="02010609060101010101" pitchFamily="49" charset="-122"/>
                <a:sym typeface="+mn-ea"/>
              </a:rPr>
              <a:t>：</a:t>
            </a:r>
            <a:r>
              <a:rPr lang="en-US" altLang="en-US" sz="2800" b="1" err="1">
                <a:solidFill>
                  <a:srgbClr val="FF0000"/>
                </a:solidFill>
                <a:latin typeface="楷体" panose="02010609060101010101" pitchFamily="49" charset="-122"/>
                <a:ea typeface="楷体" panose="02010609060101010101" pitchFamily="49" charset="-122"/>
                <a:sym typeface="+mn-ea"/>
              </a:rPr>
              <a:t>文学类文本和实用类文本阅读由选考改为必考</a:t>
            </a:r>
            <a:r>
              <a:rPr lang="en-US" altLang="en-US" sz="2800" b="1">
                <a:solidFill>
                  <a:srgbClr val="FF0000"/>
                </a:solidFill>
                <a:latin typeface="楷体" panose="02010609060101010101" pitchFamily="49" charset="-122"/>
                <a:ea typeface="楷体" panose="02010609060101010101" pitchFamily="49" charset="-122"/>
                <a:sym typeface="+mn-ea"/>
              </a:rPr>
              <a:t>；</a:t>
            </a:r>
          </a:p>
          <a:p>
            <a:pPr>
              <a:lnSpc>
                <a:spcPts val="2700"/>
              </a:lnSpc>
            </a:pPr>
            <a:r>
              <a:rPr lang="en-US" altLang="en-US" sz="2800" b="1">
                <a:solidFill>
                  <a:srgbClr val="FFC000"/>
                </a:solidFill>
                <a:latin typeface="楷体" panose="02010609060101010101" pitchFamily="49" charset="-122"/>
                <a:ea typeface="楷体" panose="02010609060101010101" pitchFamily="49" charset="-122"/>
                <a:sym typeface="+mn-ea"/>
              </a:rPr>
              <a:t>    </a:t>
            </a:r>
            <a:r>
              <a:rPr lang="en-US" altLang="en-US" sz="2800" b="1" err="1">
                <a:solidFill>
                  <a:srgbClr val="002060"/>
                </a:solidFill>
                <a:latin typeface="楷体" panose="02010609060101010101" pitchFamily="49" charset="-122"/>
                <a:ea typeface="楷体" panose="02010609060101010101" pitchFamily="49" charset="-122"/>
                <a:sym typeface="+mn-ea"/>
              </a:rPr>
              <a:t>在学科素养上</a:t>
            </a:r>
            <a:r>
              <a:rPr lang="zh-CN" altLang="en-US" sz="2800" b="1">
                <a:solidFill>
                  <a:srgbClr val="002060"/>
                </a:solidFill>
                <a:latin typeface="楷体" panose="02010609060101010101" pitchFamily="49" charset="-122"/>
                <a:ea typeface="楷体" panose="02010609060101010101" pitchFamily="49" charset="-122"/>
                <a:sym typeface="+mn-ea"/>
              </a:rPr>
              <a:t>：</a:t>
            </a:r>
            <a:r>
              <a:rPr lang="en-US" altLang="en-US" sz="2800" b="1" err="1">
                <a:solidFill>
                  <a:srgbClr val="FF0000"/>
                </a:solidFill>
                <a:latin typeface="楷体" panose="02010609060101010101" pitchFamily="49" charset="-122"/>
                <a:ea typeface="楷体" panose="02010609060101010101" pitchFamily="49" charset="-122"/>
                <a:sym typeface="+mn-ea"/>
              </a:rPr>
              <a:t>进一步强化考查学生语言文字运用能力以及表达得体、逻辑推断等关键能力</a:t>
            </a:r>
            <a:r>
              <a:rPr lang="en-US" altLang="en-US" sz="2800" b="1">
                <a:solidFill>
                  <a:srgbClr val="FF0000"/>
                </a:solidFill>
                <a:latin typeface="楷体" panose="02010609060101010101" pitchFamily="49" charset="-122"/>
                <a:ea typeface="楷体" panose="02010609060101010101" pitchFamily="49" charset="-122"/>
                <a:sym typeface="+mn-ea"/>
              </a:rPr>
              <a:t>。</a:t>
            </a:r>
            <a:endParaRPr lang="zh-CN" altLang="en-US" sz="2800"/>
          </a:p>
        </p:txBody>
      </p:sp>
      <p:sp>
        <p:nvSpPr>
          <p:cNvPr id="4" name="文本框 3"/>
          <p:cNvSpPr txBox="1"/>
          <p:nvPr/>
        </p:nvSpPr>
        <p:spPr>
          <a:xfrm>
            <a:off x="1223010" y="5017770"/>
            <a:ext cx="10187305" cy="1076325"/>
          </a:xfrm>
          <a:prstGeom prst="rect">
            <a:avLst/>
          </a:prstGeom>
          <a:noFill/>
        </p:spPr>
        <p:txBody>
          <a:bodyPr wrap="none" rtlCol="0" anchor="t">
            <a:spAutoFit/>
          </a:bodyPr>
          <a:lstStyle/>
          <a:p>
            <a:r>
              <a:rPr lang="zh-CN" altLang="en-US" sz="3200" b="1">
                <a:latin typeface="楷体" panose="02010609060101010101" pitchFamily="49" charset="-122"/>
                <a:ea typeface="楷体" panose="02010609060101010101" pitchFamily="49" charset="-122"/>
                <a:sym typeface="+mn-ea"/>
              </a:rPr>
              <a:t>（顾之川《高考语文如何落实核心素养》</a:t>
            </a:r>
            <a:r>
              <a:rPr lang="en-US" altLang="zh-CN" sz="3200" b="1">
                <a:latin typeface="楷体" panose="02010609060101010101" pitchFamily="49" charset="-122"/>
                <a:ea typeface="楷体" panose="02010609060101010101" pitchFamily="49" charset="-122"/>
                <a:sym typeface="+mn-ea"/>
              </a:rPr>
              <a:t>,《中国考试》</a:t>
            </a:r>
          </a:p>
          <a:p>
            <a:r>
              <a:rPr lang="en-US" altLang="zh-CN" sz="3200" b="1">
                <a:latin typeface="楷体" panose="02010609060101010101" pitchFamily="49" charset="-122"/>
                <a:ea typeface="楷体" panose="02010609060101010101" pitchFamily="49" charset="-122"/>
                <a:sym typeface="+mn-ea"/>
              </a:rPr>
              <a:t>2018年第10期第48—52页</a:t>
            </a:r>
            <a:r>
              <a:rPr lang="zh-CN" altLang="en-US" sz="3200" b="1">
                <a:latin typeface="楷体" panose="02010609060101010101" pitchFamily="49" charset="-122"/>
                <a:ea typeface="楷体" panose="02010609060101010101" pitchFamily="49" charset="-122"/>
                <a:sym typeface="+mn-ea"/>
              </a:rPr>
              <a:t>）</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2547" y="79375"/>
            <a:ext cx="10852237" cy="441964"/>
          </a:xfrm>
        </p:spPr>
        <p:txBody>
          <a:bodyPr>
            <a:noAutofit/>
          </a:bodyPr>
          <a:lstStyle/>
          <a:p>
            <a:r>
              <a:rPr lang="en-US" altLang="zh-CN" sz="2800">
                <a:solidFill>
                  <a:srgbClr val="FF0000"/>
                </a:solidFill>
                <a:latin typeface="华文琥珀" panose="02010800040101010101" pitchFamily="2" charset="-122"/>
                <a:ea typeface="华文琥珀" panose="02010800040101010101" pitchFamily="2" charset="-122"/>
                <a:cs typeface="+mn-cs"/>
                <a:sym typeface="+mn-ea"/>
              </a:rPr>
              <a:t>《</a:t>
            </a:r>
            <a:r>
              <a:rPr lang="zh-CN" altLang="en-US" sz="2800">
                <a:solidFill>
                  <a:srgbClr val="FF0000"/>
                </a:solidFill>
                <a:latin typeface="华文琥珀" panose="02010800040101010101" pitchFamily="2" charset="-122"/>
                <a:ea typeface="华文琥珀" panose="02010800040101010101" pitchFamily="2" charset="-122"/>
                <a:cs typeface="+mn-cs"/>
                <a:sym typeface="+mn-ea"/>
              </a:rPr>
              <a:t>考试说明</a:t>
            </a:r>
            <a:r>
              <a:rPr lang="en-US" altLang="zh-CN" sz="2800">
                <a:solidFill>
                  <a:srgbClr val="FF0000"/>
                </a:solidFill>
                <a:latin typeface="华文琥珀" panose="02010800040101010101" pitchFamily="2" charset="-122"/>
                <a:ea typeface="华文琥珀" panose="02010800040101010101" pitchFamily="2" charset="-122"/>
                <a:cs typeface="+mn-cs"/>
                <a:sym typeface="+mn-ea"/>
              </a:rPr>
              <a:t>》</a:t>
            </a:r>
            <a:r>
              <a:rPr lang="zh-CN" altLang="en-US" sz="2800">
                <a:solidFill>
                  <a:srgbClr val="FF0000"/>
                </a:solidFill>
                <a:latin typeface="华文琥珀" panose="02010800040101010101" pitchFamily="2" charset="-122"/>
                <a:ea typeface="华文琥珀" panose="02010800040101010101" pitchFamily="2" charset="-122"/>
                <a:cs typeface="+mn-cs"/>
                <a:sym typeface="+mn-ea"/>
              </a:rPr>
              <a:t>的变与不变解读</a:t>
            </a:r>
          </a:p>
        </p:txBody>
      </p:sp>
      <p:sp>
        <p:nvSpPr>
          <p:cNvPr id="3" name="文本框 2"/>
          <p:cNvSpPr txBox="1"/>
          <p:nvPr/>
        </p:nvSpPr>
        <p:spPr>
          <a:xfrm>
            <a:off x="187325" y="638810"/>
            <a:ext cx="11840845" cy="2030095"/>
          </a:xfrm>
          <a:prstGeom prst="rect">
            <a:avLst/>
          </a:prstGeom>
          <a:noFill/>
        </p:spPr>
        <p:txBody>
          <a:bodyPr wrap="square" rtlCol="0" anchor="t">
            <a:spAutoFit/>
          </a:bodyPr>
          <a:lstStyle/>
          <a:p>
            <a:pPr marL="0" indent="0" eaLnBrk="1" hangingPunct="1">
              <a:lnSpc>
                <a:spcPct val="150000"/>
              </a:lnSpc>
              <a:buNone/>
            </a:pPr>
            <a:r>
              <a:rPr lang="en-US" altLang="zh-CN" sz="2800">
                <a:latin typeface="宋体" panose="02010600030101010101" pitchFamily="2" charset="-122"/>
                <a:ea typeface="宋体" panose="02010600030101010101" pitchFamily="2" charset="-122"/>
                <a:sym typeface="+mn-ea"/>
              </a:rPr>
              <a:t>2029</a:t>
            </a:r>
            <a:r>
              <a:rPr lang="zh-CN" altLang="en-US" sz="2800">
                <a:latin typeface="宋体" panose="02010600030101010101" pitchFamily="2" charset="-122"/>
                <a:ea typeface="宋体" panose="02010600030101010101" pitchFamily="2" charset="-122"/>
                <a:sym typeface="+mn-ea"/>
              </a:rPr>
              <a:t>年高考语文</a:t>
            </a:r>
            <a:r>
              <a:rPr lang="en-US" altLang="zh-CN" sz="2800">
                <a:latin typeface="宋体" panose="02010600030101010101" pitchFamily="2" charset="-122"/>
                <a:ea typeface="宋体" panose="02010600030101010101" pitchFamily="2" charset="-122"/>
                <a:sym typeface="+mn-ea"/>
              </a:rPr>
              <a:t>《</a:t>
            </a:r>
            <a:r>
              <a:rPr lang="zh-CN" altLang="en-US" sz="2800">
                <a:latin typeface="宋体" panose="02010600030101010101" pitchFamily="2" charset="-122"/>
                <a:ea typeface="宋体" panose="02010600030101010101" pitchFamily="2" charset="-122"/>
                <a:sym typeface="+mn-ea"/>
              </a:rPr>
              <a:t>考试说明</a:t>
            </a:r>
            <a:r>
              <a:rPr lang="en-US" altLang="zh-CN" sz="2800">
                <a:latin typeface="宋体" panose="02010600030101010101" pitchFamily="2" charset="-122"/>
                <a:ea typeface="宋体" panose="02010600030101010101" pitchFamily="2" charset="-122"/>
                <a:sym typeface="+mn-ea"/>
              </a:rPr>
              <a:t>》</a:t>
            </a:r>
            <a:r>
              <a:rPr lang="zh-CN" altLang="en-US" sz="2800">
                <a:latin typeface="宋体" panose="02010600030101010101" pitchFamily="2" charset="-122"/>
                <a:ea typeface="宋体" panose="02010600030101010101" pitchFamily="2" charset="-122"/>
                <a:sym typeface="+mn-ea"/>
              </a:rPr>
              <a:t>对论述类文本阅读的要求如下：</a:t>
            </a:r>
            <a:endParaRPr lang="en-US" altLang="zh-CN" sz="2800">
              <a:latin typeface="宋体" panose="02010600030101010101" pitchFamily="2" charset="-122"/>
              <a:ea typeface="宋体" panose="02010600030101010101" pitchFamily="2" charset="-122"/>
            </a:endParaRPr>
          </a:p>
          <a:p>
            <a:pPr marL="0" indent="0" eaLnBrk="1" hangingPunct="1">
              <a:buNone/>
            </a:pPr>
            <a:r>
              <a:rPr lang="en-US" altLang="zh-CN" sz="2800">
                <a:solidFill>
                  <a:srgbClr val="0070C0"/>
                </a:solidFill>
                <a:latin typeface="宋体" panose="02010600030101010101" pitchFamily="2" charset="-122"/>
                <a:ea typeface="宋体" panose="02010600030101010101" pitchFamily="2" charset="-122"/>
                <a:sym typeface="+mn-ea"/>
              </a:rPr>
              <a:t>    </a:t>
            </a:r>
            <a:r>
              <a:rPr lang="zh-CN" altLang="en-US" sz="2800">
                <a:solidFill>
                  <a:schemeClr val="tx1">
                    <a:lumMod val="95000"/>
                    <a:lumOff val="5000"/>
                  </a:schemeClr>
                </a:solidFill>
                <a:latin typeface="楷体" panose="02010609060101010101" pitchFamily="49" charset="-122"/>
                <a:ea typeface="楷体" panose="02010609060101010101" pitchFamily="49" charset="-122"/>
                <a:sym typeface="+mn-ea"/>
              </a:rPr>
              <a:t>阅读中外论述类文本。了解政论文、学术论文、时评、书评等论述类文体的基本特征和主要表达方式。阅读论述类文本，应注重文本的说理性和逻辑性，分析文本的论点、论据和论证方法。</a:t>
            </a:r>
            <a:endParaRPr lang="zh-CN" altLang="en-US" sz="2800"/>
          </a:p>
        </p:txBody>
      </p:sp>
      <p:sp>
        <p:nvSpPr>
          <p:cNvPr id="4" name="文本框 3"/>
          <p:cNvSpPr txBox="1"/>
          <p:nvPr/>
        </p:nvSpPr>
        <p:spPr>
          <a:xfrm>
            <a:off x="402590" y="2611755"/>
            <a:ext cx="11319510" cy="4030980"/>
          </a:xfrm>
          <a:prstGeom prst="rect">
            <a:avLst/>
          </a:prstGeom>
          <a:noFill/>
        </p:spPr>
        <p:txBody>
          <a:bodyPr wrap="square" rtlCol="0" anchor="t">
            <a:spAutoFit/>
          </a:bodyPr>
          <a:lstStyle/>
          <a:p>
            <a:pPr marL="0" indent="0" eaLnBrk="1" hangingPunct="1">
              <a:buNone/>
            </a:pP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  1. </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理解</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    （</a:t>
            </a: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1</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）理解文中重要概念的含义</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    （</a:t>
            </a: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2</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）理解文中重要句子的含意</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  2. </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分析综合</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    （</a:t>
            </a: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1</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）筛选并整合文中的信息</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    （</a:t>
            </a: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2</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）分析文章结构，归纳内容要点，概括中心意思</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    （</a:t>
            </a: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3</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）分析论点、论据和论证方法</a:t>
            </a:r>
            <a:endParaRPr lang="zh-CN" altLang="en-US" sz="3200">
              <a:solidFill>
                <a:schemeClr val="tx1">
                  <a:lumMod val="95000"/>
                  <a:lumOff val="5000"/>
                </a:schemeClr>
              </a:solidFill>
              <a:latin typeface="楷体" panose="02010609060101010101" pitchFamily="49" charset="-122"/>
              <a:ea typeface="楷体" panose="02010609060101010101" pitchFamily="49" charset="-122"/>
            </a:endParaRPr>
          </a:p>
          <a:p>
            <a:pPr marL="0" indent="0" eaLnBrk="1" hangingPunct="1">
              <a:buNone/>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    （</a:t>
            </a:r>
            <a:r>
              <a:rPr lang="en-US" altLang="zh-CN" sz="3200">
                <a:solidFill>
                  <a:schemeClr val="tx1">
                    <a:lumMod val="95000"/>
                    <a:lumOff val="5000"/>
                  </a:schemeClr>
                </a:solidFill>
                <a:latin typeface="楷体" panose="02010609060101010101" pitchFamily="49" charset="-122"/>
                <a:ea typeface="楷体" panose="02010609060101010101" pitchFamily="49" charset="-122"/>
                <a:sym typeface="+mn-ea"/>
              </a:rPr>
              <a:t>4</a:t>
            </a: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mn-ea"/>
              </a:rPr>
              <a:t>）分析概括作者在文中的观点态度</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70744" y="260648"/>
            <a:ext cx="11650512" cy="6739255"/>
          </a:xfrm>
          <a:prstGeom prst="rect">
            <a:avLst/>
          </a:prstGeom>
          <a:noFill/>
        </p:spPr>
        <p:txBody>
          <a:bodyPr wrap="square" rtlCol="0">
            <a:spAutoFit/>
          </a:bodyPr>
          <a:lstStyle/>
          <a:p>
            <a:r>
              <a:rPr lang="zh-CN" altLang="en-US" sz="2400">
                <a:latin typeface="楷体" panose="02010609060101010101" pitchFamily="49" charset="-122"/>
                <a:ea typeface="楷体" panose="02010609060101010101" pitchFamily="49" charset="-122"/>
              </a:rPr>
              <a:t>    </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考试说明</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中划定了论述类文本的范畴（时政文、学术论文、时评、书评等）和考查重点（注重文本的说理性和逻辑性）。</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r>
              <a:rPr lang="en-US" altLang="zh-CN" sz="2400">
                <a:latin typeface="楷体" panose="02010609060101010101" pitchFamily="49" charset="-122"/>
                <a:ea typeface="楷体" panose="02010609060101010101" pitchFamily="49" charset="-122"/>
              </a:rPr>
              <a:t>    </a:t>
            </a:r>
          </a:p>
          <a:p>
            <a:r>
              <a:rPr lang="zh-CN" altLang="en-US" sz="2400">
                <a:latin typeface="楷体" panose="02010609060101010101" pitchFamily="49" charset="-122"/>
                <a:ea typeface="楷体" panose="02010609060101010101" pitchFamily="49" charset="-122"/>
              </a:rPr>
              <a:t>     考题侧重于思维能力的考查，题型、分值不变。</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endParaRPr lang="zh-CN" altLang="en-US" sz="2400">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rPr>
              <a:t>（一）“</a:t>
            </a:r>
            <a:r>
              <a:rPr lang="en-US" altLang="zh-CN" sz="2400" b="1">
                <a:solidFill>
                  <a:srgbClr val="FF0000"/>
                </a:solidFill>
                <a:latin typeface="楷体" panose="02010609060101010101" pitchFamily="49" charset="-122"/>
                <a:ea typeface="楷体" panose="02010609060101010101" pitchFamily="49" charset="-122"/>
              </a:rPr>
              <a:t>Ⅱ.</a:t>
            </a:r>
            <a:r>
              <a:rPr lang="zh-CN" altLang="en-US" sz="2400" b="1">
                <a:solidFill>
                  <a:srgbClr val="FF0000"/>
                </a:solidFill>
                <a:latin typeface="楷体" panose="02010609060101010101" pitchFamily="49" charset="-122"/>
                <a:ea typeface="楷体" panose="02010609060101010101" pitchFamily="49" charset="-122"/>
              </a:rPr>
              <a:t>考核目标与要求”部分的变化</a:t>
            </a:r>
          </a:p>
          <a:p>
            <a:r>
              <a:rPr lang="zh-CN" altLang="en-US" sz="2400">
                <a:latin typeface="楷体" panose="02010609060101010101" pitchFamily="49" charset="-122"/>
                <a:ea typeface="楷体" panose="02010609060101010101" pitchFamily="49" charset="-122"/>
              </a:rPr>
              <a:t>    “根据普通高等学校对新生</a:t>
            </a:r>
            <a:r>
              <a:rPr lang="zh-CN" altLang="en-US" sz="2400">
                <a:solidFill>
                  <a:srgbClr val="FF0000"/>
                </a:solidFill>
                <a:latin typeface="楷体" panose="02010609060101010101" pitchFamily="49" charset="-122"/>
                <a:ea typeface="楷体" panose="02010609060101010101" pitchFamily="49" charset="-122"/>
              </a:rPr>
              <a:t>文化素质</a:t>
            </a:r>
            <a:r>
              <a:rPr lang="zh-CN" altLang="en-US" sz="2400">
                <a:latin typeface="楷体" panose="02010609060101010101" pitchFamily="49" charset="-122"/>
                <a:ea typeface="楷体" panose="02010609060101010101" pitchFamily="49" charset="-122"/>
              </a:rPr>
              <a:t>的要求”变为“根据普通高等学校对新生</a:t>
            </a:r>
            <a:r>
              <a:rPr lang="zh-CN" altLang="en-US" sz="2400">
                <a:solidFill>
                  <a:srgbClr val="FF0000"/>
                </a:solidFill>
                <a:latin typeface="楷体" panose="02010609060101010101" pitchFamily="49" charset="-122"/>
                <a:ea typeface="楷体" panose="02010609060101010101" pitchFamily="49" charset="-122"/>
              </a:rPr>
              <a:t>思想道德素质和科学文化素质</a:t>
            </a:r>
            <a:r>
              <a:rPr lang="zh-CN" altLang="en-US" sz="2400">
                <a:latin typeface="楷体" panose="02010609060101010101" pitchFamily="49" charset="-122"/>
                <a:ea typeface="楷体" panose="02010609060101010101" pitchFamily="49" charset="-122"/>
              </a:rPr>
              <a:t>的要求”。</a:t>
            </a:r>
          </a:p>
          <a:p>
            <a:r>
              <a:rPr lang="zh-CN" altLang="en-US" sz="2400">
                <a:latin typeface="楷体" panose="02010609060101010101" pitchFamily="49" charset="-122"/>
                <a:ea typeface="楷体" panose="02010609060101010101" pitchFamily="49" charset="-122"/>
              </a:rPr>
              <a:t>    透露信息：①新增“</a:t>
            </a:r>
            <a:r>
              <a:rPr lang="zh-CN" altLang="en-US" sz="2400">
                <a:solidFill>
                  <a:srgbClr val="C00000"/>
                </a:solidFill>
                <a:latin typeface="楷体" panose="02010609060101010101" pitchFamily="49" charset="-122"/>
                <a:ea typeface="楷体" panose="02010609060101010101" pitchFamily="49" charset="-122"/>
              </a:rPr>
              <a:t>思想道德素质</a:t>
            </a:r>
            <a:r>
              <a:rPr lang="zh-CN" altLang="en-US" sz="2400">
                <a:latin typeface="楷体" panose="02010609060101010101" pitchFamily="49" charset="-122"/>
                <a:ea typeface="楷体" panose="02010609060101010101" pitchFamily="49" charset="-122"/>
              </a:rPr>
              <a:t>”的要求，表明</a:t>
            </a:r>
            <a:r>
              <a:rPr lang="en-US" altLang="zh-CN" sz="2400">
                <a:latin typeface="楷体" panose="02010609060101010101" pitchFamily="49" charset="-122"/>
                <a:ea typeface="楷体" panose="02010609060101010101" pitchFamily="49" charset="-122"/>
              </a:rPr>
              <a:t>2019</a:t>
            </a:r>
            <a:r>
              <a:rPr lang="zh-CN" altLang="en-US" sz="2400">
                <a:latin typeface="楷体" panose="02010609060101010101" pitchFamily="49" charset="-122"/>
                <a:ea typeface="楷体" panose="02010609060101010101" pitchFamily="49" charset="-122"/>
              </a:rPr>
              <a:t>年高考将更加注重对思想道德的考查；②将“</a:t>
            </a:r>
            <a:r>
              <a:rPr lang="zh-CN" altLang="en-US" sz="2400">
                <a:solidFill>
                  <a:srgbClr val="C00000"/>
                </a:solidFill>
                <a:latin typeface="楷体" panose="02010609060101010101" pitchFamily="49" charset="-122"/>
                <a:ea typeface="楷体" panose="02010609060101010101" pitchFamily="49" charset="-122"/>
              </a:rPr>
              <a:t>文化素质</a:t>
            </a:r>
            <a:r>
              <a:rPr lang="zh-CN" altLang="en-US" sz="2400">
                <a:latin typeface="楷体" panose="02010609060101010101" pitchFamily="49" charset="-122"/>
                <a:ea typeface="楷体" panose="02010609060101010101" pitchFamily="49" charset="-122"/>
              </a:rPr>
              <a:t>”具体为“</a:t>
            </a:r>
            <a:r>
              <a:rPr lang="zh-CN" altLang="en-US" sz="2400">
                <a:solidFill>
                  <a:srgbClr val="C00000"/>
                </a:solidFill>
                <a:latin typeface="楷体" panose="02010609060101010101" pitchFamily="49" charset="-122"/>
                <a:ea typeface="楷体" panose="02010609060101010101" pitchFamily="49" charset="-122"/>
              </a:rPr>
              <a:t>科学文化素质</a:t>
            </a:r>
            <a:r>
              <a:rPr lang="zh-CN" altLang="en-US" sz="2400">
                <a:latin typeface="楷体" panose="02010609060101010101" pitchFamily="49" charset="-122"/>
                <a:ea typeface="楷体" panose="02010609060101010101" pitchFamily="49" charset="-122"/>
              </a:rPr>
              <a:t>”，注重文化的科学性，隐含对理性逻辑思维的重视。</a:t>
            </a:r>
            <a:endParaRPr lang="en-US" altLang="zh-CN" sz="2400">
              <a:latin typeface="楷体" panose="02010609060101010101" pitchFamily="49" charset="-122"/>
              <a:ea typeface="楷体" panose="02010609060101010101" pitchFamily="49" charset="-122"/>
            </a:endParaRPr>
          </a:p>
          <a:p>
            <a:r>
              <a:rPr lang="en-US" altLang="zh-CN" sz="2400" b="1">
                <a:solidFill>
                  <a:srgbClr val="FF0000"/>
                </a:solidFill>
                <a:latin typeface="楷体" panose="02010609060101010101" pitchFamily="49" charset="-122"/>
                <a:ea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rPr>
              <a:t>（二）题型示例具体内容的变化</a:t>
            </a:r>
          </a:p>
          <a:p>
            <a:r>
              <a:rPr lang="zh-CN" altLang="en-US" sz="2400">
                <a:latin typeface="楷体" panose="02010609060101010101" pitchFamily="49" charset="-122"/>
                <a:ea typeface="楷体" panose="02010609060101010101" pitchFamily="49" charset="-122"/>
              </a:rPr>
              <a:t>    增加</a:t>
            </a:r>
            <a:r>
              <a:rPr lang="en-US" altLang="zh-CN" sz="2400">
                <a:latin typeface="楷体" panose="02010609060101010101" pitchFamily="49" charset="-122"/>
                <a:ea typeface="楷体" panose="02010609060101010101" pitchFamily="49" charset="-122"/>
              </a:rPr>
              <a:t>2018</a:t>
            </a:r>
            <a:r>
              <a:rPr lang="zh-CN" altLang="en-US" sz="2400">
                <a:latin typeface="楷体" panose="02010609060101010101" pitchFamily="49" charset="-122"/>
                <a:ea typeface="楷体" panose="02010609060101010101" pitchFamily="49" charset="-122"/>
              </a:rPr>
              <a:t>年全国卷</a:t>
            </a:r>
            <a:r>
              <a:rPr lang="en-US" altLang="zh-CN" sz="2400">
                <a:latin typeface="楷体" panose="02010609060101010101" pitchFamily="49" charset="-122"/>
                <a:ea typeface="楷体" panose="02010609060101010101" pitchFamily="49" charset="-122"/>
              </a:rPr>
              <a:t>Ⅰ</a:t>
            </a:r>
            <a:r>
              <a:rPr lang="zh-CN" altLang="en-US" sz="2400">
                <a:latin typeface="楷体" panose="02010609060101010101" pitchFamily="49" charset="-122"/>
                <a:ea typeface="楷体" panose="02010609060101010101" pitchFamily="49" charset="-122"/>
              </a:rPr>
              <a:t>高考题</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历史视域中的诸子学</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r>
              <a:rPr lang="en-US" altLang="zh-CN" sz="240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透露信息：论述类文本阅读将加强对论证思维的考查。在论述类文本阅读中，增加“分析论点、论据和论证方法”这一考点。</a:t>
            </a:r>
          </a:p>
          <a:p>
            <a:r>
              <a:rPr lang="zh-CN" altLang="en-US" sz="2400">
                <a:latin typeface="楷体" panose="02010609060101010101" pitchFamily="49" charset="-122"/>
                <a:ea typeface="楷体" panose="02010609060101010101" pitchFamily="49" charset="-122"/>
              </a:rPr>
              <a:t>    </a:t>
            </a:r>
            <a:endParaRPr lang="zh-CN" altLang="en-US" sz="2400"/>
          </a:p>
        </p:txBody>
      </p:sp>
      <p:sp>
        <p:nvSpPr>
          <p:cNvPr id="6" name="文本框 5"/>
          <p:cNvSpPr txBox="1"/>
          <p:nvPr/>
        </p:nvSpPr>
        <p:spPr>
          <a:xfrm>
            <a:off x="1103445" y="1220755"/>
            <a:ext cx="1248139" cy="583565"/>
          </a:xfrm>
          <a:prstGeom prst="rect">
            <a:avLst/>
          </a:prstGeom>
          <a:noFill/>
        </p:spPr>
        <p:txBody>
          <a:bodyPr wrap="square" rtlCol="0">
            <a:spAutoFit/>
          </a:bodyPr>
          <a:lstStyle/>
          <a:p>
            <a:r>
              <a:rPr lang="zh-CN" altLang="en-US" sz="3200" b="1">
                <a:solidFill>
                  <a:srgbClr val="FF0000"/>
                </a:solidFill>
                <a:latin typeface="黑体" panose="02010609060101010101" charset="-122"/>
                <a:ea typeface="黑体" panose="02010609060101010101" charset="-122"/>
              </a:rPr>
              <a:t>不变：</a:t>
            </a:r>
          </a:p>
        </p:txBody>
      </p:sp>
      <p:sp>
        <p:nvSpPr>
          <p:cNvPr id="7" name="文本框 6"/>
          <p:cNvSpPr txBox="1"/>
          <p:nvPr/>
        </p:nvSpPr>
        <p:spPr>
          <a:xfrm>
            <a:off x="1141283" y="2276872"/>
            <a:ext cx="1248139" cy="583565"/>
          </a:xfrm>
          <a:prstGeom prst="rect">
            <a:avLst/>
          </a:prstGeom>
          <a:noFill/>
        </p:spPr>
        <p:txBody>
          <a:bodyPr wrap="square" rtlCol="0">
            <a:spAutoFit/>
          </a:bodyPr>
          <a:lstStyle/>
          <a:p>
            <a:r>
              <a:rPr lang="zh-CN" altLang="en-US" sz="3200" b="1">
                <a:solidFill>
                  <a:srgbClr val="FF0000"/>
                </a:solidFill>
                <a:latin typeface="黑体" panose="02010609060101010101" charset="-122"/>
                <a:ea typeface="黑体" panose="02010609060101010101" charset="-122"/>
              </a:rPr>
              <a:t>变化：</a:t>
            </a:r>
          </a:p>
        </p:txBody>
      </p:sp>
      <p:pic>
        <p:nvPicPr>
          <p:cNvPr id="8" name="图片 7">
            <a:hlinkClick r:id="rId2" action="ppaction://hlinksldjump"/>
          </p:cNvPr>
          <p:cNvPicPr>
            <a:picLocks noChangeAspect="1"/>
          </p:cNvPicPr>
          <p:nvPr/>
        </p:nvPicPr>
        <p:blipFill>
          <a:blip r:embed="rId3"/>
          <a:stretch>
            <a:fillRect/>
          </a:stretch>
        </p:blipFill>
        <p:spPr>
          <a:xfrm>
            <a:off x="10416480" y="6134107"/>
            <a:ext cx="672075" cy="723893"/>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0200" y="103505"/>
            <a:ext cx="2182495" cy="612140"/>
          </a:xfrm>
        </p:spPr>
        <p:txBody>
          <a:bodyPr>
            <a:normAutofit fontScale="90000"/>
          </a:bodyPr>
          <a:lstStyle/>
          <a:p>
            <a:r>
              <a:rPr lang="zh-CN" altLang="zh-CN" sz="3555">
                <a:solidFill>
                  <a:srgbClr val="FF0000"/>
                </a:solidFill>
              </a:rPr>
              <a:t>例文精析：</a:t>
            </a:r>
          </a:p>
        </p:txBody>
      </p:sp>
      <p:sp>
        <p:nvSpPr>
          <p:cNvPr id="3" name="文本框 2"/>
          <p:cNvSpPr txBox="1"/>
          <p:nvPr/>
        </p:nvSpPr>
        <p:spPr>
          <a:xfrm>
            <a:off x="330200" y="715645"/>
            <a:ext cx="11861165" cy="525907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en-US" sz="2800" dirty="0" smtClean="0">
                <a:solidFill>
                  <a:srgbClr val="000000"/>
                </a:solidFill>
                <a:latin typeface="Arial" panose="020B0604020202020204" pitchFamily="34" charset="0"/>
                <a:ea typeface="黑体" panose="02010609060101010101" charset="-122"/>
                <a:cs typeface="Times New Roman" panose="02020603050405020304" pitchFamily="18" charset="0"/>
                <a:sym typeface="+mn-ea"/>
              </a:rPr>
              <a:t>一</a:t>
            </a:r>
            <a:r>
              <a:rPr lang="zh-CN" altLang="zh-CN" sz="2800" dirty="0" smtClean="0">
                <a:solidFill>
                  <a:srgbClr val="000000"/>
                </a:solidFill>
                <a:latin typeface="Arial" panose="020B0604020202020204" pitchFamily="34" charset="0"/>
                <a:ea typeface="黑体" panose="02010609060101010101" charset="-122"/>
                <a:cs typeface="Times New Roman" panose="02020603050405020304" pitchFamily="18" charset="0"/>
                <a:sym typeface="+mn-ea"/>
              </a:rPr>
              <a:t>、</a:t>
            </a:r>
            <a:r>
              <a:rPr lang="en-US" altLang="zh-CN" sz="2800" dirty="0">
                <a:solidFill>
                  <a:srgbClr val="000000"/>
                </a:solidFill>
                <a:latin typeface="Times New Roman" panose="02020603050405020304" pitchFamily="18" charset="0"/>
                <a:cs typeface="Times New Roman" panose="02020603050405020304" pitchFamily="18" charset="0"/>
                <a:sym typeface="+mn-ea"/>
              </a:rPr>
              <a:t>(2018·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全国</a:t>
            </a:r>
            <a:r>
              <a:rPr lang="zh-CN" altLang="zh-CN" sz="2800" dirty="0">
                <a:solidFill>
                  <a:srgbClr val="000000"/>
                </a:solidFill>
                <a:latin typeface="NEU-BZ-S92"/>
                <a:cs typeface="宋体" panose="02010600030101010101" pitchFamily="2" charset="-122"/>
                <a:sym typeface="+mn-ea"/>
              </a:rPr>
              <a:t>Ⅰ</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卷</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阅读下面的文字</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完成第</a:t>
            </a:r>
            <a:r>
              <a:rPr lang="en-US" altLang="zh-CN" sz="2800" dirty="0">
                <a:solidFill>
                  <a:srgbClr val="000000"/>
                </a:solidFill>
                <a:latin typeface="Times New Roman" panose="02020603050405020304" pitchFamily="18" charset="0"/>
                <a:cs typeface="Times New Roman" panose="02020603050405020304" pitchFamily="18" charset="0"/>
                <a:sym typeface="+mn-ea"/>
              </a:rPr>
              <a:t>1~3</a:t>
            </a:r>
            <a:r>
              <a:rPr lang="zh-CN" altLang="zh-CN" sz="28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题。</a:t>
            </a:r>
            <a:r>
              <a:rPr lang="en-US" altLang="zh-CN" sz="2800" dirty="0">
                <a:solidFill>
                  <a:srgbClr val="000000"/>
                </a:solidFill>
                <a:latin typeface="Times New Roman" panose="02020603050405020304" pitchFamily="18" charset="0"/>
                <a:cs typeface="Times New Roman" panose="02020603050405020304" pitchFamily="18" charset="0"/>
                <a:sym typeface="+mn-ea"/>
              </a:rPr>
              <a:t>(9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分</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每小题</a:t>
            </a:r>
            <a:r>
              <a:rPr lang="en-US" altLang="zh-CN" sz="2800" dirty="0">
                <a:solidFill>
                  <a:srgbClr val="000000"/>
                </a:solidFill>
                <a:latin typeface="Times New Roman" panose="02020603050405020304" pitchFamily="18" charset="0"/>
                <a:cs typeface="Times New Roman" panose="02020603050405020304" pitchFamily="18" charset="0"/>
                <a:sym typeface="+mn-ea"/>
              </a:rPr>
              <a:t>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分</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诸子之学</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兴起于先秦</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当时一大批富有创见的思想家喷涌而出</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蔚为思想史之奇观。在狭义上</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诸子之学与先秦时代相联系</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在广义上</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诸子之学则不限于先秦而绵延于此后中国思想发展的整个过程</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这一过程至今仍没有终结。</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诸子之学的内在品格是历史的承继性以及思想的创造性和突破性。</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新子学</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即新时代的诸子之学</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也应有同样的品格。这可以从</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和</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两个方面来理解。一般而言</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主要是</a:t>
            </a:r>
            <a:r>
              <a:rPr lang="zh-CN" altLang="zh-CN" sz="28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从历史角度对以往经典做具体的实证性研究</a:t>
            </a:r>
            <a:r>
              <a:rPr lang="en-US" altLang="zh-CN" sz="2800" dirty="0">
                <a:solidFill>
                  <a:srgbClr val="FF0000"/>
                </a:solidFill>
                <a:latin typeface="Times New Roman" panose="02020603050405020304" pitchFamily="18" charset="0"/>
                <a:cs typeface="Times New Roman" panose="02020603050405020304" pitchFamily="18" charset="0"/>
                <a:sym typeface="+mn-ea"/>
              </a:rPr>
              <a:t>,</a:t>
            </a:r>
            <a:r>
              <a:rPr lang="zh-CN" altLang="zh-CN" sz="28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诸如训诂、校勘、文献编纂</a:t>
            </a:r>
            <a:r>
              <a:rPr lang="en-US" altLang="zh-CN" sz="2800" dirty="0">
                <a:solidFill>
                  <a:srgbClr val="FF0000"/>
                </a:solidFill>
                <a:latin typeface="Times New Roman" panose="02020603050405020304" pitchFamily="18" charset="0"/>
                <a:cs typeface="Times New Roman" panose="02020603050405020304" pitchFamily="18" charset="0"/>
                <a:sym typeface="+mn-ea"/>
              </a:rPr>
              <a:t>,</a:t>
            </a:r>
            <a:r>
              <a:rPr lang="zh-CN" altLang="zh-CN" sz="28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等等。</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这方面的研究涉及对以往思想的回顾、反思</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既应把握历史上的思想家实际说了些什么</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也应总结其中具有创造性和生命力的内容</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从而为今天的思考提供重要的思想资源。</a:t>
            </a:r>
            <a:endParaRPr lang="zh-CN" altLang="en-US" sz="28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395" y="193040"/>
            <a:ext cx="11826240" cy="59969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与</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相关的是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。从思想的发展与诸子之学的关联看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接近诸子之学所具有的思想突破性的内在品格</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它意味着延续诸子注重思想创造的传统。以近代以来中西思想的互动为背景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无法回避中西思想之间的关系。在中西之学已相遇的背景下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同时展开为中西之学的交融</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从更深的层次看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这种交融具体展开为世界文化的建构与发展过程。中国的思想传统与西方的思想传统都构成了世界文化的重要资源</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而世界文化的发展</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则以二者的互动为其重要前提。这一意义上的</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新子学</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同时表现为世界文化发展过程中创造性的思想系统。</a:t>
            </a:r>
            <a:r>
              <a:rPr lang="zh-CN" altLang="zh-CN" sz="3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相对于传统的诸子之学</a:t>
            </a:r>
            <a:r>
              <a:rPr lang="en-US" altLang="zh-CN" sz="3200" dirty="0">
                <a:solidFill>
                  <a:srgbClr val="FF0000"/>
                </a:solidFill>
                <a:latin typeface="Times New Roman" panose="02020603050405020304" pitchFamily="18" charset="0"/>
                <a:cs typeface="Times New Roman" panose="02020603050405020304" pitchFamily="18" charset="0"/>
                <a:sym typeface="+mn-ea"/>
              </a:rPr>
              <a:t>,“</a:t>
            </a:r>
            <a:r>
              <a:rPr lang="zh-CN" altLang="zh-CN" sz="3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新子学</a:t>
            </a:r>
            <a:r>
              <a:rPr lang="en-US" altLang="zh-CN" sz="3200" dirty="0">
                <a:solidFill>
                  <a:srgbClr val="FF0000"/>
                </a:solidFill>
                <a:latin typeface="Times New Roman" panose="02020603050405020304" pitchFamily="18" charset="0"/>
                <a:cs typeface="Times New Roman" panose="02020603050405020304" pitchFamily="18" charset="0"/>
                <a:sym typeface="+mn-ea"/>
              </a:rPr>
              <a:t>”</a:t>
            </a:r>
            <a:r>
              <a:rPr lang="zh-CN" altLang="zh-CN" sz="3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无疑获得了新的内涵与新的形态。</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765" y="88265"/>
            <a:ext cx="11950065" cy="629285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与</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二者无法分离。从逻辑上说</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任何新思想的形成</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都不能从</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无</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开始</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它总是基于既有的思想演进过程</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并需要对既有思想范围进行反思批判。</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的意义</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在于梳理以往的思想发展过程</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打开前人思想的丰富内容</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由此为后继的思想提供理论之源。在此意义上</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是</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的出发点。然而</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仅仅</a:t>
            </a:r>
            <a:r>
              <a:rPr lang="zh-CN" altLang="zh-CN" sz="2800" dirty="0">
                <a:gradFill>
                  <a:gsLst>
                    <a:gs pos="0">
                      <a:srgbClr val="14CD68"/>
                    </a:gs>
                    <a:gs pos="100000">
                      <a:srgbClr val="0B6E38"/>
                    </a:gs>
                  </a:gsLst>
                  <a:lin scaled="0"/>
                </a:gradFill>
                <a:latin typeface="Times New Roman" panose="02020603050405020304" pitchFamily="18" charset="0"/>
                <a:ea typeface="楷体" panose="02010609060101010101" pitchFamily="49" charset="-122"/>
                <a:cs typeface="Times New Roman" panose="02020603050405020304" pitchFamily="18" charset="0"/>
                <a:sym typeface="+mn-ea"/>
              </a:rPr>
              <a:t>停留在</a:t>
            </a:r>
            <a:r>
              <a:rPr lang="en-US" altLang="zh-CN" sz="2800" dirty="0">
                <a:gradFill>
                  <a:gsLst>
                    <a:gs pos="0">
                      <a:srgbClr val="14CD68"/>
                    </a:gs>
                    <a:gs pos="100000">
                      <a:srgbClr val="0B6E38"/>
                    </a:gs>
                  </a:gsLst>
                  <a:lin scaled="0"/>
                </a:gradFill>
                <a:latin typeface="Times New Roman" panose="02020603050405020304" pitchFamily="18" charset="0"/>
                <a:cs typeface="Times New Roman" panose="02020603050405020304" pitchFamily="18" charset="0"/>
                <a:sym typeface="+mn-ea"/>
              </a:rPr>
              <a:t>“</a:t>
            </a:r>
            <a:r>
              <a:rPr lang="zh-CN" altLang="zh-CN" sz="2800" dirty="0">
                <a:gradFill>
                  <a:gsLst>
                    <a:gs pos="0">
                      <a:srgbClr val="14CD68"/>
                    </a:gs>
                    <a:gs pos="100000">
                      <a:srgbClr val="0B6E38"/>
                    </a:gs>
                  </a:gsLst>
                  <a:lin scaled="0"/>
                </a:gra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gradFill>
                  <a:gsLst>
                    <a:gs pos="0">
                      <a:srgbClr val="14CD68"/>
                    </a:gs>
                    <a:gs pos="100000">
                      <a:srgbClr val="0B6E38"/>
                    </a:gs>
                  </a:gsLst>
                  <a:lin scaled="0"/>
                </a:gradFill>
                <a:latin typeface="Times New Roman" panose="02020603050405020304" pitchFamily="18" charset="0"/>
                <a:cs typeface="Times New Roman" panose="02020603050405020304" pitchFamily="18" charset="0"/>
                <a:sym typeface="+mn-ea"/>
              </a:rPr>
              <a:t>”,</a:t>
            </a:r>
            <a:r>
              <a:rPr lang="zh-CN" altLang="zh-CN" sz="2800" dirty="0">
                <a:gradFill>
                  <a:gsLst>
                    <a:gs pos="0">
                      <a:srgbClr val="14CD68"/>
                    </a:gs>
                    <a:gs pos="100000">
                      <a:srgbClr val="0B6E38"/>
                    </a:gs>
                  </a:gsLst>
                  <a:lin scaled="0"/>
                </a:gradFill>
                <a:latin typeface="Times New Roman" panose="02020603050405020304" pitchFamily="18" charset="0"/>
                <a:ea typeface="楷体" panose="02010609060101010101" pitchFamily="49" charset="-122"/>
                <a:cs typeface="Times New Roman" panose="02020603050405020304" pitchFamily="18" charset="0"/>
                <a:sym typeface="+mn-ea"/>
              </a:rPr>
              <a:t>思想便容易止于过去</a:t>
            </a:r>
            <a:r>
              <a:rPr lang="en-US" altLang="zh-CN" sz="2800" dirty="0">
                <a:gradFill>
                  <a:gsLst>
                    <a:gs pos="0">
                      <a:srgbClr val="14CD68"/>
                    </a:gs>
                    <a:gs pos="100000">
                      <a:srgbClr val="0B6E38"/>
                    </a:gs>
                  </a:gsLst>
                  <a:lin scaled="0"/>
                </a:gradFill>
                <a:latin typeface="Times New Roman" panose="02020603050405020304" pitchFamily="18" charset="0"/>
                <a:cs typeface="Times New Roman" panose="02020603050405020304" pitchFamily="18" charset="0"/>
                <a:sym typeface="+mn-ea"/>
              </a:rPr>
              <a:t>,</a:t>
            </a:r>
            <a:r>
              <a:rPr lang="zh-CN" altLang="zh-CN" sz="2800" dirty="0">
                <a:gradFill>
                  <a:gsLst>
                    <a:gs pos="0">
                      <a:srgbClr val="14CD68"/>
                    </a:gs>
                    <a:gs pos="100000">
                      <a:srgbClr val="0B6E38"/>
                    </a:gs>
                  </a:gsLst>
                  <a:lin scaled="0"/>
                </a:gradFill>
                <a:latin typeface="Times New Roman" panose="02020603050405020304" pitchFamily="18" charset="0"/>
                <a:ea typeface="楷体" panose="02010609060101010101" pitchFamily="49" charset="-122"/>
                <a:cs typeface="Times New Roman" panose="02020603050405020304" pitchFamily="18" charset="0"/>
                <a:sym typeface="+mn-ea"/>
              </a:rPr>
              <a:t>难以继续前行</a:t>
            </a:r>
            <a:r>
              <a:rPr lang="en-US" altLang="zh-CN" sz="2800" dirty="0">
                <a:gradFill>
                  <a:gsLst>
                    <a:gs pos="0">
                      <a:srgbClr val="14CD68"/>
                    </a:gs>
                    <a:gs pos="100000">
                      <a:srgbClr val="0B6E38"/>
                    </a:gs>
                  </a:gsLst>
                  <a:lin scaled="0"/>
                </a:gradFill>
                <a:latin typeface="Times New Roman" panose="02020603050405020304" pitchFamily="18" charset="0"/>
                <a:cs typeface="Times New Roman" panose="02020603050405020304" pitchFamily="18" charset="0"/>
                <a:sym typeface="+mn-ea"/>
              </a:rPr>
              <a:t>,</a:t>
            </a:r>
            <a:r>
              <a:rPr lang="zh-CN" altLang="zh-CN" sz="2800" dirty="0">
                <a:solidFill>
                  <a:srgbClr val="E20000"/>
                </a:solidFill>
                <a:latin typeface="Times New Roman" panose="02020603050405020304" pitchFamily="18" charset="0"/>
                <a:ea typeface="楷体" panose="02010609060101010101" pitchFamily="49" charset="-122"/>
                <a:cs typeface="Times New Roman" panose="02020603050405020304" pitchFamily="18" charset="0"/>
                <a:sym typeface="+mn-ea"/>
              </a:rPr>
              <a:t>可能</a:t>
            </a:r>
            <a:r>
              <a:rPr lang="zh-CN" altLang="zh-CN" sz="2800" dirty="0">
                <a:gradFill>
                  <a:gsLst>
                    <a:gs pos="0">
                      <a:srgbClr val="14CD68"/>
                    </a:gs>
                    <a:gs pos="100000">
                      <a:srgbClr val="0B6E38"/>
                    </a:gs>
                  </a:gsLst>
                  <a:lin scaled="0"/>
                </a:gradFill>
                <a:latin typeface="Times New Roman" panose="02020603050405020304" pitchFamily="18" charset="0"/>
                <a:ea typeface="楷体" panose="02010609060101010101" pitchFamily="49" charset="-122"/>
                <a:cs typeface="Times New Roman" panose="02020603050405020304" pitchFamily="18" charset="0"/>
                <a:sym typeface="+mn-ea"/>
              </a:rPr>
              <a:t>无助于思想的创新。</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就此而言</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之后</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需要继之以</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的基本精神</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是突破以往思想或推进以往思想</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而新的思想系统的形成</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则是其逻辑结果。进而言之</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从现实的过程看</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与</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总是相互渗入</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包含对以往思想的逻辑重构与理论阐释</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这种重构与阐释已内含</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基于已有的思想发展</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也相应地内含</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zh-CN" sz="2800" dirty="0">
                <a:solidFill>
                  <a:srgbClr val="5FBA0F"/>
                </a:solidFill>
                <a:latin typeface="Times New Roman" panose="02020603050405020304" pitchFamily="18" charset="0"/>
                <a:cs typeface="Times New Roman" panose="02020603050405020304" pitchFamily="18" charset="0"/>
                <a:sym typeface="+mn-ea"/>
              </a:rPr>
              <a:t>“</a:t>
            </a:r>
            <a:r>
              <a:rPr lang="zh-CN" altLang="zh-CN" sz="2800" dirty="0">
                <a:solidFill>
                  <a:srgbClr val="5FBA0F"/>
                </a:solidFill>
                <a:latin typeface="Times New Roman" panose="02020603050405020304" pitchFamily="18" charset="0"/>
                <a:ea typeface="楷体" panose="02010609060101010101" pitchFamily="49" charset="-122"/>
                <a:cs typeface="Times New Roman" panose="02020603050405020304" pitchFamily="18" charset="0"/>
                <a:sym typeface="+mn-ea"/>
              </a:rPr>
              <a:t>新子学</a:t>
            </a:r>
            <a:r>
              <a:rPr lang="en-US" altLang="zh-CN" sz="2800" dirty="0">
                <a:solidFill>
                  <a:srgbClr val="5FBA0F"/>
                </a:solidFill>
                <a:latin typeface="Times New Roman" panose="02020603050405020304" pitchFamily="18" charset="0"/>
                <a:cs typeface="Times New Roman" panose="02020603050405020304" pitchFamily="18" charset="0"/>
                <a:sym typeface="+mn-ea"/>
              </a:rPr>
              <a:t>”</a:t>
            </a:r>
            <a:r>
              <a:rPr lang="zh-CN" altLang="zh-CN" sz="2800" dirty="0">
                <a:solidFill>
                  <a:srgbClr val="5FBA0F"/>
                </a:solidFill>
                <a:latin typeface="Times New Roman" panose="02020603050405020304" pitchFamily="18" charset="0"/>
                <a:ea typeface="楷体" panose="02010609060101010101" pitchFamily="49" charset="-122"/>
                <a:cs typeface="Times New Roman" panose="02020603050405020304" pitchFamily="18" charset="0"/>
                <a:sym typeface="+mn-ea"/>
              </a:rPr>
              <a:t>应追求</a:t>
            </a:r>
            <a:r>
              <a:rPr lang="en-US" altLang="zh-CN" sz="2800" dirty="0">
                <a:solidFill>
                  <a:srgbClr val="5FBA0F"/>
                </a:solidFill>
                <a:latin typeface="Times New Roman" panose="02020603050405020304" pitchFamily="18" charset="0"/>
                <a:cs typeface="Times New Roman" panose="02020603050405020304" pitchFamily="18" charset="0"/>
                <a:sym typeface="+mn-ea"/>
              </a:rPr>
              <a:t>“</a:t>
            </a:r>
            <a:r>
              <a:rPr lang="zh-CN" altLang="zh-CN" sz="2800" dirty="0">
                <a:solidFill>
                  <a:srgbClr val="5FBA0F"/>
                </a:solidFill>
                <a:latin typeface="Times New Roman" panose="02020603050405020304" pitchFamily="18" charset="0"/>
                <a:ea typeface="楷体" panose="02010609060101010101" pitchFamily="49" charset="-122"/>
                <a:cs typeface="Times New Roman" panose="02020603050405020304" pitchFamily="18" charset="0"/>
                <a:sym typeface="+mn-ea"/>
              </a:rPr>
              <a:t>照着讲</a:t>
            </a:r>
            <a:r>
              <a:rPr lang="en-US" altLang="zh-CN" sz="2800" dirty="0">
                <a:solidFill>
                  <a:srgbClr val="5FBA0F"/>
                </a:solidFill>
                <a:latin typeface="Times New Roman" panose="02020603050405020304" pitchFamily="18" charset="0"/>
                <a:cs typeface="Times New Roman" panose="02020603050405020304" pitchFamily="18" charset="0"/>
                <a:sym typeface="+mn-ea"/>
              </a:rPr>
              <a:t>”</a:t>
            </a:r>
            <a:r>
              <a:rPr lang="zh-CN" altLang="zh-CN" sz="2800" dirty="0">
                <a:solidFill>
                  <a:srgbClr val="5FBA0F"/>
                </a:solidFill>
                <a:latin typeface="Times New Roman" panose="02020603050405020304" pitchFamily="18" charset="0"/>
                <a:ea typeface="楷体" panose="02010609060101010101" pitchFamily="49" charset="-122"/>
                <a:cs typeface="Times New Roman" panose="02020603050405020304" pitchFamily="18" charset="0"/>
                <a:sym typeface="+mn-ea"/>
              </a:rPr>
              <a:t>与</a:t>
            </a:r>
            <a:r>
              <a:rPr lang="en-US" altLang="zh-CN" sz="2800" dirty="0">
                <a:solidFill>
                  <a:srgbClr val="5FBA0F"/>
                </a:solidFill>
                <a:latin typeface="Times New Roman" panose="02020603050405020304" pitchFamily="18" charset="0"/>
                <a:cs typeface="Times New Roman" panose="02020603050405020304" pitchFamily="18" charset="0"/>
                <a:sym typeface="+mn-ea"/>
              </a:rPr>
              <a:t>“</a:t>
            </a:r>
            <a:r>
              <a:rPr lang="zh-CN" altLang="zh-CN" sz="2800" dirty="0">
                <a:solidFill>
                  <a:srgbClr val="5FBA0F"/>
                </a:solidFill>
                <a:latin typeface="Times New Roman" panose="02020603050405020304" pitchFamily="18" charset="0"/>
                <a:ea typeface="楷体" panose="02010609060101010101" pitchFamily="49" charset="-122"/>
                <a:cs typeface="Times New Roman" panose="02020603050405020304" pitchFamily="18" charset="0"/>
                <a:sym typeface="+mn-ea"/>
              </a:rPr>
              <a:t>接着讲</a:t>
            </a:r>
            <a:r>
              <a:rPr lang="en-US" altLang="zh-CN" sz="2800" dirty="0">
                <a:solidFill>
                  <a:srgbClr val="5FBA0F"/>
                </a:solidFill>
                <a:latin typeface="Times New Roman" panose="02020603050405020304" pitchFamily="18" charset="0"/>
                <a:cs typeface="Times New Roman" panose="02020603050405020304" pitchFamily="18" charset="0"/>
                <a:sym typeface="+mn-ea"/>
              </a:rPr>
              <a:t>”</a:t>
            </a:r>
            <a:r>
              <a:rPr lang="zh-CN" altLang="zh-CN" sz="2800" dirty="0">
                <a:solidFill>
                  <a:srgbClr val="5FBA0F"/>
                </a:solidFill>
                <a:latin typeface="Times New Roman" panose="02020603050405020304" pitchFamily="18" charset="0"/>
                <a:ea typeface="楷体" panose="02010609060101010101" pitchFamily="49" charset="-122"/>
                <a:cs typeface="Times New Roman" panose="02020603050405020304" pitchFamily="18" charset="0"/>
                <a:sym typeface="+mn-ea"/>
              </a:rPr>
              <a:t>的统一。</a:t>
            </a:r>
            <a:endParaRPr lang="zh-CN" altLang="zh-CN" sz="2800" dirty="0">
              <a:solidFill>
                <a:srgbClr val="5FBA0F"/>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摘编自杨国荣《历史视域中的诸子学》</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en-US" sz="280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SLIDE_BACKGROUND_MASK_FLAG" val="1"/>
  <p:tag name="KSO_WM_UNIT_TYPE" val="y"/>
  <p:tag name="KSO_WM_UNIT_INDEX" val="4"/>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SLIDE_ID" val="custom2020281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818"/>
  <p:tag name="KSO_WM_SLIDE_LAYOUT" val="a_b"/>
  <p:tag name="KSO_WM_SLIDE_LAYOUT_CNT" val="1_1"/>
  <p:tag name="KSO_WM_TEMPLATE_MASTER_THUMB_INDEX" val="12"/>
  <p:tag name="KSO_WM_TEMPLATE_THUMBS_INDEX" val="1、4、7、8、9、10、11、12、13、14、15"/>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18_1*a*1"/>
  <p:tag name="KSO_WM_TEMPLATE_CATEGORY" val="custom"/>
  <p:tag name="KSO_WM_TEMPLATE_INDEX" val="20202818"/>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2818_1*b*1"/>
  <p:tag name="KSO_WM_TEMPLATE_CATEGORY" val="custom"/>
  <p:tag name="KSO_WM_TEMPLATE_INDEX" val="20202818"/>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f5e399b6-7295-4fd7-9af2-49d3c5c09406}"/>
  <p:tag name="TABLE_ENDDRAG_ORIGIN_RECT" val="891*532"/>
  <p:tag name="TABLE_ENDDRAG_RECT" val="56*4*891*532"/>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5964c6d5-0106-468d-85fa-1b84604bdd92}"/>
  <p:tag name="TABLE_ENDDRAG_ORIGIN_RECT" val="801*261"/>
  <p:tag name="TABLE_ENDDRAG_RECT" val="117*14*801*261"/>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4b35ef79-9a49-431b-8c28-2a813a107050}"/>
  <p:tag name="TABLE_ENDDRAG_ORIGIN_RECT" val="796*252"/>
  <p:tag name="TABLE_ENDDRAG_RECT" val="121*272*796*252"/>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97819e8f-a87b-4b9a-bb1e-9fa8ebc418dc}"/>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18"/>
  <p:tag name="KSO_WM_TEMPLATE_MASTER_THUMB_INDEX" val="18"/>
  <p:tag name="KSO_WM_TEMPLATE_THUMBS_INDEX" val="1、4、7、8、9、10、11、12、13、14、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SLIDE_BACKGROUND_MASK_FLAG" val="1"/>
  <p:tag name="KSO_WM_UNIT_TYPE" val="y"/>
  <p:tag name="KSO_WM_UNIT_INDEX" val="5"/>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4246</Words>
  <Application>Microsoft Office PowerPoint</Application>
  <PresentationFormat>自定义</PresentationFormat>
  <Paragraphs>291</Paragraphs>
  <Slides>34</Slides>
  <Notes>4</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1_Office 主题​​</vt:lpstr>
      <vt:lpstr>论述类文本阅读</vt:lpstr>
      <vt:lpstr>PowerPoint 演示文稿</vt:lpstr>
      <vt:lpstr>结 论</vt:lpstr>
      <vt:lpstr>近年来，高考语文一直按照“稳中求变、稳中求新”的原则进行改革，即试卷结构总体保持稳定，局部改革蹄疾步稳。局部改革几乎每年都有新探索与新进展，比如： </vt:lpstr>
      <vt:lpstr>《考试说明》的变与不变解读</vt:lpstr>
      <vt:lpstr>PowerPoint 演示文稿</vt:lpstr>
      <vt:lpstr>例文精析：</vt:lpstr>
      <vt:lpstr>PowerPoint 演示文稿</vt:lpstr>
      <vt:lpstr>PowerPoint 演示文稿</vt:lpstr>
      <vt:lpstr>PowerPoint 演示文稿</vt:lpstr>
      <vt:lpstr>PowerPoint 演示文稿</vt:lpstr>
      <vt:lpstr>PowerPoint 演示文稿</vt:lpstr>
      <vt:lpstr>读文需具备两种意识</vt:lpstr>
      <vt:lpstr>PowerPoint 演示文稿</vt:lpstr>
      <vt:lpstr>PowerPoint 演示文稿</vt:lpstr>
      <vt:lpstr>突破三大热点题型 </vt:lpstr>
      <vt:lpstr>精准筛选整合，细心比对分析</vt:lpstr>
      <vt:lpstr>PowerPoint 演示文稿</vt:lpstr>
      <vt:lpstr>PowerPoint 演示文稿</vt:lpstr>
      <vt:lpstr>PowerPoint 演示文稿</vt:lpstr>
      <vt:lpstr>PowerPoint 演示文稿</vt:lpstr>
      <vt:lpstr>分析论证结构，把握论证方法</vt:lpstr>
      <vt:lpstr>PowerPoint 演示文稿</vt:lpstr>
      <vt:lpstr>PowerPoint 演示文稿</vt:lpstr>
      <vt:lpstr>把握作者观点，正确推理判断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hj</cp:lastModifiedBy>
  <cp:revision>152</cp:revision>
  <dcterms:created xsi:type="dcterms:W3CDTF">2019-06-19T02:08:00Z</dcterms:created>
  <dcterms:modified xsi:type="dcterms:W3CDTF">2021-01-02T09:22:36Z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