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0"/>
  </p:handoutMasterIdLst>
  <p:sldIdLst>
    <p:sldId id="256" r:id="rId3"/>
    <p:sldId id="388" r:id="rId5"/>
    <p:sldId id="331" r:id="rId6"/>
    <p:sldId id="334" r:id="rId7"/>
    <p:sldId id="389" r:id="rId8"/>
    <p:sldId id="335" r:id="rId9"/>
    <p:sldId id="336" r:id="rId10"/>
    <p:sldId id="464" r:id="rId11"/>
    <p:sldId id="496" r:id="rId12"/>
    <p:sldId id="497" r:id="rId13"/>
    <p:sldId id="525" r:id="rId14"/>
    <p:sldId id="526" r:id="rId15"/>
    <p:sldId id="527" r:id="rId16"/>
    <p:sldId id="528" r:id="rId17"/>
    <p:sldId id="530" r:id="rId18"/>
    <p:sldId id="531" r:id="rId19"/>
    <p:sldId id="532" r:id="rId20"/>
    <p:sldId id="533" r:id="rId21"/>
    <p:sldId id="621" r:id="rId22"/>
    <p:sldId id="679" r:id="rId23"/>
    <p:sldId id="593" r:id="rId24"/>
    <p:sldId id="625" r:id="rId25"/>
    <p:sldId id="629" r:id="rId26"/>
    <p:sldId id="658" r:id="rId27"/>
    <p:sldId id="659" r:id="rId28"/>
    <p:sldId id="661" r:id="rId29"/>
    <p:sldId id="680" r:id="rId30"/>
    <p:sldId id="622" r:id="rId31"/>
    <p:sldId id="623" r:id="rId32"/>
    <p:sldId id="624" r:id="rId33"/>
    <p:sldId id="662" r:id="rId34"/>
    <p:sldId id="665" r:id="rId35"/>
    <p:sldId id="709" r:id="rId36"/>
    <p:sldId id="361" r:id="rId37"/>
    <p:sldId id="710" r:id="rId38"/>
    <p:sldId id="713" r:id="rId3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3" name="dell" initials="d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00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214"/>
        <p:guide pos="389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image" Target="../media/image1.png"/><Relationship Id="rId32" Type="http://schemas.openxmlformats.org/officeDocument/2006/relationships/tags" Target="../tags/tag3.xml"/><Relationship Id="rId31" Type="http://schemas.openxmlformats.org/officeDocument/2006/relationships/tags" Target="../tags/tag2.xml"/><Relationship Id="rId30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1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3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33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51163" y="2149076"/>
            <a:ext cx="5696939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22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伟大的悲剧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9055" y="3361690"/>
            <a:ext cx="3044825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sz="3200">
                <a:solidFill>
                  <a:schemeClr val="tx1"/>
                </a:solidFill>
                <a:sym typeface="+mn-ea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奥地利</a:t>
            </a:r>
            <a:r>
              <a:rPr sz="3200">
                <a:solidFill>
                  <a:schemeClr val="tx1"/>
                </a:solidFill>
                <a:sym typeface="+mn-ea"/>
              </a:rPr>
              <a:t>)</a:t>
            </a:r>
            <a:r>
              <a:rPr lang="zh-CN" altLang="en-US" sz="32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茨威格</a:t>
            </a:r>
            <a:endParaRPr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42585" y="5547360"/>
            <a:ext cx="309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76935" y="1037590"/>
            <a:ext cx="1032827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简要概括课文主要内容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试着用下面词语填进句子</a:t>
            </a:r>
            <a:r>
              <a:rPr sz="3000"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预学一</a:t>
            </a:r>
            <a:r>
              <a:rPr sz="3000">
                <a:sym typeface="+mn-ea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无垠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凛冽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吞噬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羸弱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告罄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忧心忡忡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姗姗来迟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876935" y="3146425"/>
            <a:ext cx="10298430" cy="150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sz="30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的斯科特一行拖着</a:t>
            </a:r>
            <a:r>
              <a:rPr lang="en-US" sz="30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的身体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sz="30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行走在</a:t>
            </a:r>
            <a:r>
              <a:rPr sz="30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的雪原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因天气的</a:t>
            </a:r>
            <a:r>
              <a:rPr sz="30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和物资的</a:t>
            </a:r>
            <a:r>
              <a:rPr sz="30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他们最终被冰雪悲壮的</a:t>
            </a:r>
            <a:r>
              <a:rPr sz="30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0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32180" y="4822825"/>
            <a:ext cx="9987280" cy="150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sz="3000" b="1" u="sng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姗姗来迟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的斯科特一行拖着</a:t>
            </a:r>
            <a:r>
              <a:rPr sz="3000" b="1" u="sng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羸弱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的身体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u="sng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忧心忡忡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行走在</a:t>
            </a:r>
            <a:r>
              <a:rPr sz="3000" b="1" u="sng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无垠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的雪原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因天气的</a:t>
            </a:r>
            <a:r>
              <a:rPr sz="3000" b="1" u="sng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凛冽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和物资的</a:t>
            </a:r>
            <a:r>
              <a:rPr sz="3000" b="1" u="sng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告罄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他们最终被冰雪悲壮的</a:t>
            </a:r>
            <a:r>
              <a:rPr sz="3000" b="1" u="sng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吞噬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0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1" name="组合 7"/>
          <p:cNvGrpSpPr/>
          <p:nvPr/>
        </p:nvGrpSpPr>
        <p:grpSpPr>
          <a:xfrm>
            <a:off x="776817" y="541867"/>
            <a:ext cx="2791883" cy="715433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文本研读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96315" y="1432560"/>
            <a:ext cx="1040574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通过概括故事情节的方式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我们对斯科特的故事基本了解了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请你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说说对此次探险的评价。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9560" y="2622550"/>
            <a:ext cx="931481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【预设】</a:t>
            </a:r>
            <a:endParaRPr lang="zh-CN" altLang="en-US" sz="2800"/>
          </a:p>
          <a:p>
            <a:r>
              <a:rPr lang="zh-CN" altLang="en-US" sz="2800"/>
              <a:t>伟大的悲剧（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很巧妙地利用了文章的标题</a:t>
            </a:r>
            <a:r>
              <a:rPr lang="zh-CN" altLang="en-US" sz="2800"/>
              <a:t>）</a:t>
            </a:r>
            <a:endParaRPr lang="zh-CN" altLang="en-US" sz="2800"/>
          </a:p>
          <a:p>
            <a:r>
              <a:rPr lang="zh-CN" altLang="en-US" sz="2800"/>
              <a:t>悲剧（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这样的一曲悲歌确实让人难以忘怀</a:t>
            </a:r>
            <a:r>
              <a:rPr lang="zh-CN" altLang="en-US" sz="2800"/>
              <a:t>）</a:t>
            </a:r>
            <a:endParaRPr lang="zh-CN" altLang="en-US" sz="2800"/>
          </a:p>
          <a:p>
            <a:r>
              <a:rPr lang="zh-CN" altLang="en-US" sz="2800"/>
              <a:t>伟大（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听了你的解读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我仿佛也被某种伟大的精神感染</a:t>
            </a:r>
            <a:r>
              <a:rPr lang="zh-CN" altLang="en-US" sz="2800"/>
              <a:t>）</a:t>
            </a:r>
            <a:endParaRPr lang="zh-CN" altLang="en-US" sz="2800"/>
          </a:p>
          <a:p>
            <a:r>
              <a:rPr lang="zh-CN" altLang="en-US" sz="2800"/>
              <a:t>感动、敬佩（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英雄的抗争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总能让我们潸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sh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然泪下</a:t>
            </a:r>
            <a:r>
              <a:rPr lang="zh-CN" altLang="en-US" sz="2800"/>
              <a:t>）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7705" y="787400"/>
            <a:ext cx="1063180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本文的作者茨威格根据留下来的日记和资料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用他的笔再现了这一探险历程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那么对此次南极探险之行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茨威格是如何评价的？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5" name="文本框 1"/>
          <p:cNvSpPr txBox="1"/>
          <p:nvPr/>
        </p:nvSpPr>
        <p:spPr>
          <a:xfrm>
            <a:off x="777240" y="1971675"/>
            <a:ext cx="10642600" cy="1614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一个人虽然在同不可战胜的厄运的搏斗中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毁灭了自己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但他的心灵却因此变得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无比高尚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。所有这些在一切时代都是最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伟大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悲剧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——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茨威格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9630" y="3844290"/>
            <a:ext cx="1073277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注意一下句中的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“人”“搏斗”“高尚”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“伟大”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等词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现在请同学们浏览全篇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选择你印象最深刻的一个人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说说他是如何与厄运搏斗的？心灵的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“无比高尚”和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“伟大”表现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在什么地方</a:t>
            </a:r>
            <a:r>
              <a:rPr sz="3000"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任务三</a:t>
            </a:r>
            <a:r>
              <a:rPr sz="3000">
                <a:sym typeface="+mn-ea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先请发言的同学读出来具体的地方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再说说具体内容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最终分析情感。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91870" y="768350"/>
            <a:ext cx="8898890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</a:rPr>
              <a:t>奥茨</a:t>
            </a:r>
            <a:r>
              <a:rPr lang="en-US" altLang="zh-CN" sz="29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2900"/>
          </a:p>
          <a:p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</a:rPr>
              <a:t>遭遇到的厄运冻掉了脚趾头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</a:rPr>
              <a:t>独自走向死亡。</a:t>
            </a:r>
            <a:endParaRPr lang="zh-CN" altLang="en-US" sz="29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2515" y="1842770"/>
            <a:ext cx="10491470" cy="2784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</a:rPr>
              <a:t>自杀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</a:rPr>
              <a:t>一般会认为是弱者无力面对现实而做出的选择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</a:rPr>
              <a:t>但奥茨的自杀却</a:t>
            </a:r>
            <a:r>
              <a:rPr lang="zh-CN" altLang="en-US" sz="29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让我们感觉到他更为伟大</a:t>
            </a:r>
            <a:r>
              <a:rPr lang="zh-CN" altLang="en-US" sz="2900" b="1"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当他意识到自己</a:t>
            </a:r>
            <a:r>
              <a:rPr lang="zh-CN" altLang="en-US" sz="2900" b="1">
                <a:latin typeface="楷体" panose="02010609060101010101" charset="-122"/>
                <a:ea typeface="楷体" panose="02010609060101010101" charset="-122"/>
                <a:sym typeface="+mn-ea"/>
              </a:rPr>
              <a:t>已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经是负担时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为了把更多的生的机会让给队友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便做出了自杀的决定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恐惧消失了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29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走向死亡的勇气与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外面狂吼怒号的</a:t>
            </a:r>
            <a:r>
              <a:rPr lang="en-US" altLang="zh-CN" sz="29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暴风雪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en-US" altLang="zh-CN" sz="29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构成了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极具震撼力的</a:t>
            </a:r>
            <a:r>
              <a:rPr lang="en-US" altLang="zh-CN" sz="29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反差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</a:rPr>
              <a:t>这是</a:t>
            </a:r>
            <a:r>
              <a:rPr lang="zh-CN" altLang="en-US" sz="29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对队友的深情厚谊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</a:rPr>
              <a:t>。他</a:t>
            </a:r>
            <a:r>
              <a:rPr lang="zh-CN" altLang="en-US" sz="29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舍己为人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舍生而取义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不愧是英雄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饱含作者的赞颂之情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9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3955" y="4803775"/>
            <a:ext cx="10116820" cy="537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</a:rPr>
              <a:t>连接点</a:t>
            </a:r>
            <a:r>
              <a:rPr lang="en-US" altLang="zh-CN" sz="29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</a:rPr>
              <a:t>面对奥茨的自杀选择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</a:rPr>
              <a:t>这个团队做出了怎样的反应？</a:t>
            </a:r>
            <a:endParaRPr lang="zh-CN" altLang="en-US" sz="29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7540" y="870585"/>
            <a:ext cx="10846435" cy="4107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坚决拒绝（请你用坚定地语气来读读这句话好吗？）</a:t>
            </a:r>
            <a:endParaRPr lang="zh-CN" altLang="en-US" sz="29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9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集体不抛弃个体的生命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哪怕明知他成了大家的负担。这是这个探险队在寒冷的冰雪世界</a:t>
            </a:r>
            <a:r>
              <a:rPr lang="zh-CN" altLang="en-US" sz="29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带给我们的温暖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然而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这份温暖很快就又化为感伤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奥茨最终走向暴风雪时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没人再敢阻拦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你能想象一下此刻奥茨说出这句话时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是什么样的心情？这一次集体在面对奥茨的决定时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是一种怎样的心情？（</a:t>
            </a:r>
            <a:r>
              <a:rPr lang="zh-CN" altLang="en-US" sz="29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敬畏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）同学们呢？你对奥茨有敬畏心吗？这真是一位壮士。让我们齐读第10段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向这位英雄告别。</a:t>
            </a:r>
            <a:endParaRPr lang="zh-CN" altLang="en-US" sz="29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9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集体与个人都努力与厄运搏斗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过后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在强悍的自然面前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我们又能做些什么呢？奥次的背影湮没在风雪中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但他永远活在我们心中。</a:t>
            </a:r>
            <a:endParaRPr lang="zh-CN" altLang="en-US" sz="29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51635" y="1024255"/>
            <a:ext cx="9182100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</a:rPr>
              <a:t>过渡</a:t>
            </a:r>
            <a:r>
              <a:rPr lang="en-US" altLang="zh-CN" sz="29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29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集体对个体负责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</a:rPr>
              <a:t>还体现在了一个人身上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</a:rPr>
              <a:t>他是谁？</a:t>
            </a:r>
            <a:endParaRPr lang="zh-CN" altLang="en-US" sz="29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</a:rPr>
              <a:t>他就是埃文斯。</a:t>
            </a:r>
            <a:endParaRPr lang="zh-CN" altLang="en-US" sz="29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1635" y="2184400"/>
            <a:ext cx="9182735" cy="3215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埃文斯</a:t>
            </a:r>
            <a:r>
              <a:rPr lang="en-US" altLang="zh-CN" sz="29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29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身强力壮的埃文斯却突然精神失常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环境带来的巨大痛苦。集体面对他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也是坚决拒绝抛弃。</a:t>
            </a:r>
            <a:endParaRPr lang="zh-CN" altLang="en-US" sz="29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9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“不。”单字加上句号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简短有力的回答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不需犹豫</a:t>
            </a:r>
            <a:r>
              <a:rPr lang="en-US" altLang="zh-CN" sz="2900" b="1">
                <a:solidFill>
                  <a:srgbClr val="FF33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不容置疑</a:t>
            </a:r>
            <a:r>
              <a:rPr lang="en-US" altLang="zh-CN" sz="2900" b="1">
                <a:solidFill>
                  <a:srgbClr val="FF33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也无需商量</a:t>
            </a:r>
            <a:r>
              <a:rPr lang="zh-CN" altLang="en-US" sz="29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。一字一句</a:t>
            </a:r>
            <a:r>
              <a:rPr lang="en-US" altLang="zh-CN" sz="29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一字千金。</a:t>
            </a:r>
            <a:r>
              <a:rPr lang="zh-CN" altLang="en-US" sz="29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体现着集体对个体的“不抛弃</a:t>
            </a:r>
            <a:r>
              <a:rPr lang="en-US" altLang="zh-CN" sz="2900" b="1">
                <a:solidFill>
                  <a:srgbClr val="FF33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不放弃</a:t>
            </a:r>
            <a:r>
              <a:rPr lang="en-US" altLang="zh-CN" sz="2900" b="1">
                <a:solidFill>
                  <a:srgbClr val="FF33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9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不言弃</a:t>
            </a:r>
            <a:r>
              <a:rPr lang="zh-CN" altLang="en-US" sz="29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9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。生活在这样一个集体中也无悔探险一程。</a:t>
            </a:r>
            <a:endParaRPr lang="zh-CN" altLang="en-US" sz="29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4655" y="527050"/>
            <a:ext cx="114738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过渡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这真是一个伟大的探险队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但他们到南极来就是为了探险吗？当然不是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他们还是科考队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在这样的队伍中有没有哪位科学家让我们肃然起敬？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5615" y="1480185"/>
            <a:ext cx="1141349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威尔逊博士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刚才你读到了对威尔逊博士的描写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你觉得这句话中哪个动词用的特别好？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我们一起来分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析“拖”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着什么？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岩石样品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必需的载重</a:t>
            </a:r>
            <a:r>
              <a:rPr sz="2800">
                <a:sym typeface="+mn-ea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生活下去的物资</a:t>
            </a:r>
            <a:r>
              <a:rPr sz="2800">
                <a:sym typeface="+mn-ea"/>
              </a:rPr>
              <a:t>)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还拖着什么？</a:t>
            </a:r>
            <a:r>
              <a:rPr sz="2800">
                <a:sym typeface="+mn-ea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在文中其他地方去找找</a:t>
            </a:r>
            <a:r>
              <a:rPr sz="2800">
                <a:sym typeface="+mn-ea"/>
              </a:rPr>
              <a:t>)</a:t>
            </a:r>
            <a:endParaRPr sz="2800">
              <a:sym typeface="+mn-ea"/>
            </a:endParaRPr>
          </a:p>
          <a:p>
            <a:r>
              <a:rPr sz="2800">
                <a:sym typeface="+mn-ea"/>
              </a:rPr>
              <a:t> </a:t>
            </a:r>
            <a:r>
              <a:rPr lang="en-US" sz="2800">
                <a:sym typeface="+mn-ea"/>
              </a:rPr>
              <a:t>      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拖着脚步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拖着疲惫的身体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解读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身体的羸弱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②拖着的是16公斤重的岩石样品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是必需的载重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疲惫不堪的身体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sym typeface="+mn-ea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将生命与科研看的同等重要</a:t>
            </a:r>
            <a:r>
              <a:rPr sz="2800">
                <a:sym typeface="+mn-ea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在威尔逊博士身上我们看到了</a:t>
            </a:r>
            <a:r>
              <a:rPr lang="zh-CN" altLang="en-US" sz="28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“生命不息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研究不止”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的精神</a:t>
            </a:r>
            <a:r>
              <a:rPr sz="2800">
                <a:sym typeface="+mn-ea"/>
              </a:rPr>
              <a:t>(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对探险事业的热爱和对科学探索职责的坚守</a:t>
            </a:r>
            <a:r>
              <a:rPr sz="2800">
                <a:sym typeface="+mn-ea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。他拖着样本是为了人类的科学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个人对科学的负责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。表现了他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不惧死亡的英雄气概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4325" y="487045"/>
            <a:ext cx="115538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过渡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威尔逊在离死亡还有寸步之遥时还在研究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文中还有一个人也将科研进行到了生命的最后一刻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他是谁？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4325" y="1515745"/>
            <a:ext cx="1145540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斯科特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他在临终前一直在做什么？</a:t>
            </a:r>
            <a:r>
              <a:rPr sz="2800">
                <a:sym typeface="+mn-ea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写日记</a:t>
            </a:r>
            <a:r>
              <a:rPr sz="2800">
                <a:sym typeface="+mn-ea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请同学们找找斯科特日记中的内容。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从他的日记中我们可以看出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要为阿蒙森作证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自己追求的事业让他人捷足先登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他难掩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失落与沮丧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可他还是愿意为了阿蒙森作证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他对同行的理解和尊重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探险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从来都不是一个人的事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它是人类的共同事业。看出了他的沮丧和失落？他还要为阿蒙森作证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看出他什么样的品质？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他也在担心死亡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也在恐惧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为什么不塑造一个一无所惧的英雄？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给人以真实感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令人信服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真实性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是文学作品的生命力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艺术源于生活却高于生活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这样的人物更像是真实的活在我们身边）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14325" y="1515745"/>
            <a:ext cx="1145540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斯科特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笔从手间滑落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对科学研究他和威尔逊一样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直到生命的最后一刻。这是怎样过人的毅力。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给妻子留下的信件修改为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“遗孀”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光看字面都觉得冷冰冰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lang="zh-CN" altLang="en-US" sz="2800" b="1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已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坦然接受死亡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只是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对妻子满含思念与愧疚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希望她能得到照顾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铁汉英雄的柔情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让我们再次齐读这最后一篇日记。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内容占位符 8237"/>
          <p:cNvGraphicFramePr/>
          <p:nvPr>
            <p:ph/>
            <p:custDataLst>
              <p:tags r:id="rId1"/>
            </p:custDataLst>
          </p:nvPr>
        </p:nvGraphicFramePr>
        <p:xfrm>
          <a:off x="62865" y="1565275"/>
          <a:ext cx="12033250" cy="4749800"/>
        </p:xfrm>
        <a:graphic>
          <a:graphicData uri="http://schemas.openxmlformats.org/drawingml/2006/table">
            <a:tbl>
              <a:tblPr/>
              <a:tblGrid>
                <a:gridCol w="1535430"/>
                <a:gridCol w="4906010"/>
                <a:gridCol w="5591810"/>
              </a:tblGrid>
              <a:tr h="44767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优秀品质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典型语句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我的认识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9315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坚毅执着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sz="26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于是决定不再迈步向厄运走去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而是骄傲地在帐篷里等待死神的来临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不管还要忍受怎样的痛苦</a:t>
                      </a:r>
                      <a:endParaRPr lang="zh-CN" sz="2600" b="1" dirty="0"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800" b="1">
                        <a:solidFill>
                          <a:schemeClr val="tx1"/>
                        </a:solidFill>
                        <a:uFillTx/>
                        <a:ea typeface="SimSun-ExtB" panose="02010609060101010101" pitchFamily="49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诚信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 fontAlgn="auto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7090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团结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4715"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无私的爱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04470" y="949960"/>
            <a:ext cx="1203325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细读文章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说说斯科特和他的探险队员们有怎样的优秀品质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任务一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4470" y="238125"/>
            <a:ext cx="2652395" cy="713740"/>
            <a:chOff x="2371" y="69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56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课堂导学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2233" name="文本框 3"/>
          <p:cNvSpPr txBox="1"/>
          <p:nvPr/>
        </p:nvSpPr>
        <p:spPr>
          <a:xfrm>
            <a:off x="6538595" y="2002790"/>
            <a:ext cx="5556885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当他们在归途中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与死亡抗争</a:t>
            </a:r>
            <a:r>
              <a:rPr sz="2600" b="1">
                <a:sym typeface="+mn-ea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一个个倒毙时</a:t>
            </a:r>
            <a:r>
              <a:rPr sz="2600" b="1">
                <a:sym typeface="+mn-ea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没有一个孬种</a:t>
            </a:r>
            <a:r>
              <a:rPr sz="2600" b="1">
                <a:sym typeface="+mn-ea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都是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响当当的汉子</a:t>
            </a:r>
            <a:r>
              <a:rPr sz="2600" b="1">
                <a:sym typeface="+mn-ea"/>
              </a:rPr>
              <a:t>,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活得明白</a:t>
            </a:r>
            <a:r>
              <a:rPr sz="2600" b="1">
                <a:sym typeface="+mn-ea"/>
              </a:rPr>
              <a:t>,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死得悲壮</a:t>
            </a:r>
            <a:endParaRPr sz="2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3535" y="3294380"/>
            <a:ext cx="506793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斯科特接受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了这项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而这一事业正是他自己所热烈追求的。</a:t>
            </a:r>
            <a:endParaRPr lang="zh-CN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6" name="文本框 6"/>
          <p:cNvSpPr txBox="1"/>
          <p:nvPr/>
        </p:nvSpPr>
        <p:spPr>
          <a:xfrm>
            <a:off x="6537960" y="3294380"/>
            <a:ext cx="555879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他们与阿蒙森的竞争中失败了</a:t>
            </a:r>
            <a:r>
              <a:rPr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勇于承认失败</a:t>
            </a:r>
            <a:r>
              <a:rPr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并愿意为对手的业绩做证</a:t>
            </a:r>
            <a:r>
              <a:rPr sz="26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这是一种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令人敬佩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绅士风度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13535" y="4577080"/>
            <a:ext cx="506920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奥茨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突然站起身来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……其余的人不禁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战栗起来</a:t>
            </a:r>
            <a:r>
              <a:rPr lang="zh-CN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38595" y="4616450"/>
            <a:ext cx="5653405" cy="860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探险需要</a:t>
            </a:r>
            <a:r>
              <a:rPr lang="zh-CN" altLang="en-US" sz="2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团结协作</a:t>
            </a:r>
            <a:r>
              <a:rPr lang="zh-CN" altLang="zh-CN" sz="25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精神</a:t>
            </a:r>
            <a:r>
              <a:rPr sz="25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在关键时刻为了保护同伴</a:t>
            </a:r>
            <a:r>
              <a:rPr sz="25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他们愿意献出自己的生命</a:t>
            </a:r>
            <a:r>
              <a:rPr lang="zh-CN" altLang="zh-CN" sz="2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1613535" y="5459730"/>
            <a:ext cx="506793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但是在这白雪皑皑的荒漠上</a:t>
            </a:r>
            <a:r>
              <a:rPr lang="zh-CN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600" b="1" dirty="0">
                <a:latin typeface="Arial" panose="020B0604020202020204" pitchFamily="34" charset="0"/>
                <a:ea typeface="宋体" panose="02010600030101010101" pitchFamily="2" charset="-122"/>
              </a:rPr>
              <a:t>他给所有这些人留下了话</a:t>
            </a:r>
            <a:r>
              <a:rPr lang="zh-CN" altLang="zh-CN" sz="2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6537960" y="5468620"/>
            <a:ext cx="5605780" cy="860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5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斯科特在生命的最后一刻</a:t>
            </a:r>
            <a:r>
              <a:rPr sz="25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5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心中惦记的始终是朋友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25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同伴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25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妻小</a:t>
            </a:r>
            <a:r>
              <a:rPr lang="zh-CN" altLang="en-US" sz="25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25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祖国和人民。</a:t>
            </a:r>
            <a:endParaRPr lang="zh-CN" altLang="en-US" sz="25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/>
      <p:bldP spid="3" grpId="0"/>
      <p:bldP spid="47106" grpId="0"/>
      <p:bldP spid="5" grpId="0"/>
      <p:bldP spid="7" grpId="0"/>
      <p:bldP spid="6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724" name="文本框 2"/>
          <p:cNvSpPr txBox="1"/>
          <p:nvPr/>
        </p:nvSpPr>
        <p:spPr>
          <a:xfrm>
            <a:off x="1217930" y="4393565"/>
            <a:ext cx="86525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重点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分析人物形象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理解斯科特一行探险的意义及作者所表达的颂扬之情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5" name="文本框 1"/>
          <p:cNvSpPr txBox="1"/>
          <p:nvPr/>
        </p:nvSpPr>
        <p:spPr>
          <a:xfrm>
            <a:off x="1157605" y="1645920"/>
            <a:ext cx="880618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快速阅读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抓住主要信息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概括内容要点理清故事情节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体会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“伟大的悲剧”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的深刻含义。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在合作探究中品味文中有着强烈抒情色彩、意味深长的语句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把握作者表达的思想感情。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感受人物崇高的精神品质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培养团结合作、勇于牺牲的精神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树立正确面对失败的人生态度。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35538" y="1423988"/>
            <a:ext cx="23209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伟大的悲剧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11675" y="3500438"/>
            <a:ext cx="1036638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悲剧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518" name="文本框 2"/>
          <p:cNvSpPr txBox="1"/>
          <p:nvPr/>
        </p:nvSpPr>
        <p:spPr>
          <a:xfrm>
            <a:off x="2424113" y="2133600"/>
            <a:ext cx="1757362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失败之悲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做证之悲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死亡之悲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67438" y="3573463"/>
            <a:ext cx="1036637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伟大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20280" y="2133600"/>
            <a:ext cx="3832860" cy="3365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诚实守信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坦然面对成功和失败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不惧死亡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热爱科学事业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坚守职责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团结协作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无私博爱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右大括号 5"/>
          <p:cNvSpPr/>
          <p:nvPr/>
        </p:nvSpPr>
        <p:spPr>
          <a:xfrm>
            <a:off x="4224338" y="2781300"/>
            <a:ext cx="215900" cy="2016125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5448300" y="3716338"/>
            <a:ext cx="576263" cy="2174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7104063" y="2349500"/>
            <a:ext cx="215900" cy="302418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1749" y="530713"/>
            <a:ext cx="2792615" cy="713740"/>
            <a:chOff x="2371" y="69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1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64518" grpId="0"/>
      <p:bldP spid="4" grpId="0"/>
      <p:bldP spid="5" grpId="0"/>
      <p:bldP spid="6" grpId="0" bldLvl="0" animBg="1"/>
      <p:bldP spid="7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1" name="组合 7"/>
          <p:cNvGrpSpPr/>
          <p:nvPr/>
        </p:nvGrpSpPr>
        <p:grpSpPr>
          <a:xfrm>
            <a:off x="369782" y="328507"/>
            <a:ext cx="2791883" cy="715433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品味语言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20725" y="1129030"/>
            <a:ext cx="1110932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课文属于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传记文学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作者以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真实细腻的情感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、极具艺术感染力的语言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生动地刻画了斯科特等人的英雄形象。精读文章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pitchFamily="49" charset="-122"/>
                <a:sym typeface="宋体" panose="02010600030101010101" pitchFamily="2" charset="-122"/>
              </a:rPr>
              <a:t>通过以下三个环节的探索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我们一起来学习</a:t>
            </a:r>
            <a:r>
              <a:rPr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传记文学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的特点</a:t>
            </a: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8674" name="文本框 1"/>
          <p:cNvSpPr txBox="1"/>
          <p:nvPr/>
        </p:nvSpPr>
        <p:spPr>
          <a:xfrm>
            <a:off x="720725" y="2605405"/>
            <a:ext cx="1101534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作者在创作时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参考了大量的原始文件资料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力求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真实、细致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地再现历史；同时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在叙述和描写中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又加入自己的理解和想象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。请阅读下列片段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根据提示在横线上填入相应的内容。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7" name="文本框 5"/>
          <p:cNvSpPr txBox="1"/>
          <p:nvPr/>
        </p:nvSpPr>
        <p:spPr>
          <a:xfrm>
            <a:off x="826135" y="3996690"/>
            <a:ext cx="104076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在两个片段中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有一些内容是作者发挥想象写成的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比如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en-US" altLang="zh-CN" sz="3000" b="1" u="sng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                                                           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。对于传记而言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这样写的好处是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</a:t>
            </a:r>
            <a:endParaRPr lang="en-US" altLang="zh-CN" sz="30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                                                           </a:t>
            </a:r>
            <a:endParaRPr lang="en-US" altLang="zh-CN" sz="30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en-US" altLang="zh-CN" sz="30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1046163" y="4423093"/>
            <a:ext cx="6624637" cy="5892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他用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已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经冻伤的手指哆哆嗦嗦写下的愿望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5830" y="5012690"/>
            <a:ext cx="10055225" cy="1768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依据底片、胶卷、日记等内容还原了当时的情景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一方面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忠实于事件与传主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另一方面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使得遥远而陌生的事情变得更加立体可感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使读者获得了现场感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同时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通过这些想象式的描写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作者抒发了对于主人公的情感</a:t>
            </a:r>
            <a:r>
              <a:rPr lang="en-US" altLang="zh-CN" sz="27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使文章变得有血有肉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1" name="文本框 1"/>
          <p:cNvSpPr txBox="1"/>
          <p:nvPr/>
        </p:nvSpPr>
        <p:spPr>
          <a:xfrm>
            <a:off x="323850" y="694690"/>
            <a:ext cx="1167638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作者运用多种方式极力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刻画人物心理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向读者展示了主人公最真实也最动人的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内心世界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。请根据提示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在下列横线上补充相应的内容。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2" name="文本框 5"/>
          <p:cNvSpPr txBox="1"/>
          <p:nvPr/>
        </p:nvSpPr>
        <p:spPr>
          <a:xfrm>
            <a:off x="419100" y="1627505"/>
            <a:ext cx="114490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多处运用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对比手法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刻画人物心理。例如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接近极点时的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满怀希望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与到达极点时的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失魂落魄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的对比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又如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的对比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再如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的对比。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6251258" y="2079943"/>
            <a:ext cx="5616575" cy="5708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人力量的渺小与大自然力量的强大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2157095" y="2496185"/>
            <a:ext cx="346138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对妻子前后不同称呼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5" name="文本框 5"/>
          <p:cNvSpPr txBox="1"/>
          <p:nvPr/>
        </p:nvSpPr>
        <p:spPr>
          <a:xfrm>
            <a:off x="419100" y="3201035"/>
            <a:ext cx="1135888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②多处运用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环境描写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刻画人物心理。例如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当他们发现阿蒙森一行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已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经到达极点时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作者写道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挪威国旗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耀武扬威、扬扬得意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地在这被人类冲破的堡垒上猎猎作响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刻画出斯科特和伙伴们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失落、痛苦的心情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又如当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时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作者写道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的心情。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3" name="Rectangle 3"/>
          <p:cNvSpPr/>
          <p:nvPr/>
        </p:nvSpPr>
        <p:spPr>
          <a:xfrm>
            <a:off x="2546033" y="4579144"/>
            <a:ext cx="489585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奥茨决定独自出走不拖累同伴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/>
          <p:nvPr/>
        </p:nvSpPr>
        <p:spPr>
          <a:xfrm>
            <a:off x="728028" y="5013325"/>
            <a:ext cx="8532812" cy="49149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清早起来</a:t>
            </a:r>
            <a:r>
              <a:rPr lang="en-US" altLang="zh-CN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他们朝外一看</a:t>
            </a:r>
            <a:r>
              <a:rPr lang="en-US" altLang="zh-CN" sz="26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外面是狂吼怒号的暴风雪</a:t>
            </a:r>
            <a:endParaRPr lang="zh-CN" altLang="en-US" sz="2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8382635" y="4997768"/>
            <a:ext cx="21875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悲痛、绝望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6563" grpId="0"/>
      <p:bldP spid="2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8673" name="文本框 5"/>
          <p:cNvSpPr txBox="1"/>
          <p:nvPr/>
        </p:nvSpPr>
        <p:spPr>
          <a:xfrm>
            <a:off x="521970" y="2064385"/>
            <a:ext cx="1132078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③多处直接引用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主人公的日记原文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揭示人物心理。例如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历尽千辛万苦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无尽的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痛苦烦恼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风餐露宿</a:t>
            </a:r>
            <a:r>
              <a:rPr lang="en-US" altLang="zh-CN" sz="300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这一切究竟为了什么？还不是为了这些梦想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可现在这些梦想全完了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真实地呈现了斯科特梦想破灭后无比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绝望的内心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又如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r>
              <a:rPr lang="en-US" altLang="zh-CN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真实地表现了</a:t>
            </a:r>
            <a:r>
              <a:rPr lang="zh-CN" altLang="en-US" sz="30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的心情。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/>
          <p:nvPr/>
        </p:nvSpPr>
        <p:spPr>
          <a:xfrm>
            <a:off x="5377498" y="3388678"/>
            <a:ext cx="4897437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回去的路使我感到非常可怕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3" name="Rectangle 3"/>
          <p:cNvSpPr/>
          <p:nvPr/>
        </p:nvSpPr>
        <p:spPr>
          <a:xfrm>
            <a:off x="1384618" y="3910648"/>
            <a:ext cx="6121400" cy="55308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斯科特等人角逐失败后沮丧、失落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65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9699" name="文本框 1"/>
          <p:cNvSpPr txBox="1"/>
          <p:nvPr/>
        </p:nvSpPr>
        <p:spPr>
          <a:xfrm>
            <a:off x="553720" y="692150"/>
            <a:ext cx="1096010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作者在叙述他人的生平事迹时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善于运用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意味深长的语句引起读者的思考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。请联系上下文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体味下列语句的含义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回答括号里的问题。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7" name="Rectangle 2"/>
          <p:cNvSpPr>
            <a:spLocks noGrp="1"/>
          </p:cNvSpPr>
          <p:nvPr/>
        </p:nvSpPr>
        <p:spPr>
          <a:xfrm>
            <a:off x="634365" y="2239645"/>
            <a:ext cx="10559415" cy="117856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zh-CN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对人类来说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第一个到达者拥有一切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第二个到达者什么也不是。</a:t>
            </a: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作者在这里要表达什么意思？作者同意这种说法吗？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0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65" name="Rectangle 5"/>
          <p:cNvSpPr/>
          <p:nvPr/>
        </p:nvSpPr>
        <p:spPr>
          <a:xfrm>
            <a:off x="755015" y="3283903"/>
            <a:ext cx="1031811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fontAlgn="auto">
              <a:lnSpc>
                <a:spcPct val="10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作者站在斯科特的角度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表现了他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角逐失败后极度沮丧、悲哀的心情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。作者为斯科特这个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失败者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作传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表明他不同意这个观点。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1" name="Rectangle 2"/>
          <p:cNvSpPr/>
          <p:nvPr/>
        </p:nvSpPr>
        <p:spPr>
          <a:xfrm>
            <a:off x="774065" y="1484630"/>
            <a:ext cx="10544175" cy="165544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lnSpc>
                <a:spcPct val="100000"/>
              </a:lnSpc>
            </a:pPr>
            <a:r>
              <a:rPr lang="zh-CN" altLang="en-US" sz="3000" b="1" dirty="0">
                <a:latin typeface="Calibri" panose="020F050202020403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斯科特接受了这项任务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他要忠实地去履行这一最冷酷无情的职责：在世界面前为另一个人完成的业绩作证</a:t>
            </a:r>
            <a:r>
              <a:rPr lang="en-US" altLang="zh-CN" sz="30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而这一事业正是他自己所热烈追求的。</a:t>
            </a: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斯科特为什么要接受这项为他人业绩做证的任务？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65" name="Rectangle 5"/>
          <p:cNvSpPr/>
          <p:nvPr/>
        </p:nvSpPr>
        <p:spPr>
          <a:xfrm>
            <a:off x="869950" y="3464560"/>
            <a:ext cx="103517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斯科特的这一行为体现了他的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诚实守信、坦然面对成功和失败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的探险家精神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他的人格无比高尚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赢得人们永远的尊敬。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1" name="Rectangle 2"/>
          <p:cNvSpPr/>
          <p:nvPr/>
        </p:nvSpPr>
        <p:spPr>
          <a:xfrm>
            <a:off x="774065" y="1484630"/>
            <a:ext cx="10544175" cy="165544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>
              <a:lnSpc>
                <a:spcPct val="100000"/>
              </a:lnSpc>
            </a:pPr>
            <a:r>
              <a:rPr lang="zh-CN" altLang="en-US" sz="3000" b="1" dirty="0">
                <a:latin typeface="Calibri" panose="020F0502020204030204" pitchFamily="34" charset="0"/>
                <a:ea typeface="宋体" panose="02010600030101010101" pitchFamily="2" charset="-122"/>
              </a:rPr>
              <a:t>③他们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大家只是怀着敬畏的心情感觉到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：劳伦斯·奥茨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这个英国皇家禁卫军的骑兵上尉正像一个英雄似的向死神走去。</a:t>
            </a: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怎样理解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劳伦斯·奥茨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正像一个英雄似的向死神走去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这句话的意思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565" name="Rectangle 5"/>
          <p:cNvSpPr/>
          <p:nvPr/>
        </p:nvSpPr>
        <p:spPr>
          <a:xfrm>
            <a:off x="920750" y="3464560"/>
            <a:ext cx="103974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奥茨直面死神不拖累探险同伴的精神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是一种大无畏的英雄精神。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0724" name="文本框 2"/>
          <p:cNvSpPr txBox="1"/>
          <p:nvPr/>
        </p:nvSpPr>
        <p:spPr>
          <a:xfrm>
            <a:off x="4383405" y="2287905"/>
            <a:ext cx="166433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1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悲</a:t>
            </a:r>
            <a:endParaRPr lang="zh-CN" sz="11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25" name="文本框 1"/>
          <p:cNvSpPr txBox="1"/>
          <p:nvPr/>
        </p:nvSpPr>
        <p:spPr>
          <a:xfrm>
            <a:off x="1157605" y="1645920"/>
            <a:ext cx="88061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他们都是英雄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用自己的生命书写着一曲悲歌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主旨感悟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201795" y="3869690"/>
            <a:ext cx="2718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30       20</a:t>
            </a:r>
            <a:endParaRPr lang="en-US" altLang="zh-CN" sz="2800"/>
          </a:p>
        </p:txBody>
      </p:sp>
      <p:sp>
        <p:nvSpPr>
          <p:cNvPr id="5" name="文本框 4"/>
          <p:cNvSpPr txBox="1"/>
          <p:nvPr/>
        </p:nvSpPr>
        <p:spPr>
          <a:xfrm>
            <a:off x="577215" y="4455160"/>
            <a:ext cx="109162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大家注意到这个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“悲”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字下面有两个数字吗？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它们分别代表什么？我们从时间和空间的角度读一下这出伟大的悲剧。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7695" y="263525"/>
            <a:ext cx="1052195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（一个月的时间）他仅仅比阿蒙森迟了一个月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饱含着惋惜之情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73天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斯科特一行从意识到自己失去首位到全军覆没经历了多少天？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73天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在恶劣的环境里挣扎了73天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跨度越长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越能体现出探险者挑战极限的精神忍耐与身体忍耐强度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7695" y="3092450"/>
            <a:ext cx="1063371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空间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最后三个人罹难的地点是距离下一个贮藏点20公里远的地方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20公里大概是什么概念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我们一起看一下第一段中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这一行人在憧憬冲向南极点时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仅仅一个上午他们就走了14公里。我们忍不住要设想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他们如果顺利抵达贮藏点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再忍耐一下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顺利返回南极呢？这个世界上不存在如果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英雄们离平安回归越近会越让我们我们感到惋惜。大部分的路程他们都在与不可抗拒的厄运做着搏斗。这让我不禁想到了杜甫的一句诗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出师未捷身先死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长使英雄泪满襟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81710" y="641350"/>
            <a:ext cx="99339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鲁迅先生曾经说过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悲剧就是将人生有价值的东西毁灭给人看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。他们的经历不得不说就是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“伟大的悲剧”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1710" y="1828165"/>
            <a:ext cx="100444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还记得课程刚开始我们说到的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“极”吗？现在请同学们也用含有“极”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字的词语来评价一下这些人和这些事吧。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1710" y="3014980"/>
            <a:ext cx="714375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他们</a:t>
            </a:r>
            <a:r>
              <a:rPr lang="zh-CN" altLang="en-US" sz="2800">
                <a:solidFill>
                  <a:srgbClr val="FF0000"/>
                </a:solidFill>
              </a:rPr>
              <a:t>挑战了人类的极限</a:t>
            </a:r>
            <a:r>
              <a:rPr lang="zh-CN" altLang="en-US" sz="2800"/>
              <a:t>   </a:t>
            </a:r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品格达到极致</a:t>
            </a:r>
            <a:r>
              <a:rPr lang="zh-CN" altLang="en-US" sz="2800"/>
              <a:t>  </a:t>
            </a:r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精神也达到极点  </a:t>
            </a:r>
            <a:r>
              <a:rPr lang="zh-CN" altLang="en-US" sz="2800"/>
              <a:t> </a:t>
            </a:r>
            <a:endParaRPr lang="zh-CN" altLang="en-US" sz="2800"/>
          </a:p>
          <a:p>
            <a:r>
              <a:rPr lang="zh-CN" altLang="en-US" sz="2800"/>
              <a:t>可以说他们是人类的栋梁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981710" y="5294630"/>
            <a:ext cx="87064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这篇文章选自哪里？——《人类的群星闪耀时》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（是啊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他们就是在浩瀚宇宙中闪耀的明星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课后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36295" y="1784985"/>
            <a:ext cx="10812145" cy="2707005"/>
          </a:xfrm>
          <a:prstGeom prst="rect">
            <a:avLst/>
          </a:prstGeom>
        </p:spPr>
        <p:txBody>
          <a:bodyPr wrap="square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1.</a:t>
            </a:r>
            <a:r>
              <a:rPr lang="zh-CN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一方面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茨威格带着强烈的情感色彩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赞颂了斯科特一行面对厄运而不惧的英雄气概；另一方面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却又毫不掩饰地披露了他们面对厄运时所产生的恐惧心理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“他们中间最身强力壮的埃文斯突然精神失常”</a:t>
            </a:r>
            <a:endParaRPr lang="zh-CN" altLang="en-US" sz="2800" b="1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“他们感到可怕的绝望”“他们真是惊慌到了极点”“从强制的镇静中还是一再迸发出绝望的厉叫”。茨威格为什么要反复向我们披露英雄胆怯的一面呢？请结合下列材料进行探究。</a:t>
            </a:r>
            <a:endParaRPr lang="zh-CN" altLang="en-US" sz="2800" b="1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79780" y="796290"/>
            <a:ext cx="1090612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首先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“英雄的恐惧”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衬托出南极极端天气之可怕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而在这样严酷的极地环境中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斯科特的日记却记到生命的最后一息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真正践行了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“尽力而为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至死方休”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。这是坚忍不拔的精神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是他们对探险事业的忠诚与热爱、对全人类的深厚情谊。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而最激烈的痛苦最能表现伟大的心灵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痛苦、胆怯的心理反衬了英雄的气概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使他们的心灵变得无比高尚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成为闪耀于黑夜的群星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2810" y="3756660"/>
            <a:ext cx="1079373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其次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茨威格写斯科特一行的恐惧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说明真正的英雄是忠于人性的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在行动上他们表现出非凡的英雄气概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但在情感上他们是真正的人。斯科特一行所遭受的艰难险阻并没有阻止他们走向光荣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南极的狂风暴雨曾销蚀了他们的勇气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但他们骄傲地面对死神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在最绝望的关头都没有放弃同伴。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7260" y="1125855"/>
            <a:ext cx="1065974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2</a:t>
            </a:r>
            <a:r>
              <a:rPr lang="en-US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.</a:t>
            </a:r>
            <a:r>
              <a:rPr lang="zh-CN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茨威格为何不给胜利者阿蒙森作传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却充满激情地为失败者斯科特书写这悲壮的一幕？</a:t>
            </a:r>
            <a:endParaRPr lang="zh-CN" altLang="zh-CN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8220" y="2194560"/>
            <a:ext cx="10468610" cy="2676525"/>
          </a:xfrm>
          <a:prstGeom prst="rect">
            <a:avLst/>
          </a:prstGeom>
        </p:spPr>
        <p:txBody>
          <a:bodyPr wrap="square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8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这</a:t>
            </a:r>
            <a:r>
              <a:rPr lang="zh-CN" altLang="zh-CN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可以从课文的最后一段中找到答案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zh-CN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“一个人虽然在同不可战胜的厄运的搏斗中毁灭了自己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但他的心灵却因此变得无比高尚。所有这些在一切时代都是最伟大的悲剧。”</a:t>
            </a:r>
            <a:endParaRPr lang="zh-CN" altLang="zh-CN" sz="2800" b="1" dirty="0">
              <a:solidFill>
                <a:srgbClr val="0000FF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 fontAlgn="auto">
              <a:lnSpc>
                <a:spcPct val="100000"/>
              </a:lnSpc>
            </a:pPr>
            <a:r>
              <a:rPr lang="zh-CN" altLang="zh-CN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     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作为一位伟大的作家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茨威格关注的是历史事件背后给人精神上的震撼和启迪</a:t>
            </a:r>
            <a:r>
              <a:rPr lang="zh-CN" altLang="zh-CN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茨威格当然认为给斯科特作传会更有意义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会给人以长久的思考</a:t>
            </a:r>
            <a:r>
              <a:rPr lang="zh-CN" altLang="zh-CN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6038" y="2758677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伟大的悲剧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8340" y="1939060"/>
            <a:ext cx="3791423" cy="19303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到达南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极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失望沮丧</a:t>
            </a:r>
            <a:endParaRPr lang="en-US" altLang="zh-CN" sz="2800" b="1" dirty="0" smtClean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返程遇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难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悲壮覆灭</a:t>
            </a:r>
            <a:endParaRPr lang="en-US" altLang="zh-CN" sz="2800" b="1" dirty="0" smtClean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安葬悼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念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心灵高尚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90097" y="2446892"/>
            <a:ext cx="183255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勇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敢探索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坚毅执着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413051" y="2232837"/>
            <a:ext cx="155448" cy="16365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大括号 5"/>
          <p:cNvSpPr/>
          <p:nvPr/>
        </p:nvSpPr>
        <p:spPr>
          <a:xfrm>
            <a:off x="7349763" y="2232837"/>
            <a:ext cx="269741" cy="166706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01749" y="530713"/>
            <a:ext cx="2792615" cy="713740"/>
            <a:chOff x="2371" y="69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7" name="矩形 69635"/>
          <p:cNvSpPr/>
          <p:nvPr/>
        </p:nvSpPr>
        <p:spPr>
          <a:xfrm>
            <a:off x="1022033" y="999808"/>
            <a:ext cx="4214495" cy="439991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雪染华发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冰砌铁骨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五人行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皆为铮铮硬汉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共生死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留得朗朗乾坤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迟到一个月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阴阳两相隔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一生情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情系牵挂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赤子心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心动国家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仰望苍穹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忠魂旗迎风猎猎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步履冰原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寒霜下热血殷红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8" name="矩形 69637"/>
          <p:cNvSpPr/>
          <p:nvPr/>
        </p:nvSpPr>
        <p:spPr>
          <a:xfrm>
            <a:off x="2444433" y="170021"/>
            <a:ext cx="62604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老师为大家朗诵一首写给五位英雄的诗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1" name="矩形 72706"/>
          <p:cNvSpPr/>
          <p:nvPr/>
        </p:nvSpPr>
        <p:spPr>
          <a:xfrm>
            <a:off x="7221855" y="895668"/>
            <a:ext cx="3141980" cy="483108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足下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是苍茫的雪地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心中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是坚定的信念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不怕累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不怕苦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明知死神在前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却是义无反顾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不自私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不后悔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明知拔旗便胜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却是诚信万丈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光明磊落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他们同死神搏斗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灵魂已经得到升华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5" name="矩形 70658"/>
          <p:cNvSpPr/>
          <p:nvPr/>
        </p:nvSpPr>
        <p:spPr>
          <a:xfrm>
            <a:off x="3498850" y="180658"/>
            <a:ext cx="4214495" cy="181483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拭去眼角泪水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嘴角扬起新月的弧度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他们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使南极的冰雪消融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他们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是时代最美丽的风景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49" name="矩形 71682"/>
          <p:cNvSpPr/>
          <p:nvPr/>
        </p:nvSpPr>
        <p:spPr>
          <a:xfrm>
            <a:off x="3498850" y="2211705"/>
            <a:ext cx="5545455" cy="439991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冰封三尺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高不过他们的身影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天寒地冻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冻不住他们赤诚之心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他们用民族勇气面对死亡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用冰冻之笔写下诀别的悲哀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他们让南极雪凝固深刻的友谊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他们是皑皑白雪中不倒的丰碑！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看！五颗不落的星升起在南极上空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看！五颗不落的星升起在南极上空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导入新课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731645" y="1732915"/>
            <a:ext cx="8993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请同学们思考一下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南极的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“极”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字究竟是什么意思呢？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33370" y="2254885"/>
            <a:ext cx="6037580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栋也。——《说文》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栋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在屋之正中最高处。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1645" y="3618230"/>
            <a:ext cx="923353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了解了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“极”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字的含义后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请同学们用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“极”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字来组词。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极端、极限、极品、极致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结合资料链接用这些含有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“极”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字的词语说说你眼中的南极。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208280"/>
            <a:ext cx="11354435" cy="6440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0610" y="1510665"/>
            <a:ext cx="1005141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预设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寒冷至极   险极   恶劣至极 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正如同学们所说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南极洲是地球上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恶劣之极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的地方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却吸引着无数的探险者去冒险。今天我们就一起来学习茨威格的《伟大的悲剧》！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4260" y="4034790"/>
            <a:ext cx="46793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让学生读标题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读出情感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17"/>
          <p:cNvSpPr txBox="1">
            <a:spLocks noChangeArrowheads="1"/>
          </p:cNvSpPr>
          <p:nvPr/>
        </p:nvSpPr>
        <p:spPr bwMode="auto">
          <a:xfrm>
            <a:off x="4478020" y="1741805"/>
            <a:ext cx="6907530" cy="335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茨威格</a:t>
            </a:r>
            <a:r>
              <a:rPr sz="2800"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</a:rPr>
              <a:t>1881—1942</a:t>
            </a:r>
            <a:r>
              <a:rPr sz="2800">
                <a:sym typeface="+mn-ea"/>
              </a:rPr>
              <a:t>)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奥地利</a:t>
            </a:r>
            <a:r>
              <a:rPr lang="zh-CN" altLang="en-US" sz="2800" b="1" dirty="0">
                <a:latin typeface="宋体" panose="02010600030101010101" pitchFamily="2" charset="-122"/>
              </a:rPr>
              <a:t>小说家、诗人、剧作家和传记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作家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,以刻画真实细腻的情感著称,</a:t>
            </a:r>
            <a:r>
              <a:rPr lang="zh-CN" altLang="en-US" sz="2800" b="1" dirty="0">
                <a:latin typeface="宋体" panose="02010600030101010101" pitchFamily="2" charset="-122"/>
              </a:rPr>
              <a:t>有</a:t>
            </a:r>
            <a:r>
              <a:rPr lang="zh-CN" altLang="en-US" sz="2800" b="1" dirty="0"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a typeface="SimSun-ExtB" panose="02010609060101010101" pitchFamily="49" charset="-122"/>
                <a:cs typeface="Arial" panose="020B0604020202020204" pitchFamily="34" charset="0"/>
              </a:rPr>
              <a:t>历史上最好的传记作家</a:t>
            </a:r>
            <a:r>
              <a:rPr lang="zh-CN" altLang="en-US" sz="2800" b="1" dirty="0"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</a:rPr>
              <a:t>之称。代表作有小说《一个陌生女人的来信》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象棋的故事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</a:rPr>
              <a:t>等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</a:rPr>
              <a:t>传记</a:t>
            </a:r>
            <a:r>
              <a:rPr lang="en-US" altLang="zh-CN" sz="2800" b="1" dirty="0"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三位大师</a:t>
            </a:r>
            <a:r>
              <a:rPr lang="en-US" altLang="zh-CN" sz="2800" b="1" dirty="0"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</a:rPr>
              <a:t>和</a:t>
            </a:r>
            <a:r>
              <a:rPr lang="en-US" altLang="zh-CN" sz="2800" b="1" dirty="0">
                <a:latin typeface="宋体" panose="02010600030101010101" pitchFamily="2" charset="-122"/>
              </a:rPr>
              <a:t>《</a:t>
            </a:r>
            <a:r>
              <a:rPr sz="2800" b="1" dirty="0">
                <a:latin typeface="宋体" panose="02010600030101010101" pitchFamily="2" charset="-122"/>
              </a:rPr>
              <a:t>人类的群星闪耀时</a:t>
            </a:r>
            <a:r>
              <a:rPr lang="en-US" altLang="zh-CN" sz="2800" b="1" dirty="0"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pic>
        <p:nvPicPr>
          <p:cNvPr id="4100" name="Picture 2" descr="E:\文件中转站\课题图\RQ20 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770" y="1529080"/>
            <a:ext cx="2755900" cy="354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1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323850" y="1506855"/>
            <a:ext cx="11760200" cy="39262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读准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红色字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字音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或根据拼音写汉字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无</a:t>
            </a:r>
            <a:r>
              <a:rPr lang="zh-CN"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垠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角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逐      </a:t>
            </a:r>
            <a:r>
              <a:rPr lang="en-US"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凛冽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孤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孀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endParaRPr lang="en-US" altLang="zh-CN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羸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弱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步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履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吞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噬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告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罄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毋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宁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毛骨</a:t>
            </a:r>
            <a:r>
              <a:rPr lang="zh-CN"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悚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然    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踉</a:t>
            </a:r>
            <a:r>
              <a:rPr lang="en-US" altLang="zh-CN" sz="36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踉跄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跄            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海市</a:t>
            </a:r>
            <a:r>
              <a:rPr lang="zh-CN"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蜃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楼      </a:t>
            </a:r>
            <a:endParaRPr lang="zh-CN" altLang="zh-CN" sz="36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zhù</a:t>
            </a:r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藏</a:t>
            </a:r>
            <a:r>
              <a:rPr lang="en-US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ɡū</a:t>
            </a:r>
            <a:r>
              <a:rPr lang="zh-CN" altLang="en-US" sz="3600">
                <a:solidFill>
                  <a:schemeClr val="tx1"/>
                </a:solidFill>
                <a:latin typeface="Arial" panose="020B0604020202020204" pitchFamily="34" charset="0"/>
                <a:ea typeface="华文中宋" panose="02010600040101010101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华文中宋" panose="0201060004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负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zhu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出来</a:t>
            </a:r>
            <a:r>
              <a:rPr lang="en-US" altLang="zh-CN" sz="3735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735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3735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sz="3735">
                <a:sym typeface="宋体" panose="02010600030101010101" pitchFamily="2" charset="-122"/>
              </a:rPr>
              <a:t>è</a:t>
            </a:r>
            <a:r>
              <a:rPr lang="en-US" sz="3735">
                <a:sym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</a:t>
            </a:r>
            <a:r>
              <a:rPr lang="zh-CN" altLang="zh-CN" sz="3735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735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忧心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</a:rPr>
              <a:t>chōng</a:t>
            </a:r>
            <a:r>
              <a:rPr lang="zh-CN" altLang="zh-CN" sz="3735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3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chōng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</a:t>
            </a:r>
            <a:r>
              <a:rPr lang="zh-CN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</a:t>
            </a: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</a:t>
            </a:r>
            <a:r>
              <a:rPr lang="zh-CN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altLang="zh-CN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不乐</a:t>
            </a:r>
            <a:r>
              <a:rPr lang="zh-CN" altLang="zh-CN" sz="3735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zh-CN" altLang="zh-CN" sz="3735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l">
              <a:lnSpc>
                <a:spcPct val="10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dirty="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</a:t>
            </a:r>
            <a:r>
              <a:rPr lang="en-US" altLang="zh-CN" sz="3600" b="1" dirty="0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600" dirty="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 </a:t>
            </a:r>
            <a:r>
              <a:rPr lang="en-US" altLang="zh-CN" sz="36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</a:t>
            </a: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600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       </a:t>
            </a:r>
            <a:r>
              <a:rPr lang="zh-CN" altLang="en-US" sz="3600" b="1" dirty="0" err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来迟</a:t>
            </a:r>
            <a:endParaRPr lang="en-US" altLang="zh-CN" sz="3600" dirty="0" err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altLang="zh-CN" sz="3600" dirty="0" err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455507" y="1934422"/>
            <a:ext cx="11027833" cy="3821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7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yín              jué            lǐn liè               shu</a:t>
            </a:r>
            <a:r>
              <a:rPr lang="en-US" altLang="zh-CN" sz="3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ā</a:t>
            </a:r>
            <a:r>
              <a:rPr lang="en-US" altLang="zh-CN" sz="37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nɡ              </a:t>
            </a:r>
            <a:endParaRPr lang="en-US" altLang="zh-CN" sz="37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黑体" panose="02010609060101010101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7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léi     </a:t>
            </a:r>
            <a:r>
              <a:rPr lang="zh-CN" altLang="zh-CN" sz="37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7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</a:t>
            </a:r>
            <a:r>
              <a:rPr lang="zh-CN" altLang="zh-CN" sz="37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altLang="zh-CN" sz="37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zh-CN" sz="37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lǚ</a:t>
            </a:r>
            <a:r>
              <a:rPr lang="en-US" altLang="zh-CN" sz="37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</a:t>
            </a:r>
            <a:r>
              <a:rPr lang="zh-CN" altLang="zh-CN" sz="37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shì</a:t>
            </a:r>
            <a:r>
              <a:rPr lang="en-US" altLang="zh-CN" sz="37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</a:t>
            </a:r>
            <a:r>
              <a:rPr lang="zh-CN" altLang="zh-CN" sz="37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qìng</a:t>
            </a:r>
            <a:r>
              <a:rPr lang="en-US" altLang="zh-CN" sz="37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lang="zh-CN" altLang="zh-CN" sz="37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wú</a:t>
            </a:r>
            <a:r>
              <a:rPr lang="en-US" altLang="zh-CN" sz="37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   </a:t>
            </a:r>
            <a:endParaRPr lang="en-US" altLang="zh-CN" sz="3700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7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</a:t>
            </a:r>
            <a:r>
              <a:rPr lang="zh-CN" altLang="zh-CN" sz="3700" dirty="0">
                <a:solidFill>
                  <a:srgbClr val="FF3300"/>
                </a:solidFill>
                <a:cs typeface="Arial" panose="020B0604020202020204" pitchFamily="34" charset="0"/>
                <a:sym typeface="+mn-ea"/>
              </a:rPr>
              <a:t>sǒng</a:t>
            </a:r>
            <a:r>
              <a:rPr lang="en-US" altLang="zh-CN" sz="3700" dirty="0">
                <a:solidFill>
                  <a:srgbClr val="FF3300"/>
                </a:solidFill>
                <a:cs typeface="Arial" panose="020B0604020202020204" pitchFamily="34" charset="0"/>
                <a:sym typeface="+mn-ea"/>
              </a:rPr>
              <a:t>                   li</a:t>
            </a:r>
            <a:r>
              <a:rPr lang="en-US" altLang="zh-CN" sz="37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700" dirty="0">
                <a:solidFill>
                  <a:srgbClr val="FF3300"/>
                </a:solidFill>
                <a:cs typeface="Arial" panose="020B0604020202020204" pitchFamily="34" charset="0"/>
                <a:sym typeface="+mn-ea"/>
              </a:rPr>
              <a:t>nɡ qi</a:t>
            </a:r>
            <a:r>
              <a:rPr lang="en-US" altLang="zh-CN" sz="37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700" dirty="0">
                <a:solidFill>
                  <a:srgbClr val="FF3300"/>
                </a:solidFill>
                <a:cs typeface="Arial" panose="020B0604020202020204" pitchFamily="34" charset="0"/>
                <a:sym typeface="+mn-ea"/>
              </a:rPr>
              <a:t>nɡ                  </a:t>
            </a:r>
            <a:r>
              <a:rPr lang="zh-CN" altLang="zh-CN" sz="3600" dirty="0">
                <a:solidFill>
                  <a:srgbClr val="FF3300"/>
                </a:solidFill>
                <a:cs typeface="Arial" panose="020B0604020202020204" pitchFamily="34" charset="0"/>
                <a:sym typeface="+mn-ea"/>
              </a:rPr>
              <a:t>shèn</a:t>
            </a:r>
            <a:endParaRPr lang="zh-CN" altLang="zh-CN" sz="3600" dirty="0">
              <a:solidFill>
                <a:srgbClr val="FF3300"/>
              </a:solidFill>
              <a:cs typeface="Arial" panose="020B0604020202020204" pitchFamily="34" charset="0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7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</a:t>
            </a:r>
            <a:r>
              <a:rPr lang="zh-CN" altLang="zh-CN" sz="37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贮</a:t>
            </a:r>
            <a:r>
              <a:rPr lang="en-US" altLang="zh-CN" sz="37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</a:t>
            </a:r>
            <a:r>
              <a:rPr lang="en-US" altLang="zh-CN" sz="3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辜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  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拽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黑体" panose="02010609060101010101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 </a:t>
            </a: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厄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                      </a:t>
            </a: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忡忡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            </a:t>
            </a: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怏怏</a:t>
            </a:r>
            <a:r>
              <a:rPr lang="zh-CN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姗姗</a:t>
            </a:r>
            <a:r>
              <a:rPr lang="zh-CN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                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291" name="组合 7"/>
          <p:cNvGrpSpPr/>
          <p:nvPr/>
        </p:nvGrpSpPr>
        <p:grpSpPr>
          <a:xfrm>
            <a:off x="776817" y="541867"/>
            <a:ext cx="2791883" cy="715433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42745" y="902970"/>
            <a:ext cx="8907145" cy="245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羸弱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羸字是由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“亡”“口”“月”“羊”“凡”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组成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告罄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器中空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凛冽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寒冷刺骨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我们一起来看看PPT上的这两个字你读对了吗？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42745" y="3549650"/>
            <a:ext cx="7540625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u="sng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拽</a:t>
            </a:r>
            <a:r>
              <a:rPr lang="en-US" altLang="zh-CN" sz="3600" b="1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A</a:t>
            </a:r>
            <a:r>
              <a:rPr lang="en-US" altLang="zh-CN" sz="3600" b="1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: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zhu</a:t>
            </a:r>
            <a:r>
              <a:rPr lang="zh-CN" altLang="en-US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B</a:t>
            </a:r>
            <a:r>
              <a:rPr lang="en-US" altLang="zh-CN" sz="3600" b="1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:</a:t>
            </a:r>
            <a:r>
              <a:rPr lang="en-US" altLang="zh-CN" sz="3600">
                <a:solidFill>
                  <a:srgbClr val="FF3300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y</a:t>
            </a:r>
            <a:r>
              <a:rPr sz="3600">
                <a:solidFill>
                  <a:srgbClr val="FF3300"/>
                </a:solidFill>
                <a:sym typeface="宋体" panose="02010600030101010101" pitchFamily="2" charset="-122"/>
              </a:rPr>
              <a:t>è</a:t>
            </a:r>
            <a:endParaRPr sz="3600">
              <a:solidFill>
                <a:srgbClr val="FF3300"/>
              </a:solidFill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 b="1">
              <a:solidFill>
                <a:srgbClr val="FF3300"/>
              </a:solidFill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忧心</a:t>
            </a:r>
            <a:r>
              <a:rPr lang="zh-CN" altLang="en-US" sz="3600" b="1" u="sng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忡忡</a:t>
            </a:r>
            <a:r>
              <a:rPr lang="en-US" altLang="zh-CN" sz="3600" b="1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A</a:t>
            </a:r>
            <a:r>
              <a:rPr lang="en-US" altLang="zh-CN" sz="3600" b="1"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: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zh</a:t>
            </a:r>
            <a:r>
              <a:rPr lang="en-US" altLang="zh-CN" sz="36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ǒng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B</a:t>
            </a:r>
            <a:r>
              <a:rPr lang="en-US" altLang="zh-CN" sz="3600" b="1"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:</a:t>
            </a:r>
            <a:r>
              <a:rPr sz="3600">
                <a:solidFill>
                  <a:srgbClr val="FF3300"/>
                </a:solidFill>
                <a:sym typeface="宋体" panose="02010600030101010101" pitchFamily="2" charset="-122"/>
              </a:rPr>
              <a:t>chōng</a:t>
            </a:r>
            <a:endParaRPr lang="zh-CN" altLang="en-US" sz="3600" b="1" u="sng">
              <a:solidFill>
                <a:schemeClr val="tx1"/>
              </a:solidFill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UNIT_TABLE_BEAUTIFY" val="smartTable{5bdd09d5-10b2-404a-8424-c4f82d47bd68}"/>
  <p:tag name="TABLE_ENDDRAG_ORIGIN_RECT" val="947*309"/>
  <p:tag name="TABLE_ENDDRAG_RECT" val="4*123*947*309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7246</Words>
  <Application>WPS 演示</Application>
  <PresentationFormat>自定义</PresentationFormat>
  <Paragraphs>339</Paragraphs>
  <Slides>36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3" baseType="lpstr">
      <vt:lpstr>Arial</vt:lpstr>
      <vt:lpstr>宋体</vt:lpstr>
      <vt:lpstr>Wingdings</vt:lpstr>
      <vt:lpstr>思源黑体 CN Bold</vt:lpstr>
      <vt:lpstr>黑体</vt:lpstr>
      <vt:lpstr>思源黑体 CN Regular</vt:lpstr>
      <vt:lpstr>SimSun-ExtB</vt:lpstr>
      <vt:lpstr>Calibri</vt:lpstr>
      <vt:lpstr>思源宋体 CN SemiBold</vt:lpstr>
      <vt:lpstr>新宋体</vt:lpstr>
      <vt:lpstr>华文中宋</vt:lpstr>
      <vt:lpstr>Times New Roman</vt:lpstr>
      <vt:lpstr>微软雅黑</vt:lpstr>
      <vt:lpstr>Arial Unicode MS</vt:lpstr>
      <vt:lpstr>等线</vt:lpstr>
      <vt:lpstr>楷体</vt:lpstr>
      <vt:lpstr>Office 主题​​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《伟大的悲剧》教学课件</dc:title>
  <dc:creator>黄红政</dc:creator>
  <cp:lastModifiedBy>黄红政</cp:lastModifiedBy>
  <dcterms:created xsi:type="dcterms:W3CDTF">2017-08-03T09:01:00Z</dcterms:created>
  <dcterms:modified xsi:type="dcterms:W3CDTF">2021-05-20T02:24:52Z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673905C58704439CB5AE50ADF28B50E4</vt:lpwstr>
  </property>
</Properties>
</file>