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6.xml" ContentType="application/vnd.openxmlformats-officedocument.theme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heme/theme7.xml" ContentType="application/vnd.openxmlformats-officedocument.theme+xml"/>
  <Override PartName="/ppt/theme/theme8.xml" ContentType="application/vnd.openxmlformats-officedocument.theme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83" r:id="rId2"/>
    <p:sldMasterId id="2147483744" r:id="rId3"/>
    <p:sldMasterId id="2147483806" r:id="rId4"/>
    <p:sldMasterId id="2147483867" r:id="rId5"/>
    <p:sldMasterId id="2147483928" r:id="rId6"/>
  </p:sldMasterIdLst>
  <p:notesMasterIdLst>
    <p:notesMasterId r:id="rId62"/>
  </p:notesMasterIdLst>
  <p:handoutMasterIdLst>
    <p:handoutMasterId r:id="rId63"/>
  </p:handoutMasterIdLst>
  <p:sldIdLst>
    <p:sldId id="614" r:id="rId7"/>
    <p:sldId id="898" r:id="rId8"/>
    <p:sldId id="902" r:id="rId9"/>
    <p:sldId id="821" r:id="rId10"/>
    <p:sldId id="822" r:id="rId11"/>
    <p:sldId id="823" r:id="rId12"/>
    <p:sldId id="824" r:id="rId13"/>
    <p:sldId id="825" r:id="rId14"/>
    <p:sldId id="826" r:id="rId15"/>
    <p:sldId id="820" r:id="rId16"/>
    <p:sldId id="828" r:id="rId17"/>
    <p:sldId id="867" r:id="rId18"/>
    <p:sldId id="873" r:id="rId19"/>
    <p:sldId id="319" r:id="rId20"/>
    <p:sldId id="514" r:id="rId21"/>
    <p:sldId id="478" r:id="rId22"/>
    <p:sldId id="904" r:id="rId23"/>
    <p:sldId id="906" r:id="rId24"/>
    <p:sldId id="908" r:id="rId25"/>
    <p:sldId id="910" r:id="rId26"/>
    <p:sldId id="667" r:id="rId27"/>
    <p:sldId id="912" r:id="rId28"/>
    <p:sldId id="914" r:id="rId29"/>
    <p:sldId id="917" r:id="rId30"/>
    <p:sldId id="919" r:id="rId31"/>
    <p:sldId id="924" r:id="rId32"/>
    <p:sldId id="926" r:id="rId33"/>
    <p:sldId id="930" r:id="rId34"/>
    <p:sldId id="941" r:id="rId35"/>
    <p:sldId id="841" r:id="rId36"/>
    <p:sldId id="845" r:id="rId37"/>
    <p:sldId id="843" r:id="rId38"/>
    <p:sldId id="834" r:id="rId39"/>
    <p:sldId id="835" r:id="rId40"/>
    <p:sldId id="849" r:id="rId41"/>
    <p:sldId id="836" r:id="rId42"/>
    <p:sldId id="944" r:id="rId43"/>
    <p:sldId id="585" r:id="rId44"/>
    <p:sldId id="948" r:id="rId45"/>
    <p:sldId id="951" r:id="rId46"/>
    <p:sldId id="959" r:id="rId47"/>
    <p:sldId id="962" r:id="rId48"/>
    <p:sldId id="965" r:id="rId49"/>
    <p:sldId id="968" r:id="rId50"/>
    <p:sldId id="970" r:id="rId51"/>
    <p:sldId id="972" r:id="rId52"/>
    <p:sldId id="974" r:id="rId53"/>
    <p:sldId id="984" r:id="rId54"/>
    <p:sldId id="986" r:id="rId55"/>
    <p:sldId id="988" r:id="rId56"/>
    <p:sldId id="453" r:id="rId57"/>
    <p:sldId id="990" r:id="rId58"/>
    <p:sldId id="477" r:id="rId59"/>
    <p:sldId id="894" r:id="rId60"/>
    <p:sldId id="896" r:id="rId6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4"/>
      <p:bold r:id="rId65"/>
      <p:italic r:id="rId66"/>
      <p:boldItalic r:id="rId67"/>
    </p:embeddedFont>
    <p:embeddedFont>
      <p:font typeface="Impact" panose="020B0806030902050204" pitchFamily="34" charset="0"/>
      <p:regular r:id="rId68"/>
    </p:embeddedFont>
    <p:embeddedFont>
      <p:font typeface="等线" panose="02010600030101010101" pitchFamily="2" charset="-122"/>
      <p:regular r:id="rId69"/>
      <p:bold r:id="rId70"/>
    </p:embeddedFont>
    <p:embeddedFont>
      <p:font typeface="黑体" panose="02010609060101010101" pitchFamily="49" charset="-122"/>
      <p:regular r:id="rId71"/>
    </p:embeddedFont>
    <p:embeddedFont>
      <p:font typeface="楷体" panose="02010609060101010101" pitchFamily="49" charset="-122"/>
      <p:regular r:id="rId72"/>
    </p:embeddedFont>
    <p:embeddedFont>
      <p:font typeface="微软雅黑" panose="020B0503020204020204" pitchFamily="34" charset="-122"/>
      <p:regular r:id="rId73"/>
      <p:bold r:id="rId7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">
          <p15:clr>
            <a:srgbClr val="A4A3A4"/>
          </p15:clr>
        </p15:guide>
        <p15:guide id="2" pos="28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5050"/>
    <a:srgbClr val="000066"/>
    <a:srgbClr val="660066"/>
    <a:srgbClr val="993366"/>
    <a:srgbClr val="FF6600"/>
    <a:srgbClr val="FF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0"/>
    <p:restoredTop sz="95062"/>
  </p:normalViewPr>
  <p:slideViewPr>
    <p:cSldViewPr>
      <p:cViewPr varScale="1">
        <p:scale>
          <a:sx n="108" d="100"/>
          <a:sy n="108" d="100"/>
        </p:scale>
        <p:origin x="414" y="108"/>
      </p:cViewPr>
      <p:guideLst>
        <p:guide orient="horz" pos="414"/>
        <p:guide pos="28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handoutMaster" Target="handoutMasters/handoutMaster1.xml"/><Relationship Id="rId68" Type="http://schemas.openxmlformats.org/officeDocument/2006/relationships/font" Target="fonts/font5.fntdata"/><Relationship Id="rId76" Type="http://schemas.openxmlformats.org/officeDocument/2006/relationships/viewProps" Target="viewProps.xml"/><Relationship Id="rId7" Type="http://schemas.openxmlformats.org/officeDocument/2006/relationships/slide" Target="slides/slide1.xml"/><Relationship Id="rId71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3.fntdata"/><Relationship Id="rId74" Type="http://schemas.openxmlformats.org/officeDocument/2006/relationships/font" Target="fonts/font11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slide" Target="slides/slide5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font" Target="fonts/font2.fntdata"/><Relationship Id="rId73" Type="http://schemas.openxmlformats.org/officeDocument/2006/relationships/font" Target="fonts/font10.fntdata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font" Target="fonts/font4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7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FF40E18-E18B-4B8F-BF97-7111715B00B5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0D66661-E61D-4C7B-87A6-DEBB663649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744215B-169F-4A7E-8F42-8B385E85906A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E56C875-0D18-4378-904E-E2F5BDA850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6.xml"/><Relationship Id="rId7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image" Target="../media/image3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image" Target="../media/image3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3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3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5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7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86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92.xml"/><Relationship Id="rId7" Type="http://schemas.openxmlformats.org/officeDocument/2006/relationships/image" Target="../media/image4.pn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7" Type="http://schemas.openxmlformats.org/officeDocument/2006/relationships/image" Target="../media/image3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7" Type="http://schemas.openxmlformats.org/officeDocument/2006/relationships/image" Target="../media/image3.png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9.xml"/><Relationship Id="rId4" Type="http://schemas.openxmlformats.org/officeDocument/2006/relationships/tags" Target="../tags/tag11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2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27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image" Target="../media/image3.png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7" Type="http://schemas.openxmlformats.org/officeDocument/2006/relationships/image" Target="../media/image3.pn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4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4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49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5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4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image" Target="../media/image2.png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67.xml"/><Relationship Id="rId4" Type="http://schemas.openxmlformats.org/officeDocument/2006/relationships/tags" Target="../tags/tag16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8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7" Type="http://schemas.openxmlformats.org/officeDocument/2006/relationships/image" Target="../media/image3.png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88.xml"/><Relationship Id="rId4" Type="http://schemas.openxmlformats.org/officeDocument/2006/relationships/tags" Target="../tags/tag187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7" Type="http://schemas.openxmlformats.org/officeDocument/2006/relationships/image" Target="../media/image3.png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93.xml"/><Relationship Id="rId4" Type="http://schemas.openxmlformats.org/officeDocument/2006/relationships/tags" Target="../tags/tag19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7" Type="http://schemas.openxmlformats.org/officeDocument/2006/relationships/image" Target="../media/image2.png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0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7" Type="http://schemas.openxmlformats.org/officeDocument/2006/relationships/image" Target="../media/image3.png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07.xml"/><Relationship Id="rId4" Type="http://schemas.openxmlformats.org/officeDocument/2006/relationships/tags" Target="../tags/tag206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7" Type="http://schemas.openxmlformats.org/officeDocument/2006/relationships/image" Target="../media/image3.png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12.xml"/><Relationship Id="rId4" Type="http://schemas.openxmlformats.org/officeDocument/2006/relationships/tags" Target="../tags/tag21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7" Type="http://schemas.openxmlformats.org/officeDocument/2006/relationships/image" Target="../media/image3.png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17.xml"/><Relationship Id="rId4" Type="http://schemas.openxmlformats.org/officeDocument/2006/relationships/tags" Target="../tags/tag21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7" Type="http://schemas.openxmlformats.org/officeDocument/2006/relationships/image" Target="../media/image3.png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22.xml"/><Relationship Id="rId4" Type="http://schemas.openxmlformats.org/officeDocument/2006/relationships/tags" Target="../tags/tag22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2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30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4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24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49.xml"/><Relationship Id="rId7" Type="http://schemas.openxmlformats.org/officeDocument/2006/relationships/image" Target="../media/image4.png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9" Type="http://schemas.openxmlformats.org/officeDocument/2006/relationships/image" Target="../media/image6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tags" Target="../tags/tag269.xml"/><Relationship Id="rId7" Type="http://schemas.openxmlformats.org/officeDocument/2006/relationships/image" Target="../media/image3.png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71.xml"/><Relationship Id="rId4" Type="http://schemas.openxmlformats.org/officeDocument/2006/relationships/tags" Target="../tags/tag270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tags" Target="../tags/tag274.xml"/><Relationship Id="rId7" Type="http://schemas.openxmlformats.org/officeDocument/2006/relationships/image" Target="../media/image3.png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76.xml"/><Relationship Id="rId4" Type="http://schemas.openxmlformats.org/officeDocument/2006/relationships/tags" Target="../tags/tag27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tags" Target="../tags/tag282.xml"/><Relationship Id="rId7" Type="http://schemas.openxmlformats.org/officeDocument/2006/relationships/image" Target="../media/image3.png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84.xml"/><Relationship Id="rId4" Type="http://schemas.openxmlformats.org/officeDocument/2006/relationships/tags" Target="../tags/tag283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287.xml"/><Relationship Id="rId7" Type="http://schemas.openxmlformats.org/officeDocument/2006/relationships/image" Target="../media/image3.png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89.xml"/><Relationship Id="rId4" Type="http://schemas.openxmlformats.org/officeDocument/2006/relationships/tags" Target="../tags/tag288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7" Type="http://schemas.openxmlformats.org/officeDocument/2006/relationships/image" Target="../media/image3.png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94.xml"/><Relationship Id="rId4" Type="http://schemas.openxmlformats.org/officeDocument/2006/relationships/tags" Target="../tags/tag293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298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302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306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4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4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4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4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4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" Type="http://schemas.openxmlformats.org/officeDocument/2006/relationships/tags" Target="../tags/tag328.xml"/><Relationship Id="rId4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Relationship Id="rId4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4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4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4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tags" Target="../tags/tag343.xml"/><Relationship Id="rId4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4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4022725" y="1017588"/>
            <a:ext cx="1273175" cy="2413000"/>
            <a:chOff x="5363324" y="1356853"/>
            <a:chExt cx="1697221" cy="3217058"/>
          </a:xfrm>
        </p:grpSpPr>
        <p:pic>
          <p:nvPicPr>
            <p:cNvPr id="5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363324" y="1356853"/>
              <a:ext cx="1673852" cy="32170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614211" y="3210819"/>
              <a:ext cx="446334" cy="855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047135"/>
            <a:ext cx="7886700" cy="1068315"/>
          </a:xfrm>
        </p:spPr>
        <p:txBody>
          <a:bodyPr anchor="b">
            <a:normAutofit/>
          </a:bodyPr>
          <a:lstStyle>
            <a:lvl1pPr algn="ctr">
              <a:defRPr sz="33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148879"/>
            <a:ext cx="7886700" cy="495858"/>
          </a:xfrm>
        </p:spPr>
        <p:txBody>
          <a:bodyPr>
            <a:normAutofit/>
          </a:bodyPr>
          <a:lstStyle>
            <a:lvl1pPr marL="0" indent="0" algn="ctr"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665A697-EAD8-4100-B959-109EE58F2EE9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F79748-1695-437F-8DA0-C3F16740B1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CC7BE47-D772-412F-AF9D-FB0654C261BA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5926C27-B6E3-4AC3-B55A-3B4E558ED2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054894"/>
            <a:ext cx="3962400" cy="3701064"/>
          </a:xfrm>
        </p:spPr>
        <p:txBody>
          <a:bodyPr vert="horz" lIns="101600" rIns="8255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054894"/>
            <a:ext cx="3962432" cy="3701064"/>
          </a:xfrm>
        </p:spPr>
        <p:txBody>
          <a:bodyPr vert="horz" lIns="101600" rIns="8255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B04D92F-10BE-4778-9474-9F3224116710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BB45684-8121-44C0-9A7E-8C07E8C778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0068EB2-88F0-4C31-BD19-E59A5714FC94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1E976C8-9A9F-496D-B48F-931FFF4D41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59605B3-D350-4961-8C79-24A8B5FCD8F6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6333CDD-E690-4710-AE10-AEA7452BF4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BEF2B2F-60F9-45E8-8284-A150F0CEE249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4B6D5AC-C753-40AF-9540-4A90B89C77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5" name="矩形 13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6" name="组合 14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7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E9C27FB-0F77-4C77-ADC5-1262D6662B7D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9535C14-6DB2-43B5-BC02-8769F7D859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4" name="矩形 14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5" name="组合 15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6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D0BAF3-594D-4368-B8D9-5CDF454BFE94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484C5F-1B1B-4C31-B766-2DECF4F045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0C560207-231A-42D2-93D2-36A0155662A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E52307DA-79E4-4F33-BCA9-73E4E1A371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5" name="矩形 7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6" name="组合 11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73DD7DD-7960-4088-AC93-27B009902C2B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41EE220D-5DC1-4F92-9997-581EA5052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>
            <p:custDataLst>
              <p:tags r:id="rId1"/>
            </p:custDataLst>
          </p:nvPr>
        </p:nvSpPr>
        <p:spPr>
          <a:xfrm>
            <a:off x="-9525" y="0"/>
            <a:ext cx="3617913" cy="514985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grpSp>
        <p:nvGrpSpPr>
          <p:cNvPr id="6" name="组合 12"/>
          <p:cNvGrpSpPr/>
          <p:nvPr>
            <p:custDataLst>
              <p:tags r:id="rId2"/>
            </p:custDataLst>
          </p:nvPr>
        </p:nvGrpSpPr>
        <p:grpSpPr>
          <a:xfrm>
            <a:off x="147311" y="105555"/>
            <a:ext cx="580177" cy="293276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E41ACCE4-EF15-4850-AF63-CE30C0605AF5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11007FC3-187C-4692-80E5-DE77186919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8663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grpSp>
        <p:nvGrpSpPr>
          <p:cNvPr id="6" name="组合 13"/>
          <p:cNvGrpSpPr/>
          <p:nvPr>
            <p:custDataLst>
              <p:tags r:id="rId2"/>
            </p:custDataLst>
          </p:nvPr>
        </p:nvGrpSpPr>
        <p:grpSpPr>
          <a:xfrm>
            <a:off x="8482940" y="105776"/>
            <a:ext cx="580177" cy="293276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0CAB065-8F5F-43C7-B918-AB6B9943FAFD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84866425-073A-4DE2-8AAD-27C2AEBFC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>
            <p:custDataLst>
              <p:tags r:id="rId1"/>
            </p:custDataLst>
          </p:nvPr>
        </p:nvSpPr>
        <p:spPr>
          <a:xfrm>
            <a:off x="0" y="3771900"/>
            <a:ext cx="9144000" cy="13716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22A7AEBD-C9E8-4CD9-B7C0-56383D19A209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7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285AD719-9894-4E30-B39D-8B9936E7F6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7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3770820D-491A-4C8E-852D-88C64A7A4CB2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8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9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D452FF5-9A78-46F3-A549-A17B6813BD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/>
          <p:nvPr>
            <p:custDataLst>
              <p:tags r:id="rId1"/>
            </p:custDataLst>
          </p:nvPr>
        </p:nvSpPr>
        <p:spPr>
          <a:xfrm>
            <a:off x="0" y="719138"/>
            <a:ext cx="9144000" cy="3705225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0"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2897100"/>
            <a:ext cx="6858000" cy="1242000"/>
          </a:xfrm>
        </p:spPr>
        <p:txBody>
          <a:bodyPr lIns="900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41B32FB-6B56-4B70-96E3-1CEFDDCF6C08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6DF437D7-9F6E-4285-BD0B-F97B0F0647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1249D-11FC-4232-8378-67A58704C942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335B3-F8CC-4708-A4C9-F9EC98400A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384192" y="834008"/>
            <a:ext cx="981056" cy="3881438"/>
          </a:xfrm>
        </p:spPr>
        <p:txBody>
          <a:bodyPr vert="eaVert" lIns="90000" tIns="46800" rIns="90000" bIns="46800" anchor="ctr" anchorCtr="0">
            <a:normAutofit/>
          </a:bodyPr>
          <a:lstStyle>
            <a:lvl1pPr algn="dist">
              <a:defRPr sz="405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7428569" y="2219896"/>
            <a:ext cx="458131" cy="2495549"/>
          </a:xfrm>
        </p:spPr>
        <p:txBody>
          <a:bodyPr vert="eaVert" lIns="90000" tIns="46800" rIns="90000" bIns="46800" anchor="b" anchorCtr="0">
            <a:normAutofit/>
          </a:bodyPr>
          <a:lstStyle>
            <a:lvl1pPr marL="257175" indent="-257175" algn="r">
              <a:buFont typeface="Arial" panose="020B0604020202020204" pitchFamily="34" charset="0"/>
              <a:buChar char="•"/>
              <a:defRPr sz="15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CF41005-8D42-4FAA-B6CC-7CF6617FE302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EE54982-3BB7-46E0-9C0E-67256D9574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rtlCol="0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714381"/>
            <a:ext cx="8139178" cy="4041680"/>
          </a:xfrm>
        </p:spPr>
        <p:txBody>
          <a:bodyPr vert="horz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3D51F4F-A292-46D9-A669-0366B9EF1AE1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3352CC-36D7-4FF5-A3F0-B7E80A52A2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4022725" y="1017588"/>
            <a:ext cx="1273175" cy="2413000"/>
            <a:chOff x="5363324" y="1356853"/>
            <a:chExt cx="1697221" cy="3217058"/>
          </a:xfrm>
        </p:grpSpPr>
        <p:pic>
          <p:nvPicPr>
            <p:cNvPr id="5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363324" y="1356853"/>
              <a:ext cx="1673852" cy="32170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614211" y="3210819"/>
              <a:ext cx="446334" cy="855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047135"/>
            <a:ext cx="7886700" cy="1068315"/>
          </a:xfrm>
        </p:spPr>
        <p:txBody>
          <a:bodyPr anchor="b">
            <a:normAutofit/>
          </a:bodyPr>
          <a:lstStyle>
            <a:lvl1pPr algn="ctr">
              <a:defRPr sz="33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148879"/>
            <a:ext cx="7886700" cy="495858"/>
          </a:xfrm>
        </p:spPr>
        <p:txBody>
          <a:bodyPr>
            <a:normAutofit/>
          </a:bodyPr>
          <a:lstStyle>
            <a:lvl1pPr marL="0" indent="0" algn="ctr"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C4B52D-99FA-42C7-AA49-2E15F92C9A9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BE95629-C93D-45E8-9683-D745EE15A4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F82F331-B214-4793-837D-6EE502FC19F3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E1CD6A2-F4E7-4335-AEE0-365BA63729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054894"/>
            <a:ext cx="3962400" cy="3701064"/>
          </a:xfrm>
        </p:spPr>
        <p:txBody>
          <a:bodyPr vert="horz" lIns="101600" rIns="8255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054894"/>
            <a:ext cx="3962432" cy="3701064"/>
          </a:xfrm>
        </p:spPr>
        <p:txBody>
          <a:bodyPr vert="horz" lIns="101600" rIns="8255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A5B52E2-2E5A-4C85-8AA2-713B69B803AD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12B666A-43AE-40C0-B17F-7878EE8A18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906E07-4BFC-4E07-BD63-6E18407B884F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E31FC35-717C-485C-8052-E43AA00FB0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7D089BE-5AC9-47E6-B48F-57D2FC74FD19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4697D69-6E71-4A21-892F-B53281AEE6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C409285-DDD1-4EE8-ACF4-16E64951882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19E477D-5566-470A-B47B-4EE07E5CE1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5" name="矩形 13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6" name="组合 14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7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9C39144-6612-4611-85BF-D1E3E00B7FFA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806C0EA-DFC6-4AFE-98B8-798BCE32FC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4" name="矩形 14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5" name="组合 15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6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CC8ED4A-22B9-4A06-B77C-513072751C69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0B518A-C84D-437D-BEC7-F705E38E2A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0" y="1924050"/>
            <a:ext cx="4080850" cy="1310121"/>
          </a:xfrm>
        </p:spPr>
        <p:txBody>
          <a:bodyPr anchor="b" anchorCtr="0">
            <a:normAutofit/>
          </a:bodyPr>
          <a:lstStyle>
            <a:lvl1pPr algn="r">
              <a:defRPr sz="54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4576150" y="3341177"/>
            <a:ext cx="4076700" cy="1227535"/>
          </a:xfrm>
        </p:spPr>
        <p:txBody>
          <a:bodyPr/>
          <a:lstStyle>
            <a:lvl1pPr marL="0" indent="0" algn="r">
              <a:buNone/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91939EF-1D0C-4B4B-BE07-EF621C377234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F9D6FA9-8ABB-47EF-9296-8A6CD9D1E2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>
            <p:custDataLst>
              <p:tags r:id="rId1"/>
            </p:custDataLst>
          </p:nvPr>
        </p:nvGrpSpPr>
        <p:grpSpPr>
          <a:xfrm>
            <a:off x="8420443" y="182421"/>
            <a:ext cx="580165" cy="293287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4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64FA33A-14DE-4C1E-88A8-705BE75FC026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F656FD86-8958-4F9B-8E59-6F7E5F641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5" name="矩形 7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6" name="组合 11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2ECC8AF-AD4E-4463-9964-81760C35EA26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167FCAFB-E67C-4C9D-BC50-75E744669A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>
            <p:custDataLst>
              <p:tags r:id="rId1"/>
            </p:custDataLst>
          </p:nvPr>
        </p:nvSpPr>
        <p:spPr>
          <a:xfrm>
            <a:off x="-9525" y="0"/>
            <a:ext cx="3617913" cy="514985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grpSp>
        <p:nvGrpSpPr>
          <p:cNvPr id="6" name="组合 12"/>
          <p:cNvGrpSpPr/>
          <p:nvPr>
            <p:custDataLst>
              <p:tags r:id="rId2"/>
            </p:custDataLst>
          </p:nvPr>
        </p:nvGrpSpPr>
        <p:grpSpPr>
          <a:xfrm>
            <a:off x="147311" y="105555"/>
            <a:ext cx="580177" cy="293276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1A2E6DF5-2224-4508-ADBE-C2A62D2E3503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8523014C-1918-44F4-9C58-793C2F8979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8663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FCE0426F-CE9C-440D-8BF8-AD136648657A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7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4C2F0BC2-42B3-4F94-8048-AA26DF70C5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>
            <p:custDataLst>
              <p:tags r:id="rId1"/>
            </p:custDataLst>
          </p:nvPr>
        </p:nvSpPr>
        <p:spPr>
          <a:xfrm>
            <a:off x="0" y="3771900"/>
            <a:ext cx="9144000" cy="13716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DA9FAF02-EBDB-4930-9F72-7811B4D1AEEF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7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ADF4A74B-9E16-468E-99C5-7D12CD166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7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98277EC3-26E1-4D2F-9965-A362E6095BC0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8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9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C1E012DC-6DF0-41B8-8672-87E89470FA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/>
          <p:nvPr>
            <p:custDataLst>
              <p:tags r:id="rId1"/>
            </p:custDataLst>
          </p:nvPr>
        </p:nvSpPr>
        <p:spPr>
          <a:xfrm>
            <a:off x="0" y="719138"/>
            <a:ext cx="9144000" cy="3705225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0"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2897100"/>
            <a:ext cx="6858000" cy="1242000"/>
          </a:xfrm>
        </p:spPr>
        <p:txBody>
          <a:bodyPr lIns="900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11BACEED-0459-43E0-9865-D1CBCB126D1C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44383E25-0607-431E-B6E1-01405C6C1F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3C154-0AF9-42C3-9D10-61BE89DEB11C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A95A7-552C-4FF3-941D-D93AED410D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4"/>
          <p:cNvGrpSpPr/>
          <p:nvPr>
            <p:custDataLst>
              <p:tags r:id="rId2"/>
            </p:custDataLst>
          </p:nvPr>
        </p:nvGrpSpPr>
        <p:grpSpPr>
          <a:xfrm>
            <a:off x="8339564" y="273079"/>
            <a:ext cx="580183" cy="293287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384192" y="834008"/>
            <a:ext cx="981056" cy="3881438"/>
          </a:xfrm>
        </p:spPr>
        <p:txBody>
          <a:bodyPr vert="eaVert" lIns="90000" tIns="46800" rIns="90000" bIns="46800" anchor="ctr" anchorCtr="0">
            <a:normAutofit/>
          </a:bodyPr>
          <a:lstStyle>
            <a:lvl1pPr algn="dist">
              <a:defRPr sz="405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7428569" y="2219896"/>
            <a:ext cx="458131" cy="2495549"/>
          </a:xfrm>
        </p:spPr>
        <p:txBody>
          <a:bodyPr vert="eaVert" lIns="90000" tIns="46800" rIns="90000" bIns="46800" anchor="b" anchorCtr="0">
            <a:normAutofit/>
          </a:bodyPr>
          <a:lstStyle>
            <a:lvl1pPr marL="257175" indent="-257175" algn="r">
              <a:buFont typeface="Arial" panose="020B0604020202020204" pitchFamily="34" charset="0"/>
              <a:buChar char="•"/>
              <a:defRPr sz="15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378519D-605B-4199-8582-F0AD6B07C2C1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DDC7F40-44E0-4CD9-B9B4-81E6E50981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rtlCol="0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714381"/>
            <a:ext cx="8139178" cy="4041680"/>
          </a:xfrm>
        </p:spPr>
        <p:txBody>
          <a:bodyPr vert="horz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7938EF-0E41-4449-90F7-1B807C7A4797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6BC71E5-76EF-4563-B27E-ED1B08B16B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742A072-60EC-4944-8DD6-8BD3F92283F4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1E2FDA-8679-4139-878F-0994D4CF84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054894"/>
            <a:ext cx="3962400" cy="3701064"/>
          </a:xfrm>
        </p:spPr>
        <p:txBody>
          <a:bodyPr vert="horz" lIns="101600" rIns="8255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054894"/>
            <a:ext cx="3962432" cy="3701064"/>
          </a:xfrm>
        </p:spPr>
        <p:txBody>
          <a:bodyPr vert="horz" lIns="101600" rIns="8255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1117073-DB74-4329-B9B6-F91E5A05F047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04EACF7-4A7D-4398-ADB7-58F985570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1"/>
          <p:cNvGrpSpPr/>
          <p:nvPr>
            <p:custDataLst>
              <p:tags r:id="rId1"/>
            </p:custDataLst>
          </p:nvPr>
        </p:nvGrpSpPr>
        <p:grpSpPr>
          <a:xfrm>
            <a:off x="8482941" y="105776"/>
            <a:ext cx="580177" cy="293276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4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5A1035-FB6F-4C1A-987E-7D26674A31E2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72CC488-593A-482E-800C-4FF3F1782B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19BBBB3-AD77-4C52-A763-BC3724C22B9C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5EE5943-FD89-4A65-8330-75EB44678F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5" name="矩形 13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6" name="组合 14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7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556F1FB-0D35-4E9C-B69F-C38E6DE0B255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068C600-D985-4EDB-9D87-4115D41136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4" name="矩形 14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5" name="组合 15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6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3D99F95-036A-4E4D-B883-72472F9E742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CC6C32F-94EE-4389-AF11-E29EB66E68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7"/>
          <p:cNvGrpSpPr/>
          <p:nvPr>
            <p:custDataLst>
              <p:tags r:id="rId2"/>
            </p:custDataLst>
          </p:nvPr>
        </p:nvGrpSpPr>
        <p:grpSpPr>
          <a:xfrm flipH="1">
            <a:off x="6081280" y="2049609"/>
            <a:ext cx="705098" cy="356442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0" y="1924050"/>
            <a:ext cx="4080850" cy="1310121"/>
          </a:xfrm>
        </p:spPr>
        <p:txBody>
          <a:bodyPr anchor="b" anchorCtr="0">
            <a:normAutofit/>
          </a:bodyPr>
          <a:lstStyle>
            <a:lvl1pPr algn="r">
              <a:defRPr sz="54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4576150" y="3341177"/>
            <a:ext cx="4076700" cy="1227535"/>
          </a:xfrm>
        </p:spPr>
        <p:txBody>
          <a:bodyPr/>
          <a:lstStyle>
            <a:lvl1pPr marL="0" indent="0" algn="r">
              <a:buNone/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AA397BD-1180-496D-843F-EB955EF87ACD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30031C-C248-4EC5-9F12-1965253B83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>
            <p:custDataLst>
              <p:tags r:id="rId1"/>
            </p:custDataLst>
          </p:nvPr>
        </p:nvGrpSpPr>
        <p:grpSpPr>
          <a:xfrm>
            <a:off x="8420443" y="182421"/>
            <a:ext cx="580165" cy="293287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4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0B373B30-4FB7-4AF5-80B5-6D7494196AD9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5BD6BA24-B998-4D5E-A907-0608B7D385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5" name="矩形 7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6" name="组合 11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138800D-96D3-4722-B1C9-7B1C9155FE5F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54E24533-4AE1-46F0-8E4C-5AE0DB6943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>
            <p:custDataLst>
              <p:tags r:id="rId1"/>
            </p:custDataLst>
          </p:nvPr>
        </p:nvSpPr>
        <p:spPr>
          <a:xfrm>
            <a:off x="-9525" y="0"/>
            <a:ext cx="3617913" cy="514985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grpSp>
        <p:nvGrpSpPr>
          <p:cNvPr id="6" name="组合 12"/>
          <p:cNvGrpSpPr/>
          <p:nvPr>
            <p:custDataLst>
              <p:tags r:id="rId2"/>
            </p:custDataLst>
          </p:nvPr>
        </p:nvGrpSpPr>
        <p:grpSpPr>
          <a:xfrm>
            <a:off x="147311" y="105555"/>
            <a:ext cx="580177" cy="293276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EF709A6A-CB6B-4517-981B-0CF5BEA8491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7502DA77-93B1-42C1-9C55-E12EB64103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8663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grpSp>
        <p:nvGrpSpPr>
          <p:cNvPr id="6" name="组合 13"/>
          <p:cNvGrpSpPr/>
          <p:nvPr>
            <p:custDataLst>
              <p:tags r:id="rId2"/>
            </p:custDataLst>
          </p:nvPr>
        </p:nvGrpSpPr>
        <p:grpSpPr>
          <a:xfrm>
            <a:off x="8482941" y="105776"/>
            <a:ext cx="580177" cy="293276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004F586B-4BA9-466D-91F4-91A246E794CD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8163F678-492D-436F-836E-519CE68AD3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>
            <p:custDataLst>
              <p:tags r:id="rId1"/>
            </p:custDataLst>
          </p:nvPr>
        </p:nvSpPr>
        <p:spPr>
          <a:xfrm>
            <a:off x="0" y="3771900"/>
            <a:ext cx="9144000" cy="13716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grpSp>
        <p:nvGrpSpPr>
          <p:cNvPr id="6" name="组合 12"/>
          <p:cNvGrpSpPr/>
          <p:nvPr>
            <p:custDataLst>
              <p:tags r:id="rId2"/>
            </p:custDataLst>
          </p:nvPr>
        </p:nvGrpSpPr>
        <p:grpSpPr>
          <a:xfrm>
            <a:off x="8482941" y="105776"/>
            <a:ext cx="580177" cy="293276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B93A883-9B73-4FDE-8D23-3A6B6F37A056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1D71F3E2-D2A5-4533-83E4-8B3EB9AD3B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7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47E98882-E2FC-46D4-B219-68CF3DFEDEF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8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9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D0FC9C78-7390-4E87-9DDB-94E7E1FFB4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/>
          <p:nvPr>
            <p:custDataLst>
              <p:tags r:id="rId1"/>
            </p:custDataLst>
          </p:nvPr>
        </p:nvSpPr>
        <p:spPr>
          <a:xfrm>
            <a:off x="0" y="719138"/>
            <a:ext cx="9144000" cy="3705225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0"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2897100"/>
            <a:ext cx="6858000" cy="1242000"/>
          </a:xfrm>
        </p:spPr>
        <p:txBody>
          <a:bodyPr lIns="900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CCA56A6B-68CD-4EA2-B477-ABDBE1530879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50BD44C0-9EA7-4943-8682-65F12C804F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052F0-B8A9-4F31-B3F7-856A65E22A6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7568A-3EE1-4D94-BEDF-87D2738C8A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384192" y="834008"/>
            <a:ext cx="981056" cy="3881438"/>
          </a:xfrm>
        </p:spPr>
        <p:txBody>
          <a:bodyPr vert="eaVert" lIns="90000" tIns="46800" rIns="90000" bIns="46800" anchor="ctr" anchorCtr="0">
            <a:normAutofit/>
          </a:bodyPr>
          <a:lstStyle>
            <a:lvl1pPr algn="dist">
              <a:defRPr sz="405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7428569" y="2219896"/>
            <a:ext cx="458131" cy="2495549"/>
          </a:xfrm>
        </p:spPr>
        <p:txBody>
          <a:bodyPr vert="eaVert" lIns="90000" tIns="46800" rIns="90000" bIns="46800" anchor="b" anchorCtr="0">
            <a:normAutofit/>
          </a:bodyPr>
          <a:lstStyle>
            <a:lvl1pPr marL="257175" indent="-257175" algn="r">
              <a:buFont typeface="Arial" panose="020B0604020202020204" pitchFamily="34" charset="0"/>
              <a:buChar char="•"/>
              <a:defRPr sz="15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ACE471B-60B8-44E8-AD70-60ED62141A0C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2CE728D-8993-418C-9E6B-DB22CF0873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rtlCol="0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714381"/>
            <a:ext cx="8139178" cy="4041680"/>
          </a:xfrm>
        </p:spPr>
        <p:txBody>
          <a:bodyPr vert="horz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8533E64-DEDA-4861-8709-F60646823823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2ED86CE-77D2-4A28-BF74-A8C402076B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4022725" y="1017588"/>
            <a:ext cx="1273175" cy="2413000"/>
            <a:chOff x="5363324" y="1356853"/>
            <a:chExt cx="1697221" cy="3217058"/>
          </a:xfrm>
        </p:grpSpPr>
        <p:pic>
          <p:nvPicPr>
            <p:cNvPr id="5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363324" y="1356853"/>
              <a:ext cx="1673852" cy="32170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614211" y="3210819"/>
              <a:ext cx="446334" cy="855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047135"/>
            <a:ext cx="7886700" cy="1068315"/>
          </a:xfrm>
        </p:spPr>
        <p:txBody>
          <a:bodyPr anchor="b">
            <a:normAutofit/>
          </a:bodyPr>
          <a:lstStyle>
            <a:lvl1pPr algn="ctr">
              <a:defRPr sz="33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148879"/>
            <a:ext cx="7886700" cy="495858"/>
          </a:xfrm>
        </p:spPr>
        <p:txBody>
          <a:bodyPr>
            <a:normAutofit/>
          </a:bodyPr>
          <a:lstStyle>
            <a:lvl1pPr marL="0" indent="0" algn="ctr"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95F4BC-E84B-444C-8CFD-7F7313ADB316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AE04A12-B619-4F79-87FD-71317E3582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3999BD6-0411-42FF-BCA1-FE25F259A463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4C1D42C-5C1A-41B9-BD11-593F0ACDFD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054894"/>
            <a:ext cx="3962400" cy="3701064"/>
          </a:xfrm>
        </p:spPr>
        <p:txBody>
          <a:bodyPr vert="horz" lIns="101600" rIns="8255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054894"/>
            <a:ext cx="3962432" cy="3701064"/>
          </a:xfrm>
        </p:spPr>
        <p:txBody>
          <a:bodyPr vert="horz" lIns="101600" rIns="8255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2EB3391-ACD1-4829-890F-ECAA5978DC14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2083C7-0D70-43A1-85D4-A9D593FF1C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B693438-C3AA-46E5-BAC3-6A9C5A83C23D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A09B7D6-09A3-4497-89F4-9A482347A5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6BBDC4-04F9-4205-8512-17E52005A8E1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305B43C-1EBB-4EB1-BDCC-F99C703BAD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714381"/>
            <a:ext cx="3962432" cy="4041680"/>
          </a:xfrm>
        </p:spPr>
        <p:txBody>
          <a:bodyPr vert="horz" lIns="101600" rIns="8255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3F926FE-16B0-4289-B91D-CBF9243F9D16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C291DD7-CFE8-41BD-9291-9A5739DCB1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B75DC2F-4863-4028-9F2C-34AFB97A923D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2D6979B-A927-4FCD-8585-787F30376C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5" name="矩形 13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6" name="组合 14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7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9973989-EC0D-4234-973F-29320712432D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0485DB1-01BC-438F-B909-8416B182A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4" name="矩形 14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5" name="组合 15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6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4F424AD-8086-4D62-84A7-853C8CD93DAC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4B21A38-6AF5-489A-A0C7-9B97A61A70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F5186210-09FA-451D-8862-5F1968689D3F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26B4048-D2A2-4CA8-9BA3-38F5CCB280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219075" y="106363"/>
            <a:ext cx="8843963" cy="4808537"/>
            <a:chOff x="292800" y="141035"/>
            <a:chExt cx="11791369" cy="6412765"/>
          </a:xfrm>
        </p:grpSpPr>
        <p:sp>
          <p:nvSpPr>
            <p:cNvPr id="5" name="矩形 7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053"/>
              <a:ext cx="11607227" cy="6249747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endParaRPr>
            </a:p>
          </p:txBody>
        </p:sp>
        <p:grpSp>
          <p:nvGrpSpPr>
            <p:cNvPr id="6" name="组合 11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auto">
              <a:xfrm>
                <a:off x="936626" y="1143000"/>
                <a:ext cx="2663825" cy="1262063"/>
              </a:xfrm>
              <a:custGeom>
                <a:avLst/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831851" y="1538288"/>
                <a:ext cx="2054225" cy="746125"/>
              </a:xfrm>
              <a:custGeom>
                <a:avLst/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1158876" y="1508125"/>
                <a:ext cx="373063" cy="365125"/>
              </a:xfrm>
              <a:custGeom>
                <a:avLst/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 sz="1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FA65A68-9315-4ED1-B79A-08DCF8EBA954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6404658F-F672-4F01-9FEA-104B60325C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>
            <p:custDataLst>
              <p:tags r:id="rId1"/>
            </p:custDataLst>
          </p:nvPr>
        </p:nvSpPr>
        <p:spPr>
          <a:xfrm>
            <a:off x="-9525" y="0"/>
            <a:ext cx="3617913" cy="514985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grpSp>
        <p:nvGrpSpPr>
          <p:cNvPr id="6" name="组合 12"/>
          <p:cNvGrpSpPr/>
          <p:nvPr>
            <p:custDataLst>
              <p:tags r:id="rId2"/>
            </p:custDataLst>
          </p:nvPr>
        </p:nvGrpSpPr>
        <p:grpSpPr>
          <a:xfrm>
            <a:off x="147311" y="105555"/>
            <a:ext cx="580177" cy="293276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F957CAAC-4BC9-439A-91E0-CB49BF1C50E1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3ED8FF8A-706C-4A2A-9C94-7B5D26C775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8663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grpSp>
        <p:nvGrpSpPr>
          <p:cNvPr id="6" name="组合 13"/>
          <p:cNvGrpSpPr/>
          <p:nvPr>
            <p:custDataLst>
              <p:tags r:id="rId2"/>
            </p:custDataLst>
          </p:nvPr>
        </p:nvGrpSpPr>
        <p:grpSpPr>
          <a:xfrm>
            <a:off x="8482941" y="105776"/>
            <a:ext cx="580177" cy="293276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1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CFADB03A-F9E7-4B8A-B482-14F29B800A77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B98719B9-0E27-4EC8-8747-41D48AA94B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>
            <p:custDataLst>
              <p:tags r:id="rId1"/>
            </p:custDataLst>
          </p:nvPr>
        </p:nvSpPr>
        <p:spPr>
          <a:xfrm>
            <a:off x="0" y="3771900"/>
            <a:ext cx="9144000" cy="13716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5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40E6916D-52C2-41E6-866C-F741E98C5318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7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513E395B-A80D-425C-88D1-AF8C9C822B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7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0CD84FDA-CD7C-4860-B87B-2043468F3105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8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9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22CDE0B3-4D27-4500-BA1B-2A75483390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/>
          <p:nvPr>
            <p:custDataLst>
              <p:tags r:id="rId1"/>
            </p:custDataLst>
          </p:nvPr>
        </p:nvSpPr>
        <p:spPr>
          <a:xfrm>
            <a:off x="0" y="719138"/>
            <a:ext cx="9144000" cy="3705225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00" noProof="1">
              <a:solidFill>
                <a:schemeClr val="tx1">
                  <a:lumMod val="85000"/>
                  <a:lumOff val="15000"/>
                </a:schemeClr>
              </a:solidFill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0"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2897100"/>
            <a:ext cx="6858000" cy="1242000"/>
          </a:xfrm>
        </p:spPr>
        <p:txBody>
          <a:bodyPr lIns="900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DAAB0EC8-41C7-4B15-85D5-D5740885DB83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>
              <a:defRPr/>
            </a:pPr>
            <a:fld id="{924FB0B0-983E-4DCB-ABF6-929A2CC1B5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80F4B-4E70-464C-AF04-1C505BDC4C67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59474-3102-43D0-A7DC-35FC8CF669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384192" y="834008"/>
            <a:ext cx="981056" cy="3881438"/>
          </a:xfrm>
        </p:spPr>
        <p:txBody>
          <a:bodyPr vert="eaVert" lIns="90000" tIns="46800" rIns="90000" bIns="46800" anchor="ctr" anchorCtr="0">
            <a:normAutofit/>
          </a:bodyPr>
          <a:lstStyle>
            <a:lvl1pPr algn="dist">
              <a:defRPr sz="405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7428569" y="2219896"/>
            <a:ext cx="458131" cy="2495549"/>
          </a:xfrm>
        </p:spPr>
        <p:txBody>
          <a:bodyPr vert="eaVert" lIns="90000" tIns="46800" rIns="90000" bIns="46800" anchor="b" anchorCtr="0">
            <a:normAutofit/>
          </a:bodyPr>
          <a:lstStyle>
            <a:lvl1pPr marL="257175" indent="-257175" algn="r">
              <a:buFont typeface="Arial" panose="020B0604020202020204" pitchFamily="34" charset="0"/>
              <a:buChar char="•"/>
              <a:defRPr sz="15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8CEE66-C798-4743-BC4F-F019EBD31F1B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64C2258-2A44-44D9-B6C3-A144B15185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100" y="2670300"/>
            <a:ext cx="7349400" cy="11043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AD0E-0451-48C1-B8B3-5952CE07C45D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46492-C59A-45EF-BF5A-3A2271A167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A70EA-0B8C-492C-A5D8-6916C25BA84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1B151-5A9F-4391-9ED6-26E8DEC2F8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93100" y="3461400"/>
            <a:ext cx="5826600" cy="650700"/>
          </a:xfrm>
        </p:spPr>
        <p:txBody>
          <a:bodyPr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5402B-EEDE-4830-8D38-26490AABA27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57804-2D13-4CFC-AD17-177BAFC226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3F52F-0922-4264-8AEC-C0EEE3587156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33835-1380-41AB-A824-56424777E5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3" y="1066297"/>
            <a:ext cx="4006800" cy="286200"/>
          </a:xfrm>
        </p:spPr>
        <p:txBody>
          <a:bodyPr lIns="101600" tIns="38100" rIns="76200" bIns="381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41056-E2EA-42B0-B074-8464BDF7E336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7EDDC-45D1-4710-8642-2B43D1AFAE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6258F-51CD-432A-96D8-F67226A66073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D5A91-6FD9-4EF9-94CD-A07BF689AC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CB894-0EA3-4491-B3BC-89543E61AC25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A751C-D694-47C7-8199-74224CD10B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844800" cy="3456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3E1C2-0479-4FCB-AFA0-C3FC17DDC1E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3CAAF-651B-45E4-9BB3-B0F6222F74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r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DE2AF-5D20-4C1E-B1AF-5042A32C3416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CB9E1-8364-457A-AB8B-B8C91E4587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7E430-F79D-4314-BA9C-F89A5B63A398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866EB-6C1C-44A3-9219-C64B2C8A9D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rtlCol="0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714381"/>
            <a:ext cx="8139178" cy="4041680"/>
          </a:xfrm>
        </p:spPr>
        <p:txBody>
          <a:bodyPr vert="horz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AF6C57-B59F-4D17-8FDA-AED5535D1DB8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8CC440-DB3D-401B-B552-E80F57098F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100" y="1863000"/>
            <a:ext cx="7349400" cy="764100"/>
          </a:xfrm>
        </p:spPr>
        <p:txBody>
          <a:bodyPr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DE1FB-C264-4D48-83DC-6D1147469583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BD7C-D9FF-47A2-87FD-2ECA1DC04A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0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tags" Target="../tags/tag82.xml"/><Relationship Id="rId3" Type="http://schemas.openxmlformats.org/officeDocument/2006/relationships/slideLayout" Target="../slideLayouts/slideLayout28.xml"/><Relationship Id="rId21" Type="http://schemas.openxmlformats.org/officeDocument/2006/relationships/tags" Target="../tags/tag77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tags" Target="../tags/tag81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tags" Target="../tags/tag80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tags" Target="../tags/tag79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tags" Target="../tags/tag7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7.xml"/><Relationship Id="rId21" Type="http://schemas.openxmlformats.org/officeDocument/2006/relationships/tags" Target="../tags/tag159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tags" Target="../tags/tag158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tags" Target="../tags/tag162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tags" Target="../tags/tag161.xml"/><Relationship Id="rId10" Type="http://schemas.openxmlformats.org/officeDocument/2006/relationships/slideLayout" Target="../slideLayouts/slideLayout54.xml"/><Relationship Id="rId19" Type="http://schemas.openxmlformats.org/officeDocument/2006/relationships/tags" Target="../tags/tag157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ags" Target="../tags/tag16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4.xml"/><Relationship Id="rId21" Type="http://schemas.openxmlformats.org/officeDocument/2006/relationships/tags" Target="../tags/tag235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5" Type="http://schemas.openxmlformats.org/officeDocument/2006/relationships/tags" Target="../tags/tag239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tags" Target="../tags/tag234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24" Type="http://schemas.openxmlformats.org/officeDocument/2006/relationships/tags" Target="../tags/tag238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23" Type="http://schemas.openxmlformats.org/officeDocument/2006/relationships/tags" Target="../tags/tag237.xml"/><Relationship Id="rId10" Type="http://schemas.openxmlformats.org/officeDocument/2006/relationships/slideLayout" Target="../slideLayouts/slideLayout71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Relationship Id="rId22" Type="http://schemas.openxmlformats.org/officeDocument/2006/relationships/tags" Target="../tags/tag23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ags" Target="../tags/tag310.xml"/><Relationship Id="rId18" Type="http://schemas.openxmlformats.org/officeDocument/2006/relationships/tags" Target="../tags/tag315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6.xml"/><Relationship Id="rId17" Type="http://schemas.openxmlformats.org/officeDocument/2006/relationships/tags" Target="../tags/tag314.xml"/><Relationship Id="rId2" Type="http://schemas.openxmlformats.org/officeDocument/2006/relationships/slideLayout" Target="../slideLayouts/slideLayout81.xml"/><Relationship Id="rId16" Type="http://schemas.openxmlformats.org/officeDocument/2006/relationships/tags" Target="../tags/tag313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tags" Target="../tags/tag312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tags" Target="../tags/tag3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zp5-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96331" y="4263330"/>
            <a:ext cx="1691686" cy="972716"/>
          </a:xfrm>
          <a:prstGeom prst="rect">
            <a:avLst/>
          </a:prstGeom>
          <a:ln>
            <a:noFill/>
          </a:ln>
          <a:effectLst>
            <a:softEdge rad="3683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5" r:id="rId4"/>
    <p:sldLayoutId id="2147484214" r:id="rId5"/>
    <p:sldLayoutId id="2147484006" r:id="rId6"/>
    <p:sldLayoutId id="2147484215" r:id="rId7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1650" y="331788"/>
            <a:ext cx="8140700" cy="331787"/>
          </a:xfrm>
          <a:prstGeom prst="rect">
            <a:avLst/>
          </a:prstGeom>
          <a:noFill/>
          <a:ln w="9525">
            <a:noFill/>
          </a:ln>
        </p:spPr>
        <p:txBody>
          <a:bodyPr lIns="100800" tIns="39600" rIns="75600" bIns="39600" anchor="t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21"/>
            </p:custDataLst>
          </p:nvPr>
        </p:nvSpPr>
        <p:spPr>
          <a:xfrm>
            <a:off x="501650" y="714375"/>
            <a:ext cx="8140700" cy="4041775"/>
          </a:xfrm>
          <a:prstGeom prst="rect">
            <a:avLst/>
          </a:prstGeom>
          <a:noFill/>
          <a:ln w="9525">
            <a:noFill/>
          </a:ln>
        </p:spPr>
        <p:txBody>
          <a:bodyPr lIns="100800" tIns="0" rIns="82800" bIns="0"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60400" y="476250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21E0FF7-0FF5-457A-9450-914ED1CFB684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3511372-C90F-44D2-8F5D-1FEC6DAD54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6" r:id="rId1"/>
    <p:sldLayoutId id="2147484217" r:id="rId2"/>
    <p:sldLayoutId id="2147484218" r:id="rId3"/>
    <p:sldLayoutId id="2147484219" r:id="rId4"/>
    <p:sldLayoutId id="2147484220" r:id="rId5"/>
    <p:sldLayoutId id="2147484221" r:id="rId6"/>
    <p:sldLayoutId id="2147484222" r:id="rId7"/>
    <p:sldLayoutId id="2147484223" r:id="rId8"/>
    <p:sldLayoutId id="2147484224" r:id="rId9"/>
    <p:sldLayoutId id="2147484225" r:id="rId10"/>
    <p:sldLayoutId id="2147484226" r:id="rId11"/>
    <p:sldLayoutId id="2147484227" r:id="rId12"/>
    <p:sldLayoutId id="2147484228" r:id="rId13"/>
    <p:sldLayoutId id="2147484229" r:id="rId14"/>
    <p:sldLayoutId id="2147484230" r:id="rId15"/>
    <p:sldLayoutId id="2147484231" r:id="rId16"/>
    <p:sldLayoutId id="2147484232" r:id="rId17"/>
    <p:sldLayoutId id="2147484031" r:id="rId18"/>
  </p:sldLayoutIdLst>
  <p:hf sldNum="0" hdr="0" ftr="0" dt="0"/>
  <p:txStyles>
    <p:titleStyle>
      <a:lvl1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 kern="1200" spc="20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2pPr>
      <a:lvl3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3pPr>
      <a:lvl4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4pPr>
      <a:lvl5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5pPr>
      <a:lvl6pPr marL="4572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6pPr>
      <a:lvl7pPr marL="9144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7pPr>
      <a:lvl8pPr marL="13716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8pPr>
      <a:lvl9pPr marL="18288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tabLst>
          <a:tab pos="1206500" algn="l"/>
        </a:tabLst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1650" y="331788"/>
            <a:ext cx="8140700" cy="331787"/>
          </a:xfrm>
          <a:prstGeom prst="rect">
            <a:avLst/>
          </a:prstGeom>
          <a:noFill/>
          <a:ln w="9525">
            <a:noFill/>
          </a:ln>
        </p:spPr>
        <p:txBody>
          <a:bodyPr lIns="100800" tIns="39600" rIns="75600" bIns="39600" anchor="t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  <p:custDataLst>
              <p:tags r:id="rId22"/>
            </p:custDataLst>
          </p:nvPr>
        </p:nvSpPr>
        <p:spPr>
          <a:xfrm>
            <a:off x="501650" y="714375"/>
            <a:ext cx="8140700" cy="4041775"/>
          </a:xfrm>
          <a:prstGeom prst="rect">
            <a:avLst/>
          </a:prstGeom>
          <a:noFill/>
          <a:ln w="9525">
            <a:noFill/>
          </a:ln>
        </p:spPr>
        <p:txBody>
          <a:bodyPr lIns="100800" tIns="0" rIns="82800" bIns="0"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60400" y="476250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91F67AD-DDDE-4DF8-9F50-74E65F0ECC2E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DF70F8B-18AE-41FB-AA6E-5F709F5C86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  <p:sldLayoutId id="2147484245" r:id="rId13"/>
    <p:sldLayoutId id="2147484246" r:id="rId14"/>
    <p:sldLayoutId id="2147484247" r:id="rId15"/>
    <p:sldLayoutId id="2147484248" r:id="rId16"/>
    <p:sldLayoutId id="2147484249" r:id="rId17"/>
    <p:sldLayoutId id="2147484250" r:id="rId18"/>
    <p:sldLayoutId id="2147484074" r:id="rId19"/>
  </p:sldLayoutIdLst>
  <p:hf sldNum="0" hdr="0" ftr="0" dt="0"/>
  <p:txStyles>
    <p:titleStyle>
      <a:lvl1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 kern="1200" spc="20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2pPr>
      <a:lvl3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3pPr>
      <a:lvl4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4pPr>
      <a:lvl5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5pPr>
      <a:lvl6pPr marL="4572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6pPr>
      <a:lvl7pPr marL="9144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7pPr>
      <a:lvl8pPr marL="13716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8pPr>
      <a:lvl9pPr marL="18288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tabLst>
          <a:tab pos="1206500" algn="l"/>
        </a:tabLst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1650" y="331788"/>
            <a:ext cx="8140700" cy="331787"/>
          </a:xfrm>
          <a:prstGeom prst="rect">
            <a:avLst/>
          </a:prstGeom>
          <a:noFill/>
          <a:ln w="9525">
            <a:noFill/>
          </a:ln>
        </p:spPr>
        <p:txBody>
          <a:bodyPr lIns="100800" tIns="39600" rIns="75600" bIns="39600" anchor="t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  <p:custDataLst>
              <p:tags r:id="rId20"/>
            </p:custDataLst>
          </p:nvPr>
        </p:nvSpPr>
        <p:spPr>
          <a:xfrm>
            <a:off x="501650" y="714375"/>
            <a:ext cx="8140700" cy="4041775"/>
          </a:xfrm>
          <a:prstGeom prst="rect">
            <a:avLst/>
          </a:prstGeom>
          <a:noFill/>
          <a:ln w="9525">
            <a:noFill/>
          </a:ln>
        </p:spPr>
        <p:txBody>
          <a:bodyPr lIns="100800" tIns="0" rIns="82800" bIns="0"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60400" y="476250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C58C202-6AF4-46A7-A532-B7804980D0A4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10CBB34-E1EE-4ED2-B086-69AE57A094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1" r:id="rId1"/>
    <p:sldLayoutId id="2147484252" r:id="rId2"/>
    <p:sldLayoutId id="2147484253" r:id="rId3"/>
    <p:sldLayoutId id="2147484254" r:id="rId4"/>
    <p:sldLayoutId id="2147484255" r:id="rId5"/>
    <p:sldLayoutId id="2147484256" r:id="rId6"/>
    <p:sldLayoutId id="2147484257" r:id="rId7"/>
    <p:sldLayoutId id="2147484258" r:id="rId8"/>
    <p:sldLayoutId id="2147484259" r:id="rId9"/>
    <p:sldLayoutId id="2147484260" r:id="rId10"/>
    <p:sldLayoutId id="2147484261" r:id="rId11"/>
    <p:sldLayoutId id="2147484262" r:id="rId12"/>
    <p:sldLayoutId id="2147484263" r:id="rId13"/>
    <p:sldLayoutId id="2147484264" r:id="rId14"/>
    <p:sldLayoutId id="2147484265" r:id="rId15"/>
    <p:sldLayoutId id="2147484266" r:id="rId16"/>
    <p:sldLayoutId id="2147484117" r:id="rId17"/>
  </p:sldLayoutIdLst>
  <p:hf sldNum="0" hdr="0" ftr="0" dt="0"/>
  <p:txStyles>
    <p:titleStyle>
      <a:lvl1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 kern="1200" spc="20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2pPr>
      <a:lvl3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3pPr>
      <a:lvl4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4pPr>
      <a:lvl5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5pPr>
      <a:lvl6pPr marL="4572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6pPr>
      <a:lvl7pPr marL="9144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7pPr>
      <a:lvl8pPr marL="13716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8pPr>
      <a:lvl9pPr marL="18288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tabLst>
          <a:tab pos="1206500" algn="l"/>
        </a:tabLst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1650" y="331788"/>
            <a:ext cx="8140700" cy="331787"/>
          </a:xfrm>
          <a:prstGeom prst="rect">
            <a:avLst/>
          </a:prstGeom>
          <a:noFill/>
          <a:ln w="9525">
            <a:noFill/>
          </a:ln>
        </p:spPr>
        <p:txBody>
          <a:bodyPr lIns="100800" tIns="39600" rIns="75600" bIns="39600" anchor="t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  <p:custDataLst>
              <p:tags r:id="rId21"/>
            </p:custDataLst>
          </p:nvPr>
        </p:nvSpPr>
        <p:spPr>
          <a:xfrm>
            <a:off x="501650" y="714375"/>
            <a:ext cx="8140700" cy="4041775"/>
          </a:xfrm>
          <a:prstGeom prst="rect">
            <a:avLst/>
          </a:prstGeom>
          <a:noFill/>
          <a:ln w="9525">
            <a:noFill/>
          </a:ln>
        </p:spPr>
        <p:txBody>
          <a:bodyPr lIns="100800" tIns="0" rIns="82800" bIns="0"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60400" y="476250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4DDB823-B39C-4272-AB0C-AD92F0DDCD79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838025B-B1F7-4F9F-87F0-04F4197A6B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7" r:id="rId1"/>
    <p:sldLayoutId id="2147484268" r:id="rId2"/>
    <p:sldLayoutId id="2147484269" r:id="rId3"/>
    <p:sldLayoutId id="2147484270" r:id="rId4"/>
    <p:sldLayoutId id="2147484271" r:id="rId5"/>
    <p:sldLayoutId id="2147484272" r:id="rId6"/>
    <p:sldLayoutId id="2147484273" r:id="rId7"/>
    <p:sldLayoutId id="2147484274" r:id="rId8"/>
    <p:sldLayoutId id="2147484275" r:id="rId9"/>
    <p:sldLayoutId id="2147484276" r:id="rId10"/>
    <p:sldLayoutId id="2147484277" r:id="rId11"/>
    <p:sldLayoutId id="2147484278" r:id="rId12"/>
    <p:sldLayoutId id="2147484279" r:id="rId13"/>
    <p:sldLayoutId id="2147484280" r:id="rId14"/>
    <p:sldLayoutId id="2147484281" r:id="rId15"/>
    <p:sldLayoutId id="2147484282" r:id="rId16"/>
    <p:sldLayoutId id="2147484283" r:id="rId17"/>
    <p:sldLayoutId id="2147484160" r:id="rId18"/>
  </p:sldLayoutIdLst>
  <p:hf sldNum="0" hdr="0" ftr="0" dt="0"/>
  <p:txStyles>
    <p:titleStyle>
      <a:lvl1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 kern="1200" spc="20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2pPr>
      <a:lvl3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3pPr>
      <a:lvl4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4pPr>
      <a:lvl5pPr algn="l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b="1">
          <a:solidFill>
            <a:srgbClr val="262626"/>
          </a:solidFill>
          <a:latin typeface="Arial" charset="0"/>
          <a:ea typeface="隶书"/>
          <a:cs typeface="隶书"/>
        </a:defRPr>
      </a:lvl5pPr>
      <a:lvl6pPr marL="4572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6pPr>
      <a:lvl7pPr marL="9144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7pPr>
      <a:lvl8pPr marL="13716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8pPr>
      <a:lvl9pPr marL="1828800" algn="l" defTabSz="685800" rtl="0" fontAlgn="base">
        <a:lnSpc>
          <a:spcPct val="120000"/>
        </a:lnSpc>
        <a:spcBef>
          <a:spcPct val="0"/>
        </a:spcBef>
        <a:spcAft>
          <a:spcPct val="0"/>
        </a:spcAft>
        <a:defRPr b="1">
          <a:solidFill>
            <a:srgbClr val="262626"/>
          </a:solidFill>
          <a:latin typeface="Arial" charset="0"/>
          <a:ea typeface="隶书"/>
          <a:cs typeface="隶书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tabLst>
          <a:tab pos="1206500" algn="l"/>
        </a:tabLst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 spc="150">
          <a:solidFill>
            <a:srgbClr val="262626"/>
          </a:solidFill>
          <a:latin typeface="Arial" panose="020B0604020202020204" pitchFamily="34" charset="0"/>
          <a:ea typeface="隶书" pitchFamily="49" charset="-122"/>
          <a:cs typeface="隶书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5613" y="455613"/>
            <a:ext cx="8228012" cy="48736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86723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455613" y="1136650"/>
            <a:ext cx="8228012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1B35A89-F2BE-4B05-AF97-149310A441CB}" type="datetimeFigureOut">
              <a:rPr lang="zh-CN" altLang="en-US"/>
              <a:pPr>
                <a:defRPr/>
              </a:pPr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559C45D-247B-4DC8-BDA5-B443FA8B74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</p:sldLayoutIdLst>
  <p:hf sldNum="0" hdr="0" ftr="0" dt="0"/>
  <p:txStyles>
    <p:titleStyle>
      <a:lvl1pPr algn="l" defTabSz="685800" rtl="0" eaLnBrk="0" fontAlgn="base" hangingPunct="0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defTabSz="685800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charset="0"/>
          <a:ea typeface="微软雅黑" pitchFamily="34" charset="-122"/>
        </a:defRPr>
      </a:lvl2pPr>
      <a:lvl3pPr algn="l" defTabSz="685800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charset="0"/>
          <a:ea typeface="微软雅黑" pitchFamily="34" charset="-122"/>
        </a:defRPr>
      </a:lvl3pPr>
      <a:lvl4pPr algn="l" defTabSz="685800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charset="0"/>
          <a:ea typeface="微软雅黑" pitchFamily="34" charset="-122"/>
        </a:defRPr>
      </a:lvl4pPr>
      <a:lvl5pPr algn="l" defTabSz="685800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charset="0"/>
          <a:ea typeface="微软雅黑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charset="0"/>
          <a:ea typeface="微软雅黑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charset="0"/>
          <a:ea typeface="微软雅黑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charset="0"/>
          <a:ea typeface="微软雅黑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charset="0"/>
          <a:ea typeface="微软雅黑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4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1.xml"/><Relationship Id="rId1" Type="http://schemas.openxmlformats.org/officeDocument/2006/relationships/tags" Target="../tags/tag35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351.xml"/><Relationship Id="rId1" Type="http://schemas.openxmlformats.org/officeDocument/2006/relationships/tags" Target="../tags/tag350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63.xml"/><Relationship Id="rId1" Type="http://schemas.openxmlformats.org/officeDocument/2006/relationships/tags" Target="../tags/tag360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3.xml"/><Relationship Id="rId1" Type="http://schemas.openxmlformats.org/officeDocument/2006/relationships/tags" Target="../tags/tag36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36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3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6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36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1.xml"/><Relationship Id="rId1" Type="http://schemas.openxmlformats.org/officeDocument/2006/relationships/tags" Target="../tags/tag36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36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36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63.xml"/><Relationship Id="rId1" Type="http://schemas.openxmlformats.org/officeDocument/2006/relationships/tags" Target="../tags/tag369.xml"/><Relationship Id="rId4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37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7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7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7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8"/>
          <p:cNvSpPr txBox="1"/>
          <p:nvPr/>
        </p:nvSpPr>
        <p:spPr>
          <a:xfrm>
            <a:off x="2277586" y="1341496"/>
            <a:ext cx="4680519" cy="89916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Kaiti SC"/>
                <a:cs typeface="Kaiti SC"/>
              </a:rPr>
              <a:t>  </a:t>
            </a:r>
            <a:r>
              <a:rPr lang="zh-CN" altLang="en-US" sz="5400" b="1">
                <a:solidFill>
                  <a:srgbClr val="FF0000"/>
                </a:solidFill>
                <a:latin typeface="宋体" panose="02010600030101010101" pitchFamily="2" charset="-122"/>
                <a:ea typeface="Kaiti SC"/>
                <a:cs typeface="Kaiti SC"/>
              </a:rPr>
              <a:t>土地的誓言</a:t>
            </a:r>
          </a:p>
        </p:txBody>
      </p:sp>
      <p:sp>
        <p:nvSpPr>
          <p:cNvPr id="301060" name="文本框 3"/>
          <p:cNvSpPr txBox="1">
            <a:spLocks noChangeArrowheads="1"/>
          </p:cNvSpPr>
          <p:nvPr/>
        </p:nvSpPr>
        <p:spPr bwMode="auto">
          <a:xfrm>
            <a:off x="5427663" y="2771775"/>
            <a:ext cx="19177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/>
              <a:t>端木蕻良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1" name="Text Box 2"/>
          <p:cNvSpPr>
            <a:spLocks noChangeArrowheads="1"/>
          </p:cNvSpPr>
          <p:nvPr/>
        </p:nvSpPr>
        <p:spPr bwMode="auto">
          <a:xfrm>
            <a:off x="368300" y="760413"/>
            <a:ext cx="8534400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宋体" charset="-122"/>
                <a:sym typeface="隶书"/>
              </a:rPr>
              <a:t>   </a:t>
            </a:r>
            <a:endParaRPr lang="zh-CN" altLang="en-US" sz="2400" b="1">
              <a:latin typeface="宋体" charset="-122"/>
              <a:sym typeface="隶书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宋体" charset="-122"/>
                <a:sym typeface="隶书"/>
              </a:rPr>
              <a:t>    1941</a:t>
            </a:r>
            <a:r>
              <a:rPr lang="zh-CN" altLang="en-US" sz="2400" b="1">
                <a:latin typeface="宋体" charset="-122"/>
                <a:sym typeface="隶书"/>
              </a:rPr>
              <a:t>年</a:t>
            </a:r>
            <a:r>
              <a:rPr lang="en-US" altLang="zh-CN" sz="2400" b="1">
                <a:latin typeface="宋体" charset="-122"/>
                <a:sym typeface="隶书"/>
              </a:rPr>
              <a:t>9</a:t>
            </a:r>
            <a:r>
              <a:rPr lang="zh-CN" altLang="en-US" sz="2400" b="1">
                <a:latin typeface="宋体" charset="-122"/>
                <a:sym typeface="隶书"/>
              </a:rPr>
              <a:t>月</a:t>
            </a:r>
            <a:r>
              <a:rPr lang="en-US" altLang="zh-CN" sz="2400" b="1">
                <a:latin typeface="宋体" charset="-122"/>
                <a:sym typeface="隶书"/>
              </a:rPr>
              <a:t>18</a:t>
            </a:r>
            <a:r>
              <a:rPr lang="zh-CN" altLang="en-US" sz="2400" b="1">
                <a:latin typeface="宋体" charset="-122"/>
                <a:sym typeface="隶书"/>
              </a:rPr>
              <a:t>日，九一八事变已经过去了</a:t>
            </a:r>
            <a:r>
              <a:rPr lang="zh-CN" altLang="en-US" sz="2400" b="1">
                <a:solidFill>
                  <a:srgbClr val="FF0066"/>
                </a:solidFill>
                <a:latin typeface="宋体" charset="-122"/>
                <a:sym typeface="隶书"/>
              </a:rPr>
              <a:t>整整十年</a:t>
            </a:r>
            <a:r>
              <a:rPr lang="zh-CN" altLang="en-US" sz="2400" b="1">
                <a:latin typeface="宋体" charset="-122"/>
                <a:sym typeface="隶书"/>
              </a:rPr>
              <a:t>了，抗日战争正处于十分艰苦的阶段，流亡在关内的东北人</a:t>
            </a:r>
            <a:r>
              <a:rPr lang="zh-CN" altLang="en-US" sz="2400" b="1">
                <a:solidFill>
                  <a:srgbClr val="FF0066"/>
                </a:solidFill>
                <a:latin typeface="宋体" charset="-122"/>
                <a:sym typeface="隶书"/>
              </a:rPr>
              <a:t>依然无家可归</a:t>
            </a:r>
            <a:r>
              <a:rPr lang="zh-CN" altLang="en-US" sz="2400" b="1">
                <a:latin typeface="宋体" charset="-122"/>
                <a:sym typeface="隶书"/>
              </a:rPr>
              <a:t>。流离失所的东北作家端木蕻良，用饱含深沉的爱国热情写下了这篇感人肺腑的散文。</a:t>
            </a:r>
            <a:endParaRPr lang="zh-CN" altLang="en-US" sz="2400" b="1">
              <a:latin typeface="宋体" charset="-122"/>
            </a:endParaRPr>
          </a:p>
        </p:txBody>
      </p:sp>
      <p:grpSp>
        <p:nvGrpSpPr>
          <p:cNvPr id="312322" name="组合 1"/>
          <p:cNvGrpSpPr>
            <a:grpSpLocks/>
          </p:cNvGrpSpPr>
          <p:nvPr/>
        </p:nvGrpSpPr>
        <p:grpSpPr bwMode="auto">
          <a:xfrm>
            <a:off x="358775" y="155575"/>
            <a:ext cx="1743075" cy="566738"/>
            <a:chOff x="3333750" y="339725"/>
            <a:chExt cx="1743075" cy="566738"/>
          </a:xfrm>
        </p:grpSpPr>
        <p:sp>
          <p:nvSpPr>
            <p:cNvPr id="15" name="圆角矩形 14"/>
            <p:cNvSpPr/>
            <p:nvPr/>
          </p:nvSpPr>
          <p:spPr bwMode="auto">
            <a:xfrm rot="555800">
              <a:off x="4602163" y="4572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 bwMode="auto">
            <a:xfrm rot="20470821">
              <a:off x="4197350" y="4635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 bwMode="auto">
            <a:xfrm rot="319204">
              <a:off x="3778250" y="4635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 bwMode="auto">
            <a:xfrm rot="21148334">
              <a:off x="3368675" y="4714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12327" name="矩形 1"/>
            <p:cNvSpPr>
              <a:spLocks noChangeArrowheads="1"/>
            </p:cNvSpPr>
            <p:nvPr/>
          </p:nvSpPr>
          <p:spPr bwMode="auto">
            <a:xfrm>
              <a:off x="3333750" y="3397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背景资料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650" y="331788"/>
            <a:ext cx="8140700" cy="331787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endParaRPr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3713" y="700088"/>
            <a:ext cx="6845300" cy="404177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indent="0" fontAlgn="base">
              <a:spcBef>
                <a:spcPct val="0"/>
              </a:spcBef>
              <a:buFont typeface="Arial" charset="0"/>
              <a:buNone/>
              <a:defRPr/>
            </a:pPr>
            <a:endParaRPr sz="1800">
              <a:solidFill>
                <a:srgbClr val="262626"/>
              </a:solidFill>
              <a:latin typeface="Arial" charset="0"/>
              <a:ea typeface="隶书"/>
              <a:cs typeface="隶书"/>
            </a:endParaRPr>
          </a:p>
          <a:p>
            <a:pPr marL="0" indent="0" fontAlgn="base">
              <a:spcBef>
                <a:spcPct val="0"/>
              </a:spcBef>
              <a:buFont typeface="Arial" charset="0"/>
              <a:buNone/>
              <a:defRPr/>
            </a:pPr>
            <a:r>
              <a:rPr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任务一：圈出本文生字词。</a:t>
            </a:r>
          </a:p>
          <a:p>
            <a:pPr marL="0" indent="0" fontAlgn="base">
              <a:spcBef>
                <a:spcPct val="0"/>
              </a:spcBef>
              <a:buFont typeface="Arial" charset="0"/>
              <a:buNone/>
              <a:defRPr/>
            </a:pPr>
            <a:r>
              <a:rPr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任务二：</a:t>
            </a:r>
            <a:r>
              <a:rPr altLang="zh-CN"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边</a:t>
            </a:r>
            <a:r>
              <a:rPr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读边思考问题</a:t>
            </a:r>
            <a:r>
              <a:rPr lang="en-US"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：</a:t>
            </a:r>
          </a:p>
          <a:p>
            <a:pPr marL="0" indent="0" fontAlgn="base">
              <a:spcBef>
                <a:spcPct val="0"/>
              </a:spcBef>
              <a:buFont typeface="Arial" charset="0"/>
              <a:buNone/>
              <a:defRPr/>
            </a:pPr>
            <a:r>
              <a:rPr lang="en-US"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1</a:t>
            </a:r>
            <a:r>
              <a:rPr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、用自已的话概括段落内容。</a:t>
            </a:r>
          </a:p>
          <a:p>
            <a:pPr marL="0" indent="0" fontAlgn="base">
              <a:spcBef>
                <a:spcPct val="0"/>
              </a:spcBef>
              <a:buFont typeface="Arial" charset="0"/>
              <a:buNone/>
              <a:defRPr/>
            </a:pPr>
            <a:r>
              <a:rPr altLang="zh-CN"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2</a:t>
            </a:r>
            <a:r>
              <a:rPr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、作者向家乡的土地发出了怎样的誓言？</a:t>
            </a:r>
          </a:p>
          <a:p>
            <a:pPr marL="0" indent="0" fontAlgn="base">
              <a:spcBef>
                <a:spcPct val="0"/>
              </a:spcBef>
              <a:buFont typeface="Arial" charset="0"/>
              <a:buNone/>
              <a:defRPr/>
            </a:pPr>
            <a:r>
              <a:rPr altLang="zh-CN"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3</a:t>
            </a:r>
            <a:r>
              <a:rPr sz="2400" b="1">
                <a:solidFill>
                  <a:schemeClr val="tx1"/>
                </a:solidFill>
                <a:latin typeface="宋体" charset="-122"/>
                <a:ea typeface="宋体" charset="-122"/>
                <a:cs typeface="隶书"/>
              </a:rPr>
              <a:t>、这些誓言表达了作者什么感情？</a:t>
            </a:r>
          </a:p>
        </p:txBody>
      </p:sp>
      <p:grpSp>
        <p:nvGrpSpPr>
          <p:cNvPr id="313347" name="组合 8"/>
          <p:cNvGrpSpPr>
            <a:grpSpLocks/>
          </p:cNvGrpSpPr>
          <p:nvPr/>
        </p:nvGrpSpPr>
        <p:grpSpPr bwMode="auto">
          <a:xfrm>
            <a:off x="0" y="31750"/>
            <a:ext cx="2051050" cy="522288"/>
            <a:chOff x="0" y="-63"/>
            <a:chExt cx="3231" cy="820"/>
          </a:xfrm>
        </p:grpSpPr>
        <p:sp>
          <p:nvSpPr>
            <p:cNvPr id="3133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41" cy="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初读感知</a:t>
              </a:r>
            </a:p>
          </p:txBody>
        </p:sp>
        <p:cxnSp>
          <p:nvCxnSpPr>
            <p:cNvPr id="35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菱形 3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文本框 5"/>
          <p:cNvSpPr txBox="1">
            <a:spLocks noChangeArrowheads="1"/>
          </p:cNvSpPr>
          <p:nvPr/>
        </p:nvSpPr>
        <p:spPr bwMode="auto">
          <a:xfrm>
            <a:off x="163513" y="104775"/>
            <a:ext cx="8980487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25"/>
              </a:lnSpc>
            </a:pPr>
            <a:r>
              <a:rPr lang="en-US" altLang="zh-CN" sz="1600" b="1"/>
              <a:t>                                                           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600" b="1">
                <a:latin typeface="宋体" charset="-122"/>
              </a:rPr>
              <a:t>土地的誓言</a:t>
            </a:r>
          </a:p>
          <a:p>
            <a:pPr>
              <a:lnSpc>
                <a:spcPts val="2225"/>
              </a:lnSpc>
            </a:pPr>
            <a:r>
              <a:rPr lang="zh-CN" altLang="en-US" sz="1600">
                <a:latin typeface="宋体" charset="-122"/>
              </a:rPr>
              <a:t>    </a:t>
            </a:r>
            <a:r>
              <a:rPr lang="zh-CN" altLang="en-US" sz="1600" b="1">
                <a:latin typeface="宋体" charset="-122"/>
              </a:rPr>
              <a:t>对于广大的关东原野，我心里怀着挚痛的热爱。我无时无刻不听见她呼唤我的名字，无时无刻不听见她召唤我回去。我有时把手放在胸膛上，知道我的心是跳跃的，我的心还在喷涌着血液吧，因为我常常感到它在泛滥着一种热情。当我躺在土地上的时候，当我仰望天上的星星，手里握着一把泥土的时候，或者当我回想起儿时的往事的时候，我想起那参天碧绿的白桦林，标直漂亮的白桦树在原野上呻吟；我看见奔流似的马群，听见蒙古狗深夜的嗥鸣和皮鞭滚落在山涧里的脆响；我想起红布似的高粱，金黄的豆粒，黑色的土地，红玉的脸庞，黑玉的眼睛，斑斓的山雕，奔驰的鹿群，带着松香气味的煤块，带着赤色的足金；我想起幽远的车铃，晴天里马儿戴着串铃在溜直的大道上跑着，狐仙姑深夜的谰语，原野上怪诞的狂风……这时我听到故乡在召唤我，故乡有一种声音在召唤着我。她低低地呼唤着我的名字，声音是那样的急切，使我不得不回去。我总是被这种声音所缠绕，不管我走到哪里，即使我睡得很沉，或者在睡梦中突然惊醒的时候，我都会突然想到是我应该回去的时候了。我必须回去，我从来没想过离开她。这种声音是不可阻止的，是不能选择的。这种声音已经和我的心取得了永远的沟通。当我记起故乡的时候，我便能看见那大地的深层，在翻滚着一种红熟的浆液，这声音便是从那里来的。在那亘古的地层里，有着一股燃烧的洪流，像我的心喷涌着血液一样。这个我是知道的，我常常把手放在大地上，我会感到她在跳跃，和我的心的跳跃是一样的。它们从来没有停息，它们的热血一直在流，在热情的默契里它们彼此呼唤着，终有一天它们要汇合在一起。</a:t>
            </a:r>
          </a:p>
          <a:p>
            <a:pPr>
              <a:lnSpc>
                <a:spcPts val="2125"/>
              </a:lnSpc>
            </a:pPr>
            <a:endParaRPr lang="zh-CN" altLang="en-US" b="1">
              <a:latin typeface="宋体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3" name="Rectangle 3"/>
          <p:cNvSpPr>
            <a:spLocks noGrp="1"/>
          </p:cNvSpPr>
          <p:nvPr>
            <p:ph type="body" idx="1"/>
          </p:nvPr>
        </p:nvSpPr>
        <p:spPr>
          <a:xfrm>
            <a:off x="107950" y="195263"/>
            <a:ext cx="8785225" cy="3963987"/>
          </a:xfrm>
        </p:spPr>
        <p:txBody>
          <a:bodyPr>
            <a:normAutofit fontScale="92500" lnSpcReduction="20000"/>
          </a:bodyPr>
          <a:lstStyle/>
          <a:p>
            <a:pPr marL="171450" indent="-171450" defTabSz="685800" fontAlgn="base">
              <a:lnSpc>
                <a:spcPct val="110000"/>
              </a:lnSpc>
              <a:spcBef>
                <a:spcPct val="0"/>
              </a:spcBef>
              <a:buFont typeface="Arial" charset="0"/>
              <a:buNone/>
            </a:pPr>
            <a:r>
              <a:rPr sz="1800">
                <a:solidFill>
                  <a:srgbClr val="000000"/>
                </a:solidFill>
                <a:latin typeface="Arial" charset="0"/>
              </a:rPr>
              <a:t>   </a:t>
            </a:r>
            <a:r>
              <a:rPr altLang="zh-CN" sz="1800">
                <a:solidFill>
                  <a:srgbClr val="000000"/>
                </a:solidFill>
                <a:latin typeface="Arial" charset="0"/>
              </a:rPr>
              <a:t>      </a:t>
            </a:r>
            <a:r>
              <a:rPr sz="1800" b="1">
                <a:solidFill>
                  <a:srgbClr val="000000"/>
                </a:solidFill>
                <a:latin typeface="宋体" charset="-122"/>
                <a:ea typeface="宋体" charset="-122"/>
              </a:rPr>
              <a:t>土地是我的母亲，我的每一寸皮肤，都有着土粒；我的手掌一接近土地，心就变得平静。我是土地的族系，我不能离开她。在故乡的土地上，我印下无数的脚印。在那田垄里埋葬过我的欢笑，</a:t>
            </a:r>
            <a:r>
              <a:rPr altLang="zh-CN" sz="1800" b="1">
                <a:solidFill>
                  <a:srgbClr val="000000"/>
                </a:solidFill>
                <a:latin typeface="宋体" charset="-122"/>
                <a:ea typeface="宋体" charset="-122"/>
              </a:rPr>
              <a:t>在那稻</a:t>
            </a:r>
            <a:r>
              <a:rPr sz="1800" b="1">
                <a:solidFill>
                  <a:srgbClr val="000000"/>
                </a:solidFill>
                <a:latin typeface="宋体" charset="-122"/>
                <a:ea typeface="宋体" charset="-122"/>
              </a:rPr>
              <a:t>棵上我捉过蚱蜢，在那沉重的镐头上有我的手印。我吃过我自己种的白菜。故乡的土壤是香的。在春天，东风吹起的时候，土壤的香气便在田野里飘起。河流浅浅地流过，柳条像一阵烟雨似的窜出来，空气里都有一种欢喜的声音。原野到处有一种鸣叫，天空清亮透明，劳动的声音从这头响到那头。秋天，银线似的蛛丝在牛角上挂着，粮车拉粮回来，麻雀吃厌了，这里那里到处飞。禾稻的香气是强烈的，碾着新谷的场院辘辘地响着，多么美丽，多么丰饶</a:t>
            </a:r>
            <a:r>
              <a:rPr altLang="zh-CN" sz="1800" b="1">
                <a:solidFill>
                  <a:srgbClr val="000000"/>
                </a:solidFill>
                <a:latin typeface="宋体" charset="-122"/>
                <a:ea typeface="宋体" charset="-122"/>
              </a:rPr>
              <a:t>……</a:t>
            </a:r>
            <a:r>
              <a:rPr sz="1800" b="1">
                <a:solidFill>
                  <a:srgbClr val="000000"/>
                </a:solidFill>
                <a:latin typeface="宋体" charset="-122"/>
                <a:ea typeface="宋体" charset="-122"/>
              </a:rPr>
              <a:t>没有人能够忘记她。我必定为她而战斗到底。土地，原野，我的家乡，你必须被解放！你必须站立！夜夜我听见马蹄奔驰的声音，草原的儿子在黎明的天边呼唤。这时我起来，找寻天空中北方的大熊，在它金色的光芒之下，是我的家乡。我向那边注视着，注视着，直到天边破晓。我永不能忘记，因为我答应过她，我要回到她的身边，我答应过我一定会回去。为了她，我愿付出一切。我必须看见一个更美丽的故乡出现在我的面前</a:t>
            </a:r>
            <a:r>
              <a:rPr altLang="zh-CN" sz="1800" b="1">
                <a:solidFill>
                  <a:srgbClr val="000000"/>
                </a:solidFill>
                <a:latin typeface="宋体" charset="-122"/>
                <a:ea typeface="宋体" charset="-122"/>
              </a:rPr>
              <a:t>——</a:t>
            </a:r>
            <a:r>
              <a:rPr sz="1800" b="1">
                <a:solidFill>
                  <a:srgbClr val="000000"/>
                </a:solidFill>
                <a:latin typeface="宋体" charset="-122"/>
                <a:ea typeface="宋体" charset="-122"/>
              </a:rPr>
              <a:t>或者我的坟前。而我将用我的泪水，洗去她一切的污秽和耻辱。 </a:t>
            </a:r>
            <a:r>
              <a:rPr altLang="zh-CN" sz="1800" b="1">
                <a:solidFill>
                  <a:srgbClr val="000000"/>
                </a:solidFill>
                <a:latin typeface="宋体" charset="-122"/>
                <a:ea typeface="宋体" charset="-122"/>
              </a:rPr>
              <a:t>                             “九一八”十周年写</a:t>
            </a:r>
            <a:r>
              <a:rPr sz="1800" b="1">
                <a:solidFill>
                  <a:srgbClr val="595959"/>
                </a:solidFill>
                <a:latin typeface="宋体" charset="-122"/>
                <a:ea typeface="宋体" charset="-122"/>
              </a:rPr>
              <a:t>。</a:t>
            </a:r>
            <a:r>
              <a:rPr b="1">
                <a:solidFill>
                  <a:srgbClr val="000000"/>
                </a:solidFill>
                <a:latin typeface="宋体" charset="-122"/>
                <a:ea typeface="宋体" charset="-122"/>
              </a:rPr>
              <a:t> </a:t>
            </a:r>
          </a:p>
          <a:p>
            <a:pPr marL="171450" indent="-171450" defTabSz="685800" fontAlgn="base">
              <a:lnSpc>
                <a:spcPct val="110000"/>
              </a:lnSpc>
              <a:spcBef>
                <a:spcPct val="0"/>
              </a:spcBef>
              <a:buFont typeface="Arial" charset="0"/>
              <a:buNone/>
            </a:pPr>
            <a:r>
              <a:rPr>
                <a:solidFill>
                  <a:srgbClr val="000000"/>
                </a:solidFill>
                <a:latin typeface="宋体" charset="-122"/>
                <a:ea typeface="宋体" charset="-122"/>
              </a:rPr>
              <a:t>                                                                                       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417" name="组合 8"/>
          <p:cNvGrpSpPr>
            <a:grpSpLocks/>
          </p:cNvGrpSpPr>
          <p:nvPr/>
        </p:nvGrpSpPr>
        <p:grpSpPr bwMode="auto">
          <a:xfrm>
            <a:off x="0" y="0"/>
            <a:ext cx="2051050" cy="519113"/>
            <a:chOff x="0" y="-63"/>
            <a:chExt cx="3231" cy="816"/>
          </a:xfrm>
        </p:grpSpPr>
        <p:sp>
          <p:nvSpPr>
            <p:cNvPr id="31645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检查预习</a:t>
              </a:r>
            </a:p>
          </p:txBody>
        </p:sp>
        <p:cxnSp>
          <p:nvCxnSpPr>
            <p:cNvPr id="6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菱形 6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6418" name="矩形 11"/>
          <p:cNvSpPr>
            <a:spLocks noChangeArrowheads="1"/>
          </p:cNvSpPr>
          <p:nvPr/>
        </p:nvSpPr>
        <p:spPr bwMode="auto">
          <a:xfrm>
            <a:off x="755650" y="1223963"/>
            <a:ext cx="669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FF"/>
                </a:solidFill>
                <a:latin typeface="等线"/>
              </a:rPr>
              <a:t>zhì</a:t>
            </a:r>
            <a:endParaRPr lang="zh-CN" altLang="en-US" sz="28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19" name="矩形 12"/>
          <p:cNvSpPr>
            <a:spLocks noChangeArrowheads="1"/>
          </p:cNvSpPr>
          <p:nvPr/>
        </p:nvSpPr>
        <p:spPr bwMode="auto">
          <a:xfrm>
            <a:off x="2700338" y="1203325"/>
            <a:ext cx="8080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FF"/>
                </a:solidFill>
                <a:latin typeface="等线"/>
                <a:ea typeface="楷体" pitchFamily="49" charset="-122"/>
              </a:rPr>
              <a:t>huà</a:t>
            </a:r>
            <a:endParaRPr lang="zh-CN" altLang="en-US" sz="2800">
              <a:solidFill>
                <a:srgbClr val="0000FF"/>
              </a:solidFill>
              <a:latin typeface="等线"/>
              <a:ea typeface="楷体" pitchFamily="49" charset="-122"/>
            </a:endParaRPr>
          </a:p>
        </p:txBody>
      </p:sp>
      <p:sp>
        <p:nvSpPr>
          <p:cNvPr id="316420" name="矩形 13"/>
          <p:cNvSpPr>
            <a:spLocks noChangeArrowheads="1"/>
          </p:cNvSpPr>
          <p:nvPr/>
        </p:nvSpPr>
        <p:spPr bwMode="auto">
          <a:xfrm>
            <a:off x="5867400" y="1174750"/>
            <a:ext cx="692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gèn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21" name="矩形 14"/>
          <p:cNvSpPr>
            <a:spLocks noChangeArrowheads="1"/>
          </p:cNvSpPr>
          <p:nvPr/>
        </p:nvSpPr>
        <p:spPr bwMode="auto">
          <a:xfrm>
            <a:off x="7956550" y="1101725"/>
            <a:ext cx="43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qì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22" name="矩形 15"/>
          <p:cNvSpPr>
            <a:spLocks noChangeArrowheads="1"/>
          </p:cNvSpPr>
          <p:nvPr/>
        </p:nvSpPr>
        <p:spPr bwMode="auto">
          <a:xfrm>
            <a:off x="4716463" y="1203325"/>
            <a:ext cx="768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lǒng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23" name="矩形 16"/>
          <p:cNvSpPr>
            <a:spLocks noChangeArrowheads="1"/>
          </p:cNvSpPr>
          <p:nvPr/>
        </p:nvSpPr>
        <p:spPr bwMode="auto">
          <a:xfrm>
            <a:off x="611188" y="2355850"/>
            <a:ext cx="714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gǎo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24" name="矩形 17"/>
          <p:cNvSpPr>
            <a:spLocks noChangeArrowheads="1"/>
          </p:cNvSpPr>
          <p:nvPr/>
        </p:nvSpPr>
        <p:spPr bwMode="auto">
          <a:xfrm>
            <a:off x="2546350" y="2355850"/>
            <a:ext cx="436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lù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25" name="矩形 18"/>
          <p:cNvSpPr>
            <a:spLocks noChangeArrowheads="1"/>
          </p:cNvSpPr>
          <p:nvPr/>
        </p:nvSpPr>
        <p:spPr bwMode="auto">
          <a:xfrm>
            <a:off x="4756150" y="2325688"/>
            <a:ext cx="673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ráo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26" name="矩形 19"/>
          <p:cNvSpPr>
            <a:spLocks noChangeArrowheads="1"/>
          </p:cNvSpPr>
          <p:nvPr/>
        </p:nvSpPr>
        <p:spPr bwMode="auto">
          <a:xfrm>
            <a:off x="4732338" y="3435350"/>
            <a:ext cx="6111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huì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27" name="矩形 20"/>
          <p:cNvSpPr>
            <a:spLocks noChangeArrowheads="1"/>
          </p:cNvSpPr>
          <p:nvPr/>
        </p:nvSpPr>
        <p:spPr bwMode="auto">
          <a:xfrm>
            <a:off x="2325688" y="3478213"/>
            <a:ext cx="7159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háo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28" name="矩形 21"/>
          <p:cNvSpPr>
            <a:spLocks noChangeArrowheads="1"/>
          </p:cNvSpPr>
          <p:nvPr/>
        </p:nvSpPr>
        <p:spPr bwMode="auto">
          <a:xfrm>
            <a:off x="1128713" y="3435350"/>
            <a:ext cx="714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dàn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29" name="矩形 22"/>
          <p:cNvSpPr>
            <a:spLocks noChangeArrowheads="1"/>
          </p:cNvSpPr>
          <p:nvPr/>
        </p:nvSpPr>
        <p:spPr bwMode="auto">
          <a:xfrm>
            <a:off x="7956550" y="2254250"/>
            <a:ext cx="615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làn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30" name="矩形 23"/>
          <p:cNvSpPr>
            <a:spLocks noChangeArrowheads="1"/>
          </p:cNvSpPr>
          <p:nvPr/>
        </p:nvSpPr>
        <p:spPr bwMode="auto">
          <a:xfrm>
            <a:off x="5913438" y="2254250"/>
            <a:ext cx="788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niǎn</a:t>
            </a:r>
          </a:p>
        </p:txBody>
      </p:sp>
      <p:sp>
        <p:nvSpPr>
          <p:cNvPr id="316431" name="矩形 1"/>
          <p:cNvSpPr>
            <a:spLocks noChangeArrowheads="1"/>
          </p:cNvSpPr>
          <p:nvPr/>
        </p:nvSpPr>
        <p:spPr bwMode="auto">
          <a:xfrm>
            <a:off x="703263" y="1643063"/>
            <a:ext cx="11985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挚</a:t>
            </a: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痛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6432" name="矩形 2"/>
          <p:cNvSpPr>
            <a:spLocks noChangeArrowheads="1"/>
          </p:cNvSpPr>
          <p:nvPr/>
        </p:nvSpPr>
        <p:spPr bwMode="auto">
          <a:xfrm>
            <a:off x="2195513" y="1635125"/>
            <a:ext cx="17065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白</a:t>
            </a:r>
            <a:r>
              <a:rPr lang="zh-CN" altLang="en-US" sz="4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桦</a:t>
            </a: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林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6433" name="矩形 3"/>
          <p:cNvSpPr>
            <a:spLocks noChangeArrowheads="1"/>
          </p:cNvSpPr>
          <p:nvPr/>
        </p:nvSpPr>
        <p:spPr bwMode="auto">
          <a:xfrm>
            <a:off x="5878513" y="1503363"/>
            <a:ext cx="12033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亘</a:t>
            </a:r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古</a:t>
            </a:r>
            <a:endParaRPr lang="zh-CN" altLang="en-US" sz="4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6434" name="矩形 5"/>
          <p:cNvSpPr>
            <a:spLocks noChangeArrowheads="1"/>
          </p:cNvSpPr>
          <p:nvPr/>
        </p:nvSpPr>
        <p:spPr bwMode="auto">
          <a:xfrm>
            <a:off x="7394575" y="1503363"/>
            <a:ext cx="12033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默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契</a:t>
            </a:r>
            <a:endParaRPr lang="en-US" altLang="zh-CN" sz="4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6435" name="矩形 6"/>
          <p:cNvSpPr>
            <a:spLocks noChangeArrowheads="1"/>
          </p:cNvSpPr>
          <p:nvPr/>
        </p:nvSpPr>
        <p:spPr bwMode="auto">
          <a:xfrm>
            <a:off x="4222750" y="1503363"/>
            <a:ext cx="12033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田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垄</a:t>
            </a:r>
          </a:p>
        </p:txBody>
      </p:sp>
      <p:sp>
        <p:nvSpPr>
          <p:cNvPr id="316436" name="矩形 7"/>
          <p:cNvSpPr>
            <a:spLocks noChangeArrowheads="1"/>
          </p:cNvSpPr>
          <p:nvPr/>
        </p:nvSpPr>
        <p:spPr bwMode="auto">
          <a:xfrm>
            <a:off x="625475" y="2655888"/>
            <a:ext cx="12033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镐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头</a:t>
            </a:r>
          </a:p>
        </p:txBody>
      </p:sp>
      <p:sp>
        <p:nvSpPr>
          <p:cNvPr id="316437" name="矩形 8"/>
          <p:cNvSpPr>
            <a:spLocks noChangeArrowheads="1"/>
          </p:cNvSpPr>
          <p:nvPr/>
        </p:nvSpPr>
        <p:spPr bwMode="auto">
          <a:xfrm>
            <a:off x="2411413" y="2655888"/>
            <a:ext cx="11985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辘</a:t>
            </a:r>
            <a:r>
              <a:rPr lang="zh-CN" altLang="en-US" sz="4000">
                <a:latin typeface="楷体" pitchFamily="49" charset="-122"/>
                <a:ea typeface="楷体" pitchFamily="49" charset="-122"/>
              </a:rPr>
              <a:t>辘</a:t>
            </a:r>
          </a:p>
        </p:txBody>
      </p:sp>
      <p:sp>
        <p:nvSpPr>
          <p:cNvPr id="316438" name="矩形 10"/>
          <p:cNvSpPr>
            <a:spLocks noChangeArrowheads="1"/>
          </p:cNvSpPr>
          <p:nvPr/>
        </p:nvSpPr>
        <p:spPr bwMode="auto">
          <a:xfrm>
            <a:off x="4225925" y="2584450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丰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饶</a:t>
            </a:r>
            <a:endParaRPr lang="en-US" altLang="zh-CN" sz="4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6439" name="矩形 24"/>
          <p:cNvSpPr>
            <a:spLocks noChangeArrowheads="1"/>
          </p:cNvSpPr>
          <p:nvPr/>
        </p:nvSpPr>
        <p:spPr bwMode="auto">
          <a:xfrm>
            <a:off x="4198938" y="3724275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污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秽</a:t>
            </a:r>
          </a:p>
        </p:txBody>
      </p:sp>
      <p:sp>
        <p:nvSpPr>
          <p:cNvPr id="316440" name="矩形 25"/>
          <p:cNvSpPr>
            <a:spLocks noChangeArrowheads="1"/>
          </p:cNvSpPr>
          <p:nvPr/>
        </p:nvSpPr>
        <p:spPr bwMode="auto">
          <a:xfrm>
            <a:off x="2339975" y="3765550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嗥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鸣</a:t>
            </a:r>
          </a:p>
        </p:txBody>
      </p:sp>
      <p:sp>
        <p:nvSpPr>
          <p:cNvPr id="316441" name="矩形 26"/>
          <p:cNvSpPr>
            <a:spLocks noChangeArrowheads="1"/>
          </p:cNvSpPr>
          <p:nvPr/>
        </p:nvSpPr>
        <p:spPr bwMode="auto">
          <a:xfrm>
            <a:off x="611188" y="3735388"/>
            <a:ext cx="11985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>
                <a:latin typeface="楷体" pitchFamily="49" charset="-122"/>
                <a:ea typeface="楷体" pitchFamily="49" charset="-122"/>
              </a:rPr>
              <a:t>怪</a:t>
            </a:r>
            <a:r>
              <a:rPr lang="zh-CN" altLang="en-US" sz="4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诞</a:t>
            </a:r>
          </a:p>
        </p:txBody>
      </p:sp>
      <p:sp>
        <p:nvSpPr>
          <p:cNvPr id="316442" name="矩形 27"/>
          <p:cNvSpPr>
            <a:spLocks noChangeArrowheads="1"/>
          </p:cNvSpPr>
          <p:nvPr/>
        </p:nvSpPr>
        <p:spPr bwMode="auto">
          <a:xfrm>
            <a:off x="7394575" y="2584450"/>
            <a:ext cx="11985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>
                <a:latin typeface="楷体" pitchFamily="49" charset="-122"/>
                <a:ea typeface="楷体" pitchFamily="49" charset="-122"/>
              </a:rPr>
              <a:t>泛</a:t>
            </a:r>
            <a:r>
              <a:rPr lang="zh-CN" altLang="en-US" sz="4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滥</a:t>
            </a:r>
          </a:p>
        </p:txBody>
      </p:sp>
      <p:sp>
        <p:nvSpPr>
          <p:cNvPr id="316443" name="矩形 28"/>
          <p:cNvSpPr>
            <a:spLocks noChangeArrowheads="1"/>
          </p:cNvSpPr>
          <p:nvPr/>
        </p:nvSpPr>
        <p:spPr bwMode="auto">
          <a:xfrm>
            <a:off x="5881688" y="2563813"/>
            <a:ext cx="6937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碾</a:t>
            </a:r>
          </a:p>
        </p:txBody>
      </p:sp>
      <p:sp>
        <p:nvSpPr>
          <p:cNvPr id="316444" name="矩形 39"/>
          <p:cNvSpPr>
            <a:spLocks noChangeArrowheads="1"/>
          </p:cNvSpPr>
          <p:nvPr/>
        </p:nvSpPr>
        <p:spPr bwMode="auto">
          <a:xfrm>
            <a:off x="5867400" y="3651250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誓</a:t>
            </a:r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言</a:t>
            </a:r>
            <a:endParaRPr lang="zh-CN" altLang="en-US" sz="4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6445" name="矩形 40"/>
          <p:cNvSpPr>
            <a:spLocks noChangeArrowheads="1"/>
          </p:cNvSpPr>
          <p:nvPr/>
        </p:nvSpPr>
        <p:spPr bwMode="auto">
          <a:xfrm>
            <a:off x="7466013" y="3579813"/>
            <a:ext cx="12033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胸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膛</a:t>
            </a:r>
          </a:p>
        </p:txBody>
      </p:sp>
      <p:sp>
        <p:nvSpPr>
          <p:cNvPr id="316446" name="矩形 41"/>
          <p:cNvSpPr>
            <a:spLocks noChangeArrowheads="1"/>
          </p:cNvSpPr>
          <p:nvPr/>
        </p:nvSpPr>
        <p:spPr bwMode="auto">
          <a:xfrm>
            <a:off x="5913438" y="3344863"/>
            <a:ext cx="631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FF"/>
                </a:solidFill>
                <a:latin typeface="等线"/>
              </a:rPr>
              <a:t>shì</a:t>
            </a:r>
            <a:endParaRPr lang="zh-CN" altLang="en-US" sz="28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6447" name="矩形 42"/>
          <p:cNvSpPr>
            <a:spLocks noChangeArrowheads="1"/>
          </p:cNvSpPr>
          <p:nvPr/>
        </p:nvSpPr>
        <p:spPr bwMode="auto">
          <a:xfrm>
            <a:off x="7900988" y="3333750"/>
            <a:ext cx="838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táng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grpSp>
        <p:nvGrpSpPr>
          <p:cNvPr id="316448" name="组合 1"/>
          <p:cNvGrpSpPr>
            <a:grpSpLocks/>
          </p:cNvGrpSpPr>
          <p:nvPr/>
        </p:nvGrpSpPr>
        <p:grpSpPr bwMode="auto">
          <a:xfrm>
            <a:off x="3370263" y="458788"/>
            <a:ext cx="1743075" cy="642937"/>
            <a:chOff x="3333750" y="339725"/>
            <a:chExt cx="1743075" cy="642620"/>
          </a:xfrm>
        </p:grpSpPr>
        <p:sp>
          <p:nvSpPr>
            <p:cNvPr id="15" name="圆角矩形 14"/>
            <p:cNvSpPr/>
            <p:nvPr/>
          </p:nvSpPr>
          <p:spPr bwMode="auto">
            <a:xfrm rot="555800">
              <a:off x="4602162" y="457142"/>
              <a:ext cx="442913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 bwMode="auto">
            <a:xfrm rot="20470821">
              <a:off x="4197350" y="463489"/>
              <a:ext cx="442912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 bwMode="auto">
            <a:xfrm rot="319204">
              <a:off x="3778250" y="463489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 bwMode="auto">
            <a:xfrm rot="21148334">
              <a:off x="3368675" y="471422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16453" name="矩形 1"/>
            <p:cNvSpPr>
              <a:spLocks noChangeArrowheads="1"/>
            </p:cNvSpPr>
            <p:nvPr/>
          </p:nvSpPr>
          <p:spPr bwMode="auto">
            <a:xfrm>
              <a:off x="3333750" y="339725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字词积累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1" name="矩形 10"/>
          <p:cNvSpPr>
            <a:spLocks noChangeArrowheads="1"/>
          </p:cNvSpPr>
          <p:nvPr/>
        </p:nvSpPr>
        <p:spPr bwMode="auto">
          <a:xfrm>
            <a:off x="1331913" y="1635125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涧</a:t>
            </a:r>
          </a:p>
        </p:txBody>
      </p:sp>
      <p:sp>
        <p:nvSpPr>
          <p:cNvPr id="317442" name="矩形 11"/>
          <p:cNvSpPr>
            <a:spLocks noChangeArrowheads="1"/>
          </p:cNvSpPr>
          <p:nvPr/>
        </p:nvSpPr>
        <p:spPr bwMode="auto">
          <a:xfrm>
            <a:off x="3203575" y="1635125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高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粱</a:t>
            </a:r>
          </a:p>
        </p:txBody>
      </p:sp>
      <p:sp>
        <p:nvSpPr>
          <p:cNvPr id="317443" name="矩形 12"/>
          <p:cNvSpPr>
            <a:spLocks noChangeArrowheads="1"/>
          </p:cNvSpPr>
          <p:nvPr/>
        </p:nvSpPr>
        <p:spPr bwMode="auto">
          <a:xfrm>
            <a:off x="4932363" y="1635125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斑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斓</a:t>
            </a:r>
          </a:p>
        </p:txBody>
      </p:sp>
      <p:sp>
        <p:nvSpPr>
          <p:cNvPr id="317444" name="矩形 13"/>
          <p:cNvSpPr>
            <a:spLocks noChangeArrowheads="1"/>
          </p:cNvSpPr>
          <p:nvPr/>
        </p:nvSpPr>
        <p:spPr bwMode="auto">
          <a:xfrm>
            <a:off x="6588125" y="1635125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缠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绕</a:t>
            </a:r>
          </a:p>
        </p:txBody>
      </p:sp>
      <p:sp>
        <p:nvSpPr>
          <p:cNvPr id="317445" name="矩形 14"/>
          <p:cNvSpPr>
            <a:spLocks noChangeArrowheads="1"/>
          </p:cNvSpPr>
          <p:nvPr/>
        </p:nvSpPr>
        <p:spPr bwMode="auto">
          <a:xfrm>
            <a:off x="6659563" y="2800350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埋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葬</a:t>
            </a:r>
          </a:p>
        </p:txBody>
      </p:sp>
      <p:sp>
        <p:nvSpPr>
          <p:cNvPr id="317446" name="矩形 15"/>
          <p:cNvSpPr>
            <a:spLocks noChangeArrowheads="1"/>
          </p:cNvSpPr>
          <p:nvPr/>
        </p:nvSpPr>
        <p:spPr bwMode="auto">
          <a:xfrm>
            <a:off x="1371600" y="2871788"/>
            <a:ext cx="12033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土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壤</a:t>
            </a:r>
          </a:p>
        </p:txBody>
      </p:sp>
      <p:sp>
        <p:nvSpPr>
          <p:cNvPr id="317447" name="矩形 16"/>
          <p:cNvSpPr>
            <a:spLocks noChangeArrowheads="1"/>
          </p:cNvSpPr>
          <p:nvPr/>
        </p:nvSpPr>
        <p:spPr bwMode="auto">
          <a:xfrm>
            <a:off x="3203575" y="2871788"/>
            <a:ext cx="12033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禾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稻</a:t>
            </a:r>
          </a:p>
        </p:txBody>
      </p:sp>
      <p:sp>
        <p:nvSpPr>
          <p:cNvPr id="317448" name="矩形 17"/>
          <p:cNvSpPr>
            <a:spLocks noChangeArrowheads="1"/>
          </p:cNvSpPr>
          <p:nvPr/>
        </p:nvSpPr>
        <p:spPr bwMode="auto">
          <a:xfrm>
            <a:off x="4945063" y="2870200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耻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辱</a:t>
            </a:r>
          </a:p>
        </p:txBody>
      </p:sp>
      <p:sp>
        <p:nvSpPr>
          <p:cNvPr id="317449" name="矩形 18"/>
          <p:cNvSpPr>
            <a:spLocks noChangeArrowheads="1"/>
          </p:cNvSpPr>
          <p:nvPr/>
        </p:nvSpPr>
        <p:spPr bwMode="auto">
          <a:xfrm>
            <a:off x="1795463" y="1347788"/>
            <a:ext cx="7524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jiàn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7450" name="矩形 19"/>
          <p:cNvSpPr>
            <a:spLocks noChangeArrowheads="1"/>
          </p:cNvSpPr>
          <p:nvPr/>
        </p:nvSpPr>
        <p:spPr bwMode="auto">
          <a:xfrm>
            <a:off x="3635375" y="1347788"/>
            <a:ext cx="8556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liáng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7451" name="矩形 20"/>
          <p:cNvSpPr>
            <a:spLocks noChangeArrowheads="1"/>
          </p:cNvSpPr>
          <p:nvPr/>
        </p:nvSpPr>
        <p:spPr bwMode="auto">
          <a:xfrm>
            <a:off x="5462588" y="1347788"/>
            <a:ext cx="615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lán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7452" name="矩形 21"/>
          <p:cNvSpPr>
            <a:spLocks noChangeArrowheads="1"/>
          </p:cNvSpPr>
          <p:nvPr/>
        </p:nvSpPr>
        <p:spPr bwMode="auto">
          <a:xfrm>
            <a:off x="7132638" y="1347788"/>
            <a:ext cx="673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rào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7453" name="矩形 22"/>
          <p:cNvSpPr>
            <a:spLocks noChangeArrowheads="1"/>
          </p:cNvSpPr>
          <p:nvPr/>
        </p:nvSpPr>
        <p:spPr bwMode="auto">
          <a:xfrm>
            <a:off x="1847850" y="2614613"/>
            <a:ext cx="8429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rǎng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7454" name="矩形 23"/>
          <p:cNvSpPr>
            <a:spLocks noChangeArrowheads="1"/>
          </p:cNvSpPr>
          <p:nvPr/>
        </p:nvSpPr>
        <p:spPr bwMode="auto">
          <a:xfrm>
            <a:off x="3779838" y="2614613"/>
            <a:ext cx="7127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dào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7455" name="矩形 24"/>
          <p:cNvSpPr>
            <a:spLocks noChangeArrowheads="1"/>
          </p:cNvSpPr>
          <p:nvPr/>
        </p:nvSpPr>
        <p:spPr bwMode="auto">
          <a:xfrm>
            <a:off x="5521325" y="2614613"/>
            <a:ext cx="4857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rǔ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sp>
        <p:nvSpPr>
          <p:cNvPr id="317456" name="矩形 25"/>
          <p:cNvSpPr>
            <a:spLocks noChangeArrowheads="1"/>
          </p:cNvSpPr>
          <p:nvPr/>
        </p:nvSpPr>
        <p:spPr bwMode="auto">
          <a:xfrm>
            <a:off x="7092950" y="2500313"/>
            <a:ext cx="8794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等线"/>
              </a:rPr>
              <a:t>zàng</a:t>
            </a:r>
            <a:endParaRPr lang="zh-CN" altLang="en-US" sz="2400">
              <a:solidFill>
                <a:srgbClr val="0000FF"/>
              </a:solidFill>
              <a:latin typeface="等线"/>
            </a:endParaRPr>
          </a:p>
        </p:txBody>
      </p:sp>
      <p:grpSp>
        <p:nvGrpSpPr>
          <p:cNvPr id="317457" name="组合 1"/>
          <p:cNvGrpSpPr>
            <a:grpSpLocks/>
          </p:cNvGrpSpPr>
          <p:nvPr/>
        </p:nvGrpSpPr>
        <p:grpSpPr bwMode="auto">
          <a:xfrm>
            <a:off x="3370263" y="458788"/>
            <a:ext cx="1743075" cy="642937"/>
            <a:chOff x="3333750" y="339725"/>
            <a:chExt cx="1743075" cy="642620"/>
          </a:xfrm>
        </p:grpSpPr>
        <p:sp>
          <p:nvSpPr>
            <p:cNvPr id="6" name="圆角矩形 5"/>
            <p:cNvSpPr/>
            <p:nvPr/>
          </p:nvSpPr>
          <p:spPr bwMode="auto">
            <a:xfrm rot="555800">
              <a:off x="4602162" y="457142"/>
              <a:ext cx="442913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 bwMode="auto">
            <a:xfrm rot="20470821">
              <a:off x="4197350" y="463489"/>
              <a:ext cx="442912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 bwMode="auto">
            <a:xfrm rot="319204">
              <a:off x="3778250" y="463489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" name="圆角矩形 10"/>
            <p:cNvSpPr/>
            <p:nvPr/>
          </p:nvSpPr>
          <p:spPr bwMode="auto">
            <a:xfrm rot="21148334">
              <a:off x="3368675" y="471422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17466" name="矩形 1"/>
            <p:cNvSpPr>
              <a:spLocks noChangeArrowheads="1"/>
            </p:cNvSpPr>
            <p:nvPr/>
          </p:nvSpPr>
          <p:spPr bwMode="auto">
            <a:xfrm>
              <a:off x="3333750" y="339725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字词积累</a:t>
              </a:r>
            </a:p>
          </p:txBody>
        </p:sp>
      </p:grpSp>
      <p:grpSp>
        <p:nvGrpSpPr>
          <p:cNvPr id="317458" name="组合 8"/>
          <p:cNvGrpSpPr>
            <a:grpSpLocks/>
          </p:cNvGrpSpPr>
          <p:nvPr/>
        </p:nvGrpSpPr>
        <p:grpSpPr bwMode="auto">
          <a:xfrm>
            <a:off x="0" y="0"/>
            <a:ext cx="2051050" cy="519113"/>
            <a:chOff x="0" y="-63"/>
            <a:chExt cx="3231" cy="816"/>
          </a:xfrm>
        </p:grpSpPr>
        <p:sp>
          <p:nvSpPr>
            <p:cNvPr id="3174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检查预习</a:t>
              </a:r>
            </a:p>
          </p:txBody>
        </p:sp>
        <p:cxnSp>
          <p:nvCxnSpPr>
            <p:cNvPr id="6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菱形 6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65" name="组合 1"/>
          <p:cNvGrpSpPr>
            <a:grpSpLocks/>
          </p:cNvGrpSpPr>
          <p:nvPr/>
        </p:nvGrpSpPr>
        <p:grpSpPr bwMode="auto">
          <a:xfrm>
            <a:off x="468313" y="555625"/>
            <a:ext cx="1498600" cy="566738"/>
            <a:chOff x="611188" y="598488"/>
            <a:chExt cx="1498600" cy="566737"/>
          </a:xfrm>
        </p:grpSpPr>
        <p:sp>
          <p:nvSpPr>
            <p:cNvPr id="5" name="圆角矩形 4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646113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18500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多音字</a:t>
              </a:r>
            </a:p>
          </p:txBody>
        </p:sp>
      </p:grpSp>
      <p:sp>
        <p:nvSpPr>
          <p:cNvPr id="11" name="左大括号 10"/>
          <p:cNvSpPr/>
          <p:nvPr/>
        </p:nvSpPr>
        <p:spPr>
          <a:xfrm>
            <a:off x="1185863" y="1322388"/>
            <a:ext cx="214312" cy="114300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67" name="矩形 11"/>
          <p:cNvSpPr>
            <a:spLocks noChangeArrowheads="1"/>
          </p:cNvSpPr>
          <p:nvPr/>
        </p:nvSpPr>
        <p:spPr bwMode="auto">
          <a:xfrm>
            <a:off x="1435100" y="1328738"/>
            <a:ext cx="7731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等线"/>
                <a:ea typeface="微软雅黑" pitchFamily="34" charset="-122"/>
              </a:rPr>
              <a:t>bēn</a:t>
            </a:r>
            <a:endParaRPr lang="zh-CN" altLang="en-US" sz="2800">
              <a:solidFill>
                <a:srgbClr val="0000FF"/>
              </a:solidFill>
              <a:latin typeface="等线"/>
              <a:ea typeface="微软雅黑" pitchFamily="34" charset="-122"/>
            </a:endParaRPr>
          </a:p>
        </p:txBody>
      </p:sp>
      <p:sp>
        <p:nvSpPr>
          <p:cNvPr id="318468" name="矩形 12"/>
          <p:cNvSpPr>
            <a:spLocks noChangeArrowheads="1"/>
          </p:cNvSpPr>
          <p:nvPr/>
        </p:nvSpPr>
        <p:spPr bwMode="auto">
          <a:xfrm>
            <a:off x="2209800" y="1328738"/>
            <a:ext cx="898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奔驰</a:t>
            </a:r>
          </a:p>
        </p:txBody>
      </p:sp>
      <p:sp>
        <p:nvSpPr>
          <p:cNvPr id="318469" name="矩形 13"/>
          <p:cNvSpPr>
            <a:spLocks noChangeArrowheads="1"/>
          </p:cNvSpPr>
          <p:nvPr/>
        </p:nvSpPr>
        <p:spPr bwMode="auto">
          <a:xfrm>
            <a:off x="1435100" y="2068513"/>
            <a:ext cx="774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等线"/>
                <a:ea typeface="微软雅黑" pitchFamily="34" charset="-122"/>
              </a:rPr>
              <a:t>bèn</a:t>
            </a:r>
            <a:endParaRPr lang="zh-CN" altLang="en-US" sz="2800">
              <a:solidFill>
                <a:srgbClr val="0000FF"/>
              </a:solidFill>
              <a:latin typeface="等线"/>
              <a:ea typeface="微软雅黑" pitchFamily="34" charset="-122"/>
            </a:endParaRPr>
          </a:p>
        </p:txBody>
      </p:sp>
      <p:sp>
        <p:nvSpPr>
          <p:cNvPr id="318470" name="矩形 14"/>
          <p:cNvSpPr>
            <a:spLocks noChangeArrowheads="1"/>
          </p:cNvSpPr>
          <p:nvPr/>
        </p:nvSpPr>
        <p:spPr bwMode="auto">
          <a:xfrm>
            <a:off x="2297113" y="2101850"/>
            <a:ext cx="8985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投奔</a:t>
            </a:r>
          </a:p>
        </p:txBody>
      </p:sp>
      <p:sp>
        <p:nvSpPr>
          <p:cNvPr id="318471" name="矩形 33"/>
          <p:cNvSpPr>
            <a:spLocks noChangeArrowheads="1"/>
          </p:cNvSpPr>
          <p:nvPr/>
        </p:nvSpPr>
        <p:spPr bwMode="auto">
          <a:xfrm>
            <a:off x="620713" y="1546225"/>
            <a:ext cx="5397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奔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1220788" y="3314700"/>
            <a:ext cx="214312" cy="114300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3" name="矩形 17"/>
          <p:cNvSpPr>
            <a:spLocks noChangeArrowheads="1"/>
          </p:cNvSpPr>
          <p:nvPr/>
        </p:nvSpPr>
        <p:spPr bwMode="auto">
          <a:xfrm>
            <a:off x="1435100" y="3314700"/>
            <a:ext cx="9302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等线"/>
                <a:ea typeface="微软雅黑" pitchFamily="34" charset="-122"/>
              </a:rPr>
              <a:t>mán</a:t>
            </a:r>
            <a:endParaRPr lang="zh-CN" altLang="en-US" sz="2800">
              <a:solidFill>
                <a:srgbClr val="0000FF"/>
              </a:solidFill>
              <a:latin typeface="等线"/>
              <a:ea typeface="微软雅黑" pitchFamily="34" charset="-122"/>
            </a:endParaRPr>
          </a:p>
        </p:txBody>
      </p:sp>
      <p:sp>
        <p:nvSpPr>
          <p:cNvPr id="318474" name="矩形 18"/>
          <p:cNvSpPr>
            <a:spLocks noChangeArrowheads="1"/>
          </p:cNvSpPr>
          <p:nvPr/>
        </p:nvSpPr>
        <p:spPr bwMode="auto">
          <a:xfrm>
            <a:off x="2365375" y="3314700"/>
            <a:ext cx="8985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埋怨</a:t>
            </a:r>
          </a:p>
        </p:txBody>
      </p:sp>
      <p:sp>
        <p:nvSpPr>
          <p:cNvPr id="318475" name="矩形 19"/>
          <p:cNvSpPr>
            <a:spLocks noChangeArrowheads="1"/>
          </p:cNvSpPr>
          <p:nvPr/>
        </p:nvSpPr>
        <p:spPr bwMode="auto">
          <a:xfrm>
            <a:off x="1435100" y="4025900"/>
            <a:ext cx="8112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等线"/>
                <a:ea typeface="微软雅黑" pitchFamily="34" charset="-122"/>
              </a:rPr>
              <a:t>mái</a:t>
            </a:r>
            <a:endParaRPr lang="zh-CN" altLang="en-US" sz="2800">
              <a:solidFill>
                <a:srgbClr val="0000FF"/>
              </a:solidFill>
              <a:latin typeface="等线"/>
              <a:ea typeface="微软雅黑" pitchFamily="34" charset="-122"/>
            </a:endParaRPr>
          </a:p>
        </p:txBody>
      </p:sp>
      <p:sp>
        <p:nvSpPr>
          <p:cNvPr id="318476" name="矩形 20"/>
          <p:cNvSpPr>
            <a:spLocks noChangeArrowheads="1"/>
          </p:cNvSpPr>
          <p:nvPr/>
        </p:nvSpPr>
        <p:spPr bwMode="auto">
          <a:xfrm>
            <a:off x="2365375" y="4025900"/>
            <a:ext cx="8985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埋葬</a:t>
            </a:r>
          </a:p>
        </p:txBody>
      </p:sp>
      <p:sp>
        <p:nvSpPr>
          <p:cNvPr id="318477" name="矩形 33"/>
          <p:cNvSpPr>
            <a:spLocks noChangeArrowheads="1"/>
          </p:cNvSpPr>
          <p:nvPr/>
        </p:nvSpPr>
        <p:spPr bwMode="auto">
          <a:xfrm>
            <a:off x="620713" y="3624263"/>
            <a:ext cx="5397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埋</a:t>
            </a:r>
          </a:p>
        </p:txBody>
      </p:sp>
      <p:grpSp>
        <p:nvGrpSpPr>
          <p:cNvPr id="318478" name="组合 1"/>
          <p:cNvGrpSpPr>
            <a:grpSpLocks/>
          </p:cNvGrpSpPr>
          <p:nvPr/>
        </p:nvGrpSpPr>
        <p:grpSpPr bwMode="auto">
          <a:xfrm>
            <a:off x="5703888" y="568325"/>
            <a:ext cx="1498600" cy="566738"/>
            <a:chOff x="609918" y="611188"/>
            <a:chExt cx="1498600" cy="566737"/>
          </a:xfrm>
        </p:grpSpPr>
        <p:sp>
          <p:nvSpPr>
            <p:cNvPr id="10" name="圆角矩形 9"/>
            <p:cNvSpPr/>
            <p:nvPr/>
          </p:nvSpPr>
          <p:spPr>
            <a:xfrm rot="20326116">
              <a:off x="160528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111950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1148334">
              <a:off x="64643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18496" name="矩形 1"/>
            <p:cNvSpPr>
              <a:spLocks noChangeArrowheads="1"/>
            </p:cNvSpPr>
            <p:nvPr/>
          </p:nvSpPr>
          <p:spPr bwMode="auto">
            <a:xfrm>
              <a:off x="609918" y="6111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形近字</a:t>
              </a:r>
            </a:p>
          </p:txBody>
        </p:sp>
      </p:grpSp>
      <p:sp>
        <p:nvSpPr>
          <p:cNvPr id="24" name="左大括号 23"/>
          <p:cNvSpPr/>
          <p:nvPr/>
        </p:nvSpPr>
        <p:spPr>
          <a:xfrm>
            <a:off x="5322888" y="1897063"/>
            <a:ext cx="214312" cy="142875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80" name="矩形 18"/>
          <p:cNvSpPr>
            <a:spLocks noChangeArrowheads="1"/>
          </p:cNvSpPr>
          <p:nvPr/>
        </p:nvSpPr>
        <p:spPr bwMode="auto">
          <a:xfrm>
            <a:off x="5537200" y="1811338"/>
            <a:ext cx="5397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斓</a:t>
            </a:r>
          </a:p>
        </p:txBody>
      </p:sp>
      <p:sp>
        <p:nvSpPr>
          <p:cNvPr id="318481" name="矩形 23"/>
          <p:cNvSpPr>
            <a:spLocks noChangeArrowheads="1"/>
          </p:cNvSpPr>
          <p:nvPr/>
        </p:nvSpPr>
        <p:spPr bwMode="auto">
          <a:xfrm>
            <a:off x="5537200" y="2338388"/>
            <a:ext cx="5397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澜</a:t>
            </a:r>
          </a:p>
        </p:txBody>
      </p:sp>
      <p:sp>
        <p:nvSpPr>
          <p:cNvPr id="318482" name="矩形 23"/>
          <p:cNvSpPr>
            <a:spLocks noChangeArrowheads="1"/>
          </p:cNvSpPr>
          <p:nvPr/>
        </p:nvSpPr>
        <p:spPr bwMode="auto">
          <a:xfrm>
            <a:off x="5537200" y="2976563"/>
            <a:ext cx="5397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谰</a:t>
            </a:r>
          </a:p>
        </p:txBody>
      </p:sp>
      <p:sp>
        <p:nvSpPr>
          <p:cNvPr id="318483" name="矩形 24"/>
          <p:cNvSpPr>
            <a:spLocks noChangeArrowheads="1"/>
          </p:cNvSpPr>
          <p:nvPr/>
        </p:nvSpPr>
        <p:spPr bwMode="auto">
          <a:xfrm>
            <a:off x="5983288" y="1739900"/>
            <a:ext cx="6889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等线"/>
                <a:ea typeface="楷体" pitchFamily="49" charset="-122"/>
              </a:rPr>
              <a:t>lán</a:t>
            </a:r>
            <a:endParaRPr lang="zh-CN" altLang="en-US" sz="2800">
              <a:solidFill>
                <a:srgbClr val="FF0000"/>
              </a:solidFill>
              <a:latin typeface="等线"/>
              <a:ea typeface="楷体" pitchFamily="49" charset="-122"/>
            </a:endParaRPr>
          </a:p>
        </p:txBody>
      </p:sp>
      <p:sp>
        <p:nvSpPr>
          <p:cNvPr id="318484" name="矩形 25"/>
          <p:cNvSpPr>
            <a:spLocks noChangeArrowheads="1"/>
          </p:cNvSpPr>
          <p:nvPr/>
        </p:nvSpPr>
        <p:spPr bwMode="auto">
          <a:xfrm>
            <a:off x="6715125" y="1779588"/>
            <a:ext cx="898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斑斓</a:t>
            </a:r>
          </a:p>
        </p:txBody>
      </p:sp>
      <p:sp>
        <p:nvSpPr>
          <p:cNvPr id="318485" name="矩形 26"/>
          <p:cNvSpPr>
            <a:spLocks noChangeArrowheads="1"/>
          </p:cNvSpPr>
          <p:nvPr/>
        </p:nvSpPr>
        <p:spPr bwMode="auto">
          <a:xfrm>
            <a:off x="6024563" y="2338388"/>
            <a:ext cx="6889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等线"/>
                <a:ea typeface="楷体" pitchFamily="49" charset="-122"/>
              </a:rPr>
              <a:t>lán</a:t>
            </a:r>
            <a:endParaRPr lang="zh-CN" altLang="en-US" sz="2800">
              <a:solidFill>
                <a:srgbClr val="FF0000"/>
              </a:solidFill>
              <a:latin typeface="等线"/>
              <a:ea typeface="楷体" pitchFamily="49" charset="-122"/>
            </a:endParaRPr>
          </a:p>
        </p:txBody>
      </p:sp>
      <p:sp>
        <p:nvSpPr>
          <p:cNvPr id="318486" name="矩形 27"/>
          <p:cNvSpPr>
            <a:spLocks noChangeArrowheads="1"/>
          </p:cNvSpPr>
          <p:nvPr/>
        </p:nvSpPr>
        <p:spPr bwMode="auto">
          <a:xfrm>
            <a:off x="6713538" y="2351088"/>
            <a:ext cx="898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波澜</a:t>
            </a:r>
          </a:p>
        </p:txBody>
      </p:sp>
      <p:sp>
        <p:nvSpPr>
          <p:cNvPr id="318487" name="矩形 31"/>
          <p:cNvSpPr>
            <a:spLocks noChangeArrowheads="1"/>
          </p:cNvSpPr>
          <p:nvPr/>
        </p:nvSpPr>
        <p:spPr bwMode="auto">
          <a:xfrm>
            <a:off x="6026150" y="2976563"/>
            <a:ext cx="6889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等线"/>
                <a:ea typeface="楷体" pitchFamily="49" charset="-122"/>
              </a:rPr>
              <a:t>lán</a:t>
            </a:r>
            <a:endParaRPr lang="zh-CN" altLang="en-US" sz="2800">
              <a:solidFill>
                <a:srgbClr val="FF0000"/>
              </a:solidFill>
              <a:latin typeface="等线"/>
              <a:ea typeface="楷体" pitchFamily="49" charset="-122"/>
            </a:endParaRPr>
          </a:p>
        </p:txBody>
      </p:sp>
      <p:sp>
        <p:nvSpPr>
          <p:cNvPr id="318488" name="矩形 32"/>
          <p:cNvSpPr>
            <a:spLocks noChangeArrowheads="1"/>
          </p:cNvSpPr>
          <p:nvPr/>
        </p:nvSpPr>
        <p:spPr bwMode="auto">
          <a:xfrm>
            <a:off x="6713538" y="2974975"/>
            <a:ext cx="8985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谰语</a:t>
            </a:r>
          </a:p>
        </p:txBody>
      </p:sp>
      <p:grpSp>
        <p:nvGrpSpPr>
          <p:cNvPr id="318489" name="组合 8"/>
          <p:cNvGrpSpPr>
            <a:grpSpLocks/>
          </p:cNvGrpSpPr>
          <p:nvPr/>
        </p:nvGrpSpPr>
        <p:grpSpPr bwMode="auto">
          <a:xfrm>
            <a:off x="0" y="0"/>
            <a:ext cx="2051050" cy="519113"/>
            <a:chOff x="0" y="-63"/>
            <a:chExt cx="3231" cy="816"/>
          </a:xfrm>
        </p:grpSpPr>
        <p:sp>
          <p:nvSpPr>
            <p:cNvPr id="31849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检查预习</a:t>
              </a:r>
            </a:p>
          </p:txBody>
        </p:sp>
        <p:cxnSp>
          <p:nvCxnSpPr>
            <p:cNvPr id="6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菱形 6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文本框 5" descr=" 319489"/>
          <p:cNvSpPr txBox="1">
            <a:spLocks noChangeArrowheads="1"/>
          </p:cNvSpPr>
          <p:nvPr/>
        </p:nvSpPr>
        <p:spPr bwMode="auto">
          <a:xfrm>
            <a:off x="163513" y="104775"/>
            <a:ext cx="8980487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25"/>
              </a:lnSpc>
            </a:pPr>
            <a:r>
              <a:rPr lang="en-US" altLang="zh-CN" sz="1600"/>
              <a:t>                                                           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土地的誓言</a:t>
            </a:r>
          </a:p>
          <a:p>
            <a:pPr>
              <a:lnSpc>
                <a:spcPts val="2225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于广大的关东原野，我心里怀着挚痛的热爱。我无时无刻不听见她呼唤我的名字，无时无刻不听见她召唤我回去。我有时把手放在胸膛上，知道我的心是跳跃的，我的心还在喷涌着血液吧，因为我常常感到它在泛滥着一种热情。</a:t>
            </a:r>
            <a:r>
              <a:rPr lang="zh-CN" altLang="en-US" sz="16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当我躺在土地上的时候，当我仰望天上的星星，手里握着一把泥土的时候，或者当我回想起儿时的往事的时候，我想起那参天碧绿的白桦林，标直漂亮的白桦树在原野上呻吟；我看见奔流似的马群，听见蒙古狗深夜的嗥鸣和皮鞭滚落在山涧里的脆响；我想起红布似的高粱，金黄的豆粒，黑色的土地，红玉的脸庞，黑玉的眼睛，斑斓的山雕，奔驰的鹿群，带着松香气味的煤块，带着赤色的足金；我想起幽远的车铃，晴天里马儿戴着串铃在溜直的大道上跑着，狐仙姑深夜的谰语，原野上怪诞的狂风……</a:t>
            </a:r>
            <a:r>
              <a:rPr lang="zh-CN" altLang="en-US" sz="1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时我听到故乡在召唤我，故乡有一种声音在召唤着我。她低低地呼唤着我的名字，声音是那样的急切，使我不得不回去。我总是被这种声音所缠绕，不管我走到哪里，即使我睡得很沉，或者在睡梦中突然惊醒的时候，我都会突然想到是我应该回去的时候了。我必须回去，我从来没想过离开她。这种声音是不可阻止的，是不能选择的。这种声音已经和我的心取得了永远的沟通。当我记起故乡的时候，我便能看见那大地的深层，在翻滚着一种红熟的浆液，这声音便是从那里来的。在那亘古的地层里，有着一股燃烧的洪流，像我的心喷涌着血液一样。这个我是知道的，我常常把手放在大地上，我会感到她在跳跃，和我的心的跳跃是一样的。它们从来没有停息，它们的热血一直在流，在热情的默契里它们彼此呼唤着，终有一天它们要汇合在一起。</a:t>
            </a:r>
          </a:p>
          <a:p>
            <a:pPr>
              <a:lnSpc>
                <a:spcPts val="2125"/>
              </a:lnSpc>
            </a:pPr>
            <a:endParaRPr lang="zh-CN" altLang="en-US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9490" name="Text Box 3" descr=" 319490"/>
          <p:cNvSpPr txBox="1">
            <a:spLocks noChangeArrowheads="1"/>
          </p:cNvSpPr>
          <p:nvPr/>
        </p:nvSpPr>
        <p:spPr bwMode="auto">
          <a:xfrm>
            <a:off x="1116013" y="2284413"/>
            <a:ext cx="64087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4" name="AutoShape 5" descr=" 447493">
            <a:extLst>
              <a:ext uri="{FF2B5EF4-FFF2-40B4-BE49-F238E27FC236}">
                <a16:creationId xmlns:a16="http://schemas.microsoft.com/office/drawing/2014/main" id="{80EF3640-05A7-4FEB-B016-295F0AA2D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3003550"/>
            <a:ext cx="5976937" cy="1655763"/>
          </a:xfrm>
          <a:prstGeom prst="wedgeRoundRectCallout">
            <a:avLst>
              <a:gd name="adj1" fmla="val -14995"/>
              <a:gd name="adj2" fmla="val -6025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>
                <a:solidFill>
                  <a:srgbClr val="FFFF00"/>
                </a:solidFill>
              </a:rPr>
              <a:t>“我”常常想起关东原野上的一切，“我”时时听见故乡的呼唤，“我”内心为之沸腾。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34875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 descr=" 448514"/>
          <p:cNvSpPr>
            <a:spLocks noGrp="1"/>
          </p:cNvSpPr>
          <p:nvPr>
            <p:ph type="body" idx="4294967295"/>
          </p:nvPr>
        </p:nvSpPr>
        <p:spPr bwMode="auto">
          <a:xfrm>
            <a:off x="0" y="195263"/>
            <a:ext cx="9144000" cy="3963987"/>
          </a:xfrm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zh-CN" altLang="en-US" sz="1600">
                <a:latin typeface="Arial" charset="0"/>
                <a:ea typeface="隶书"/>
              </a:rPr>
              <a:t>           </a:t>
            </a:r>
            <a:r>
              <a:rPr lang="zh-CN" altLang="en-US" sz="1800">
                <a:solidFill>
                  <a:srgbClr val="FF0000"/>
                </a:solidFill>
                <a:latin typeface="Arial" charset="0"/>
                <a:ea typeface="隶书"/>
              </a:rPr>
              <a:t>土地是我的母亲，我的每一寸皮肤，都有着土粒；我的手掌一接近土地，心就变得平静。我是土地的族系，我不能离开她。</a:t>
            </a:r>
            <a:r>
              <a:rPr lang="zh-CN" altLang="en-US" sz="1800">
                <a:solidFill>
                  <a:srgbClr val="0000FF"/>
                </a:solidFill>
                <a:latin typeface="Arial" charset="0"/>
                <a:ea typeface="隶书"/>
              </a:rPr>
              <a:t>在故乡的土地上，我印下无数的脚印。在那田垄里埋葬过我的欢笑，在那稻棵上我捉过蚱蜢，在那沉重的镐头上有我的手印。我吃过我自己种的白菜。故乡的土壤是香的。在春天，东风吹起的时候，土壤的香气便在田野里飘起。河流浅浅地流过，柳条像一阵烟雨似的窜出来，空气里都有一种欢喜的声音。原野到处有一种鸣叫，天空清亮透明，劳动的声音从这头响到那头。秋天，银线似的蛛丝在牛角上挂着，粮车拉粮回来，麻雀吃厌了，这里那里到处飞。禾稻的香气是强烈的，碾着新谷的场院辘辘地响着，多么美丽，多么丰饶</a:t>
            </a:r>
            <a:r>
              <a:rPr lang="en-US" altLang="zh-CN" sz="1800">
                <a:solidFill>
                  <a:srgbClr val="0000FF"/>
                </a:solidFill>
                <a:latin typeface="Arial" charset="0"/>
                <a:ea typeface="隶书"/>
              </a:rPr>
              <a:t>……</a:t>
            </a:r>
            <a:r>
              <a:rPr lang="zh-CN" altLang="en-US" sz="1800">
                <a:solidFill>
                  <a:srgbClr val="FF0000"/>
                </a:solidFill>
                <a:latin typeface="Arial" charset="0"/>
                <a:ea typeface="隶书"/>
              </a:rPr>
              <a:t>没有人能够忘记她。我必定为她而战斗到底。土地，原野，我的家乡，你必须被解放！你必须站立！夜夜我听见马蹄奔驰的声音，草原的儿子在黎明的天边呼唤。这时我起来，找寻天空中北方的大熊，在它金色的光芒之下，是我的家乡。我向那边注视着，注视着，直到天边破晓。我永不能忘记，因为我答应过她，我要回到她的身边，我答应过我一定会回去。为了她，我愿付出一切。我必须看见一个更美丽的故乡出现在我的面前</a:t>
            </a:r>
            <a:r>
              <a:rPr lang="en-US" altLang="zh-CN" sz="1800">
                <a:solidFill>
                  <a:srgbClr val="FF0000"/>
                </a:solidFill>
                <a:latin typeface="Arial" charset="0"/>
                <a:ea typeface="隶书"/>
              </a:rPr>
              <a:t>——</a:t>
            </a:r>
            <a:r>
              <a:rPr lang="zh-CN" altLang="en-US" sz="1800">
                <a:solidFill>
                  <a:srgbClr val="FF0000"/>
                </a:solidFill>
                <a:latin typeface="Arial" charset="0"/>
                <a:ea typeface="隶书"/>
              </a:rPr>
              <a:t>或者我的坟前。而我将用我的泪水，洗去她一切的污秽和耻辱。</a:t>
            </a:r>
            <a:r>
              <a:rPr lang="zh-CN" altLang="en-US" sz="1800">
                <a:latin typeface="Arial" charset="0"/>
                <a:ea typeface="隶书"/>
              </a:rPr>
              <a:t>                                          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zh-CN" altLang="en-US" sz="1800">
                <a:latin typeface="Arial" charset="0"/>
                <a:ea typeface="隶书"/>
              </a:rPr>
              <a:t>                                                                                             ”九一八“十周年写。 </a:t>
            </a:r>
          </a:p>
        </p:txBody>
      </p:sp>
      <p:sp>
        <p:nvSpPr>
          <p:cNvPr id="3" name="AutoShape 4" descr=" 448516">
            <a:extLst>
              <a:ext uri="{FF2B5EF4-FFF2-40B4-BE49-F238E27FC236}">
                <a16:creationId xmlns:a16="http://schemas.microsoft.com/office/drawing/2014/main" id="{D43DFC86-03FA-4498-9945-B55CD0D3A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3003550"/>
            <a:ext cx="6119813" cy="1871663"/>
          </a:xfrm>
          <a:prstGeom prst="wedgeRoundRectCallout">
            <a:avLst>
              <a:gd name="adj1" fmla="val -13657"/>
              <a:gd name="adj2" fmla="val -6407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>
                <a:solidFill>
                  <a:srgbClr val="FFFF00"/>
                </a:solidFill>
              </a:rPr>
              <a:t>故乡美好的生活令“我”梦萦魂牵，“我”发誓要为故乡母亲而战斗，即使牺牲也无所畏惧。</a:t>
            </a:r>
          </a:p>
        </p:txBody>
      </p:sp>
    </p:spTree>
    <p:extLst>
      <p:ext uri="{BB962C8B-B14F-4D97-AF65-F5344CB8AC3E}">
        <p14:creationId xmlns:p14="http://schemas.microsoft.com/office/powerpoint/2010/main" val="2282228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8" descr=" 3">
            <a:extLst>
              <a:ext uri="{FF2B5EF4-FFF2-40B4-BE49-F238E27FC236}">
                <a16:creationId xmlns:a16="http://schemas.microsoft.com/office/drawing/2014/main" id="{91797477-37D1-4F6E-89C1-1A3329A2C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989013"/>
            <a:ext cx="8286750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我必定为她而战斗到底。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我要回到她的身边，我答应过我一定会回去。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为了她，我愿付出一切。我必须看见一个更美丽的故乡出现在我的面前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或者我的坟前，而我将用我的泪水，洗去她一切的污秽和耻辱。 </a:t>
            </a:r>
          </a:p>
        </p:txBody>
      </p:sp>
      <p:sp>
        <p:nvSpPr>
          <p:cNvPr id="321538" name="矩形 3" descr=" 321538"/>
          <p:cNvSpPr>
            <a:spLocks noChangeArrowheads="1"/>
          </p:cNvSpPr>
          <p:nvPr/>
        </p:nvSpPr>
        <p:spPr bwMode="auto">
          <a:xfrm>
            <a:off x="250825" y="341313"/>
            <a:ext cx="8934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D0D0D"/>
                </a:solidFill>
                <a:latin typeface="宋体" charset="-122"/>
              </a:rPr>
              <a:t>    作者向家乡的土地发出了什么誓言？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3489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2081" name="组合 1" descr=" 302081"/>
          <p:cNvGrpSpPr>
            <a:grpSpLocks/>
          </p:cNvGrpSpPr>
          <p:nvPr/>
        </p:nvGrpSpPr>
        <p:grpSpPr bwMode="auto">
          <a:xfrm>
            <a:off x="312738" y="150813"/>
            <a:ext cx="1743075" cy="642937"/>
            <a:chOff x="3343266" y="595615"/>
            <a:chExt cx="1743075" cy="642620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02153" y="716206"/>
              <a:ext cx="442913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197341" y="722552"/>
              <a:ext cx="442912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778241" y="7225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21148334">
              <a:off x="3368666" y="730485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02089" name="矩形 1"/>
            <p:cNvSpPr>
              <a:spLocks noChangeArrowheads="1"/>
            </p:cNvSpPr>
            <p:nvPr/>
          </p:nvSpPr>
          <p:spPr bwMode="auto">
            <a:xfrm>
              <a:off x="3343266" y="595615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走近作者</a:t>
              </a:r>
            </a:p>
          </p:txBody>
        </p:sp>
      </p:grpSp>
      <p:pic>
        <p:nvPicPr>
          <p:cNvPr id="302082" name="图片 1" descr=" 302082"/>
          <p:cNvPicPr>
            <a:picLocks noChangeAspect="1"/>
          </p:cNvPicPr>
          <p:nvPr/>
        </p:nvPicPr>
        <p:blipFill>
          <a:blip r:embed="rId4"/>
          <a:srcRect t="13782"/>
          <a:stretch>
            <a:fillRect/>
          </a:stretch>
        </p:blipFill>
        <p:spPr bwMode="auto">
          <a:xfrm>
            <a:off x="323850" y="1131888"/>
            <a:ext cx="8553450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2083" name="Text Box 10" descr=" 302083"/>
          <p:cNvSpPr txBox="1">
            <a:spLocks noChangeArrowheads="1"/>
          </p:cNvSpPr>
          <p:nvPr/>
        </p:nvSpPr>
        <p:spPr bwMode="auto">
          <a:xfrm>
            <a:off x="3635375" y="192405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hóng </a:t>
            </a:r>
            <a:endParaRPr lang="zh-CN" altLang="en-US"/>
          </a:p>
        </p:txBody>
      </p:sp>
      <p:pic>
        <p:nvPicPr>
          <p:cNvPr id="10" name="端木蕻良.jpg" descr=" 65547">
            <a:extLst>
              <a:ext uri="{FF2B5EF4-FFF2-40B4-BE49-F238E27FC236}">
                <a16:creationId xmlns:a16="http://schemas.microsoft.com/office/drawing/2014/main" id="{AEACB1DC-01C6-48FA-A9B3-063E9A59ED6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987675" y="771525"/>
            <a:ext cx="1776413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61168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1" name="矩形 5" descr=" 322561"/>
          <p:cNvSpPr>
            <a:spLocks noChangeArrowheads="1"/>
          </p:cNvSpPr>
          <p:nvPr/>
        </p:nvSpPr>
        <p:spPr bwMode="auto">
          <a:xfrm>
            <a:off x="846138" y="571500"/>
            <a:ext cx="6973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D0D0D"/>
                </a:solidFill>
                <a:latin typeface="宋体" charset="-122"/>
              </a:rPr>
              <a:t>    这些内容誓言表达了作者怎样的感情？</a:t>
            </a:r>
          </a:p>
        </p:txBody>
      </p:sp>
      <p:sp>
        <p:nvSpPr>
          <p:cNvPr id="5" name="TextBox 6" descr=" 7">
            <a:extLst>
              <a:ext uri="{FF2B5EF4-FFF2-40B4-BE49-F238E27FC236}">
                <a16:creationId xmlns:a16="http://schemas.microsoft.com/office/drawing/2014/main" id="{81CFCA72-0247-41BA-80A0-4E7644313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775" y="2606675"/>
            <a:ext cx="7361238" cy="1374775"/>
          </a:xfrm>
          <a:prstGeom prst="rect">
            <a:avLst/>
          </a:prstGeom>
          <a:solidFill>
            <a:srgbClr val="F2DAD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同时也表达了作者愿意为故乡而战斗、牺牲的坚定信念。</a:t>
            </a:r>
          </a:p>
        </p:txBody>
      </p:sp>
      <p:sp>
        <p:nvSpPr>
          <p:cNvPr id="3" name="矩形 2" descr=" 12">
            <a:extLst>
              <a:ext uri="{FF2B5EF4-FFF2-40B4-BE49-F238E27FC236}">
                <a16:creationId xmlns:a16="http://schemas.microsoft.com/office/drawing/2014/main" id="{959820B6-4A72-4E56-9C7A-D7DD97F2CBAB}"/>
              </a:ext>
            </a:extLst>
          </p:cNvPr>
          <p:cNvSpPr/>
          <p:nvPr/>
        </p:nvSpPr>
        <p:spPr>
          <a:xfrm>
            <a:off x="611188" y="1347788"/>
            <a:ext cx="7358062" cy="5191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表达了作者热爱故乡，思念故乡的情感。</a:t>
            </a:r>
          </a:p>
        </p:txBody>
      </p:sp>
      <p:sp>
        <p:nvSpPr>
          <p:cNvPr id="4" name="矩形 3" descr=" 13">
            <a:extLst>
              <a:ext uri="{FF2B5EF4-FFF2-40B4-BE49-F238E27FC236}">
                <a16:creationId xmlns:a16="http://schemas.microsoft.com/office/drawing/2014/main" id="{EEB150D3-EB21-42E8-B49F-DED4C3DEB3DF}"/>
              </a:ext>
            </a:extLst>
          </p:cNvPr>
          <p:cNvSpPr/>
          <p:nvPr/>
        </p:nvSpPr>
        <p:spPr>
          <a:xfrm>
            <a:off x="755650" y="2047875"/>
            <a:ext cx="7604125" cy="5222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抒发了作者因失去故乡而忧伤、愤怒之情。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7640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5" name="Text Box 3"/>
          <p:cNvSpPr txBox="1">
            <a:spLocks noChangeArrowheads="1"/>
          </p:cNvSpPr>
          <p:nvPr/>
        </p:nvSpPr>
        <p:spPr bwMode="auto">
          <a:xfrm>
            <a:off x="611188" y="1576388"/>
            <a:ext cx="79216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latin typeface="Times New Roman" pitchFamily="18" charset="0"/>
              </a:rPr>
              <a:t>        </a:t>
            </a:r>
            <a:r>
              <a:rPr lang="zh-CN" altLang="en-US" sz="3200" b="1">
                <a:latin typeface="Times New Roman" pitchFamily="18" charset="0"/>
              </a:rPr>
              <a:t>作者的家乡究竟是怎样的一片土地呢？为什么能让他如此眷恋？</a:t>
            </a:r>
            <a:r>
              <a:rPr lang="zh-CN" altLang="en-US" sz="3200">
                <a:latin typeface="Times New Roman" pitchFamily="18" charset="0"/>
              </a:rPr>
              <a:t> </a:t>
            </a:r>
          </a:p>
        </p:txBody>
      </p:sp>
      <p:grpSp>
        <p:nvGrpSpPr>
          <p:cNvPr id="323586" name="组合 8"/>
          <p:cNvGrpSpPr>
            <a:grpSpLocks/>
          </p:cNvGrpSpPr>
          <p:nvPr/>
        </p:nvGrpSpPr>
        <p:grpSpPr bwMode="auto">
          <a:xfrm>
            <a:off x="0" y="0"/>
            <a:ext cx="2051050" cy="519113"/>
            <a:chOff x="0" y="-63"/>
            <a:chExt cx="3231" cy="816"/>
          </a:xfrm>
        </p:grpSpPr>
        <p:sp>
          <p:nvSpPr>
            <p:cNvPr id="3235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1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细读品味</a:t>
              </a:r>
              <a:endParaRPr lang="en-US" altLang="zh-CN" sz="280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6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菱形 6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9" name="内容占位符 2" descr=" 324609"/>
          <p:cNvSpPr>
            <a:spLocks noGrp="1"/>
          </p:cNvSpPr>
          <p:nvPr>
            <p:ph idx="4294967295"/>
          </p:nvPr>
        </p:nvSpPr>
        <p:spPr bwMode="auto">
          <a:xfrm>
            <a:off x="0" y="484188"/>
            <a:ext cx="4498975" cy="4041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1200"/>
              <a:t>   </a:t>
            </a:r>
            <a:r>
              <a:rPr lang="zh-CN" altLang="en-US" sz="1800">
                <a:latin typeface="宋体" charset="-122"/>
                <a:ea typeface="宋体" charset="-122"/>
              </a:rPr>
              <a:t>当我躺在土地上的时候，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当我仰望天上的星星，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手里握着一把泥土的时候，或者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当我回想起儿时的往事的时候，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我想起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那参天碧绿的</a:t>
            </a:r>
            <a:r>
              <a:rPr lang="zh-CN" altLang="en-US" sz="1800" b="1">
                <a:solidFill>
                  <a:srgbClr val="C00000"/>
                </a:solidFill>
                <a:latin typeface="宋体" charset="-122"/>
                <a:ea typeface="宋体" charset="-122"/>
              </a:rPr>
              <a:t>白桦林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标直漂亮的</a:t>
            </a:r>
            <a:r>
              <a:rPr lang="zh-CN" altLang="en-US" sz="1800" b="1">
                <a:solidFill>
                  <a:srgbClr val="C00000"/>
                </a:solidFill>
                <a:latin typeface="宋体" charset="-122"/>
                <a:ea typeface="宋体" charset="-122"/>
              </a:rPr>
              <a:t>白桦树</a:t>
            </a:r>
            <a:r>
              <a:rPr lang="zh-CN" altLang="en-US" sz="1800">
                <a:latin typeface="宋体" charset="-122"/>
                <a:ea typeface="宋体" charset="-122"/>
              </a:rPr>
              <a:t>在原野上呻吟；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我看见奔流似的</a:t>
            </a:r>
            <a:r>
              <a:rPr lang="zh-CN" altLang="en-US" sz="1800" b="1">
                <a:solidFill>
                  <a:srgbClr val="C00000"/>
                </a:solidFill>
                <a:latin typeface="宋体" charset="-122"/>
                <a:ea typeface="宋体" charset="-122"/>
              </a:rPr>
              <a:t>马群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听见</a:t>
            </a:r>
            <a:r>
              <a:rPr lang="zh-CN" altLang="en-US" sz="1800" b="1">
                <a:solidFill>
                  <a:srgbClr val="C00000"/>
                </a:solidFill>
                <a:latin typeface="宋体" charset="-122"/>
                <a:ea typeface="宋体" charset="-122"/>
              </a:rPr>
              <a:t>蒙古狗</a:t>
            </a:r>
            <a:r>
              <a:rPr lang="zh-CN" altLang="en-US" sz="1800">
                <a:latin typeface="宋体" charset="-122"/>
                <a:ea typeface="宋体" charset="-122"/>
              </a:rPr>
              <a:t>深夜的嗥鸣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和皮鞭滚落在山涧里的脆响；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   </a:t>
            </a:r>
          </a:p>
        </p:txBody>
      </p:sp>
      <p:grpSp>
        <p:nvGrpSpPr>
          <p:cNvPr id="324610" name="组合 1" descr=" 324610"/>
          <p:cNvGrpSpPr>
            <a:grpSpLocks/>
          </p:cNvGrpSpPr>
          <p:nvPr/>
        </p:nvGrpSpPr>
        <p:grpSpPr bwMode="auto">
          <a:xfrm>
            <a:off x="6899275" y="0"/>
            <a:ext cx="1743075" cy="642938"/>
            <a:chOff x="3406775" y="598488"/>
            <a:chExt cx="1743075" cy="642619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75188" y="715905"/>
              <a:ext cx="442912" cy="41889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270375" y="722252"/>
              <a:ext cx="442913" cy="42047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851275" y="722252"/>
              <a:ext cx="441325" cy="42047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441700" y="730186"/>
              <a:ext cx="441325" cy="42047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24617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印象东北</a:t>
              </a:r>
            </a:p>
          </p:txBody>
        </p:sp>
      </p:grpSp>
      <p:sp>
        <p:nvSpPr>
          <p:cNvPr id="11" name="文本框 10" descr=" 323588">
            <a:extLst>
              <a:ext uri="{FF2B5EF4-FFF2-40B4-BE49-F238E27FC236}">
                <a16:creationId xmlns:a16="http://schemas.microsoft.com/office/drawing/2014/main" id="{40B48B91-2DC3-4D66-B1B9-7E4000C96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4300538"/>
            <a:ext cx="273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ea typeface="微软雅黑" pitchFamily="34" charset="-122"/>
              </a:rPr>
              <a:t>物产丰富</a:t>
            </a:r>
          </a:p>
        </p:txBody>
      </p:sp>
      <p:sp>
        <p:nvSpPr>
          <p:cNvPr id="324612" name="Text Box 14" descr=" 324612"/>
          <p:cNvSpPr txBox="1">
            <a:spLocks noChangeArrowheads="1"/>
          </p:cNvSpPr>
          <p:nvPr/>
        </p:nvSpPr>
        <p:spPr bwMode="auto">
          <a:xfrm>
            <a:off x="4140200" y="411163"/>
            <a:ext cx="5329238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我想起红布似的</a:t>
            </a:r>
            <a:r>
              <a:rPr lang="zh-CN" altLang="en-US" b="1">
                <a:solidFill>
                  <a:srgbClr val="C00000"/>
                </a:solidFill>
              </a:rPr>
              <a:t>高粱</a:t>
            </a:r>
            <a:r>
              <a:rPr lang="zh-CN" altLang="en-US"/>
              <a:t>，</a:t>
            </a:r>
          </a:p>
          <a:p>
            <a:r>
              <a:rPr lang="zh-CN" altLang="en-US"/>
              <a:t>           金黄的</a:t>
            </a:r>
            <a:r>
              <a:rPr lang="zh-CN" altLang="en-US" b="1">
                <a:solidFill>
                  <a:srgbClr val="C00000"/>
                </a:solidFill>
              </a:rPr>
              <a:t>豆粒</a:t>
            </a:r>
            <a:r>
              <a:rPr lang="zh-CN" altLang="en-US"/>
              <a:t>，</a:t>
            </a:r>
          </a:p>
          <a:p>
            <a:r>
              <a:rPr lang="zh-CN" altLang="en-US"/>
              <a:t>           黑色的</a:t>
            </a:r>
            <a:r>
              <a:rPr lang="zh-CN" altLang="en-US" b="1">
                <a:solidFill>
                  <a:srgbClr val="C00000"/>
                </a:solidFill>
              </a:rPr>
              <a:t>土地</a:t>
            </a:r>
            <a:r>
              <a:rPr lang="zh-CN" altLang="en-US"/>
              <a:t>，</a:t>
            </a:r>
          </a:p>
          <a:p>
            <a:r>
              <a:rPr lang="zh-CN" altLang="en-US"/>
              <a:t>           红玉的脸庞</a:t>
            </a:r>
            <a:r>
              <a:rPr lang="zh-CN" altLang="en-US" b="1"/>
              <a:t>，</a:t>
            </a:r>
            <a:endParaRPr lang="zh-CN" altLang="en-US"/>
          </a:p>
          <a:p>
            <a:r>
              <a:rPr lang="zh-CN" altLang="en-US"/>
              <a:t>           黑玉的眼睛，</a:t>
            </a:r>
          </a:p>
          <a:p>
            <a:r>
              <a:rPr lang="zh-CN" altLang="en-US"/>
              <a:t>           斑斓的</a:t>
            </a:r>
            <a:r>
              <a:rPr lang="zh-CN" altLang="en-US" b="1">
                <a:solidFill>
                  <a:srgbClr val="C00000"/>
                </a:solidFill>
              </a:rPr>
              <a:t>山雕</a:t>
            </a:r>
            <a:r>
              <a:rPr lang="zh-CN" altLang="en-US"/>
              <a:t>，</a:t>
            </a:r>
          </a:p>
          <a:p>
            <a:r>
              <a:rPr lang="zh-CN" altLang="en-US"/>
              <a:t>           奔驰的</a:t>
            </a:r>
            <a:r>
              <a:rPr lang="zh-CN" altLang="en-US" b="1">
                <a:solidFill>
                  <a:srgbClr val="C00000"/>
                </a:solidFill>
              </a:rPr>
              <a:t>鹿群</a:t>
            </a:r>
            <a:r>
              <a:rPr lang="zh-CN" altLang="en-US"/>
              <a:t>，</a:t>
            </a:r>
          </a:p>
          <a:p>
            <a:r>
              <a:rPr lang="zh-CN" altLang="en-US"/>
              <a:t>           带着松香气味的</a:t>
            </a:r>
            <a:r>
              <a:rPr lang="zh-CN" altLang="en-US" b="1">
                <a:solidFill>
                  <a:srgbClr val="C00000"/>
                </a:solidFill>
              </a:rPr>
              <a:t>煤块</a:t>
            </a:r>
            <a:r>
              <a:rPr lang="zh-CN" altLang="en-US"/>
              <a:t>，</a:t>
            </a:r>
          </a:p>
          <a:p>
            <a:r>
              <a:rPr lang="zh-CN" altLang="en-US"/>
              <a:t>           带着赤色的</a:t>
            </a:r>
            <a:r>
              <a:rPr lang="zh-CN" altLang="en-US" b="1">
                <a:solidFill>
                  <a:srgbClr val="C00000"/>
                </a:solidFill>
              </a:rPr>
              <a:t>足金</a:t>
            </a:r>
            <a:r>
              <a:rPr lang="zh-CN" altLang="en-US"/>
              <a:t>；</a:t>
            </a:r>
          </a:p>
          <a:p>
            <a:r>
              <a:rPr lang="zh-CN" altLang="en-US"/>
              <a:t> 我想起幽远的</a:t>
            </a:r>
            <a:r>
              <a:rPr lang="zh-CN" altLang="en-US" b="1">
                <a:solidFill>
                  <a:srgbClr val="C00000"/>
                </a:solidFill>
              </a:rPr>
              <a:t>车铃</a:t>
            </a:r>
            <a:r>
              <a:rPr lang="zh-CN" altLang="en-US"/>
              <a:t>，</a:t>
            </a:r>
          </a:p>
          <a:p>
            <a:r>
              <a:rPr lang="zh-CN" altLang="en-US"/>
              <a:t>            晴天里马儿戴着串铃</a:t>
            </a:r>
          </a:p>
          <a:p>
            <a:r>
              <a:rPr lang="zh-CN" altLang="en-US"/>
              <a:t>            在溜直的大道上跑着，</a:t>
            </a:r>
          </a:p>
          <a:p>
            <a:r>
              <a:rPr lang="zh-CN" altLang="en-US"/>
              <a:t>            狐仙姑深夜的谰语</a:t>
            </a:r>
          </a:p>
          <a:p>
            <a:r>
              <a:rPr lang="zh-CN" altLang="en-US"/>
              <a:t>            原野上怪诞的狂风</a:t>
            </a:r>
          </a:p>
          <a:p>
            <a:r>
              <a:rPr lang="zh-CN" altLang="en-US"/>
              <a:t>             ……</a:t>
            </a: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86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内容占位符 2" descr=" 325633"/>
          <p:cNvSpPr>
            <a:spLocks noGrp="1"/>
          </p:cNvSpPr>
          <p:nvPr>
            <p:ph idx="4294967295"/>
          </p:nvPr>
        </p:nvSpPr>
        <p:spPr bwMode="auto">
          <a:xfrm>
            <a:off x="0" y="484188"/>
            <a:ext cx="4498975" cy="4041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1200"/>
              <a:t>   </a:t>
            </a:r>
            <a:r>
              <a:rPr lang="zh-CN" altLang="en-US" sz="1800">
                <a:latin typeface="宋体" charset="-122"/>
                <a:ea typeface="宋体" charset="-122"/>
              </a:rPr>
              <a:t>当我躺在土地上的时候，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当我仰望天上的星星，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手里握着一把泥土的时候，或者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当我回想起儿时的往事的时候，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我想起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那</a:t>
            </a:r>
            <a:r>
              <a:rPr lang="zh-CN" altLang="en-US" sz="1800" b="1">
                <a:solidFill>
                  <a:srgbClr val="1CD60B"/>
                </a:solidFill>
                <a:latin typeface="宋体" charset="-122"/>
                <a:ea typeface="宋体" charset="-122"/>
              </a:rPr>
              <a:t>参天碧绿的白桦林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</a:t>
            </a:r>
            <a:r>
              <a:rPr lang="zh-CN" altLang="en-US" sz="1800" b="1">
                <a:solidFill>
                  <a:srgbClr val="009900"/>
                </a:solidFill>
                <a:latin typeface="宋体" charset="-122"/>
                <a:ea typeface="宋体" charset="-122"/>
              </a:rPr>
              <a:t>标直漂亮的白桦树</a:t>
            </a:r>
            <a:r>
              <a:rPr lang="zh-CN" altLang="en-US" sz="1800">
                <a:latin typeface="宋体" charset="-122"/>
                <a:ea typeface="宋体" charset="-122"/>
              </a:rPr>
              <a:t>在原野上呻吟；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我看见</a:t>
            </a:r>
            <a:r>
              <a:rPr lang="zh-CN" altLang="en-US" sz="1800" b="1">
                <a:solidFill>
                  <a:srgbClr val="990000"/>
                </a:solidFill>
                <a:latin typeface="宋体" charset="-122"/>
                <a:ea typeface="宋体" charset="-122"/>
              </a:rPr>
              <a:t>奔流似的马群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听见</a:t>
            </a:r>
            <a:r>
              <a:rPr lang="zh-CN" altLang="en-US" sz="1800" b="1">
                <a:solidFill>
                  <a:srgbClr val="6600CC"/>
                </a:solidFill>
                <a:latin typeface="宋体" charset="-122"/>
                <a:ea typeface="宋体" charset="-122"/>
              </a:rPr>
              <a:t>蒙古狗</a:t>
            </a:r>
            <a:r>
              <a:rPr lang="zh-CN" altLang="en-US" sz="1800">
                <a:latin typeface="宋体" charset="-122"/>
                <a:ea typeface="宋体" charset="-122"/>
              </a:rPr>
              <a:t>深夜的嗥鸣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和皮鞭滚落在山涧里的脆响；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   </a:t>
            </a:r>
          </a:p>
        </p:txBody>
      </p:sp>
      <p:grpSp>
        <p:nvGrpSpPr>
          <p:cNvPr id="325634" name="组合 1" descr=" 325634"/>
          <p:cNvGrpSpPr>
            <a:grpSpLocks/>
          </p:cNvGrpSpPr>
          <p:nvPr/>
        </p:nvGrpSpPr>
        <p:grpSpPr bwMode="auto">
          <a:xfrm>
            <a:off x="6899275" y="0"/>
            <a:ext cx="1743075" cy="642938"/>
            <a:chOff x="3406775" y="598488"/>
            <a:chExt cx="1743075" cy="642619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75188" y="715905"/>
              <a:ext cx="442912" cy="41889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270375" y="722252"/>
              <a:ext cx="442913" cy="42047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851275" y="722252"/>
              <a:ext cx="441325" cy="42047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441700" y="730186"/>
              <a:ext cx="441325" cy="42047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25641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印象东北</a:t>
              </a:r>
            </a:p>
          </p:txBody>
        </p:sp>
      </p:grpSp>
      <p:sp>
        <p:nvSpPr>
          <p:cNvPr id="325635" name="Text Box 10" descr=" 325635"/>
          <p:cNvSpPr txBox="1">
            <a:spLocks noChangeArrowheads="1"/>
          </p:cNvSpPr>
          <p:nvPr/>
        </p:nvSpPr>
        <p:spPr bwMode="auto">
          <a:xfrm>
            <a:off x="4140200" y="411163"/>
            <a:ext cx="5329238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我想起</a:t>
            </a:r>
            <a:r>
              <a:rPr lang="zh-CN" altLang="en-US" b="1">
                <a:solidFill>
                  <a:srgbClr val="FF0000"/>
                </a:solidFill>
              </a:rPr>
              <a:t>红布似的高粱</a:t>
            </a:r>
            <a:r>
              <a:rPr lang="zh-CN" altLang="en-US"/>
              <a:t>，</a:t>
            </a:r>
          </a:p>
          <a:p>
            <a:r>
              <a:rPr lang="zh-CN" altLang="en-US">
                <a:solidFill>
                  <a:srgbClr val="FFCC00"/>
                </a:solidFill>
              </a:rPr>
              <a:t>           </a:t>
            </a:r>
            <a:r>
              <a:rPr lang="zh-CN" altLang="en-US" b="1">
                <a:solidFill>
                  <a:srgbClr val="FF6600"/>
                </a:solidFill>
              </a:rPr>
              <a:t>金黄的豆粒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黑色的土地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红玉的脸庞</a:t>
            </a:r>
            <a:r>
              <a:rPr lang="zh-CN" altLang="en-US" b="1"/>
              <a:t>，</a:t>
            </a:r>
            <a:endParaRPr lang="zh-CN" altLang="en-US"/>
          </a:p>
          <a:p>
            <a:r>
              <a:rPr lang="zh-CN" altLang="en-US"/>
              <a:t>           </a:t>
            </a:r>
            <a:r>
              <a:rPr lang="zh-CN" altLang="en-US" b="1"/>
              <a:t>黑玉的眼睛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</a:t>
            </a:r>
            <a:r>
              <a:rPr lang="zh-CN" altLang="en-US" b="1">
                <a:solidFill>
                  <a:srgbClr val="EE12AF"/>
                </a:solidFill>
              </a:rPr>
              <a:t>斑斓的山雕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990000"/>
                </a:solidFill>
              </a:rPr>
              <a:t>奔驰的鹿群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/>
              <a:t>带着松香气味的煤块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带着赤色的足金</a:t>
            </a:r>
            <a:r>
              <a:rPr lang="zh-CN" altLang="en-US"/>
              <a:t>；</a:t>
            </a:r>
          </a:p>
          <a:p>
            <a:r>
              <a:rPr lang="zh-CN" altLang="en-US"/>
              <a:t> </a:t>
            </a:r>
            <a:r>
              <a:rPr lang="zh-CN" altLang="en-US">
                <a:solidFill>
                  <a:srgbClr val="000000"/>
                </a:solidFill>
              </a:rPr>
              <a:t>我想起幽远的车铃，</a:t>
            </a:r>
          </a:p>
          <a:p>
            <a:r>
              <a:rPr lang="zh-CN" altLang="en-US">
                <a:solidFill>
                  <a:srgbClr val="000000"/>
                </a:solidFill>
              </a:rPr>
              <a:t>            晴天里马儿戴着串铃</a:t>
            </a:r>
          </a:p>
          <a:p>
            <a:r>
              <a:rPr lang="zh-CN" altLang="en-US">
                <a:solidFill>
                  <a:srgbClr val="000000"/>
                </a:solidFill>
              </a:rPr>
              <a:t>            在溜直的大道上跑着，</a:t>
            </a:r>
          </a:p>
          <a:p>
            <a:r>
              <a:rPr lang="zh-CN" altLang="en-US">
                <a:solidFill>
                  <a:srgbClr val="000000"/>
                </a:solidFill>
              </a:rPr>
              <a:t>            狐仙姑深夜的谰语</a:t>
            </a:r>
          </a:p>
          <a:p>
            <a:r>
              <a:rPr lang="zh-CN" altLang="en-US">
                <a:solidFill>
                  <a:srgbClr val="000000"/>
                </a:solidFill>
              </a:rPr>
              <a:t>            原野上怪诞的狂风</a:t>
            </a:r>
          </a:p>
          <a:p>
            <a:r>
              <a:rPr lang="zh-CN" altLang="en-US">
                <a:solidFill>
                  <a:srgbClr val="000000"/>
                </a:solidFill>
              </a:rPr>
              <a:t>             ……</a:t>
            </a:r>
          </a:p>
          <a:p>
            <a:pPr>
              <a:spcBef>
                <a:spcPct val="50000"/>
              </a:spcBef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文本框 10" descr=" 12">
            <a:extLst>
              <a:ext uri="{FF2B5EF4-FFF2-40B4-BE49-F238E27FC236}">
                <a16:creationId xmlns:a16="http://schemas.microsoft.com/office/drawing/2014/main" id="{734AFD4A-4318-4073-8595-C35BF53B4911}"/>
              </a:ext>
            </a:extLst>
          </p:cNvPr>
          <p:cNvSpPr txBox="1"/>
          <p:nvPr/>
        </p:nvSpPr>
        <p:spPr>
          <a:xfrm>
            <a:off x="1644650" y="3936683"/>
            <a:ext cx="2540000" cy="119887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Arial" panose="020B0604020202020204" pitchFamily="34" charset="0"/>
                <a:ea typeface="宋体" pitchFamily="2" charset="-122"/>
              </a:rPr>
              <a:t>五彩缤纷</a:t>
            </a:r>
          </a:p>
          <a:p>
            <a:pPr>
              <a:defRPr/>
            </a:pPr>
            <a:r>
              <a:rPr lang="zh-CN" altLang="en-US" sz="24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Arial" panose="020B0604020202020204" pitchFamily="34" charset="0"/>
                <a:ea typeface="宋体" pitchFamily="2" charset="-122"/>
              </a:rPr>
              <a:t>多姿多彩</a:t>
            </a:r>
            <a:endParaRPr lang="zh-CN" altLang="en-US" sz="2400" b="1">
              <a:latin typeface="Arial" panose="020B0604020202020204" pitchFamily="34" charset="0"/>
              <a:ea typeface="宋体" pitchFamily="2" charset="-122"/>
            </a:endParaRPr>
          </a:p>
          <a:p>
            <a:pPr>
              <a:defRPr/>
            </a:pPr>
            <a:endParaRPr lang="zh-CN" altLang="en-US" sz="2400" b="1">
              <a:latin typeface="Arial" panose="020B0604020202020204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767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内容占位符 2" descr=" 326657"/>
          <p:cNvSpPr>
            <a:spLocks noGrp="1"/>
          </p:cNvSpPr>
          <p:nvPr>
            <p:ph idx="4294967295"/>
          </p:nvPr>
        </p:nvSpPr>
        <p:spPr bwMode="auto">
          <a:xfrm>
            <a:off x="0" y="484188"/>
            <a:ext cx="4498975" cy="4041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1200"/>
              <a:t>   </a:t>
            </a:r>
            <a:r>
              <a:rPr lang="zh-CN" altLang="en-US" sz="1800">
                <a:latin typeface="宋体" charset="-122"/>
                <a:ea typeface="宋体" charset="-122"/>
              </a:rPr>
              <a:t>当我躺在土地上的时候，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当我仰望天上的星星，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手里握着一把泥土的时候，或者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当我回想起儿时的往事的时候，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我想起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那</a:t>
            </a:r>
            <a:r>
              <a:rPr lang="zh-CN" altLang="en-US" sz="1800" b="1">
                <a:solidFill>
                  <a:srgbClr val="1CD60B"/>
                </a:solidFill>
                <a:latin typeface="宋体" charset="-122"/>
                <a:ea typeface="宋体" charset="-122"/>
              </a:rPr>
              <a:t>参天碧绿的白桦林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</a:t>
            </a:r>
            <a:r>
              <a:rPr lang="zh-CN" altLang="en-US" sz="1800" b="1">
                <a:solidFill>
                  <a:srgbClr val="009900"/>
                </a:solidFill>
                <a:latin typeface="宋体" charset="-122"/>
                <a:ea typeface="宋体" charset="-122"/>
              </a:rPr>
              <a:t>标直漂亮的白桦树</a:t>
            </a:r>
            <a:r>
              <a:rPr lang="zh-CN" altLang="en-US" sz="1800">
                <a:latin typeface="宋体" charset="-122"/>
                <a:ea typeface="宋体" charset="-122"/>
              </a:rPr>
              <a:t>在原野上呻吟；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我看见</a:t>
            </a:r>
            <a:r>
              <a:rPr lang="zh-CN" altLang="en-US" sz="1800" b="1">
                <a:solidFill>
                  <a:srgbClr val="990000"/>
                </a:solidFill>
                <a:latin typeface="宋体" charset="-122"/>
                <a:ea typeface="宋体" charset="-122"/>
              </a:rPr>
              <a:t>奔流似的马群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听见</a:t>
            </a:r>
            <a:r>
              <a:rPr lang="zh-CN" altLang="en-US" sz="1800" b="1">
                <a:solidFill>
                  <a:srgbClr val="6600CC"/>
                </a:solidFill>
                <a:latin typeface="宋体" charset="-122"/>
                <a:ea typeface="宋体" charset="-122"/>
              </a:rPr>
              <a:t>蒙古狗</a:t>
            </a:r>
            <a:r>
              <a:rPr lang="zh-CN" altLang="en-US" sz="1800">
                <a:latin typeface="宋体" charset="-122"/>
                <a:ea typeface="宋体" charset="-122"/>
              </a:rPr>
              <a:t>深夜的嗥鸣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和皮鞭滚落在山涧里的脆响；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   </a:t>
            </a:r>
          </a:p>
        </p:txBody>
      </p:sp>
      <p:grpSp>
        <p:nvGrpSpPr>
          <p:cNvPr id="326658" name="组合 1" descr=" 326658"/>
          <p:cNvGrpSpPr>
            <a:grpSpLocks/>
          </p:cNvGrpSpPr>
          <p:nvPr/>
        </p:nvGrpSpPr>
        <p:grpSpPr bwMode="auto">
          <a:xfrm>
            <a:off x="6899275" y="0"/>
            <a:ext cx="1743075" cy="642938"/>
            <a:chOff x="3406775" y="598488"/>
            <a:chExt cx="1743075" cy="642619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75188" y="715905"/>
              <a:ext cx="442912" cy="41889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270375" y="722252"/>
              <a:ext cx="442913" cy="42047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851275" y="722252"/>
              <a:ext cx="441325" cy="42047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441700" y="730186"/>
              <a:ext cx="441325" cy="42047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26666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印象东北</a:t>
              </a:r>
            </a:p>
          </p:txBody>
        </p:sp>
      </p:grpSp>
      <p:sp>
        <p:nvSpPr>
          <p:cNvPr id="326659" name="Text Box 9" descr=" 326659"/>
          <p:cNvSpPr txBox="1">
            <a:spLocks noChangeArrowheads="1"/>
          </p:cNvSpPr>
          <p:nvPr/>
        </p:nvSpPr>
        <p:spPr bwMode="auto">
          <a:xfrm>
            <a:off x="4140200" y="411163"/>
            <a:ext cx="5329238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我想起</a:t>
            </a:r>
            <a:r>
              <a:rPr lang="zh-CN" altLang="en-US" b="1">
                <a:solidFill>
                  <a:srgbClr val="FF0000"/>
                </a:solidFill>
              </a:rPr>
              <a:t>红布似的高粱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9900"/>
                </a:solidFill>
              </a:rPr>
              <a:t>金黄的豆粒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黑色的土地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红玉的脸庞</a:t>
            </a:r>
            <a:r>
              <a:rPr lang="zh-CN" altLang="en-US" b="1"/>
              <a:t>，</a:t>
            </a:r>
            <a:endParaRPr lang="zh-CN" altLang="en-US"/>
          </a:p>
          <a:p>
            <a:r>
              <a:rPr lang="zh-CN" altLang="en-US"/>
              <a:t>           </a:t>
            </a:r>
            <a:r>
              <a:rPr lang="zh-CN" altLang="en-US" b="1"/>
              <a:t>黑玉的眼睛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</a:t>
            </a:r>
            <a:r>
              <a:rPr lang="zh-CN" altLang="en-US" b="1">
                <a:solidFill>
                  <a:srgbClr val="EE12AF"/>
                </a:solidFill>
              </a:rPr>
              <a:t>斑斓的山雕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990000"/>
                </a:solidFill>
              </a:rPr>
              <a:t>奔驰的鹿群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/>
              <a:t>带着松香气味的煤块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带着赤色的足金</a:t>
            </a:r>
            <a:r>
              <a:rPr lang="zh-CN" altLang="en-US"/>
              <a:t>；</a:t>
            </a:r>
          </a:p>
          <a:p>
            <a:r>
              <a:rPr lang="zh-CN" altLang="en-US"/>
              <a:t> 我想起幽远的车铃，</a:t>
            </a:r>
          </a:p>
          <a:p>
            <a:r>
              <a:rPr lang="zh-CN" altLang="en-US"/>
              <a:t>            晴天里马儿戴着串铃</a:t>
            </a:r>
          </a:p>
          <a:p>
            <a:r>
              <a:rPr lang="zh-CN" altLang="en-US"/>
              <a:t>            在溜直的大道上跑着，</a:t>
            </a:r>
          </a:p>
          <a:p>
            <a:r>
              <a:rPr lang="zh-CN" altLang="en-US"/>
              <a:t>            </a:t>
            </a:r>
            <a:r>
              <a:rPr lang="zh-CN" altLang="en-US" b="1">
                <a:solidFill>
                  <a:srgbClr val="800080"/>
                </a:solidFill>
              </a:rPr>
              <a:t>狐仙姑深夜的谰语</a:t>
            </a:r>
          </a:p>
          <a:p>
            <a:r>
              <a:rPr lang="zh-CN" altLang="en-US" b="1">
                <a:solidFill>
                  <a:srgbClr val="800080"/>
                </a:solidFill>
              </a:rPr>
              <a:t>            原野上怪诞的狂风</a:t>
            </a:r>
          </a:p>
          <a:p>
            <a:r>
              <a:rPr lang="zh-CN" altLang="en-US" b="1">
                <a:solidFill>
                  <a:srgbClr val="800080"/>
                </a:solidFill>
              </a:rPr>
              <a:t>             ……</a:t>
            </a: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800080"/>
              </a:solidFill>
            </a:endParaRPr>
          </a:p>
        </p:txBody>
      </p:sp>
      <p:sp>
        <p:nvSpPr>
          <p:cNvPr id="12" name="文本框 11" descr=" 2">
            <a:extLst>
              <a:ext uri="{FF2B5EF4-FFF2-40B4-BE49-F238E27FC236}">
                <a16:creationId xmlns:a16="http://schemas.microsoft.com/office/drawing/2014/main" id="{F3531A2B-4DE3-4DB2-B293-6013D9521B06}"/>
              </a:ext>
            </a:extLst>
          </p:cNvPr>
          <p:cNvSpPr txBox="1"/>
          <p:nvPr/>
        </p:nvSpPr>
        <p:spPr>
          <a:xfrm>
            <a:off x="1427163" y="4010025"/>
            <a:ext cx="24701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宋体" pitchFamily="2" charset="-122"/>
                <a:sym typeface="+mn-ea"/>
              </a:rPr>
              <a:t>充满了神秘色彩</a:t>
            </a:r>
          </a:p>
        </p:txBody>
      </p:sp>
      <p:sp>
        <p:nvSpPr>
          <p:cNvPr id="11" name="AutoShape 12" descr=" 452620">
            <a:extLst>
              <a:ext uri="{FF2B5EF4-FFF2-40B4-BE49-F238E27FC236}">
                <a16:creationId xmlns:a16="http://schemas.microsoft.com/office/drawing/2014/main" id="{98BB48FA-91B2-43AC-ABFF-8565358A4785}"/>
              </a:ext>
            </a:extLst>
          </p:cNvPr>
          <p:cNvSpPr>
            <a:spLocks noChangeArrowheads="1"/>
          </p:cNvSpPr>
          <p:nvPr/>
        </p:nvSpPr>
        <p:spPr bwMode="auto">
          <a:xfrm rot="10342311">
            <a:off x="4067175" y="4011613"/>
            <a:ext cx="863600" cy="2889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81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内容占位符 2" descr=" 327681"/>
          <p:cNvSpPr>
            <a:spLocks noGrp="1"/>
          </p:cNvSpPr>
          <p:nvPr>
            <p:ph idx="4294967295"/>
          </p:nvPr>
        </p:nvSpPr>
        <p:spPr bwMode="auto">
          <a:xfrm>
            <a:off x="0" y="484188"/>
            <a:ext cx="4498975" cy="4041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1200"/>
              <a:t>   </a:t>
            </a:r>
            <a:r>
              <a:rPr lang="zh-CN" altLang="en-US" sz="1800" b="1">
                <a:solidFill>
                  <a:srgbClr val="000099"/>
                </a:solidFill>
                <a:latin typeface="宋体" charset="-122"/>
                <a:ea typeface="宋体" charset="-122"/>
              </a:rPr>
              <a:t>当我躺在</a:t>
            </a:r>
            <a:r>
              <a:rPr lang="zh-CN" altLang="en-US" sz="1800">
                <a:latin typeface="宋体" charset="-122"/>
                <a:ea typeface="宋体" charset="-122"/>
              </a:rPr>
              <a:t>土地上的时候，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</a:t>
            </a:r>
            <a:r>
              <a:rPr lang="zh-CN" altLang="en-US" sz="1800" b="1">
                <a:solidFill>
                  <a:srgbClr val="000099"/>
                </a:solidFill>
                <a:latin typeface="宋体" charset="-122"/>
                <a:ea typeface="宋体" charset="-122"/>
              </a:rPr>
              <a:t>当我仰望</a:t>
            </a:r>
            <a:r>
              <a:rPr lang="zh-CN" altLang="en-US" sz="1800">
                <a:latin typeface="宋体" charset="-122"/>
                <a:ea typeface="宋体" charset="-122"/>
              </a:rPr>
              <a:t>天上的星星，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手里握着一把泥土的时候，或者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</a:t>
            </a:r>
            <a:r>
              <a:rPr lang="zh-CN" altLang="en-US" sz="1800" b="1">
                <a:solidFill>
                  <a:srgbClr val="000099"/>
                </a:solidFill>
                <a:latin typeface="宋体" charset="-122"/>
                <a:ea typeface="宋体" charset="-122"/>
              </a:rPr>
              <a:t>当我回想起</a:t>
            </a:r>
            <a:r>
              <a:rPr lang="zh-CN" altLang="en-US" sz="1800">
                <a:latin typeface="宋体" charset="-122"/>
                <a:ea typeface="宋体" charset="-122"/>
              </a:rPr>
              <a:t>儿时的往事的时候，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</a:t>
            </a:r>
            <a:r>
              <a:rPr lang="zh-CN" altLang="en-US" sz="1800" b="1">
                <a:solidFill>
                  <a:srgbClr val="000099"/>
                </a:solidFill>
                <a:latin typeface="宋体" charset="-122"/>
                <a:ea typeface="宋体" charset="-122"/>
              </a:rPr>
              <a:t>我想起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那参天碧绿的白桦林，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标直漂亮的白桦树在原野上呻吟；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</a:t>
            </a:r>
            <a:r>
              <a:rPr lang="zh-CN" altLang="en-US" sz="1800" b="1">
                <a:solidFill>
                  <a:srgbClr val="000099"/>
                </a:solidFill>
                <a:latin typeface="宋体" charset="-122"/>
                <a:ea typeface="宋体" charset="-122"/>
              </a:rPr>
              <a:t>我看见</a:t>
            </a:r>
            <a:r>
              <a:rPr lang="zh-CN" altLang="en-US" sz="1800" b="1">
                <a:solidFill>
                  <a:srgbClr val="FF0000"/>
                </a:solidFill>
                <a:latin typeface="宋体" charset="-122"/>
                <a:ea typeface="宋体" charset="-122"/>
              </a:rPr>
              <a:t>奔流似的马群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听见蒙古狗深夜的嗥鸣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和皮鞭滚落在山涧里的脆响；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   </a:t>
            </a:r>
          </a:p>
        </p:txBody>
      </p:sp>
      <p:grpSp>
        <p:nvGrpSpPr>
          <p:cNvPr id="327682" name="组合 1" descr=" 327682"/>
          <p:cNvGrpSpPr>
            <a:grpSpLocks/>
          </p:cNvGrpSpPr>
          <p:nvPr/>
        </p:nvGrpSpPr>
        <p:grpSpPr bwMode="auto">
          <a:xfrm>
            <a:off x="6899275" y="0"/>
            <a:ext cx="1743075" cy="638175"/>
            <a:chOff x="3406775" y="598488"/>
            <a:chExt cx="1743075" cy="637859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75188" y="715905"/>
              <a:ext cx="442912" cy="41889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270375" y="7222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851275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441700" y="730186"/>
              <a:ext cx="441325" cy="42047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2768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37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学习写景</a:t>
              </a:r>
            </a:p>
          </p:txBody>
        </p:sp>
      </p:grpSp>
      <p:sp>
        <p:nvSpPr>
          <p:cNvPr id="327683" name="Text Box 10" descr=" 327683"/>
          <p:cNvSpPr txBox="1">
            <a:spLocks noChangeArrowheads="1"/>
          </p:cNvSpPr>
          <p:nvPr/>
        </p:nvSpPr>
        <p:spPr bwMode="auto">
          <a:xfrm>
            <a:off x="4140200" y="411163"/>
            <a:ext cx="5329238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宋体" charset="-122"/>
              </a:rPr>
              <a:t>我想起</a:t>
            </a:r>
            <a:r>
              <a:rPr lang="zh-CN" altLang="en-US" b="1">
                <a:solidFill>
                  <a:srgbClr val="FF0000"/>
                </a:solidFill>
                <a:latin typeface="宋体" charset="-122"/>
              </a:rPr>
              <a:t>红布似的高粱，</a:t>
            </a:r>
          </a:p>
          <a:p>
            <a:r>
              <a:rPr lang="zh-CN" altLang="en-US"/>
              <a:t>           金黄的豆粒，</a:t>
            </a:r>
          </a:p>
          <a:p>
            <a:r>
              <a:rPr lang="zh-CN" altLang="en-US"/>
              <a:t>           黑色的土地，</a:t>
            </a:r>
          </a:p>
          <a:p>
            <a:r>
              <a:rPr lang="zh-CN" altLang="en-US"/>
              <a:t>           红玉的脸庞，</a:t>
            </a:r>
          </a:p>
          <a:p>
            <a:r>
              <a:rPr lang="zh-CN" altLang="en-US"/>
              <a:t>           黑玉的眼睛，</a:t>
            </a:r>
          </a:p>
          <a:p>
            <a:r>
              <a:rPr lang="zh-CN" altLang="en-US"/>
              <a:t>           斑斓的山雕，</a:t>
            </a:r>
          </a:p>
          <a:p>
            <a:r>
              <a:rPr lang="zh-CN" altLang="en-US"/>
              <a:t>           奔驰的鹿群，</a:t>
            </a:r>
          </a:p>
          <a:p>
            <a:r>
              <a:rPr lang="zh-CN" altLang="en-US"/>
              <a:t>           带着松香气味的煤块，</a:t>
            </a:r>
          </a:p>
          <a:p>
            <a:r>
              <a:rPr lang="zh-CN" altLang="en-US"/>
              <a:t>           带着赤色的足金；</a:t>
            </a:r>
          </a:p>
          <a:p>
            <a:r>
              <a:rPr lang="zh-CN" altLang="en-US"/>
              <a:t> </a:t>
            </a:r>
            <a:r>
              <a:rPr lang="zh-CN" altLang="en-US" b="1">
                <a:solidFill>
                  <a:srgbClr val="000099"/>
                </a:solidFill>
                <a:latin typeface="宋体" charset="-122"/>
              </a:rPr>
              <a:t>我想起</a:t>
            </a:r>
            <a:r>
              <a:rPr lang="zh-CN" altLang="en-US"/>
              <a:t>幽远的车铃，</a:t>
            </a:r>
          </a:p>
          <a:p>
            <a:r>
              <a:rPr lang="zh-CN" altLang="en-US"/>
              <a:t>            晴天里马儿戴着串铃</a:t>
            </a:r>
          </a:p>
          <a:p>
            <a:r>
              <a:rPr lang="zh-CN" altLang="en-US"/>
              <a:t>            在溜直的大道上跑着，</a:t>
            </a:r>
          </a:p>
          <a:p>
            <a:r>
              <a:rPr lang="zh-CN" altLang="en-US"/>
              <a:t>            狐仙姑深夜的谰语</a:t>
            </a:r>
          </a:p>
          <a:p>
            <a:r>
              <a:rPr lang="zh-CN" altLang="en-US"/>
              <a:t>            原野上怪诞的狂风</a:t>
            </a:r>
          </a:p>
          <a:p>
            <a:r>
              <a:rPr lang="zh-CN" altLang="en-US"/>
              <a:t>             ……</a:t>
            </a: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" name="AutoShape 14" descr=" 453646">
            <a:extLst>
              <a:ext uri="{FF2B5EF4-FFF2-40B4-BE49-F238E27FC236}">
                <a16:creationId xmlns:a16="http://schemas.microsoft.com/office/drawing/2014/main" id="{487E9917-9ACA-478E-8B7E-D93271D8B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3867150"/>
            <a:ext cx="4608513" cy="987425"/>
          </a:xfrm>
          <a:prstGeom prst="wedgeRoundRectCallout">
            <a:avLst>
              <a:gd name="adj1" fmla="val 17722"/>
              <a:gd name="adj2" fmla="val -38745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solidFill>
                  <a:srgbClr val="990000"/>
                </a:solidFill>
              </a:rPr>
              <a:t>运用排比、比喻修辞增强语言气势，把感情抒发得淋漓尽致。</a:t>
            </a:r>
          </a:p>
        </p:txBody>
      </p:sp>
    </p:spTree>
    <p:extLst>
      <p:ext uri="{BB962C8B-B14F-4D97-AF65-F5344CB8AC3E}">
        <p14:creationId xmlns:p14="http://schemas.microsoft.com/office/powerpoint/2010/main" val="242811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5" name="内容占位符 2" descr=" 328705"/>
          <p:cNvSpPr>
            <a:spLocks noGrp="1"/>
          </p:cNvSpPr>
          <p:nvPr>
            <p:ph idx="4294967295"/>
          </p:nvPr>
        </p:nvSpPr>
        <p:spPr bwMode="auto">
          <a:xfrm>
            <a:off x="0" y="484188"/>
            <a:ext cx="4498975" cy="4041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1200"/>
              <a:t>   </a:t>
            </a:r>
            <a:r>
              <a:rPr lang="zh-CN" altLang="en-US" sz="1800">
                <a:latin typeface="宋体" charset="-122"/>
                <a:ea typeface="宋体" charset="-122"/>
              </a:rPr>
              <a:t>当我躺在土地上的时候，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当我仰望天上的星星，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手里握着一把泥土的时候，或者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当我回想起儿时的往事的时候，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我想起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那</a:t>
            </a:r>
            <a:r>
              <a:rPr lang="zh-CN" altLang="en-US" sz="1800" b="1">
                <a:solidFill>
                  <a:srgbClr val="1CD60B"/>
                </a:solidFill>
                <a:latin typeface="宋体" charset="-122"/>
                <a:ea typeface="宋体" charset="-122"/>
              </a:rPr>
              <a:t>参天碧绿的白桦林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</a:t>
            </a:r>
            <a:r>
              <a:rPr lang="zh-CN" altLang="en-US" sz="1800" b="1">
                <a:solidFill>
                  <a:srgbClr val="009900"/>
                </a:solidFill>
                <a:latin typeface="宋体" charset="-122"/>
                <a:ea typeface="宋体" charset="-122"/>
              </a:rPr>
              <a:t>标直漂亮的白桦树</a:t>
            </a:r>
            <a:r>
              <a:rPr lang="zh-CN" altLang="en-US" sz="1800">
                <a:latin typeface="宋体" charset="-122"/>
                <a:ea typeface="宋体" charset="-122"/>
              </a:rPr>
              <a:t>在原野上吟唱；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我看见</a:t>
            </a:r>
            <a:r>
              <a:rPr lang="zh-CN" altLang="en-US" sz="1800" b="1">
                <a:solidFill>
                  <a:srgbClr val="990000"/>
                </a:solidFill>
                <a:latin typeface="宋体" charset="-122"/>
                <a:ea typeface="宋体" charset="-122"/>
              </a:rPr>
              <a:t>奔流似的马群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</a:t>
            </a:r>
            <a:r>
              <a:rPr lang="zh-CN" altLang="en-US" sz="1800" b="1">
                <a:solidFill>
                  <a:srgbClr val="800080"/>
                </a:solidFill>
                <a:latin typeface="Arial" charset="0"/>
                <a:ea typeface="宋体" charset="-122"/>
              </a:rPr>
              <a:t>听见蒙古狗深夜的嗥鸣</a:t>
            </a:r>
          </a:p>
          <a:p>
            <a:pPr marL="0" indent="0">
              <a:buFont typeface="Arial" charset="0"/>
              <a:buNone/>
            </a:pPr>
            <a:r>
              <a:rPr lang="zh-CN" altLang="en-US" sz="1800" b="1">
                <a:solidFill>
                  <a:srgbClr val="800080"/>
                </a:solidFill>
                <a:latin typeface="Arial" charset="0"/>
                <a:ea typeface="宋体" charset="-122"/>
              </a:rPr>
              <a:t>         和皮鞭滚落在山涧里的脆响；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   </a:t>
            </a:r>
          </a:p>
        </p:txBody>
      </p:sp>
      <p:grpSp>
        <p:nvGrpSpPr>
          <p:cNvPr id="328706" name="组合 1" descr=" 328706"/>
          <p:cNvGrpSpPr>
            <a:grpSpLocks/>
          </p:cNvGrpSpPr>
          <p:nvPr/>
        </p:nvGrpSpPr>
        <p:grpSpPr bwMode="auto">
          <a:xfrm>
            <a:off x="6899275" y="0"/>
            <a:ext cx="1743075" cy="638175"/>
            <a:chOff x="3406775" y="598488"/>
            <a:chExt cx="1743075" cy="637859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75188" y="715905"/>
              <a:ext cx="442912" cy="41889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270375" y="7222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851275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441700" y="730186"/>
              <a:ext cx="441325" cy="42047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28717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37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学习写景</a:t>
              </a:r>
            </a:p>
          </p:txBody>
        </p:sp>
      </p:grpSp>
      <p:sp>
        <p:nvSpPr>
          <p:cNvPr id="328707" name="Text Box 9" descr=" 328707"/>
          <p:cNvSpPr txBox="1">
            <a:spLocks noChangeArrowheads="1"/>
          </p:cNvSpPr>
          <p:nvPr/>
        </p:nvSpPr>
        <p:spPr bwMode="auto">
          <a:xfrm>
            <a:off x="4140200" y="411163"/>
            <a:ext cx="5329238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我想起</a:t>
            </a:r>
            <a:r>
              <a:rPr lang="zh-CN" altLang="en-US" b="1">
                <a:solidFill>
                  <a:srgbClr val="FF0000"/>
                </a:solidFill>
              </a:rPr>
              <a:t>红布似的高粱</a:t>
            </a:r>
            <a:r>
              <a:rPr lang="zh-CN" altLang="en-US"/>
              <a:t>，</a:t>
            </a:r>
          </a:p>
          <a:p>
            <a:r>
              <a:rPr lang="zh-CN" altLang="en-US">
                <a:solidFill>
                  <a:srgbClr val="FF9900"/>
                </a:solidFill>
              </a:rPr>
              <a:t>           </a:t>
            </a:r>
            <a:r>
              <a:rPr lang="zh-CN" altLang="en-US" b="1">
                <a:solidFill>
                  <a:srgbClr val="FF9900"/>
                </a:solidFill>
              </a:rPr>
              <a:t>金黄的豆粒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黑色的土地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红玉的脸庞</a:t>
            </a:r>
            <a:r>
              <a:rPr lang="zh-CN" altLang="en-US" b="1"/>
              <a:t>，</a:t>
            </a:r>
            <a:endParaRPr lang="zh-CN" altLang="en-US"/>
          </a:p>
          <a:p>
            <a:r>
              <a:rPr lang="zh-CN" altLang="en-US"/>
              <a:t>           </a:t>
            </a:r>
            <a:r>
              <a:rPr lang="zh-CN" altLang="en-US" b="1"/>
              <a:t>黑玉的眼睛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</a:t>
            </a:r>
            <a:r>
              <a:rPr lang="zh-CN" altLang="en-US" b="1">
                <a:solidFill>
                  <a:srgbClr val="EE12AF"/>
                </a:solidFill>
              </a:rPr>
              <a:t>斑斓的山雕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990000"/>
                </a:solidFill>
              </a:rPr>
              <a:t>奔驰的鹿群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/>
              <a:t>带着松香气味的煤块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带着赤色的足金</a:t>
            </a:r>
            <a:r>
              <a:rPr lang="zh-CN" altLang="en-US"/>
              <a:t>；</a:t>
            </a:r>
          </a:p>
          <a:p>
            <a:r>
              <a:rPr lang="zh-CN" altLang="en-US"/>
              <a:t> 我想起</a:t>
            </a:r>
            <a:r>
              <a:rPr lang="zh-CN" altLang="en-US" b="1">
                <a:solidFill>
                  <a:srgbClr val="800080"/>
                </a:solidFill>
              </a:rPr>
              <a:t>幽远的车铃</a:t>
            </a:r>
            <a:r>
              <a:rPr lang="zh-CN" altLang="en-US"/>
              <a:t>，</a:t>
            </a:r>
          </a:p>
          <a:p>
            <a:r>
              <a:rPr lang="zh-CN" altLang="en-US"/>
              <a:t>            </a:t>
            </a:r>
            <a:r>
              <a:rPr lang="zh-CN" altLang="en-US" b="1">
                <a:solidFill>
                  <a:srgbClr val="800080"/>
                </a:solidFill>
              </a:rPr>
              <a:t>晴天里马儿戴着串铃</a:t>
            </a:r>
          </a:p>
          <a:p>
            <a:r>
              <a:rPr lang="zh-CN" altLang="en-US" b="1">
                <a:solidFill>
                  <a:srgbClr val="800080"/>
                </a:solidFill>
              </a:rPr>
              <a:t>            在溜直的大道上跑着，</a:t>
            </a:r>
          </a:p>
          <a:p>
            <a:r>
              <a:rPr lang="zh-CN" altLang="en-US"/>
              <a:t>            </a:t>
            </a:r>
            <a:r>
              <a:rPr lang="zh-CN" altLang="en-US" b="1">
                <a:solidFill>
                  <a:srgbClr val="800080"/>
                </a:solidFill>
              </a:rPr>
              <a:t>狐仙姑深夜的谰语</a:t>
            </a:r>
          </a:p>
          <a:p>
            <a:r>
              <a:rPr lang="zh-CN" altLang="en-US" b="1">
                <a:solidFill>
                  <a:srgbClr val="800080"/>
                </a:solidFill>
              </a:rPr>
              <a:t>            原野上怪诞的狂风</a:t>
            </a:r>
          </a:p>
          <a:p>
            <a:r>
              <a:rPr lang="zh-CN" altLang="en-US" b="1">
                <a:solidFill>
                  <a:srgbClr val="800080"/>
                </a:solidFill>
              </a:rPr>
              <a:t>            ……</a:t>
            </a: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800080"/>
              </a:solidFill>
            </a:endParaRPr>
          </a:p>
        </p:txBody>
      </p:sp>
      <p:sp>
        <p:nvSpPr>
          <p:cNvPr id="11" name="AutoShape 12" descr=" 454668">
            <a:extLst>
              <a:ext uri="{FF2B5EF4-FFF2-40B4-BE49-F238E27FC236}">
                <a16:creationId xmlns:a16="http://schemas.microsoft.com/office/drawing/2014/main" id="{9F94E5F7-5CD0-4666-A339-7E9A36D5A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1058863"/>
            <a:ext cx="1152525" cy="576262"/>
          </a:xfrm>
          <a:prstGeom prst="wedgeEllipseCallout">
            <a:avLst>
              <a:gd name="adj1" fmla="val -88292"/>
              <a:gd name="adj2" fmla="val 7148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33CC"/>
                </a:solidFill>
              </a:rPr>
              <a:t>视觉</a:t>
            </a:r>
          </a:p>
        </p:txBody>
      </p:sp>
      <p:sp>
        <p:nvSpPr>
          <p:cNvPr id="14" name="AutoShape 13" descr=" 454669">
            <a:extLst>
              <a:ext uri="{FF2B5EF4-FFF2-40B4-BE49-F238E27FC236}">
                <a16:creationId xmlns:a16="http://schemas.microsoft.com/office/drawing/2014/main" id="{92B5B2DD-BFB3-4D07-B969-9E0C8BD1C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3435350"/>
            <a:ext cx="1152525" cy="576263"/>
          </a:xfrm>
          <a:prstGeom prst="wedgeEllipseCallout">
            <a:avLst>
              <a:gd name="adj1" fmla="val 77412"/>
              <a:gd name="adj2" fmla="val -46694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33CC"/>
                </a:solidFill>
              </a:rPr>
              <a:t>听觉</a:t>
            </a:r>
          </a:p>
        </p:txBody>
      </p:sp>
      <p:sp>
        <p:nvSpPr>
          <p:cNvPr id="12" name="AutoShape 14" descr=" 454670">
            <a:extLst>
              <a:ext uri="{FF2B5EF4-FFF2-40B4-BE49-F238E27FC236}">
                <a16:creationId xmlns:a16="http://schemas.microsoft.com/office/drawing/2014/main" id="{01B7F1A1-7D3D-42BD-BAE9-F25716033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0" y="2284413"/>
            <a:ext cx="1152525" cy="576262"/>
          </a:xfrm>
          <a:prstGeom prst="wedgeEllipseCallout">
            <a:avLst>
              <a:gd name="adj1" fmla="val -86366"/>
              <a:gd name="adj2" fmla="val 179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33CC"/>
                </a:solidFill>
              </a:rPr>
              <a:t>嗅觉</a:t>
            </a:r>
          </a:p>
        </p:txBody>
      </p:sp>
      <p:sp>
        <p:nvSpPr>
          <p:cNvPr id="15" name="AutoShape 15" descr=" 454671">
            <a:extLst>
              <a:ext uri="{FF2B5EF4-FFF2-40B4-BE49-F238E27FC236}">
                <a16:creationId xmlns:a16="http://schemas.microsoft.com/office/drawing/2014/main" id="{5720C4AB-5805-4DD7-B0CC-E1ACB10D2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4084638"/>
            <a:ext cx="3887788" cy="936625"/>
          </a:xfrm>
          <a:prstGeom prst="wedgeRoundRectCallout">
            <a:avLst>
              <a:gd name="adj1" fmla="val 48856"/>
              <a:gd name="adj2" fmla="val -7796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solidFill>
                  <a:srgbClr val="990000"/>
                </a:solidFill>
              </a:rPr>
              <a:t>从五官感知的角度写景，景物可见可闻可感。</a:t>
            </a:r>
          </a:p>
        </p:txBody>
      </p:sp>
      <p:sp>
        <p:nvSpPr>
          <p:cNvPr id="13" name="AutoShape 16" descr=" 454672">
            <a:extLst>
              <a:ext uri="{FF2B5EF4-FFF2-40B4-BE49-F238E27FC236}">
                <a16:creationId xmlns:a16="http://schemas.microsoft.com/office/drawing/2014/main" id="{CA1CA667-BA46-47D2-BFFE-B46BA01CE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3435350"/>
            <a:ext cx="1152525" cy="576263"/>
          </a:xfrm>
          <a:prstGeom prst="wedgeEllipseCallout">
            <a:avLst>
              <a:gd name="adj1" fmla="val -73690"/>
              <a:gd name="adj2" fmla="val -4311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33CC"/>
                </a:solidFill>
              </a:rPr>
              <a:t>听觉</a:t>
            </a:r>
          </a:p>
        </p:txBody>
      </p:sp>
    </p:spTree>
    <p:extLst>
      <p:ext uri="{BB962C8B-B14F-4D97-AF65-F5344CB8AC3E}">
        <p14:creationId xmlns:p14="http://schemas.microsoft.com/office/powerpoint/2010/main" val="24757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29" name="内容占位符 2" descr=" 329729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484188"/>
            <a:ext cx="4498975" cy="4041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1200"/>
              <a:t>   </a:t>
            </a:r>
            <a:r>
              <a:rPr lang="zh-CN" altLang="en-US" sz="1800">
                <a:latin typeface="宋体" charset="-122"/>
                <a:ea typeface="宋体" charset="-122"/>
              </a:rPr>
              <a:t>当我躺在土地上的时候，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当我仰望天上的星星，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手里握着一把泥土的时候，或者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当我回想起</a:t>
            </a:r>
            <a:r>
              <a:rPr lang="zh-CN" altLang="en-US" sz="1800">
                <a:solidFill>
                  <a:srgbClr val="0033CC"/>
                </a:solidFill>
                <a:latin typeface="宋体" charset="-122"/>
                <a:ea typeface="宋体" charset="-122"/>
              </a:rPr>
              <a:t>儿时的</a:t>
            </a:r>
            <a:r>
              <a:rPr lang="zh-CN" altLang="en-US" sz="1800">
                <a:latin typeface="宋体" charset="-122"/>
                <a:ea typeface="宋体" charset="-122"/>
              </a:rPr>
              <a:t>往事的时候，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我想起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那</a:t>
            </a:r>
            <a:r>
              <a:rPr lang="zh-CN" altLang="en-US" sz="1800" b="1">
                <a:solidFill>
                  <a:srgbClr val="1CD60B"/>
                </a:solidFill>
                <a:latin typeface="宋体" charset="-122"/>
                <a:ea typeface="宋体" charset="-122"/>
              </a:rPr>
              <a:t>参天碧绿的</a:t>
            </a:r>
            <a:r>
              <a:rPr lang="zh-CN" altLang="en-US" sz="1800">
                <a:latin typeface="宋体" charset="-122"/>
                <a:ea typeface="宋体" charset="-122"/>
              </a:rPr>
              <a:t>白桦林，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</a:t>
            </a:r>
            <a:r>
              <a:rPr lang="zh-CN" altLang="en-US" sz="1800" b="1">
                <a:solidFill>
                  <a:srgbClr val="009900"/>
                </a:solidFill>
                <a:latin typeface="宋体" charset="-122"/>
                <a:ea typeface="宋体" charset="-122"/>
              </a:rPr>
              <a:t>标直漂亮的</a:t>
            </a:r>
            <a:r>
              <a:rPr lang="zh-CN" altLang="en-US" sz="1800">
                <a:latin typeface="宋体" charset="-122"/>
                <a:ea typeface="宋体" charset="-122"/>
              </a:rPr>
              <a:t>白桦树在原野上呻吟；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我看见</a:t>
            </a:r>
            <a:r>
              <a:rPr lang="zh-CN" altLang="en-US" sz="1800" b="1">
                <a:solidFill>
                  <a:srgbClr val="990000"/>
                </a:solidFill>
                <a:latin typeface="宋体" charset="-122"/>
                <a:ea typeface="宋体" charset="-122"/>
              </a:rPr>
              <a:t>奔流似的</a:t>
            </a:r>
            <a:r>
              <a:rPr lang="zh-CN" altLang="en-US" sz="1800">
                <a:latin typeface="宋体" charset="-122"/>
                <a:ea typeface="宋体" charset="-122"/>
              </a:rPr>
              <a:t>马群，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听见</a:t>
            </a:r>
            <a:r>
              <a:rPr lang="zh-CN" altLang="en-US" sz="1800" b="1">
                <a:solidFill>
                  <a:srgbClr val="800080"/>
                </a:solidFill>
                <a:latin typeface="Arial" charset="0"/>
                <a:ea typeface="宋体" charset="-122"/>
              </a:rPr>
              <a:t>蒙古狗深夜的</a:t>
            </a:r>
            <a:r>
              <a:rPr lang="zh-CN" altLang="en-US" sz="1800">
                <a:latin typeface="宋体" charset="-122"/>
                <a:ea typeface="宋体" charset="-122"/>
              </a:rPr>
              <a:t>嗥鸣</a:t>
            </a:r>
          </a:p>
          <a:p>
            <a:pPr marL="0" indent="0">
              <a:buFont typeface="Arial" charset="0"/>
              <a:buNone/>
            </a:pPr>
            <a:r>
              <a:rPr lang="zh-CN" altLang="en-US" sz="1800" b="1">
                <a:solidFill>
                  <a:srgbClr val="800080"/>
                </a:solidFill>
                <a:latin typeface="Arial" charset="0"/>
                <a:ea typeface="宋体" charset="-122"/>
              </a:rPr>
              <a:t>         </a:t>
            </a:r>
            <a:r>
              <a:rPr lang="zh-CN" altLang="en-US" sz="1800">
                <a:latin typeface="宋体" charset="-122"/>
                <a:ea typeface="宋体" charset="-122"/>
              </a:rPr>
              <a:t>和</a:t>
            </a:r>
            <a:r>
              <a:rPr lang="zh-CN" altLang="en-US" sz="1800" b="1">
                <a:solidFill>
                  <a:srgbClr val="800080"/>
                </a:solidFill>
                <a:latin typeface="Arial" charset="0"/>
                <a:ea typeface="宋体" charset="-122"/>
              </a:rPr>
              <a:t>皮鞭滚落在山涧里</a:t>
            </a:r>
            <a:r>
              <a:rPr lang="zh-CN" altLang="en-US" sz="1800">
                <a:latin typeface="宋体" charset="-122"/>
                <a:ea typeface="宋体" charset="-122"/>
              </a:rPr>
              <a:t>的脆响</a:t>
            </a:r>
            <a:r>
              <a:rPr lang="zh-CN" altLang="en-US" sz="1800" b="1">
                <a:solidFill>
                  <a:srgbClr val="800080"/>
                </a:solidFill>
                <a:latin typeface="Arial" charset="0"/>
                <a:ea typeface="宋体" charset="-122"/>
              </a:rPr>
              <a:t>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   </a:t>
            </a:r>
          </a:p>
        </p:txBody>
      </p:sp>
      <p:grpSp>
        <p:nvGrpSpPr>
          <p:cNvPr id="329730" name="组合 1" descr=" 329730"/>
          <p:cNvGrpSpPr>
            <a:grpSpLocks/>
          </p:cNvGrpSpPr>
          <p:nvPr/>
        </p:nvGrpSpPr>
        <p:grpSpPr bwMode="auto">
          <a:xfrm>
            <a:off x="6877050" y="0"/>
            <a:ext cx="1743075" cy="638175"/>
            <a:chOff x="3406775" y="598488"/>
            <a:chExt cx="1743075" cy="637859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75188" y="715905"/>
              <a:ext cx="442912" cy="41889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 noProof="1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270375" y="7222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 noProof="1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851275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 noProof="1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441700" y="730186"/>
              <a:ext cx="441325" cy="42047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 noProof="1"/>
            </a:p>
          </p:txBody>
        </p:sp>
        <p:sp>
          <p:nvSpPr>
            <p:cNvPr id="329737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37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学习写景</a:t>
              </a:r>
            </a:p>
          </p:txBody>
        </p:sp>
      </p:grpSp>
      <p:sp>
        <p:nvSpPr>
          <p:cNvPr id="329731" name="Text Box 9" descr=" 329731"/>
          <p:cNvSpPr txBox="1">
            <a:spLocks noChangeArrowheads="1"/>
          </p:cNvSpPr>
          <p:nvPr/>
        </p:nvSpPr>
        <p:spPr bwMode="auto">
          <a:xfrm>
            <a:off x="4140200" y="411163"/>
            <a:ext cx="5329238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我想起</a:t>
            </a:r>
            <a:r>
              <a:rPr lang="zh-CN" altLang="en-US" b="1">
                <a:solidFill>
                  <a:srgbClr val="FF0000"/>
                </a:solidFill>
              </a:rPr>
              <a:t>红布似的</a:t>
            </a:r>
            <a:r>
              <a:rPr lang="zh-CN" altLang="en-US">
                <a:latin typeface="宋体" charset="-122"/>
              </a:rPr>
              <a:t>高粱</a:t>
            </a:r>
            <a:r>
              <a:rPr lang="zh-CN" altLang="en-US"/>
              <a:t>，</a:t>
            </a:r>
          </a:p>
          <a:p>
            <a:r>
              <a:rPr lang="zh-CN" altLang="en-US">
                <a:solidFill>
                  <a:srgbClr val="FF9900"/>
                </a:solidFill>
              </a:rPr>
              <a:t>           </a:t>
            </a:r>
            <a:r>
              <a:rPr lang="zh-CN" altLang="en-US" b="1">
                <a:solidFill>
                  <a:srgbClr val="FF9900"/>
                </a:solidFill>
              </a:rPr>
              <a:t>金黄的</a:t>
            </a:r>
            <a:r>
              <a:rPr lang="zh-CN" altLang="en-US">
                <a:latin typeface="宋体" charset="-122"/>
              </a:rPr>
              <a:t>豆粒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黑色的</a:t>
            </a:r>
            <a:r>
              <a:rPr lang="zh-CN" altLang="en-US"/>
              <a:t>土地，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红玉的</a:t>
            </a:r>
            <a:r>
              <a:rPr lang="zh-CN" altLang="en-US"/>
              <a:t>脸庞</a:t>
            </a:r>
            <a:r>
              <a:rPr lang="zh-CN" altLang="en-US" b="1"/>
              <a:t>，</a:t>
            </a:r>
            <a:endParaRPr lang="zh-CN" altLang="en-US"/>
          </a:p>
          <a:p>
            <a:r>
              <a:rPr lang="zh-CN" altLang="en-US"/>
              <a:t>           </a:t>
            </a:r>
            <a:r>
              <a:rPr lang="zh-CN" altLang="en-US" b="1"/>
              <a:t>黑玉的眼睛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</a:t>
            </a:r>
            <a:r>
              <a:rPr lang="zh-CN" altLang="en-US" b="1">
                <a:solidFill>
                  <a:srgbClr val="EE12AF"/>
                </a:solidFill>
              </a:rPr>
              <a:t>斑斓的</a:t>
            </a:r>
            <a:r>
              <a:rPr lang="zh-CN" altLang="en-US"/>
              <a:t>山雕，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990000"/>
                </a:solidFill>
              </a:rPr>
              <a:t>奔驰的</a:t>
            </a:r>
            <a:r>
              <a:rPr lang="zh-CN" altLang="en-US"/>
              <a:t>鹿群，</a:t>
            </a:r>
          </a:p>
          <a:p>
            <a:r>
              <a:rPr lang="zh-CN" altLang="en-US"/>
              <a:t>           带着</a:t>
            </a:r>
            <a:r>
              <a:rPr lang="zh-CN" altLang="en-US" b="1"/>
              <a:t>松香气味的</a:t>
            </a:r>
            <a:r>
              <a:rPr lang="zh-CN" altLang="en-US"/>
              <a:t>煤块，</a:t>
            </a:r>
          </a:p>
          <a:p>
            <a:r>
              <a:rPr lang="zh-CN" altLang="en-US"/>
              <a:t>           带着</a:t>
            </a:r>
            <a:r>
              <a:rPr lang="zh-CN" altLang="en-US" b="1">
                <a:solidFill>
                  <a:srgbClr val="FF0000"/>
                </a:solidFill>
              </a:rPr>
              <a:t>赤色的</a:t>
            </a:r>
            <a:r>
              <a:rPr lang="zh-CN" altLang="en-US"/>
              <a:t>足金；</a:t>
            </a:r>
          </a:p>
          <a:p>
            <a:r>
              <a:rPr lang="zh-CN" altLang="en-US"/>
              <a:t> 我想起</a:t>
            </a:r>
            <a:r>
              <a:rPr lang="zh-CN" altLang="en-US" b="1">
                <a:solidFill>
                  <a:srgbClr val="800080"/>
                </a:solidFill>
              </a:rPr>
              <a:t>幽远的</a:t>
            </a:r>
            <a:r>
              <a:rPr lang="zh-CN" altLang="en-US"/>
              <a:t>车铃，</a:t>
            </a:r>
          </a:p>
          <a:p>
            <a:r>
              <a:rPr lang="zh-CN" altLang="en-US"/>
              <a:t>            晴天里马儿戴着串铃</a:t>
            </a:r>
          </a:p>
          <a:p>
            <a:r>
              <a:rPr lang="zh-CN" altLang="en-US" b="1">
                <a:solidFill>
                  <a:srgbClr val="800080"/>
                </a:solidFill>
              </a:rPr>
              <a:t>            </a:t>
            </a:r>
            <a:r>
              <a:rPr lang="zh-CN" altLang="en-US"/>
              <a:t>在</a:t>
            </a:r>
            <a:r>
              <a:rPr lang="zh-CN" altLang="en-US" b="1">
                <a:solidFill>
                  <a:srgbClr val="800080"/>
                </a:solidFill>
              </a:rPr>
              <a:t>溜直的</a:t>
            </a:r>
            <a:r>
              <a:rPr lang="zh-CN" altLang="en-US"/>
              <a:t>大道上跑着</a:t>
            </a:r>
            <a:r>
              <a:rPr lang="zh-CN" altLang="en-US" b="1">
                <a:solidFill>
                  <a:srgbClr val="800080"/>
                </a:solidFill>
              </a:rPr>
              <a:t>，</a:t>
            </a:r>
          </a:p>
          <a:p>
            <a:r>
              <a:rPr lang="zh-CN" altLang="en-US"/>
              <a:t>            狐仙姑</a:t>
            </a:r>
            <a:r>
              <a:rPr lang="zh-CN" altLang="en-US" b="1">
                <a:solidFill>
                  <a:srgbClr val="800080"/>
                </a:solidFill>
              </a:rPr>
              <a:t>深夜的</a:t>
            </a:r>
            <a:r>
              <a:rPr lang="zh-CN" altLang="en-US"/>
              <a:t>谰语</a:t>
            </a:r>
          </a:p>
          <a:p>
            <a:r>
              <a:rPr lang="zh-CN" altLang="en-US"/>
              <a:t>            原野上</a:t>
            </a:r>
            <a:r>
              <a:rPr lang="zh-CN" altLang="en-US" b="1">
                <a:solidFill>
                  <a:srgbClr val="800080"/>
                </a:solidFill>
              </a:rPr>
              <a:t>怪诞的</a:t>
            </a:r>
            <a:r>
              <a:rPr lang="zh-CN" altLang="en-US"/>
              <a:t>狂风</a:t>
            </a:r>
          </a:p>
          <a:p>
            <a:r>
              <a:rPr lang="zh-CN" altLang="en-US"/>
              <a:t>             ……</a:t>
            </a: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800080"/>
              </a:solidFill>
            </a:endParaRPr>
          </a:p>
        </p:txBody>
      </p:sp>
      <p:sp>
        <p:nvSpPr>
          <p:cNvPr id="11" name="AutoShape 13" descr=" 461834">
            <a:extLst>
              <a:ext uri="{FF2B5EF4-FFF2-40B4-BE49-F238E27FC236}">
                <a16:creationId xmlns:a16="http://schemas.microsoft.com/office/drawing/2014/main" id="{194AAAE5-4745-4880-9F47-C8B5A9767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3940175"/>
            <a:ext cx="4608512" cy="936625"/>
          </a:xfrm>
          <a:prstGeom prst="wedgeRoundRectCallout">
            <a:avLst>
              <a:gd name="adj1" fmla="val 47829"/>
              <a:gd name="adj2" fmla="val 8815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b="1">
                <a:solidFill>
                  <a:srgbClr val="990000"/>
                </a:solidFill>
              </a:rPr>
              <a:t>准确生动的形容词使景物更加美丽，造成视觉上的冲击力，形成画面，使人不由自主地产生了热爱之情。</a:t>
            </a:r>
          </a:p>
        </p:txBody>
      </p:sp>
    </p:spTree>
    <p:extLst>
      <p:ext uri="{BB962C8B-B14F-4D97-AF65-F5344CB8AC3E}">
        <p14:creationId xmlns:p14="http://schemas.microsoft.com/office/powerpoint/2010/main" val="27026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内容占位符 2" descr=" 330753"/>
          <p:cNvSpPr>
            <a:spLocks noGrp="1"/>
          </p:cNvSpPr>
          <p:nvPr>
            <p:ph idx="4294967295"/>
          </p:nvPr>
        </p:nvSpPr>
        <p:spPr bwMode="auto">
          <a:xfrm>
            <a:off x="0" y="484188"/>
            <a:ext cx="4498975" cy="4041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1200"/>
              <a:t>   </a:t>
            </a:r>
            <a:r>
              <a:rPr lang="zh-CN" altLang="en-US" sz="1800">
                <a:latin typeface="宋体" charset="-122"/>
                <a:ea typeface="宋体" charset="-122"/>
              </a:rPr>
              <a:t>当我躺在土地上的时候，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当我仰望天上的星星，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手里握着一把泥土的时候，或者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当我回想起儿时的往事的时候，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我想起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那</a:t>
            </a:r>
            <a:r>
              <a:rPr lang="zh-CN" altLang="en-US" sz="1800" b="1">
                <a:solidFill>
                  <a:srgbClr val="1CD60B"/>
                </a:solidFill>
                <a:latin typeface="宋体" charset="-122"/>
                <a:ea typeface="宋体" charset="-122"/>
              </a:rPr>
              <a:t>参天碧绿的白桦林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</a:t>
            </a:r>
            <a:r>
              <a:rPr lang="zh-CN" altLang="en-US" sz="1800" b="1">
                <a:solidFill>
                  <a:srgbClr val="009900"/>
                </a:solidFill>
                <a:latin typeface="宋体" charset="-122"/>
                <a:ea typeface="宋体" charset="-122"/>
              </a:rPr>
              <a:t>标直漂亮的白桦树</a:t>
            </a:r>
            <a:r>
              <a:rPr lang="zh-CN" altLang="en-US" sz="1800">
                <a:latin typeface="宋体" charset="-122"/>
                <a:ea typeface="宋体" charset="-122"/>
              </a:rPr>
              <a:t>在原野上呻吟；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我看见</a:t>
            </a:r>
            <a:r>
              <a:rPr lang="zh-CN" altLang="en-US" sz="1800" b="1">
                <a:solidFill>
                  <a:srgbClr val="990000"/>
                </a:solidFill>
                <a:latin typeface="宋体" charset="-122"/>
                <a:ea typeface="宋体" charset="-122"/>
              </a:rPr>
              <a:t>奔流似的马群</a:t>
            </a:r>
            <a:r>
              <a:rPr lang="zh-CN" altLang="en-US" sz="1800">
                <a:latin typeface="宋体" charset="-122"/>
                <a:ea typeface="宋体" charset="-122"/>
              </a:rPr>
              <a:t>，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</a:t>
            </a:r>
            <a:r>
              <a:rPr lang="zh-CN" altLang="en-US" sz="1800" b="1">
                <a:solidFill>
                  <a:srgbClr val="800080"/>
                </a:solidFill>
                <a:latin typeface="Arial" charset="0"/>
                <a:ea typeface="宋体" charset="-122"/>
              </a:rPr>
              <a:t>听见蒙古狗深夜的嗥鸣</a:t>
            </a:r>
          </a:p>
          <a:p>
            <a:pPr marL="0" indent="0">
              <a:buFont typeface="Arial" charset="0"/>
              <a:buNone/>
            </a:pPr>
            <a:r>
              <a:rPr lang="zh-CN" altLang="en-US" sz="1800" b="1">
                <a:solidFill>
                  <a:srgbClr val="800080"/>
                </a:solidFill>
                <a:latin typeface="Arial" charset="0"/>
                <a:ea typeface="宋体" charset="-122"/>
              </a:rPr>
              <a:t>         和皮鞭滚落在山涧里的脆响；</a:t>
            </a:r>
          </a:p>
          <a:p>
            <a:pPr marL="0" indent="0">
              <a:buFont typeface="Arial" charset="0"/>
              <a:buNone/>
            </a:pPr>
            <a:r>
              <a:rPr lang="zh-CN" altLang="en-US" sz="1800">
                <a:latin typeface="宋体" charset="-122"/>
                <a:ea typeface="宋体" charset="-122"/>
              </a:rPr>
              <a:t>        </a:t>
            </a:r>
          </a:p>
        </p:txBody>
      </p:sp>
      <p:grpSp>
        <p:nvGrpSpPr>
          <p:cNvPr id="330754" name="组合 1" descr=" 330754"/>
          <p:cNvGrpSpPr>
            <a:grpSpLocks/>
          </p:cNvGrpSpPr>
          <p:nvPr/>
        </p:nvGrpSpPr>
        <p:grpSpPr bwMode="auto">
          <a:xfrm>
            <a:off x="6899275" y="0"/>
            <a:ext cx="1743075" cy="638175"/>
            <a:chOff x="3406775" y="598488"/>
            <a:chExt cx="1743075" cy="637859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75188" y="715905"/>
              <a:ext cx="442912" cy="41889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270375" y="7222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851275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441700" y="730186"/>
              <a:ext cx="441325" cy="42047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30763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37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朗读指导</a:t>
              </a:r>
            </a:p>
          </p:txBody>
        </p:sp>
      </p:grpSp>
      <p:sp>
        <p:nvSpPr>
          <p:cNvPr id="330755" name="Text Box 9" descr=" 330755"/>
          <p:cNvSpPr txBox="1">
            <a:spLocks noChangeArrowheads="1"/>
          </p:cNvSpPr>
          <p:nvPr/>
        </p:nvSpPr>
        <p:spPr bwMode="auto">
          <a:xfrm>
            <a:off x="4140200" y="411163"/>
            <a:ext cx="5329238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我想起</a:t>
            </a:r>
            <a:r>
              <a:rPr lang="zh-CN" altLang="en-US" b="1">
                <a:solidFill>
                  <a:srgbClr val="FF0000"/>
                </a:solidFill>
              </a:rPr>
              <a:t>红布似的高粱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9900"/>
                </a:solidFill>
              </a:rPr>
              <a:t>金黄的豆粒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黑色的土地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红玉的脸庞</a:t>
            </a:r>
            <a:r>
              <a:rPr lang="zh-CN" altLang="en-US" b="1"/>
              <a:t>，</a:t>
            </a:r>
            <a:endParaRPr lang="zh-CN" altLang="en-US"/>
          </a:p>
          <a:p>
            <a:r>
              <a:rPr lang="zh-CN" altLang="en-US"/>
              <a:t>           </a:t>
            </a:r>
            <a:r>
              <a:rPr lang="zh-CN" altLang="en-US" b="1"/>
              <a:t>黑玉的眼睛</a:t>
            </a:r>
            <a:r>
              <a:rPr lang="zh-CN" altLang="en-US"/>
              <a:t>，</a:t>
            </a:r>
          </a:p>
          <a:p>
            <a:r>
              <a:rPr lang="zh-CN" altLang="en-US" b="1"/>
              <a:t>           </a:t>
            </a:r>
            <a:r>
              <a:rPr lang="zh-CN" altLang="en-US" b="1">
                <a:solidFill>
                  <a:srgbClr val="EE12AF"/>
                </a:solidFill>
              </a:rPr>
              <a:t>斑斓的山雕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990000"/>
                </a:solidFill>
              </a:rPr>
              <a:t>奔驰的鹿群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/>
              <a:t>带着松香气味的煤块</a:t>
            </a:r>
            <a:r>
              <a:rPr lang="zh-CN" altLang="en-US"/>
              <a:t>，</a:t>
            </a:r>
          </a:p>
          <a:p>
            <a:r>
              <a:rPr lang="zh-CN" altLang="en-US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带着赤色的足金</a:t>
            </a:r>
            <a:r>
              <a:rPr lang="zh-CN" altLang="en-US"/>
              <a:t>；</a:t>
            </a:r>
          </a:p>
          <a:p>
            <a:r>
              <a:rPr lang="zh-CN" altLang="en-US"/>
              <a:t> 我想起</a:t>
            </a:r>
            <a:r>
              <a:rPr lang="zh-CN" altLang="en-US" b="1">
                <a:solidFill>
                  <a:srgbClr val="800080"/>
                </a:solidFill>
              </a:rPr>
              <a:t>幽远的车铃</a:t>
            </a:r>
            <a:r>
              <a:rPr lang="zh-CN" altLang="en-US"/>
              <a:t>，</a:t>
            </a:r>
          </a:p>
          <a:p>
            <a:r>
              <a:rPr lang="zh-CN" altLang="en-US"/>
              <a:t>            </a:t>
            </a:r>
            <a:r>
              <a:rPr lang="zh-CN" altLang="en-US" b="1">
                <a:solidFill>
                  <a:srgbClr val="800080"/>
                </a:solidFill>
              </a:rPr>
              <a:t>晴天里马儿戴着串铃</a:t>
            </a:r>
          </a:p>
          <a:p>
            <a:r>
              <a:rPr lang="zh-CN" altLang="en-US" b="1">
                <a:solidFill>
                  <a:srgbClr val="800080"/>
                </a:solidFill>
              </a:rPr>
              <a:t>            在溜直的大道上跑着，</a:t>
            </a:r>
          </a:p>
          <a:p>
            <a:r>
              <a:rPr lang="zh-CN" altLang="en-US"/>
              <a:t>            </a:t>
            </a:r>
            <a:r>
              <a:rPr lang="zh-CN" altLang="en-US" b="1">
                <a:solidFill>
                  <a:srgbClr val="800080"/>
                </a:solidFill>
              </a:rPr>
              <a:t>狐仙姑深夜的谰语</a:t>
            </a:r>
          </a:p>
          <a:p>
            <a:r>
              <a:rPr lang="zh-CN" altLang="en-US" b="1">
                <a:solidFill>
                  <a:srgbClr val="800080"/>
                </a:solidFill>
              </a:rPr>
              <a:t>            原野上怪诞的狂风</a:t>
            </a:r>
          </a:p>
          <a:p>
            <a:r>
              <a:rPr lang="zh-CN" altLang="en-US" b="1">
                <a:solidFill>
                  <a:srgbClr val="800080"/>
                </a:solidFill>
              </a:rPr>
              <a:t>             ……</a:t>
            </a: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800080"/>
              </a:solidFill>
            </a:endParaRPr>
          </a:p>
        </p:txBody>
      </p:sp>
      <p:sp>
        <p:nvSpPr>
          <p:cNvPr id="13" name="AutoShape 15" descr=" 434191">
            <a:extLst>
              <a:ext uri="{FF2B5EF4-FFF2-40B4-BE49-F238E27FC236}">
                <a16:creationId xmlns:a16="http://schemas.microsoft.com/office/drawing/2014/main" id="{6C2926E5-35C2-4768-BCD2-BE36DB441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3724275"/>
            <a:ext cx="1296988" cy="719138"/>
          </a:xfrm>
          <a:prstGeom prst="wedgeRoundRectCallout">
            <a:avLst>
              <a:gd name="adj1" fmla="val 64199"/>
              <a:gd name="adj2" fmla="val 3861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000" b="1">
                <a:solidFill>
                  <a:srgbClr val="0033CC"/>
                </a:solidFill>
              </a:rPr>
              <a:t>复归平静语速渐慢</a:t>
            </a:r>
          </a:p>
          <a:p>
            <a:endParaRPr lang="zh-CN" altLang="en-US" sz="2000" b="1">
              <a:solidFill>
                <a:srgbClr val="0033CC"/>
              </a:solidFill>
            </a:endParaRPr>
          </a:p>
        </p:txBody>
      </p:sp>
      <p:sp>
        <p:nvSpPr>
          <p:cNvPr id="12" name="AutoShape 16" descr=" 434192">
            <a:extLst>
              <a:ext uri="{FF2B5EF4-FFF2-40B4-BE49-F238E27FC236}">
                <a16:creationId xmlns:a16="http://schemas.microsoft.com/office/drawing/2014/main" id="{7A2F8D1E-AFAC-4750-91BC-4F9D160A18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915988"/>
            <a:ext cx="1187450" cy="647700"/>
          </a:xfrm>
          <a:prstGeom prst="wedgeRoundRectCallout">
            <a:avLst>
              <a:gd name="adj1" fmla="val -100134"/>
              <a:gd name="adj2" fmla="val -2500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b="1">
                <a:solidFill>
                  <a:srgbClr val="0033CC"/>
                </a:solidFill>
              </a:rPr>
              <a:t>语速渐快</a:t>
            </a:r>
          </a:p>
          <a:p>
            <a:r>
              <a:rPr lang="zh-CN" altLang="en-US" b="1">
                <a:solidFill>
                  <a:srgbClr val="0033CC"/>
                </a:solidFill>
              </a:rPr>
              <a:t>声音渐强</a:t>
            </a:r>
          </a:p>
        </p:txBody>
      </p:sp>
      <p:sp>
        <p:nvSpPr>
          <p:cNvPr id="11" name="AutoShape 17" descr=" 434193">
            <a:extLst>
              <a:ext uri="{FF2B5EF4-FFF2-40B4-BE49-F238E27FC236}">
                <a16:creationId xmlns:a16="http://schemas.microsoft.com/office/drawing/2014/main" id="{06BFD03D-097E-4CF9-8F83-7055962D1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700088"/>
            <a:ext cx="1187450" cy="431800"/>
          </a:xfrm>
          <a:prstGeom prst="wedgeRoundRectCallout">
            <a:avLst>
              <a:gd name="adj1" fmla="val -72458"/>
              <a:gd name="adj2" fmla="val 1250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b="1">
                <a:solidFill>
                  <a:srgbClr val="0033CC"/>
                </a:solidFill>
              </a:rPr>
              <a:t>稍慢平和</a:t>
            </a:r>
          </a:p>
        </p:txBody>
      </p:sp>
    </p:spTree>
    <p:extLst>
      <p:ext uri="{BB962C8B-B14F-4D97-AF65-F5344CB8AC3E}">
        <p14:creationId xmlns:p14="http://schemas.microsoft.com/office/powerpoint/2010/main" val="56245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7" name="文本框 99" descr=" 331777"/>
          <p:cNvSpPr txBox="1">
            <a:spLocks noChangeArrowheads="1"/>
          </p:cNvSpPr>
          <p:nvPr/>
        </p:nvSpPr>
        <p:spPr bwMode="auto">
          <a:xfrm>
            <a:off x="4500563" y="249238"/>
            <a:ext cx="2595562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FF0066"/>
                </a:solidFill>
                <a:latin typeface="Times New Roman" pitchFamily="18" charset="0"/>
                <a:ea typeface="微软雅黑" pitchFamily="34" charset="-122"/>
              </a:rPr>
              <a:t>在故乡的土地上，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FF0066"/>
                </a:solidFill>
                <a:latin typeface="Times New Roman" pitchFamily="18" charset="0"/>
                <a:ea typeface="微软雅黑" pitchFamily="34" charset="-122"/>
              </a:rPr>
              <a:t>我印下无数的脚印。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FF0066"/>
                </a:solidFill>
                <a:latin typeface="Times New Roman" pitchFamily="18" charset="0"/>
                <a:ea typeface="微软雅黑" pitchFamily="34" charset="-122"/>
              </a:rPr>
              <a:t>在那田垄里埋葬过</a:t>
            </a:r>
            <a:r>
              <a:rPr lang="zh-CN" altLang="en-US" sz="1200">
                <a:solidFill>
                  <a:srgbClr val="009900"/>
                </a:solidFill>
                <a:latin typeface="Times New Roman" pitchFamily="18" charset="0"/>
                <a:ea typeface="微软雅黑" pitchFamily="34" charset="-122"/>
              </a:rPr>
              <a:t>我的欢笑</a:t>
            </a:r>
            <a:r>
              <a:rPr lang="zh-CN" altLang="en-US" sz="1200">
                <a:solidFill>
                  <a:srgbClr val="FF0066"/>
                </a:solidFill>
                <a:latin typeface="Times New Roman" pitchFamily="18" charset="0"/>
                <a:ea typeface="微软雅黑" pitchFamily="34" charset="-122"/>
              </a:rPr>
              <a:t>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FF0066"/>
                </a:solidFill>
                <a:latin typeface="Times New Roman" pitchFamily="18" charset="0"/>
                <a:ea typeface="微软雅黑" pitchFamily="34" charset="-122"/>
              </a:rPr>
              <a:t>在那稻棵上我捉过蚱蜢，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FF0066"/>
                </a:solidFill>
                <a:latin typeface="Times New Roman" pitchFamily="18" charset="0"/>
                <a:ea typeface="微软雅黑" pitchFamily="34" charset="-122"/>
              </a:rPr>
              <a:t>在那沉重的镐头上有我的手印。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我吃过我自己种的白菜。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FF3300"/>
                </a:solidFill>
                <a:latin typeface="Times New Roman" pitchFamily="18" charset="0"/>
                <a:ea typeface="微软雅黑" pitchFamily="34" charset="-122"/>
              </a:rPr>
              <a:t>故乡的土壤是香的。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在春天，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东风吹起的时候，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FF3300"/>
                </a:solidFill>
                <a:latin typeface="Times New Roman" pitchFamily="18" charset="0"/>
                <a:ea typeface="微软雅黑" pitchFamily="34" charset="-122"/>
              </a:rPr>
              <a:t>土壤的香气</a:t>
            </a: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便在田野里飘起。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河流浅浅地流过，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0033CC"/>
                </a:solidFill>
                <a:latin typeface="Times New Roman" pitchFamily="18" charset="0"/>
                <a:ea typeface="微软雅黑" pitchFamily="34" charset="-122"/>
              </a:rPr>
              <a:t>柳条像一阵烟雨似的窜出来，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空气里都有一种</a:t>
            </a:r>
            <a:r>
              <a:rPr lang="zh-CN" altLang="en-US" sz="1200">
                <a:solidFill>
                  <a:srgbClr val="008000"/>
                </a:solidFill>
                <a:latin typeface="Times New Roman" pitchFamily="18" charset="0"/>
                <a:ea typeface="微软雅黑" pitchFamily="34" charset="-122"/>
              </a:rPr>
              <a:t>欢喜的声音</a:t>
            </a: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。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原野到处有一种</a:t>
            </a:r>
            <a:r>
              <a:rPr lang="zh-CN" altLang="en-US" sz="1200">
                <a:solidFill>
                  <a:srgbClr val="008000"/>
                </a:solidFill>
                <a:latin typeface="Times New Roman" pitchFamily="18" charset="0"/>
                <a:ea typeface="微软雅黑" pitchFamily="34" charset="-122"/>
              </a:rPr>
              <a:t>鸣叫，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天空清亮透明，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008000"/>
                </a:solidFill>
                <a:latin typeface="Times New Roman" pitchFamily="18" charset="0"/>
                <a:ea typeface="微软雅黑" pitchFamily="34" charset="-122"/>
              </a:rPr>
              <a:t>劳动的声音从这头响到那头。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秋天，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0033CC"/>
                </a:solidFill>
                <a:latin typeface="Times New Roman" pitchFamily="18" charset="0"/>
                <a:ea typeface="微软雅黑" pitchFamily="34" charset="-122"/>
              </a:rPr>
              <a:t>银线似的蛛丝在牛角上挂着，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粮车拉粮回来，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麻雀吃厌了，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这里那里到处飞。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FF3300"/>
                </a:solidFill>
                <a:latin typeface="Times New Roman" pitchFamily="18" charset="0"/>
                <a:ea typeface="微软雅黑" pitchFamily="34" charset="-122"/>
              </a:rPr>
              <a:t>稻禾的香气</a:t>
            </a: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是强烈的，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solidFill>
                  <a:srgbClr val="008000"/>
                </a:solidFill>
                <a:latin typeface="Times New Roman" pitchFamily="18" charset="0"/>
                <a:ea typeface="微软雅黑" pitchFamily="34" charset="-122"/>
              </a:rPr>
              <a:t>碾着新谷的场院辘辘地响着</a:t>
            </a: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多么美丽，</a:t>
            </a:r>
          </a:p>
          <a:p>
            <a:pPr>
              <a:lnSpc>
                <a:spcPct val="105000"/>
              </a:lnSpc>
            </a:pPr>
            <a:r>
              <a:rPr lang="zh-CN" altLang="en-US" sz="1200">
                <a:latin typeface="Times New Roman" pitchFamily="18" charset="0"/>
                <a:ea typeface="微软雅黑" pitchFamily="34" charset="-122"/>
              </a:rPr>
              <a:t>多么丰饶……</a:t>
            </a:r>
          </a:p>
        </p:txBody>
      </p:sp>
      <p:sp>
        <p:nvSpPr>
          <p:cNvPr id="331778" name="内容占位符 2" descr=" 331778"/>
          <p:cNvSpPr>
            <a:spLocks noGrp="1"/>
          </p:cNvSpPr>
          <p:nvPr>
            <p:ph idx="4294967295"/>
          </p:nvPr>
        </p:nvSpPr>
        <p:spPr bwMode="auto">
          <a:xfrm>
            <a:off x="323850" y="63500"/>
            <a:ext cx="4000500" cy="5080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>
              <a:buFont typeface="Arial" charset="0"/>
              <a:buNone/>
            </a:pPr>
            <a:r>
              <a:rPr lang="en-US" altLang="zh-CN" sz="1200"/>
              <a:t>         </a:t>
            </a:r>
            <a:r>
              <a:rPr lang="zh-CN" altLang="en-US" sz="1200"/>
              <a:t>当我躺在土地上的时候，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当我仰望</a:t>
            </a:r>
            <a:r>
              <a:rPr lang="zh-CN" altLang="en-US" sz="1200" b="1">
                <a:solidFill>
                  <a:srgbClr val="000099"/>
                </a:solidFill>
              </a:rPr>
              <a:t>天上的星星，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         手里握着一把泥土的时候，或者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当我回想起儿时的往事的时候，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我想起</a:t>
            </a:r>
          </a:p>
          <a:p>
            <a:pPr marL="0">
              <a:buFont typeface="Arial" charset="0"/>
              <a:buNone/>
            </a:pPr>
            <a:r>
              <a:rPr lang="zh-CN" altLang="en-US" sz="1200" b="1">
                <a:solidFill>
                  <a:srgbClr val="006600"/>
                </a:solidFill>
              </a:rPr>
              <a:t>                 那参天碧绿的白桦林，</a:t>
            </a:r>
          </a:p>
          <a:p>
            <a:pPr marL="0">
              <a:buFont typeface="Arial" charset="0"/>
              <a:buNone/>
            </a:pPr>
            <a:r>
              <a:rPr lang="zh-CN" altLang="en-US" sz="1200" b="1">
                <a:solidFill>
                  <a:srgbClr val="006600"/>
                </a:solidFill>
              </a:rPr>
              <a:t>                 标直漂亮的白桦树</a:t>
            </a:r>
            <a:r>
              <a:rPr lang="zh-CN" altLang="en-US" sz="1200"/>
              <a:t>在原野上呻吟；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我看见</a:t>
            </a:r>
            <a:r>
              <a:rPr lang="zh-CN" altLang="en-US" sz="1200" b="1">
                <a:solidFill>
                  <a:srgbClr val="800000"/>
                </a:solidFill>
              </a:rPr>
              <a:t>奔流似的马群，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   听见蒙古狗深夜的嗥鸣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          和皮鞭滚落在山涧里的脆响；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我想起</a:t>
            </a:r>
            <a:r>
              <a:rPr lang="zh-CN" altLang="en-US" sz="1200">
                <a:solidFill>
                  <a:srgbClr val="FF0000"/>
                </a:solidFill>
              </a:rPr>
              <a:t>红布似的高粱，</a:t>
            </a:r>
          </a:p>
          <a:p>
            <a:pPr marL="0">
              <a:buFont typeface="Arial" charset="0"/>
              <a:buNone/>
            </a:pPr>
            <a:r>
              <a:rPr lang="zh-CN" altLang="en-US" sz="1200" b="1">
                <a:solidFill>
                  <a:srgbClr val="FFFF00"/>
                </a:solidFill>
              </a:rPr>
              <a:t>                   </a:t>
            </a:r>
            <a:r>
              <a:rPr lang="zh-CN" altLang="en-US" sz="1200" b="1">
                <a:solidFill>
                  <a:srgbClr val="FF9900"/>
                </a:solidFill>
              </a:rPr>
              <a:t>金黄的豆粒，</a:t>
            </a:r>
          </a:p>
          <a:p>
            <a:pPr marL="0">
              <a:buFont typeface="Arial" charset="0"/>
              <a:buNone/>
            </a:pPr>
            <a:r>
              <a:rPr lang="zh-CN" altLang="en-US" sz="1200" b="1"/>
              <a:t>                   黑色的土地，</a:t>
            </a:r>
          </a:p>
          <a:p>
            <a:pPr marL="0">
              <a:buFont typeface="Arial" charset="0"/>
              <a:buNone/>
            </a:pPr>
            <a:r>
              <a:rPr lang="zh-CN" altLang="en-US" sz="1200" b="1">
                <a:solidFill>
                  <a:srgbClr val="FF3300"/>
                </a:solidFill>
              </a:rPr>
              <a:t>                   红玉的脸庞，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          黑玉的眼睛，</a:t>
            </a:r>
          </a:p>
          <a:p>
            <a:pPr marL="0">
              <a:buFont typeface="Arial" charset="0"/>
              <a:buNone/>
            </a:pPr>
            <a:r>
              <a:rPr lang="zh-CN" altLang="en-US" sz="1200" b="1">
                <a:solidFill>
                  <a:srgbClr val="FF0066"/>
                </a:solidFill>
              </a:rPr>
              <a:t>                   斑斓的山雕，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          奔驰的鹿群，</a:t>
            </a:r>
          </a:p>
          <a:p>
            <a:pPr marL="0">
              <a:buFont typeface="Arial" charset="0"/>
              <a:buNone/>
            </a:pPr>
            <a:r>
              <a:rPr lang="zh-CN" altLang="en-US" sz="1200" b="1"/>
              <a:t>                   带着松香气味的煤块，</a:t>
            </a:r>
          </a:p>
          <a:p>
            <a:pPr marL="0">
              <a:buFont typeface="Arial" charset="0"/>
              <a:buNone/>
            </a:pPr>
            <a:r>
              <a:rPr lang="zh-CN" altLang="en-US" sz="1200" b="1">
                <a:solidFill>
                  <a:srgbClr val="FF0000"/>
                </a:solidFill>
              </a:rPr>
              <a:t>                   带着赤色的足金；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我想起幽远的车铃，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           晴天里马儿戴着串铃在溜直的大道上跑着，</a:t>
            </a:r>
          </a:p>
          <a:p>
            <a:pPr marL="0">
              <a:buFont typeface="Arial" charset="0"/>
              <a:buNone/>
            </a:pPr>
            <a:r>
              <a:rPr lang="zh-CN" altLang="en-US" sz="1200"/>
              <a:t>                    </a:t>
            </a:r>
            <a:r>
              <a:rPr lang="zh-CN" altLang="en-US" sz="1200" b="1">
                <a:solidFill>
                  <a:srgbClr val="660066"/>
                </a:solidFill>
              </a:rPr>
              <a:t>狐仙姑深夜的谰语</a:t>
            </a:r>
          </a:p>
          <a:p>
            <a:pPr marL="0">
              <a:buFont typeface="Arial" charset="0"/>
              <a:buNone/>
            </a:pPr>
            <a:r>
              <a:rPr lang="zh-CN" altLang="en-US" sz="1200" b="1">
                <a:solidFill>
                  <a:srgbClr val="660066"/>
                </a:solidFill>
              </a:rPr>
              <a:t>                    原野上怪诞的狂风……</a:t>
            </a:r>
          </a:p>
        </p:txBody>
      </p:sp>
      <p:grpSp>
        <p:nvGrpSpPr>
          <p:cNvPr id="331779" name="组合 1" descr=" 331779"/>
          <p:cNvGrpSpPr>
            <a:grpSpLocks/>
          </p:cNvGrpSpPr>
          <p:nvPr/>
        </p:nvGrpSpPr>
        <p:grpSpPr bwMode="auto">
          <a:xfrm>
            <a:off x="7235825" y="0"/>
            <a:ext cx="1743075" cy="638175"/>
            <a:chOff x="3406775" y="598488"/>
            <a:chExt cx="1743075" cy="637859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75188" y="715905"/>
              <a:ext cx="442912" cy="41889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270375" y="7222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851275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441700" y="730186"/>
              <a:ext cx="441325" cy="42047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31794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37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印象东北</a:t>
              </a:r>
            </a:p>
          </p:txBody>
        </p:sp>
      </p:grpSp>
      <p:sp>
        <p:nvSpPr>
          <p:cNvPr id="11" name="AutoShape 13" descr=" 460813">
            <a:extLst>
              <a:ext uri="{FF2B5EF4-FFF2-40B4-BE49-F238E27FC236}">
                <a16:creationId xmlns:a16="http://schemas.microsoft.com/office/drawing/2014/main" id="{BFA29952-6DB3-4921-B75E-71F57DBB6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627063"/>
            <a:ext cx="1152525" cy="576262"/>
          </a:xfrm>
          <a:prstGeom prst="wedgeEllipseCallout">
            <a:avLst>
              <a:gd name="adj1" fmla="val -92009"/>
              <a:gd name="adj2" fmla="val 1225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0066"/>
                </a:solidFill>
              </a:rPr>
              <a:t>排比</a:t>
            </a:r>
          </a:p>
        </p:txBody>
      </p:sp>
      <p:sp>
        <p:nvSpPr>
          <p:cNvPr id="12" name="AutoShape 14" descr=" 460814">
            <a:extLst>
              <a:ext uri="{FF2B5EF4-FFF2-40B4-BE49-F238E27FC236}">
                <a16:creationId xmlns:a16="http://schemas.microsoft.com/office/drawing/2014/main" id="{C3365F87-2EBD-45A3-AB62-576A19B772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2139950"/>
            <a:ext cx="1152525" cy="576263"/>
          </a:xfrm>
          <a:prstGeom prst="wedgeEllipseCallout">
            <a:avLst>
              <a:gd name="adj1" fmla="val -91185"/>
              <a:gd name="adj2" fmla="val 1198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33CC"/>
                </a:solidFill>
              </a:rPr>
              <a:t>比喻</a:t>
            </a:r>
          </a:p>
        </p:txBody>
      </p:sp>
      <p:sp>
        <p:nvSpPr>
          <p:cNvPr id="15" name="AutoShape 15" descr=" 460815">
            <a:extLst>
              <a:ext uri="{FF2B5EF4-FFF2-40B4-BE49-F238E27FC236}">
                <a16:creationId xmlns:a16="http://schemas.microsoft.com/office/drawing/2014/main" id="{4A23438E-37F7-4AAD-B6B5-2782EF4EF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7050" y="2932113"/>
            <a:ext cx="1079500" cy="576262"/>
          </a:xfrm>
          <a:prstGeom prst="wedgeEllipseCallout">
            <a:avLst>
              <a:gd name="adj1" fmla="val -103676"/>
              <a:gd name="adj2" fmla="val -7479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6600"/>
                </a:solidFill>
              </a:rPr>
              <a:t>听觉</a:t>
            </a:r>
          </a:p>
        </p:txBody>
      </p:sp>
      <p:sp>
        <p:nvSpPr>
          <p:cNvPr id="13" name="AutoShape 16" descr=" 460816">
            <a:extLst>
              <a:ext uri="{FF2B5EF4-FFF2-40B4-BE49-F238E27FC236}">
                <a16:creationId xmlns:a16="http://schemas.microsoft.com/office/drawing/2014/main" id="{FEF720F9-909B-43BE-A947-29FBF459DC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1924050"/>
            <a:ext cx="1081088" cy="503238"/>
          </a:xfrm>
          <a:prstGeom prst="wedgeEllipseCallout">
            <a:avLst>
              <a:gd name="adj1" fmla="val 80102"/>
              <a:gd name="adj2" fmla="val 78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0066"/>
                </a:solidFill>
              </a:rPr>
              <a:t>嗅觉</a:t>
            </a:r>
          </a:p>
        </p:txBody>
      </p:sp>
      <p:sp>
        <p:nvSpPr>
          <p:cNvPr id="14" name="AutoShape 17" descr=" 460817">
            <a:extLst>
              <a:ext uri="{FF2B5EF4-FFF2-40B4-BE49-F238E27FC236}">
                <a16:creationId xmlns:a16="http://schemas.microsoft.com/office/drawing/2014/main" id="{6205180B-101B-4557-A94E-742823785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219450"/>
            <a:ext cx="1152525" cy="576263"/>
          </a:xfrm>
          <a:prstGeom prst="wedgeEllipseCallout">
            <a:avLst>
              <a:gd name="adj1" fmla="val 64875"/>
              <a:gd name="adj2" fmla="val -6956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/>
              <a:t>视觉</a:t>
            </a:r>
          </a:p>
        </p:txBody>
      </p:sp>
      <p:sp>
        <p:nvSpPr>
          <p:cNvPr id="19" name="AutoShape 19" descr=" 460819">
            <a:extLst>
              <a:ext uri="{FF2B5EF4-FFF2-40B4-BE49-F238E27FC236}">
                <a16:creationId xmlns:a16="http://schemas.microsoft.com/office/drawing/2014/main" id="{4DD7911A-99A8-4029-985D-A54630B9C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2571750"/>
            <a:ext cx="2519363" cy="431800"/>
          </a:xfrm>
          <a:prstGeom prst="wedgeRoundRectCallout">
            <a:avLst>
              <a:gd name="adj1" fmla="val -55671"/>
              <a:gd name="adj2" fmla="val 4778"/>
              <a:gd name="adj3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990000"/>
                </a:solidFill>
              </a:rPr>
              <a:t>家乡的物产景色</a:t>
            </a:r>
          </a:p>
        </p:txBody>
      </p:sp>
      <p:sp>
        <p:nvSpPr>
          <p:cNvPr id="16" name="AutoShape 20" descr=" 460820">
            <a:extLst>
              <a:ext uri="{FF2B5EF4-FFF2-40B4-BE49-F238E27FC236}">
                <a16:creationId xmlns:a16="http://schemas.microsoft.com/office/drawing/2014/main" id="{14284AD1-B74F-40AF-BCE7-B2AD81212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219450"/>
            <a:ext cx="1152525" cy="576263"/>
          </a:xfrm>
          <a:prstGeom prst="wedgeEllipseCallout">
            <a:avLst>
              <a:gd name="adj1" fmla="val 75208"/>
              <a:gd name="adj2" fmla="val 109505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/>
              <a:t>视觉</a:t>
            </a:r>
          </a:p>
        </p:txBody>
      </p:sp>
      <p:sp>
        <p:nvSpPr>
          <p:cNvPr id="17" name="AutoShape 21" descr=" 460821">
            <a:extLst>
              <a:ext uri="{FF2B5EF4-FFF2-40B4-BE49-F238E27FC236}">
                <a16:creationId xmlns:a16="http://schemas.microsoft.com/office/drawing/2014/main" id="{3E151238-5948-4D2F-9873-662F982E8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7050" y="2932113"/>
            <a:ext cx="1079500" cy="576262"/>
          </a:xfrm>
          <a:prstGeom prst="wedgeEllipseCallout">
            <a:avLst>
              <a:gd name="adj1" fmla="val -96764"/>
              <a:gd name="adj2" fmla="val 23843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6600"/>
                </a:solidFill>
              </a:rPr>
              <a:t>听觉</a:t>
            </a:r>
          </a:p>
        </p:txBody>
      </p:sp>
      <p:sp>
        <p:nvSpPr>
          <p:cNvPr id="18" name="AutoShape 22" descr=" 460822">
            <a:extLst>
              <a:ext uri="{FF2B5EF4-FFF2-40B4-BE49-F238E27FC236}">
                <a16:creationId xmlns:a16="http://schemas.microsoft.com/office/drawing/2014/main" id="{D2FE2DA8-4982-4838-AEDE-060C76C12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2139950"/>
            <a:ext cx="1152525" cy="576263"/>
          </a:xfrm>
          <a:prstGeom prst="wedgeEllipseCallout">
            <a:avLst>
              <a:gd name="adj1" fmla="val -130991"/>
              <a:gd name="adj2" fmla="val 21391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33CC"/>
                </a:solidFill>
              </a:rPr>
              <a:t>比喻</a:t>
            </a:r>
          </a:p>
        </p:txBody>
      </p:sp>
      <p:sp>
        <p:nvSpPr>
          <p:cNvPr id="20" name="AutoShape 18" descr=" 460818">
            <a:extLst>
              <a:ext uri="{FF2B5EF4-FFF2-40B4-BE49-F238E27FC236}">
                <a16:creationId xmlns:a16="http://schemas.microsoft.com/office/drawing/2014/main" id="{28E3A4B2-F8DA-4CA4-B878-0356714A0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3940175"/>
            <a:ext cx="2519362" cy="452438"/>
          </a:xfrm>
          <a:prstGeom prst="wedgeRoundRectCallout">
            <a:avLst>
              <a:gd name="adj1" fmla="val -58819"/>
              <a:gd name="adj2" fmla="val -11051"/>
              <a:gd name="adj3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990000"/>
                </a:solidFill>
              </a:rPr>
              <a:t>生活劳动的场景</a:t>
            </a:r>
          </a:p>
        </p:txBody>
      </p:sp>
    </p:spTree>
    <p:extLst>
      <p:ext uri="{BB962C8B-B14F-4D97-AF65-F5344CB8AC3E}">
        <p14:creationId xmlns:p14="http://schemas.microsoft.com/office/powerpoint/2010/main" val="325030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 descr=" 3"/>
          <p:cNvSpPr>
            <a:spLocks noGrp="1"/>
          </p:cNvSpPr>
          <p:nvPr>
            <p:ph idx="1"/>
          </p:nvPr>
        </p:nvSpPr>
        <p:spPr>
          <a:xfrm>
            <a:off x="501650" y="714375"/>
            <a:ext cx="8140700" cy="404177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endParaRPr>
              <a:solidFill>
                <a:srgbClr val="262626"/>
              </a:solidFill>
              <a:latin typeface="Arial" charset="0"/>
              <a:ea typeface="隶书"/>
              <a:cs typeface="隶书"/>
            </a:endParaRP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endParaRPr>
              <a:solidFill>
                <a:srgbClr val="262626"/>
              </a:solidFill>
              <a:latin typeface="Arial" charset="0"/>
              <a:ea typeface="隶书"/>
              <a:cs typeface="隶书"/>
            </a:endParaRPr>
          </a:p>
          <a:p>
            <a:pPr algn="ctr" fontAlgn="base">
              <a:spcBef>
                <a:spcPct val="0"/>
              </a:spcBef>
              <a:buFont typeface="Arial" charset="0"/>
              <a:buNone/>
              <a:defRPr/>
            </a:pPr>
            <a:r>
              <a:rPr sz="3600">
                <a:solidFill>
                  <a:srgbClr val="262626"/>
                </a:solidFill>
                <a:latin typeface="黑体" pitchFamily="49" charset="-122"/>
                <a:ea typeface="黑体" pitchFamily="49" charset="-122"/>
                <a:cs typeface="隶书"/>
              </a:rPr>
              <a:t>土地的</a:t>
            </a:r>
            <a:r>
              <a:rPr sz="360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隶书"/>
              </a:rPr>
              <a:t>誓言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endParaRPr>
              <a:solidFill>
                <a:srgbClr val="262626"/>
              </a:solidFill>
              <a:latin typeface="Arial" charset="0"/>
              <a:ea typeface="隶书"/>
              <a:cs typeface="隶书"/>
            </a:endParaRPr>
          </a:p>
          <a:p>
            <a:pPr fontAlgn="base">
              <a:spcBef>
                <a:spcPct val="0"/>
              </a:spcBef>
              <a:buFont typeface="Arial" charset="0"/>
              <a:buNone/>
              <a:defRPr/>
            </a:pPr>
            <a:endParaRPr>
              <a:solidFill>
                <a:srgbClr val="262626"/>
              </a:solidFill>
              <a:latin typeface="Arial" charset="0"/>
              <a:ea typeface="隶书"/>
              <a:cs typeface="隶书"/>
            </a:endParaRPr>
          </a:p>
          <a:p>
            <a:pPr fontAlgn="base">
              <a:spcBef>
                <a:spcPct val="0"/>
              </a:spcBef>
              <a:buFont typeface="Arial" charset="0"/>
              <a:buNone/>
              <a:defRPr/>
            </a:pPr>
            <a:endParaRPr>
              <a:solidFill>
                <a:srgbClr val="262626"/>
              </a:solidFill>
              <a:latin typeface="Arial" charset="0"/>
              <a:ea typeface="隶书"/>
              <a:cs typeface="隶书"/>
            </a:endParaRPr>
          </a:p>
          <a:p>
            <a:pPr fontAlgn="base">
              <a:spcBef>
                <a:spcPct val="0"/>
              </a:spcBef>
              <a:buNone/>
              <a:defRPr/>
            </a:pPr>
            <a:r>
              <a:rPr lang="zh-CN" altLang="en-US" sz="1800">
                <a:solidFill>
                  <a:srgbClr val="262626"/>
                </a:solidFill>
                <a:ea typeface="隶书"/>
                <a:cs typeface="隶书"/>
              </a:rPr>
              <a:t>  </a:t>
            </a:r>
            <a:r>
              <a:rPr lang="zh-CN" altLang="en-US" sz="2000" b="1">
                <a:solidFill>
                  <a:srgbClr val="262626"/>
                </a:solidFill>
                <a:ea typeface="隶书"/>
                <a:cs typeface="隶书"/>
              </a:rPr>
              <a:t>土地的誓言，不是土地发出的誓言，而是作者面对土地发出的誓言。</a:t>
            </a:r>
          </a:p>
          <a:p>
            <a:pPr fontAlgn="base">
              <a:spcBef>
                <a:spcPct val="0"/>
              </a:spcBef>
              <a:buNone/>
              <a:defRPr/>
            </a:pPr>
            <a:endParaRPr sz="2000" b="1">
              <a:solidFill>
                <a:srgbClr val="262626"/>
              </a:solidFill>
              <a:ea typeface="隶书"/>
              <a:cs typeface="隶书"/>
            </a:endParaRPr>
          </a:p>
        </p:txBody>
      </p:sp>
      <p:grpSp>
        <p:nvGrpSpPr>
          <p:cNvPr id="304130" name="组合 1" descr=" 304130"/>
          <p:cNvGrpSpPr>
            <a:grpSpLocks/>
          </p:cNvGrpSpPr>
          <p:nvPr/>
        </p:nvGrpSpPr>
        <p:grpSpPr bwMode="auto">
          <a:xfrm>
            <a:off x="327025" y="192088"/>
            <a:ext cx="1743075" cy="642937"/>
            <a:chOff x="3343266" y="595615"/>
            <a:chExt cx="1743075" cy="642620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02154" y="716206"/>
              <a:ext cx="442912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197341" y="7225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778241" y="7225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21148334">
              <a:off x="3368666" y="730485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04137" name="矩形 1"/>
            <p:cNvSpPr>
              <a:spLocks noChangeArrowheads="1"/>
            </p:cNvSpPr>
            <p:nvPr/>
          </p:nvSpPr>
          <p:spPr bwMode="auto">
            <a:xfrm>
              <a:off x="3343266" y="595615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zh-CN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题目解析</a:t>
              </a:r>
            </a:p>
          </p:txBody>
        </p:sp>
      </p:grpSp>
      <p:sp>
        <p:nvSpPr>
          <p:cNvPr id="10" name="下箭头 4" descr=" 5">
            <a:extLst>
              <a:ext uri="{FF2B5EF4-FFF2-40B4-BE49-F238E27FC236}">
                <a16:creationId xmlns:a16="http://schemas.microsoft.com/office/drawing/2014/main" id="{254B749C-0E13-4E24-A690-4B57D37C2FE9}"/>
              </a:ext>
            </a:extLst>
          </p:cNvPr>
          <p:cNvSpPr/>
          <p:nvPr/>
        </p:nvSpPr>
        <p:spPr>
          <a:xfrm>
            <a:off x="5164138" y="2144713"/>
            <a:ext cx="287337" cy="541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文本框 10" descr=" 6">
            <a:extLst>
              <a:ext uri="{FF2B5EF4-FFF2-40B4-BE49-F238E27FC236}">
                <a16:creationId xmlns:a16="http://schemas.microsoft.com/office/drawing/2014/main" id="{97C8E665-5FA8-4EAC-BC03-DDFFF0580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8363" y="2686050"/>
            <a:ext cx="42052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ym typeface="+mn-ea"/>
              </a:rPr>
              <a:t>表示决心、态度时说的话</a:t>
            </a:r>
            <a:endParaRPr lang="zh-CN" altLang="en-US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04334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Picture 2" descr="东北平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24400" cy="514350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</p:pic>
      <p:pic>
        <p:nvPicPr>
          <p:cNvPr id="135170" name="Picture 3" descr="zp40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428750"/>
            <a:ext cx="4343400" cy="3714750"/>
          </a:xfrm>
          <a:prstGeom prst="rect">
            <a:avLst/>
          </a:prstGeom>
          <a:noFill/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</p:pic>
      <p:sp>
        <p:nvSpPr>
          <p:cNvPr id="332803" name="Text Box 4"/>
          <p:cNvSpPr txBox="1">
            <a:spLocks noChangeArrowheads="1"/>
          </p:cNvSpPr>
          <p:nvPr/>
        </p:nvSpPr>
        <p:spPr bwMode="auto">
          <a:xfrm>
            <a:off x="5292725" y="412750"/>
            <a:ext cx="35464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  <a:ea typeface="华文新魏"/>
                <a:cs typeface="华文新魏"/>
              </a:rPr>
              <a:t>肥沃的黑土地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5" name="Text Box 3"/>
          <p:cNvSpPr txBox="1">
            <a:spLocks noChangeArrowheads="1"/>
          </p:cNvSpPr>
          <p:nvPr/>
        </p:nvSpPr>
        <p:spPr bwMode="auto">
          <a:xfrm>
            <a:off x="2843213" y="195263"/>
            <a:ext cx="304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华文新魏"/>
                <a:cs typeface="华文新魏"/>
              </a:rPr>
              <a:t>美丽的河流</a:t>
            </a:r>
          </a:p>
        </p:txBody>
      </p:sp>
      <p:pic>
        <p:nvPicPr>
          <p:cNvPr id="333826" name="Picture 5" descr="U8159P704DT201312241525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046163"/>
            <a:ext cx="6481762" cy="409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49" name="Text Box 3"/>
          <p:cNvSpPr txBox="1">
            <a:spLocks noChangeArrowheads="1"/>
          </p:cNvSpPr>
          <p:nvPr/>
        </p:nvSpPr>
        <p:spPr bwMode="auto">
          <a:xfrm>
            <a:off x="2627313" y="0"/>
            <a:ext cx="396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solidFill>
                  <a:srgbClr val="FF3300"/>
                </a:solidFill>
                <a:latin typeface="Times New Roman" pitchFamily="18" charset="0"/>
                <a:ea typeface="华文新魏"/>
                <a:cs typeface="华文新魏"/>
              </a:rPr>
              <a:t>广袤的森林</a:t>
            </a:r>
          </a:p>
        </p:txBody>
      </p:sp>
      <p:pic>
        <p:nvPicPr>
          <p:cNvPr id="334850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87425"/>
            <a:ext cx="68040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5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987425"/>
            <a:ext cx="4859337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3" name="Text Box 6"/>
          <p:cNvSpPr txBox="1">
            <a:spLocks noChangeArrowheads="1"/>
          </p:cNvSpPr>
          <p:nvPr/>
        </p:nvSpPr>
        <p:spPr bwMode="auto">
          <a:xfrm>
            <a:off x="469900" y="1131888"/>
            <a:ext cx="612775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白桦林</a:t>
            </a:r>
          </a:p>
        </p:txBody>
      </p:sp>
      <p:sp>
        <p:nvSpPr>
          <p:cNvPr id="335874" name="Text Box 7"/>
          <p:cNvSpPr txBox="1">
            <a:spLocks noChangeArrowheads="1"/>
          </p:cNvSpPr>
          <p:nvPr/>
        </p:nvSpPr>
        <p:spPr bwMode="auto">
          <a:xfrm>
            <a:off x="7415213" y="1214438"/>
            <a:ext cx="61277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马群</a:t>
            </a:r>
          </a:p>
        </p:txBody>
      </p:sp>
      <p:sp>
        <p:nvSpPr>
          <p:cNvPr id="335875" name="Text Box 7"/>
          <p:cNvSpPr txBox="1">
            <a:spLocks noChangeArrowheads="1"/>
          </p:cNvSpPr>
          <p:nvPr/>
        </p:nvSpPr>
        <p:spPr bwMode="auto">
          <a:xfrm>
            <a:off x="574675" y="3219450"/>
            <a:ext cx="612775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蒙古狗</a:t>
            </a:r>
          </a:p>
        </p:txBody>
      </p:sp>
      <p:sp>
        <p:nvSpPr>
          <p:cNvPr id="335876" name="Text Box 7"/>
          <p:cNvSpPr txBox="1">
            <a:spLocks noChangeArrowheads="1"/>
          </p:cNvSpPr>
          <p:nvPr/>
        </p:nvSpPr>
        <p:spPr bwMode="auto">
          <a:xfrm>
            <a:off x="7454900" y="3363913"/>
            <a:ext cx="6127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鹿群</a:t>
            </a:r>
          </a:p>
        </p:txBody>
      </p:sp>
      <p:pic>
        <p:nvPicPr>
          <p:cNvPr id="335877" name="Picture 18" descr="https://timgsa.baidu.com/timg?image&amp;quality=80&amp;size=b9999_10000&amp;sec=1571908469&amp;di=a744810abf262ab0ca89bd4d16ea0071&amp;imgtype=jpg&amp;er=1&amp;src=http%3A%2F%2Fdpic.tiankong.com%2F7t%2Fh6%2FQJ911537943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700088"/>
            <a:ext cx="3024188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5878" name="Picture 20" descr="http://img5.goumin.com/attachments/month_1101/12/76309523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2859088"/>
            <a:ext cx="2384425" cy="190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5879" name="Picture 22" descr="http://img.ph.126.net/lZ0BAQ-vMwW_5r7hYNPJKg==/6597980162286094979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3003550"/>
            <a:ext cx="3167062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5880" name="Picture 11" descr="t01f60e301c009a33c8"/>
          <p:cNvPicPr>
            <a:picLocks noChangeAspect="1" noChangeArrowheads="1"/>
          </p:cNvPicPr>
          <p:nvPr/>
        </p:nvPicPr>
        <p:blipFill>
          <a:blip r:embed="rId6"/>
          <a:srcRect r="16684" b="7019"/>
          <a:stretch>
            <a:fillRect/>
          </a:stretch>
        </p:blipFill>
        <p:spPr bwMode="auto">
          <a:xfrm>
            <a:off x="1331913" y="719138"/>
            <a:ext cx="259238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897" name="Picture 21" descr="http://n.sinaimg.cn/sinacn20116/224/w640h384/20190316/6370-hukwxnu488465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4900" y="735013"/>
            <a:ext cx="3290888" cy="197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6898" name="Picture 15" descr="http://img.taopic.com/uploads/allimg/130328/240491-13032PA4238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2513" y="2787650"/>
            <a:ext cx="3022600" cy="1944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6899" name="Text Box 5"/>
          <p:cNvSpPr txBox="1">
            <a:spLocks noChangeArrowheads="1"/>
          </p:cNvSpPr>
          <p:nvPr/>
        </p:nvSpPr>
        <p:spPr bwMode="auto">
          <a:xfrm>
            <a:off x="7959725" y="1454150"/>
            <a:ext cx="612775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玉米</a:t>
            </a:r>
          </a:p>
        </p:txBody>
      </p:sp>
      <p:sp>
        <p:nvSpPr>
          <p:cNvPr id="336900" name="Text Box 6"/>
          <p:cNvSpPr txBox="1">
            <a:spLocks noChangeArrowheads="1"/>
          </p:cNvSpPr>
          <p:nvPr/>
        </p:nvSpPr>
        <p:spPr bwMode="auto">
          <a:xfrm>
            <a:off x="582613" y="1454150"/>
            <a:ext cx="612775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豆粒</a:t>
            </a:r>
          </a:p>
        </p:txBody>
      </p:sp>
      <p:sp>
        <p:nvSpPr>
          <p:cNvPr id="336901" name="Text Box 6"/>
          <p:cNvSpPr txBox="1">
            <a:spLocks noChangeArrowheads="1"/>
          </p:cNvSpPr>
          <p:nvPr/>
        </p:nvSpPr>
        <p:spPr bwMode="auto">
          <a:xfrm>
            <a:off x="542925" y="3182938"/>
            <a:ext cx="612775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高粱</a:t>
            </a:r>
          </a:p>
        </p:txBody>
      </p:sp>
      <p:sp>
        <p:nvSpPr>
          <p:cNvPr id="336902" name="Text Box 6"/>
          <p:cNvSpPr txBox="1">
            <a:spLocks noChangeArrowheads="1"/>
          </p:cNvSpPr>
          <p:nvPr/>
        </p:nvSpPr>
        <p:spPr bwMode="auto">
          <a:xfrm>
            <a:off x="8062913" y="3219450"/>
            <a:ext cx="612775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煤块</a:t>
            </a:r>
          </a:p>
        </p:txBody>
      </p:sp>
      <p:pic>
        <p:nvPicPr>
          <p:cNvPr id="336903" name="Picture 17" descr="http://img.wugu.com.cn/20171016/2015/20171016gcnma4vixxu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700088"/>
            <a:ext cx="3025775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6904" name="Picture 3" descr="高粱2"/>
          <p:cNvPicPr>
            <a:picLocks noGrp="1" noChangeAspect="1"/>
          </p:cNvPicPr>
          <p:nvPr>
            <p:ph idx="4294967295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116013" y="2932113"/>
            <a:ext cx="3240087" cy="1892300"/>
          </a:xfrm>
        </p:spPr>
      </p:pic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21" name="Picture 2" descr="鹿茸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5263"/>
            <a:ext cx="363696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22" name="Text Box 3"/>
          <p:cNvSpPr txBox="1">
            <a:spLocks noChangeArrowheads="1"/>
          </p:cNvSpPr>
          <p:nvPr/>
        </p:nvSpPr>
        <p:spPr bwMode="auto">
          <a:xfrm>
            <a:off x="5148263" y="3517900"/>
            <a:ext cx="3529012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华文新魏"/>
                <a:cs typeface="华文新魏"/>
              </a:rPr>
              <a:t>驰名中外的</a:t>
            </a:r>
          </a:p>
          <a:p>
            <a:pPr algn="ctr">
              <a:buFont typeface="Arial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华文新魏"/>
                <a:cs typeface="华文新魏"/>
              </a:rPr>
              <a:t>“东北三宝”</a:t>
            </a:r>
          </a:p>
        </p:txBody>
      </p:sp>
      <p:pic>
        <p:nvPicPr>
          <p:cNvPr id="337923" name="Picture 4" descr="人参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788988"/>
            <a:ext cx="3276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24" name="Picture 5" descr="貂皮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219450"/>
            <a:ext cx="3600450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25" name="Text Box 6"/>
          <p:cNvSpPr txBox="1">
            <a:spLocks noChangeArrowheads="1"/>
          </p:cNvSpPr>
          <p:nvPr/>
        </p:nvSpPr>
        <p:spPr bwMode="auto">
          <a:xfrm>
            <a:off x="539750" y="2500313"/>
            <a:ext cx="1000125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华文新魏"/>
                <a:cs typeface="华文新魏"/>
              </a:rPr>
              <a:t>鹿茸</a:t>
            </a:r>
          </a:p>
        </p:txBody>
      </p:sp>
      <p:sp>
        <p:nvSpPr>
          <p:cNvPr id="337926" name="Text Box 7"/>
          <p:cNvSpPr txBox="1">
            <a:spLocks noChangeArrowheads="1"/>
          </p:cNvSpPr>
          <p:nvPr/>
        </p:nvSpPr>
        <p:spPr bwMode="auto">
          <a:xfrm>
            <a:off x="6227763" y="195263"/>
            <a:ext cx="1000125" cy="434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华文新魏"/>
                <a:cs typeface="华文新魏"/>
              </a:rPr>
              <a:t>人参</a:t>
            </a:r>
          </a:p>
        </p:txBody>
      </p:sp>
      <p:sp>
        <p:nvSpPr>
          <p:cNvPr id="337927" name="Text Box 8"/>
          <p:cNvSpPr txBox="1">
            <a:spLocks noChangeArrowheads="1"/>
          </p:cNvSpPr>
          <p:nvPr/>
        </p:nvSpPr>
        <p:spPr bwMode="auto">
          <a:xfrm>
            <a:off x="1979613" y="4516438"/>
            <a:ext cx="1000125" cy="434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华文新魏"/>
                <a:cs typeface="华文新魏"/>
              </a:rPr>
              <a:t>貂皮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9160" descr=" 7"/>
          <p:cNvSpPr txBox="1">
            <a:spLocks noChangeArrowheads="1"/>
          </p:cNvSpPr>
          <p:nvPr/>
        </p:nvSpPr>
        <p:spPr bwMode="auto">
          <a:xfrm>
            <a:off x="1116013" y="1058863"/>
            <a:ext cx="705643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作者如数家珍，列举了一大串富有东北地域特征的景色、物产，像电影镜头一样闪现，展现了东北大地的富饶美丽，加大了对读者的冲击力和感染力，表现了作者对故乡的深切留恋和热爱，</a:t>
            </a:r>
            <a:r>
              <a:rPr lang="zh-CN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鼓励人们站起来为家乡、为祖国而战。</a:t>
            </a:r>
            <a:endParaRPr lang="zh-CN" altLang="en-US" sz="2400" b="1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 eaLnBrk="0" hangingPunct="0">
              <a:lnSpc>
                <a:spcPct val="120000"/>
              </a:lnSpc>
              <a:buChar char=" "/>
            </a:pPr>
            <a:r>
              <a:rPr lang="zh-CN" altLang="en-US" sz="24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                      </a:t>
            </a:r>
            <a:endParaRPr lang="zh-CN" altLang="zh-CN" sz="2400" b="1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9160" descr=" 7"/>
          <p:cNvSpPr txBox="1">
            <a:spLocks noChangeArrowheads="1"/>
          </p:cNvSpPr>
          <p:nvPr/>
        </p:nvSpPr>
        <p:spPr bwMode="auto">
          <a:xfrm>
            <a:off x="1116013" y="1058863"/>
            <a:ext cx="7056437" cy="313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作者如数家珍，列举了一大串富有东北地域特征的景色、物产，像电影镜头一样闪现，展现了东北大地的富饶美丽，加大了对读者的冲击力和感染力，表现了作者对故乡的深切留恋和热爱，</a:t>
            </a:r>
            <a:r>
              <a:rPr lang="zh-CN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鼓励人们站起来为家乡、为祖国而战。</a:t>
            </a:r>
            <a:endParaRPr lang="zh-CN" altLang="en-US" sz="2400" b="1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    在叙述、描写、议论中渗透自己的情感。</a:t>
            </a:r>
            <a:endParaRPr lang="zh-CN" altLang="zh-CN" sz="2400" b="1">
              <a:solidFill>
                <a:srgbClr val="FF0066"/>
              </a:solidFill>
              <a:latin typeface="楷体" panose="02010609060101010101" pitchFamily="49" charset="-122"/>
              <a:ea typeface="楷体" pitchFamily="49" charset="-122"/>
            </a:endParaRPr>
          </a:p>
        </p:txBody>
      </p:sp>
      <p:sp>
        <p:nvSpPr>
          <p:cNvPr id="3" name="Text Box 4" descr=" 339972">
            <a:extLst>
              <a:ext uri="{FF2B5EF4-FFF2-40B4-BE49-F238E27FC236}">
                <a16:creationId xmlns:a16="http://schemas.microsoft.com/office/drawing/2014/main" id="{7D2792C6-26CF-4E74-92E6-5261F5700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39725"/>
            <a:ext cx="3311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间接抒情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29232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969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1"/>
          </a:xfrm>
        </p:grpSpPr>
        <p:sp>
          <p:nvSpPr>
            <p:cNvPr id="3399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精读赏析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9970" name="TextBox 9"/>
          <p:cNvSpPr txBox="1">
            <a:spLocks noChangeArrowheads="1"/>
          </p:cNvSpPr>
          <p:nvPr/>
        </p:nvSpPr>
        <p:spPr bwMode="auto">
          <a:xfrm>
            <a:off x="393700" y="1347788"/>
            <a:ext cx="875030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宋体" charset="-122"/>
              </a:rPr>
              <a:t>    </a:t>
            </a:r>
            <a:r>
              <a:rPr lang="zh-CN" altLang="en-US" sz="2800" b="1">
                <a:latin typeface="宋体" charset="-122"/>
              </a:rPr>
              <a:t>文中哪些句子和词语最能表达作者对土地的热爱和赞美？找出这些句子，谈谈你的理解和体会，在书上作出批注。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 descr=" 11"/>
          <p:cNvSpPr/>
          <p:nvPr/>
        </p:nvSpPr>
        <p:spPr>
          <a:xfrm>
            <a:off x="323850" y="627063"/>
            <a:ext cx="8424863" cy="183197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eaLnBrk="0" hangingPunct="0">
              <a:lnSpc>
                <a:spcPct val="130000"/>
              </a:lnSpc>
              <a:defRPr/>
            </a:pP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对于广大的关东原野，我心里怀着挚痛的热爱。我每时每刻都听见她呼唤我的名字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每时每刻都听见她召唤我回去。我有时把手放在胸膛上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知道我的心是跳跃的。我的心还在喷涌着血液吧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因为我常常感到它在 澎湃 着一种热情。</a:t>
            </a:r>
          </a:p>
        </p:txBody>
      </p:sp>
      <p:sp>
        <p:nvSpPr>
          <p:cNvPr id="6" name="TextBox 11" descr=" 12">
            <a:extLst>
              <a:ext uri="{FF2B5EF4-FFF2-40B4-BE49-F238E27FC236}">
                <a16:creationId xmlns:a16="http://schemas.microsoft.com/office/drawing/2014/main" id="{89CE4218-8907-4439-8B43-D32462AA3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2932113"/>
            <a:ext cx="8501062" cy="8858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2000" b="1">
                <a:latin typeface="宋体" pitchFamily="2" charset="-122"/>
                <a:ea typeface="宋体" pitchFamily="2" charset="-122"/>
              </a:rPr>
              <a:t>     运用反复和双重否定，表达了作者激愤、狂热的心情，这种感情经过反复，在读者心里掀起重重波澜，引起强烈的共鸣。</a:t>
            </a:r>
          </a:p>
        </p:txBody>
      </p:sp>
      <p:sp>
        <p:nvSpPr>
          <p:cNvPr id="340995" name="Text Box 6" descr=" 340995"/>
          <p:cNvSpPr txBox="1">
            <a:spLocks noChangeArrowheads="1"/>
          </p:cNvSpPr>
          <p:nvPr/>
        </p:nvSpPr>
        <p:spPr bwMode="auto">
          <a:xfrm>
            <a:off x="4140200" y="268288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4" name="Text Box 7" descr=" 462855">
            <a:extLst>
              <a:ext uri="{FF2B5EF4-FFF2-40B4-BE49-F238E27FC236}">
                <a16:creationId xmlns:a16="http://schemas.microsoft.com/office/drawing/2014/main" id="{5B6D490F-46CE-4255-B571-B4556176A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700088"/>
            <a:ext cx="1727200" cy="4270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无时无刻不</a:t>
            </a:r>
          </a:p>
        </p:txBody>
      </p:sp>
      <p:sp>
        <p:nvSpPr>
          <p:cNvPr id="5" name="Text Box 8" descr=" 462856">
            <a:extLst>
              <a:ext uri="{FF2B5EF4-FFF2-40B4-BE49-F238E27FC236}">
                <a16:creationId xmlns:a16="http://schemas.microsoft.com/office/drawing/2014/main" id="{C27BEB1E-4FBD-498B-8B98-EA108E1C1F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1131888"/>
            <a:ext cx="1655763" cy="4270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无时无刻不</a:t>
            </a:r>
          </a:p>
        </p:txBody>
      </p:sp>
    </p:spTree>
    <p:extLst>
      <p:ext uri="{BB962C8B-B14F-4D97-AF65-F5344CB8AC3E}">
        <p14:creationId xmlns:p14="http://schemas.microsoft.com/office/powerpoint/2010/main" val="49371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Text Box 2"/>
          <p:cNvSpPr>
            <a:spLocks noChangeArrowheads="1"/>
          </p:cNvSpPr>
          <p:nvPr/>
        </p:nvSpPr>
        <p:spPr bwMode="auto">
          <a:xfrm>
            <a:off x="358775" y="1060450"/>
            <a:ext cx="8534400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200" b="1">
                <a:latin typeface="宋体" charset="-122"/>
                <a:sym typeface="隶书"/>
              </a:rPr>
              <a:t>   </a:t>
            </a:r>
            <a:r>
              <a:rPr lang="zh-CN" altLang="en-US" sz="2400" b="1">
                <a:latin typeface="宋体" charset="-122"/>
                <a:sym typeface="隶书"/>
              </a:rPr>
              <a:t> </a:t>
            </a:r>
            <a:r>
              <a:rPr lang="en-US" altLang="zh-CN" sz="2400" b="1">
                <a:latin typeface="宋体" charset="-122"/>
                <a:sym typeface="隶书"/>
              </a:rPr>
              <a:t>1931</a:t>
            </a:r>
            <a:r>
              <a:rPr lang="zh-CN" altLang="en-US" sz="2400" b="1">
                <a:latin typeface="宋体" charset="-122"/>
                <a:sym typeface="隶书"/>
              </a:rPr>
              <a:t>年</a:t>
            </a:r>
            <a:r>
              <a:rPr lang="en-US" altLang="zh-CN" sz="2400" b="1">
                <a:latin typeface="宋体" charset="-122"/>
                <a:sym typeface="隶书"/>
              </a:rPr>
              <a:t>9</a:t>
            </a:r>
            <a:r>
              <a:rPr lang="zh-CN" altLang="en-US" sz="2400" b="1">
                <a:latin typeface="宋体" charset="-122"/>
                <a:sym typeface="隶书"/>
              </a:rPr>
              <a:t>月</a:t>
            </a:r>
            <a:r>
              <a:rPr lang="en-US" altLang="zh-CN" sz="2400" b="1">
                <a:latin typeface="宋体" charset="-122"/>
                <a:sym typeface="隶书"/>
              </a:rPr>
              <a:t>18</a:t>
            </a:r>
            <a:r>
              <a:rPr lang="zh-CN" altLang="en-US" sz="2400" b="1">
                <a:latin typeface="宋体" charset="-122"/>
                <a:sym typeface="隶书"/>
              </a:rPr>
              <a:t>日，震惊中外的“九一八”事变爆发，短短</a:t>
            </a:r>
            <a:r>
              <a:rPr lang="en-US" altLang="zh-CN" sz="2400" b="1">
                <a:solidFill>
                  <a:srgbClr val="FF0066"/>
                </a:solidFill>
                <a:latin typeface="宋体" charset="-122"/>
                <a:sym typeface="隶书"/>
              </a:rPr>
              <a:t>3</a:t>
            </a:r>
            <a:r>
              <a:rPr lang="zh-CN" altLang="en-US" sz="2400" b="1">
                <a:solidFill>
                  <a:srgbClr val="FF0066"/>
                </a:solidFill>
                <a:latin typeface="宋体" charset="-122"/>
                <a:sym typeface="隶书"/>
              </a:rPr>
              <a:t>个多月，</a:t>
            </a:r>
            <a:r>
              <a:rPr lang="zh-CN" altLang="en-US" sz="2400" b="1">
                <a:latin typeface="宋体" charset="-122"/>
                <a:sym typeface="隶书"/>
              </a:rPr>
              <a:t>日军占领了整个东北三省</a:t>
            </a:r>
            <a:r>
              <a:rPr lang="en-US" altLang="zh-CN" sz="2400" b="1">
                <a:solidFill>
                  <a:srgbClr val="FF0066"/>
                </a:solidFill>
                <a:latin typeface="宋体" charset="-122"/>
                <a:sym typeface="隶书"/>
              </a:rPr>
              <a:t>128</a:t>
            </a:r>
            <a:r>
              <a:rPr lang="zh-CN" altLang="en-US" sz="2400" b="1">
                <a:solidFill>
                  <a:srgbClr val="FF0066"/>
                </a:solidFill>
                <a:latin typeface="宋体" charset="-122"/>
                <a:sym typeface="隶书"/>
              </a:rPr>
              <a:t>万平方公里</a:t>
            </a:r>
            <a:r>
              <a:rPr lang="zh-CN" altLang="en-US" sz="2400" b="1">
                <a:latin typeface="宋体" charset="-122"/>
                <a:sym typeface="隶书"/>
              </a:rPr>
              <a:t>。从此，日本开始了对东北长达</a:t>
            </a:r>
            <a:r>
              <a:rPr lang="zh-CN" altLang="en-US" sz="2400" b="1">
                <a:solidFill>
                  <a:srgbClr val="FF0066"/>
                </a:solidFill>
                <a:latin typeface="宋体" charset="-122"/>
                <a:sym typeface="隶书"/>
              </a:rPr>
              <a:t>14年</a:t>
            </a:r>
            <a:r>
              <a:rPr lang="zh-CN" altLang="en-US" sz="2400" b="1">
                <a:latin typeface="宋体" charset="-122"/>
                <a:sym typeface="隶书"/>
              </a:rPr>
              <a:t>的殖民统治，东北</a:t>
            </a:r>
            <a:r>
              <a:rPr lang="en-US" altLang="zh-CN" sz="2400" b="1">
                <a:solidFill>
                  <a:srgbClr val="FF0066"/>
                </a:solidFill>
                <a:latin typeface="宋体" charset="-122"/>
                <a:sym typeface="隶书"/>
              </a:rPr>
              <a:t>3000</a:t>
            </a:r>
            <a:r>
              <a:rPr lang="zh-CN" altLang="en-US" sz="2400" b="1">
                <a:solidFill>
                  <a:srgbClr val="FF0066"/>
                </a:solidFill>
                <a:latin typeface="宋体" charset="-122"/>
                <a:sym typeface="隶书"/>
              </a:rPr>
              <a:t>多万</a:t>
            </a:r>
            <a:r>
              <a:rPr lang="zh-CN" altLang="en-US" sz="2400" b="1">
                <a:latin typeface="宋体" charset="-122"/>
                <a:sym typeface="隶书"/>
              </a:rPr>
              <a:t>同胞沦为亡国奴，无数的东北人被迫背井离乡，远离故土家园。 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宋体" charset="-122"/>
                <a:sym typeface="隶书"/>
              </a:rPr>
              <a:t> </a:t>
            </a:r>
            <a:endParaRPr lang="zh-CN" altLang="en-US" sz="2400" b="1">
              <a:latin typeface="宋体" charset="-122"/>
              <a:sym typeface="隶书"/>
            </a:endParaRPr>
          </a:p>
        </p:txBody>
      </p:sp>
      <p:grpSp>
        <p:nvGrpSpPr>
          <p:cNvPr id="305154" name="组合 1"/>
          <p:cNvGrpSpPr>
            <a:grpSpLocks/>
          </p:cNvGrpSpPr>
          <p:nvPr/>
        </p:nvGrpSpPr>
        <p:grpSpPr bwMode="auto">
          <a:xfrm>
            <a:off x="358775" y="155575"/>
            <a:ext cx="1743075" cy="566738"/>
            <a:chOff x="3333750" y="339725"/>
            <a:chExt cx="1743075" cy="566738"/>
          </a:xfrm>
        </p:grpSpPr>
        <p:sp>
          <p:nvSpPr>
            <p:cNvPr id="15" name="圆角矩形 14"/>
            <p:cNvSpPr/>
            <p:nvPr/>
          </p:nvSpPr>
          <p:spPr bwMode="auto">
            <a:xfrm rot="555800">
              <a:off x="4602163" y="4572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 bwMode="auto">
            <a:xfrm rot="20470821">
              <a:off x="4197350" y="4635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 bwMode="auto">
            <a:xfrm rot="319204">
              <a:off x="3778250" y="4635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 bwMode="auto">
            <a:xfrm rot="21148334">
              <a:off x="3368675" y="4714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05159" name="矩形 1"/>
            <p:cNvSpPr>
              <a:spLocks noChangeArrowheads="1"/>
            </p:cNvSpPr>
            <p:nvPr/>
          </p:nvSpPr>
          <p:spPr bwMode="auto">
            <a:xfrm>
              <a:off x="3333750" y="3397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背景资料</a:t>
              </a: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 descr=" 11"/>
          <p:cNvSpPr/>
          <p:nvPr/>
        </p:nvSpPr>
        <p:spPr>
          <a:xfrm>
            <a:off x="323850" y="627063"/>
            <a:ext cx="8424863" cy="183197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eaLnBrk="0" hangingPunct="0">
              <a:lnSpc>
                <a:spcPct val="130000"/>
              </a:lnSpc>
              <a:defRPr/>
            </a:pP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对于广大的关东原野，我心里怀着挚痛的热爱。我每时每刻都听见她呼唤我的名字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每时每刻都听见她召唤我回去。我有时把手放在胸膛上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知道我的心是跳跃的。我的心还在喷涌着血液吧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因为我常常感到它在 澎湃 着一种热情。</a:t>
            </a:r>
          </a:p>
        </p:txBody>
      </p:sp>
      <p:sp>
        <p:nvSpPr>
          <p:cNvPr id="7" name="TextBox 11" descr=" 12">
            <a:extLst>
              <a:ext uri="{FF2B5EF4-FFF2-40B4-BE49-F238E27FC236}">
                <a16:creationId xmlns:a16="http://schemas.microsoft.com/office/drawing/2014/main" id="{C47E10B6-A473-4B5D-A34E-43D143AABF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716213"/>
            <a:ext cx="8351838" cy="16795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2000"/>
              <a:t> </a:t>
            </a:r>
            <a:r>
              <a:rPr lang="zh-CN" altLang="en-US" sz="2000" b="1"/>
              <a:t>“泛滥”本义是“江河湖泊的水溢出，四处流淌”，又引申为“思想、事物到处扩散”，此处作者的心情正如决堤之水，不可遏制地向四下奔流，那激愤狂放的心情用“泛滥”来形容增添了几分野性和难以驾驭的力量，表现自己对家乡的热爱。</a:t>
            </a:r>
          </a:p>
        </p:txBody>
      </p:sp>
      <p:sp>
        <p:nvSpPr>
          <p:cNvPr id="342019" name="Text Box 4" descr=" 342019"/>
          <p:cNvSpPr txBox="1">
            <a:spLocks noChangeArrowheads="1"/>
          </p:cNvSpPr>
          <p:nvPr/>
        </p:nvSpPr>
        <p:spPr bwMode="auto">
          <a:xfrm>
            <a:off x="4140200" y="268288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42020" name="Text Box 5" descr=" 342020"/>
          <p:cNvSpPr txBox="1">
            <a:spLocks noChangeArrowheads="1"/>
          </p:cNvSpPr>
          <p:nvPr/>
        </p:nvSpPr>
        <p:spPr bwMode="auto">
          <a:xfrm>
            <a:off x="7019925" y="700088"/>
            <a:ext cx="1727200" cy="4270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无时无刻不</a:t>
            </a:r>
          </a:p>
        </p:txBody>
      </p:sp>
      <p:sp>
        <p:nvSpPr>
          <p:cNvPr id="342021" name="Text Box 6" descr=" 342021"/>
          <p:cNvSpPr txBox="1">
            <a:spLocks noChangeArrowheads="1"/>
          </p:cNvSpPr>
          <p:nvPr/>
        </p:nvSpPr>
        <p:spPr bwMode="auto">
          <a:xfrm>
            <a:off x="2987675" y="1131888"/>
            <a:ext cx="1655763" cy="4270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无时无刻不</a:t>
            </a:r>
          </a:p>
        </p:txBody>
      </p:sp>
      <p:sp>
        <p:nvSpPr>
          <p:cNvPr id="6" name="Text Box 7" descr=" 463879">
            <a:extLst>
              <a:ext uri="{FF2B5EF4-FFF2-40B4-BE49-F238E27FC236}">
                <a16:creationId xmlns:a16="http://schemas.microsoft.com/office/drawing/2014/main" id="{130F7290-82C6-471A-92E9-B07188D22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1995488"/>
            <a:ext cx="863600" cy="4270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泛滥</a:t>
            </a:r>
          </a:p>
        </p:txBody>
      </p:sp>
    </p:spTree>
    <p:extLst>
      <p:ext uri="{BB962C8B-B14F-4D97-AF65-F5344CB8AC3E}">
        <p14:creationId xmlns:p14="http://schemas.microsoft.com/office/powerpoint/2010/main" val="10959236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矩形 1" descr=" 343041"/>
          <p:cNvSpPr>
            <a:spLocks noChangeArrowheads="1"/>
          </p:cNvSpPr>
          <p:nvPr/>
        </p:nvSpPr>
        <p:spPr bwMode="auto">
          <a:xfrm>
            <a:off x="179388" y="123825"/>
            <a:ext cx="8675687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2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  <a:sym typeface="+mn-ea"/>
              </a:rPr>
              <a:t>     这种声音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是不可阻止的，是不能选择的。</a:t>
            </a:r>
            <a:r>
              <a:rPr lang="zh-CN" altLang="en-US" sz="22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  <a:sym typeface="+mn-ea"/>
              </a:rPr>
              <a:t>这种声音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已经和我的心取得了永远的沟通。当我记起故乡的时候，我便能看见那大地的深层，在翻滚着一种</a:t>
            </a:r>
            <a:r>
              <a:rPr lang="zh-CN" altLang="en-US" sz="2200" b="1">
                <a:solidFill>
                  <a:schemeClr val="accent1"/>
                </a:solidFill>
                <a:latin typeface="楷体" pitchFamily="49" charset="-122"/>
                <a:ea typeface="楷体" pitchFamily="49" charset="-122"/>
                <a:sym typeface="+mn-ea"/>
              </a:rPr>
              <a:t>红熟的浆液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en-US" sz="22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  <a:sym typeface="+mn-ea"/>
              </a:rPr>
              <a:t>这声音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便是从那里来的。在那亘古的地层里，有着一股燃烧的洪流，像我的心喷涌着血液一样。</a:t>
            </a:r>
          </a:p>
          <a:p>
            <a:pPr eaLnBrk="0" hangingPunct="0">
              <a:lnSpc>
                <a:spcPct val="120000"/>
              </a:lnSpc>
            </a:pPr>
            <a:endParaRPr lang="zh-CN" altLang="en-US" sz="20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3042" name="Rectangle 4" descr=" 343042"/>
          <p:cNvSpPr>
            <a:spLocks noChangeArrowheads="1"/>
          </p:cNvSpPr>
          <p:nvPr/>
        </p:nvSpPr>
        <p:spPr bwMode="auto">
          <a:xfrm>
            <a:off x="227013" y="1851025"/>
            <a:ext cx="8916987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  <a:buFont typeface="Arial" charset="0"/>
              <a:buNone/>
            </a:pPr>
            <a:r>
              <a:rPr lang="en-US" altLang="zh-CN" sz="2400" b="1">
                <a:solidFill>
                  <a:srgbClr val="262626"/>
                </a:solidFill>
                <a:latin typeface="宋体" charset="-122"/>
                <a:sym typeface="+mn-ea"/>
              </a:rPr>
              <a:t>“</a:t>
            </a:r>
            <a:r>
              <a:rPr lang="zh-CN" altLang="en-US" sz="2400" b="1" noProof="1">
                <a:solidFill>
                  <a:srgbClr val="262626"/>
                </a:solidFill>
                <a:latin typeface="宋体" charset="-122"/>
                <a:sym typeface="+mn-ea"/>
              </a:rPr>
              <a:t>红熟的浆液”喻指什么？ 如何理解这句话的深刻含义是什么？</a:t>
            </a:r>
          </a:p>
        </p:txBody>
      </p:sp>
      <p:sp>
        <p:nvSpPr>
          <p:cNvPr id="6" name="Text Box 6" descr=" 180230">
            <a:extLst>
              <a:ext uri="{FF2B5EF4-FFF2-40B4-BE49-F238E27FC236}">
                <a16:creationId xmlns:a16="http://schemas.microsoft.com/office/drawing/2014/main" id="{8F3640A3-6F19-45AC-A9A5-311411EC5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257175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chemeClr val="accent1"/>
                </a:solidFill>
                <a:ea typeface="华文行楷"/>
                <a:cs typeface="华文行楷"/>
              </a:rPr>
              <a:t>沸腾的岩浆</a:t>
            </a:r>
          </a:p>
        </p:txBody>
      </p:sp>
      <p:sp>
        <p:nvSpPr>
          <p:cNvPr id="4" name="Text Box 5" descr=" 180229">
            <a:extLst>
              <a:ext uri="{FF2B5EF4-FFF2-40B4-BE49-F238E27FC236}">
                <a16:creationId xmlns:a16="http://schemas.microsoft.com/office/drawing/2014/main" id="{6AA2A721-33B4-4C04-8104-F66A6625F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571750"/>
            <a:ext cx="171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chemeClr val="accent1"/>
                </a:solidFill>
                <a:ea typeface="华文行楷"/>
                <a:cs typeface="华文行楷"/>
              </a:rPr>
              <a:t>红熟的浆液</a:t>
            </a:r>
          </a:p>
        </p:txBody>
      </p:sp>
      <p:sp>
        <p:nvSpPr>
          <p:cNvPr id="7" name="Text Box 7" descr=" 180231">
            <a:extLst>
              <a:ext uri="{FF2B5EF4-FFF2-40B4-BE49-F238E27FC236}">
                <a16:creationId xmlns:a16="http://schemas.microsoft.com/office/drawing/2014/main" id="{46D506B2-825F-463A-B25A-7B977C46B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3148013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隶书"/>
                <a:cs typeface="隶书"/>
              </a:rPr>
              <a:t>表层</a:t>
            </a:r>
          </a:p>
        </p:txBody>
      </p:sp>
      <p:sp>
        <p:nvSpPr>
          <p:cNvPr id="10" name="Text Box 9" descr=" 180233">
            <a:extLst>
              <a:ext uri="{FF2B5EF4-FFF2-40B4-BE49-F238E27FC236}">
                <a16:creationId xmlns:a16="http://schemas.microsoft.com/office/drawing/2014/main" id="{51CAA3BC-6068-4E52-B3BE-768399F69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3795713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隶书"/>
                <a:cs typeface="隶书"/>
              </a:rPr>
              <a:t>深层</a:t>
            </a:r>
          </a:p>
        </p:txBody>
      </p:sp>
      <p:sp>
        <p:nvSpPr>
          <p:cNvPr id="9" name="Text Box 8" descr=" 180232">
            <a:extLst>
              <a:ext uri="{FF2B5EF4-FFF2-40B4-BE49-F238E27FC236}">
                <a16:creationId xmlns:a16="http://schemas.microsoft.com/office/drawing/2014/main" id="{BF1407B0-A117-423A-B193-5E8399A4A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321945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隶书"/>
                <a:cs typeface="隶书"/>
              </a:rPr>
              <a:t>写实</a:t>
            </a:r>
          </a:p>
        </p:txBody>
      </p:sp>
      <p:sp>
        <p:nvSpPr>
          <p:cNvPr id="12" name="Text Box 10" descr=" 180234">
            <a:extLst>
              <a:ext uri="{FF2B5EF4-FFF2-40B4-BE49-F238E27FC236}">
                <a16:creationId xmlns:a16="http://schemas.microsoft.com/office/drawing/2014/main" id="{AE9F136A-536C-4E1E-BE38-59D5CC0A2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3795713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隶书"/>
                <a:cs typeface="隶书"/>
              </a:rPr>
              <a:t>写意</a:t>
            </a:r>
          </a:p>
        </p:txBody>
      </p:sp>
      <p:sp>
        <p:nvSpPr>
          <p:cNvPr id="14" name="Text Box 11" descr=" 180235">
            <a:extLst>
              <a:ext uri="{FF2B5EF4-FFF2-40B4-BE49-F238E27FC236}">
                <a16:creationId xmlns:a16="http://schemas.microsoft.com/office/drawing/2014/main" id="{B5B6965A-B6E5-410A-9F7F-418A5FFD5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3579813"/>
            <a:ext cx="2165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ea typeface="楷体_GB2312"/>
                <a:cs typeface="楷体_GB2312"/>
              </a:rPr>
              <a:t>大地之心</a:t>
            </a:r>
          </a:p>
        </p:txBody>
      </p:sp>
      <p:sp>
        <p:nvSpPr>
          <p:cNvPr id="15" name="Text Box 12" descr=" 180236">
            <a:extLst>
              <a:ext uri="{FF2B5EF4-FFF2-40B4-BE49-F238E27FC236}">
                <a16:creationId xmlns:a16="http://schemas.microsoft.com/office/drawing/2014/main" id="{FC22B534-462C-46B5-BB1D-C4211F4636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4227513"/>
            <a:ext cx="1206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ea typeface="楷体_GB2312"/>
                <a:cs typeface="楷体_GB2312"/>
              </a:rPr>
              <a:t>作者之心</a:t>
            </a:r>
          </a:p>
        </p:txBody>
      </p:sp>
      <p:sp>
        <p:nvSpPr>
          <p:cNvPr id="17" name="Text Box 13" descr=" 180237">
            <a:extLst>
              <a:ext uri="{FF2B5EF4-FFF2-40B4-BE49-F238E27FC236}">
                <a16:creationId xmlns:a16="http://schemas.microsoft.com/office/drawing/2014/main" id="{14715B6A-4995-4D93-87FD-030583536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2643188"/>
            <a:ext cx="3240088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66"/>
                </a:solidFill>
                <a:ea typeface="楷体_GB2312"/>
                <a:cs typeface="楷体_GB2312"/>
              </a:rPr>
              <a:t>  </a:t>
            </a:r>
            <a:r>
              <a:rPr lang="zh-CN" altLang="en-US" sz="2400" b="1">
                <a:solidFill>
                  <a:srgbClr val="FF0066"/>
                </a:solidFill>
                <a:ea typeface="微软简隶书" pitchFamily="2" charset="-122"/>
                <a:cs typeface="楷体_GB2312"/>
              </a:rPr>
              <a:t>作者内心也正如地下沸腾的岩浆一样，在燃烧，在奔突，似乎正要喷涌而出</a:t>
            </a:r>
            <a:r>
              <a:rPr lang="zh-CN" altLang="en-US" sz="2400" b="1">
                <a:solidFill>
                  <a:srgbClr val="FF5050"/>
                </a:solidFill>
                <a:ea typeface="微软简隶书" pitchFamily="2" charset="-122"/>
                <a:cs typeface="楷体_GB2312"/>
              </a:rPr>
              <a:t>。</a:t>
            </a:r>
          </a:p>
        </p:txBody>
      </p:sp>
      <p:sp>
        <p:nvSpPr>
          <p:cNvPr id="13" name="AutoShape 15" descr=" 343055">
            <a:extLst>
              <a:ext uri="{FF2B5EF4-FFF2-40B4-BE49-F238E27FC236}">
                <a16:creationId xmlns:a16="http://schemas.microsoft.com/office/drawing/2014/main" id="{94050A41-6B1C-40C0-BA6A-2FA1B29179DD}"/>
              </a:ext>
            </a:extLst>
          </p:cNvPr>
          <p:cNvSpPr>
            <a:spLocks/>
          </p:cNvSpPr>
          <p:nvPr/>
        </p:nvSpPr>
        <p:spPr bwMode="auto">
          <a:xfrm>
            <a:off x="3203575" y="3724275"/>
            <a:ext cx="144463" cy="792163"/>
          </a:xfrm>
          <a:prstGeom prst="leftBrace">
            <a:avLst>
              <a:gd name="adj1" fmla="val 4569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16" descr=" 343056">
            <a:extLst>
              <a:ext uri="{FF2B5EF4-FFF2-40B4-BE49-F238E27FC236}">
                <a16:creationId xmlns:a16="http://schemas.microsoft.com/office/drawing/2014/main" id="{BAA8B5DC-F003-4C56-A8D6-F35757687DE1}"/>
              </a:ext>
            </a:extLst>
          </p:cNvPr>
          <p:cNvSpPr>
            <a:spLocks/>
          </p:cNvSpPr>
          <p:nvPr/>
        </p:nvSpPr>
        <p:spPr bwMode="auto">
          <a:xfrm>
            <a:off x="4932363" y="2787650"/>
            <a:ext cx="71437" cy="1800225"/>
          </a:xfrm>
          <a:prstGeom prst="rightBrace">
            <a:avLst>
              <a:gd name="adj1" fmla="val 21000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5" name="AutoShape 17" descr=" 343057">
            <a:extLst>
              <a:ext uri="{FF2B5EF4-FFF2-40B4-BE49-F238E27FC236}">
                <a16:creationId xmlns:a16="http://schemas.microsoft.com/office/drawing/2014/main" id="{1281CBAA-AE47-42F5-869F-85065ED98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413" y="2716213"/>
            <a:ext cx="647700" cy="215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18" descr=" 343058">
            <a:extLst>
              <a:ext uri="{FF2B5EF4-FFF2-40B4-BE49-F238E27FC236}">
                <a16:creationId xmlns:a16="http://schemas.microsoft.com/office/drawing/2014/main" id="{638704B0-8139-4BBD-853E-5B4C7A9EC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363913"/>
            <a:ext cx="647700" cy="215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19" descr=" 343059">
            <a:extLst>
              <a:ext uri="{FF2B5EF4-FFF2-40B4-BE49-F238E27FC236}">
                <a16:creationId xmlns:a16="http://schemas.microsoft.com/office/drawing/2014/main" id="{3A8B479A-3521-420E-9A77-E8C0D1A55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940175"/>
            <a:ext cx="647700" cy="215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46265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文本框 1" descr=" 344065"/>
          <p:cNvSpPr txBox="1">
            <a:spLocks noChangeArrowheads="1"/>
          </p:cNvSpPr>
          <p:nvPr/>
        </p:nvSpPr>
        <p:spPr bwMode="auto">
          <a:xfrm>
            <a:off x="606425" y="185738"/>
            <a:ext cx="8253413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在那田垄里</a:t>
            </a:r>
            <a:r>
              <a:rPr lang="zh-CN" altLang="en-US" sz="2200" b="1">
                <a:solidFill>
                  <a:srgbClr val="993366"/>
                </a:solidFill>
                <a:latin typeface="楷体" pitchFamily="49" charset="-122"/>
                <a:ea typeface="楷体" pitchFamily="49" charset="-122"/>
              </a:rPr>
              <a:t>埋葬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过我的欢笑，在那稻棵上我捉过蚱蜢，在那沉重的镐头上留着我的手印。</a:t>
            </a:r>
          </a:p>
          <a:p>
            <a:pPr defTabSz="685800">
              <a:lnSpc>
                <a:spcPct val="150000"/>
              </a:lnSpc>
            </a:pPr>
            <a:endParaRPr lang="zh-CN" altLang="en-US" sz="2000" b="1">
              <a:solidFill>
                <a:srgbClr val="262626"/>
              </a:solidFill>
              <a:latin typeface="宋体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000" b="1">
                <a:solidFill>
                  <a:srgbClr val="262626"/>
                </a:solidFill>
                <a:latin typeface="宋体" charset="-122"/>
              </a:rPr>
              <a:t>    </a:t>
            </a:r>
            <a:r>
              <a:rPr lang="zh-CN" altLang="en-US" sz="2400" b="1">
                <a:solidFill>
                  <a:srgbClr val="262626"/>
                </a:solidFill>
                <a:latin typeface="宋体" charset="-122"/>
              </a:rPr>
              <a:t>作者为什么不用“飘荡着我的欢笑，回响着我的欢笑”之类的词语而用“埋葬”呢？</a:t>
            </a:r>
          </a:p>
        </p:txBody>
      </p:sp>
      <p:sp>
        <p:nvSpPr>
          <p:cNvPr id="3" name="文本框 2" descr=" 220163">
            <a:extLst>
              <a:ext uri="{FF2B5EF4-FFF2-40B4-BE49-F238E27FC236}">
                <a16:creationId xmlns:a16="http://schemas.microsoft.com/office/drawing/2014/main" id="{4B54E5F7-5184-4A4C-912B-4A07ABED5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355850"/>
            <a:ext cx="825341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endParaRPr lang="zh-CN" altLang="en-US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4" descr=" 347140">
            <a:extLst>
              <a:ext uri="{FF2B5EF4-FFF2-40B4-BE49-F238E27FC236}">
                <a16:creationId xmlns:a16="http://schemas.microsoft.com/office/drawing/2014/main" id="{C932216F-5D81-4F30-88A6-D6BA93FB5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363913"/>
            <a:ext cx="2917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凄苦   哀愁   悲愤</a:t>
            </a:r>
          </a:p>
        </p:txBody>
      </p:sp>
    </p:spTree>
    <p:extLst>
      <p:ext uri="{BB962C8B-B14F-4D97-AF65-F5344CB8AC3E}">
        <p14:creationId xmlns:p14="http://schemas.microsoft.com/office/powerpoint/2010/main" val="4574143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3" name="文本框 3" descr=" 348163"/>
          <p:cNvSpPr txBox="1">
            <a:spLocks noChangeArrowheads="1"/>
          </p:cNvSpPr>
          <p:nvPr/>
        </p:nvSpPr>
        <p:spPr bwMode="auto">
          <a:xfrm>
            <a:off x="250825" y="2932113"/>
            <a:ext cx="86233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rPr>
              <a:t>作者把广大的关东原野，以</a:t>
            </a: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rPr>
              <a:t>她</a:t>
            </a: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rPr>
              <a:t>而不是</a:t>
            </a: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rPr>
              <a:t>它</a:t>
            </a: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</a:rPr>
              <a:t>相称，这是为什么？表达了作者什么感情？</a:t>
            </a:r>
          </a:p>
          <a:p>
            <a:r>
              <a:rPr lang="zh-CN" altLang="en-US"/>
              <a:t>         </a:t>
            </a:r>
          </a:p>
          <a:p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  <a:ea typeface="黑体" pitchFamily="49" charset="-122"/>
              </a:rPr>
              <a:t>   </a:t>
            </a:r>
            <a:r>
              <a:rPr lang="zh-CN" altLang="en-US" sz="2400">
                <a:solidFill>
                  <a:schemeClr val="tx1">
                    <a:lumMod val="100000"/>
                  </a:schemeClr>
                </a:solidFill>
                <a:latin typeface="黑体" pitchFamily="49" charset="-122"/>
                <a:ea typeface="黑体" pitchFamily="49" charset="-122"/>
              </a:rPr>
              <a:t>作者用</a:t>
            </a:r>
            <a:r>
              <a:rPr lang="zh-CN" altLang="en-US" sz="24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拟人、呼告</a:t>
            </a:r>
            <a:r>
              <a:rPr lang="zh-CN" altLang="en-US" sz="2400">
                <a:solidFill>
                  <a:schemeClr val="tx1">
                    <a:lumMod val="100000"/>
                  </a:schemeClr>
                </a:solidFill>
                <a:latin typeface="黑体" pitchFamily="49" charset="-122"/>
                <a:ea typeface="黑体" pitchFamily="49" charset="-122"/>
              </a:rPr>
              <a:t>的修辞手法，把土地比做母亲，强烈抒发作者对故土的赞美、热爱、思念之情。</a:t>
            </a:r>
          </a:p>
        </p:txBody>
      </p:sp>
      <p:sp>
        <p:nvSpPr>
          <p:cNvPr id="345090" name="Rectangle 5" descr=" 345090"/>
          <p:cNvSpPr>
            <a:spLocks noChangeArrowheads="1"/>
          </p:cNvSpPr>
          <p:nvPr/>
        </p:nvSpPr>
        <p:spPr bwMode="auto">
          <a:xfrm>
            <a:off x="684213" y="195263"/>
            <a:ext cx="8459787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+mn-ea"/>
              </a:rPr>
              <a:t>她</a:t>
            </a:r>
            <a:r>
              <a:rPr lang="zh-CN" altLang="en-US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低低地呼唤着我的名字，声音是那样的急切，使我不得不回去。</a:t>
            </a:r>
          </a:p>
          <a:p>
            <a:r>
              <a:rPr lang="zh-CN" altLang="en-US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我常常把手放在大地上，我会感到</a:t>
            </a:r>
            <a:r>
              <a:rPr lang="zh-CN" altLang="en-US" sz="22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+mn-ea"/>
              </a:rPr>
              <a:t>她</a:t>
            </a:r>
            <a:r>
              <a:rPr lang="zh-CN" altLang="en-US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在跳跃，和我的心的跳跃是一样的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en-US" altLang="en-US" sz="2200" b="1" noProof="1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我是土地的族系，我不能离开</a:t>
            </a:r>
            <a:r>
              <a:rPr lang="zh-CN" altLang="zh-CN" sz="22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她</a:t>
            </a:r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。</a:t>
            </a:r>
          </a:p>
          <a:p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没有人能够忘记</a:t>
            </a:r>
            <a:r>
              <a:rPr lang="zh-CN" altLang="zh-CN" sz="22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她</a:t>
            </a:r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。我必定为</a:t>
            </a:r>
            <a:r>
              <a:rPr lang="zh-CN" altLang="zh-CN" sz="22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她</a:t>
            </a:r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而战斗到底。</a:t>
            </a:r>
          </a:p>
          <a:p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因为我答应过</a:t>
            </a:r>
            <a:r>
              <a:rPr lang="zh-CN" altLang="zh-CN" sz="22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她</a:t>
            </a:r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，我要回到</a:t>
            </a:r>
            <a:r>
              <a:rPr lang="zh-CN" altLang="zh-CN" sz="22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她</a:t>
            </a:r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的身边。</a:t>
            </a:r>
          </a:p>
          <a:p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为了</a:t>
            </a:r>
            <a:r>
              <a:rPr lang="zh-CN" altLang="zh-CN" sz="22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她</a:t>
            </a:r>
            <a:r>
              <a:rPr lang="zh-CN" altLang="zh-CN" sz="2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，我愿付出一切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88794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 descr=" 6"/>
          <p:cNvSpPr txBox="1"/>
          <p:nvPr/>
        </p:nvSpPr>
        <p:spPr>
          <a:xfrm>
            <a:off x="755650" y="195263"/>
            <a:ext cx="7643813" cy="126047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土地，原野，我的家乡，</a:t>
            </a:r>
            <a:r>
              <a:rPr lang="zh-CN" altLang="en-US" sz="32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必须被解放！</a:t>
            </a:r>
            <a:r>
              <a:rPr lang="zh-CN" altLang="en-US" sz="32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必须站立！</a:t>
            </a:r>
          </a:p>
        </p:txBody>
      </p:sp>
      <p:sp>
        <p:nvSpPr>
          <p:cNvPr id="346114" name="Rectangle 4" descr=" 346114"/>
          <p:cNvSpPr>
            <a:spLocks noChangeArrowheads="1"/>
          </p:cNvSpPr>
          <p:nvPr/>
        </p:nvSpPr>
        <p:spPr bwMode="auto">
          <a:xfrm>
            <a:off x="1547813" y="1492250"/>
            <a:ext cx="340201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宋体" charset="-122"/>
              </a:rPr>
              <a:t>作者为什么要变换人称</a:t>
            </a:r>
            <a:r>
              <a:rPr lang="en-US" altLang="zh-CN" sz="2400" b="1">
                <a:latin typeface="宋体" charset="-122"/>
              </a:rPr>
              <a:t>?</a:t>
            </a:r>
            <a:endParaRPr lang="zh-CN" altLang="en-US" sz="2400" b="1">
              <a:latin typeface="宋体" charset="-122"/>
            </a:endParaRPr>
          </a:p>
        </p:txBody>
      </p:sp>
      <p:sp>
        <p:nvSpPr>
          <p:cNvPr id="350214" name="Rectangle 6" descr=" 350214"/>
          <p:cNvSpPr>
            <a:spLocks noChangeArrowheads="1"/>
          </p:cNvSpPr>
          <p:nvPr/>
        </p:nvSpPr>
        <p:spPr bwMode="auto">
          <a:xfrm>
            <a:off x="1403350" y="2202716"/>
            <a:ext cx="54441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Arial" panose="020B0604020202020204" pitchFamily="34" charset="0"/>
              </a:rPr>
              <a:t>第三人称，间接倾诉，感情平稳深沉；</a:t>
            </a:r>
          </a:p>
          <a:p>
            <a:r>
              <a:rPr lang="zh-CN" altLang="en-US" sz="2400" b="1">
                <a:solidFill>
                  <a:srgbClr val="FF3399"/>
                </a:solidFill>
                <a:latin typeface="Arial" panose="020B0604020202020204" pitchFamily="34" charset="0"/>
              </a:rPr>
              <a:t>第二人称，直接交流，情感迫切强烈。</a:t>
            </a:r>
            <a:endParaRPr lang="zh-CN" altLang="en-US" sz="2400" b="1">
              <a:solidFill>
                <a:srgbClr val="FF3399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97263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 descr=" 6"/>
          <p:cNvSpPr txBox="1"/>
          <p:nvPr/>
        </p:nvSpPr>
        <p:spPr>
          <a:xfrm>
            <a:off x="755650" y="195263"/>
            <a:ext cx="7643813" cy="126047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土地，原野，我的家乡，</a:t>
            </a:r>
            <a:r>
              <a:rPr lang="zh-CN" altLang="en-US" sz="32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必须被解放！</a:t>
            </a:r>
            <a:r>
              <a:rPr lang="zh-CN" altLang="en-US" sz="32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必须站立！</a:t>
            </a:r>
          </a:p>
        </p:txBody>
      </p:sp>
      <p:sp>
        <p:nvSpPr>
          <p:cNvPr id="3" name="Rectangle 6" descr=" 482310">
            <a:extLst>
              <a:ext uri="{FF2B5EF4-FFF2-40B4-BE49-F238E27FC236}">
                <a16:creationId xmlns:a16="http://schemas.microsoft.com/office/drawing/2014/main" id="{31B24035-831E-4BA0-B1F9-6B6CCFADB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195513"/>
            <a:ext cx="8226425" cy="129698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/>
              <a:t>       连用三个对故土的不同称呼，直接呼告，两个</a:t>
            </a:r>
            <a:r>
              <a:rPr lang="zh-CN" altLang="en-US" sz="2400">
                <a:latin typeface="宋体" charset="-122"/>
              </a:rPr>
              <a:t>“</a:t>
            </a:r>
            <a:r>
              <a:rPr lang="zh-CN" altLang="en-US" sz="2400"/>
              <a:t>必须</a:t>
            </a:r>
            <a:r>
              <a:rPr lang="zh-CN" altLang="en-US" sz="2400">
                <a:latin typeface="宋体" charset="-122"/>
              </a:rPr>
              <a:t>”</a:t>
            </a:r>
            <a:r>
              <a:rPr lang="zh-CN" altLang="en-US" sz="2400"/>
              <a:t>透出作者坚定有力的信念和勇气，感情真挚而热烈，表达了作者解放被侵占的故土、建设新家园的坚定决心和强烈愿望。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10369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 descr=" 13"/>
          <p:cNvSpPr/>
          <p:nvPr/>
        </p:nvSpPr>
        <p:spPr bwMode="auto">
          <a:xfrm>
            <a:off x="935038" y="1087438"/>
            <a:ext cx="2446337" cy="68421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48162" name="组合 4" descr=" 348162"/>
          <p:cNvGrpSpPr>
            <a:grpSpLocks/>
          </p:cNvGrpSpPr>
          <p:nvPr/>
        </p:nvGrpSpPr>
        <p:grpSpPr bwMode="auto">
          <a:xfrm>
            <a:off x="684213" y="1203325"/>
            <a:ext cx="7429500" cy="3357563"/>
            <a:chOff x="-182651" y="660800"/>
            <a:chExt cx="9124736" cy="4203725"/>
          </a:xfrm>
        </p:grpSpPr>
        <p:pic>
          <p:nvPicPr>
            <p:cNvPr id="348167" name="一个圆顶角并剪去另一个顶角的矩形 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82651" y="698900"/>
              <a:ext cx="9124736" cy="4165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矩形 15"/>
            <p:cNvSpPr/>
            <p:nvPr/>
          </p:nvSpPr>
          <p:spPr>
            <a:xfrm>
              <a:off x="562146" y="660800"/>
              <a:ext cx="2517101" cy="6459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348163" name="组 1" descr=" 348163"/>
          <p:cNvGrpSpPr>
            <a:grpSpLocks/>
          </p:cNvGrpSpPr>
          <p:nvPr/>
        </p:nvGrpSpPr>
        <p:grpSpPr bwMode="auto">
          <a:xfrm>
            <a:off x="898525" y="442913"/>
            <a:ext cx="2517775" cy="601662"/>
            <a:chOff x="7647436" y="3815009"/>
            <a:chExt cx="2515853" cy="601051"/>
          </a:xfrm>
        </p:grpSpPr>
        <p:sp>
          <p:nvSpPr>
            <p:cNvPr id="348165" name="文本框 30"/>
            <p:cNvSpPr txBox="1">
              <a:spLocks noChangeArrowheads="1"/>
            </p:cNvSpPr>
            <p:nvPr/>
          </p:nvSpPr>
          <p:spPr bwMode="auto">
            <a:xfrm>
              <a:off x="8613224" y="3885582"/>
              <a:ext cx="1550065" cy="459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方法指导</a:t>
              </a:r>
            </a:p>
          </p:txBody>
        </p:sp>
        <p:pic>
          <p:nvPicPr>
            <p:cNvPr id="348166" name="图片 9" descr="book.gif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TextBox 22" descr=" 351236">
            <a:extLst>
              <a:ext uri="{FF2B5EF4-FFF2-40B4-BE49-F238E27FC236}">
                <a16:creationId xmlns:a16="http://schemas.microsoft.com/office/drawing/2014/main" id="{9E7A1DF0-4309-4A9E-A790-601F0C864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3638" y="1349375"/>
            <a:ext cx="672465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呼告又称“顿呼”“突呼”，是在行文中直呼文中的人或物的一种修辞方式。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也就是对本来不在面前的人或物直接呼唤，并且跟他说话。一般可分为呼人、呼物两种形式。运用呼告，可以抒发强烈的思想感情，增强感染力，引起读者强烈的感情共鸣。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42901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 descr=" 3"/>
          <p:cNvSpPr>
            <a:spLocks noGrp="1"/>
          </p:cNvSpPr>
          <p:nvPr>
            <p:ph idx="1"/>
          </p:nvPr>
        </p:nvSpPr>
        <p:spPr>
          <a:xfrm>
            <a:off x="468313" y="411163"/>
            <a:ext cx="8351837" cy="404177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buFont typeface="Arial" charset="0"/>
              <a:buNone/>
              <a:defRPr/>
            </a:pPr>
            <a:r>
              <a:rPr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隶书"/>
              </a:rPr>
              <a:t>     </a:t>
            </a:r>
            <a:r>
              <a:rPr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隶书"/>
              </a:rPr>
              <a:t>为了她，我愿付出</a:t>
            </a:r>
            <a:r>
              <a:rPr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</a:rPr>
              <a:t>一切</a:t>
            </a:r>
            <a:r>
              <a:rPr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隶书"/>
              </a:rPr>
              <a:t>。我</a:t>
            </a:r>
            <a:r>
              <a:rPr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</a:rPr>
              <a:t>必须</a:t>
            </a:r>
            <a:r>
              <a:rPr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隶书"/>
              </a:rPr>
              <a:t>看见一个更美丽的故乡出现在我的面前——或者我的坟前，而我将用我的泪水，洗去她</a:t>
            </a:r>
            <a:r>
              <a:rPr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</a:rPr>
              <a:t>一切</a:t>
            </a:r>
            <a:r>
              <a:rPr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隶书"/>
              </a:rPr>
              <a:t>的</a:t>
            </a:r>
            <a:r>
              <a:rPr sz="2400" b="1">
                <a:solidFill>
                  <a:schemeClr val="accent1"/>
                </a:solidFill>
                <a:latin typeface="楷体" pitchFamily="49" charset="-122"/>
                <a:ea typeface="楷体" pitchFamily="49" charset="-122"/>
                <a:cs typeface="隶书"/>
              </a:rPr>
              <a:t>污秽</a:t>
            </a:r>
            <a:r>
              <a:rPr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隶书"/>
              </a:rPr>
              <a:t>和</a:t>
            </a:r>
            <a:r>
              <a:rPr sz="2400" b="1">
                <a:solidFill>
                  <a:schemeClr val="accent1"/>
                </a:solidFill>
                <a:latin typeface="楷体" pitchFamily="49" charset="-122"/>
                <a:ea typeface="楷体" pitchFamily="49" charset="-122"/>
                <a:cs typeface="隶书"/>
              </a:rPr>
              <a:t>耻辱</a:t>
            </a:r>
            <a:r>
              <a:rPr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隶书"/>
              </a:rPr>
              <a:t>。</a:t>
            </a:r>
          </a:p>
          <a:p>
            <a:pPr fontAlgn="base">
              <a:spcBef>
                <a:spcPct val="0"/>
              </a:spcBef>
              <a:buFont typeface="Arial" charset="0"/>
              <a:buNone/>
              <a:defRPr/>
            </a:pPr>
            <a:r>
              <a:rPr altLang="zh-CN" sz="2400" b="1">
                <a:solidFill>
                  <a:srgbClr val="404040"/>
                </a:solidFill>
                <a:latin typeface="宋体" charset="-122"/>
                <a:ea typeface="宋体" charset="-122"/>
                <a:cs typeface="隶书"/>
              </a:rPr>
              <a:t>     作者最后铿锵的誓言表</a:t>
            </a:r>
            <a:r>
              <a:rPr sz="2400" b="1">
                <a:solidFill>
                  <a:srgbClr val="404040"/>
                </a:solidFill>
                <a:latin typeface="宋体" charset="-122"/>
                <a:ea typeface="宋体" charset="-122"/>
                <a:cs typeface="隶书"/>
              </a:rPr>
              <a:t>达了怎样的情感？</a:t>
            </a:r>
          </a:p>
          <a:p>
            <a:pPr fontAlgn="base">
              <a:spcBef>
                <a:spcPct val="0"/>
              </a:spcBef>
              <a:buNone/>
              <a:defRPr/>
            </a:pP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  <a:ea typeface="宋体" charset="-122"/>
                <a:cs typeface="隶书"/>
              </a:rPr>
              <a:t>     作者愿意为了土地奋斗，为了美丽的东北故乡而奋斗，为了祖国的解放而奋斗，甚至不惜牺牲自己。表达了作者强烈而深沉的爱国之情。</a:t>
            </a:r>
          </a:p>
          <a:p>
            <a:pPr fontAlgn="base">
              <a:spcBef>
                <a:spcPct val="0"/>
              </a:spcBef>
              <a:buNone/>
              <a:defRPr/>
            </a:pPr>
            <a:endParaRPr sz="2400" b="1">
              <a:solidFill>
                <a:srgbClr val="FF0066"/>
              </a:solidFill>
              <a:latin typeface="宋体" panose="02010600030101010101" pitchFamily="2" charset="-122"/>
              <a:ea typeface="宋体" charset="-122"/>
              <a:cs typeface="隶书"/>
            </a:endParaRPr>
          </a:p>
        </p:txBody>
      </p:sp>
    </p:spTree>
    <p:extLst>
      <p:ext uri="{BB962C8B-B14F-4D97-AF65-F5344CB8AC3E}">
        <p14:creationId xmlns:p14="http://schemas.microsoft.com/office/powerpoint/2010/main" val="142505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209" name="组合 35" descr=" 350209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35023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0210" name="Text Box 4" descr=" 350210"/>
          <p:cNvSpPr txBox="1">
            <a:spLocks noChangeArrowheads="1"/>
          </p:cNvSpPr>
          <p:nvPr/>
        </p:nvSpPr>
        <p:spPr bwMode="auto">
          <a:xfrm>
            <a:off x="669925" y="1393825"/>
            <a:ext cx="55245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土地的誓言</a:t>
            </a:r>
          </a:p>
        </p:txBody>
      </p:sp>
      <p:sp>
        <p:nvSpPr>
          <p:cNvPr id="7" name="左大括号 6" descr=" 7">
            <a:extLst>
              <a:ext uri="{FF2B5EF4-FFF2-40B4-BE49-F238E27FC236}">
                <a16:creationId xmlns:a16="http://schemas.microsoft.com/office/drawing/2014/main" id="{AB890914-5C09-4358-BEAE-437AF72A9051}"/>
              </a:ext>
            </a:extLst>
          </p:cNvPr>
          <p:cNvSpPr/>
          <p:nvPr/>
        </p:nvSpPr>
        <p:spPr>
          <a:xfrm>
            <a:off x="1116013" y="1058863"/>
            <a:ext cx="254000" cy="3300412"/>
          </a:xfrm>
          <a:prstGeom prst="leftBrace">
            <a:avLst>
              <a:gd name="adj1" fmla="val 4274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8" descr=" 356356">
            <a:extLst>
              <a:ext uri="{FF2B5EF4-FFF2-40B4-BE49-F238E27FC236}">
                <a16:creationId xmlns:a16="http://schemas.microsoft.com/office/drawing/2014/main" id="{F9E80C00-28AE-4487-94A5-77F6776C2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577975"/>
            <a:ext cx="1651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思忆故乡</a:t>
            </a:r>
          </a:p>
        </p:txBody>
      </p:sp>
      <p:sp>
        <p:nvSpPr>
          <p:cNvPr id="31" name="右大括号 30" descr=" 9">
            <a:extLst>
              <a:ext uri="{FF2B5EF4-FFF2-40B4-BE49-F238E27FC236}">
                <a16:creationId xmlns:a16="http://schemas.microsoft.com/office/drawing/2014/main" id="{F1ECB965-4205-489A-B801-63C7A1ACD893}"/>
              </a:ext>
            </a:extLst>
          </p:cNvPr>
          <p:cNvSpPr/>
          <p:nvPr/>
        </p:nvSpPr>
        <p:spPr>
          <a:xfrm>
            <a:off x="7742238" y="1190625"/>
            <a:ext cx="234950" cy="3319463"/>
          </a:xfrm>
          <a:prstGeom prst="rightBrace">
            <a:avLst>
              <a:gd name="adj1" fmla="val 44896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 descr=" 11">
            <a:extLst>
              <a:ext uri="{FF2B5EF4-FFF2-40B4-BE49-F238E27FC236}">
                <a16:creationId xmlns:a16="http://schemas.microsoft.com/office/drawing/2014/main" id="{57790C09-1C96-4C17-8482-47A3DBD9F9A3}"/>
              </a:ext>
            </a:extLst>
          </p:cNvPr>
          <p:cNvSpPr/>
          <p:nvPr/>
        </p:nvSpPr>
        <p:spPr>
          <a:xfrm>
            <a:off x="2771775" y="1203325"/>
            <a:ext cx="225425" cy="1460500"/>
          </a:xfrm>
          <a:prstGeom prst="leftBrace">
            <a:avLst>
              <a:gd name="adj1" fmla="val 31263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7" descr=" 356359">
            <a:extLst>
              <a:ext uri="{FF2B5EF4-FFF2-40B4-BE49-F238E27FC236}">
                <a16:creationId xmlns:a16="http://schemas.microsoft.com/office/drawing/2014/main" id="{B1B92A6B-4C79-4FD7-A09B-8C632C766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1163" y="1047750"/>
            <a:ext cx="2062162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挚痛的热爱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激情的赞美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深切的怀念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17" descr=" 356360">
            <a:extLst>
              <a:ext uri="{FF2B5EF4-FFF2-40B4-BE49-F238E27FC236}">
                <a16:creationId xmlns:a16="http://schemas.microsoft.com/office/drawing/2014/main" id="{D64A894D-DEB8-4F2C-BEB5-B727BC222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1131888"/>
            <a:ext cx="5445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热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血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沸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腾</a:t>
            </a:r>
            <a:endParaRPr lang="en-US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 descr=" 356361">
            <a:extLst>
              <a:ext uri="{FF2B5EF4-FFF2-40B4-BE49-F238E27FC236}">
                <a16:creationId xmlns:a16="http://schemas.microsoft.com/office/drawing/2014/main" id="{7CE0E9A7-F3B4-41DC-9B82-EEE5DB5A8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5875" y="3357563"/>
            <a:ext cx="1651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发出誓言</a:t>
            </a:r>
          </a:p>
        </p:txBody>
      </p:sp>
      <p:sp>
        <p:nvSpPr>
          <p:cNvPr id="12" name="左大括号 11" descr=" 16">
            <a:extLst>
              <a:ext uri="{FF2B5EF4-FFF2-40B4-BE49-F238E27FC236}">
                <a16:creationId xmlns:a16="http://schemas.microsoft.com/office/drawing/2014/main" id="{ECE69520-C4EC-476D-A808-0E54EF590B3E}"/>
              </a:ext>
            </a:extLst>
          </p:cNvPr>
          <p:cNvSpPr/>
          <p:nvPr/>
        </p:nvSpPr>
        <p:spPr>
          <a:xfrm>
            <a:off x="2700338" y="2932113"/>
            <a:ext cx="225425" cy="1462087"/>
          </a:xfrm>
          <a:prstGeom prst="leftBrace">
            <a:avLst>
              <a:gd name="adj1" fmla="val 31263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7" descr=" 356363">
            <a:extLst>
              <a:ext uri="{FF2B5EF4-FFF2-40B4-BE49-F238E27FC236}">
                <a16:creationId xmlns:a16="http://schemas.microsoft.com/office/drawing/2014/main" id="{F090B9E6-9036-4257-AFCA-7D8C7F1BB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2859088"/>
            <a:ext cx="2770187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与土地关系密切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回忆成长的足迹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面对土地发誓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17" descr=" 356364">
            <a:extLst>
              <a:ext uri="{FF2B5EF4-FFF2-40B4-BE49-F238E27FC236}">
                <a16:creationId xmlns:a16="http://schemas.microsoft.com/office/drawing/2014/main" id="{8BCB3D26-D41B-4D29-8561-06D6B729C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2932113"/>
            <a:ext cx="5191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忧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伤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愤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怒</a:t>
            </a:r>
            <a:endParaRPr lang="en-US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燕尾形箭头 1" descr=" 2">
            <a:extLst>
              <a:ext uri="{FF2B5EF4-FFF2-40B4-BE49-F238E27FC236}">
                <a16:creationId xmlns:a16="http://schemas.microsoft.com/office/drawing/2014/main" id="{9CA70D83-8EE0-4305-8019-0B013DE2BE56}"/>
              </a:ext>
            </a:extLst>
          </p:cNvPr>
          <p:cNvSpPr/>
          <p:nvPr/>
        </p:nvSpPr>
        <p:spPr>
          <a:xfrm>
            <a:off x="4932363" y="1276350"/>
            <a:ext cx="504825" cy="215900"/>
          </a:xfrm>
          <a:prstGeom prst="notchedRightArrow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燕尾形箭头 2" descr=" 3">
            <a:extLst>
              <a:ext uri="{FF2B5EF4-FFF2-40B4-BE49-F238E27FC236}">
                <a16:creationId xmlns:a16="http://schemas.microsoft.com/office/drawing/2014/main" id="{EEF4C834-36B3-4BD1-9B70-ED1A0AFC134C}"/>
              </a:ext>
            </a:extLst>
          </p:cNvPr>
          <p:cNvSpPr/>
          <p:nvPr/>
        </p:nvSpPr>
        <p:spPr>
          <a:xfrm>
            <a:off x="4932363" y="1708150"/>
            <a:ext cx="504825" cy="215900"/>
          </a:xfrm>
          <a:prstGeom prst="notchedRightArrow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燕尾形箭头 3" descr=" 4">
            <a:extLst>
              <a:ext uri="{FF2B5EF4-FFF2-40B4-BE49-F238E27FC236}">
                <a16:creationId xmlns:a16="http://schemas.microsoft.com/office/drawing/2014/main" id="{3CA9919E-721F-4E1D-A381-A10FBBBED01A}"/>
              </a:ext>
            </a:extLst>
          </p:cNvPr>
          <p:cNvSpPr/>
          <p:nvPr/>
        </p:nvSpPr>
        <p:spPr>
          <a:xfrm>
            <a:off x="4932363" y="2139950"/>
            <a:ext cx="504825" cy="215900"/>
          </a:xfrm>
          <a:prstGeom prst="notchedRightArrow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燕尾形箭头 4" descr=" 5">
            <a:extLst>
              <a:ext uri="{FF2B5EF4-FFF2-40B4-BE49-F238E27FC236}">
                <a16:creationId xmlns:a16="http://schemas.microsoft.com/office/drawing/2014/main" id="{2570EF30-CA45-41DA-B58F-C9FCCE62153B}"/>
              </a:ext>
            </a:extLst>
          </p:cNvPr>
          <p:cNvSpPr/>
          <p:nvPr/>
        </p:nvSpPr>
        <p:spPr>
          <a:xfrm>
            <a:off x="5124450" y="3062288"/>
            <a:ext cx="503238" cy="215900"/>
          </a:xfrm>
          <a:prstGeom prst="notchedRightArrow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燕尾形箭头 5" descr=" 6">
            <a:extLst>
              <a:ext uri="{FF2B5EF4-FFF2-40B4-BE49-F238E27FC236}">
                <a16:creationId xmlns:a16="http://schemas.microsoft.com/office/drawing/2014/main" id="{DF431D5A-9DCF-49E6-8A0E-E617654E299F}"/>
              </a:ext>
            </a:extLst>
          </p:cNvPr>
          <p:cNvSpPr/>
          <p:nvPr/>
        </p:nvSpPr>
        <p:spPr>
          <a:xfrm>
            <a:off x="5148263" y="3579813"/>
            <a:ext cx="503237" cy="215900"/>
          </a:xfrm>
          <a:prstGeom prst="notchedRightArrow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燕尾形箭头 7" descr=" 8">
            <a:extLst>
              <a:ext uri="{FF2B5EF4-FFF2-40B4-BE49-F238E27FC236}">
                <a16:creationId xmlns:a16="http://schemas.microsoft.com/office/drawing/2014/main" id="{45C71973-FCC4-4508-9070-CC1AAD189463}"/>
              </a:ext>
            </a:extLst>
          </p:cNvPr>
          <p:cNvSpPr/>
          <p:nvPr/>
        </p:nvSpPr>
        <p:spPr>
          <a:xfrm>
            <a:off x="5124450" y="4062413"/>
            <a:ext cx="503238" cy="215900"/>
          </a:xfrm>
          <a:prstGeom prst="notchedRightArrow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文本框 21" descr=" 10">
            <a:extLst>
              <a:ext uri="{FF2B5EF4-FFF2-40B4-BE49-F238E27FC236}">
                <a16:creationId xmlns:a16="http://schemas.microsoft.com/office/drawing/2014/main" id="{08D9E48F-B7E8-4623-A167-0E07978AAF37}"/>
              </a:ext>
            </a:extLst>
          </p:cNvPr>
          <p:cNvSpPr txBox="1"/>
          <p:nvPr/>
        </p:nvSpPr>
        <p:spPr>
          <a:xfrm>
            <a:off x="5608320" y="1182688"/>
            <a:ext cx="166497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直接抒情</a:t>
            </a:r>
          </a:p>
        </p:txBody>
      </p:sp>
      <p:sp>
        <p:nvSpPr>
          <p:cNvPr id="15" name="文本框 11" descr=" 356372">
            <a:extLst>
              <a:ext uri="{FF2B5EF4-FFF2-40B4-BE49-F238E27FC236}">
                <a16:creationId xmlns:a16="http://schemas.microsoft.com/office/drawing/2014/main" id="{CB1CC31C-9597-4019-AA74-DE1663DDA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1635125"/>
            <a:ext cx="166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  <a:sym typeface="+mn-ea"/>
              </a:rPr>
              <a:t>间接抒情</a:t>
            </a:r>
          </a:p>
        </p:txBody>
      </p:sp>
      <p:sp>
        <p:nvSpPr>
          <p:cNvPr id="23" name="文本框 22" descr=" 14">
            <a:extLst>
              <a:ext uri="{FF2B5EF4-FFF2-40B4-BE49-F238E27FC236}">
                <a16:creationId xmlns:a16="http://schemas.microsoft.com/office/drawing/2014/main" id="{6D9C9EAA-9D73-48B2-8601-C5FF15EAE8F9}"/>
              </a:ext>
            </a:extLst>
          </p:cNvPr>
          <p:cNvSpPr txBox="1"/>
          <p:nvPr/>
        </p:nvSpPr>
        <p:spPr>
          <a:xfrm>
            <a:off x="5608320" y="2117725"/>
            <a:ext cx="166497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直接抒情</a:t>
            </a:r>
          </a:p>
        </p:txBody>
      </p:sp>
      <p:sp>
        <p:nvSpPr>
          <p:cNvPr id="24" name="文本框 23" descr=" 15">
            <a:extLst>
              <a:ext uri="{FF2B5EF4-FFF2-40B4-BE49-F238E27FC236}">
                <a16:creationId xmlns:a16="http://schemas.microsoft.com/office/drawing/2014/main" id="{E292694F-5B44-44FE-83F6-2D7FDD74DD3B}"/>
              </a:ext>
            </a:extLst>
          </p:cNvPr>
          <p:cNvSpPr txBox="1"/>
          <p:nvPr/>
        </p:nvSpPr>
        <p:spPr>
          <a:xfrm>
            <a:off x="5607367" y="2910523"/>
            <a:ext cx="1664971" cy="4603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直接抒情</a:t>
            </a:r>
          </a:p>
        </p:txBody>
      </p:sp>
      <p:sp>
        <p:nvSpPr>
          <p:cNvPr id="25" name="文本框 24" descr=" 17">
            <a:extLst>
              <a:ext uri="{FF2B5EF4-FFF2-40B4-BE49-F238E27FC236}">
                <a16:creationId xmlns:a16="http://schemas.microsoft.com/office/drawing/2014/main" id="{8478015C-E6C6-4D6C-A99E-81513BA77178}"/>
              </a:ext>
            </a:extLst>
          </p:cNvPr>
          <p:cNvSpPr txBox="1"/>
          <p:nvPr/>
        </p:nvSpPr>
        <p:spPr>
          <a:xfrm>
            <a:off x="5607367" y="3920172"/>
            <a:ext cx="1664971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直接抒情</a:t>
            </a:r>
          </a:p>
        </p:txBody>
      </p:sp>
      <p:sp>
        <p:nvSpPr>
          <p:cNvPr id="17" name="文本框 18" descr=" 356376">
            <a:extLst>
              <a:ext uri="{FF2B5EF4-FFF2-40B4-BE49-F238E27FC236}">
                <a16:creationId xmlns:a16="http://schemas.microsoft.com/office/drawing/2014/main" id="{F75358DE-4EFE-48D7-9993-F22DB05B3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3088" y="3430588"/>
            <a:ext cx="16652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  <a:sym typeface="+mn-ea"/>
              </a:rPr>
              <a:t>间接抒情</a:t>
            </a:r>
          </a:p>
        </p:txBody>
      </p:sp>
      <p:sp>
        <p:nvSpPr>
          <p:cNvPr id="30" name="文本框 19" descr=" 356377">
            <a:extLst>
              <a:ext uri="{FF2B5EF4-FFF2-40B4-BE49-F238E27FC236}">
                <a16:creationId xmlns:a16="http://schemas.microsoft.com/office/drawing/2014/main" id="{A7973AE6-8A9E-455A-9104-648E7A3C5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1708150"/>
            <a:ext cx="1295400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眷 念 故 土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爱 国 情 深</a:t>
            </a:r>
            <a:endParaRPr lang="zh-CN" altLang="en-US" sz="2800"/>
          </a:p>
        </p:txBody>
      </p:sp>
      <p:sp>
        <p:nvSpPr>
          <p:cNvPr id="26" name="右大括号 25" descr=" 21">
            <a:extLst>
              <a:ext uri="{FF2B5EF4-FFF2-40B4-BE49-F238E27FC236}">
                <a16:creationId xmlns:a16="http://schemas.microsoft.com/office/drawing/2014/main" id="{CBCF0578-2FD9-4593-AC9D-54CECD5951A2}"/>
              </a:ext>
            </a:extLst>
          </p:cNvPr>
          <p:cNvSpPr/>
          <p:nvPr/>
        </p:nvSpPr>
        <p:spPr>
          <a:xfrm>
            <a:off x="7092950" y="1419225"/>
            <a:ext cx="131763" cy="1039813"/>
          </a:xfrm>
          <a:prstGeom prst="rightBrace">
            <a:avLst>
              <a:gd name="adj1" fmla="val 44896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右大括号 27" descr=" 22">
            <a:extLst>
              <a:ext uri="{FF2B5EF4-FFF2-40B4-BE49-F238E27FC236}">
                <a16:creationId xmlns:a16="http://schemas.microsoft.com/office/drawing/2014/main" id="{0FB0E7F6-6635-430A-A122-EDAB12140A04}"/>
              </a:ext>
            </a:extLst>
          </p:cNvPr>
          <p:cNvSpPr/>
          <p:nvPr/>
        </p:nvSpPr>
        <p:spPr>
          <a:xfrm>
            <a:off x="7077075" y="3140075"/>
            <a:ext cx="131763" cy="1041400"/>
          </a:xfrm>
          <a:prstGeom prst="rightBrace">
            <a:avLst>
              <a:gd name="adj1" fmla="val 44896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86863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1233" name="组合 8" descr=" 351233"/>
          <p:cNvGrpSpPr>
            <a:grpSpLocks/>
          </p:cNvGrpSpPr>
          <p:nvPr/>
        </p:nvGrpSpPr>
        <p:grpSpPr bwMode="auto">
          <a:xfrm>
            <a:off x="0" y="0"/>
            <a:ext cx="2008188" cy="519113"/>
            <a:chOff x="70" y="-63"/>
            <a:chExt cx="3161" cy="817"/>
          </a:xfrm>
        </p:grpSpPr>
        <p:sp>
          <p:nvSpPr>
            <p:cNvPr id="351238" name="文本框 6"/>
            <p:cNvSpPr txBox="1">
              <a:spLocks noChangeArrowheads="1"/>
            </p:cNvSpPr>
            <p:nvPr/>
          </p:nvSpPr>
          <p:spPr bwMode="auto">
            <a:xfrm>
              <a:off x="677" y="-63"/>
              <a:ext cx="2529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2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1234" name="Rectangle 8" descr=" 351234"/>
          <p:cNvSpPr>
            <a:spLocks noChangeArrowheads="1"/>
          </p:cNvSpPr>
          <p:nvPr/>
        </p:nvSpPr>
        <p:spPr bwMode="auto">
          <a:xfrm>
            <a:off x="1042988" y="627063"/>
            <a:ext cx="39354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、结构简单，线索清晰</a:t>
            </a:r>
            <a:endParaRPr lang="zh-CN" altLang="en-US"/>
          </a:p>
        </p:txBody>
      </p:sp>
      <p:sp>
        <p:nvSpPr>
          <p:cNvPr id="351235" name="Rectangle 9" descr=" 351235"/>
          <p:cNvSpPr>
            <a:spLocks noChangeArrowheads="1"/>
          </p:cNvSpPr>
          <p:nvPr/>
        </p:nvSpPr>
        <p:spPr bwMode="auto">
          <a:xfrm>
            <a:off x="1116013" y="1347788"/>
            <a:ext cx="72009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    两段文字一气呵成，任由情感的激流倾泻，在结构上犹如双峰对峙，宛如一副对仗工整的长联。</a:t>
            </a:r>
          </a:p>
        </p:txBody>
      </p:sp>
      <p:sp>
        <p:nvSpPr>
          <p:cNvPr id="8" name="矩形 2" descr=" 71683">
            <a:extLst>
              <a:ext uri="{FF2B5EF4-FFF2-40B4-BE49-F238E27FC236}">
                <a16:creationId xmlns:a16="http://schemas.microsoft.com/office/drawing/2014/main" id="{C5101AB4-C65C-4C39-93DB-D4E406A36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2355850"/>
            <a:ext cx="4151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、多角度的抒情方式</a:t>
            </a:r>
          </a:p>
        </p:txBody>
      </p:sp>
      <p:sp>
        <p:nvSpPr>
          <p:cNvPr id="9" name="Rectangle 11" descr=" 480267">
            <a:extLst>
              <a:ext uri="{FF2B5EF4-FFF2-40B4-BE49-F238E27FC236}">
                <a16:creationId xmlns:a16="http://schemas.microsoft.com/office/drawing/2014/main" id="{0C5640AD-0E43-4709-8A84-4FC6E70B7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2932113"/>
            <a:ext cx="6985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/>
              <a:t>        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文章既有融情于景、忧伤舒缓的回忆，又有直接倾诉呼告，近乎呐喊的誓言，抒发了作者对于土地的热爱、怀想、眷恋。</a:t>
            </a:r>
          </a:p>
        </p:txBody>
      </p:sp>
    </p:spTree>
    <p:extLst>
      <p:ext uri="{BB962C8B-B14F-4D97-AF65-F5344CB8AC3E}">
        <p14:creationId xmlns:p14="http://schemas.microsoft.com/office/powerpoint/2010/main" val="910297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Text Box 2"/>
          <p:cNvSpPr txBox="1">
            <a:spLocks noChangeArrowheads="1"/>
          </p:cNvSpPr>
          <p:nvPr/>
        </p:nvSpPr>
        <p:spPr bwMode="auto">
          <a:xfrm>
            <a:off x="539750" y="3327400"/>
            <a:ext cx="8135938" cy="119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1931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日晚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分，日本关东军炸毁沈阳北郊柳条湖地段的南满铁路，反诬是中国军人所为，并以此为借口，进攻北大营。</a:t>
            </a:r>
          </a:p>
        </p:txBody>
      </p:sp>
      <p:pic>
        <p:nvPicPr>
          <p:cNvPr id="307202" name="Picture 3" descr="xinsrc_01adf27711ff4fca846a9ebe2b3a19a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1450"/>
            <a:ext cx="8305800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矩形 2" descr=" 352257"/>
          <p:cNvSpPr>
            <a:spLocks noChangeArrowheads="1"/>
          </p:cNvSpPr>
          <p:nvPr/>
        </p:nvSpPr>
        <p:spPr bwMode="auto">
          <a:xfrm>
            <a:off x="1116013" y="627063"/>
            <a:ext cx="5573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、选择特有景物叠印画面。</a:t>
            </a:r>
          </a:p>
        </p:txBody>
      </p:sp>
      <p:grpSp>
        <p:nvGrpSpPr>
          <p:cNvPr id="352258" name="组合 8" descr=" 35225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522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2259" name="矩形 6" descr=" 352259"/>
          <p:cNvSpPr>
            <a:spLocks noChangeArrowheads="1"/>
          </p:cNvSpPr>
          <p:nvPr/>
        </p:nvSpPr>
        <p:spPr bwMode="auto">
          <a:xfrm>
            <a:off x="539750" y="1276350"/>
            <a:ext cx="84375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楷体" pitchFamily="49" charset="-122"/>
                <a:ea typeface="楷体" pitchFamily="49" charset="-122"/>
              </a:rPr>
              <a:t>    本文选择有特色、有意味的景物组成叠印的一个又一个画面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像电影镜头一样闪现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展现出东北大地的丰饶与美丽。</a:t>
            </a:r>
          </a:p>
        </p:txBody>
      </p:sp>
      <p:sp>
        <p:nvSpPr>
          <p:cNvPr id="8" name="文本框 7" descr=" 3">
            <a:extLst>
              <a:ext uri="{FF2B5EF4-FFF2-40B4-BE49-F238E27FC236}">
                <a16:creationId xmlns:a16="http://schemas.microsoft.com/office/drawing/2014/main" id="{B0EABA77-DD59-4E21-A1C1-D2B9D0B85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6813" y="2284413"/>
            <a:ext cx="79771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、用词精准，语言凝练，充满激情。</a:t>
            </a:r>
          </a:p>
        </p:txBody>
      </p:sp>
      <p:sp>
        <p:nvSpPr>
          <p:cNvPr id="9" name="Rectangle 9" descr=" 359433">
            <a:extLst>
              <a:ext uri="{FF2B5EF4-FFF2-40B4-BE49-F238E27FC236}">
                <a16:creationId xmlns:a16="http://schemas.microsoft.com/office/drawing/2014/main" id="{D9EB15C7-7D42-4D66-A4DC-C934CFB63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3003550"/>
            <a:ext cx="73437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    文章不拘常规，活用词语，如“泛滥”，“埋葬”。运用多种修辞，如排比、比喻、拟人、呼告等修辞手法，表达加强情感的冲击力，增强气势。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6281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3281" name="组合 1"/>
          <p:cNvGrpSpPr>
            <a:grpSpLocks/>
          </p:cNvGrpSpPr>
          <p:nvPr/>
        </p:nvGrpSpPr>
        <p:grpSpPr bwMode="auto">
          <a:xfrm>
            <a:off x="3132138" y="495300"/>
            <a:ext cx="2363787" cy="641350"/>
            <a:chOff x="3333750" y="598488"/>
            <a:chExt cx="1743075" cy="642620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718" y="716196"/>
              <a:ext cx="442500" cy="4183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679" y="722558"/>
              <a:ext cx="442500" cy="41993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591" y="722558"/>
              <a:ext cx="441329" cy="41993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869" y="730512"/>
              <a:ext cx="441329" cy="41993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5329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353282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532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3283" name="矩形 11"/>
          <p:cNvSpPr>
            <a:spLocks noChangeArrowheads="1"/>
          </p:cNvSpPr>
          <p:nvPr/>
        </p:nvSpPr>
        <p:spPr bwMode="auto">
          <a:xfrm>
            <a:off x="533400" y="1200150"/>
            <a:ext cx="8215313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作者用诗一般的语言，描绘了沦陷的故乡昔日的美丽、丰饶及自己在故乡的成长足迹，抒发了作者对沦陷的故乡强烈的思念之情，并发出了为解放故乡而战斗甚至不惜牺牲生命的誓言。</a:t>
            </a:r>
          </a:p>
          <a:p>
            <a:pPr eaLnBrk="0" hangingPunct="0">
              <a:lnSpc>
                <a:spcPct val="150000"/>
              </a:lnSpc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 descr=" 34820"/>
          <p:cNvSpPr txBox="1"/>
          <p:nvPr/>
        </p:nvSpPr>
        <p:spPr>
          <a:xfrm>
            <a:off x="2268538" y="220663"/>
            <a:ext cx="3505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我爱这土地</a:t>
            </a:r>
          </a:p>
        </p:txBody>
      </p:sp>
      <p:sp>
        <p:nvSpPr>
          <p:cNvPr id="354306" name="Text Box 5" descr=" 354306"/>
          <p:cNvSpPr txBox="1">
            <a:spLocks noChangeArrowheads="1"/>
          </p:cNvSpPr>
          <p:nvPr/>
        </p:nvSpPr>
        <p:spPr bwMode="auto">
          <a:xfrm>
            <a:off x="4876800" y="571500"/>
            <a:ext cx="7921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宋体" charset="-122"/>
              </a:rPr>
              <a:t>艾青</a:t>
            </a:r>
          </a:p>
        </p:txBody>
      </p:sp>
      <p:sp>
        <p:nvSpPr>
          <p:cNvPr id="354307" name="Line 6" descr=" 354307"/>
          <p:cNvSpPr>
            <a:spLocks noChangeShapeType="1"/>
          </p:cNvSpPr>
          <p:nvPr/>
        </p:nvSpPr>
        <p:spPr bwMode="auto">
          <a:xfrm>
            <a:off x="4495800" y="800100"/>
            <a:ext cx="381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4308" name="Text Box 7" descr=" 354308"/>
          <p:cNvSpPr txBox="1">
            <a:spLocks noChangeArrowheads="1"/>
          </p:cNvSpPr>
          <p:nvPr/>
        </p:nvSpPr>
        <p:spPr bwMode="auto">
          <a:xfrm>
            <a:off x="1042988" y="800100"/>
            <a:ext cx="5059362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假如我是一只鸟，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我也应该用嘶哑的喉咙歌唱：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这被暴风雨所打击着的土地，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这永远汹涌着我们的悲愤的河流，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这无止息地吹刮着的激怒的风，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和那来自林间的无比温柔的黎明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楷体" pitchFamily="49" charset="-122"/>
                <a:ea typeface="楷体" pitchFamily="49" charset="-122"/>
              </a:rPr>
              <a:t>       ——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然后我死了，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连羽毛也腐烂在土地里面。</a:t>
            </a:r>
          </a:p>
          <a:p>
            <a:pPr>
              <a:buFont typeface="Arial" charset="0"/>
              <a:buNone/>
            </a:pP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为什么我的眼里常含泪水？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因为我对这土地爱的深沉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grpSp>
        <p:nvGrpSpPr>
          <p:cNvPr id="354309" name="组合 9" descr=" 354309"/>
          <p:cNvGrpSpPr>
            <a:grpSpLocks/>
          </p:cNvGrpSpPr>
          <p:nvPr/>
        </p:nvGrpSpPr>
        <p:grpSpPr bwMode="auto">
          <a:xfrm>
            <a:off x="0" y="0"/>
            <a:ext cx="2006600" cy="519113"/>
            <a:chOff x="70" y="-63"/>
            <a:chExt cx="3160" cy="816"/>
          </a:xfrm>
        </p:grpSpPr>
        <p:sp>
          <p:nvSpPr>
            <p:cNvPr id="3543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拓展延伸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1482" name="Rectangle 10" descr=" 361482"/>
          <p:cNvSpPr>
            <a:spLocks noChangeArrowheads="1"/>
          </p:cNvSpPr>
          <p:nvPr/>
        </p:nvSpPr>
        <p:spPr bwMode="auto">
          <a:xfrm>
            <a:off x="6011863" y="922783"/>
            <a:ext cx="295275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en-US" altLang="zh-CN" sz="2800" b="1">
                <a:solidFill>
                  <a:srgbClr val="003399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solidFill>
                  <a:srgbClr val="003399"/>
                </a:solidFill>
                <a:latin typeface="Arial" panose="020B0604020202020204" pitchFamily="34" charset="0"/>
              </a:rPr>
              <a:t>我爱这土地</a:t>
            </a:r>
            <a:r>
              <a:rPr lang="en-US" altLang="zh-CN" sz="2800" b="1">
                <a:solidFill>
                  <a:srgbClr val="003399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solidFill>
                  <a:srgbClr val="003399"/>
                </a:solidFill>
                <a:latin typeface="Arial" panose="020B0604020202020204" pitchFamily="34" charset="0"/>
              </a:rPr>
              <a:t>与本文比较有何异同？</a:t>
            </a:r>
            <a:endParaRPr lang="zh-CN" altLang="en-US" sz="2800" b="1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17312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5329" name="组合 8"/>
          <p:cNvGrpSpPr>
            <a:grpSpLocks/>
          </p:cNvGrpSpPr>
          <p:nvPr/>
        </p:nvGrpSpPr>
        <p:grpSpPr bwMode="auto">
          <a:xfrm>
            <a:off x="34925" y="-20638"/>
            <a:ext cx="2008188" cy="519113"/>
            <a:chOff x="70" y="-63"/>
            <a:chExt cx="3161" cy="817"/>
          </a:xfrm>
        </p:grpSpPr>
        <p:sp>
          <p:nvSpPr>
            <p:cNvPr id="355331" name="文本框 6"/>
            <p:cNvSpPr txBox="1">
              <a:spLocks noChangeArrowheads="1"/>
            </p:cNvSpPr>
            <p:nvPr/>
          </p:nvSpPr>
          <p:spPr bwMode="auto">
            <a:xfrm>
              <a:off x="677" y="-63"/>
              <a:ext cx="2529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布置作业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2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5330" name="矩形 5"/>
          <p:cNvSpPr>
            <a:spLocks noChangeArrowheads="1"/>
          </p:cNvSpPr>
          <p:nvPr/>
        </p:nvSpPr>
        <p:spPr bwMode="auto">
          <a:xfrm>
            <a:off x="468313" y="987425"/>
            <a:ext cx="8429625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、推荐阅读：</a:t>
            </a:r>
            <a:r>
              <a:rPr lang="zh-CN" altLang="en-US" sz="2800" b="1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秦牧</a:t>
            </a:r>
            <a:r>
              <a:rPr lang="en-US" altLang="zh-CN" sz="2800" b="1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土地</a:t>
            </a:r>
            <a:r>
              <a:rPr lang="en-US" altLang="zh-CN" sz="2800" b="1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》 </a:t>
            </a:r>
            <a:r>
              <a:rPr lang="zh-CN" altLang="en-US" sz="2800" b="1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郁达夫</a:t>
            </a:r>
            <a:r>
              <a:rPr lang="en-US" altLang="zh-CN" sz="2800" b="1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故都的秋</a:t>
            </a:r>
            <a:r>
              <a:rPr lang="en-US" altLang="zh-CN" sz="2800" b="1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、绘故乡景：以</a:t>
            </a: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“我爱这土地”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为开头，写一段描写故乡景物的文字，表达爱家乡、爱祖国的情感。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(300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字左右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353" name="Picture 5" descr="A5125DDA6856928C129BD2BB79CB98FAC39590C8_size45_w564_h3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354" name="WordArt 6"/>
          <p:cNvSpPr>
            <a:spLocks noChangeArrowheads="1" noChangeShapeType="1" noTextEdit="1"/>
          </p:cNvSpPr>
          <p:nvPr/>
        </p:nvSpPr>
        <p:spPr bwMode="auto">
          <a:xfrm rot="5400000">
            <a:off x="-936624" y="2032000"/>
            <a:ext cx="4114800" cy="10191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8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勿忘国耻</a:t>
            </a:r>
          </a:p>
        </p:txBody>
      </p:sp>
      <p:sp>
        <p:nvSpPr>
          <p:cNvPr id="356355" name="WordArt 10"/>
          <p:cNvSpPr>
            <a:spLocks noChangeArrowheads="1" noChangeShapeType="1" noTextEdit="1"/>
          </p:cNvSpPr>
          <p:nvPr/>
        </p:nvSpPr>
        <p:spPr bwMode="auto">
          <a:xfrm rot="5400000">
            <a:off x="6264276" y="2103437"/>
            <a:ext cx="4114800" cy="10191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8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振兴中华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>
              <a:latin typeface="Arial" charset="0"/>
              <a:ea typeface="隶书"/>
            </a:endParaRPr>
          </a:p>
        </p:txBody>
      </p:sp>
      <p:pic>
        <p:nvPicPr>
          <p:cNvPr id="357378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</p:spPr>
      </p:pic>
      <p:sp>
        <p:nvSpPr>
          <p:cNvPr id="357379" name="WordArt 4"/>
          <p:cNvSpPr>
            <a:spLocks noChangeArrowheads="1" noChangeShapeType="1" noTextEdit="1"/>
          </p:cNvSpPr>
          <p:nvPr/>
        </p:nvSpPr>
        <p:spPr bwMode="auto">
          <a:xfrm>
            <a:off x="827088" y="1276350"/>
            <a:ext cx="3240087" cy="252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ea typeface="微软简行楷"/>
              </a:rPr>
              <a:t>再见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25" name="Picture 2" descr="xinsrc_b4f9b2ecb9624acca69ec565dbe16f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71450"/>
            <a:ext cx="7561262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26" name="Text Box 3"/>
          <p:cNvSpPr txBox="1">
            <a:spLocks noChangeArrowheads="1"/>
          </p:cNvSpPr>
          <p:nvPr/>
        </p:nvSpPr>
        <p:spPr bwMode="auto">
          <a:xfrm>
            <a:off x="827088" y="3651250"/>
            <a:ext cx="7488237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九一八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当晚，南京国民党政府采取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不抵抗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政策，日军很快攻占东北军驻地沈阳北大营。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49" name="Picture 2" descr="xinsrc_6952c191fe244a119fee8474fbbf528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0050"/>
            <a:ext cx="4206875" cy="41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250" name="Text Box 4"/>
          <p:cNvSpPr txBox="1">
            <a:spLocks noChangeArrowheads="1"/>
          </p:cNvSpPr>
          <p:nvPr/>
        </p:nvSpPr>
        <p:spPr bwMode="auto">
          <a:xfrm>
            <a:off x="5076825" y="842963"/>
            <a:ext cx="33115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一九三二年日本占领东北后，扶植伪满洲国建立。图为一九四○年六月，伪满洲国皇帝溥仪访日与日本天皇裕仁握手。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273" name="图片 256001" descr="taonan"/>
          <p:cNvPicPr>
            <a:picLocks noChangeAspect="1"/>
          </p:cNvPicPr>
          <p:nvPr/>
        </p:nvPicPr>
        <p:blipFill>
          <a:blip r:embed="rId2">
            <a:lum bright="40000" contrast="40000"/>
          </a:blip>
          <a:srcRect/>
          <a:stretch>
            <a:fillRect/>
          </a:stretch>
        </p:blipFill>
        <p:spPr bwMode="auto">
          <a:xfrm>
            <a:off x="3276600" y="0"/>
            <a:ext cx="58674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0274" name="文本框 256002"/>
          <p:cNvSpPr txBox="1">
            <a:spLocks noChangeArrowheads="1"/>
          </p:cNvSpPr>
          <p:nvPr/>
        </p:nvSpPr>
        <p:spPr bwMode="auto">
          <a:xfrm>
            <a:off x="4648200" y="4114800"/>
            <a:ext cx="38862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逃难  流浪</a:t>
            </a:r>
          </a:p>
        </p:txBody>
      </p:sp>
      <p:pic>
        <p:nvPicPr>
          <p:cNvPr id="310275" name="图片 256003" descr="乞讨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50"/>
            <a:ext cx="3297238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0276" name="文本框 256004"/>
          <p:cNvSpPr txBox="1">
            <a:spLocks noChangeArrowheads="1"/>
          </p:cNvSpPr>
          <p:nvPr/>
        </p:nvSpPr>
        <p:spPr bwMode="auto">
          <a:xfrm>
            <a:off x="898525" y="293688"/>
            <a:ext cx="13906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8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乞讨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297" name="Picture 2" descr="ZGJXDZSD7020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0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6"/>
  <p:tag name="KSO_WM_UNIT_ID" val="_12*i*6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general"/>
  <p:tag name="KSO_WM_SLIDE_BK_DARK_LIGHT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2"/>
  <p:tag name="KSO_WM_SLIDE_BK_DARK_LIGHT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14*i*8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leftRight"/>
  <p:tag name="KSO_WM_SLIDE_BK_DARK_LIGHT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UNIT_BK_DARK_LIGHT" val="2"/>
  <p:tag name="KSO_WM_SLIDE_BK_DARK_LIGHT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UNIT_BK_DARK_LIGHT" val="2"/>
  <p:tag name="KSO_WM_SLIDE_BK_DARK_LIGHT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2"/>
  <p:tag name="KSO_WM_SLIDE_BK_DARK_LIGHT" val="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UNIT_BK_DARK_LIGHT" val="2"/>
  <p:tag name="KSO_WM_SLIDE_BK_DARK_LIGHT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0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0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13_1"/>
  <p:tag name="KSO_WM_TEMPLATE_CATEGORY" val="custom"/>
  <p:tag name="KSO_WM_TEMPLATE_INDEX" val="20182104"/>
  <p:tag name="KSO_WM_TEMPLATE_SUBCATEGORY" val="0"/>
  <p:tag name="KSO_WM_TEMPLATE_THUMBS_INDEX" val="1、5、6、11、12、16、19、22、23、26、27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1*i*8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MASK_FLAG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6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6"/>
  <p:tag name="KSO_WM_UNIT_ID" val="_12*i*6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general"/>
  <p:tag name="KSO_WM_SLIDE_BK_DARK_LIGH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0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2"/>
  <p:tag name="KSO_WM_SLIDE_BK_DARK_LIGHT" val="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14*i*8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leftRight"/>
  <p:tag name="KSO_WM_SLIDE_BK_DARK_LIGH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UNIT_BK_DARK_LIGHT" val="2"/>
  <p:tag name="KSO_WM_SLIDE_BK_DARK_LIGHT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15*i*8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topBottom"/>
  <p:tag name="KSO_WM_SLIDE_BK_DARK_LIGHT" val="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UNIT_BK_DARK_LIGHT" val="2"/>
  <p:tag name="KSO_WM_SLIDE_BK_DARK_LIGHT" val="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16*i*8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bottomTop"/>
  <p:tag name="KSO_WM_SLIDE_BK_DARK_LIGH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2"/>
  <p:tag name="KSO_WM_SLIDE_BK_DARK_LIGHT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UNIT_BK_DARK_LIGHT" val="2"/>
  <p:tag name="KSO_WM_SLIDE_BK_DARK_LIGHT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0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0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13_1"/>
  <p:tag name="KSO_WM_TEMPLATE_CATEGORY" val="custom"/>
  <p:tag name="KSO_WM_TEMPLATE_INDEX" val="20182104"/>
  <p:tag name="KSO_WM_TEMPLATE_SUBCATEGORY" val="0"/>
  <p:tag name="KSO_WM_TEMPLATE_THUMBS_INDEX" val="1、5、6、11、12、16、19、22、23、26、27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2"/>
  <p:tag name="KSO_WM_SLIDE_BK_DARK_LIGHT" val="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14*i*8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leftRight"/>
  <p:tag name="KSO_WM_SLIDE_BK_DARK_LIGHT" val="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UNIT_BK_DARK_LIGHT" val="2"/>
  <p:tag name="KSO_WM_SLIDE_BK_DARK_LIGHT" val="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15*i*8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topBottom"/>
  <p:tag name="KSO_WM_SLIDE_BK_DARK_LIGHT" val="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UNIT_BK_DARK_LIGHT" val="2"/>
  <p:tag name="KSO_WM_SLIDE_BK_DARK_LIGHT" val="2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2"/>
  <p:tag name="KSO_WM_SLIDE_BK_DARK_LIGH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UNIT_BK_DARK_LIGHT" val="2"/>
  <p:tag name="KSO_WM_SLIDE_BK_DARK_LIGHT" val="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210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134,&quot;width&quot;:2796}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2104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2104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2104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2104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10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2*i*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2"/>
  <p:tag name="KSO_WM_SLIDE_BK_DARK_LIGHT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14*i*8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leftRight"/>
  <p:tag name="KSO_WM_SLIDE_BK_DARK_LIGHT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UNIT_BK_DARK_LIGHT" val="2"/>
  <p:tag name="KSO_WM_SLIDE_BK_DARK_LIGHT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UNIT_ID" val="_15*i*8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TYPE" val="topBottom"/>
  <p:tag name="KSO_WM_SLIDE_BK_DARK_LIGHT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13_1"/>
  <p:tag name="KSO_WM_TEMPLATE_CATEGORY" val="custom"/>
  <p:tag name="KSO_WM_TEMPLATE_INDEX" val="20182104"/>
  <p:tag name="KSO_WM_TEMPLATE_SUBCATEGORY" val="0"/>
  <p:tag name="KSO_WM_TEMPLATE_THUMBS_INDEX" val="1、5、6、11、12、16、19、22、23、26、27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UNIT_BK_DARK_LIGHT" val="2"/>
  <p:tag name="KSO_WM_SLIDE_BK_DARK_LIGHT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2"/>
  <p:tag name="KSO_WM_SLIDE_BK_DARK_LIGHT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UNIT_BK_DARK_LIGHT" val="2"/>
  <p:tag name="KSO_WM_SLIDE_BK_DARK_LIGHT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0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0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13_1"/>
  <p:tag name="KSO_WM_TEMPLATE_CATEGORY" val="custom"/>
  <p:tag name="KSO_WM_TEMPLATE_INDEX" val="20182104"/>
  <p:tag name="KSO_WM_TEMPLATE_SUBCATEGORY" val="0"/>
  <p:tag name="KSO_WM_TEMPLATE_THUMBS_INDEX" val="1、5、6、11、12、16、19、22、23、26、27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E6E6E6"/>
      </a:dk2>
      <a:lt2>
        <a:srgbClr val="FFFFFF"/>
      </a:lt2>
      <a:accent1>
        <a:srgbClr val="B42D23"/>
      </a:accent1>
      <a:accent2>
        <a:srgbClr val="B44E39"/>
      </a:accent2>
      <a:accent3>
        <a:srgbClr val="A66834"/>
      </a:accent3>
      <a:accent4>
        <a:srgbClr val="A98930"/>
      </a:accent4>
      <a:accent5>
        <a:srgbClr val="999735"/>
      </a:accent5>
      <a:accent6>
        <a:srgbClr val="7B8E4A"/>
      </a:accent6>
      <a:hlink>
        <a:srgbClr val="495AC3"/>
      </a:hlink>
      <a:folHlink>
        <a:srgbClr val="6F61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3">
      <a:dk1>
        <a:srgbClr val="000000"/>
      </a:dk1>
      <a:lt1>
        <a:srgbClr val="FFFFFF"/>
      </a:lt1>
      <a:dk2>
        <a:srgbClr val="E6E6E6"/>
      </a:dk2>
      <a:lt2>
        <a:srgbClr val="FFFFFF"/>
      </a:lt2>
      <a:accent1>
        <a:srgbClr val="B42D23"/>
      </a:accent1>
      <a:accent2>
        <a:srgbClr val="B44E39"/>
      </a:accent2>
      <a:accent3>
        <a:srgbClr val="A66834"/>
      </a:accent3>
      <a:accent4>
        <a:srgbClr val="A98930"/>
      </a:accent4>
      <a:accent5>
        <a:srgbClr val="999735"/>
      </a:accent5>
      <a:accent6>
        <a:srgbClr val="7B8E4A"/>
      </a:accent6>
      <a:hlink>
        <a:srgbClr val="495AC3"/>
      </a:hlink>
      <a:folHlink>
        <a:srgbClr val="6F61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3">
      <a:dk1>
        <a:srgbClr val="000000"/>
      </a:dk1>
      <a:lt1>
        <a:srgbClr val="FFFFFF"/>
      </a:lt1>
      <a:dk2>
        <a:srgbClr val="E6E6E6"/>
      </a:dk2>
      <a:lt2>
        <a:srgbClr val="FFFFFF"/>
      </a:lt2>
      <a:accent1>
        <a:srgbClr val="B42D23"/>
      </a:accent1>
      <a:accent2>
        <a:srgbClr val="B44E39"/>
      </a:accent2>
      <a:accent3>
        <a:srgbClr val="A66834"/>
      </a:accent3>
      <a:accent4>
        <a:srgbClr val="A98930"/>
      </a:accent4>
      <a:accent5>
        <a:srgbClr val="999735"/>
      </a:accent5>
      <a:accent6>
        <a:srgbClr val="7B8E4A"/>
      </a:accent6>
      <a:hlink>
        <a:srgbClr val="495AC3"/>
      </a:hlink>
      <a:folHlink>
        <a:srgbClr val="6F61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自定义 3">
      <a:dk1>
        <a:srgbClr val="000000"/>
      </a:dk1>
      <a:lt1>
        <a:srgbClr val="FFFFFF"/>
      </a:lt1>
      <a:dk2>
        <a:srgbClr val="E6E6E6"/>
      </a:dk2>
      <a:lt2>
        <a:srgbClr val="FFFFFF"/>
      </a:lt2>
      <a:accent1>
        <a:srgbClr val="B42D23"/>
      </a:accent1>
      <a:accent2>
        <a:srgbClr val="B44E39"/>
      </a:accent2>
      <a:accent3>
        <a:srgbClr val="A66834"/>
      </a:accent3>
      <a:accent4>
        <a:srgbClr val="A98930"/>
      </a:accent4>
      <a:accent5>
        <a:srgbClr val="999735"/>
      </a:accent5>
      <a:accent6>
        <a:srgbClr val="7B8E4A"/>
      </a:accent6>
      <a:hlink>
        <a:srgbClr val="495AC3"/>
      </a:hlink>
      <a:folHlink>
        <a:srgbClr val="6F61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空白设计模板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</TotalTime>
  <Words>5266</Words>
  <Application>Microsoft Office PowerPoint</Application>
  <PresentationFormat>全屏显示(16:9)</PresentationFormat>
  <Paragraphs>514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55</vt:i4>
      </vt:variant>
    </vt:vector>
  </HeadingPairs>
  <TitlesOfParts>
    <vt:vector size="71" baseType="lpstr">
      <vt:lpstr>宋体</vt:lpstr>
      <vt:lpstr>楷体</vt:lpstr>
      <vt:lpstr>等线</vt:lpstr>
      <vt:lpstr>Arial</vt:lpstr>
      <vt:lpstr>Impact</vt:lpstr>
      <vt:lpstr>Times New Roman</vt:lpstr>
      <vt:lpstr>黑体</vt:lpstr>
      <vt:lpstr>Wingdings</vt:lpstr>
      <vt:lpstr>Calibri</vt:lpstr>
      <vt:lpstr>微软雅黑</vt:lpstr>
      <vt:lpstr>《七彩课堂》课件模板（新）</vt:lpstr>
      <vt:lpstr>Office 主题​​</vt:lpstr>
      <vt:lpstr>1_Office 主题​​</vt:lpstr>
      <vt:lpstr>2_Office 主题​​</vt:lpstr>
      <vt:lpstr>4_Office 主题​​</vt:lpstr>
      <vt:lpstr>2_空白设计模板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刘 壮</cp:lastModifiedBy>
  <cp:revision>687</cp:revision>
  <dcterms:created xsi:type="dcterms:W3CDTF">2018-11-06T06:39:21Z</dcterms:created>
  <dcterms:modified xsi:type="dcterms:W3CDTF">2020-03-13T06:18:14Z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