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19"/>
  </p:notesMasterIdLst>
  <p:sldIdLst>
    <p:sldId id="256" r:id="rId4"/>
    <p:sldId id="257" r:id="rId5"/>
    <p:sldId id="258" r:id="rId6"/>
    <p:sldId id="267" r:id="rId7"/>
    <p:sldId id="366" r:id="rId8"/>
    <p:sldId id="264" r:id="rId9"/>
    <p:sldId id="318" r:id="rId10"/>
    <p:sldId id="269" r:id="rId11"/>
    <p:sldId id="270" r:id="rId12"/>
    <p:sldId id="271" r:id="rId13"/>
    <p:sldId id="281" r:id="rId14"/>
    <p:sldId id="285" r:id="rId15"/>
    <p:sldId id="272" r:id="rId16"/>
    <p:sldId id="286" r:id="rId17"/>
    <p:sldId id="288" r:id="rId18"/>
    <p:sldId id="291" r:id="rId20"/>
    <p:sldId id="287" r:id="rId21"/>
    <p:sldId id="289" r:id="rId22"/>
    <p:sldId id="353" r:id="rId23"/>
    <p:sldId id="342" r:id="rId24"/>
    <p:sldId id="343" r:id="rId25"/>
    <p:sldId id="307" r:id="rId26"/>
    <p:sldId id="308" r:id="rId27"/>
    <p:sldId id="309" r:id="rId28"/>
    <p:sldId id="344" r:id="rId29"/>
    <p:sldId id="310" r:id="rId30"/>
    <p:sldId id="311" r:id="rId31"/>
    <p:sldId id="312" r:id="rId32"/>
    <p:sldId id="313" r:id="rId33"/>
    <p:sldId id="314" r:id="rId34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E6B4"/>
    <a:srgbClr val="F6F5D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218"/>
        <p:guide pos="2948"/>
      </p:guideLst>
    </p:cSldViewPr>
  </p:slide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7" Type="http://schemas.openxmlformats.org/officeDocument/2006/relationships/theme" Target="../theme/theme2.xml"/><Relationship Id="rId16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 b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b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b="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wmf"/><Relationship Id="rId1" Type="http://schemas.openxmlformats.org/officeDocument/2006/relationships/oleObject" Target="../embeddings/oleObject1.bin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jpg (2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9685" y="21590"/>
            <a:ext cx="9173210" cy="6798310"/>
          </a:xfrm>
          <a:prstGeom prst="rect">
            <a:avLst/>
          </a:prstGeom>
        </p:spPr>
      </p:pic>
      <p:sp>
        <p:nvSpPr>
          <p:cNvPr id="2049" name="标题 3073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p>
            <a:pPr defTabSz="914400">
              <a:buClrTx/>
              <a:buSzTx/>
              <a:buFontTx/>
            </a:pPr>
            <a:r>
              <a:rPr lang="zh-CN" altLang="en-US" sz="4400" kern="1200" baseline="0">
                <a:latin typeface="+mj-lt"/>
                <a:ea typeface="+mj-ea"/>
                <a:cs typeface="+mj-cs"/>
              </a:rPr>
              <a:t>标点符号专项复习</a:t>
            </a:r>
            <a:endParaRPr lang="zh-CN" altLang="en-US" sz="4400" kern="1200" baseline="0">
              <a:latin typeface="+mj-lt"/>
              <a:ea typeface="+mj-ea"/>
              <a:cs typeface="+mj-cs"/>
            </a:endParaRPr>
          </a:p>
        </p:txBody>
      </p:sp>
      <p:sp>
        <p:nvSpPr>
          <p:cNvPr id="2050" name="副标题 3074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 anchor="t"/>
          <a:p>
            <a:pPr defTabSz="914400">
              <a:buClrTx/>
              <a:buSzTx/>
              <a:buFontTx/>
            </a:pPr>
            <a:r>
              <a:rPr lang="en-US" altLang="zh-CN" sz="3200">
                <a:latin typeface="+mj-lt"/>
                <a:ea typeface="+mj-ea"/>
                <a:cs typeface="+mj-cs"/>
                <a:sym typeface="+mn-ea"/>
              </a:rPr>
              <a:t>                      ——</a:t>
            </a:r>
            <a:r>
              <a:rPr lang="zh-CN" altLang="zh-CN" sz="3200">
                <a:latin typeface="+mj-lt"/>
                <a:ea typeface="+mj-ea"/>
                <a:cs typeface="+mj-cs"/>
                <a:sym typeface="+mn-ea"/>
              </a:rPr>
              <a:t>标点符号那些事</a:t>
            </a:r>
            <a:br>
              <a:rPr lang="zh-CN" altLang="zh-CN" sz="3200">
                <a:latin typeface="+mj-lt"/>
                <a:ea typeface="+mj-ea"/>
                <a:cs typeface="+mj-cs"/>
                <a:sym typeface="+mn-ea"/>
              </a:rPr>
            </a:br>
            <a:endParaRPr lang="zh-CN" altLang="zh-CN" sz="3200" kern="1200" baseline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标题 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lang="zh-CN" altLang="en-US"/>
          </a:p>
        </p:txBody>
      </p:sp>
      <p:sp>
        <p:nvSpPr>
          <p:cNvPr id="17410" name="内容占位符 2"/>
          <p:cNvSpPr>
            <a:spLocks noGrp="1"/>
          </p:cNvSpPr>
          <p:nvPr>
            <p:ph idx="1"/>
          </p:nvPr>
        </p:nvSpPr>
        <p:spPr>
          <a:xfrm>
            <a:off x="309880" y="1109980"/>
            <a:ext cx="8376920" cy="5048250"/>
          </a:xfrm>
        </p:spPr>
        <p:txBody>
          <a:bodyPr anchor="t"/>
          <a:p>
            <a:pPr marL="0" indent="0">
              <a:buNone/>
            </a:pPr>
            <a:r>
              <a:rPr lang="en-US" altLang="zh-CN" sz="2800" dirty="0">
                <a:solidFill>
                  <a:schemeClr val="tx2"/>
                </a:solidFill>
                <a:latin typeface="Calibri" panose="020F0502020204030204" charset="0"/>
                <a:sym typeface="宋体" panose="02010600030101010101" pitchFamily="2" charset="-122"/>
              </a:rPr>
              <a:t> </a:t>
            </a:r>
            <a:r>
              <a:rPr lang="zh-CN" altLang="en-US" sz="2800" dirty="0">
                <a:solidFill>
                  <a:schemeClr val="tx2"/>
                </a:solidFill>
                <a:latin typeface="Calibri" panose="020F0502020204030204" charset="0"/>
                <a:sym typeface="宋体" panose="02010600030101010101" pitchFamily="2" charset="-122"/>
              </a:rPr>
              <a:t>①</a:t>
            </a:r>
            <a:r>
              <a:rPr lang="zh-CN" altLang="en-US" sz="2800" dirty="0">
                <a:solidFill>
                  <a:schemeClr val="tx2"/>
                </a:solidFill>
                <a:latin typeface="黑体" panose="02010600030101010101" pitchFamily="49" charset="-122"/>
                <a:sym typeface="宋体" panose="02010600030101010101" pitchFamily="2" charset="-122"/>
              </a:rPr>
              <a:t>这次会议对玉米、小麦、油料、和棉花的收购任务，作了重新安排，大家都很满意。</a:t>
            </a:r>
            <a:endParaRPr lang="zh-CN" altLang="en-US" sz="2800" b="1" dirty="0">
              <a:solidFill>
                <a:schemeClr val="tx2"/>
              </a:solidFill>
              <a:latin typeface="黑体" panose="02010600030101010101" pitchFamily="49" charset="-122"/>
              <a:sym typeface="宋体" panose="02010600030101010101" pitchFamily="2" charset="-122"/>
            </a:endParaRPr>
          </a:p>
          <a:p>
            <a:pPr marL="0" indent="0">
              <a:buNone/>
            </a:pPr>
            <a:endParaRPr lang="zh-CN" altLang="en-US" sz="2800"/>
          </a:p>
          <a:p>
            <a:pPr marL="0" indent="0">
              <a:buNone/>
            </a:pPr>
            <a:endParaRPr lang="zh-CN" altLang="en-US" sz="2800"/>
          </a:p>
          <a:p>
            <a:pPr marL="0" indent="0">
              <a:buNone/>
            </a:pPr>
            <a:endParaRPr lang="zh-CN" altLang="en-US" sz="28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411" name="文本框 3"/>
          <p:cNvSpPr txBox="1"/>
          <p:nvPr/>
        </p:nvSpPr>
        <p:spPr>
          <a:xfrm>
            <a:off x="5301615" y="1172210"/>
            <a:ext cx="6127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◎</a:t>
            </a:r>
            <a:endParaRPr lang="zh-CN" altLang="en-US" sz="28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14655" y="2119630"/>
            <a:ext cx="83839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lang="en-US" altLang="zh-CN" sz="2800" noProof="0" smtClean="0">
                <a:solidFill>
                  <a:srgbClr val="FF0000"/>
                </a:solidFill>
                <a:effectLst/>
                <a:latin typeface="+mn-ea"/>
                <a:ea typeface="+mn-ea"/>
                <a:cs typeface="+mn-ea"/>
                <a:sym typeface="+mn-ea"/>
              </a:rPr>
              <a:t>3.</a:t>
            </a:r>
            <a:r>
              <a:rPr lang="zh-CN" altLang="en-US" sz="2800" noProof="0" smtClean="0">
                <a:solidFill>
                  <a:srgbClr val="FF0000"/>
                </a:solidFill>
                <a:effectLst/>
                <a:latin typeface="+mn-ea"/>
                <a:ea typeface="+mn-ea"/>
                <a:cs typeface="+mn-ea"/>
                <a:sym typeface="+mn-ea"/>
              </a:rPr>
              <a:t>并列词语如有“</a:t>
            </a:r>
            <a:r>
              <a:rPr lang="zh-CN" altLang="en-US" sz="2800" noProof="0" smtClean="0">
                <a:solidFill>
                  <a:schemeClr val="tx1"/>
                </a:solidFill>
                <a:effectLst/>
                <a:latin typeface="+mn-ea"/>
                <a:ea typeface="+mn-ea"/>
                <a:cs typeface="+mn-ea"/>
                <a:sym typeface="+mn-ea"/>
              </a:rPr>
              <a:t>和、及、与、或</a:t>
            </a:r>
            <a:r>
              <a:rPr lang="zh-CN" altLang="en-US" sz="2800" noProof="0" smtClean="0">
                <a:solidFill>
                  <a:srgbClr val="FF0000"/>
                </a:solidFill>
                <a:effectLst/>
                <a:latin typeface="+mn-ea"/>
                <a:ea typeface="+mn-ea"/>
                <a:cs typeface="+mn-ea"/>
                <a:sym typeface="+mn-ea"/>
              </a:rPr>
              <a:t>”等词时不用顿号。</a:t>
            </a:r>
            <a:endParaRPr lang="zh-CN" altLang="en-US" sz="2800" noProof="0" smtClean="0">
              <a:solidFill>
                <a:srgbClr val="FF0000"/>
              </a:solidFill>
              <a:effectLst/>
              <a:latin typeface="+mn-ea"/>
              <a:ea typeface="+mn-ea"/>
              <a:cs typeface="+mn-ea"/>
              <a:sym typeface="+mn-ea"/>
            </a:endParaRPr>
          </a:p>
        </p:txBody>
      </p:sp>
      <p:sp>
        <p:nvSpPr>
          <p:cNvPr id="17413" name="文本框 5"/>
          <p:cNvSpPr txBox="1"/>
          <p:nvPr/>
        </p:nvSpPr>
        <p:spPr>
          <a:xfrm>
            <a:off x="457200" y="3702685"/>
            <a:ext cx="7783513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buClr>
                <a:schemeClr val="tx1"/>
              </a:buClr>
              <a:buFont typeface="Wingdings" panose="05000000000000000000" pitchFamily="2" charset="2"/>
            </a:pPr>
            <a:r>
              <a:rPr lang="en-US" altLang="zh-CN" sz="2800" dirty="0">
                <a:solidFill>
                  <a:srgbClr val="FF0000"/>
                </a:solidFill>
                <a:latin typeface="+mn-ea"/>
                <a:ea typeface="+mn-ea"/>
                <a:cs typeface="+mn-ea"/>
                <a:sym typeface="宋体" panose="02010600030101010101" pitchFamily="2" charset="-122"/>
              </a:rPr>
              <a:t>4.</a:t>
            </a:r>
            <a:r>
              <a:rPr lang="zh-CN" altLang="en-US" sz="2800" dirty="0">
                <a:solidFill>
                  <a:srgbClr val="FF0000"/>
                </a:solidFill>
                <a:latin typeface="+mn-ea"/>
                <a:ea typeface="+mn-ea"/>
                <a:cs typeface="+mn-ea"/>
                <a:sym typeface="宋体" panose="02010600030101010101" pitchFamily="2" charset="-122"/>
              </a:rPr>
              <a:t>并列词语中带</a:t>
            </a:r>
            <a:r>
              <a:rPr lang="zh-CN" altLang="en-US" sz="2800" dirty="0">
                <a:solidFill>
                  <a:schemeClr val="tx1"/>
                </a:solidFill>
                <a:latin typeface="+mn-ea"/>
                <a:ea typeface="+mn-ea"/>
                <a:cs typeface="+mn-ea"/>
                <a:sym typeface="宋体" panose="02010600030101010101" pitchFamily="2" charset="-122"/>
              </a:rPr>
              <a:t>“啊”“哇”“呀”</a:t>
            </a:r>
            <a:r>
              <a:rPr lang="en-US" altLang="zh-CN" sz="2800" dirty="0">
                <a:solidFill>
                  <a:schemeClr val="tx1"/>
                </a:solidFill>
                <a:latin typeface="+mn-ea"/>
                <a:ea typeface="+mn-ea"/>
                <a:cs typeface="+mn-ea"/>
                <a:sym typeface="宋体" panose="02010600030101010101" pitchFamily="2" charset="-122"/>
              </a:rPr>
              <a:t>“</a:t>
            </a:r>
            <a:r>
              <a:rPr lang="zh-CN" altLang="en-US" sz="2800" dirty="0">
                <a:solidFill>
                  <a:schemeClr val="tx1"/>
                </a:solidFill>
                <a:latin typeface="+mn-ea"/>
                <a:ea typeface="+mn-ea"/>
                <a:cs typeface="+mn-ea"/>
                <a:sym typeface="宋体" panose="02010600030101010101" pitchFamily="2" charset="-122"/>
              </a:rPr>
              <a:t>啦</a:t>
            </a:r>
            <a:r>
              <a:rPr lang="en-US" altLang="zh-CN" sz="2800" dirty="0">
                <a:solidFill>
                  <a:schemeClr val="tx1"/>
                </a:solidFill>
                <a:latin typeface="+mn-ea"/>
                <a:ea typeface="+mn-ea"/>
                <a:cs typeface="+mn-ea"/>
                <a:sym typeface="宋体" panose="02010600030101010101" pitchFamily="2" charset="-122"/>
              </a:rPr>
              <a:t>”</a:t>
            </a:r>
            <a:r>
              <a:rPr lang="zh-CN" altLang="en-US" sz="2800" dirty="0">
                <a:solidFill>
                  <a:srgbClr val="FF0000"/>
                </a:solidFill>
                <a:latin typeface="+mn-ea"/>
                <a:ea typeface="+mn-ea"/>
                <a:cs typeface="+mn-ea"/>
                <a:sym typeface="宋体" panose="02010600030101010101" pitchFamily="2" charset="-122"/>
              </a:rPr>
              <a:t>等语气助词，并列成分之间不用顿号用都逗号。</a:t>
            </a:r>
            <a:endParaRPr lang="zh-CN" altLang="en-US" sz="2800" dirty="0">
              <a:solidFill>
                <a:srgbClr val="FF0000"/>
              </a:solidFill>
              <a:latin typeface="+mn-ea"/>
              <a:ea typeface="+mn-ea"/>
              <a:cs typeface="+mn-ea"/>
              <a:sym typeface="宋体" panose="02010600030101010101" pitchFamily="2" charset="-122"/>
            </a:endParaRPr>
          </a:p>
        </p:txBody>
      </p:sp>
      <p:sp>
        <p:nvSpPr>
          <p:cNvPr id="17415" name="文本框 8"/>
          <p:cNvSpPr txBox="1"/>
          <p:nvPr/>
        </p:nvSpPr>
        <p:spPr>
          <a:xfrm>
            <a:off x="2632075" y="2835275"/>
            <a:ext cx="377825" cy="644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endParaRPr lang="zh-CN" altLang="en-US" sz="36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6" name="文本框 9"/>
          <p:cNvSpPr txBox="1"/>
          <p:nvPr/>
        </p:nvSpPr>
        <p:spPr>
          <a:xfrm>
            <a:off x="3581400" y="2749550"/>
            <a:ext cx="639763" cy="644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endParaRPr lang="zh-CN" altLang="en-US" sz="36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7" name="文本框 10"/>
          <p:cNvSpPr txBox="1"/>
          <p:nvPr/>
        </p:nvSpPr>
        <p:spPr>
          <a:xfrm>
            <a:off x="5689600" y="2835275"/>
            <a:ext cx="639763" cy="644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endParaRPr lang="zh-CN" altLang="en-US" sz="36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8" name="文本框 11"/>
          <p:cNvSpPr txBox="1"/>
          <p:nvPr/>
        </p:nvSpPr>
        <p:spPr>
          <a:xfrm>
            <a:off x="457200" y="2835275"/>
            <a:ext cx="8383588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dirty="0">
                <a:latin typeface="+mn-ea"/>
                <a:ea typeface="+mn-ea"/>
                <a:sym typeface="宋体" panose="02010600030101010101" pitchFamily="2" charset="-122"/>
              </a:rPr>
              <a:t>①这里的山啊、水啊、树啊、草啊、都是我从小就很熟悉的。</a:t>
            </a:r>
            <a:endParaRPr lang="zh-CN" altLang="en-US" sz="2800" dirty="0">
              <a:latin typeface="+mn-ea"/>
              <a:ea typeface="+mn-ea"/>
              <a:sym typeface="宋体" panose="02010600030101010101" pitchFamily="2" charset="-122"/>
            </a:endParaRPr>
          </a:p>
        </p:txBody>
      </p:sp>
      <p:sp>
        <p:nvSpPr>
          <p:cNvPr id="17419" name="文本框 12"/>
          <p:cNvSpPr txBox="1"/>
          <p:nvPr/>
        </p:nvSpPr>
        <p:spPr>
          <a:xfrm>
            <a:off x="414655" y="4655820"/>
            <a:ext cx="76962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>
                <a:latin typeface="+mn-ea"/>
                <a:ea typeface="+mn-ea"/>
              </a:rPr>
              <a:t>①她看上去十七、八岁，一副瘦骨伶仃的样子。</a:t>
            </a:r>
            <a:endParaRPr lang="zh-CN" altLang="en-US" sz="2800">
              <a:latin typeface="+mn-ea"/>
              <a:ea typeface="+mn-ea"/>
            </a:endParaRPr>
          </a:p>
        </p:txBody>
      </p:sp>
      <p:sp>
        <p:nvSpPr>
          <p:cNvPr id="17420" name="文本框 13"/>
          <p:cNvSpPr txBox="1"/>
          <p:nvPr/>
        </p:nvSpPr>
        <p:spPr>
          <a:xfrm>
            <a:off x="4737735" y="2749550"/>
            <a:ext cx="641350" cy="644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endParaRPr lang="zh-CN" altLang="en-US" sz="36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21" name="文本框 14"/>
          <p:cNvSpPr txBox="1"/>
          <p:nvPr/>
        </p:nvSpPr>
        <p:spPr>
          <a:xfrm>
            <a:off x="457200" y="5300980"/>
            <a:ext cx="37388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5.</a:t>
            </a:r>
            <a:r>
              <a:rPr lang="zh-CN" altLang="en-US" sz="2800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概数之间不用顿号。</a:t>
            </a:r>
            <a:endParaRPr lang="zh-CN" altLang="en-US" sz="2800">
              <a:latin typeface="+mn-ea"/>
              <a:ea typeface="+mn-ea"/>
              <a:cs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811145" y="4655820"/>
            <a:ext cx="6438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360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◎</a:t>
            </a:r>
            <a:endParaRPr lang="zh-CN" altLang="en-US" sz="3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7418" grpId="0"/>
      <p:bldP spid="17415" grpId="0"/>
      <p:bldP spid="17416" grpId="0"/>
      <p:bldP spid="17420" grpId="0"/>
      <p:bldP spid="17417" grpId="0"/>
      <p:bldP spid="17413" grpId="0"/>
      <p:bldP spid="17419" grpId="0"/>
      <p:bldP spid="2" grpId="0"/>
      <p:bldP spid="17421" grpId="0"/>
      <p:bldP spid="174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fontAlgn="base"/>
            <a:endParaRPr lang="zh-CN" altLang="en-US" sz="1600" strike="noStrike" noProof="1"/>
          </a:p>
        </p:txBody>
      </p:sp>
      <p:sp>
        <p:nvSpPr>
          <p:cNvPr id="18434" name="内容占位符 2"/>
          <p:cNvSpPr>
            <a:spLocks noGrp="1"/>
          </p:cNvSpPr>
          <p:nvPr>
            <p:ph idx="1"/>
          </p:nvPr>
        </p:nvSpPr>
        <p:spPr>
          <a:xfrm>
            <a:off x="303530" y="607060"/>
            <a:ext cx="8103235" cy="5202555"/>
          </a:xfrm>
        </p:spPr>
        <p:txBody>
          <a:bodyPr anchor="t"/>
          <a:p>
            <a:pPr marL="0" indent="0">
              <a:buNone/>
            </a:pPr>
            <a:r>
              <a:rPr lang="zh-CN" altLang="en-US" sz="2400" dirty="0">
                <a:solidFill>
                  <a:schemeClr val="tx2"/>
                </a:solidFill>
                <a:latin typeface="Calibri" panose="020F0502020204030204" charset="0"/>
              </a:rPr>
              <a:t>①</a:t>
            </a:r>
            <a:r>
              <a:rPr lang="zh-CN" altLang="en-US" sz="2400" dirty="0">
                <a:solidFill>
                  <a:schemeClr val="tx2"/>
                </a:solidFill>
              </a:rPr>
              <a:t>男、女、老、少都很喜欢收看湖南卫视</a:t>
            </a:r>
            <a:r>
              <a:rPr lang="zh-CN" altLang="en-US" sz="2400" b="1" dirty="0">
                <a:solidFill>
                  <a:schemeClr val="tx2"/>
                </a:solidFill>
              </a:rPr>
              <a:t>。</a:t>
            </a:r>
            <a:endParaRPr lang="zh-CN" altLang="en-US" sz="2400"/>
          </a:p>
        </p:txBody>
      </p:sp>
      <p:sp>
        <p:nvSpPr>
          <p:cNvPr id="4" name="文本框 3"/>
          <p:cNvSpPr txBox="1"/>
          <p:nvPr/>
        </p:nvSpPr>
        <p:spPr>
          <a:xfrm>
            <a:off x="523875" y="1122363"/>
            <a:ext cx="47548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男女老少都很喜欢收看湖南卫视。</a:t>
            </a:r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3213" y="1582738"/>
            <a:ext cx="8783638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noProof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6.</a:t>
            </a:r>
            <a:r>
              <a:rPr lang="zh-CN" altLang="en-US" sz="2400" noProof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集合词语中间不插进顿号。如：“公安干警”，“中小学生”，“男女老少”</a:t>
            </a:r>
            <a:r>
              <a:rPr lang="en-US" altLang="zh-CN" sz="2400" noProof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2400" noProof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县市领导</a:t>
            </a:r>
            <a:r>
              <a:rPr lang="en-US" altLang="zh-CN" sz="2400" noProof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sz="2400" noProof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</a:t>
            </a:r>
            <a:r>
              <a:rPr lang="en-US" altLang="zh-CN" sz="2400" noProof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2400" noProof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城乡交流</a:t>
            </a:r>
            <a:r>
              <a:rPr lang="en-US" altLang="zh-CN" sz="2400" noProof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sz="2400" noProof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2400" noProof="0" dirty="0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4800" y="2278063"/>
            <a:ext cx="8936038" cy="19986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zh-CN" sz="2400" dirty="0">
                <a:latin typeface="Calibri" panose="020F0502020204030204" charset="0"/>
                <a:ea typeface="宋体" panose="02010600030101010101" pitchFamily="2" charset="-122"/>
              </a:rPr>
              <a:t>①</a:t>
            </a:r>
            <a:r>
              <a:rPr lang="zh-CN" altLang="zh-CN" sz="2400" dirty="0">
                <a:latin typeface="Arial" panose="020B0604020202020204" pitchFamily="34" charset="0"/>
                <a:ea typeface="宋体" panose="02010600030101010101" pitchFamily="2" charset="-122"/>
              </a:rPr>
              <a:t>《红楼梦》《三国演义》《西游记》《水浒传》，是我国长</a:t>
            </a:r>
            <a:endParaRPr lang="zh-CN" altLang="zh-CN" sz="2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zh-CN" sz="2400" dirty="0">
                <a:latin typeface="Arial" panose="020B0604020202020204" pitchFamily="34" charset="0"/>
                <a:ea typeface="宋体" panose="02010600030101010101" pitchFamily="2" charset="-122"/>
              </a:rPr>
              <a:t>篇小说的四大名著。</a:t>
            </a:r>
            <a:endParaRPr lang="zh-CN" altLang="zh-CN" sz="2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②课文</a:t>
            </a:r>
            <a:r>
              <a:rPr lang="en-US" altLang="zh-CN" sz="24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400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拿来主义</a:t>
            </a:r>
            <a:r>
              <a:rPr lang="en-US" altLang="zh-CN" sz="24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400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中的“大宅子</a:t>
            </a:r>
            <a:r>
              <a:rPr lang="zh-CN" altLang="en-US" sz="24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 </a:t>
            </a:r>
            <a:r>
              <a:rPr lang="zh-CN" altLang="en-US" sz="2400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“鱼翅”“鸦片” </a:t>
            </a:r>
            <a:endParaRPr lang="zh-CN" altLang="en-US" sz="2400" dirty="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400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“烟枪和烟灯”“姨太太”等分别比喻什么？</a:t>
            </a:r>
            <a:endParaRPr lang="zh-CN" altLang="en-US" sz="2800" b="1" dirty="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03530" y="4589780"/>
            <a:ext cx="821309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7.</a:t>
            </a: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表并列性的引号、书名号之间不用顿号，一定要用标点符号的话，只能使用逗号。</a:t>
            </a:r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04800" y="3759200"/>
            <a:ext cx="8813800" cy="8302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400">
                <a:latin typeface="Calibri" panose="020F0502020204030204" charset="0"/>
                <a:ea typeface="宋体" panose="02010600030101010101" pitchFamily="2" charset="-122"/>
              </a:rPr>
              <a:t>③</a:t>
            </a:r>
            <a:r>
              <a:rPr lang="zh-CN" altLang="en-US" sz="2400">
                <a:latin typeface="Arial" panose="020B0604020202020204" pitchFamily="34" charset="0"/>
                <a:ea typeface="宋体" panose="02010600030101010101" pitchFamily="2" charset="-122"/>
              </a:rPr>
              <a:t>李白的“白发三千丈”（《秋浦歌》）、“朝如青丝暮成雪”</a:t>
            </a:r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>
                <a:latin typeface="Arial" panose="020B0604020202020204" pitchFamily="34" charset="0"/>
                <a:ea typeface="宋体" panose="02010600030101010101" pitchFamily="2" charset="-122"/>
              </a:rPr>
              <a:t>（《将进酒》）都是脍炙人口的诗句。</a:t>
            </a:r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03530" y="5261610"/>
            <a:ext cx="845566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400">
                <a:latin typeface="Arial" panose="020B0604020202020204" pitchFamily="34" charset="0"/>
                <a:ea typeface="宋体" panose="02010600030101010101" pitchFamily="2" charset="-122"/>
              </a:rPr>
              <a:t>若有</a:t>
            </a:r>
            <a:r>
              <a:rPr lang="zh-CN" altLang="en-US" sz="24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其他成分插在并列的引号之间或并列的书名号之间（如引语或书名号之后还有括注），宜用顿号。</a:t>
            </a:r>
            <a:endParaRPr lang="zh-CN" altLang="en-US" sz="24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28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charRg st="28" end="3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38" end="6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charRg st="38" end="6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65" end="8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charRg st="65" end="8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Rectangle 2"/>
          <p:cNvSpPr>
            <a:spLocks noGrp="1"/>
          </p:cNvSpPr>
          <p:nvPr>
            <p:ph type="title" idx="4294967295"/>
          </p:nvPr>
        </p:nvSpPr>
        <p:spPr>
          <a:xfrm>
            <a:off x="701040" y="1786890"/>
            <a:ext cx="963930" cy="3284220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顿</a:t>
            </a:r>
            <a:br>
              <a:rPr kumimoji="0" lang="zh-CN" altLang="en-US" sz="280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</a:br>
            <a:r>
              <a:rPr kumimoji="0" lang="zh-CN" altLang="en-US" sz="280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号</a:t>
            </a:r>
            <a:br>
              <a:rPr kumimoji="0" lang="zh-CN" altLang="en-US" sz="280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</a:br>
            <a:r>
              <a:rPr kumimoji="0" lang="zh-CN" altLang="en-US" sz="280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和</a:t>
            </a:r>
            <a:br>
              <a:rPr kumimoji="0" lang="zh-CN" altLang="en-US" sz="280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</a:br>
            <a:r>
              <a:rPr kumimoji="0" lang="zh-CN" altLang="en-US" sz="280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逗</a:t>
            </a:r>
            <a:br>
              <a:rPr kumimoji="0" lang="zh-CN" altLang="en-US" sz="280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</a:br>
            <a:r>
              <a:rPr kumimoji="0" lang="zh-CN" altLang="en-US" sz="280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号</a:t>
            </a:r>
            <a:br>
              <a:rPr kumimoji="0" lang="zh-CN" altLang="en-US" sz="280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</a:br>
            <a:r>
              <a:rPr kumimoji="0" lang="zh-CN" altLang="en-US" sz="280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复</a:t>
            </a:r>
            <a:br>
              <a:rPr kumimoji="0" lang="zh-CN" altLang="en-US" sz="280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</a:br>
            <a:r>
              <a:rPr kumimoji="0" lang="zh-CN" altLang="en-US" sz="280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习</a:t>
            </a:r>
            <a:br>
              <a:rPr kumimoji="0" lang="zh-CN" altLang="en-US" sz="280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</a:br>
            <a:r>
              <a:rPr kumimoji="0" lang="zh-CN" altLang="en-US" sz="280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总</a:t>
            </a:r>
            <a:br>
              <a:rPr kumimoji="0" lang="zh-CN" altLang="en-US" sz="280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</a:br>
            <a:r>
              <a:rPr kumimoji="0" lang="zh-CN" altLang="en-US" sz="280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结</a:t>
            </a:r>
            <a:endParaRPr kumimoji="0" lang="zh-CN" altLang="en-US" sz="2800" i="0" u="none" strike="noStrike" kern="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ea"/>
              <a:ea typeface="+mn-ea"/>
              <a:cs typeface="+mj-cs"/>
            </a:endParaRPr>
          </a:p>
        </p:txBody>
      </p:sp>
      <p:sp>
        <p:nvSpPr>
          <p:cNvPr id="24579" name="Rectangle 3"/>
          <p:cNvSpPr>
            <a:spLocks noGrp="1"/>
          </p:cNvSpPr>
          <p:nvPr>
            <p:ph type="body" idx="4294967295"/>
          </p:nvPr>
        </p:nvSpPr>
        <p:spPr>
          <a:xfrm>
            <a:off x="1917700" y="1329055"/>
            <a:ext cx="7108825" cy="6494780"/>
          </a:xfrm>
        </p:spPr>
        <p:txBody>
          <a:bodyPr vert="horz" wrap="square" lIns="91440" tIns="45720" rIns="91440" bIns="45720" anchor="t"/>
          <a:p>
            <a:pPr eaLnBrk="1" hangingPunct="1">
              <a:lnSpc>
                <a:spcPct val="120000"/>
              </a:lnSpc>
              <a:buNone/>
            </a:pPr>
            <a:r>
              <a:rPr lang="en-US" altLang="zh-CN" sz="2800" dirty="0">
                <a:solidFill>
                  <a:srgbClr val="FF0000"/>
                </a:solidFill>
                <a:latin typeface="+mn-ea"/>
              </a:rPr>
              <a:t>⑴</a:t>
            </a:r>
            <a:r>
              <a:rPr lang="zh-CN" altLang="en-US" sz="2800" dirty="0">
                <a:solidFill>
                  <a:srgbClr val="FF0000"/>
                </a:solidFill>
                <a:latin typeface="+mn-ea"/>
              </a:rPr>
              <a:t>大并套小并，大并逗，小并顿。</a:t>
            </a:r>
            <a:r>
              <a:rPr lang="zh-CN" altLang="en-US" sz="2800" dirty="0">
                <a:solidFill>
                  <a:schemeClr val="tx1"/>
                </a:solidFill>
                <a:latin typeface="+mn-ea"/>
              </a:rPr>
              <a:t>（易错）</a:t>
            </a:r>
            <a:endParaRPr lang="zh-CN" altLang="en-US" sz="2800" dirty="0">
              <a:solidFill>
                <a:schemeClr val="tx1"/>
              </a:solidFill>
              <a:latin typeface="+mn-ea"/>
            </a:endParaRPr>
          </a:p>
          <a:p>
            <a:pPr eaLnBrk="1" hangingPunct="1">
              <a:lnSpc>
                <a:spcPct val="120000"/>
              </a:lnSpc>
              <a:buNone/>
            </a:pPr>
            <a:r>
              <a:rPr lang="zh-CN" altLang="en-US" sz="2800" dirty="0">
                <a:solidFill>
                  <a:srgbClr val="FF0000"/>
                </a:solidFill>
                <a:latin typeface="+mn-ea"/>
              </a:rPr>
              <a:t>⑵并列谓和并列补，不打顿打逗。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  <a:p>
            <a:pPr eaLnBrk="1" hangingPunct="1">
              <a:lnSpc>
                <a:spcPct val="120000"/>
              </a:lnSpc>
              <a:buNone/>
            </a:pPr>
            <a:r>
              <a:rPr lang="zh-CN" altLang="en-US" sz="2800" dirty="0">
                <a:solidFill>
                  <a:srgbClr val="FF0000"/>
                </a:solidFill>
                <a:latin typeface="+mn-ea"/>
              </a:rPr>
              <a:t>⑶集合词语连得紧，不要插进顿。</a:t>
            </a:r>
            <a:r>
              <a:rPr lang="zh-CN" altLang="en-US" sz="2800" dirty="0">
                <a:solidFill>
                  <a:schemeClr val="tx1"/>
                </a:solidFill>
                <a:latin typeface="+mn-ea"/>
              </a:rPr>
              <a:t>（易错）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  <a:p>
            <a:pPr eaLnBrk="1" hangingPunct="1">
              <a:lnSpc>
                <a:spcPct val="120000"/>
              </a:lnSpc>
              <a:buNone/>
            </a:pPr>
            <a:r>
              <a:rPr lang="zh-CN" altLang="en-US" sz="2800" dirty="0">
                <a:solidFill>
                  <a:srgbClr val="FF0000"/>
                </a:solidFill>
                <a:latin typeface="+mn-ea"/>
              </a:rPr>
              <a:t>⑷概数约数不确切，也别带上顿。</a:t>
            </a:r>
            <a:r>
              <a:rPr lang="zh-CN" altLang="en-US" sz="2800" dirty="0">
                <a:solidFill>
                  <a:schemeClr val="tx1"/>
                </a:solidFill>
                <a:latin typeface="+mn-ea"/>
              </a:rPr>
              <a:t>（常考）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  <a:p>
            <a:pPr eaLnBrk="1" hangingPunct="1">
              <a:lnSpc>
                <a:spcPct val="120000"/>
              </a:lnSpc>
              <a:buNone/>
            </a:pPr>
            <a:r>
              <a:rPr lang="zh-CN" altLang="en-US" sz="2800" dirty="0">
                <a:solidFill>
                  <a:srgbClr val="FF0000"/>
                </a:solidFill>
                <a:latin typeface="+mn-ea"/>
              </a:rPr>
              <a:t>⑸引号或书名号并用，中间不插顿。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  <a:p>
            <a:pPr eaLnBrk="1" latinLnBrk="0" hangingPunct="1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2800" dirty="0">
                <a:solidFill>
                  <a:srgbClr val="FF0000"/>
                </a:solidFill>
                <a:latin typeface="+mn-ea"/>
              </a:rPr>
              <a:t>⑹连词前不带顿。</a:t>
            </a:r>
            <a:r>
              <a:rPr lang="zh-CN" altLang="en-US" sz="2800" dirty="0">
                <a:solidFill>
                  <a:schemeClr val="tx1"/>
                </a:solidFill>
                <a:latin typeface="+mn-ea"/>
              </a:rPr>
              <a:t>（易错）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  <a:p>
            <a:pPr eaLnBrk="1" latinLnBrk="0" hangingPunct="1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2800" dirty="0">
                <a:solidFill>
                  <a:srgbClr val="FF0000"/>
                </a:solidFill>
                <a:latin typeface="+mn-ea"/>
              </a:rPr>
              <a:t>⑺并列词语带语气词，不打顿打逗</a:t>
            </a:r>
            <a:r>
              <a:rPr lang="zh-CN" altLang="en-US" sz="2800" dirty="0">
                <a:solidFill>
                  <a:srgbClr val="FF0000"/>
                </a:solidFill>
              </a:rPr>
              <a:t>。</a:t>
            </a:r>
            <a:r>
              <a:rPr lang="zh-CN" altLang="en-US" sz="2800" dirty="0">
                <a:solidFill>
                  <a:schemeClr val="tx1"/>
                </a:solidFill>
              </a:rPr>
              <a:t>（易错）</a:t>
            </a:r>
            <a:endParaRPr lang="zh-CN" altLang="en-US" sz="2800" b="1" dirty="0">
              <a:solidFill>
                <a:srgbClr val="FF6600"/>
              </a:solidFill>
            </a:endParaRPr>
          </a:p>
          <a:p>
            <a:pPr algn="ctr" eaLnBrk="1" hangingPunct="1">
              <a:lnSpc>
                <a:spcPct val="120000"/>
              </a:lnSpc>
              <a:spcBef>
                <a:spcPct val="0"/>
              </a:spcBef>
              <a:buNone/>
            </a:pPr>
            <a:endParaRPr lang="zh-CN" altLang="en-US" sz="2800" b="1" dirty="0">
              <a:solidFill>
                <a:srgbClr val="FF6600"/>
              </a:solidFill>
            </a:endParaRPr>
          </a:p>
          <a:p>
            <a:pPr eaLnBrk="1" hangingPunct="1"/>
            <a:endParaRPr lang="en-US" altLang="zh-CN" sz="2800" b="1" dirty="0">
              <a:solidFill>
                <a:srgbClr val="000099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641985"/>
          </a:xfrm>
        </p:spPr>
        <p:txBody>
          <a:bodyPr anchor="ctr"/>
          <a:p>
            <a:r>
              <a:rPr lang="zh-CN" altLang="en-US"/>
              <a:t>分号</a:t>
            </a:r>
            <a:endParaRPr lang="zh-CN" altLang="en-US"/>
          </a:p>
        </p:txBody>
      </p:sp>
      <p:sp>
        <p:nvSpPr>
          <p:cNvPr id="19458" name="内容占位符 2"/>
          <p:cNvSpPr>
            <a:spLocks noGrp="1"/>
          </p:cNvSpPr>
          <p:nvPr>
            <p:ph idx="1"/>
          </p:nvPr>
        </p:nvSpPr>
        <p:spPr>
          <a:xfrm>
            <a:off x="360045" y="922020"/>
            <a:ext cx="8326755" cy="5014595"/>
          </a:xfrm>
        </p:spPr>
        <p:txBody>
          <a:bodyPr anchor="t"/>
          <a:p>
            <a:pPr marL="0" indent="0">
              <a:buNone/>
            </a:pPr>
            <a:r>
              <a:rPr lang="zh-CN" altLang="en-US" sz="2400">
                <a:solidFill>
                  <a:schemeClr val="tx1"/>
                </a:solidFill>
                <a:latin typeface="+mn-ea"/>
                <a:sym typeface="+mn-ea"/>
              </a:rPr>
              <a:t>分号是并列分句之间的停顿。</a:t>
            </a:r>
            <a:endParaRPr lang="zh-CN" altLang="en-US" sz="2400">
              <a:solidFill>
                <a:schemeClr val="tx1"/>
              </a:solidFill>
              <a:latin typeface="+mn-ea"/>
              <a:sym typeface="+mn-ea"/>
            </a:endParaRPr>
          </a:p>
          <a:p>
            <a:pPr marL="0" indent="0">
              <a:buNone/>
            </a:pPr>
            <a:r>
              <a:rPr lang="zh-CN" altLang="en-US" sz="2000">
                <a:solidFill>
                  <a:schemeClr val="tx1"/>
                </a:solidFill>
                <a:latin typeface="+mn-ea"/>
              </a:rPr>
              <a:t>①</a:t>
            </a:r>
            <a:r>
              <a:rPr lang="zh-CN" altLang="en-US" sz="2000">
                <a:solidFill>
                  <a:schemeClr val="tx1"/>
                </a:solidFill>
                <a:latin typeface="+mn-ea"/>
                <a:cs typeface="宋体" panose="02010600030101010101" pitchFamily="2" charset="-122"/>
                <a:sym typeface="+mn-ea"/>
              </a:rPr>
              <a:t>语言，人们用来抒情达意</a:t>
            </a:r>
            <a:r>
              <a:rPr lang="zh-CN" altLang="en-US" sz="2000">
                <a:solidFill>
                  <a:srgbClr val="FF0000"/>
                </a:solidFill>
                <a:latin typeface="+mn-ea"/>
                <a:cs typeface="宋体" panose="02010600030101010101" pitchFamily="2" charset="-122"/>
                <a:sym typeface="+mn-ea"/>
              </a:rPr>
              <a:t>；</a:t>
            </a:r>
            <a:r>
              <a:rPr lang="zh-CN" altLang="en-US" sz="2000">
                <a:solidFill>
                  <a:schemeClr val="tx1"/>
                </a:solidFill>
                <a:latin typeface="+mn-ea"/>
                <a:cs typeface="宋体" panose="02010600030101010101" pitchFamily="2" charset="-122"/>
                <a:sym typeface="+mn-ea"/>
              </a:rPr>
              <a:t>文字，人们用来记言记事。</a:t>
            </a:r>
            <a:endParaRPr lang="zh-CN" altLang="en-US" sz="2400">
              <a:solidFill>
                <a:schemeClr val="tx1"/>
              </a:solidFill>
              <a:latin typeface="+mn-ea"/>
              <a:cs typeface="宋体" panose="02010600030101010101" pitchFamily="2" charset="-122"/>
            </a:endParaRPr>
          </a:p>
          <a:p>
            <a:pPr indent="0">
              <a:buNone/>
            </a:pPr>
            <a:endParaRPr lang="zh-CN" altLang="en-US" sz="2400">
              <a:solidFill>
                <a:schemeClr val="tx1"/>
              </a:solidFill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5125" y="1694180"/>
            <a:ext cx="762190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l">
              <a:buNone/>
            </a:pPr>
            <a:r>
              <a:rPr lang="en-US" altLang="zh-CN" sz="20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1.</a:t>
            </a:r>
            <a:r>
              <a:rPr lang="zh-CN" altLang="en-US" sz="20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复句内部并列分句之间的停顿，用分号。</a:t>
            </a:r>
            <a:r>
              <a:rPr lang="zh-CN" altLang="en-US" sz="2400" dirty="0">
                <a:solidFill>
                  <a:srgbClr val="000000"/>
                </a:solidFill>
                <a:latin typeface="Comic Sans MS" panose="030F0702030302020204" pitchFamily="66" charset="0"/>
                <a:sym typeface="+mn-ea"/>
              </a:rPr>
              <a:t>（并列分句内部有逗号）</a:t>
            </a:r>
            <a:endParaRPr lang="zh-CN" altLang="en-US" sz="2400"/>
          </a:p>
        </p:txBody>
      </p:sp>
      <p:sp>
        <p:nvSpPr>
          <p:cNvPr id="4" name="文本框 3"/>
          <p:cNvSpPr txBox="1"/>
          <p:nvPr/>
        </p:nvSpPr>
        <p:spPr>
          <a:xfrm>
            <a:off x="359410" y="2524125"/>
            <a:ext cx="7617460" cy="16300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zh-CN" sz="2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charset="0"/>
                <a:sym typeface="+mn-ea"/>
              </a:rPr>
              <a:t>②</a:t>
            </a:r>
            <a:r>
              <a:rPr lang="zh-CN" altLang="zh-CN" sz="2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sym typeface="+mn-ea"/>
              </a:rPr>
              <a:t>人还没看见，已经先听见歌声了；或者人已经转过山</a:t>
            </a:r>
            <a:endParaRPr lang="zh-CN" altLang="zh-CN" sz="200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sym typeface="+mn-ea"/>
            </a:endParaRPr>
          </a:p>
          <a:p>
            <a:pPr algn="l"/>
            <a:r>
              <a:rPr lang="zh-CN" altLang="zh-CN" sz="2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sym typeface="+mn-ea"/>
              </a:rPr>
              <a:t>头望不见了，歌声还余音袅袅。</a:t>
            </a:r>
            <a:endParaRPr lang="zh-CN" altLang="zh-CN" sz="200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sym typeface="+mn-ea"/>
            </a:endParaRPr>
          </a:p>
          <a:p>
            <a:pPr algn="l"/>
            <a:r>
              <a:rPr lang="zh-CN" altLang="zh-CN" sz="2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charset="0"/>
                <a:sym typeface="+mn-ea"/>
              </a:rPr>
              <a:t>③</a:t>
            </a:r>
            <a:r>
              <a:rPr lang="zh-CN" altLang="zh-CN" sz="2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sym typeface="+mn-ea"/>
              </a:rPr>
              <a:t>尽管人民革命的力量在开始时总是弱小的，所以总是</a:t>
            </a:r>
            <a:endParaRPr lang="zh-CN" altLang="zh-CN" sz="200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sym typeface="+mn-ea"/>
            </a:endParaRPr>
          </a:p>
          <a:p>
            <a:pPr algn="l"/>
            <a:r>
              <a:rPr lang="zh-CN" altLang="zh-CN" sz="2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sym typeface="+mn-ea"/>
              </a:rPr>
              <a:t>受压的；但是由于革命的力量代表历史发展的方向，因</a:t>
            </a:r>
            <a:endParaRPr lang="zh-CN" altLang="zh-CN" sz="200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sym typeface="+mn-ea"/>
            </a:endParaRPr>
          </a:p>
          <a:p>
            <a:pPr algn="l"/>
            <a:r>
              <a:rPr lang="zh-CN" altLang="zh-CN" sz="2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sym typeface="+mn-ea"/>
              </a:rPr>
              <a:t>此本质上又是不可战胜的。</a:t>
            </a:r>
            <a:endParaRPr lang="zh-CN" altLang="zh-CN" sz="200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5125" y="4154170"/>
            <a:ext cx="6659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ea"/>
                <a:sym typeface="+mn-ea"/>
              </a:rPr>
              <a:t>2.</a:t>
            </a:r>
            <a:r>
              <a:rPr lang="zh-CN" altLang="zh-CN" sz="2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ea"/>
                <a:sym typeface="+mn-ea"/>
              </a:rPr>
              <a:t>表示非并列关系的多重复句中第一层分句</a:t>
            </a:r>
            <a:r>
              <a:rPr lang="en-US" altLang="zh-CN" sz="2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ea"/>
                <a:sym typeface="+mn-ea"/>
              </a:rPr>
              <a:t>(</a:t>
            </a:r>
            <a:r>
              <a:rPr lang="zh-CN" altLang="zh-CN" sz="2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ea"/>
                <a:sym typeface="+mn-ea"/>
              </a:rPr>
              <a:t>主要是选择、</a:t>
            </a:r>
            <a:endParaRPr lang="zh-CN" altLang="zh-CN" sz="20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ea"/>
              <a:sym typeface="+mn-ea"/>
            </a:endParaRPr>
          </a:p>
          <a:p>
            <a:pPr algn="l"/>
            <a:r>
              <a:rPr lang="zh-CN" altLang="zh-CN" sz="2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ea"/>
                <a:sym typeface="+mn-ea"/>
              </a:rPr>
              <a:t>转折、因果等关系</a:t>
            </a:r>
            <a:r>
              <a:rPr lang="en-US" altLang="zh-CN" sz="2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ea"/>
                <a:sym typeface="+mn-ea"/>
              </a:rPr>
              <a:t>)</a:t>
            </a:r>
            <a:r>
              <a:rPr lang="zh-CN" altLang="zh-CN" sz="2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ea"/>
                <a:sym typeface="+mn-ea"/>
              </a:rPr>
              <a:t>之间的停顿。</a:t>
            </a:r>
            <a:endParaRPr lang="zh-CN" altLang="zh-CN" sz="20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ea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0045" y="4937125"/>
            <a:ext cx="97936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2000" dirty="0">
                <a:latin typeface="+mn-ea"/>
                <a:ea typeface="+mn-ea"/>
                <a:cs typeface="+mn-ea"/>
                <a:sym typeface="+mn-ea"/>
              </a:rPr>
              <a:t>④</a:t>
            </a:r>
            <a:r>
              <a:rPr lang="zh-CN" altLang="en-US" sz="2000">
                <a:latin typeface="+mn-ea"/>
                <a:ea typeface="+mn-ea"/>
                <a:cs typeface="+mn-ea"/>
              </a:rPr>
              <a:t>打好这一仗的关键是:一要发动群众；二要找准目标；三要速战速决。</a:t>
            </a:r>
            <a:endParaRPr lang="zh-CN" altLang="en-US" sz="2000">
              <a:latin typeface="+mn-ea"/>
              <a:ea typeface="+mn-ea"/>
              <a:cs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99305" y="4813935"/>
            <a:ext cx="6400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>
                <a:solidFill>
                  <a:srgbClr val="FF0000"/>
                </a:solidFill>
              </a:rPr>
              <a:t>，</a:t>
            </a:r>
            <a:endParaRPr lang="zh-CN" altLang="en-US" sz="3600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336665" y="4813935"/>
            <a:ext cx="6292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solidFill>
                  <a:srgbClr val="FF0000"/>
                </a:solidFill>
              </a:rPr>
              <a:t>，</a:t>
            </a:r>
            <a:endParaRPr lang="zh-CN" altLang="en-US" sz="3600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65125" y="5335905"/>
            <a:ext cx="1390650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200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3.</a:t>
            </a:r>
            <a:r>
              <a:rPr lang="zh-CN" altLang="en-US" sz="200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没有逗号不能直接用分号。顿号、逗号、分号、冒号,虽同</a:t>
            </a:r>
            <a:endParaRPr lang="zh-CN" altLang="en-US" sz="2000">
              <a:solidFill>
                <a:srgbClr val="FF0000"/>
              </a:solidFill>
              <a:latin typeface="+mn-ea"/>
              <a:ea typeface="+mn-ea"/>
              <a:cs typeface="+mn-ea"/>
            </a:endParaRPr>
          </a:p>
          <a:p>
            <a:pPr algn="l"/>
            <a:r>
              <a:rPr lang="zh-CN" altLang="en-US" sz="200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为句内点号,但停顿的时间有长短之分。应先用停顿短的逗号,</a:t>
            </a:r>
            <a:endParaRPr lang="zh-CN" altLang="en-US" sz="2000">
              <a:solidFill>
                <a:srgbClr val="FF0000"/>
              </a:solidFill>
              <a:latin typeface="+mn-ea"/>
              <a:ea typeface="+mn-ea"/>
              <a:cs typeface="+mn-ea"/>
            </a:endParaRPr>
          </a:p>
          <a:p>
            <a:pPr algn="l"/>
            <a:r>
              <a:rPr lang="zh-CN" altLang="en-US" sz="200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再用停顿长的分号。</a:t>
            </a:r>
            <a:endParaRPr lang="zh-CN" altLang="en-US" sz="2000">
              <a:solidFill>
                <a:srgbClr val="FF0000"/>
              </a:solidFill>
              <a:latin typeface="+mn-ea"/>
              <a:ea typeface="+mn-ea"/>
              <a:cs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6" grpId="0"/>
      <p:bldP spid="6" grpId="1"/>
      <p:bldP spid="2" grpId="0"/>
      <p:bldP spid="8" grpId="0"/>
      <p:bldP spid="5" grpId="0"/>
      <p:bldP spid="7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613410"/>
          </a:xfrm>
        </p:spPr>
        <p:txBody>
          <a:bodyPr/>
          <a:p>
            <a:r>
              <a:rPr lang="zh-CN" altLang="en-US"/>
              <a:t>冒号   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888365"/>
            <a:ext cx="8229600" cy="3061970"/>
          </a:xfrm>
        </p:spPr>
        <p:txBody>
          <a:bodyPr/>
          <a:p>
            <a:pPr marL="0" indent="0">
              <a:buNone/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冒号句内点号，表示语段中提示下文或总结上文的停顿。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en-US" altLang="zh-CN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</a:t>
            </a: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总结上文</a:t>
            </a:r>
            <a:r>
              <a:rPr lang="zh-CN" altLang="en-US" sz="2400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（一般有总括性词语）  </a:t>
            </a:r>
            <a:endParaRPr lang="zh-CN" altLang="en-US" sz="2400" dirty="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2400" dirty="0">
                <a:solidFill>
                  <a:schemeClr val="tx2"/>
                </a:solidFill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①</a:t>
            </a:r>
            <a:r>
              <a:rPr lang="zh-CN" altLang="en-US" sz="2400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张华考上了北京大学；李萍进了中等技术学校；我在百货公司当售货员：</a:t>
            </a: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我们</a:t>
            </a:r>
            <a:r>
              <a:rPr lang="zh-CN" altLang="en-US" sz="2400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都有光明的前途。</a:t>
            </a:r>
            <a:endParaRPr lang="zh-CN" altLang="en-US" sz="2400" dirty="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0">
              <a:buNone/>
            </a:pPr>
            <a:r>
              <a:rPr lang="en-US" altLang="zh-CN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</a:t>
            </a: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提示下文 （一般有总括性词语） </a:t>
            </a:r>
            <a:endParaRPr lang="zh-CN" altLang="en-US" sz="24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2400" dirty="0">
                <a:solidFill>
                  <a:schemeClr val="tx2"/>
                </a:solidFill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②</a:t>
            </a:r>
            <a:r>
              <a:rPr lang="zh-CN" altLang="en-US" sz="2400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我们来到雨地，走上登山的正路，一边走过</a:t>
            </a: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三座石坊</a:t>
            </a:r>
            <a:r>
              <a:rPr lang="zh-CN" altLang="en-US" sz="2400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：一天门，孔子登临处和天阶。</a:t>
            </a:r>
            <a:endParaRPr lang="zh-CN" altLang="en-US" sz="2400" dirty="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7835" y="3818255"/>
            <a:ext cx="96704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2400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3.</a:t>
            </a: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用在“说、想、是、证明、宣布、指出、透露、例如、如下”</a:t>
            </a:r>
            <a:endParaRPr lang="zh-CN" altLang="en-US" sz="2400" dirty="0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/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等词语后，</a:t>
            </a:r>
            <a:r>
              <a:rPr lang="zh-CN" altLang="en-US" sz="2400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表示提起下文。</a:t>
            </a:r>
            <a:endParaRPr lang="zh-CN" altLang="en-US" sz="2400" dirty="0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7835" y="4744720"/>
            <a:ext cx="5669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indent="0" algn="l">
              <a:buNone/>
            </a:pPr>
            <a:r>
              <a:rPr lang="zh-CN" altLang="en-US" sz="2400">
                <a:solidFill>
                  <a:schemeClr val="tx1"/>
                </a:solidFill>
                <a:latin typeface="Calibri" panose="020F0502020204030204" charset="0"/>
                <a:cs typeface="宋体" panose="02010600030101010101" pitchFamily="2" charset="-122"/>
                <a:sym typeface="+mn-ea"/>
              </a:rPr>
              <a:t>③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他十分惊讶地说：“啊，原来是你！”</a:t>
            </a:r>
            <a:endParaRPr lang="zh-CN" altLang="en-US" sz="2400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81735"/>
            <a:ext cx="8229600" cy="4944745"/>
          </a:xfrm>
        </p:spPr>
        <p:txBody>
          <a:bodyPr/>
          <a:p>
            <a:pPr marL="0" indent="0">
              <a:buNone/>
            </a:pPr>
            <a:r>
              <a:rPr lang="zh-CN" altLang="en-US" sz="2400" dirty="0">
                <a:latin typeface="Calibri" panose="020F0502020204030204" charset="0"/>
                <a:sym typeface="+mn-ea"/>
              </a:rPr>
              <a:t>①</a:t>
            </a:r>
            <a:r>
              <a:rPr lang="zh-CN" altLang="en-US" sz="2400" dirty="0">
                <a:sym typeface="+mn-ea"/>
              </a:rPr>
              <a:t>晚上开大会，张书记宣布</a:t>
            </a:r>
            <a:r>
              <a:rPr lang="zh-CN" altLang="en-US" sz="2400" dirty="0">
                <a:solidFill>
                  <a:schemeClr val="tx1"/>
                </a:solidFill>
                <a:sym typeface="+mn-ea"/>
              </a:rPr>
              <a:t>：</a:t>
            </a:r>
            <a:r>
              <a:rPr lang="zh-CN" altLang="en-US" sz="2400" dirty="0">
                <a:sym typeface="+mn-ea"/>
              </a:rPr>
              <a:t>厂里要实行两项改革措施：一是持证上岗</a:t>
            </a:r>
            <a:r>
              <a:rPr lang="en-US" altLang="zh-CN" sz="2400" dirty="0">
                <a:sym typeface="+mn-ea"/>
              </a:rPr>
              <a:t>:</a:t>
            </a:r>
            <a:r>
              <a:rPr lang="zh-CN" altLang="en-US" sz="2400" dirty="0">
                <a:sym typeface="+mn-ea"/>
              </a:rPr>
              <a:t>二是脱产培训。</a:t>
            </a:r>
            <a:endParaRPr lang="zh-CN" altLang="en-US" sz="2400" dirty="0"/>
          </a:p>
          <a:p>
            <a:pPr marL="0" indent="0">
              <a:buNone/>
            </a:pPr>
            <a:endParaRPr lang="zh-CN" altLang="en-US" sz="2400"/>
          </a:p>
        </p:txBody>
      </p:sp>
      <p:sp>
        <p:nvSpPr>
          <p:cNvPr id="4" name="文本框 3"/>
          <p:cNvSpPr txBox="1"/>
          <p:nvPr/>
        </p:nvSpPr>
        <p:spPr>
          <a:xfrm>
            <a:off x="457200" y="2014855"/>
            <a:ext cx="41325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2400" dirty="0">
                <a:solidFill>
                  <a:srgbClr val="FF0000"/>
                </a:solidFill>
                <a:effectLst/>
                <a:latin typeface="+mn-ea"/>
                <a:ea typeface="+mn-ea"/>
                <a:sym typeface="+mn-ea"/>
              </a:rPr>
              <a:t>4.</a:t>
            </a:r>
            <a:r>
              <a:rPr lang="zh-CN" altLang="en-US" sz="2400" dirty="0">
                <a:solidFill>
                  <a:srgbClr val="FF0000"/>
                </a:solidFill>
                <a:effectLst/>
                <a:latin typeface="+mn-ea"/>
                <a:ea typeface="+mn-ea"/>
                <a:sym typeface="+mn-ea"/>
              </a:rPr>
              <a:t>同一句中不能用两个冒号。</a:t>
            </a:r>
            <a:endParaRPr lang="zh-CN" altLang="en-US" sz="2400" dirty="0">
              <a:solidFill>
                <a:srgbClr val="FF0000"/>
              </a:solidFill>
              <a:effectLst/>
              <a:latin typeface="+mn-ea"/>
              <a:ea typeface="+mn-ea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7200" y="2377440"/>
            <a:ext cx="5669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dirty="0">
                <a:latin typeface="+mn-ea"/>
                <a:ea typeface="+mn-ea"/>
                <a:cs typeface="+mn-ea"/>
                <a:sym typeface="+mn-ea"/>
              </a:rPr>
              <a:t>②我们要有两种“力”</a:t>
            </a:r>
            <a:r>
              <a:rPr lang="zh-CN" altLang="en-US" sz="2400" dirty="0">
                <a:solidFill>
                  <a:schemeClr val="tx1"/>
                </a:solidFill>
                <a:latin typeface="+mn-ea"/>
                <a:ea typeface="+mn-ea"/>
                <a:cs typeface="+mn-ea"/>
                <a:sym typeface="+mn-ea"/>
              </a:rPr>
              <a:t>：即</a:t>
            </a:r>
            <a:r>
              <a:rPr lang="zh-CN" altLang="en-US" sz="2400" dirty="0">
                <a:latin typeface="+mn-ea"/>
                <a:ea typeface="+mn-ea"/>
                <a:cs typeface="+mn-ea"/>
                <a:sym typeface="+mn-ea"/>
              </a:rPr>
              <a:t>毅力、努力。</a:t>
            </a:r>
            <a:endParaRPr lang="zh-CN" altLang="en-US" sz="2400">
              <a:latin typeface="+mn-ea"/>
              <a:ea typeface="+mn-ea"/>
              <a:cs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894070" y="2475230"/>
            <a:ext cx="4387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</a:rPr>
              <a:t>错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57200" y="2746375"/>
            <a:ext cx="81076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 eaLnBrk="1" hangingPunct="1"/>
            <a:r>
              <a:rPr lang="en-US" altLang="zh-CN" sz="2400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5.</a:t>
            </a: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不与“即”“就是”</a:t>
            </a:r>
            <a:r>
              <a:rPr lang="en-US" altLang="zh-CN" sz="2400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“</a:t>
            </a: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也就是</a:t>
            </a:r>
            <a:r>
              <a:rPr lang="en-US" altLang="zh-CN" sz="2400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”</a:t>
            </a: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等词语套用。（也同样适</a:t>
            </a:r>
            <a:endParaRPr lang="zh-CN" altLang="en-US" sz="2400" dirty="0"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  <a:p>
            <a:pPr algn="l" eaLnBrk="1" hangingPunct="1"/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用于破折号）</a:t>
            </a:r>
            <a:endParaRPr lang="zh-CN" altLang="en-US" sz="2400"/>
          </a:p>
        </p:txBody>
      </p:sp>
      <p:sp>
        <p:nvSpPr>
          <p:cNvPr id="8" name="文本框 7"/>
          <p:cNvSpPr txBox="1"/>
          <p:nvPr/>
        </p:nvSpPr>
        <p:spPr>
          <a:xfrm>
            <a:off x="457200" y="3469640"/>
            <a:ext cx="87172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>
                <a:latin typeface="Calibri" panose="020F0502020204030204" charset="0"/>
                <a:ea typeface="+mn-ea"/>
              </a:rPr>
              <a:t>③</a:t>
            </a:r>
            <a:r>
              <a:rPr lang="zh-CN" altLang="en-US" sz="2400">
                <a:latin typeface="+mn-ea"/>
                <a:ea typeface="+mn-ea"/>
              </a:rPr>
              <a:t>记者在一些家庭采访，不少家长反映：孩子作业多，做作业时</a:t>
            </a:r>
            <a:endParaRPr lang="zh-CN" altLang="en-US" sz="2400">
              <a:latin typeface="+mn-ea"/>
              <a:ea typeface="+mn-ea"/>
            </a:endParaRPr>
          </a:p>
          <a:p>
            <a:pPr algn="l"/>
            <a:r>
              <a:rPr lang="zh-CN" altLang="en-US" sz="2400">
                <a:latin typeface="+mn-ea"/>
                <a:ea typeface="+mn-ea"/>
              </a:rPr>
              <a:t>间长，有时做作业到深夜，这些情况在全国各地学校都存在。</a:t>
            </a:r>
            <a:endParaRPr lang="zh-CN" altLang="en-US" sz="2400">
              <a:latin typeface="+mn-ea"/>
              <a:ea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 flipV="1">
            <a:off x="3795395" y="3923030"/>
            <a:ext cx="4870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solidFill>
                  <a:srgbClr val="FF0000"/>
                </a:solidFill>
              </a:rPr>
              <a:t>。</a:t>
            </a:r>
            <a:endParaRPr lang="zh-CN" altLang="en-US" sz="3600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57200" y="4194810"/>
            <a:ext cx="8717280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6.</a:t>
            </a:r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冒号一般管到句终，不能管到句终的不能用冒号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/>
            <a:r>
              <a:rPr lang="zh-CN" altLang="en-US" sz="2400">
                <a:solidFill>
                  <a:srgbClr val="C00000"/>
                </a:solidFill>
              </a:rPr>
              <a:t>冒号提示范围无论大小（一句话、几句话甚至几段话），</a:t>
            </a:r>
            <a:endParaRPr lang="zh-CN" altLang="en-US" sz="2400">
              <a:solidFill>
                <a:srgbClr val="C00000"/>
              </a:solidFill>
            </a:endParaRPr>
          </a:p>
          <a:p>
            <a:pPr algn="l"/>
            <a:r>
              <a:rPr lang="zh-CN" altLang="en-US" sz="2400">
                <a:solidFill>
                  <a:srgbClr val="C00000"/>
                </a:solidFill>
              </a:rPr>
              <a:t>都应与提示性话语保持一致（即在该范围的末尾要用句号点断）</a:t>
            </a:r>
            <a:endParaRPr lang="zh-CN" altLang="en-US" sz="2400">
              <a:solidFill>
                <a:srgbClr val="C0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948180" y="1369695"/>
            <a:ext cx="4114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3600">
                <a:solidFill>
                  <a:srgbClr val="FF0000"/>
                </a:solidFill>
                <a:latin typeface="+mn-ea"/>
                <a:ea typeface="+mn-ea"/>
              </a:rPr>
              <a:t>,</a:t>
            </a:r>
            <a:endParaRPr lang="en-US" altLang="zh-CN" sz="360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11" grpId="0"/>
      <p:bldP spid="5" grpId="0"/>
      <p:bldP spid="6" grpId="0"/>
      <p:bldP spid="8" grpId="0"/>
      <p:bldP spid="10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Rectangle 2"/>
          <p:cNvSpPr>
            <a:spLocks noGrp="1"/>
          </p:cNvSpPr>
          <p:nvPr>
            <p:ph type="title" idx="4294967295"/>
          </p:nvPr>
        </p:nvSpPr>
        <p:spPr>
          <a:xfrm>
            <a:off x="1462405" y="2057400"/>
            <a:ext cx="747395" cy="2336800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冒</a:t>
            </a:r>
            <a:br>
              <a:rPr kumimoji="0" lang="zh-CN" altLang="en-US" sz="280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</a:br>
            <a:r>
              <a:rPr kumimoji="0" lang="zh-CN" altLang="en-US" sz="280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号</a:t>
            </a:r>
            <a:br>
              <a:rPr kumimoji="0" lang="zh-CN" altLang="en-US" sz="280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</a:br>
            <a:r>
              <a:rPr kumimoji="0" lang="zh-CN" altLang="en-US" sz="280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复</a:t>
            </a:r>
            <a:br>
              <a:rPr kumimoji="0" lang="zh-CN" altLang="en-US" sz="280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</a:br>
            <a:r>
              <a:rPr kumimoji="0" lang="zh-CN" altLang="en-US" sz="280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习</a:t>
            </a:r>
            <a:br>
              <a:rPr kumimoji="0" lang="zh-CN" altLang="en-US" sz="280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</a:br>
            <a:r>
              <a:rPr kumimoji="0" lang="zh-CN" altLang="en-US" sz="280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总</a:t>
            </a:r>
            <a:br>
              <a:rPr kumimoji="0" lang="zh-CN" altLang="en-US" sz="280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</a:br>
            <a:r>
              <a:rPr kumimoji="0" lang="zh-CN" altLang="en-US" sz="280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结</a:t>
            </a:r>
            <a:endParaRPr kumimoji="0" lang="zh-CN" altLang="en-US" sz="2800" i="0" u="none" strike="noStrike" kern="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j-cs"/>
            </a:endParaRPr>
          </a:p>
        </p:txBody>
      </p:sp>
      <p:sp>
        <p:nvSpPr>
          <p:cNvPr id="34819" name="Rectangle 3"/>
          <p:cNvSpPr>
            <a:spLocks noGrp="1"/>
          </p:cNvSpPr>
          <p:nvPr>
            <p:ph type="body" idx="4294967295"/>
          </p:nvPr>
        </p:nvSpPr>
        <p:spPr>
          <a:xfrm>
            <a:off x="2495550" y="2057400"/>
            <a:ext cx="6353175" cy="3750945"/>
          </a:xfrm>
        </p:spPr>
        <p:txBody>
          <a:bodyPr vert="horz" wrap="square" lIns="91440" tIns="45720" rIns="91440" bIns="45720" anchor="t"/>
          <a:p>
            <a:pPr algn="l" eaLnBrk="1" hangingPunct="1">
              <a:lnSpc>
                <a:spcPct val="120000"/>
              </a:lnSpc>
              <a:buNone/>
            </a:pPr>
            <a:r>
              <a:rPr lang="en-US" altLang="zh-CN" sz="2400" dirty="0">
                <a:solidFill>
                  <a:srgbClr val="FF0000"/>
                </a:solidFill>
                <a:latin typeface="+mn-ea"/>
                <a:cs typeface="+mn-ea"/>
              </a:rPr>
              <a:t> (1)</a:t>
            </a:r>
            <a:r>
              <a:rPr lang="zh-CN" altLang="en-US" sz="2400" dirty="0">
                <a:solidFill>
                  <a:srgbClr val="FF0000"/>
                </a:solidFill>
                <a:latin typeface="+mn-ea"/>
                <a:cs typeface="+mn-ea"/>
              </a:rPr>
              <a:t>提示下文用冒号，总结上文要带冒。</a:t>
            </a:r>
            <a:endParaRPr lang="zh-CN" altLang="en-US" sz="2400" dirty="0">
              <a:solidFill>
                <a:srgbClr val="FF0000"/>
              </a:solidFill>
              <a:latin typeface="+mn-ea"/>
              <a:cs typeface="+mn-ea"/>
            </a:endParaRPr>
          </a:p>
          <a:p>
            <a:pPr algn="l" eaLnBrk="1" hangingPunct="1">
              <a:lnSpc>
                <a:spcPct val="120000"/>
              </a:lnSpc>
              <a:buNone/>
            </a:pPr>
            <a:r>
              <a:rPr lang="zh-CN" altLang="en-US" sz="2400" dirty="0">
                <a:solidFill>
                  <a:srgbClr val="FF0000"/>
                </a:solidFill>
                <a:latin typeface="+mn-ea"/>
                <a:cs typeface="+mn-ea"/>
              </a:rPr>
              <a:t>（</a:t>
            </a:r>
            <a:r>
              <a:rPr lang="en-US" altLang="zh-CN" sz="2400" dirty="0">
                <a:solidFill>
                  <a:srgbClr val="FF0000"/>
                </a:solidFill>
                <a:latin typeface="+mn-ea"/>
                <a:cs typeface="+mn-ea"/>
              </a:rPr>
              <a:t>2)</a:t>
            </a:r>
            <a:r>
              <a:rPr lang="zh-CN" altLang="en-US" sz="2400" dirty="0">
                <a:solidFill>
                  <a:srgbClr val="FF0000"/>
                </a:solidFill>
                <a:latin typeface="+mn-ea"/>
                <a:cs typeface="+mn-ea"/>
              </a:rPr>
              <a:t>一句不两冒。</a:t>
            </a:r>
            <a:r>
              <a:rPr lang="zh-CN" altLang="en-US" sz="2400" dirty="0">
                <a:solidFill>
                  <a:schemeClr val="tx1"/>
                </a:solidFill>
                <a:latin typeface="+mn-ea"/>
                <a:cs typeface="+mn-ea"/>
              </a:rPr>
              <a:t>（常考）</a:t>
            </a:r>
            <a:endParaRPr lang="zh-CN" altLang="en-US" sz="2400" dirty="0">
              <a:solidFill>
                <a:schemeClr val="tx1"/>
              </a:solidFill>
              <a:latin typeface="+mn-ea"/>
              <a:cs typeface="+mn-ea"/>
            </a:endParaRPr>
          </a:p>
          <a:p>
            <a:pPr algn="l" eaLnBrk="1" hangingPunct="1">
              <a:lnSpc>
                <a:spcPct val="120000"/>
              </a:lnSpc>
              <a:buNone/>
            </a:pPr>
            <a:r>
              <a:rPr lang="zh-CN" altLang="en-US" sz="2400" dirty="0">
                <a:solidFill>
                  <a:srgbClr val="FF0000"/>
                </a:solidFill>
                <a:latin typeface="+mn-ea"/>
                <a:cs typeface="+mn-ea"/>
              </a:rPr>
              <a:t>（</a:t>
            </a:r>
            <a:r>
              <a:rPr lang="en-US" altLang="zh-CN" sz="2400" dirty="0">
                <a:solidFill>
                  <a:srgbClr val="FF0000"/>
                </a:solidFill>
                <a:latin typeface="+mn-ea"/>
                <a:cs typeface="+mn-ea"/>
              </a:rPr>
              <a:t>3</a:t>
            </a:r>
            <a:r>
              <a:rPr lang="zh-CN" altLang="en-US" sz="2400" dirty="0">
                <a:solidFill>
                  <a:srgbClr val="FF0000"/>
                </a:solidFill>
                <a:latin typeface="+mn-ea"/>
                <a:cs typeface="+mn-ea"/>
              </a:rPr>
              <a:t>）不与“即”“就是”套用。</a:t>
            </a:r>
            <a:endParaRPr lang="zh-CN" altLang="en-US" sz="2400" dirty="0">
              <a:solidFill>
                <a:srgbClr val="FF0000"/>
              </a:solidFill>
              <a:latin typeface="+mn-ea"/>
              <a:cs typeface="+mn-ea"/>
            </a:endParaRPr>
          </a:p>
          <a:p>
            <a:pPr algn="l" eaLnBrk="1" hangingPunct="1">
              <a:lnSpc>
                <a:spcPct val="120000"/>
              </a:lnSpc>
              <a:buNone/>
            </a:pPr>
            <a:r>
              <a:rPr lang="zh-CN" altLang="en-US" sz="2400" dirty="0">
                <a:solidFill>
                  <a:srgbClr val="FF0000"/>
                </a:solidFill>
                <a:latin typeface="+mn-ea"/>
                <a:cs typeface="+mn-ea"/>
              </a:rPr>
              <a:t>（</a:t>
            </a:r>
            <a:r>
              <a:rPr lang="en-US" altLang="zh-CN" sz="2400" dirty="0">
                <a:solidFill>
                  <a:srgbClr val="FF0000"/>
                </a:solidFill>
                <a:latin typeface="+mn-ea"/>
                <a:cs typeface="+mn-ea"/>
              </a:rPr>
              <a:t>4</a:t>
            </a:r>
            <a:r>
              <a:rPr lang="zh-CN" altLang="en-US" sz="2400" dirty="0">
                <a:solidFill>
                  <a:srgbClr val="FF0000"/>
                </a:solidFill>
                <a:latin typeface="+mn-ea"/>
                <a:cs typeface="+mn-ea"/>
              </a:rPr>
              <a:t>）一般管到句号处。</a:t>
            </a:r>
            <a:r>
              <a:rPr lang="zh-CN" altLang="en-US" sz="2400" dirty="0">
                <a:solidFill>
                  <a:schemeClr val="tx1"/>
                </a:solidFill>
                <a:latin typeface="+mn-ea"/>
                <a:cs typeface="+mn-ea"/>
              </a:rPr>
              <a:t>（易错）</a:t>
            </a:r>
            <a:endParaRPr lang="zh-CN" altLang="en-US" sz="2400" dirty="0">
              <a:solidFill>
                <a:srgbClr val="FF0000"/>
              </a:solidFill>
              <a:latin typeface="+mn-ea"/>
              <a:cs typeface="+mn-ea"/>
            </a:endParaRPr>
          </a:p>
          <a:p>
            <a:pPr eaLnBrk="1" hangingPunct="1">
              <a:lnSpc>
                <a:spcPct val="120000"/>
              </a:lnSpc>
              <a:buNone/>
            </a:pPr>
            <a:endParaRPr lang="zh-CN" altLang="en-US" sz="2400" dirty="0">
              <a:solidFill>
                <a:srgbClr val="FF0000"/>
              </a:solidFill>
              <a:latin typeface="+mn-ea"/>
              <a:cs typeface="+mn-ea"/>
            </a:endParaRPr>
          </a:p>
          <a:p>
            <a:pPr algn="ctr" eaLnBrk="1" hangingPunct="1">
              <a:lnSpc>
                <a:spcPct val="120000"/>
              </a:lnSpc>
              <a:spcBef>
                <a:spcPct val="0"/>
              </a:spcBef>
              <a:buNone/>
            </a:pPr>
            <a:endParaRPr lang="zh-CN" altLang="en-US" sz="3600" b="1" dirty="0">
              <a:solidFill>
                <a:srgbClr val="FF6600"/>
              </a:solidFill>
            </a:endParaRPr>
          </a:p>
          <a:p>
            <a:pPr eaLnBrk="1" hangingPunct="1"/>
            <a:endParaRPr lang="en-US" altLang="zh-CN" sz="3600" dirty="0">
              <a:solidFill>
                <a:srgbClr val="000099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24280"/>
            <a:ext cx="8229600" cy="4902200"/>
          </a:xfrm>
        </p:spPr>
        <p:txBody>
          <a:bodyPr/>
          <a:p>
            <a:pPr>
              <a:lnSpc>
                <a:spcPct val="80000"/>
              </a:lnSpc>
              <a:buNone/>
            </a:pPr>
            <a:endParaRPr lang="zh-CN" altLang="en-US" sz="2400" dirty="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80000"/>
              </a:lnSpc>
              <a:buNone/>
            </a:pPr>
            <a:endParaRPr lang="zh-CN" altLang="en-US" sz="2400" dirty="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0">
              <a:buNone/>
            </a:pPr>
            <a:endParaRPr lang="zh-CN" altLang="en-US" sz="24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18135" y="3521710"/>
            <a:ext cx="850773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eaLnBrk="1" hangingPunct="1"/>
            <a:endParaRPr lang="zh-CN" altLang="en-US" b="1" dirty="0">
              <a:solidFill>
                <a:srgbClr val="FF0000"/>
              </a:solidFill>
              <a:sym typeface="+mn-ea"/>
            </a:endParaRPr>
          </a:p>
          <a:p>
            <a:pPr algn="l" eaLnBrk="1" hangingPunct="1"/>
            <a:r>
              <a:rPr lang="zh-CN" altLang="en-US" sz="2000" dirty="0">
                <a:solidFill>
                  <a:schemeClr val="tx1"/>
                </a:solidFill>
                <a:latin typeface="+mn-ea"/>
                <a:ea typeface="+mn-ea"/>
                <a:cs typeface="+mn-ea"/>
                <a:sym typeface="+mn-ea"/>
              </a:rPr>
              <a:t> 某某</a:t>
            </a:r>
            <a:r>
              <a:rPr lang="zh-CN" altLang="en-US" sz="2000" dirty="0">
                <a:solidFill>
                  <a:srgbClr val="FF0000"/>
                </a:solidFill>
                <a:latin typeface="+mn-ea"/>
                <a:ea typeface="+mn-ea"/>
                <a:cs typeface="+mn-ea"/>
                <a:sym typeface="+mn-ea"/>
              </a:rPr>
              <a:t>说</a:t>
            </a:r>
            <a:r>
              <a:rPr lang="en-US" altLang="zh-CN" sz="2000" dirty="0">
                <a:solidFill>
                  <a:srgbClr val="FF0000"/>
                </a:solidFill>
                <a:latin typeface="+mn-ea"/>
                <a:ea typeface="+mn-ea"/>
                <a:cs typeface="+mn-ea"/>
                <a:sym typeface="+mn-ea"/>
              </a:rPr>
              <a:t>:</a:t>
            </a:r>
            <a:r>
              <a:rPr lang="zh-CN" altLang="en-US" sz="2000" dirty="0">
                <a:latin typeface="+mn-ea"/>
                <a:ea typeface="+mn-ea"/>
                <a:cs typeface="+mn-ea"/>
                <a:sym typeface="+mn-ea"/>
              </a:rPr>
              <a:t>“</a:t>
            </a:r>
            <a:r>
              <a:rPr lang="en-US" altLang="zh-CN" sz="2000" dirty="0">
                <a:latin typeface="+mn-ea"/>
                <a:ea typeface="+mn-ea"/>
                <a:cs typeface="+mn-ea"/>
                <a:sym typeface="+mn-ea"/>
              </a:rPr>
              <a:t>XXXX</a:t>
            </a:r>
            <a:r>
              <a:rPr lang="zh-CN" altLang="en-US" sz="2000" dirty="0">
                <a:latin typeface="+mn-ea"/>
                <a:ea typeface="+mn-ea"/>
                <a:cs typeface="+mn-ea"/>
                <a:sym typeface="+mn-ea"/>
              </a:rPr>
              <a:t>。”（</a:t>
            </a:r>
            <a:r>
              <a:rPr lang="zh-CN" altLang="en-US" sz="2000" dirty="0">
                <a:solidFill>
                  <a:srgbClr val="FF0000"/>
                </a:solidFill>
                <a:latin typeface="+mn-ea"/>
                <a:ea typeface="+mn-ea"/>
                <a:cs typeface="+mn-ea"/>
                <a:sym typeface="+mn-ea"/>
              </a:rPr>
              <a:t>句首</a:t>
            </a:r>
            <a:r>
              <a:rPr lang="zh-CN" altLang="en-US" sz="2000" dirty="0">
                <a:latin typeface="+mn-ea"/>
                <a:ea typeface="+mn-ea"/>
                <a:cs typeface="+mn-ea"/>
                <a:sym typeface="+mn-ea"/>
              </a:rPr>
              <a:t>）</a:t>
            </a:r>
            <a:endParaRPr lang="zh-CN" altLang="en-US" sz="2000" dirty="0">
              <a:latin typeface="+mn-ea"/>
              <a:ea typeface="+mn-ea"/>
              <a:cs typeface="+mn-ea"/>
              <a:sym typeface="+mn-ea"/>
            </a:endParaRPr>
          </a:p>
          <a:p>
            <a:pPr algn="l" eaLnBrk="1" hangingPunct="1"/>
            <a:r>
              <a:rPr lang="zh-CN" altLang="en-US" sz="2000" dirty="0">
                <a:latin typeface="+mn-ea"/>
                <a:ea typeface="+mn-ea"/>
                <a:cs typeface="+mn-ea"/>
                <a:sym typeface="+mn-ea"/>
              </a:rPr>
              <a:t>“</a:t>
            </a:r>
            <a:r>
              <a:rPr lang="en-US" altLang="zh-CN" sz="2000" dirty="0">
                <a:latin typeface="+mn-ea"/>
                <a:ea typeface="+mn-ea"/>
                <a:cs typeface="+mn-ea"/>
                <a:sym typeface="+mn-ea"/>
              </a:rPr>
              <a:t>XXXX</a:t>
            </a:r>
            <a:r>
              <a:rPr lang="zh-CN" altLang="en-US" sz="2000" dirty="0">
                <a:solidFill>
                  <a:srgbClr val="FF0000"/>
                </a:solidFill>
                <a:latin typeface="+mn-ea"/>
                <a:ea typeface="+mn-ea"/>
                <a:cs typeface="+mn-ea"/>
                <a:sym typeface="+mn-ea"/>
              </a:rPr>
              <a:t>，</a:t>
            </a:r>
            <a:r>
              <a:rPr lang="zh-CN" altLang="en-US" sz="2000" dirty="0">
                <a:latin typeface="+mn-ea"/>
                <a:ea typeface="+mn-ea"/>
                <a:cs typeface="+mn-ea"/>
                <a:sym typeface="+mn-ea"/>
              </a:rPr>
              <a:t>”某某</a:t>
            </a:r>
            <a:r>
              <a:rPr lang="zh-CN" altLang="en-US" sz="2000" dirty="0">
                <a:solidFill>
                  <a:srgbClr val="FF0000"/>
                </a:solidFill>
                <a:latin typeface="+mn-ea"/>
                <a:ea typeface="+mn-ea"/>
                <a:cs typeface="+mn-ea"/>
                <a:sym typeface="+mn-ea"/>
              </a:rPr>
              <a:t>说，</a:t>
            </a:r>
            <a:r>
              <a:rPr lang="zh-CN" altLang="en-US" sz="2000" dirty="0">
                <a:latin typeface="+mn-ea"/>
                <a:ea typeface="+mn-ea"/>
                <a:cs typeface="+mn-ea"/>
                <a:sym typeface="+mn-ea"/>
              </a:rPr>
              <a:t>“</a:t>
            </a:r>
            <a:r>
              <a:rPr lang="en-US" altLang="zh-CN" sz="2000" dirty="0">
                <a:latin typeface="+mn-ea"/>
                <a:ea typeface="+mn-ea"/>
                <a:cs typeface="+mn-ea"/>
                <a:sym typeface="+mn-ea"/>
              </a:rPr>
              <a:t>XXXX</a:t>
            </a:r>
            <a:r>
              <a:rPr lang="zh-CN" altLang="en-US" sz="2000" dirty="0">
                <a:solidFill>
                  <a:srgbClr val="FF0000"/>
                </a:solidFill>
                <a:latin typeface="+mn-ea"/>
                <a:ea typeface="+mn-ea"/>
                <a:cs typeface="+mn-ea"/>
                <a:sym typeface="+mn-ea"/>
              </a:rPr>
              <a:t>。</a:t>
            </a:r>
            <a:r>
              <a:rPr lang="zh-CN" altLang="en-US" sz="2000" dirty="0">
                <a:latin typeface="+mn-ea"/>
                <a:ea typeface="+mn-ea"/>
                <a:cs typeface="+mn-ea"/>
                <a:sym typeface="+mn-ea"/>
              </a:rPr>
              <a:t>”（</a:t>
            </a:r>
            <a:r>
              <a:rPr lang="zh-CN" altLang="en-US" sz="2000" dirty="0">
                <a:solidFill>
                  <a:srgbClr val="FF0000"/>
                </a:solidFill>
                <a:latin typeface="+mn-ea"/>
                <a:ea typeface="+mn-ea"/>
                <a:cs typeface="+mn-ea"/>
                <a:sym typeface="+mn-ea"/>
              </a:rPr>
              <a:t>句中</a:t>
            </a:r>
            <a:r>
              <a:rPr lang="zh-CN" altLang="en-US" sz="2000" dirty="0">
                <a:latin typeface="+mn-ea"/>
                <a:ea typeface="+mn-ea"/>
                <a:cs typeface="+mn-ea"/>
                <a:sym typeface="+mn-ea"/>
              </a:rPr>
              <a:t>）</a:t>
            </a:r>
            <a:endParaRPr lang="zh-CN" altLang="en-US" sz="2000" dirty="0">
              <a:latin typeface="+mn-ea"/>
              <a:ea typeface="+mn-ea"/>
              <a:cs typeface="+mn-ea"/>
              <a:sym typeface="+mn-ea"/>
            </a:endParaRPr>
          </a:p>
          <a:p>
            <a:pPr algn="l" eaLnBrk="1" hangingPunct="1"/>
            <a:r>
              <a:rPr lang="zh-CN" altLang="en-US" sz="2000" dirty="0">
                <a:latin typeface="+mn-ea"/>
                <a:ea typeface="+mn-ea"/>
                <a:cs typeface="+mn-ea"/>
                <a:sym typeface="+mn-ea"/>
              </a:rPr>
              <a:t>“</a:t>
            </a:r>
            <a:r>
              <a:rPr lang="en-US" altLang="zh-CN" sz="2000" dirty="0">
                <a:latin typeface="+mn-ea"/>
                <a:ea typeface="+mn-ea"/>
                <a:cs typeface="+mn-ea"/>
                <a:sym typeface="+mn-ea"/>
              </a:rPr>
              <a:t>XXXX</a:t>
            </a:r>
            <a:r>
              <a:rPr lang="zh-CN" altLang="en-US" sz="2000" dirty="0">
                <a:solidFill>
                  <a:srgbClr val="FF0000"/>
                </a:solidFill>
                <a:latin typeface="+mn-ea"/>
                <a:ea typeface="+mn-ea"/>
                <a:cs typeface="+mn-ea"/>
                <a:sym typeface="+mn-ea"/>
              </a:rPr>
              <a:t>。</a:t>
            </a:r>
            <a:r>
              <a:rPr lang="zh-CN" altLang="en-US" sz="2000" dirty="0">
                <a:latin typeface="+mn-ea"/>
                <a:ea typeface="+mn-ea"/>
                <a:cs typeface="+mn-ea"/>
                <a:sym typeface="+mn-ea"/>
              </a:rPr>
              <a:t>”某某</a:t>
            </a:r>
            <a:r>
              <a:rPr lang="zh-CN" altLang="en-US" sz="2000" dirty="0">
                <a:solidFill>
                  <a:srgbClr val="FF0000"/>
                </a:solidFill>
                <a:latin typeface="+mn-ea"/>
                <a:ea typeface="+mn-ea"/>
                <a:cs typeface="+mn-ea"/>
                <a:sym typeface="+mn-ea"/>
              </a:rPr>
              <a:t>说。</a:t>
            </a:r>
            <a:r>
              <a:rPr lang="zh-CN" altLang="en-US" sz="2000" dirty="0">
                <a:latin typeface="+mn-ea"/>
                <a:ea typeface="+mn-ea"/>
                <a:cs typeface="+mn-ea"/>
                <a:sym typeface="+mn-ea"/>
              </a:rPr>
              <a:t>（</a:t>
            </a:r>
            <a:r>
              <a:rPr lang="zh-CN" altLang="en-US" sz="2000" dirty="0">
                <a:solidFill>
                  <a:srgbClr val="FF0000"/>
                </a:solidFill>
                <a:latin typeface="+mn-ea"/>
                <a:ea typeface="+mn-ea"/>
                <a:cs typeface="+mn-ea"/>
                <a:sym typeface="+mn-ea"/>
              </a:rPr>
              <a:t>句末</a:t>
            </a:r>
            <a:r>
              <a:rPr lang="zh-CN" altLang="en-US" sz="2000" dirty="0">
                <a:latin typeface="+mn-ea"/>
                <a:ea typeface="+mn-ea"/>
                <a:cs typeface="+mn-ea"/>
                <a:sym typeface="+mn-ea"/>
              </a:rPr>
              <a:t>）</a:t>
            </a:r>
            <a:endParaRPr lang="zh-CN" altLang="en-US" sz="2000" dirty="0">
              <a:latin typeface="+mn-ea"/>
              <a:ea typeface="+mn-ea"/>
              <a:cs typeface="+mn-ea"/>
              <a:sym typeface="+mn-ea"/>
            </a:endParaRPr>
          </a:p>
          <a:p>
            <a:pPr algn="l" eaLnBrk="1" hangingPunct="1"/>
            <a:endParaRPr lang="zh-CN" altLang="en-US" sz="1800">
              <a:latin typeface="楷体_GB2312" panose="02010609030101010101" pitchFamily="49" charset="-122"/>
              <a:ea typeface="楷体_GB2312" panose="02010609030101010101" pitchFamily="49" charset="-122"/>
              <a:cs typeface="楷体_GB2312" panose="0201060903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15290" y="1764030"/>
            <a:ext cx="8312785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80000"/>
              </a:lnSpc>
              <a:buNone/>
            </a:pPr>
            <a:r>
              <a:rPr lang="zh-CN" altLang="en-US" sz="2000" dirty="0">
                <a:solidFill>
                  <a:srgbClr val="000000"/>
                </a:solidFill>
                <a:latin typeface="Calibri" panose="020F0502020204030204" charset="0"/>
                <a:cs typeface="宋体" panose="02010600030101010101" pitchFamily="2" charset="-122"/>
                <a:sym typeface="+mn-ea"/>
              </a:rPr>
              <a:t>①</a:t>
            </a:r>
            <a:r>
              <a:rPr lang="zh-CN" altLang="en-US" sz="2000" dirty="0">
                <a:latin typeface="+mn-ea"/>
                <a:ea typeface="+mn-ea"/>
                <a:cs typeface="+mn-ea"/>
                <a:sym typeface="+mn-ea"/>
              </a:rPr>
              <a:t>他不回答，对柜里</a:t>
            </a:r>
            <a:r>
              <a:rPr lang="zh-CN" altLang="en-US" sz="2000" dirty="0">
                <a:solidFill>
                  <a:srgbClr val="FF0000"/>
                </a:solidFill>
                <a:latin typeface="+mn-ea"/>
                <a:ea typeface="+mn-ea"/>
                <a:cs typeface="+mn-ea"/>
                <a:sym typeface="+mn-ea"/>
              </a:rPr>
              <a:t>说：</a:t>
            </a:r>
            <a:r>
              <a:rPr lang="zh-CN" altLang="en-US" sz="2000" dirty="0">
                <a:latin typeface="+mn-ea"/>
                <a:ea typeface="+mn-ea"/>
                <a:cs typeface="+mn-ea"/>
                <a:sym typeface="+mn-ea"/>
              </a:rPr>
              <a:t>“温两碗酒，要一碟茴香豆。”</a:t>
            </a:r>
            <a:endParaRPr lang="zh-CN" altLang="en-US" sz="2000" dirty="0">
              <a:latin typeface="+mn-ea"/>
              <a:ea typeface="+mn-ea"/>
              <a:cs typeface="+mn-ea"/>
              <a:sym typeface="+mn-ea"/>
            </a:endParaRPr>
          </a:p>
          <a:p>
            <a:pPr algn="l">
              <a:lnSpc>
                <a:spcPct val="80000"/>
              </a:lnSpc>
              <a:buNone/>
            </a:pPr>
            <a:r>
              <a:rPr lang="zh-CN" altLang="en-US" sz="20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endParaRPr lang="zh-CN" altLang="en-US" sz="20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80000"/>
              </a:lnSpc>
              <a:buNone/>
            </a:pPr>
            <a:r>
              <a:rPr lang="zh-CN" altLang="en-US" sz="2000" dirty="0">
                <a:solidFill>
                  <a:srgbClr val="000000"/>
                </a:solidFill>
                <a:latin typeface="Calibri" panose="020F0502020204030204" charset="0"/>
                <a:cs typeface="宋体" panose="02010600030101010101" pitchFamily="2" charset="-122"/>
                <a:sym typeface="+mn-ea"/>
              </a:rPr>
              <a:t>②</a:t>
            </a:r>
            <a:r>
              <a:rPr lang="zh-CN" altLang="en-US" sz="2000" dirty="0">
                <a:latin typeface="+mn-ea"/>
                <a:ea typeface="+mn-ea"/>
                <a:cs typeface="+mn-ea"/>
                <a:sym typeface="+mn-ea"/>
              </a:rPr>
              <a:t>“不，这条狗不是将军家的……”巡警深思地</a:t>
            </a:r>
            <a:r>
              <a:rPr lang="zh-CN" altLang="en-US" sz="2000" dirty="0">
                <a:solidFill>
                  <a:srgbClr val="FF0000"/>
                </a:solidFill>
                <a:latin typeface="+mn-ea"/>
                <a:ea typeface="+mn-ea"/>
                <a:cs typeface="+mn-ea"/>
                <a:sym typeface="+mn-ea"/>
              </a:rPr>
              <a:t>说，</a:t>
            </a:r>
            <a:r>
              <a:rPr lang="zh-CN" altLang="en-US" sz="2000" dirty="0">
                <a:latin typeface="+mn-ea"/>
                <a:ea typeface="+mn-ea"/>
                <a:cs typeface="+mn-ea"/>
                <a:sym typeface="+mn-ea"/>
              </a:rPr>
              <a:t>“将军家里没有这样</a:t>
            </a:r>
            <a:endParaRPr lang="zh-CN" altLang="en-US" sz="2000" dirty="0">
              <a:latin typeface="+mn-ea"/>
              <a:ea typeface="+mn-ea"/>
              <a:cs typeface="+mn-ea"/>
              <a:sym typeface="+mn-ea"/>
            </a:endParaRPr>
          </a:p>
          <a:p>
            <a:pPr algn="l">
              <a:lnSpc>
                <a:spcPct val="80000"/>
              </a:lnSpc>
              <a:buNone/>
            </a:pPr>
            <a:endParaRPr lang="zh-CN" altLang="en-US" sz="2000" dirty="0">
              <a:latin typeface="+mn-ea"/>
              <a:ea typeface="+mn-ea"/>
              <a:cs typeface="+mn-ea"/>
              <a:sym typeface="+mn-ea"/>
            </a:endParaRPr>
          </a:p>
          <a:p>
            <a:pPr algn="l">
              <a:lnSpc>
                <a:spcPct val="80000"/>
              </a:lnSpc>
              <a:buNone/>
            </a:pPr>
            <a:r>
              <a:rPr lang="zh-CN" altLang="en-US" sz="2000" dirty="0">
                <a:latin typeface="+mn-ea"/>
                <a:ea typeface="+mn-ea"/>
                <a:cs typeface="+mn-ea"/>
                <a:sym typeface="+mn-ea"/>
              </a:rPr>
              <a:t>的狗。他家里的狗大半是大猎狗。”</a:t>
            </a:r>
            <a:endParaRPr lang="zh-CN" altLang="en-US" sz="2000" dirty="0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80000"/>
              </a:lnSpc>
              <a:buNone/>
            </a:pPr>
            <a:r>
              <a:rPr lang="zh-CN" altLang="en-US" sz="20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endParaRPr lang="zh-CN" altLang="en-US" sz="20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80000"/>
              </a:lnSpc>
              <a:buNone/>
            </a:pPr>
            <a:r>
              <a:rPr lang="zh-CN" altLang="en-US" sz="2000" dirty="0">
                <a:solidFill>
                  <a:srgbClr val="000000"/>
                </a:solidFill>
                <a:latin typeface="Calibri" panose="020F0502020204030204" charset="0"/>
                <a:cs typeface="宋体" panose="02010600030101010101" pitchFamily="2" charset="-122"/>
                <a:sym typeface="+mn-ea"/>
              </a:rPr>
              <a:t>③</a:t>
            </a:r>
            <a:r>
              <a:rPr lang="en-US" altLang="zh-CN" sz="2000" dirty="0">
                <a:latin typeface="+mn-ea"/>
                <a:ea typeface="+mn-ea"/>
                <a:cs typeface="+mn-ea"/>
                <a:sym typeface="+mn-ea"/>
              </a:rPr>
              <a:t>“</a:t>
            </a:r>
            <a:r>
              <a:rPr lang="zh-CN" altLang="en-US" sz="2000" dirty="0">
                <a:latin typeface="+mn-ea"/>
                <a:ea typeface="+mn-ea"/>
                <a:cs typeface="+mn-ea"/>
                <a:sym typeface="+mn-ea"/>
              </a:rPr>
              <a:t>这狗像是席加洛夫将军家的。”人群里有人</a:t>
            </a:r>
            <a:r>
              <a:rPr lang="zh-CN" altLang="en-US" sz="2000" dirty="0">
                <a:solidFill>
                  <a:srgbClr val="FF0000"/>
                </a:solidFill>
                <a:latin typeface="+mn-ea"/>
                <a:ea typeface="+mn-ea"/>
                <a:cs typeface="+mn-ea"/>
                <a:sym typeface="+mn-ea"/>
              </a:rPr>
              <a:t>说。</a:t>
            </a:r>
            <a:endParaRPr lang="zh-CN" altLang="en-US" sz="2000" dirty="0">
              <a:latin typeface="楷体_GB2312" panose="02010609030101010101" pitchFamily="49" charset="-122"/>
              <a:ea typeface="楷体_GB2312" panose="02010609030101010101" pitchFamily="49" charset="-122"/>
              <a:cs typeface="楷体_GB2312" panose="02010609030101010101" pitchFamily="49" charset="-122"/>
              <a:sym typeface="+mn-ea"/>
            </a:endParaRPr>
          </a:p>
          <a:p>
            <a:pPr algn="l">
              <a:lnSpc>
                <a:spcPct val="80000"/>
              </a:lnSpc>
              <a:buNone/>
            </a:pPr>
            <a:endParaRPr lang="zh-CN" altLang="en-US" sz="2000"/>
          </a:p>
        </p:txBody>
      </p:sp>
      <p:sp>
        <p:nvSpPr>
          <p:cNvPr id="9" name="文本框 8"/>
          <p:cNvSpPr txBox="1"/>
          <p:nvPr/>
        </p:nvSpPr>
        <p:spPr>
          <a:xfrm>
            <a:off x="415290" y="5353685"/>
            <a:ext cx="47015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000">
                <a:latin typeface="+mn-ea"/>
                <a:ea typeface="+mn-ea"/>
              </a:rPr>
              <a:t>问题：引号和点号的位置关系</a:t>
            </a:r>
            <a:endParaRPr lang="zh-CN" altLang="zh-CN" sz="2000">
              <a:latin typeface="+mn-ea"/>
              <a:ea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14655" y="4844415"/>
            <a:ext cx="68459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+mn-ea"/>
                <a:ea typeface="+mn-ea"/>
              </a:rPr>
              <a:t>前面说，用冒号；中间说，用逗号；最后说，用句号。</a:t>
            </a:r>
            <a:endParaRPr lang="zh-CN" altLang="en-US" sz="200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4" grpId="0"/>
      <p:bldP spid="4" grpId="1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引号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65760" y="738505"/>
            <a:ext cx="8321040" cy="5387975"/>
          </a:xfrm>
        </p:spPr>
        <p:txBody>
          <a:bodyPr/>
          <a:p>
            <a:pPr marL="0" indent="0">
              <a:buNone/>
            </a:pPr>
            <a:endParaRPr lang="zh-CN" altLang="en-US" sz="24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x-none" sz="2400" kern="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sym typeface="+mn-ea"/>
              </a:rPr>
              <a:t>《</a:t>
            </a:r>
            <a:r>
              <a:rPr lang="zh-CN" altLang="en-US" sz="2400" kern="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sym typeface="+mn-ea"/>
              </a:rPr>
              <a:t>荀子</a:t>
            </a:r>
            <a:r>
              <a:rPr lang="en-US" altLang="x-none" sz="2400" kern="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sym typeface="+mn-ea"/>
              </a:rPr>
              <a:t>•</a:t>
            </a:r>
            <a:r>
              <a:rPr lang="zh-CN" altLang="en-US" sz="2400" kern="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sym typeface="+mn-ea"/>
              </a:rPr>
              <a:t>劝学</a:t>
            </a:r>
            <a:r>
              <a:rPr lang="en-US" altLang="x-none" sz="2400" kern="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sym typeface="+mn-ea"/>
              </a:rPr>
              <a:t>》</a:t>
            </a:r>
            <a:r>
              <a:rPr lang="zh-CN" altLang="en-US" sz="2400" kern="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sym typeface="+mn-ea"/>
              </a:rPr>
              <a:t>中写到</a:t>
            </a:r>
            <a:r>
              <a:rPr lang="zh-CN" altLang="en-US" sz="2400" kern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sym typeface="+mn-ea"/>
              </a:rPr>
              <a:t>：</a:t>
            </a:r>
            <a:r>
              <a:rPr lang="zh-CN" altLang="en-US" sz="2400" kern="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sym typeface="+mn-ea"/>
              </a:rPr>
              <a:t>“</a:t>
            </a:r>
            <a:r>
              <a:rPr lang="zh-CN" altLang="en-US" sz="2400" kern="0" noProof="0" dirty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sym typeface="+mn-ea"/>
              </a:rPr>
              <a:t>青，取之于蓝而青于蓝；冰，水为之而寒于水</a:t>
            </a:r>
            <a:r>
              <a:rPr lang="zh-CN" altLang="en-US" sz="2400" b="1" kern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sym typeface="+mn-ea"/>
              </a:rPr>
              <a:t>。</a:t>
            </a:r>
            <a:r>
              <a:rPr lang="zh-CN" altLang="en-US" sz="2400" kern="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sym typeface="+mn-ea"/>
              </a:rPr>
              <a:t>”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  <a:p>
            <a:pPr marL="0" indent="0">
              <a:buNone/>
            </a:pP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en-US" sz="2400" dirty="0">
                <a:solidFill>
                  <a:srgbClr val="003300"/>
                </a:solidFill>
                <a:latin typeface="Times New Roman" panose="02020603050405020304" pitchFamily="18" charset="0"/>
                <a:sym typeface="+mn-ea"/>
              </a:rPr>
              <a:t> </a:t>
            </a:r>
            <a:r>
              <a:rPr lang="zh-CN" altLang="en-US" sz="2400" dirty="0">
                <a:latin typeface="宋体" panose="02010600030101010101" pitchFamily="2" charset="-122"/>
                <a:sym typeface="+mn-ea"/>
              </a:rPr>
              <a:t>唐代大诗人杜甫曾写下了</a:t>
            </a:r>
            <a:r>
              <a:rPr lang="zh-CN" altLang="en-US" sz="2400" dirty="0">
                <a:latin typeface="Times New Roman" panose="02020603050405020304" pitchFamily="18" charset="0"/>
                <a:sym typeface="+mn-ea"/>
              </a:rPr>
              <a:t>“</a:t>
            </a:r>
            <a:r>
              <a:rPr lang="zh-CN" altLang="en-US" sz="2400" dirty="0">
                <a:latin typeface="宋体" panose="02010600030101010101" pitchFamily="2" charset="-122"/>
                <a:sym typeface="+mn-ea"/>
              </a:rPr>
              <a:t>朱门酒肉臭，路有冻死骨</a:t>
            </a:r>
            <a:r>
              <a:rPr lang="zh-CN" altLang="en-US" sz="2400" dirty="0">
                <a:latin typeface="Times New Roman" panose="02020603050405020304" pitchFamily="18" charset="0"/>
                <a:sym typeface="+mn-ea"/>
              </a:rPr>
              <a:t>”</a:t>
            </a:r>
            <a:r>
              <a:rPr lang="zh-CN" altLang="en-US" sz="2400" dirty="0">
                <a:latin typeface="宋体" panose="02010600030101010101" pitchFamily="2" charset="-122"/>
                <a:sym typeface="+mn-ea"/>
              </a:rPr>
              <a:t>的名句。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7200" y="2165985"/>
            <a:ext cx="868680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2400" dirty="0">
                <a:solidFill>
                  <a:srgbClr val="FF0000"/>
                </a:solidFill>
                <a:effectLst/>
                <a:latin typeface="宋体" panose="02010600030101010101" pitchFamily="2" charset="-122"/>
                <a:sym typeface="+mn-ea"/>
              </a:rPr>
              <a:t>1.</a:t>
            </a:r>
            <a:r>
              <a:rPr sz="2400" dirty="0">
                <a:solidFill>
                  <a:srgbClr val="FF0000"/>
                </a:solidFill>
                <a:effectLst/>
                <a:latin typeface="宋体" panose="02010600030101010101" pitchFamily="2" charset="-122"/>
                <a:sym typeface="+mn-ea"/>
              </a:rPr>
              <a:t>如果引文独立成句，意思又完整，引号之前一般用冒号，句末点号放在引号内。</a:t>
            </a:r>
            <a:endParaRPr sz="2400" dirty="0">
              <a:solidFill>
                <a:srgbClr val="FF0000"/>
              </a:solidFill>
              <a:effectLst/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7200" y="3712845"/>
            <a:ext cx="8056880" cy="1087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 eaLnBrk="1" hangingPunct="1">
              <a:lnSpc>
                <a:spcPct val="90000"/>
              </a:lnSpc>
              <a:buNone/>
            </a:pPr>
            <a:r>
              <a:rPr lang="en-US" altLang="zh-CN" sz="2400" dirty="0">
                <a:solidFill>
                  <a:srgbClr val="C00000"/>
                </a:solidFill>
                <a:sym typeface="+mn-ea"/>
              </a:rPr>
              <a:t>2.</a:t>
            </a:r>
            <a:r>
              <a:rPr lang="zh-CN" altLang="en-US" sz="2400" dirty="0">
                <a:solidFill>
                  <a:srgbClr val="C00000"/>
                </a:solidFill>
                <a:sym typeface="+mn-ea"/>
              </a:rPr>
              <a:t>引文不完整或者引文作为句子的一部分时，句末点号放在</a:t>
            </a:r>
            <a:endParaRPr lang="zh-CN" altLang="en-US" sz="2400" dirty="0">
              <a:solidFill>
                <a:srgbClr val="C00000"/>
              </a:solidFill>
              <a:sym typeface="+mn-ea"/>
            </a:endParaRPr>
          </a:p>
          <a:p>
            <a:pPr algn="l" eaLnBrk="1" hangingPunct="1">
              <a:lnSpc>
                <a:spcPct val="90000"/>
              </a:lnSpc>
              <a:buNone/>
            </a:pPr>
            <a:r>
              <a:rPr lang="zh-CN" altLang="en-US" sz="2400" dirty="0">
                <a:solidFill>
                  <a:srgbClr val="C00000"/>
                </a:solidFill>
                <a:sym typeface="+mn-ea"/>
              </a:rPr>
              <a:t>引号之外或不使用点号，且前面不用冒号。</a:t>
            </a:r>
            <a:r>
              <a:rPr lang="zh-CN" altLang="en-US" sz="2400" dirty="0">
                <a:solidFill>
                  <a:schemeClr val="tx1"/>
                </a:solidFill>
                <a:sym typeface="+mn-ea"/>
              </a:rPr>
              <a:t>（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？！除外） </a:t>
            </a:r>
            <a:endParaRPr lang="zh-CN" altLang="en-US" sz="2400" dirty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 algn="l" eaLnBrk="1" hangingPunct="1">
              <a:lnSpc>
                <a:spcPct val="90000"/>
              </a:lnSpc>
              <a:buNone/>
            </a:pPr>
            <a:endParaRPr lang="zh-CN" altLang="en-US" sz="24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7200" y="5162550"/>
            <a:ext cx="653923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2400" dirty="0">
                <a:latin typeface="宋体" panose="02010600030101010101" pitchFamily="2" charset="-122"/>
                <a:sym typeface="+mn-ea"/>
              </a:rPr>
              <a:t>④</a:t>
            </a:r>
            <a:r>
              <a:rPr lang="zh-CN" altLang="en-US" sz="2400"/>
              <a:t>悠悠说：“那家破饭店我再也不去了。”</a:t>
            </a:r>
            <a:endParaRPr lang="zh-CN" altLang="en-US" sz="2400"/>
          </a:p>
          <a:p>
            <a:pPr algn="l"/>
            <a:r>
              <a:rPr lang="en-US" altLang="zh-CN" sz="2400" dirty="0">
                <a:latin typeface="宋体" panose="02010600030101010101" pitchFamily="2" charset="-122"/>
                <a:sym typeface="+mn-ea"/>
              </a:rPr>
              <a:t>⑤</a:t>
            </a:r>
            <a:r>
              <a:rPr lang="zh-CN" altLang="en-US" sz="2400"/>
              <a:t>悠悠说他再也不去那家破饭店了。 </a:t>
            </a:r>
            <a:endParaRPr lang="zh-CN" altLang="en-US" sz="2400"/>
          </a:p>
        </p:txBody>
      </p:sp>
      <p:sp>
        <p:nvSpPr>
          <p:cNvPr id="7" name="文本框 6"/>
          <p:cNvSpPr txBox="1"/>
          <p:nvPr/>
        </p:nvSpPr>
        <p:spPr>
          <a:xfrm>
            <a:off x="457200" y="5820410"/>
            <a:ext cx="6583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400" dirty="0">
                <a:solidFill>
                  <a:srgbClr val="FF33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3.</a:t>
            </a:r>
            <a:r>
              <a:rPr lang="zh-CN" altLang="en-US" sz="2400" dirty="0">
                <a:solidFill>
                  <a:srgbClr val="FF33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转述大意时不用引号，冒号改成逗号或去掉。</a:t>
            </a:r>
            <a:endParaRPr lang="zh-CN" altLang="en-US"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57200" y="4422775"/>
            <a:ext cx="71932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>
                <a:latin typeface="Calibri" panose="020F0502020204030204" charset="0"/>
                <a:sym typeface="+mn-ea"/>
              </a:rPr>
              <a:t>③</a:t>
            </a:r>
            <a:r>
              <a:rPr lang="zh-CN" altLang="en-US" sz="2400" dirty="0">
                <a:latin typeface="宋体" panose="02010600030101010101" pitchFamily="2" charset="-122"/>
                <a:sym typeface="+mn-ea"/>
              </a:rPr>
              <a:t>他把</a:t>
            </a:r>
            <a:r>
              <a:rPr lang="zh-CN" altLang="en-US" sz="2400" dirty="0">
                <a:latin typeface="Times New Roman" panose="02020603050405020304" pitchFamily="18" charset="0"/>
                <a:sym typeface="+mn-ea"/>
              </a:rPr>
              <a:t>“</a:t>
            </a:r>
            <a:r>
              <a:rPr lang="zh-CN" altLang="en-US" sz="2400" dirty="0">
                <a:latin typeface="宋体" panose="02010600030101010101" pitchFamily="2" charset="-122"/>
                <a:sym typeface="+mn-ea"/>
              </a:rPr>
              <a:t>醉卧沙场君莫笑，古来征战几人回？</a:t>
            </a:r>
            <a:r>
              <a:rPr lang="zh-CN" altLang="en-US" sz="2400" dirty="0">
                <a:latin typeface="Times New Roman" panose="02020603050405020304" pitchFamily="18" charset="0"/>
                <a:sym typeface="+mn-ea"/>
              </a:rPr>
              <a:t>”</a:t>
            </a:r>
            <a:r>
              <a:rPr lang="zh-CN" altLang="en-US" sz="2400" dirty="0">
                <a:latin typeface="宋体" panose="02010600030101010101" pitchFamily="2" charset="-122"/>
                <a:sym typeface="+mn-ea"/>
              </a:rPr>
              <a:t>两句</a:t>
            </a:r>
            <a:endParaRPr lang="zh-CN" altLang="en-US" sz="2400" dirty="0">
              <a:latin typeface="宋体" panose="02010600030101010101" pitchFamily="2" charset="-122"/>
              <a:sym typeface="+mn-ea"/>
            </a:endParaRPr>
          </a:p>
          <a:p>
            <a:pPr algn="l"/>
            <a:r>
              <a:rPr lang="zh-CN" altLang="en-US" sz="2400" dirty="0">
                <a:latin typeface="宋体" panose="02010600030101010101" pitchFamily="2" charset="-122"/>
                <a:sym typeface="+mn-ea"/>
              </a:rPr>
              <a:t>反复吟咏了好几遍</a:t>
            </a:r>
            <a:r>
              <a:rPr lang="zh-CN" altLang="en-US" b="1" dirty="0">
                <a:latin typeface="宋体" panose="02010600030101010101" pitchFamily="2" charset="-122"/>
                <a:sym typeface="+mn-ea"/>
              </a:rPr>
              <a:t>。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9" grpId="0"/>
      <p:bldP spid="6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522095" y="1600200"/>
            <a:ext cx="1231900" cy="4526280"/>
          </a:xfrm>
        </p:spPr>
        <p:txBody>
          <a:bodyPr/>
          <a:p>
            <a:pPr marL="0" indent="0">
              <a:buNone/>
            </a:pPr>
            <a:r>
              <a:rPr lang="zh-CN" altLang="en-US" sz="2800" kern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ea"/>
                <a:cs typeface="+mn-ea"/>
                <a:sym typeface="+mn-ea"/>
              </a:rPr>
              <a:t>引   </a:t>
            </a:r>
            <a:endParaRPr lang="zh-CN" altLang="en-US" sz="2800" kern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ea"/>
              <a:cs typeface="+mn-ea"/>
              <a:sym typeface="+mn-ea"/>
            </a:endParaRPr>
          </a:p>
          <a:p>
            <a:pPr marL="0" indent="0">
              <a:buNone/>
            </a:pPr>
            <a:r>
              <a:rPr lang="zh-CN" altLang="en-US" sz="2800" kern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ea"/>
                <a:cs typeface="+mn-ea"/>
                <a:sym typeface="+mn-ea"/>
              </a:rPr>
              <a:t>号       复   </a:t>
            </a:r>
            <a:endParaRPr lang="zh-CN" altLang="en-US" sz="2800" kern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ea"/>
              <a:cs typeface="+mn-ea"/>
              <a:sym typeface="+mn-ea"/>
            </a:endParaRPr>
          </a:p>
          <a:p>
            <a:pPr marL="0" indent="0">
              <a:buNone/>
            </a:pPr>
            <a:r>
              <a:rPr lang="zh-CN" altLang="en-US" sz="2800" kern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ea"/>
                <a:cs typeface="+mn-ea"/>
                <a:sym typeface="+mn-ea"/>
              </a:rPr>
              <a:t>习 </a:t>
            </a:r>
            <a:endParaRPr lang="zh-CN" altLang="en-US" sz="2800" kern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ea"/>
              <a:cs typeface="+mn-ea"/>
              <a:sym typeface="+mn-ea"/>
            </a:endParaRPr>
          </a:p>
          <a:p>
            <a:pPr marL="0" indent="0">
              <a:buNone/>
            </a:pPr>
            <a:r>
              <a:rPr lang="zh-CN" altLang="en-US" sz="2800" kern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ea"/>
                <a:cs typeface="+mn-ea"/>
                <a:sym typeface="+mn-ea"/>
              </a:rPr>
              <a:t>总 </a:t>
            </a:r>
            <a:endParaRPr lang="zh-CN" altLang="en-US" sz="2800" kern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ea"/>
              <a:cs typeface="+mn-ea"/>
              <a:sym typeface="+mn-ea"/>
            </a:endParaRPr>
          </a:p>
          <a:p>
            <a:pPr marL="0" indent="0">
              <a:buNone/>
            </a:pPr>
            <a:r>
              <a:rPr lang="zh-CN" altLang="en-US" sz="2800" kern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ea"/>
                <a:cs typeface="+mn-ea"/>
                <a:sym typeface="+mn-ea"/>
              </a:rPr>
              <a:t>结</a:t>
            </a:r>
            <a:endParaRPr lang="zh-CN" altLang="en-US" sz="280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2508885" y="1233170"/>
            <a:ext cx="6379845" cy="5851525"/>
          </a:xfrm>
        </p:spPr>
        <p:txBody>
          <a:bodyPr/>
          <a:p>
            <a:pPr marL="0" indent="0">
              <a:buNone/>
            </a:pPr>
            <a:r>
              <a:rPr lang="zh-CN" altLang="en-US" sz="2000">
                <a:solidFill>
                  <a:srgbClr val="FF0000"/>
                </a:solidFill>
                <a:sym typeface="+mn-ea"/>
              </a:rPr>
              <a:t>（1）引用之语不独立，句末标点引号外。</a:t>
            </a:r>
            <a:r>
              <a:rPr lang="zh-CN" altLang="en-US" sz="2000">
                <a:solidFill>
                  <a:schemeClr val="tx1"/>
                </a:solidFill>
                <a:sym typeface="+mn-ea"/>
              </a:rPr>
              <a:t>（ 常考）</a:t>
            </a:r>
            <a:endParaRPr lang="zh-CN" altLang="en-US" sz="200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sz="2000">
                <a:solidFill>
                  <a:srgbClr val="FF0000"/>
                </a:solidFill>
                <a:sym typeface="+mn-ea"/>
              </a:rPr>
              <a:t>（2）引用之语能独立，句末标点引号里。</a:t>
            </a:r>
            <a:r>
              <a:rPr lang="zh-CN" altLang="en-US" sz="2000">
                <a:solidFill>
                  <a:schemeClr val="tx1"/>
                </a:solidFill>
                <a:sym typeface="+mn-ea"/>
              </a:rPr>
              <a:t>（常考）</a:t>
            </a:r>
            <a:endParaRPr lang="zh-CN" altLang="en-US" sz="200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sz="2000">
                <a:solidFill>
                  <a:srgbClr val="FF0000"/>
                </a:solidFill>
                <a:sym typeface="+mn-ea"/>
              </a:rPr>
              <a:t>（3）冒号引号句内标点是一套。</a:t>
            </a:r>
            <a:r>
              <a:rPr lang="zh-CN" altLang="en-US" sz="2000">
                <a:solidFill>
                  <a:schemeClr val="tx1"/>
                </a:solidFill>
                <a:sym typeface="+mn-ea"/>
              </a:rPr>
              <a:t>（常考）</a:t>
            </a:r>
            <a:endParaRPr lang="zh-CN" altLang="en-US" sz="200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sz="2000">
                <a:solidFill>
                  <a:srgbClr val="FF0000"/>
                </a:solidFill>
                <a:sym typeface="+mn-ea"/>
              </a:rPr>
              <a:t>（4）引用语不确切（转述）有</a:t>
            </a:r>
            <a:r>
              <a:rPr lang="en-US" altLang="zh-CN" sz="2000">
                <a:solidFill>
                  <a:srgbClr val="FF0000"/>
                </a:solidFill>
                <a:sym typeface="+mn-ea"/>
              </a:rPr>
              <a:t>“</a:t>
            </a:r>
            <a:r>
              <a:rPr lang="zh-CN" altLang="en-US" sz="2000">
                <a:solidFill>
                  <a:srgbClr val="FF0000"/>
                </a:solidFill>
                <a:sym typeface="+mn-ea"/>
              </a:rPr>
              <a:t>说</a:t>
            </a:r>
            <a:r>
              <a:rPr lang="en-US" altLang="zh-CN" sz="2000">
                <a:solidFill>
                  <a:srgbClr val="FF0000"/>
                </a:solidFill>
                <a:sym typeface="+mn-ea"/>
              </a:rPr>
              <a:t>”</a:t>
            </a:r>
            <a:r>
              <a:rPr lang="zh-CN" altLang="en-US" sz="2000">
                <a:solidFill>
                  <a:srgbClr val="FF0000"/>
                </a:solidFill>
                <a:sym typeface="+mn-ea"/>
              </a:rPr>
              <a:t>也不用引号。</a:t>
            </a:r>
            <a:endParaRPr lang="zh-CN" altLang="en-US" sz="2000">
              <a:solidFill>
                <a:srgbClr val="FF0000"/>
              </a:solidFill>
              <a:sym typeface="+mn-ea"/>
            </a:endParaRPr>
          </a:p>
          <a:p>
            <a:pPr marL="0" indent="0">
              <a:buNone/>
            </a:pPr>
            <a:r>
              <a:rPr lang="zh-CN" altLang="en-US" sz="2000">
                <a:solidFill>
                  <a:srgbClr val="FF0000"/>
                </a:solidFill>
                <a:sym typeface="+mn-ea"/>
              </a:rPr>
              <a:t>（5）引中有引，外双里单。</a:t>
            </a:r>
            <a:endParaRPr lang="zh-CN" altLang="en-US" sz="200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sz="2000">
                <a:solidFill>
                  <a:srgbClr val="FF0000"/>
                </a:solidFill>
                <a:sym typeface="+mn-ea"/>
              </a:rPr>
              <a:t>（6）问号叹号有特权，一直放在引号内。</a:t>
            </a:r>
            <a:endParaRPr lang="zh-CN" altLang="en-US" sz="200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sz="2000">
                <a:solidFill>
                  <a:srgbClr val="FF0000"/>
                </a:solidFill>
                <a:sym typeface="+mn-ea"/>
              </a:rPr>
              <a:t>（7）特殊强调和称谓（如：</a:t>
            </a:r>
            <a:r>
              <a:rPr lang="en-US" altLang="zh-CN" sz="2000">
                <a:solidFill>
                  <a:srgbClr val="FF0000"/>
                </a:solidFill>
                <a:sym typeface="+mn-ea"/>
              </a:rPr>
              <a:t>“</a:t>
            </a:r>
            <a:r>
              <a:rPr lang="zh-CN" altLang="en-US" sz="2000">
                <a:solidFill>
                  <a:srgbClr val="FF0000"/>
                </a:solidFill>
                <a:sym typeface="+mn-ea"/>
              </a:rPr>
              <a:t>三峡工程</a:t>
            </a:r>
            <a:r>
              <a:rPr lang="en-US" altLang="zh-CN" sz="2000">
                <a:solidFill>
                  <a:srgbClr val="FF0000"/>
                </a:solidFill>
                <a:sym typeface="+mn-ea"/>
              </a:rPr>
              <a:t>”</a:t>
            </a:r>
            <a:r>
              <a:rPr lang="zh-CN" altLang="en-US" sz="2000">
                <a:solidFill>
                  <a:srgbClr val="FF0000"/>
                </a:solidFill>
                <a:sym typeface="+mn-ea"/>
              </a:rPr>
              <a:t>程“三     个代表”“一国两制” 等），讽刺反语、简称、绰号象声词，节日纪念数字日，  要用引号别忘记。</a:t>
            </a:r>
            <a:r>
              <a:rPr lang="zh-CN" altLang="en-US" sz="2000">
                <a:solidFill>
                  <a:schemeClr val="tx1"/>
                </a:solidFill>
                <a:sym typeface="+mn-ea"/>
              </a:rPr>
              <a:t>（易错）</a:t>
            </a:r>
            <a:endParaRPr lang="zh-CN" altLang="en-US" sz="200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zh-CN" altLang="en-US" sz="2000">
                <a:solidFill>
                  <a:schemeClr val="tx1"/>
                </a:solidFill>
                <a:sym typeface="+mn-ea"/>
              </a:rPr>
              <a:t> 如:从山脚向上望，只见火把排成许多“之”字       形，一直连到天上，跟星光接起来，分不出是火把还是星星。</a:t>
            </a:r>
            <a:endParaRPr lang="zh-CN" altLang="en-US" sz="2400">
              <a:solidFill>
                <a:schemeClr val="tx1"/>
              </a:solidFill>
            </a:endParaRPr>
          </a:p>
          <a:p>
            <a:endParaRPr lang="zh-CN" altLang="en-US" sz="240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标题 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 altLang="en-US" sz="3600"/>
              <a:t>标点趣事</a:t>
            </a:r>
            <a:endParaRPr lang="zh-CN" altLang="en-US" sz="3600"/>
          </a:p>
        </p:txBody>
      </p:sp>
      <p:sp>
        <p:nvSpPr>
          <p:cNvPr id="3075" name="内容占位符 2"/>
          <p:cNvSpPr>
            <a:spLocks noGrp="1"/>
          </p:cNvSpPr>
          <p:nvPr>
            <p:ph idx="1"/>
          </p:nvPr>
        </p:nvSpPr>
        <p:spPr>
          <a:xfrm>
            <a:off x="252413" y="1417638"/>
            <a:ext cx="8434387" cy="4708525"/>
          </a:xfrm>
        </p:spPr>
        <p:txBody>
          <a:bodyPr anchor="t"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800"/>
              <a:t>  </a:t>
            </a:r>
            <a:r>
              <a:rPr lang="en-US" altLang="zh-CN" sz="2400">
                <a:latin typeface="+mn-ea"/>
                <a:cs typeface="+mn-ea"/>
              </a:rPr>
              <a:t>  </a:t>
            </a:r>
            <a:r>
              <a:rPr lang="zh-CN" altLang="en-US" sz="2400">
                <a:latin typeface="+mn-ea"/>
                <a:cs typeface="+mn-ea"/>
              </a:rPr>
              <a:t>有一个富翁生性吝啬，聘请教书先生时，讲明膳食供给很微薄。当时，这位教书先生一口应允了。先生恐怕口说无凭，写了一张没有加标点符号的合约：</a:t>
            </a:r>
            <a:r>
              <a:rPr lang="zh-CN" altLang="en-US" sz="2400">
                <a:solidFill>
                  <a:srgbClr val="FF0000"/>
                </a:solidFill>
                <a:latin typeface="+mn-ea"/>
                <a:cs typeface="+mn-ea"/>
              </a:rPr>
              <a:t>“无鸡鸭亦可无鱼肉亦可青菜一碟足矣。”</a:t>
            </a:r>
            <a:r>
              <a:rPr lang="zh-CN" altLang="en-US" sz="2400">
                <a:latin typeface="+mn-ea"/>
                <a:cs typeface="+mn-ea"/>
              </a:rPr>
              <a:t>富翁根据自己主观愿望。理解为：</a:t>
            </a:r>
            <a:r>
              <a:rPr lang="en-US" altLang="zh-CN" sz="2400">
                <a:latin typeface="+mn-ea"/>
                <a:cs typeface="+mn-ea"/>
              </a:rPr>
              <a:t>“</a:t>
            </a:r>
            <a:r>
              <a:rPr lang="zh-CN" altLang="en-US" sz="2400">
                <a:solidFill>
                  <a:srgbClr val="FF0000"/>
                </a:solidFill>
                <a:latin typeface="+mn-ea"/>
                <a:cs typeface="+mn-ea"/>
              </a:rPr>
              <a:t>                                            </a:t>
            </a:r>
            <a:endParaRPr lang="zh-CN" altLang="en-US" sz="2400">
              <a:solidFill>
                <a:srgbClr val="FF0000"/>
              </a:solidFill>
              <a:latin typeface="+mn-ea"/>
              <a:cs typeface="+mn-ea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400">
                <a:solidFill>
                  <a:srgbClr val="FF0000"/>
                </a:solidFill>
                <a:latin typeface="+mn-ea"/>
                <a:cs typeface="+mn-ea"/>
              </a:rPr>
              <a:t>                              ”</a:t>
            </a:r>
            <a:r>
              <a:rPr lang="zh-CN" altLang="en-US" sz="2400">
                <a:latin typeface="+mn-ea"/>
                <a:cs typeface="+mn-ea"/>
              </a:rPr>
              <a:t>欣然签字。 </a:t>
            </a:r>
            <a:endParaRPr lang="zh-CN" altLang="en-US" sz="2400">
              <a:latin typeface="+mn-ea"/>
              <a:cs typeface="+mn-ea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400">
                <a:latin typeface="+mn-ea"/>
                <a:cs typeface="+mn-ea"/>
              </a:rPr>
              <a:t>哪知吃第一顿饭时，教书先生就大喊大叫：“怎么尽是素菜，没有荤菜？我们不是约定了</a:t>
            </a:r>
            <a:r>
              <a:rPr lang="zh-CN" altLang="en-US" sz="2400">
                <a:solidFill>
                  <a:srgbClr val="FF0000"/>
                </a:solidFill>
                <a:latin typeface="+mn-ea"/>
                <a:cs typeface="+mn-ea"/>
              </a:rPr>
              <a:t>‘</a:t>
            </a:r>
            <a:endParaRPr lang="zh-CN" altLang="en-US" sz="2400">
              <a:solidFill>
                <a:srgbClr val="FF0000"/>
              </a:solidFill>
              <a:latin typeface="+mn-ea"/>
              <a:cs typeface="+mn-ea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400">
                <a:solidFill>
                  <a:srgbClr val="FF0000"/>
                </a:solidFill>
                <a:latin typeface="+mn-ea"/>
                <a:cs typeface="+mn-ea"/>
              </a:rPr>
              <a:t>                 </a:t>
            </a:r>
            <a:r>
              <a:rPr lang="zh-CN" altLang="en-US" sz="2400">
                <a:latin typeface="+mn-ea"/>
                <a:cs typeface="+mn-ea"/>
              </a:rPr>
              <a:t>的么？”弄得这个富翁哭笑不得。</a:t>
            </a:r>
            <a:endParaRPr lang="zh-CN" altLang="en-US" sz="2400">
              <a:latin typeface="+mn-ea"/>
              <a:cs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78890" y="6005830"/>
            <a:ext cx="309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52730" y="3295650"/>
            <a:ext cx="885507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2800">
                <a:solidFill>
                  <a:srgbClr val="FF0000"/>
                </a:solidFill>
                <a:sym typeface="+mn-ea"/>
              </a:rPr>
              <a:t>                                                                       </a:t>
            </a:r>
            <a:r>
              <a:rPr lang="zh-CN" altLang="en-US" sz="2400">
                <a:solidFill>
                  <a:srgbClr val="FF0000"/>
                </a:solidFill>
                <a:sym typeface="+mn-ea"/>
              </a:rPr>
              <a:t>无鸡鸭亦</a:t>
            </a:r>
            <a:endParaRPr lang="zh-CN" altLang="en-US" sz="2400">
              <a:solidFill>
                <a:srgbClr val="FF0000"/>
              </a:solidFill>
              <a:sym typeface="+mn-ea"/>
            </a:endParaRPr>
          </a:p>
          <a:p>
            <a:pPr algn="l"/>
            <a:r>
              <a:rPr lang="zh-CN" altLang="en-US" sz="2400">
                <a:solidFill>
                  <a:srgbClr val="FF0000"/>
                </a:solidFill>
                <a:sym typeface="+mn-ea"/>
              </a:rPr>
              <a:t>可，无鱼肉亦可，青菜一碟足矣</a:t>
            </a:r>
            <a:r>
              <a:rPr lang="zh-CN" altLang="en-US" sz="2800">
                <a:solidFill>
                  <a:srgbClr val="FF0000"/>
                </a:solidFill>
                <a:sym typeface="+mn-ea"/>
              </a:rPr>
              <a:t>。</a:t>
            </a:r>
            <a:endParaRPr lang="zh-CN" altLang="en-US" sz="2800">
              <a:solidFill>
                <a:srgbClr val="FF0000"/>
              </a:solidFill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3500" y="4806950"/>
            <a:ext cx="862330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</a:pPr>
            <a:r>
              <a:rPr lang="en-US" altLang="zh-CN">
                <a:solidFill>
                  <a:srgbClr val="FF0000"/>
                </a:solidFill>
                <a:sym typeface="+mn-ea"/>
              </a:rPr>
              <a:t>                                                                   </a:t>
            </a:r>
            <a:r>
              <a:rPr lang="zh-CN" altLang="en-US" sz="2400">
                <a:solidFill>
                  <a:srgbClr val="FF0000"/>
                </a:solidFill>
                <a:latin typeface="+mn-ea"/>
                <a:ea typeface="+mn-ea"/>
                <a:cs typeface="宋体" panose="02010600030101010101" pitchFamily="2" charset="-122"/>
                <a:sym typeface="+mn-ea"/>
              </a:rPr>
              <a:t>无鸡，鸭也可，无鱼，肉亦可；</a:t>
            </a:r>
            <a:endParaRPr lang="zh-CN" altLang="en-US" sz="2400">
              <a:solidFill>
                <a:srgbClr val="FF0000"/>
              </a:solidFill>
              <a:latin typeface="+mn-ea"/>
              <a:ea typeface="+mn-ea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  <a:latin typeface="+mn-ea"/>
                <a:ea typeface="+mn-ea"/>
                <a:cs typeface="宋体" panose="02010600030101010101" pitchFamily="2" charset="-122"/>
                <a:sym typeface="+mn-ea"/>
              </a:rPr>
              <a:t>青菜一碟，足矣。</a:t>
            </a:r>
            <a:r>
              <a:rPr lang="zh-CN" altLang="en-US" sz="2400">
                <a:solidFill>
                  <a:srgbClr val="FF0000"/>
                </a:solidFill>
                <a:sym typeface="+mn-ea"/>
              </a:rPr>
              <a:t>’</a:t>
            </a:r>
            <a:endParaRPr lang="en-US" altLang="zh-CN" sz="2400">
              <a:solidFill>
                <a:srgbClr val="FF0000"/>
              </a:solidFill>
              <a:latin typeface="+mn-ea"/>
              <a:ea typeface="+mn-ea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738505"/>
          </a:xfrm>
        </p:spPr>
        <p:txBody>
          <a:bodyPr/>
          <a:p>
            <a:r>
              <a:rPr lang="zh-CN" altLang="en-US"/>
              <a:t>问号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835" y="1013460"/>
            <a:ext cx="8228965" cy="4678680"/>
          </a:xfrm>
        </p:spPr>
        <p:txBody>
          <a:bodyPr/>
          <a:p>
            <a:pPr marL="0" indent="0">
              <a:buNone/>
            </a:pPr>
            <a:r>
              <a:rPr lang="zh-CN" altLang="en-US" sz="2400"/>
              <a:t>句号是句末点号，主要表示句子的疑问语气。</a:t>
            </a:r>
            <a:endParaRPr lang="zh-CN" altLang="en-US" sz="2400"/>
          </a:p>
          <a:p>
            <a:pPr marL="0" indent="0">
              <a:buNone/>
            </a:pPr>
            <a:r>
              <a:rPr lang="zh-CN" altLang="en-US" sz="2400">
                <a:latin typeface="Calibri" panose="020F0502020204030204" charset="0"/>
              </a:rPr>
              <a:t>①</a:t>
            </a:r>
            <a:r>
              <a:rPr lang="zh-CN" altLang="en-US" sz="2400"/>
              <a:t>当遇到挫折和困难时，我们是选择迎难而上？还是选择临阵脱逃、知难而退呢？（淄川期末）</a:t>
            </a:r>
            <a:endParaRPr lang="zh-CN" altLang="en-US" sz="2400"/>
          </a:p>
          <a:p>
            <a:pPr marL="0" indent="0">
              <a:buNone/>
            </a:pPr>
            <a:endParaRPr lang="zh-CN" altLang="en-US" sz="2400"/>
          </a:p>
          <a:p>
            <a:pPr marL="0" indent="0">
              <a:buNone/>
            </a:pPr>
            <a:r>
              <a:rPr lang="zh-CN" altLang="en-US" sz="2400">
                <a:latin typeface="Calibri" panose="020F0502020204030204" charset="0"/>
              </a:rPr>
              <a:t>②这个问题该有谁来解决呢，改怎么解决呢？</a:t>
            </a:r>
            <a:endParaRPr lang="zh-CN" altLang="en-US" sz="2400">
              <a:latin typeface="Calibri" panose="020F0502020204030204" charset="0"/>
            </a:endParaRPr>
          </a:p>
          <a:p>
            <a:pPr marL="0" indent="0">
              <a:buNone/>
            </a:pPr>
            <a:endParaRPr lang="zh-CN" altLang="en-US" sz="2400">
              <a:latin typeface="Calibri" panose="020F0502020204030204" charset="0"/>
            </a:endParaRPr>
          </a:p>
          <a:p>
            <a:pPr marL="0" indent="0">
              <a:buNone/>
            </a:pPr>
            <a:r>
              <a:rPr lang="zh-CN" altLang="en-US" sz="2400">
                <a:latin typeface="Calibri" panose="020F0502020204030204" charset="0"/>
              </a:rPr>
              <a:t>③</a:t>
            </a:r>
            <a:r>
              <a:rPr lang="zh-CN" altLang="en-US" sz="2400"/>
              <a:t>“都到齐了吗？同学们。”老师说，“到齐了我们就可以出发了。”（周村期末）</a:t>
            </a:r>
            <a:endParaRPr lang="zh-CN" altLang="en-US" sz="2400"/>
          </a:p>
          <a:p>
            <a:pPr marL="0" indent="0">
              <a:buNone/>
            </a:pPr>
            <a:endParaRPr lang="en-US" altLang="zh-CN" sz="2400"/>
          </a:p>
          <a:p>
            <a:pPr marL="0" indent="0">
              <a:buNone/>
            </a:pP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④</a:t>
            </a:r>
            <a:r>
              <a:rPr lang="en-US" altLang="zh-CN" sz="2400">
                <a:latin typeface="+mn-ea"/>
                <a:cs typeface="+mn-ea"/>
              </a:rPr>
              <a:t>他说，鲁迅先生为什么写《中国人失掉自信力了吗》这篇文章？是值得谈谈的问题。</a:t>
            </a:r>
            <a:r>
              <a:rPr lang="zh-CN" altLang="en-US" sz="2400">
                <a:latin typeface="+mn-ea"/>
                <a:cs typeface="+mn-ea"/>
              </a:rPr>
              <a:t>（桓台</a:t>
            </a:r>
            <a:r>
              <a:rPr lang="en-US" altLang="zh-CN" sz="2400">
                <a:latin typeface="+mn-ea"/>
                <a:cs typeface="+mn-ea"/>
              </a:rPr>
              <a:t>2019</a:t>
            </a:r>
            <a:r>
              <a:rPr lang="zh-CN" altLang="en-US" sz="2400">
                <a:latin typeface="+mn-ea"/>
                <a:cs typeface="+mn-ea"/>
              </a:rPr>
              <a:t>一模）</a:t>
            </a:r>
            <a:endParaRPr lang="zh-CN" altLang="en-US" sz="2400">
              <a:latin typeface="+mn-ea"/>
              <a:cs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432550" y="1391285"/>
            <a:ext cx="6400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>
                <a:solidFill>
                  <a:srgbClr val="FF0000"/>
                </a:solidFill>
              </a:rPr>
              <a:t>，</a:t>
            </a:r>
            <a:endParaRPr lang="zh-CN" altLang="en-US" sz="3600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7200" y="2268855"/>
            <a:ext cx="59753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1.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选择问，只在句末用问号，</a:t>
            </a: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句中用逗号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95300" y="3122295"/>
            <a:ext cx="41452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2.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连续问，每句末尾都用问</a:t>
            </a:r>
            <a:r>
              <a:rPr lang="zh-CN" altLang="en-US" sz="240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240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000500" y="2559050"/>
            <a:ext cx="6400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>
                <a:solidFill>
                  <a:srgbClr val="FF0000"/>
                </a:solidFill>
              </a:rPr>
              <a:t>？</a:t>
            </a:r>
            <a:endParaRPr lang="zh-CN" altLang="en-US" sz="3600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33400" y="4366260"/>
            <a:ext cx="4069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3.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倒装问，只在句末用问号。</a:t>
            </a:r>
            <a:endParaRPr lang="zh-CN" altLang="en-US" sz="24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33400" y="5596255"/>
            <a:ext cx="787908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4.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无疑问，陈述尾句不用问。（有的句子虽然又疑问词，</a:t>
            </a:r>
            <a:endParaRPr lang="zh-CN" altLang="en-US" sz="24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/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但是只是充当整个句子的一部分，句末不用问号。）</a:t>
            </a:r>
            <a:endParaRPr lang="zh-CN" altLang="en-US" sz="24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  <p:bldP spid="4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647825" y="1824355"/>
            <a:ext cx="1345565" cy="4526280"/>
          </a:xfrm>
        </p:spPr>
        <p:txBody>
          <a:bodyPr/>
          <a:p>
            <a:pPr marL="0" indent="0">
              <a:buNone/>
            </a:pPr>
            <a:r>
              <a:rPr lang="zh-CN" altLang="en-US" sz="2800" kern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幼圆" pitchFamily="1" charset="-122"/>
                <a:ea typeface="幼圆" pitchFamily="1" charset="-122"/>
                <a:cs typeface="+mj-cs"/>
                <a:sym typeface="+mn-ea"/>
              </a:rPr>
              <a:t>问</a:t>
            </a:r>
            <a:endParaRPr lang="zh-CN" altLang="en-US" sz="2800" kern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幼圆" pitchFamily="1" charset="-122"/>
              <a:ea typeface="幼圆" pitchFamily="1" charset="-122"/>
              <a:cs typeface="+mj-cs"/>
              <a:sym typeface="+mn-ea"/>
            </a:endParaRPr>
          </a:p>
          <a:p>
            <a:pPr marL="0" indent="0">
              <a:buNone/>
            </a:pPr>
            <a:r>
              <a:rPr lang="zh-CN" altLang="en-US" sz="2800" kern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幼圆" pitchFamily="1" charset="-122"/>
                <a:ea typeface="幼圆" pitchFamily="1" charset="-122"/>
                <a:cs typeface="+mj-cs"/>
                <a:sym typeface="+mn-ea"/>
              </a:rPr>
              <a:t>号</a:t>
            </a:r>
            <a:endParaRPr lang="zh-CN" altLang="en-US" sz="2800" kern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幼圆" pitchFamily="1" charset="-122"/>
              <a:ea typeface="幼圆" pitchFamily="1" charset="-122"/>
              <a:cs typeface="+mj-cs"/>
              <a:sym typeface="+mn-ea"/>
            </a:endParaRPr>
          </a:p>
          <a:p>
            <a:pPr marL="0" indent="0">
              <a:buNone/>
            </a:pPr>
            <a:r>
              <a:rPr lang="zh-CN" altLang="en-US" sz="2800" kern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幼圆" pitchFamily="1" charset="-122"/>
                <a:ea typeface="幼圆" pitchFamily="1" charset="-122"/>
                <a:cs typeface="+mj-cs"/>
                <a:sym typeface="+mn-ea"/>
              </a:rPr>
              <a:t>复</a:t>
            </a:r>
            <a:endParaRPr lang="zh-CN" altLang="en-US" sz="2800" kern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幼圆" pitchFamily="1" charset="-122"/>
              <a:ea typeface="幼圆" pitchFamily="1" charset="-122"/>
              <a:cs typeface="+mj-cs"/>
              <a:sym typeface="+mn-ea"/>
            </a:endParaRPr>
          </a:p>
          <a:p>
            <a:pPr marL="0" indent="0">
              <a:buNone/>
            </a:pPr>
            <a:r>
              <a:rPr lang="zh-CN" altLang="en-US" sz="2800" kern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幼圆" pitchFamily="1" charset="-122"/>
                <a:ea typeface="幼圆" pitchFamily="1" charset="-122"/>
                <a:cs typeface="+mj-cs"/>
                <a:sym typeface="+mn-ea"/>
              </a:rPr>
              <a:t>习</a:t>
            </a:r>
            <a:endParaRPr lang="zh-CN" altLang="en-US" sz="2800" kern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幼圆" pitchFamily="1" charset="-122"/>
              <a:ea typeface="幼圆" pitchFamily="1" charset="-122"/>
              <a:cs typeface="+mj-cs"/>
              <a:sym typeface="+mn-ea"/>
            </a:endParaRPr>
          </a:p>
          <a:p>
            <a:pPr marL="0" indent="0">
              <a:buNone/>
            </a:pPr>
            <a:r>
              <a:rPr lang="zh-CN" altLang="en-US" sz="2800" kern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幼圆" pitchFamily="1" charset="-122"/>
                <a:ea typeface="幼圆" pitchFamily="1" charset="-122"/>
                <a:cs typeface="+mj-cs"/>
                <a:sym typeface="+mn-ea"/>
              </a:rPr>
              <a:t>总</a:t>
            </a:r>
            <a:endParaRPr lang="zh-CN" altLang="en-US" sz="2800" kern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幼圆" pitchFamily="1" charset="-122"/>
              <a:ea typeface="幼圆" pitchFamily="1" charset="-122"/>
              <a:cs typeface="+mj-cs"/>
              <a:sym typeface="+mn-ea"/>
            </a:endParaRPr>
          </a:p>
          <a:p>
            <a:pPr marL="0" indent="0">
              <a:buNone/>
            </a:pPr>
            <a:r>
              <a:rPr lang="zh-CN" altLang="en-US" sz="2800" kern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幼圆" pitchFamily="1" charset="-122"/>
                <a:ea typeface="幼圆" pitchFamily="1" charset="-122"/>
                <a:cs typeface="+mj-cs"/>
                <a:sym typeface="+mn-ea"/>
              </a:rPr>
              <a:t>结</a:t>
            </a:r>
            <a:endParaRPr kumimoji="0" lang="zh-CN" altLang="en-US" sz="2800" i="0" u="none" strike="noStrike" kern="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幼圆" pitchFamily="1" charset="-122"/>
              <a:ea typeface="幼圆" pitchFamily="1" charset="-122"/>
              <a:cs typeface="+mj-cs"/>
            </a:endParaRPr>
          </a:p>
          <a:p>
            <a:endParaRPr lang="zh-CN" altLang="en-US" sz="2800">
              <a:effectLst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2993390" y="2032000"/>
            <a:ext cx="5327650" cy="4526280"/>
          </a:xfrm>
        </p:spPr>
        <p:txBody>
          <a:bodyPr/>
          <a:p>
            <a:pPr marL="0" indent="0" algn="just">
              <a:lnSpc>
                <a:spcPct val="80000"/>
              </a:lnSpc>
              <a:buNone/>
            </a:pPr>
            <a:r>
              <a:rPr lang="en-US" altLang="zh-CN" sz="2800" dirty="0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⑴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选择倒装问，句末问。</a:t>
            </a:r>
            <a:r>
              <a:rPr lang="zh-CN" altLang="en-US" sz="2800" dirty="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（常考）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algn="just">
              <a:lnSpc>
                <a:spcPct val="80000"/>
              </a:lnSpc>
            </a:pPr>
            <a:endParaRPr lang="zh-CN" altLang="en-US" sz="2800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marL="0" indent="0" algn="just">
              <a:lnSpc>
                <a:spcPct val="80000"/>
              </a:lnSpc>
              <a:buNone/>
            </a:pPr>
            <a:r>
              <a:rPr lang="zh-CN" altLang="en-US" sz="2800" dirty="0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⑵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连续问，每句问。</a:t>
            </a:r>
            <a:r>
              <a:rPr lang="zh-CN" altLang="en-US" sz="2800" dirty="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（常考）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algn="just">
              <a:lnSpc>
                <a:spcPct val="80000"/>
              </a:lnSpc>
            </a:pP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marL="0" indent="0" algn="just">
              <a:lnSpc>
                <a:spcPct val="80000"/>
              </a:lnSpc>
              <a:buNone/>
            </a:pPr>
            <a:r>
              <a:rPr lang="zh-CN" altLang="en-US" sz="2800" dirty="0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⑶无疑问，不用问。</a:t>
            </a:r>
            <a:r>
              <a:rPr lang="zh-CN" altLang="en-US" sz="2800" dirty="0">
                <a:solidFill>
                  <a:schemeClr val="tx1"/>
                </a:solidFill>
                <a:latin typeface="Comic Sans MS" panose="030F0702030302020204" pitchFamily="66" charset="0"/>
                <a:sym typeface="+mn-ea"/>
              </a:rPr>
              <a:t>（易错）</a:t>
            </a:r>
            <a:endParaRPr lang="zh-CN" altLang="en-US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endParaRPr lang="zh-CN" altLang="en-US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省略号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13180"/>
            <a:ext cx="8230235" cy="4813300"/>
          </a:xfrm>
        </p:spPr>
        <p:txBody>
          <a:bodyPr/>
          <a:p>
            <a:pPr marL="0" indent="0">
              <a:buNone/>
            </a:pPr>
            <a:r>
              <a:rPr lang="en-US" altLang="zh-CN" sz="2400" dirty="0"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zh-CN" altLang="en-US" sz="2400" dirty="0"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①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上超市买了牙刷、牙膏、毛巾……等生活必需品。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0">
              <a:buNone/>
            </a:pP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sz="2400" dirty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②李白、杜甫</a:t>
            </a:r>
            <a:r>
              <a:rPr lang="en-US" altLang="zh-CN" sz="240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……</a:t>
            </a:r>
            <a:r>
              <a:rPr lang="zh-CN" altLang="en-US" sz="2400" dirty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都是唐代著名的大诗人。</a:t>
            </a:r>
            <a:endParaRPr lang="zh-CN" altLang="en-US" sz="24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0">
              <a:buNone/>
            </a:pPr>
            <a:endParaRPr lang="zh-CN" altLang="en-US" sz="24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2400"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</a:rPr>
              <a:t>③电子信息、机电一体化、新型建筑材料、生物医药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……，这些新兴产业在中国的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硅谷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勃发着无限的生机与活力。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72770" y="1816100"/>
            <a:ext cx="65932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+mn-ea"/>
                <a:ea typeface="+mn-ea"/>
                <a:cs typeface="+mn-ea"/>
                <a:sym typeface="+mn-ea"/>
              </a:rPr>
              <a:t>1.</a:t>
            </a:r>
            <a:r>
              <a:rPr lang="zh-CN" altLang="en-US" sz="2400" dirty="0">
                <a:solidFill>
                  <a:srgbClr val="FF0000"/>
                </a:solidFill>
                <a:latin typeface="+mn-ea"/>
                <a:ea typeface="+mn-ea"/>
                <a:cs typeface="+mn-ea"/>
                <a:sym typeface="+mn-ea"/>
              </a:rPr>
              <a:t>省略号后面不再用“等”“等等”</a:t>
            </a:r>
            <a:r>
              <a:rPr lang="zh-CN" altLang="en-US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  <a:sym typeface="+mn-ea"/>
              </a:rPr>
              <a:t>。</a:t>
            </a:r>
            <a:endParaRPr lang="zh-CN" altLang="en-US" dirty="0">
              <a:solidFill>
                <a:srgbClr val="FF0000"/>
              </a:solidFill>
              <a:latin typeface="隶书" pitchFamily="49" charset="-122"/>
              <a:ea typeface="隶书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72770" y="2652395"/>
            <a:ext cx="53644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并列的词语三个以上才能用省略号。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72770" y="3996690"/>
            <a:ext cx="77260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一般情况下，句末的省略号连同标点符号一同省略。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954010" y="3491230"/>
            <a:ext cx="6400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60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◎</a:t>
            </a:r>
            <a:endParaRPr lang="zh-CN" altLang="en-US" sz="3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书名号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en-US" altLang="zh-CN" sz="2400">
                <a:solidFill>
                  <a:srgbClr val="FF0000"/>
                </a:solidFill>
                <a:latin typeface="+mn-ea"/>
                <a:cs typeface="+mn-ea"/>
              </a:rPr>
              <a:t>1.</a:t>
            </a:r>
            <a:r>
              <a:rPr lang="zh-CN" altLang="en-US" sz="2400">
                <a:solidFill>
                  <a:srgbClr val="FF0000"/>
                </a:solidFill>
                <a:latin typeface="+mn-ea"/>
                <a:cs typeface="+mn-ea"/>
              </a:rPr>
              <a:t>书名、文章名、影视剧名、杂志名、报纸名、歌曲名、文件、法律条文名等可用书名号。</a:t>
            </a:r>
            <a:endParaRPr lang="zh-CN" altLang="en-US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sz="2400">
                <a:solidFill>
                  <a:schemeClr val="tx1"/>
                </a:solidFill>
                <a:latin typeface="+mn-ea"/>
                <a:cs typeface="+mn-ea"/>
              </a:rPr>
              <a:t>①以《传承节气文化，弘扬科学精神，坚定文化自信》为主题的二十四节气文化艺术展在中国博物馆开幕。</a:t>
            </a:r>
            <a:r>
              <a:rPr lang="en-US" altLang="zh-CN" sz="2400">
                <a:solidFill>
                  <a:schemeClr val="tx1"/>
                </a:solidFill>
                <a:latin typeface="+mn-ea"/>
                <a:cs typeface="+mn-ea"/>
              </a:rPr>
              <a:t>(</a:t>
            </a:r>
            <a:r>
              <a:rPr lang="zh-CN" altLang="en-US" sz="2400">
                <a:solidFill>
                  <a:schemeClr val="tx1"/>
                </a:solidFill>
                <a:latin typeface="+mn-ea"/>
                <a:cs typeface="+mn-ea"/>
              </a:rPr>
              <a:t>桓台期末考试</a:t>
            </a:r>
            <a:r>
              <a:rPr lang="en-US" altLang="zh-CN" sz="2400">
                <a:solidFill>
                  <a:schemeClr val="tx1"/>
                </a:solidFill>
                <a:latin typeface="+mn-ea"/>
                <a:cs typeface="+mn-ea"/>
              </a:rPr>
              <a:t>)</a:t>
            </a:r>
            <a:r>
              <a:rPr lang="zh-CN" altLang="en-US" sz="2400">
                <a:solidFill>
                  <a:schemeClr val="tx1"/>
                </a:solidFill>
                <a:latin typeface="+mn-ea"/>
                <a:cs typeface="+mn-ea"/>
              </a:rPr>
              <a:t> </a:t>
            </a:r>
            <a:endParaRPr lang="zh-CN" altLang="en-US" sz="2400">
              <a:solidFill>
                <a:schemeClr val="tx1"/>
              </a:solidFill>
              <a:latin typeface="+mn-ea"/>
              <a:cs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28320" y="3559810"/>
            <a:ext cx="81076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400" dirty="0">
                <a:solidFill>
                  <a:srgbClr val="FF0000"/>
                </a:solidFill>
                <a:latin typeface="+mn-ea"/>
                <a:ea typeface="+mn-ea"/>
                <a:cs typeface="+mn-ea"/>
                <a:sym typeface="+mn-ea"/>
              </a:rPr>
              <a:t>2.</a:t>
            </a:r>
            <a:r>
              <a:rPr lang="zh-CN" altLang="en-US" sz="2400" dirty="0">
                <a:solidFill>
                  <a:srgbClr val="FF0000"/>
                </a:solidFill>
                <a:latin typeface="+mn-ea"/>
                <a:ea typeface="+mn-ea"/>
                <a:cs typeface="+mn-ea"/>
                <a:sym typeface="+mn-ea"/>
              </a:rPr>
              <a:t>主题、活动、报刊栏目、电视栏目、课程、培训班、丛书</a:t>
            </a:r>
            <a:endParaRPr lang="zh-CN" altLang="en-US" sz="2400" dirty="0">
              <a:solidFill>
                <a:srgbClr val="FF0000"/>
              </a:solidFill>
              <a:latin typeface="+mn-ea"/>
              <a:ea typeface="+mn-ea"/>
              <a:cs typeface="+mn-ea"/>
              <a:sym typeface="+mn-ea"/>
            </a:endParaRPr>
          </a:p>
          <a:p>
            <a:pPr algn="l"/>
            <a:r>
              <a:rPr lang="zh-CN" altLang="en-US" sz="2400" dirty="0">
                <a:solidFill>
                  <a:srgbClr val="FF0000"/>
                </a:solidFill>
                <a:latin typeface="+mn-ea"/>
                <a:ea typeface="+mn-ea"/>
                <a:cs typeface="+mn-ea"/>
                <a:sym typeface="+mn-ea"/>
              </a:rPr>
              <a:t>等的名称都不能使用书名号。</a:t>
            </a:r>
            <a:endParaRPr lang="zh-CN" altLang="en-US" sz="2400">
              <a:latin typeface="+mn-ea"/>
              <a:ea typeface="+mn-ea"/>
              <a:cs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89660" y="2320290"/>
            <a:ext cx="6400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3600">
                <a:solidFill>
                  <a:srgbClr val="FF0000"/>
                </a:solidFill>
                <a:latin typeface="+mn-ea"/>
                <a:ea typeface="+mn-ea"/>
              </a:rPr>
              <a:t>“</a:t>
            </a:r>
            <a:endParaRPr lang="en-US" altLang="zh-CN" sz="360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337425" y="2320290"/>
            <a:ext cx="6400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3600">
                <a:solidFill>
                  <a:srgbClr val="FF0000"/>
                </a:solidFill>
                <a:latin typeface="+mj-ea"/>
                <a:ea typeface="+mj-ea"/>
              </a:rPr>
              <a:t>”</a:t>
            </a:r>
            <a:endParaRPr lang="en-US" altLang="zh-CN" sz="360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28320" y="4389755"/>
            <a:ext cx="851408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latin typeface="Calibri" panose="020F0502020204030204" charset="0"/>
                <a:ea typeface="+mn-ea"/>
                <a:cs typeface="+mn-ea"/>
              </a:rPr>
              <a:t>②</a:t>
            </a:r>
            <a:r>
              <a:rPr lang="en-US" altLang="zh-CN" sz="2400">
                <a:latin typeface="+mn-ea"/>
                <a:ea typeface="+mn-ea"/>
                <a:cs typeface="+mn-ea"/>
              </a:rPr>
              <a:t>1933</a:t>
            </a:r>
            <a:r>
              <a:rPr lang="zh-CN" altLang="en-US" sz="2400">
                <a:latin typeface="+mn-ea"/>
                <a:ea typeface="+mn-ea"/>
                <a:cs typeface="+mn-ea"/>
              </a:rPr>
              <a:t>年到</a:t>
            </a:r>
            <a:r>
              <a:rPr lang="en-US" altLang="zh-CN" sz="2400">
                <a:latin typeface="+mn-ea"/>
                <a:ea typeface="+mn-ea"/>
                <a:cs typeface="+mn-ea"/>
              </a:rPr>
              <a:t>1935</a:t>
            </a:r>
            <a:r>
              <a:rPr lang="zh-CN" altLang="en-US" sz="2400">
                <a:latin typeface="+mn-ea"/>
                <a:ea typeface="+mn-ea"/>
                <a:cs typeface="+mn-ea"/>
              </a:rPr>
              <a:t>年间，鲁迅先生经常在《申报》副刊的《自由谈》上写稿，攻击时弊。</a:t>
            </a:r>
            <a:endParaRPr lang="zh-CN" altLang="en-US" sz="2400">
              <a:latin typeface="+mn-ea"/>
              <a:ea typeface="+mn-ea"/>
              <a:cs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801610" y="4265295"/>
            <a:ext cx="487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+mn-ea"/>
                <a:ea typeface="+mn-ea"/>
              </a:rPr>
              <a:t>“</a:t>
            </a:r>
            <a:endParaRPr lang="en-US" altLang="zh-CN" sz="240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88695" y="4759325"/>
            <a:ext cx="487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+mn-ea"/>
                <a:ea typeface="+mn-ea"/>
              </a:rPr>
              <a:t>”</a:t>
            </a:r>
            <a:endParaRPr lang="en-US" altLang="zh-CN" sz="240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28320" y="5387975"/>
            <a:ext cx="5212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3.</a:t>
            </a:r>
            <a:r>
              <a:rPr lang="zh-CN" altLang="en-US" sz="240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书名号内还有书名号时</a:t>
            </a:r>
            <a:r>
              <a:rPr lang="en-US" altLang="zh-CN" sz="240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,</a:t>
            </a:r>
            <a:r>
              <a:rPr lang="zh-CN" altLang="en-US" sz="240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外双内单。</a:t>
            </a:r>
            <a:endParaRPr lang="zh-CN" altLang="en-US" sz="2400">
              <a:solidFill>
                <a:srgbClr val="FF0000"/>
              </a:solidFill>
              <a:latin typeface="+mn-ea"/>
              <a:ea typeface="+mn-ea"/>
              <a:cs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4" grpId="0"/>
      <p:bldP spid="9" grpId="0"/>
      <p:bldP spid="7" grpId="0"/>
      <p:bldP spid="10" grpId="0"/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zh-CN" sz="3600"/>
              <a:t>括号</a:t>
            </a:r>
            <a:endParaRPr lang="zh-CN" altLang="zh-CN" sz="36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6565" y="1057275"/>
            <a:ext cx="8230235" cy="5069205"/>
          </a:xfrm>
        </p:spPr>
        <p:txBody>
          <a:bodyPr/>
          <a:p>
            <a:pPr marL="0" indent="0">
              <a:buNone/>
            </a:pPr>
            <a:r>
              <a:rPr lang="zh-CN" altLang="en-US" sz="2400">
                <a:solidFill>
                  <a:schemeClr val="tx2"/>
                </a:solidFill>
              </a:rPr>
              <a:t>括号可分为</a:t>
            </a:r>
            <a:r>
              <a:rPr lang="zh-CN" altLang="en-US" sz="2400">
                <a:solidFill>
                  <a:srgbClr val="FF0000"/>
                </a:solidFill>
              </a:rPr>
              <a:t>句内括号</a:t>
            </a:r>
            <a:r>
              <a:rPr lang="zh-CN" altLang="en-US" sz="2400">
                <a:solidFill>
                  <a:schemeClr val="tx2"/>
                </a:solidFill>
              </a:rPr>
              <a:t>和</a:t>
            </a:r>
            <a:r>
              <a:rPr lang="zh-CN" altLang="en-US" sz="2400">
                <a:solidFill>
                  <a:srgbClr val="FF0000"/>
                </a:solidFill>
              </a:rPr>
              <a:t>句外括号</a:t>
            </a:r>
            <a:r>
              <a:rPr lang="zh-CN" altLang="en-US" sz="2400">
                <a:solidFill>
                  <a:schemeClr val="tx2"/>
                </a:solidFill>
              </a:rPr>
              <a:t>。</a:t>
            </a:r>
            <a:endParaRPr lang="zh-CN" altLang="en-US" sz="240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en-US" altLang="zh-CN" sz="2400">
                <a:solidFill>
                  <a:srgbClr val="FF0000"/>
                </a:solidFill>
              </a:rPr>
              <a:t>1.</a:t>
            </a:r>
            <a:r>
              <a:rPr lang="zh-CN" altLang="en-US" sz="2400">
                <a:solidFill>
                  <a:srgbClr val="FF0000"/>
                </a:solidFill>
              </a:rPr>
              <a:t>句内括号</a:t>
            </a:r>
            <a:r>
              <a:rPr lang="zh-CN" altLang="en-US" sz="2400">
                <a:solidFill>
                  <a:schemeClr val="tx2"/>
                </a:solidFill>
              </a:rPr>
              <a:t>用于注释句子里的</a:t>
            </a:r>
            <a:r>
              <a:rPr lang="zh-CN" altLang="en-US" sz="2400">
                <a:solidFill>
                  <a:srgbClr val="FF0000"/>
                </a:solidFill>
              </a:rPr>
              <a:t>某些词语</a:t>
            </a:r>
            <a:r>
              <a:rPr lang="zh-CN" altLang="en-US" sz="2400">
                <a:solidFill>
                  <a:schemeClr val="tx2"/>
                </a:solidFill>
              </a:rPr>
              <a:t>，即本身就是</a:t>
            </a:r>
            <a:r>
              <a:rPr lang="zh-CN" altLang="en-US" sz="2400">
                <a:solidFill>
                  <a:srgbClr val="FF0000"/>
                </a:solidFill>
              </a:rPr>
              <a:t>句子的一部分</a:t>
            </a:r>
            <a:r>
              <a:rPr lang="zh-CN" altLang="en-US" sz="2400">
                <a:solidFill>
                  <a:schemeClr val="tx2"/>
                </a:solidFill>
              </a:rPr>
              <a:t>，应</a:t>
            </a:r>
            <a:r>
              <a:rPr lang="zh-CN" altLang="en-US" sz="2400">
                <a:solidFill>
                  <a:srgbClr val="FF0000"/>
                </a:solidFill>
              </a:rPr>
              <a:t>紧跟</a:t>
            </a:r>
            <a:r>
              <a:rPr lang="zh-CN" altLang="en-US" sz="2400">
                <a:solidFill>
                  <a:schemeClr val="tx2"/>
                </a:solidFill>
              </a:rPr>
              <a:t>在</a:t>
            </a:r>
            <a:r>
              <a:rPr lang="zh-CN" altLang="en-US" sz="2400">
                <a:solidFill>
                  <a:srgbClr val="FF0000"/>
                </a:solidFill>
              </a:rPr>
              <a:t>被注释的词语之后</a:t>
            </a:r>
            <a:r>
              <a:rPr lang="zh-CN" altLang="en-US" sz="2400">
                <a:solidFill>
                  <a:schemeClr val="tx2"/>
                </a:solidFill>
              </a:rPr>
              <a:t>。</a:t>
            </a:r>
            <a:endParaRPr lang="zh-CN" altLang="en-US" sz="240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en-US" altLang="zh-CN" sz="2400">
                <a:solidFill>
                  <a:srgbClr val="FF0000"/>
                </a:solidFill>
              </a:rPr>
              <a:t>2.</a:t>
            </a:r>
            <a:r>
              <a:rPr lang="zh-CN" altLang="en-US" sz="2400">
                <a:solidFill>
                  <a:srgbClr val="FF0000"/>
                </a:solidFill>
              </a:rPr>
              <a:t>句外括号</a:t>
            </a:r>
            <a:r>
              <a:rPr lang="zh-CN" altLang="en-US" sz="2400">
                <a:solidFill>
                  <a:schemeClr val="tx2"/>
                </a:solidFill>
              </a:rPr>
              <a:t>则用于</a:t>
            </a:r>
            <a:r>
              <a:rPr lang="zh-CN" altLang="en-US" sz="2400">
                <a:solidFill>
                  <a:srgbClr val="FF0000"/>
                </a:solidFill>
              </a:rPr>
              <a:t>注释句子、句群或段落</a:t>
            </a:r>
            <a:r>
              <a:rPr lang="zh-CN" altLang="en-US" sz="2400">
                <a:solidFill>
                  <a:schemeClr val="tx2"/>
                </a:solidFill>
              </a:rPr>
              <a:t>，即本身</a:t>
            </a:r>
            <a:r>
              <a:rPr lang="zh-CN" altLang="en-US" sz="2400">
                <a:solidFill>
                  <a:srgbClr val="FF0000"/>
                </a:solidFill>
              </a:rPr>
              <a:t>结构独立</a:t>
            </a:r>
            <a:r>
              <a:rPr lang="zh-CN" altLang="en-US" sz="2400">
                <a:solidFill>
                  <a:schemeClr val="tx2"/>
                </a:solidFill>
              </a:rPr>
              <a:t>，不属于前面的句子、句群或段落，应</a:t>
            </a:r>
            <a:r>
              <a:rPr lang="zh-CN" altLang="en-US" sz="2400">
                <a:solidFill>
                  <a:srgbClr val="FF0000"/>
                </a:solidFill>
              </a:rPr>
              <a:t>位于所注释语段的句点号之后</a:t>
            </a:r>
            <a:r>
              <a:rPr lang="zh-CN" altLang="en-US" sz="2400">
                <a:solidFill>
                  <a:schemeClr val="tx2"/>
                </a:solidFill>
              </a:rPr>
              <a:t>。</a:t>
            </a:r>
            <a:endParaRPr lang="zh-CN" altLang="en-US" sz="240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zh-CN" altLang="en-US" sz="2400" dirty="0">
                <a:solidFill>
                  <a:srgbClr val="000000"/>
                </a:solidFill>
                <a:latin typeface="Calibri" panose="020F0502020204030204" charset="0"/>
                <a:sym typeface="+mn-ea"/>
              </a:rPr>
              <a:t>①</a:t>
            </a:r>
            <a:r>
              <a:rPr lang="zh-CN" altLang="en-US" sz="2400" dirty="0">
                <a:solidFill>
                  <a:srgbClr val="000000"/>
                </a:solidFill>
                <a:sym typeface="+mn-ea"/>
              </a:rPr>
              <a:t>可以说，除了诗（因为诗是最难翻译的），雨果的重要作品（小说和剧本）大都有了中文译本。</a:t>
            </a:r>
            <a:endParaRPr lang="zh-CN" altLang="en-US" sz="2400" dirty="0">
              <a:solidFill>
                <a:srgbClr val="000000"/>
              </a:solidFill>
              <a:sym typeface="+mn-ea"/>
            </a:endParaRPr>
          </a:p>
          <a:p>
            <a:pPr marL="0" indent="0">
              <a:buNone/>
            </a:pPr>
            <a:r>
              <a:rPr lang="zh-CN" altLang="en-US" sz="2400">
                <a:solidFill>
                  <a:schemeClr val="tx2"/>
                </a:solidFill>
                <a:latin typeface="Calibri" panose="020F0502020204030204" charset="0"/>
              </a:rPr>
              <a:t>②</a:t>
            </a:r>
            <a:r>
              <a:rPr lang="en-US" altLang="zh-CN" sz="2400">
                <a:solidFill>
                  <a:schemeClr val="tx2"/>
                </a:solidFill>
                <a:latin typeface="Calibri" panose="020F0502020204030204" charset="0"/>
              </a:rPr>
              <a:t>“</a:t>
            </a:r>
            <a:r>
              <a:rPr lang="zh-CN" altLang="en-US" sz="2400">
                <a:solidFill>
                  <a:schemeClr val="tx2"/>
                </a:solidFill>
                <a:latin typeface="Calibri" panose="020F0502020204030204" charset="0"/>
              </a:rPr>
              <a:t>鱼，我所欲也；熊掌，亦我所欲也。二者不可得兼，舍鱼而取熊掌者也。</a:t>
            </a:r>
            <a:r>
              <a:rPr lang="en-US" altLang="zh-CN" sz="2400">
                <a:solidFill>
                  <a:schemeClr val="tx2"/>
                </a:solidFill>
                <a:latin typeface="Calibri" panose="020F0502020204030204" charset="0"/>
              </a:rPr>
              <a:t>”</a:t>
            </a:r>
            <a:r>
              <a:rPr lang="zh-CN" altLang="en-US" sz="2400">
                <a:solidFill>
                  <a:schemeClr val="tx2"/>
                </a:solidFill>
                <a:latin typeface="Calibri" panose="020F0502020204030204" charset="0"/>
              </a:rPr>
              <a:t>（《孟子</a:t>
            </a:r>
            <a:r>
              <a:rPr lang="en-US" altLang="zh-CN" sz="2400">
                <a:solidFill>
                  <a:schemeClr val="tx2"/>
                </a:solidFill>
                <a:latin typeface="Calibri" panose="020F0502020204030204" charset="0"/>
              </a:rPr>
              <a:t>.</a:t>
            </a:r>
            <a:r>
              <a:rPr lang="zh-CN" altLang="en-US" sz="2400">
                <a:solidFill>
                  <a:schemeClr val="tx2"/>
                </a:solidFill>
                <a:latin typeface="Calibri" panose="020F0502020204030204" charset="0"/>
              </a:rPr>
              <a:t>告子上》）</a:t>
            </a:r>
            <a:endParaRPr lang="zh-CN" altLang="en-US" sz="2400">
              <a:solidFill>
                <a:schemeClr val="tx2"/>
              </a:solidFill>
              <a:latin typeface="Calibri" panose="020F0502020204030204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3600"/>
              <a:t>破折号（冒号与破折号的区别）</a:t>
            </a:r>
            <a:endParaRPr lang="zh-CN" altLang="en-US" sz="36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①这次职工代表大会有三项议程：审议奖惩条例，通过三年规划，选举职工代表大会理事。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我国的四大发明——火药、印刷术、指南针、造纸术对世界历史的发展有重大贡献。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86080" y="3156585"/>
            <a:ext cx="78028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凡是破折号表示注释的，可以把注释删去，句子的内容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与形式仍完整；而冒号却不行。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86080" y="3893820"/>
            <a:ext cx="65836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>
                <a:solidFill>
                  <a:srgbClr val="FF0000"/>
                </a:solidFill>
              </a:rPr>
              <a:t>分说部分是总说部分的的分项叙述，应用冒号；</a:t>
            </a:r>
            <a:endParaRPr lang="zh-CN" altLang="en-US" sz="2400">
              <a:solidFill>
                <a:srgbClr val="FF0000"/>
              </a:solidFill>
            </a:endParaRPr>
          </a:p>
          <a:p>
            <a:r>
              <a:rPr lang="zh-CN" altLang="en-US" sz="2400">
                <a:solidFill>
                  <a:srgbClr val="FF0000"/>
                </a:solidFill>
              </a:rPr>
              <a:t>分说部分是对总说的部分注释，则用破折号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26720" y="4723765"/>
            <a:ext cx="8107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冒号一般管到句终，而破折号可以只管到句中的一部分。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5" name="标题 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 altLang="en-US" sz="3600"/>
              <a:t>三、实战演练</a:t>
            </a:r>
            <a:endParaRPr lang="zh-CN" altLang="en-US" sz="3600"/>
          </a:p>
        </p:txBody>
      </p:sp>
      <p:sp>
        <p:nvSpPr>
          <p:cNvPr id="6147" name="内容占位符 2"/>
          <p:cNvSpPr>
            <a:spLocks noGrp="1"/>
          </p:cNvSpPr>
          <p:nvPr>
            <p:ph idx="1"/>
          </p:nvPr>
        </p:nvSpPr>
        <p:spPr/>
        <p:txBody>
          <a:bodyPr anchor="t"/>
          <a:p>
            <a:r>
              <a:rPr lang="zh-CN" altLang="en-US" sz="2800"/>
              <a:t>（</a:t>
            </a:r>
            <a:r>
              <a:rPr lang="en-US" altLang="zh-CN" sz="2800"/>
              <a:t>2011</a:t>
            </a:r>
            <a:r>
              <a:rPr lang="zh-CN" altLang="en-US" sz="2800"/>
              <a:t>）下列句子中，标点符号使用不恰当的一项是（    ）（2分）</a:t>
            </a:r>
            <a:endParaRPr lang="zh-CN" altLang="en-US" sz="2800"/>
          </a:p>
          <a:p>
            <a:r>
              <a:rPr lang="zh-CN" altLang="en-US" sz="2800"/>
              <a:t>  A．博山的溶洞、淋漓湖，淄川的蒲松龄故居，周村的古大街，都是淄博的旅游名片。</a:t>
            </a:r>
            <a:endParaRPr lang="zh-CN" altLang="en-US" sz="2800"/>
          </a:p>
          <a:p>
            <a:r>
              <a:rPr lang="zh-CN" altLang="en-US" sz="2800"/>
              <a:t>  B．“吹面不寒杨柳风，”不错的，像母亲的手抚摸着你。</a:t>
            </a:r>
            <a:endParaRPr lang="zh-CN" altLang="en-US" sz="2800"/>
          </a:p>
          <a:p>
            <a:r>
              <a:rPr lang="zh-CN" altLang="en-US" sz="2800"/>
              <a:t>  C．生命是什么？是奔腾不息的一江春水，还是顽强生长的一棵小树？</a:t>
            </a:r>
            <a:endParaRPr lang="zh-CN" altLang="en-US" sz="2800"/>
          </a:p>
          <a:p>
            <a:r>
              <a:rPr lang="zh-CN" altLang="en-US" sz="2800"/>
              <a:t>  D．十天之中，总有八九天是我第一个去开学堂门的。</a:t>
            </a:r>
            <a:endParaRPr lang="zh-CN" altLang="en-US" sz="280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标题 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lang="zh-CN" altLang="en-US"/>
          </a:p>
        </p:txBody>
      </p:sp>
      <p:sp>
        <p:nvSpPr>
          <p:cNvPr id="7170" name="内容占位符 2"/>
          <p:cNvSpPr>
            <a:spLocks noGrp="1"/>
          </p:cNvSpPr>
          <p:nvPr>
            <p:ph idx="1"/>
          </p:nvPr>
        </p:nvSpPr>
        <p:spPr>
          <a:xfrm>
            <a:off x="457200" y="1228725"/>
            <a:ext cx="8229600" cy="4897438"/>
          </a:xfrm>
        </p:spPr>
        <p:txBody>
          <a:bodyPr anchor="t"/>
          <a:p>
            <a:r>
              <a:rPr lang="zh-CN" altLang="en-US" sz="2800"/>
              <a:t>（</a:t>
            </a:r>
            <a:r>
              <a:rPr lang="en-US" altLang="zh-CN" sz="2800"/>
              <a:t>2012</a:t>
            </a:r>
            <a:r>
              <a:rPr lang="zh-CN" altLang="en-US" sz="2800"/>
              <a:t>年）下列句子中标点符号使用不恰当的一项是（    ）</a:t>
            </a:r>
            <a:endParaRPr lang="zh-CN" altLang="en-US" sz="2800"/>
          </a:p>
          <a:p>
            <a:r>
              <a:rPr lang="zh-CN" altLang="en-US" sz="2800"/>
              <a:t>    A．“创新是人的本性。”国家最高科学技术奖获得者谢家麟说，“我们要建设科技强国，必须要培养高素质的创新科技人才。”</a:t>
            </a:r>
            <a:endParaRPr lang="zh-CN" altLang="en-US" sz="2800"/>
          </a:p>
          <a:p>
            <a:r>
              <a:rPr lang="zh-CN" altLang="en-US" sz="2800"/>
              <a:t>B．一部可歌可泣的《雷锋日记》所展示的雷锋精神，激励着一代又一代中国人。</a:t>
            </a:r>
            <a:endParaRPr lang="zh-CN" altLang="en-US" sz="2800"/>
          </a:p>
          <a:p>
            <a:r>
              <a:rPr lang="zh-CN" altLang="en-US" sz="2800"/>
              <a:t>    C．史铁生、铁凝、贾平凹、余秋雨……等作家，以丰富的人生阅历和厚重的文字，带我们在文学的海洋中遨游。</a:t>
            </a:r>
            <a:endParaRPr lang="zh-CN" altLang="en-US" sz="2800"/>
          </a:p>
          <a:p>
            <a:r>
              <a:rPr lang="zh-CN" altLang="en-US" sz="2800"/>
              <a:t>D．我戴一个草帽，祖父栽花，我就栽花；祖父拔草，我就拔草。</a:t>
            </a:r>
            <a:endParaRPr lang="zh-CN" altLang="en-US" sz="280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标题 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lang="zh-CN" altLang="en-US"/>
          </a:p>
        </p:txBody>
      </p:sp>
      <p:sp>
        <p:nvSpPr>
          <p:cNvPr id="8194" name="内容占位符 2"/>
          <p:cNvSpPr>
            <a:spLocks noGrp="1"/>
          </p:cNvSpPr>
          <p:nvPr>
            <p:ph idx="1"/>
          </p:nvPr>
        </p:nvSpPr>
        <p:spPr>
          <a:xfrm>
            <a:off x="457200" y="1313180"/>
            <a:ext cx="8229600" cy="4813300"/>
          </a:xfrm>
        </p:spPr>
        <p:txBody>
          <a:bodyPr anchor="t"/>
          <a:p>
            <a:r>
              <a:rPr lang="zh-CN" altLang="en-US" sz="2400">
                <a:latin typeface="+mn-ea"/>
                <a:cs typeface="+mn-ea"/>
              </a:rPr>
              <a:t>（</a:t>
            </a:r>
            <a:r>
              <a:rPr lang="en-US" altLang="zh-CN" sz="2400">
                <a:latin typeface="+mn-ea"/>
                <a:cs typeface="+mn-ea"/>
              </a:rPr>
              <a:t>2014</a:t>
            </a:r>
            <a:r>
              <a:rPr lang="zh-CN" altLang="en-US" sz="2400">
                <a:latin typeface="+mn-ea"/>
                <a:cs typeface="+mn-ea"/>
              </a:rPr>
              <a:t>年）下列句子中，标点符号使用不恰当的一项是</a:t>
            </a:r>
            <a:endParaRPr lang="zh-CN" altLang="en-US" sz="2400">
              <a:latin typeface="+mn-ea"/>
              <a:cs typeface="+mn-ea"/>
            </a:endParaRPr>
          </a:p>
          <a:p>
            <a:r>
              <a:rPr lang="zh-CN" altLang="en-US" sz="2400">
                <a:latin typeface="+mn-ea"/>
                <a:cs typeface="+mn-ea"/>
              </a:rPr>
              <a:t>	A．“五月五，过端午，赛龙舟，敲锣鼓。”端午节，这个有着两千多年历史的传统节日，与春节、清明节和中秋节并称为中华民族的四大传统节日。</a:t>
            </a:r>
            <a:endParaRPr lang="zh-CN" altLang="en-US" sz="2400">
              <a:latin typeface="+mn-ea"/>
              <a:cs typeface="+mn-ea"/>
            </a:endParaRPr>
          </a:p>
          <a:p>
            <a:r>
              <a:rPr lang="zh-CN" altLang="en-US" sz="2400">
                <a:latin typeface="+mn-ea"/>
                <a:cs typeface="+mn-ea"/>
              </a:rPr>
              <a:t>	B．是用更多的时间来阅读经典，还是用更多的时间来阅读微博、微信等碎片化信息，是一个值得我们关注和思考的问题。</a:t>
            </a:r>
            <a:endParaRPr lang="zh-CN" altLang="en-US" sz="2400">
              <a:latin typeface="+mn-ea"/>
              <a:cs typeface="+mn-ea"/>
            </a:endParaRPr>
          </a:p>
          <a:p>
            <a:r>
              <a:rPr lang="zh-CN" altLang="en-US" sz="2400">
                <a:latin typeface="+mn-ea"/>
                <a:cs typeface="+mn-ea"/>
              </a:rPr>
              <a:t>	C．雾霾天气使中国不少城市的居民频发呼吸道疾病，各大医院呼吸科的接诊人数在短短几天时间里飙升了七、八倍。</a:t>
            </a:r>
            <a:endParaRPr lang="zh-CN" altLang="en-US" sz="2400">
              <a:latin typeface="+mn-ea"/>
              <a:cs typeface="+mn-ea"/>
            </a:endParaRPr>
          </a:p>
          <a:p>
            <a:r>
              <a:rPr lang="zh-CN" altLang="en-US" sz="2400">
                <a:latin typeface="+mn-ea"/>
                <a:cs typeface="+mn-ea"/>
              </a:rPr>
              <a:t>    D．哲学不仅为人们提供正确的思维方式，而且更有助于人们形成对个人和公共生活必不可少的价值观——什么是幸福，什么是好的生活，什么是好的公共生活。</a:t>
            </a:r>
            <a:endParaRPr lang="zh-CN" altLang="en-US" sz="2400">
              <a:latin typeface="+mn-ea"/>
              <a:cs typeface="+mn-ea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lang="zh-CN" altLang="en-US"/>
          </a:p>
        </p:txBody>
      </p:sp>
      <p:sp>
        <p:nvSpPr>
          <p:cNvPr id="9218" name="内容占位符 2"/>
          <p:cNvSpPr>
            <a:spLocks noGrp="1"/>
          </p:cNvSpPr>
          <p:nvPr>
            <p:ph idx="1"/>
          </p:nvPr>
        </p:nvSpPr>
        <p:spPr/>
        <p:txBody>
          <a:bodyPr anchor="t"/>
          <a:p>
            <a:r>
              <a:rPr lang="zh-CN" altLang="en-US" sz="2400"/>
              <a:t>（</a:t>
            </a:r>
            <a:r>
              <a:rPr lang="en-US" altLang="zh-CN" sz="2400"/>
              <a:t>2018</a:t>
            </a:r>
            <a:r>
              <a:rPr lang="zh-CN" altLang="en-US" sz="2400"/>
              <a:t>）下列句子中，标点符号使用不恰当的一项是（   ）</a:t>
            </a:r>
            <a:endParaRPr lang="zh-CN" altLang="en-US" sz="2400"/>
          </a:p>
          <a:p>
            <a:r>
              <a:rPr lang="zh-CN" altLang="en-US" sz="2400"/>
              <a:t>A．仁爱是儒家文化的核心观念。孟子有言</a:t>
            </a:r>
            <a:r>
              <a:rPr lang="zh-CN" altLang="en-US" sz="2400">
                <a:solidFill>
                  <a:schemeClr val="tx1"/>
                </a:solidFill>
              </a:rPr>
              <a:t>：</a:t>
            </a:r>
            <a:r>
              <a:rPr lang="zh-CN" altLang="en-US" sz="2400"/>
              <a:t>“仁者爱人”“爱人者，人恒爱之。”</a:t>
            </a:r>
            <a:endParaRPr lang="zh-CN" altLang="en-US" sz="2400"/>
          </a:p>
          <a:p>
            <a:r>
              <a:rPr lang="zh-CN" altLang="en-US" sz="2400"/>
              <a:t>B．中国桥、中国车、中国路、中国港；墨子“传信”、北斗“组网”、超算“发威”、“天眼”探空……，新变化新成就值得浓墨重彩地宣扬。</a:t>
            </a:r>
            <a:endParaRPr lang="zh-CN" altLang="en-US" sz="2400"/>
          </a:p>
          <a:p>
            <a:r>
              <a:rPr lang="zh-CN" altLang="en-US" sz="2400"/>
              <a:t>C．现在的孩子在听什么音乐？是《小苹果》《最炫民族风》，还是《雪绒花》《孤独的牧羊人》，以及贝多芬和莫扎特的作品呢？</a:t>
            </a:r>
            <a:endParaRPr lang="zh-CN" altLang="en-US" sz="2400"/>
          </a:p>
          <a:p>
            <a:r>
              <a:rPr lang="zh-CN" altLang="en-US" sz="2400"/>
              <a:t>D．没有修剪得像宝塔那样的松柏，没有阅兵式似的道旁树：因为依据中国画的审美观点看，这是不足取的。</a:t>
            </a:r>
            <a:endParaRPr lang="zh-CN" altLang="en-US" sz="24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标题 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pPr fontAlgn="base"/>
            <a:endParaRPr lang="zh-CN" altLang="en-US" strike="noStrike" noProof="1"/>
          </a:p>
        </p:txBody>
      </p:sp>
      <p:sp>
        <p:nvSpPr>
          <p:cNvPr id="4098" name="内容占位符 2"/>
          <p:cNvSpPr>
            <a:spLocks noGrp="1"/>
          </p:cNvSpPr>
          <p:nvPr>
            <p:ph idx="1"/>
          </p:nvPr>
        </p:nvSpPr>
        <p:spPr>
          <a:xfrm>
            <a:off x="457200" y="1417955"/>
            <a:ext cx="8229600" cy="4708525"/>
          </a:xfrm>
        </p:spPr>
        <p:txBody>
          <a:bodyPr anchor="t"/>
          <a:p>
            <a:pPr marL="0" marR="0" lvl="0" indent="72009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60475" algn="l"/>
                <a:tab pos="2339975" algn="l"/>
                <a:tab pos="3689350" algn="l"/>
              </a:tabLst>
              <a:defRPr/>
            </a:pPr>
            <a:r>
              <a:rPr lang="zh-CN" altLang="zh-CN" sz="2400" strike="noStrike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明代</a:t>
            </a:r>
            <a:r>
              <a:rPr lang="en-US" altLang="zh-CN" sz="2400" strike="noStrike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zh-CN" sz="2400" strike="noStrike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江南四大才子</a:t>
            </a:r>
            <a:r>
              <a:rPr lang="en-US" altLang="zh-CN" sz="2400" strike="noStrike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zh-CN" sz="2400" strike="noStrike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之一的祝枝山，妙用句读戏财主，传为佳话。大年除夕，有一财主请他题联。他便叫书童在财主门旁把纸贴好，挥毫写道：</a:t>
            </a:r>
            <a:r>
              <a:rPr lang="en-US" altLang="zh-CN" sz="2400" strike="noStrike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zh-CN" sz="2400" strike="noStrike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明日逢春好不晦气；终年倒运少有余财。</a:t>
            </a:r>
            <a:r>
              <a:rPr lang="en-US" altLang="zh-CN" sz="2400" strike="noStrike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zh-CN" sz="2400" strike="noStrike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财主看后火冒三丈，拉着祝枝山到县衙评理：</a:t>
            </a:r>
            <a:r>
              <a:rPr lang="en-US" altLang="zh-CN" sz="2400" strike="noStrike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zh-CN" sz="2400" strike="noStrike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他说我</a:t>
            </a:r>
            <a:r>
              <a:rPr lang="en-US" altLang="zh-CN" sz="2400" strike="noStrike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‘</a:t>
            </a:r>
            <a:r>
              <a:rPr lang="zh-CN" altLang="zh-CN" sz="2400" strike="noStrike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明日逢春，好不晦气；终年倒运，少有余财</a:t>
            </a:r>
            <a:r>
              <a:rPr lang="en-US" altLang="zh-CN" sz="2400" strike="noStrike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’</a:t>
            </a:r>
            <a:r>
              <a:rPr lang="zh-CN" altLang="zh-CN" sz="2400" strike="noStrike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分明是在诅咒我。</a:t>
            </a:r>
            <a:r>
              <a:rPr lang="en-US" altLang="zh-CN" sz="2400" strike="noStrike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zh-CN" sz="2400" strike="noStrike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祝枝山说：</a:t>
            </a:r>
            <a:r>
              <a:rPr lang="en-US" altLang="zh-CN" sz="2400" strike="noStrike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zh-CN" sz="2400" strike="noStrike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我这副对联写的是</a:t>
            </a:r>
            <a:r>
              <a:rPr lang="en-US" altLang="zh-CN" sz="2400" strike="noStrike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‘                                     ’</a:t>
            </a:r>
            <a:r>
              <a:rPr lang="zh-CN" altLang="zh-CN" sz="2400" strike="noStrike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请大人明察！</a:t>
            </a:r>
            <a:r>
              <a:rPr lang="en-US" altLang="zh-CN" sz="2400" strike="noStrike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zh-CN" sz="2400" strike="noStrike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财主听了，心中憋气，也不好再申辩，白白挨了县官的一顿奚落。</a:t>
            </a:r>
            <a:endParaRPr kumimoji="0" lang="zh-CN" altLang="zh-CN" sz="24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base"/>
            <a:endParaRPr lang="zh-CN" altLang="en-US" sz="2400" strike="noStrike" noProof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16610" y="4832985"/>
            <a:ext cx="6278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明日逢春好，不晦气；终年倒运少，有余财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。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标题 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lang="zh-CN" altLang="en-US"/>
          </a:p>
        </p:txBody>
      </p:sp>
      <p:sp>
        <p:nvSpPr>
          <p:cNvPr id="10242" name="内容占位符 2"/>
          <p:cNvSpPr>
            <a:spLocks noGrp="1"/>
          </p:cNvSpPr>
          <p:nvPr>
            <p:ph idx="1"/>
          </p:nvPr>
        </p:nvSpPr>
        <p:spPr>
          <a:xfrm>
            <a:off x="457200" y="866775"/>
            <a:ext cx="8229600" cy="5259388"/>
          </a:xfrm>
        </p:spPr>
        <p:txBody>
          <a:bodyPr anchor="t"/>
          <a:p>
            <a:r>
              <a:rPr lang="zh-CN" altLang="en-US" sz="2800">
                <a:latin typeface="+mn-ea"/>
                <a:cs typeface="+mn-ea"/>
              </a:rPr>
              <a:t>（</a:t>
            </a:r>
            <a:r>
              <a:rPr lang="en-US" altLang="zh-CN" sz="2800">
                <a:latin typeface="+mn-ea"/>
                <a:cs typeface="+mn-ea"/>
              </a:rPr>
              <a:t>2019</a:t>
            </a:r>
            <a:r>
              <a:rPr lang="zh-CN" altLang="en-US" sz="2800">
                <a:latin typeface="+mn-ea"/>
                <a:cs typeface="+mn-ea"/>
              </a:rPr>
              <a:t>年）下列句子中，标点符号使用正确的一项是（　　）</a:t>
            </a:r>
            <a:endParaRPr lang="zh-CN" altLang="en-US" sz="2800">
              <a:latin typeface="+mn-ea"/>
              <a:cs typeface="+mn-ea"/>
            </a:endParaRPr>
          </a:p>
          <a:p>
            <a:r>
              <a:rPr lang="zh-CN" altLang="en-US" sz="2800">
                <a:latin typeface="+mn-ea"/>
                <a:cs typeface="+mn-ea"/>
              </a:rPr>
              <a:t>A．小小一把座椅，安放在哪，怎么安放，如何满足游客需求，如何让座椅和环境浑然一体，考验着景区管理人员的智慧。</a:t>
            </a:r>
            <a:endParaRPr lang="zh-CN" altLang="en-US" sz="2800">
              <a:latin typeface="+mn-ea"/>
              <a:cs typeface="+mn-ea"/>
            </a:endParaRPr>
          </a:p>
          <a:p>
            <a:r>
              <a:rPr lang="zh-CN" altLang="en-US" sz="2800">
                <a:latin typeface="+mn-ea"/>
                <a:cs typeface="+mn-ea"/>
              </a:rPr>
              <a:t>B．一部七、八分钟的中国风短片《包宝宝》，获得了第91届奥斯卡金像奖最佳动画短片奖。</a:t>
            </a:r>
            <a:endParaRPr lang="zh-CN" altLang="en-US" sz="2800">
              <a:latin typeface="+mn-ea"/>
              <a:cs typeface="+mn-ea"/>
            </a:endParaRPr>
          </a:p>
          <a:p>
            <a:r>
              <a:rPr lang="zh-CN" altLang="en-US" sz="2800">
                <a:latin typeface="+mn-ea"/>
                <a:cs typeface="+mn-ea"/>
              </a:rPr>
              <a:t>C．孟郊诗云：“谁言寸草心，报得三春晖”，“三春”就是指长达三个月的春季。</a:t>
            </a:r>
            <a:endParaRPr lang="zh-CN" altLang="en-US" sz="2800">
              <a:latin typeface="+mn-ea"/>
              <a:cs typeface="+mn-ea"/>
            </a:endParaRPr>
          </a:p>
          <a:p>
            <a:r>
              <a:rPr lang="zh-CN" altLang="en-US" sz="2800">
                <a:latin typeface="+mn-ea"/>
                <a:cs typeface="+mn-ea"/>
              </a:rPr>
              <a:t>D．邀请名家开讲打造《读书沙龙》，组织歌手演出打造《民谣季》，举办儿童画展打造《艺术空间》……暑假期间这家书店开展的系列活动成为了县城的一道文化风景。</a:t>
            </a:r>
            <a:endParaRPr lang="zh-CN" altLang="en-US" sz="2800">
              <a:latin typeface="+mn-ea"/>
              <a:cs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标题 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 altLang="en-US" sz="3200"/>
              <a:t>淄博市 2017 年初中语文学业水平考试说明</a:t>
            </a:r>
            <a:endParaRPr lang="zh-CN" altLang="en-US" sz="3200"/>
          </a:p>
        </p:txBody>
      </p:sp>
      <p:sp>
        <p:nvSpPr>
          <p:cNvPr id="12290" name="内容占位符 2"/>
          <p:cNvSpPr>
            <a:spLocks noGrp="1"/>
          </p:cNvSpPr>
          <p:nvPr>
            <p:ph idx="1"/>
          </p:nvPr>
        </p:nvSpPr>
        <p:spPr>
          <a:xfrm>
            <a:off x="457200" y="1285875"/>
            <a:ext cx="8229600" cy="4840605"/>
          </a:xfrm>
        </p:spPr>
        <p:txBody>
          <a:bodyPr anchor="t"/>
          <a:p>
            <a:r>
              <a:rPr lang="zh-CN" altLang="en-US" sz="2000"/>
              <a:t>基础知识积累与运用 </a:t>
            </a:r>
            <a:endParaRPr lang="zh-CN" altLang="en-US" sz="2000"/>
          </a:p>
          <a:p>
            <a:r>
              <a:rPr lang="zh-CN" altLang="en-US" sz="2000"/>
              <a:t>1．能独立识字，准确识记3500个常用汉字的字音和字</a:t>
            </a:r>
            <a:endParaRPr lang="zh-CN" altLang="en-US" sz="2000"/>
          </a:p>
          <a:p>
            <a:r>
              <a:rPr lang="zh-CN" altLang="en-US" sz="2000"/>
              <a:t>形。有良好的书写习惯，能正确、规范、工整地书写汉字。</a:t>
            </a:r>
            <a:endParaRPr lang="zh-CN" altLang="en-US" sz="2000"/>
          </a:p>
          <a:p>
            <a:r>
              <a:rPr lang="zh-CN" altLang="en-US" sz="2000"/>
              <a:t> 2．积累并能正确使用一定数量的词语和熟语（含成语、俗</a:t>
            </a:r>
            <a:endParaRPr lang="zh-CN" altLang="en-US" sz="2000"/>
          </a:p>
          <a:p>
            <a:r>
              <a:rPr lang="zh-CN" altLang="en-US" sz="2000"/>
              <a:t>语、谚语、歇后语等）。 </a:t>
            </a:r>
            <a:endParaRPr lang="zh-CN" altLang="en-US" sz="2000"/>
          </a:p>
          <a:p>
            <a:r>
              <a:rPr lang="zh-CN" altLang="en-US" sz="2000"/>
              <a:t> 3．能了解关于字、词、句的基本语法知识。能辨析并修改常见的语病。能辨别不同句式并鉴赏其表达效果。理解和辨识常用的修辞方法（比喻、拟人、夸张、借代、排比、对偶、反复、设问、反问），能准确分析常用修辞方法在具体语言环境中的表达作用。 </a:t>
            </a:r>
            <a:endParaRPr lang="zh-CN" altLang="en-US" sz="2000"/>
          </a:p>
          <a:p>
            <a:r>
              <a:rPr lang="zh-CN" altLang="en-US" sz="2000">
                <a:solidFill>
                  <a:srgbClr val="FF0000"/>
                </a:solidFill>
              </a:rPr>
              <a:t>4．了解常用标点符号的作用，能正确使用标点符号。 </a:t>
            </a:r>
            <a:endParaRPr lang="zh-CN" altLang="en-US" sz="2000">
              <a:solidFill>
                <a:srgbClr val="FF0000"/>
              </a:solidFill>
            </a:endParaRPr>
          </a:p>
          <a:p>
            <a:r>
              <a:rPr lang="zh-CN" altLang="en-US" sz="2000"/>
              <a:t>5．了解课文涉及的重要作家的生平经历和文学成就，阅读其代表作品，并能做出自己的评价。识记教材涉及的重要文学文化常识。</a:t>
            </a:r>
            <a:endParaRPr lang="zh-CN" altLang="en-US" sz="2000"/>
          </a:p>
          <a:p>
            <a:r>
              <a:rPr lang="zh-CN" altLang="en-US" sz="2000"/>
              <a:t>6．掌握常见文言实词、虚词以及文言句式的意义和用法。 </a:t>
            </a:r>
            <a:endParaRPr lang="zh-CN" altLang="en-US" sz="2000"/>
          </a:p>
          <a:p>
            <a:r>
              <a:rPr lang="zh-CN" altLang="en-US" sz="2000"/>
              <a:t>7．在口语交际或书面表达中，语言能做到简明、连贯、得体。 </a:t>
            </a:r>
            <a:endParaRPr lang="zh-CN" altLang="en-US" sz="20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015" y="797560"/>
            <a:ext cx="8325485" cy="1110615"/>
          </a:xfrm>
        </p:spPr>
        <p:txBody>
          <a:bodyPr/>
          <a:p>
            <a:pPr algn="l"/>
            <a:r>
              <a:rPr lang="zh-CN" altLang="en-US" sz="2800"/>
              <a:t>考点回顾</a:t>
            </a:r>
            <a:endParaRPr lang="zh-CN" altLang="en-US" sz="2800"/>
          </a:p>
        </p:txBody>
      </p:sp>
      <p:graphicFrame>
        <p:nvGraphicFramePr>
          <p:cNvPr id="4" name="内容占位符 3"/>
          <p:cNvGraphicFramePr/>
          <p:nvPr>
            <p:ph idx="1"/>
          </p:nvPr>
        </p:nvGraphicFramePr>
        <p:xfrm>
          <a:off x="723900" y="1908175"/>
          <a:ext cx="7559040" cy="25768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33170"/>
                <a:gridCol w="3113405"/>
                <a:gridCol w="1322705"/>
                <a:gridCol w="1889760"/>
              </a:tblGrid>
              <a:tr h="385445">
                <a:tc rowSpan="6">
                  <a:txBody>
                    <a:bodyPr/>
                    <a:p>
                      <a:pPr algn="ctr">
                        <a:buNone/>
                      </a:pPr>
                      <a:r>
                        <a:rPr lang="zh-CN" altLang="zh-CN" sz="1800">
                          <a:solidFill>
                            <a:schemeClr val="tx1"/>
                          </a:solidFill>
                          <a:latin typeface="+mn-ea"/>
                          <a:cs typeface="+mn-ea"/>
                          <a:sym typeface="+mn-ea"/>
                        </a:rPr>
                        <a:t>近十年内淄博市中考标点符号考察</a:t>
                      </a:r>
                      <a:r>
                        <a:rPr lang="en-US" altLang="zh-CN" sz="1800">
                          <a:solidFill>
                            <a:schemeClr val="tx1"/>
                          </a:solidFill>
                          <a:latin typeface="+mn-ea"/>
                          <a:cs typeface="+mn-ea"/>
                          <a:sym typeface="+mn-ea"/>
                        </a:rPr>
                        <a:t>5</a:t>
                      </a:r>
                      <a:r>
                        <a:rPr lang="zh-CN" altLang="en-US" sz="1800">
                          <a:solidFill>
                            <a:schemeClr val="tx1"/>
                          </a:solidFill>
                          <a:latin typeface="+mn-ea"/>
                          <a:cs typeface="+mn-ea"/>
                          <a:sym typeface="+mn-ea"/>
                        </a:rPr>
                        <a:t>次</a:t>
                      </a:r>
                      <a:r>
                        <a:rPr lang="en-US" altLang="zh-CN" sz="1800">
                          <a:solidFill>
                            <a:schemeClr val="tx1"/>
                          </a:solidFill>
                          <a:latin typeface="+mn-ea"/>
                          <a:cs typeface="+mn-ea"/>
                          <a:sym typeface="+mn-ea"/>
                        </a:rPr>
                        <a:t>(</a:t>
                      </a:r>
                      <a:r>
                        <a:rPr lang="zh-CN" altLang="en-US" sz="1800">
                          <a:solidFill>
                            <a:schemeClr val="tx1"/>
                          </a:solidFill>
                          <a:latin typeface="+mn-ea"/>
                          <a:cs typeface="+mn-ea"/>
                          <a:sym typeface="+mn-ea"/>
                        </a:rPr>
                        <a:t>共</a:t>
                      </a:r>
                      <a:r>
                        <a:rPr lang="en-US" altLang="zh-CN" sz="1800">
                          <a:solidFill>
                            <a:schemeClr val="tx1"/>
                          </a:solidFill>
                          <a:latin typeface="+mn-ea"/>
                          <a:cs typeface="+mn-ea"/>
                          <a:sym typeface="+mn-ea"/>
                        </a:rPr>
                        <a:t>20</a:t>
                      </a:r>
                      <a:r>
                        <a:rPr lang="zh-CN" altLang="en-US" sz="1800">
                          <a:solidFill>
                            <a:schemeClr val="tx1"/>
                          </a:solidFill>
                          <a:latin typeface="+mn-ea"/>
                          <a:cs typeface="+mn-ea"/>
                          <a:sym typeface="+mn-ea"/>
                        </a:rPr>
                        <a:t>个选项）</a:t>
                      </a:r>
                      <a:endParaRPr lang="zh-CN" altLang="en-US" sz="1800">
                        <a:solidFill>
                          <a:schemeClr val="tx1"/>
                        </a:solidFill>
                        <a:latin typeface="+mn-ea"/>
                        <a:cs typeface="+mn-ea"/>
                        <a:sym typeface="+mn-ea"/>
                      </a:endParaRPr>
                    </a:p>
                    <a:p>
                      <a:pPr algn="ctr">
                        <a:buNone/>
                      </a:pPr>
                      <a:endParaRPr lang="zh-CN" altLang="en-US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>
                          <a:solidFill>
                            <a:schemeClr val="tx1"/>
                          </a:solidFill>
                          <a:sym typeface="+mn-ea"/>
                        </a:rPr>
                        <a:t>常考考点归纳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次数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考察形式</a:t>
                      </a:r>
                      <a:endParaRPr lang="zh-CN" altLang="en-US"/>
                    </a:p>
                  </a:txBody>
                  <a:tcPr/>
                </a:tc>
              </a:tr>
              <a:tr h="386080">
                <a:tc vMerge="1"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问号的使用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/>
                        <a:t>4</a:t>
                      </a:r>
                      <a:endParaRPr lang="en-US" altLang="zh-CN"/>
                    </a:p>
                  </a:txBody>
                  <a:tcPr/>
                </a:tc>
                <a:tc rowSpan="5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选择题</a:t>
                      </a:r>
                      <a:endParaRPr lang="zh-CN" altLang="en-US"/>
                    </a:p>
                  </a:txBody>
                  <a:tcPr anchor="ctr" anchorCtr="0"/>
                </a:tc>
              </a:tr>
              <a:tr h="385445">
                <a:tc vMerge="1"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引号与点号的关系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/>
                        <a:t>6</a:t>
                      </a:r>
                      <a:endParaRPr lang="en-US" altLang="zh-CN"/>
                    </a:p>
                  </a:txBody>
                  <a:tcPr/>
                </a:tc>
                <a:tc vMerge="1">
                  <a:tcPr/>
                </a:tc>
              </a:tr>
              <a:tr h="648335">
                <a:tc vMerge="1"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用句中点号显示文章的层次关系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/>
                        <a:t>6</a:t>
                      </a:r>
                      <a:endParaRPr lang="en-US" altLang="zh-CN"/>
                    </a:p>
                  </a:txBody>
                  <a:tcPr/>
                </a:tc>
                <a:tc vMerge="1">
                  <a:tcPr/>
                </a:tc>
              </a:tr>
              <a:tr h="386080">
                <a:tc vMerge="1"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书名号的使用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/>
                        <a:t>3</a:t>
                      </a:r>
                      <a:endParaRPr lang="en-US" altLang="zh-CN"/>
                    </a:p>
                  </a:txBody>
                  <a:tcPr/>
                </a:tc>
                <a:tc vMerge="1">
                  <a:tcPr/>
                </a:tc>
              </a:tr>
              <a:tr h="385445">
                <a:tc vMerge="1"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省略号的使用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/>
                        <a:t>1</a:t>
                      </a:r>
                      <a:endParaRPr lang="en-US" altLang="zh-CN"/>
                    </a:p>
                  </a:txBody>
                  <a:tcPr/>
                </a:tc>
                <a:tc vMerge="1"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标题 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 altLang="en-US" sz="3600"/>
              <a:t>一、标点符号分类及形式</a:t>
            </a:r>
            <a:endParaRPr lang="zh-CN" altLang="en-US" sz="3600"/>
          </a:p>
        </p:txBody>
      </p:sp>
      <p:sp>
        <p:nvSpPr>
          <p:cNvPr id="11266" name="内容占位符 2"/>
          <p:cNvSpPr>
            <a:spLocks noGrp="1"/>
          </p:cNvSpPr>
          <p:nvPr>
            <p:ph idx="1"/>
          </p:nvPr>
        </p:nvSpPr>
        <p:spPr>
          <a:xfrm>
            <a:off x="552450" y="1181100"/>
            <a:ext cx="8134350" cy="4945063"/>
          </a:xfrm>
        </p:spPr>
        <p:txBody>
          <a:bodyPr anchor="t"/>
          <a:p>
            <a:r>
              <a:rPr lang="en-US" altLang="zh-CN" sz="2400">
                <a:latin typeface="+mn-ea"/>
                <a:cs typeface="+mn-ea"/>
                <a:sym typeface="宋体" panose="02010600030101010101" pitchFamily="2" charset="-122"/>
              </a:rPr>
              <a:t>1</a:t>
            </a:r>
            <a:r>
              <a:rPr lang="zh-CN" altLang="en-US" sz="2400">
                <a:latin typeface="+mn-ea"/>
                <a:cs typeface="+mn-ea"/>
                <a:sym typeface="宋体" panose="02010600030101010101" pitchFamily="2" charset="-122"/>
              </a:rPr>
              <a:t>、标点符号是辅助文字记录语言的符号</a:t>
            </a:r>
            <a:r>
              <a:rPr lang="en-US" altLang="zh-CN" sz="2400">
                <a:latin typeface="+mn-ea"/>
                <a:cs typeface="+mn-ea"/>
                <a:sym typeface="宋体" panose="02010600030101010101" pitchFamily="2" charset="-122"/>
              </a:rPr>
              <a:t>,书面语的组成部分，用来表示停顿、语气以及词语的性质和作用。</a:t>
            </a:r>
            <a:endParaRPr lang="zh-CN" altLang="en-US" sz="2400">
              <a:latin typeface="+mn-ea"/>
              <a:cs typeface="+mn-ea"/>
            </a:endParaRPr>
          </a:p>
          <a:p>
            <a:r>
              <a:rPr lang="en-US" altLang="zh-CN" sz="2400">
                <a:latin typeface="+mn-ea"/>
                <a:cs typeface="+mn-ea"/>
                <a:sym typeface="宋体" panose="02010600030101010101" pitchFamily="2" charset="-122"/>
              </a:rPr>
              <a:t>2</a:t>
            </a:r>
            <a:r>
              <a:rPr lang="zh-CN" altLang="en-US" sz="2400">
                <a:latin typeface="+mn-ea"/>
                <a:cs typeface="+mn-ea"/>
                <a:sym typeface="宋体" panose="02010600030101010101" pitchFamily="2" charset="-122"/>
              </a:rPr>
              <a:t>、常见的标点符号有</a:t>
            </a:r>
            <a:r>
              <a:rPr lang="en-US" altLang="zh-CN" sz="2400">
                <a:latin typeface="+mn-ea"/>
                <a:cs typeface="+mn-ea"/>
                <a:sym typeface="宋体" panose="02010600030101010101" pitchFamily="2" charset="-122"/>
              </a:rPr>
              <a:t>16</a:t>
            </a:r>
            <a:r>
              <a:rPr lang="zh-CN" altLang="en-US" sz="2400">
                <a:latin typeface="+mn-ea"/>
                <a:cs typeface="+mn-ea"/>
                <a:sym typeface="宋体" panose="02010600030101010101" pitchFamily="2" charset="-122"/>
              </a:rPr>
              <a:t>种，分点号和标号两大类.</a:t>
            </a:r>
            <a:endParaRPr lang="en-US" altLang="zh-CN" sz="2400">
              <a:latin typeface="+mn-ea"/>
              <a:cs typeface="+mn-ea"/>
            </a:endParaRPr>
          </a:p>
        </p:txBody>
      </p:sp>
      <p:sp>
        <p:nvSpPr>
          <p:cNvPr id="11267" name="文本框 1"/>
          <p:cNvSpPr txBox="1"/>
          <p:nvPr/>
        </p:nvSpPr>
        <p:spPr>
          <a:xfrm>
            <a:off x="1108075" y="3651250"/>
            <a:ext cx="309563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68" name="文本框 2"/>
          <p:cNvSpPr txBox="1"/>
          <p:nvPr/>
        </p:nvSpPr>
        <p:spPr>
          <a:xfrm>
            <a:off x="1035050" y="3627438"/>
            <a:ext cx="309563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5" name="表格 4"/>
          <p:cNvGraphicFramePr/>
          <p:nvPr/>
        </p:nvGraphicFramePr>
        <p:xfrm>
          <a:off x="783590" y="2605405"/>
          <a:ext cx="7704455" cy="1143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1205"/>
                <a:gridCol w="751205"/>
                <a:gridCol w="751840"/>
                <a:gridCol w="751205"/>
                <a:gridCol w="920750"/>
                <a:gridCol w="886460"/>
                <a:gridCol w="954405"/>
                <a:gridCol w="918845"/>
                <a:gridCol w="1018540"/>
              </a:tblGrid>
              <a:tr h="381000">
                <a:tc rowSpan="3"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00B0F0"/>
                    </a:solidFill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gridSpan="3"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FFC000"/>
                    </a:solidFill>
                  </a:tcPr>
                </a:tc>
                <a:tc hMerge="1">
                  <a:tcPr/>
                </a:tc>
                <a:tc hMerge="1">
                  <a:tcPr/>
                </a:tc>
              </a:tr>
              <a:tr h="381000">
                <a:tc vMerge="1"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FFC000"/>
                    </a:solidFill>
                  </a:tcPr>
                </a:tc>
              </a:tr>
              <a:tr h="381000">
                <a:tc vMerge="1"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F2E6B4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F2E6B4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F2E6B4"/>
                    </a:solidFill>
                  </a:tcPr>
                </a:tc>
              </a:tr>
            </a:tbl>
          </a:graphicData>
        </a:graphic>
      </p:graphicFrame>
      <p:sp>
        <p:nvSpPr>
          <p:cNvPr id="11306" name="文本框 6"/>
          <p:cNvSpPr txBox="1"/>
          <p:nvPr/>
        </p:nvSpPr>
        <p:spPr>
          <a:xfrm>
            <a:off x="2913063" y="2613025"/>
            <a:ext cx="1833562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句中点号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307" name="文本框 7"/>
          <p:cNvSpPr txBox="1"/>
          <p:nvPr/>
        </p:nvSpPr>
        <p:spPr>
          <a:xfrm>
            <a:off x="2416175" y="3051175"/>
            <a:ext cx="649288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顿号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308" name="文本框 9"/>
          <p:cNvSpPr txBox="1"/>
          <p:nvPr/>
        </p:nvSpPr>
        <p:spPr>
          <a:xfrm>
            <a:off x="3155950" y="3051175"/>
            <a:ext cx="64135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逗号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309" name="文本框 10"/>
          <p:cNvSpPr txBox="1"/>
          <p:nvPr/>
        </p:nvSpPr>
        <p:spPr>
          <a:xfrm>
            <a:off x="866140" y="2981008"/>
            <a:ext cx="551815" cy="701040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p>
            <a:r>
              <a:rPr lang="zh-CN" altLang="en-US" sz="2400">
                <a:latin typeface="Arial" panose="020B0604020202020204" pitchFamily="34" charset="0"/>
                <a:ea typeface="宋体" panose="02010600030101010101" pitchFamily="2" charset="-122"/>
              </a:rPr>
              <a:t>点号</a:t>
            </a:r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310" name="文本框 11"/>
          <p:cNvSpPr txBox="1"/>
          <p:nvPr/>
        </p:nvSpPr>
        <p:spPr>
          <a:xfrm>
            <a:off x="3906838" y="3051175"/>
            <a:ext cx="639762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冒号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311" name="文本框 12"/>
          <p:cNvSpPr txBox="1"/>
          <p:nvPr/>
        </p:nvSpPr>
        <p:spPr>
          <a:xfrm>
            <a:off x="4867275" y="3051175"/>
            <a:ext cx="64135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分号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312" name="文本框 13"/>
          <p:cNvSpPr txBox="1"/>
          <p:nvPr/>
        </p:nvSpPr>
        <p:spPr>
          <a:xfrm>
            <a:off x="6361430" y="2605405"/>
            <a:ext cx="1096963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句末点号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313" name="文本框 14"/>
          <p:cNvSpPr txBox="1"/>
          <p:nvPr/>
        </p:nvSpPr>
        <p:spPr>
          <a:xfrm>
            <a:off x="5814695" y="2992755"/>
            <a:ext cx="639763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句号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314" name="文本框 15"/>
          <p:cNvSpPr txBox="1"/>
          <p:nvPr/>
        </p:nvSpPr>
        <p:spPr>
          <a:xfrm>
            <a:off x="6582093" y="2992755"/>
            <a:ext cx="876300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问号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315" name="文本框 16"/>
          <p:cNvSpPr txBox="1"/>
          <p:nvPr/>
        </p:nvSpPr>
        <p:spPr>
          <a:xfrm>
            <a:off x="7702233" y="2992755"/>
            <a:ext cx="639762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叹号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316" name="文本框 17"/>
          <p:cNvSpPr txBox="1"/>
          <p:nvPr/>
        </p:nvSpPr>
        <p:spPr>
          <a:xfrm>
            <a:off x="2501900" y="3419475"/>
            <a:ext cx="411163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317" name="文本框 18"/>
          <p:cNvSpPr txBox="1"/>
          <p:nvPr/>
        </p:nvSpPr>
        <p:spPr>
          <a:xfrm>
            <a:off x="3265805" y="3380105"/>
            <a:ext cx="6413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318" name="文本框 19"/>
          <p:cNvSpPr txBox="1"/>
          <p:nvPr/>
        </p:nvSpPr>
        <p:spPr>
          <a:xfrm>
            <a:off x="4021138" y="3380105"/>
            <a:ext cx="411162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319" name="文本框 20"/>
          <p:cNvSpPr txBox="1"/>
          <p:nvPr/>
        </p:nvSpPr>
        <p:spPr>
          <a:xfrm>
            <a:off x="4981575" y="3419475"/>
            <a:ext cx="41275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；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320" name="文本框 21"/>
          <p:cNvSpPr txBox="1"/>
          <p:nvPr/>
        </p:nvSpPr>
        <p:spPr>
          <a:xfrm>
            <a:off x="5884545" y="3380105"/>
            <a:ext cx="411163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321" name="文本框 22"/>
          <p:cNvSpPr txBox="1"/>
          <p:nvPr/>
        </p:nvSpPr>
        <p:spPr>
          <a:xfrm>
            <a:off x="6762750" y="3361055"/>
            <a:ext cx="4127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？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322" name="文本框 23"/>
          <p:cNvSpPr txBox="1"/>
          <p:nvPr/>
        </p:nvSpPr>
        <p:spPr>
          <a:xfrm>
            <a:off x="7759700" y="3380105"/>
            <a:ext cx="411163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！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323" name="文本框 24"/>
          <p:cNvSpPr txBox="1"/>
          <p:nvPr/>
        </p:nvSpPr>
        <p:spPr>
          <a:xfrm>
            <a:off x="1562100" y="2613025"/>
            <a:ext cx="64135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名称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324" name="文本框 25"/>
          <p:cNvSpPr txBox="1"/>
          <p:nvPr/>
        </p:nvSpPr>
        <p:spPr>
          <a:xfrm>
            <a:off x="1626235" y="3419475"/>
            <a:ext cx="64135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形式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28" name="表格 27"/>
          <p:cNvGraphicFramePr/>
          <p:nvPr/>
        </p:nvGraphicFramePr>
        <p:xfrm>
          <a:off x="792480" y="3945573"/>
          <a:ext cx="7722870" cy="1549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8495"/>
                <a:gridCol w="658495"/>
                <a:gridCol w="658495"/>
                <a:gridCol w="753745"/>
                <a:gridCol w="659130"/>
                <a:gridCol w="754380"/>
                <a:gridCol w="701040"/>
                <a:gridCol w="786130"/>
                <a:gridCol w="646430"/>
                <a:gridCol w="798195"/>
                <a:gridCol w="648335"/>
              </a:tblGrid>
              <a:tr h="791845">
                <a:tc rowSpan="2"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757555">
                <a:tc vMerge="1"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chemeClr val="accent3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chemeClr val="accent3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chemeClr val="accent3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chemeClr val="accent3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1364" name="文本框 28"/>
          <p:cNvSpPr txBox="1"/>
          <p:nvPr/>
        </p:nvSpPr>
        <p:spPr>
          <a:xfrm>
            <a:off x="792480" y="4361498"/>
            <a:ext cx="552450" cy="1133475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>
            <a:spAutoFit/>
          </a:bodyPr>
          <a:p>
            <a:r>
              <a:rPr lang="zh-CN" altLang="en-US" sz="2400">
                <a:latin typeface="Arial" panose="020B0604020202020204" pitchFamily="34" charset="0"/>
                <a:ea typeface="宋体" panose="02010600030101010101" pitchFamily="2" charset="-122"/>
              </a:rPr>
              <a:t>标号</a:t>
            </a:r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365" name="文本框 30"/>
          <p:cNvSpPr txBox="1"/>
          <p:nvPr/>
        </p:nvSpPr>
        <p:spPr>
          <a:xfrm>
            <a:off x="1417638" y="4361815"/>
            <a:ext cx="661987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名称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366" name="文本框 31"/>
          <p:cNvSpPr txBox="1"/>
          <p:nvPr/>
        </p:nvSpPr>
        <p:spPr>
          <a:xfrm>
            <a:off x="1439863" y="4988243"/>
            <a:ext cx="639762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形式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367" name="文本框 32"/>
          <p:cNvSpPr txBox="1"/>
          <p:nvPr/>
        </p:nvSpPr>
        <p:spPr>
          <a:xfrm>
            <a:off x="2079625" y="4361815"/>
            <a:ext cx="893763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引号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368" name="文本框 33"/>
          <p:cNvSpPr txBox="1"/>
          <p:nvPr/>
        </p:nvSpPr>
        <p:spPr>
          <a:xfrm>
            <a:off x="2713355" y="4361815"/>
            <a:ext cx="9334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省略号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369" name="文本框 34"/>
          <p:cNvSpPr txBox="1"/>
          <p:nvPr/>
        </p:nvSpPr>
        <p:spPr>
          <a:xfrm>
            <a:off x="3395663" y="4361815"/>
            <a:ext cx="868362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破折号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370" name="文本框 35"/>
          <p:cNvSpPr txBox="1"/>
          <p:nvPr/>
        </p:nvSpPr>
        <p:spPr>
          <a:xfrm>
            <a:off x="4137025" y="4361815"/>
            <a:ext cx="86995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书名号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371" name="文本框 37"/>
          <p:cNvSpPr txBox="1"/>
          <p:nvPr/>
        </p:nvSpPr>
        <p:spPr>
          <a:xfrm>
            <a:off x="4892675" y="4361815"/>
            <a:ext cx="639763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括号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372" name="文本框 38"/>
          <p:cNvSpPr txBox="1"/>
          <p:nvPr/>
        </p:nvSpPr>
        <p:spPr>
          <a:xfrm>
            <a:off x="5586413" y="4361815"/>
            <a:ext cx="868362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间隔号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373" name="文本框 39"/>
          <p:cNvSpPr txBox="1"/>
          <p:nvPr/>
        </p:nvSpPr>
        <p:spPr>
          <a:xfrm>
            <a:off x="6307138" y="4361815"/>
            <a:ext cx="868362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着重号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374" name="文本框 40"/>
          <p:cNvSpPr txBox="1"/>
          <p:nvPr/>
        </p:nvSpPr>
        <p:spPr>
          <a:xfrm>
            <a:off x="7032625" y="4361815"/>
            <a:ext cx="8699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连接号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375" name="文本框 41"/>
          <p:cNvSpPr txBox="1"/>
          <p:nvPr/>
        </p:nvSpPr>
        <p:spPr>
          <a:xfrm>
            <a:off x="7759700" y="4361815"/>
            <a:ext cx="868363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专名号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376" name="文本框 42"/>
          <p:cNvSpPr txBox="1"/>
          <p:nvPr/>
        </p:nvSpPr>
        <p:spPr>
          <a:xfrm>
            <a:off x="2068195" y="4850765"/>
            <a:ext cx="814388" cy="644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 “”</a:t>
            </a:r>
            <a:endParaRPr lang="en-US" altLang="zh-CN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 ‘  ’</a:t>
            </a:r>
            <a:endParaRPr lang="en-US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377" name="文本框 43"/>
          <p:cNvSpPr txBox="1"/>
          <p:nvPr/>
        </p:nvSpPr>
        <p:spPr>
          <a:xfrm>
            <a:off x="2773998" y="4988878"/>
            <a:ext cx="811212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……  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378" name="文本框 45"/>
          <p:cNvSpPr txBox="1"/>
          <p:nvPr/>
        </p:nvSpPr>
        <p:spPr>
          <a:xfrm>
            <a:off x="3419475" y="4988878"/>
            <a:ext cx="8445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—— 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379" name="文本框 46"/>
          <p:cNvSpPr txBox="1"/>
          <p:nvPr/>
        </p:nvSpPr>
        <p:spPr>
          <a:xfrm>
            <a:off x="4225925" y="4730115"/>
            <a:ext cx="641350" cy="9207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b="1">
                <a:latin typeface="Arial" panose="020B0604020202020204" pitchFamily="34" charset="0"/>
                <a:ea typeface="宋体" panose="02010600030101010101" pitchFamily="2" charset="-122"/>
              </a:rPr>
              <a:t>《》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b="1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〈〉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380" name="文本框 47"/>
          <p:cNvSpPr txBox="1"/>
          <p:nvPr/>
        </p:nvSpPr>
        <p:spPr>
          <a:xfrm>
            <a:off x="4946650" y="4711065"/>
            <a:ext cx="639763" cy="9223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b="1">
                <a:latin typeface="Arial" panose="020B0604020202020204" pitchFamily="34" charset="0"/>
                <a:ea typeface="宋体" panose="02010600030101010101" pitchFamily="2" charset="-122"/>
              </a:rPr>
              <a:t>（）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[]</a:t>
            </a:r>
            <a:r>
              <a:rPr lang="zh-CN" altLang="en-US" b="1">
                <a:latin typeface="Arial" panose="020B0604020202020204" pitchFamily="34" charset="0"/>
                <a:ea typeface="宋体" panose="02010600030101010101" pitchFamily="2" charset="-122"/>
              </a:rPr>
              <a:t>〔〕</a:t>
            </a:r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【】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381" name="文本框 48"/>
          <p:cNvSpPr txBox="1"/>
          <p:nvPr/>
        </p:nvSpPr>
        <p:spPr>
          <a:xfrm>
            <a:off x="5884545" y="5006023"/>
            <a:ext cx="29845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· 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382" name="文本框 49"/>
          <p:cNvSpPr txBox="1"/>
          <p:nvPr/>
        </p:nvSpPr>
        <p:spPr>
          <a:xfrm>
            <a:off x="6582093" y="4914583"/>
            <a:ext cx="525462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．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383" name="文本框 50"/>
          <p:cNvSpPr txBox="1"/>
          <p:nvPr/>
        </p:nvSpPr>
        <p:spPr>
          <a:xfrm>
            <a:off x="7118350" y="4637405"/>
            <a:ext cx="584200" cy="9223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  </a:t>
            </a:r>
            <a:r>
              <a:rPr lang="zh-CN" altLang="en-US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-</a:t>
            </a:r>
            <a:endParaRPr lang="zh-CN" altLang="en-US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r>
              <a:rPr lang="zh-CN" altLang="en-US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— </a:t>
            </a:r>
            <a:r>
              <a:rPr lang="en-US" altLang="zh-CN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 </a:t>
            </a:r>
            <a:endParaRPr lang="en-US" altLang="zh-CN" b="1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r>
              <a:rPr lang="zh-CN" altLang="en-US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 ～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384" name="文本框 51"/>
          <p:cNvSpPr txBox="1"/>
          <p:nvPr/>
        </p:nvSpPr>
        <p:spPr>
          <a:xfrm>
            <a:off x="7930515" y="4914583"/>
            <a:ext cx="411163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50000"/>
              </a:spcBef>
            </a:pPr>
            <a:r>
              <a:rPr lang="en-US" altLang="zh-CN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—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1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1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1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1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1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11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11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11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11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11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11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11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11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2" dur="500"/>
                                        <p:tgtEl>
                                          <p:spTgt spid="11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7" dur="500"/>
                                        <p:tgtEl>
                                          <p:spTgt spid="11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2" dur="500"/>
                                        <p:tgtEl>
                                          <p:spTgt spid="11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7" dur="500"/>
                                        <p:tgtEl>
                                          <p:spTgt spid="11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2" dur="500"/>
                                        <p:tgtEl>
                                          <p:spTgt spid="11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7" dur="500"/>
                                        <p:tgtEl>
                                          <p:spTgt spid="11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2" dur="500"/>
                                        <p:tgtEl>
                                          <p:spTgt spid="11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7" dur="500"/>
                                        <p:tgtEl>
                                          <p:spTgt spid="11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2" dur="500"/>
                                        <p:tgtEl>
                                          <p:spTgt spid="11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7" dur="500"/>
                                        <p:tgtEl>
                                          <p:spTgt spid="11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2" dur="500"/>
                                        <p:tgtEl>
                                          <p:spTgt spid="11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7" dur="500"/>
                                        <p:tgtEl>
                                          <p:spTgt spid="11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2" dur="500"/>
                                        <p:tgtEl>
                                          <p:spTgt spid="11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7" dur="500"/>
                                        <p:tgtEl>
                                          <p:spTgt spid="11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2" dur="500"/>
                                        <p:tgtEl>
                                          <p:spTgt spid="11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7" dur="500"/>
                                        <p:tgtEl>
                                          <p:spTgt spid="11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2" dur="500"/>
                                        <p:tgtEl>
                                          <p:spTgt spid="11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09" grpId="0"/>
      <p:bldP spid="11323" grpId="0"/>
      <p:bldP spid="11306" grpId="0"/>
      <p:bldP spid="11312" grpId="0"/>
      <p:bldP spid="11307" grpId="0"/>
      <p:bldP spid="11308" grpId="0"/>
      <p:bldP spid="11310" grpId="0"/>
      <p:bldP spid="11311" grpId="0"/>
      <p:bldP spid="11324" grpId="0"/>
      <p:bldP spid="11316" grpId="0"/>
      <p:bldP spid="11317" grpId="0"/>
      <p:bldP spid="11318" grpId="0"/>
      <p:bldP spid="11319" grpId="0"/>
      <p:bldP spid="11313" grpId="0"/>
      <p:bldP spid="11314" grpId="0"/>
      <p:bldP spid="11315" grpId="0"/>
      <p:bldP spid="11320" grpId="0"/>
      <p:bldP spid="11321" grpId="0"/>
      <p:bldP spid="11322" grpId="0"/>
      <p:bldP spid="11364" grpId="0"/>
      <p:bldP spid="11365" grpId="0"/>
      <p:bldP spid="11367" grpId="0"/>
      <p:bldP spid="11366" grpId="0"/>
      <p:bldP spid="11376" grpId="0"/>
      <p:bldP spid="11368" grpId="0"/>
      <p:bldP spid="11377" grpId="0"/>
      <p:bldP spid="11369" grpId="0"/>
      <p:bldP spid="11378" grpId="0"/>
      <p:bldP spid="11370" grpId="0"/>
      <p:bldP spid="11379" grpId="0"/>
      <p:bldP spid="11371" grpId="0"/>
      <p:bldP spid="11380" grpId="0"/>
      <p:bldP spid="11372" grpId="0"/>
      <p:bldP spid="11381" grpId="0"/>
      <p:bldP spid="11373" grpId="0"/>
      <p:bldP spid="11382" grpId="0"/>
      <p:bldP spid="11374" grpId="0"/>
      <p:bldP spid="11383" grpId="0"/>
      <p:bldP spid="11375" grpId="0"/>
      <p:bldP spid="1138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jpg (2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25" y="69850"/>
            <a:ext cx="9099550" cy="689038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00773"/>
            <a:ext cx="6858000" cy="2387600"/>
          </a:xfrm>
        </p:spPr>
        <p:txBody>
          <a:bodyPr/>
          <a:p>
            <a:r>
              <a:rPr lang="zh-CN" altLang="en-US" sz="3600"/>
              <a:t>二、常用标点符号用法归纳</a:t>
            </a:r>
            <a:endParaRPr lang="zh-CN" altLang="en-US" sz="360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标题 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 altLang="en-US" sz="3600"/>
              <a:t>顿号和逗号</a:t>
            </a:r>
            <a:endParaRPr lang="zh-CN" altLang="en-US" sz="3600"/>
          </a:p>
        </p:txBody>
      </p:sp>
      <p:sp>
        <p:nvSpPr>
          <p:cNvPr id="14338" name="内容占位符 2"/>
          <p:cNvSpPr>
            <a:spLocks noGrp="1"/>
          </p:cNvSpPr>
          <p:nvPr>
            <p:ph idx="1"/>
          </p:nvPr>
        </p:nvSpPr>
        <p:spPr>
          <a:xfrm>
            <a:off x="330200" y="1015365"/>
            <a:ext cx="8356600" cy="5067935"/>
          </a:xfrm>
        </p:spPr>
        <p:txBody>
          <a:bodyPr anchor="t"/>
          <a:p>
            <a:pPr marL="0" indent="0">
              <a:buNone/>
            </a:pPr>
            <a:r>
              <a:rPr lang="zh-CN" altLang="en-US" sz="2400" dirty="0">
                <a:solidFill>
                  <a:schemeClr val="tx2"/>
                </a:solidFill>
                <a:latin typeface="+mn-ea"/>
                <a:sym typeface="宋体" panose="02010600030101010101" pitchFamily="2" charset="-122"/>
              </a:rPr>
              <a:t>顿号是句中最小的停顿，一般用来隔开</a:t>
            </a:r>
            <a:r>
              <a:rPr lang="zh-CN" altLang="en-US" sz="24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并列的词</a:t>
            </a:r>
            <a:r>
              <a:rPr lang="zh-CN" altLang="en-US" sz="2400" dirty="0">
                <a:solidFill>
                  <a:schemeClr val="tx2"/>
                </a:solidFill>
                <a:latin typeface="+mn-ea"/>
                <a:sym typeface="宋体" panose="02010600030101010101" pitchFamily="2" charset="-122"/>
              </a:rPr>
              <a:t>或者</a:t>
            </a:r>
            <a:r>
              <a:rPr lang="zh-CN" altLang="en-US" sz="24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并列的短语</a:t>
            </a:r>
            <a:r>
              <a:rPr lang="zh-CN" altLang="en-US" sz="2400" dirty="0">
                <a:solidFill>
                  <a:schemeClr val="tx2"/>
                </a:solidFill>
                <a:latin typeface="+mn-ea"/>
                <a:sym typeface="宋体" panose="02010600030101010101" pitchFamily="2" charset="-122"/>
              </a:rPr>
              <a:t>。</a:t>
            </a:r>
            <a:endParaRPr lang="zh-CN" altLang="en-US" sz="2400" dirty="0">
              <a:solidFill>
                <a:schemeClr val="tx2"/>
              </a:solidFill>
              <a:latin typeface="+mn-ea"/>
              <a:sym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sz="2400" dirty="0">
                <a:solidFill>
                  <a:schemeClr val="tx2"/>
                </a:solidFill>
                <a:latin typeface="+mn-ea"/>
                <a:sym typeface="宋体" panose="02010600030101010101" pitchFamily="2" charset="-122"/>
              </a:rPr>
              <a:t>逗号是句内点号，表示句子或语段内部的一般性停顿。</a:t>
            </a:r>
            <a:endParaRPr lang="zh-CN" altLang="en-US" sz="2400" dirty="0">
              <a:solidFill>
                <a:schemeClr val="tx2"/>
              </a:solidFill>
              <a:latin typeface="+mn-ea"/>
              <a:sym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sz="2400" dirty="0">
                <a:solidFill>
                  <a:schemeClr val="tx2"/>
                </a:solidFill>
                <a:latin typeface="+mn-ea"/>
                <a:sym typeface="宋体" panose="02010600030101010101" pitchFamily="2" charset="-122"/>
              </a:rPr>
              <a:t>如：</a:t>
            </a:r>
            <a:endParaRPr lang="zh-CN" altLang="en-US" sz="2400" dirty="0">
              <a:solidFill>
                <a:schemeClr val="tx2"/>
              </a:solidFill>
              <a:latin typeface="+mn-ea"/>
              <a:sym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sz="2400" dirty="0">
                <a:solidFill>
                  <a:schemeClr val="tx2"/>
                </a:solidFill>
                <a:latin typeface="+mn-ea"/>
                <a:sym typeface="宋体" panose="02010600030101010101" pitchFamily="2" charset="-122"/>
              </a:rPr>
              <a:t>①这里有自由、民主、平等、开放的风气和氛围。</a:t>
            </a:r>
            <a:endParaRPr lang="zh-CN" altLang="en-US" sz="2400" dirty="0">
              <a:solidFill>
                <a:schemeClr val="tx2"/>
              </a:solidFill>
              <a:latin typeface="+mn-ea"/>
              <a:sym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sz="2400" dirty="0">
                <a:solidFill>
                  <a:schemeClr val="tx2"/>
                </a:solidFill>
                <a:latin typeface="+mn-ea"/>
              </a:rPr>
              <a:t>②造型科学、技艺精湛、气韵生动，是盛唐石雕的特色。</a:t>
            </a:r>
            <a:endParaRPr lang="zh-CN" altLang="en-US" sz="2400" dirty="0">
              <a:solidFill>
                <a:schemeClr val="tx2"/>
              </a:solidFill>
              <a:latin typeface="+mn-ea"/>
            </a:endParaRPr>
          </a:p>
          <a:p>
            <a:pPr marL="0" indent="0">
              <a:buNone/>
            </a:pPr>
            <a:r>
              <a:rPr lang="zh-CN" altLang="en-US" sz="2400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③你要不断进步、识字、生产</a:t>
            </a:r>
            <a:r>
              <a:rPr lang="zh-CN" altLang="en-US" sz="2800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2800" dirty="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marL="0" indent="0">
              <a:buNone/>
            </a:pP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④</a:t>
            </a:r>
            <a:r>
              <a:rPr lang="zh-CN" altLang="en-US" sz="2400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这个故事讲得真实、动人。</a:t>
            </a:r>
            <a:endParaRPr lang="zh-CN" altLang="en-US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marL="0" indent="0">
              <a:buNone/>
            </a:pP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459673" y="3626803"/>
            <a:ext cx="4889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，</a:t>
            </a:r>
            <a:endParaRPr lang="zh-CN" altLang="en-US" sz="2400" b="1" noProof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340" name="文本框 4"/>
          <p:cNvSpPr txBox="1"/>
          <p:nvPr/>
        </p:nvSpPr>
        <p:spPr>
          <a:xfrm>
            <a:off x="3375660" y="3675380"/>
            <a:ext cx="4889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endParaRPr lang="zh-CN" altLang="en-US" sz="24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1" name="文本框 5"/>
          <p:cNvSpPr txBox="1"/>
          <p:nvPr/>
        </p:nvSpPr>
        <p:spPr>
          <a:xfrm>
            <a:off x="3073718" y="4135755"/>
            <a:ext cx="4889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endParaRPr lang="zh-CN" altLang="en-US" sz="24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30200" y="5253355"/>
            <a:ext cx="736092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dirty="0">
                <a:solidFill>
                  <a:srgbClr val="FF0000"/>
                </a:solidFill>
                <a:latin typeface="+mn-ea"/>
                <a:ea typeface="+mn-ea"/>
                <a:cs typeface="+mn-ea"/>
                <a:sym typeface="宋体" panose="02010600030101010101" pitchFamily="2" charset="-122"/>
              </a:rPr>
              <a:t>1.</a:t>
            </a:r>
            <a:r>
              <a:rPr lang="zh-CN" altLang="en-US" sz="2400" dirty="0">
                <a:solidFill>
                  <a:srgbClr val="FF0000"/>
                </a:solidFill>
                <a:latin typeface="+mn-ea"/>
                <a:ea typeface="+mn-ea"/>
                <a:cs typeface="+mn-ea"/>
                <a:sym typeface="宋体" panose="02010600030101010101" pitchFamily="2" charset="-122"/>
              </a:rPr>
              <a:t>并列词语作谓语或补语，一般用逗号，不用顿号。</a:t>
            </a:r>
            <a:endParaRPr lang="zh-CN" altLang="en-US" sz="2400" noProof="1" dirty="0">
              <a:solidFill>
                <a:srgbClr val="FF0000"/>
              </a:solidFill>
              <a:latin typeface="+mn-ea"/>
              <a:ea typeface="+mn-ea"/>
              <a:cs typeface="+mn-ea"/>
              <a:sym typeface="宋体" panose="02010600030101010101" pitchFamily="2" charset="-122"/>
            </a:endParaRPr>
          </a:p>
          <a:p>
            <a:r>
              <a:rPr lang="zh-CN" altLang="en-US" sz="2400" noProof="1">
                <a:solidFill>
                  <a:srgbClr val="FF0000"/>
                </a:solidFill>
                <a:latin typeface="+mn-ea"/>
                <a:ea typeface="+mn-ea"/>
                <a:cs typeface="+mn-ea"/>
              </a:rPr>
              <a:t>如果</a:t>
            </a:r>
            <a:r>
              <a:rPr lang="zh-CN" altLang="en-US" sz="2400" dirty="0">
                <a:solidFill>
                  <a:srgbClr val="FF0000"/>
                </a:solidFill>
                <a:latin typeface="+mn-ea"/>
                <a:ea typeface="+mn-ea"/>
                <a:cs typeface="+mn-ea"/>
                <a:sym typeface="宋体" panose="02010600030101010101" pitchFamily="2" charset="-122"/>
              </a:rPr>
              <a:t>共带一个宾语，并列词间用顿号。</a:t>
            </a:r>
            <a:endParaRPr lang="zh-CN" altLang="en-US" sz="2400" noProof="1" dirty="0">
              <a:solidFill>
                <a:srgbClr val="FF0000"/>
              </a:solidFill>
              <a:latin typeface="+mn-ea"/>
              <a:ea typeface="+mn-ea"/>
              <a:cs typeface="+mn-ea"/>
              <a:sym typeface="宋体" panose="02010600030101010101" pitchFamily="2" charset="-122"/>
            </a:endParaRPr>
          </a:p>
        </p:txBody>
      </p:sp>
      <p:sp>
        <p:nvSpPr>
          <p:cNvPr id="14343" name="文本框 7"/>
          <p:cNvSpPr txBox="1"/>
          <p:nvPr/>
        </p:nvSpPr>
        <p:spPr>
          <a:xfrm>
            <a:off x="330200" y="4418965"/>
            <a:ext cx="7340600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400" dirty="0">
                <a:latin typeface="宋体" panose="02010600030101010101" pitchFamily="2" charset="-122"/>
                <a:sym typeface="+mn-ea"/>
              </a:rPr>
              <a:t>⑤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那种叫“水晶”的，</a:t>
            </a: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长得长长的，绿绿的，晶莹剔透，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真像是用水晶和玉石雕刻出来的。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14344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114800" y="3321050"/>
          <a:ext cx="914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914400" imgH="215900" progId="Equation.KSEE3">
                  <p:embed/>
                </p:oleObj>
              </mc:Choice>
              <mc:Fallback>
                <p:oleObj name="" r:id="rId1" imgW="914400" imgH="215900" progId="Equation.KSEE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114800" y="3321050"/>
                        <a:ext cx="914400" cy="2159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330200" y="5953125"/>
            <a:ext cx="53848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indent="0" algn="l">
              <a:buNone/>
            </a:pPr>
            <a:r>
              <a:rPr lang="en-US" altLang="zh-CN" sz="2400" dirty="0">
                <a:latin typeface="宋体" panose="02010600030101010101" pitchFamily="2" charset="-122"/>
                <a:sym typeface="+mn-ea"/>
              </a:rPr>
              <a:t>⑥</a:t>
            </a:r>
            <a:r>
              <a:rPr lang="zh-CN" altLang="en-US" sz="2400" dirty="0">
                <a:latin typeface="Times New Roman" panose="02020603050405020304" pitchFamily="18" charset="0"/>
                <a:sym typeface="+mn-ea"/>
              </a:rPr>
              <a:t>今年我公司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研制、推出</a:t>
            </a:r>
            <a:r>
              <a:rPr lang="zh-CN" altLang="en-US" sz="2400" dirty="0">
                <a:latin typeface="Times New Roman" panose="02020603050405020304" pitchFamily="18" charset="0"/>
                <a:sym typeface="+mn-ea"/>
              </a:rPr>
              <a:t>了两款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新车。</a:t>
            </a:r>
            <a:r>
              <a:rPr lang="zh-CN" altLang="en-US" dirty="0">
                <a:latin typeface="Times New Roman" panose="02020603050405020304" pitchFamily="18" charset="0"/>
                <a:sym typeface="+mn-ea"/>
              </a:rPr>
              <a:t> 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4340" grpId="0"/>
      <p:bldP spid="14341" grpId="0"/>
      <p:bldP spid="7" grpId="0"/>
      <p:bldP spid="14343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标题 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lang="zh-CN" altLang="en-US"/>
          </a:p>
        </p:txBody>
      </p:sp>
      <p:sp>
        <p:nvSpPr>
          <p:cNvPr id="16386" name="内容占位符 2"/>
          <p:cNvSpPr>
            <a:spLocks noGrp="1"/>
          </p:cNvSpPr>
          <p:nvPr>
            <p:ph idx="1"/>
          </p:nvPr>
        </p:nvSpPr>
        <p:spPr/>
        <p:txBody>
          <a:bodyPr anchor="t"/>
          <a:p>
            <a:pPr marL="0" indent="0">
              <a:buNone/>
            </a:pPr>
            <a:r>
              <a:rPr lang="en-US" altLang="zh-CN" sz="2800" dirty="0">
                <a:latin typeface="+mn-ea"/>
                <a:cs typeface="+mn-ea"/>
                <a:sym typeface="宋体" panose="02010600030101010101" pitchFamily="2" charset="-122"/>
              </a:rPr>
              <a:t>① </a:t>
            </a:r>
            <a:r>
              <a:rPr lang="zh-CN" altLang="en-US" sz="2800" dirty="0">
                <a:latin typeface="+mn-ea"/>
                <a:cs typeface="+mn-ea"/>
                <a:sym typeface="宋体" panose="02010600030101010101" pitchFamily="2" charset="-122"/>
              </a:rPr>
              <a:t>这个经济协作区，具有大量的科技信息， 较强的工业基础 ，巨大的生活资料、 生产资料市场， 较丰富的动植物矿产、海洋、 旅游等资源。</a:t>
            </a:r>
            <a:endParaRPr lang="zh-CN" altLang="en-US" sz="2800">
              <a:latin typeface="+mn-ea"/>
              <a:cs typeface="+mn-ea"/>
            </a:endParaRPr>
          </a:p>
        </p:txBody>
      </p:sp>
      <p:sp>
        <p:nvSpPr>
          <p:cNvPr id="16387" name="文本框 4"/>
          <p:cNvSpPr txBox="1"/>
          <p:nvPr/>
        </p:nvSpPr>
        <p:spPr>
          <a:xfrm>
            <a:off x="551815" y="2952750"/>
            <a:ext cx="7580313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2.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有的句子并列词语中还有并列词语，大的并列词语之间用逗号，小的并列词语之间用顿号。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389" name="文本框 6"/>
          <p:cNvSpPr txBox="1"/>
          <p:nvPr/>
        </p:nvSpPr>
        <p:spPr>
          <a:xfrm>
            <a:off x="551815" y="4013835"/>
            <a:ext cx="781494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>
                <a:latin typeface="+mn-ea"/>
                <a:ea typeface="+mn-ea"/>
                <a:cs typeface="+mn-ea"/>
                <a:sym typeface="宋体" panose="02010600030101010101" pitchFamily="2" charset="-122"/>
              </a:rPr>
              <a:t>②博山的溶洞、淋漓湖，淄川的蒲松龄故居，周村的古大街，都是淄博的旅游名片。（</a:t>
            </a:r>
            <a:r>
              <a:rPr lang="en-US" altLang="zh-CN" sz="2800">
                <a:latin typeface="+mn-ea"/>
                <a:ea typeface="+mn-ea"/>
                <a:cs typeface="+mn-ea"/>
                <a:sym typeface="宋体" panose="02010600030101010101" pitchFamily="2" charset="-122"/>
              </a:rPr>
              <a:t>2011</a:t>
            </a:r>
            <a:r>
              <a:rPr lang="zh-CN" altLang="en-US" sz="2800">
                <a:latin typeface="+mn-ea"/>
                <a:ea typeface="+mn-ea"/>
                <a:cs typeface="+mn-ea"/>
                <a:sym typeface="宋体" panose="02010600030101010101" pitchFamily="2" charset="-122"/>
              </a:rPr>
              <a:t>）</a:t>
            </a:r>
            <a:endParaRPr lang="zh-CN" altLang="en-US" sz="2800">
              <a:latin typeface="+mn-ea"/>
              <a:ea typeface="+mn-ea"/>
              <a:cs typeface="+mn-ea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6283</Words>
  <Application>WPS 演示</Application>
  <PresentationFormat/>
  <Paragraphs>533</Paragraphs>
  <Slides>30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6" baseType="lpstr">
      <vt:lpstr>Arial</vt:lpstr>
      <vt:lpstr>宋体</vt:lpstr>
      <vt:lpstr>Wingdings</vt:lpstr>
      <vt:lpstr>Times New Roman</vt:lpstr>
      <vt:lpstr>Calibri</vt:lpstr>
      <vt:lpstr>黑体</vt:lpstr>
      <vt:lpstr>微软雅黑</vt:lpstr>
      <vt:lpstr>Arial Unicode MS</vt:lpstr>
      <vt:lpstr>Comic Sans MS</vt:lpstr>
      <vt:lpstr>楷体_GB2312</vt:lpstr>
      <vt:lpstr>幼圆</vt:lpstr>
      <vt:lpstr>隶书</vt:lpstr>
      <vt:lpstr>仿宋_GB2312</vt:lpstr>
      <vt:lpstr>默认设计模板</vt:lpstr>
      <vt:lpstr>1_默认设计模板</vt:lpstr>
      <vt:lpstr>Equation.KSEE3</vt:lpstr>
      <vt:lpstr>标点符号专项复习</vt:lpstr>
      <vt:lpstr>标点趣事</vt:lpstr>
      <vt:lpstr>PowerPoint 演示文稿</vt:lpstr>
      <vt:lpstr>淄博市 2017 年初中语文学业水平考试说明</vt:lpstr>
      <vt:lpstr>考点回顾</vt:lpstr>
      <vt:lpstr>一、标点符号分类及形式</vt:lpstr>
      <vt:lpstr>二、常用标点符号用法归纳</vt:lpstr>
      <vt:lpstr>顿号和逗号</vt:lpstr>
      <vt:lpstr>PowerPoint 演示文稿</vt:lpstr>
      <vt:lpstr>PowerPoint 演示文稿</vt:lpstr>
      <vt:lpstr>PowerPoint 演示文稿</vt:lpstr>
      <vt:lpstr>顿 号 和 逗 号 复 习 总 结</vt:lpstr>
      <vt:lpstr>分号</vt:lpstr>
      <vt:lpstr>冒号   </vt:lpstr>
      <vt:lpstr>PowerPoint 演示文稿</vt:lpstr>
      <vt:lpstr>冒 号 复 习 总 结</vt:lpstr>
      <vt:lpstr>PowerPoint 演示文稿</vt:lpstr>
      <vt:lpstr>引号</vt:lpstr>
      <vt:lpstr>PowerPoint 演示文稿</vt:lpstr>
      <vt:lpstr>问号</vt:lpstr>
      <vt:lpstr>PowerPoint 演示文稿</vt:lpstr>
      <vt:lpstr>省略号</vt:lpstr>
      <vt:lpstr>书名号</vt:lpstr>
      <vt:lpstr>括号</vt:lpstr>
      <vt:lpstr>破折号（冒号与破折号的区别）</vt:lpstr>
      <vt:lpstr>三、实战演练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112</cp:revision>
  <dcterms:created xsi:type="dcterms:W3CDTF">2020-02-13T12:03:00Z</dcterms:created>
  <dcterms:modified xsi:type="dcterms:W3CDTF">2020-02-16T10:01:13Z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