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52" r:id="rId3"/>
    <p:sldId id="461" r:id="rId4"/>
    <p:sldId id="326" r:id="rId5"/>
    <p:sldId id="451" r:id="rId6"/>
    <p:sldId id="452" r:id="rId7"/>
    <p:sldId id="462" r:id="rId8"/>
    <p:sldId id="453" r:id="rId9"/>
    <p:sldId id="454" r:id="rId10"/>
    <p:sldId id="455" r:id="rId11"/>
    <p:sldId id="456" r:id="rId12"/>
    <p:sldId id="457" r:id="rId13"/>
    <p:sldId id="459" r:id="rId14"/>
    <p:sldId id="460" r:id="rId15"/>
    <p:sldId id="463" r:id="rId16"/>
    <p:sldId id="497" r:id="rId17"/>
    <p:sldId id="498" r:id="rId18"/>
    <p:sldId id="499" r:id="rId19"/>
    <p:sldId id="500" r:id="rId20"/>
    <p:sldId id="501" r:id="rId21"/>
    <p:sldId id="502" r:id="rId22"/>
    <p:sldId id="503" r:id="rId23"/>
    <p:sldId id="504" r:id="rId24"/>
    <p:sldId id="506" r:id="rId25"/>
    <p:sldId id="505" r:id="rId26"/>
    <p:sldId id="507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3" autoAdjust="0"/>
    <p:restoredTop sz="95337" autoAdjust="0"/>
  </p:normalViewPr>
  <p:slideViewPr>
    <p:cSldViewPr snapToGrid="0">
      <p:cViewPr varScale="1">
        <p:scale>
          <a:sx n="71" d="100"/>
          <a:sy n="71" d="100"/>
        </p:scale>
        <p:origin x="66" y="126"/>
      </p:cViewPr>
      <p:guideLst>
        <p:guide orient="horz" pos="2105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4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A7F0B-CD3D-4E41-9E11-C0EB9BDF03E4}" type="datetimeFigureOut">
              <a:rPr lang="zh-CN" altLang="en-US" smtClean="0"/>
              <a:t>2021/6/18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07C405-FFCC-4458-9B62-B6DFCA7512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282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8542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5668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9800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0730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8598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8416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786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573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5110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9927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69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986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930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479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356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194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2608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0244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448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07C405-FFCC-4458-9B62-B6DFCA75123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31406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36880" y="3102428"/>
            <a:ext cx="6821336" cy="653144"/>
          </a:xfrm>
          <a:custGeom>
            <a:gdLst>
              <a:gd name="connsiteX0" fmla="*/ 0 w 6858000"/>
              <a:gd name="connsiteY0" fmla="*/ 0 h 653144"/>
              <a:gd name="connsiteX1" fmla="*/ 6858000 w 6858000"/>
              <a:gd name="connsiteY1" fmla="*/ 0 h 653144"/>
              <a:gd name="connsiteX2" fmla="*/ 6858000 w 6858000"/>
              <a:gd name="connsiteY2" fmla="*/ 653144 h 653144"/>
              <a:gd name="connsiteX3" fmla="*/ 0 w 6858000"/>
              <a:gd name="connsiteY3" fmla="*/ 653144 h 6531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653144">
                <a:moveTo>
                  <a:pt x="0" y="0"/>
                </a:moveTo>
                <a:lnTo>
                  <a:pt x="6858000" y="0"/>
                </a:lnTo>
                <a:lnTo>
                  <a:pt x="6858000" y="653144"/>
                </a:lnTo>
                <a:lnTo>
                  <a:pt x="0" y="65314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2000"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622800" y="3102428"/>
            <a:ext cx="6821336" cy="653144"/>
          </a:xfrm>
          <a:custGeom>
            <a:gdLst>
              <a:gd name="connsiteX0" fmla="*/ 0 w 6858000"/>
              <a:gd name="connsiteY0" fmla="*/ 0 h 653144"/>
              <a:gd name="connsiteX1" fmla="*/ 6858000 w 6858000"/>
              <a:gd name="connsiteY1" fmla="*/ 0 h 653144"/>
              <a:gd name="connsiteX2" fmla="*/ 6858000 w 6858000"/>
              <a:gd name="connsiteY2" fmla="*/ 653144 h 653144"/>
              <a:gd name="connsiteX3" fmla="*/ 0 w 6858000"/>
              <a:gd name="connsiteY3" fmla="*/ 653144 h 65314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653144">
                <a:moveTo>
                  <a:pt x="0" y="0"/>
                </a:moveTo>
                <a:lnTo>
                  <a:pt x="6858000" y="0"/>
                </a:lnTo>
                <a:lnTo>
                  <a:pt x="6858000" y="653144"/>
                </a:lnTo>
                <a:lnTo>
                  <a:pt x="0" y="65314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2000"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 hasCustomPrompt="1"/>
          </p:nvPr>
        </p:nvSpPr>
        <p:spPr>
          <a:xfrm>
            <a:off x="5784400" y="5273040"/>
            <a:ext cx="653143" cy="158496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algn="ctr">
              <a:defRPr sz="2400"/>
            </a:lvl1pPr>
          </a:lstStyle>
          <a:p>
            <a:r>
              <a:rPr lang="zh-CN" altLang="en-US"/>
              <a:t>点击添加图片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 hasCustomPrompt="1"/>
          </p:nvPr>
        </p:nvSpPr>
        <p:spPr>
          <a:xfrm>
            <a:off x="5857241" y="4795520"/>
            <a:ext cx="513080" cy="206248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zh-CN" altLang="en-US"/>
              <a:t>点击添加图片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/>
          </p:nvPr>
        </p:nvSpPr>
        <p:spPr>
          <a:xfrm>
            <a:off x="8316686" y="0"/>
            <a:ext cx="3875314" cy="6887928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5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/>
          </p:nvPr>
        </p:nvSpPr>
        <p:spPr>
          <a:xfrm>
            <a:off x="5254171" y="1901371"/>
            <a:ext cx="6937829" cy="4956630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/>
          </p:nvPr>
        </p:nvSpPr>
        <p:spPr>
          <a:xfrm>
            <a:off x="-1451" y="4963885"/>
            <a:ext cx="5558971" cy="1203235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5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/>
          </p:nvPr>
        </p:nvSpPr>
        <p:spPr>
          <a:xfrm>
            <a:off x="1320801" y="2673753"/>
            <a:ext cx="3438318" cy="2083442"/>
          </a:xfrm>
          <a:prstGeom prst="flowChartTerminator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5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 hasCustomPrompt="1"/>
          </p:nvPr>
        </p:nvSpPr>
        <p:spPr>
          <a:xfrm>
            <a:off x="3581400" y="928269"/>
            <a:ext cx="5029200" cy="5016781"/>
          </a:xfrm>
          <a:prstGeom prst="flowChartConnector">
            <a:avLst/>
          </a:prstGeom>
        </p:spPr>
        <p:txBody>
          <a:bodyPr wrap="square"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zh-CN" altLang="en-US"/>
              <a:t>点击添加图片</a:t>
            </a: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 hasCustomPrompt="1"/>
          </p:nvPr>
        </p:nvSpPr>
        <p:spPr>
          <a:xfrm>
            <a:off x="5005086" y="2641486"/>
            <a:ext cx="2205942" cy="2200495"/>
          </a:xfrm>
          <a:prstGeom prst="flowChartConnector">
            <a:avLst/>
          </a:prstGeom>
        </p:spPr>
        <p:txBody>
          <a:bodyPr wrap="square"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zh-CN" altLang="en-US"/>
              <a:t>点击添加图片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5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3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/>
          </p:nvPr>
        </p:nvSpPr>
        <p:spPr>
          <a:xfrm>
            <a:off x="1" y="1"/>
            <a:ext cx="12191999" cy="4630056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5"/>
          <p:cNvSpPr>
            <a:spLocks noGrp="1"/>
          </p:cNvSpPr>
          <p:nvPr>
            <p:ph type="pic" sz="quarter" idx="12"/>
          </p:nvPr>
        </p:nvSpPr>
        <p:spPr>
          <a:xfrm>
            <a:off x="2650603" y="0"/>
            <a:ext cx="9541397" cy="6857999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bg>
      <p:bgPr>
        <a:solidFill>
          <a:srgbClr val="3A3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/>
          </p:nvPr>
        </p:nvSpPr>
        <p:spPr>
          <a:xfrm>
            <a:off x="1423043" y="2511705"/>
            <a:ext cx="2299334" cy="1412595"/>
          </a:xfrm>
          <a:prstGeom prst="flowChartTerminator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3"/>
          </p:nvPr>
        </p:nvSpPr>
        <p:spPr>
          <a:xfrm>
            <a:off x="4953643" y="2511705"/>
            <a:ext cx="2299334" cy="1412595"/>
          </a:xfrm>
          <a:prstGeom prst="flowChartTerminator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8458843" y="2511705"/>
            <a:ext cx="2299334" cy="1412595"/>
          </a:xfrm>
          <a:prstGeom prst="flowChartTerminator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8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/>
          </p:nvPr>
        </p:nvSpPr>
        <p:spPr>
          <a:xfrm>
            <a:off x="1859279" y="0"/>
            <a:ext cx="2194561" cy="6857999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5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/>
          </p:nvPr>
        </p:nvSpPr>
        <p:spPr>
          <a:xfrm>
            <a:off x="1330953" y="2384383"/>
            <a:ext cx="1597305" cy="1597306"/>
          </a:xfrm>
          <a:prstGeom prst="flowChartConnector">
            <a:avLst/>
          </a:prstGeom>
          <a:ln w="38100">
            <a:noFill/>
          </a:ln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3"/>
          </p:nvPr>
        </p:nvSpPr>
        <p:spPr>
          <a:xfrm>
            <a:off x="3465655" y="4352079"/>
            <a:ext cx="1597305" cy="1597306"/>
          </a:xfrm>
          <a:prstGeom prst="flowChartConnector">
            <a:avLst/>
          </a:prstGeom>
          <a:ln w="38100">
            <a:noFill/>
          </a:ln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4"/>
          </p:nvPr>
        </p:nvSpPr>
        <p:spPr>
          <a:xfrm>
            <a:off x="8387100" y="2384383"/>
            <a:ext cx="1597305" cy="1597306"/>
          </a:xfrm>
          <a:prstGeom prst="flowChartConnector">
            <a:avLst/>
          </a:prstGeom>
          <a:ln w="38100">
            <a:noFill/>
          </a:ln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8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/>
          </p:nvPr>
        </p:nvSpPr>
        <p:spPr>
          <a:xfrm>
            <a:off x="7801428" y="2010230"/>
            <a:ext cx="2832101" cy="1739900"/>
          </a:xfrm>
          <a:prstGeom prst="flowChartTerminator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5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0"/>
          </p:nvPr>
        </p:nvSpPr>
        <p:spPr>
          <a:xfrm>
            <a:off x="904240" y="3154679"/>
            <a:ext cx="10383520" cy="1071881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7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5844058"/>
            <a:ext cx="12192000" cy="417846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7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787390" y="2338085"/>
            <a:ext cx="624840" cy="3762875"/>
          </a:xfrm>
          <a:prstGeom prst="rect">
            <a:avLst/>
          </a:pr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5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0"/>
          </p:nvPr>
        </p:nvSpPr>
        <p:spPr>
          <a:xfrm>
            <a:off x="2494334" y="2120886"/>
            <a:ext cx="548640" cy="210457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algn="ctr">
              <a:defRPr sz="2000"/>
            </a:lvl1pPr>
          </a:lstStyle>
          <a:p>
            <a:endParaRPr lang="zh-CN" altLang="en-US"/>
          </a:p>
        </p:txBody>
      </p:sp>
      <p:sp>
        <p:nvSpPr>
          <p:cNvPr id="5" name="图片占位符 5"/>
          <p:cNvSpPr>
            <a:spLocks noGrp="1"/>
          </p:cNvSpPr>
          <p:nvPr>
            <p:ph type="pic" sz="quarter" idx="11"/>
          </p:nvPr>
        </p:nvSpPr>
        <p:spPr>
          <a:xfrm>
            <a:off x="4439249" y="2120886"/>
            <a:ext cx="548640" cy="210457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marL="0" indent="0" algn="ctr">
              <a:buNone/>
              <a:defRPr lang="zh-CN" altLang="en-US" sz="2000"/>
            </a:lvl1pPr>
          </a:lstStyle>
          <a:p>
            <a:pPr lvl="0"/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2"/>
          </p:nvPr>
        </p:nvSpPr>
        <p:spPr>
          <a:xfrm>
            <a:off x="7156728" y="2120886"/>
            <a:ext cx="548640" cy="210457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algn="ctr">
              <a:defRPr sz="2000"/>
            </a:lvl1pPr>
          </a:lstStyle>
          <a:p>
            <a:endParaRPr lang="zh-CN" altLang="en-US"/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3"/>
          </p:nvPr>
        </p:nvSpPr>
        <p:spPr>
          <a:xfrm>
            <a:off x="9014557" y="2120886"/>
            <a:ext cx="548640" cy="2104572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algn="ctr">
              <a:defRPr sz="2000"/>
            </a:lvl1pPr>
          </a:lstStyle>
          <a:p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5877656" y="2539"/>
            <a:ext cx="443134" cy="1484495"/>
            <a:chOff x="5636572" y="0"/>
            <a:chExt cx="1297628" cy="4581758"/>
          </a:xfrm>
        </p:grpSpPr>
        <p:sp>
          <p:nvSpPr>
            <p:cNvPr id="9" name="任意多边形 33"/>
            <p:cNvSpPr/>
            <p:nvPr/>
          </p:nvSpPr>
          <p:spPr>
            <a:xfrm>
              <a:off x="5636572" y="0"/>
              <a:ext cx="1297628" cy="4581758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34"/>
            <p:cNvSpPr/>
            <p:nvPr/>
          </p:nvSpPr>
          <p:spPr>
            <a:xfrm>
              <a:off x="5727968" y="0"/>
              <a:ext cx="1124608" cy="4454147"/>
            </a:xfrm>
            <a:custGeom>
              <a:gdLst>
                <a:gd name="connsiteX0" fmla="*/ 0 w 834945"/>
                <a:gd name="connsiteY0" fmla="*/ 0 h 2744554"/>
                <a:gd name="connsiteX1" fmla="*/ 834945 w 834945"/>
                <a:gd name="connsiteY1" fmla="*/ 0 h 2744554"/>
                <a:gd name="connsiteX2" fmla="*/ 834945 w 834945"/>
                <a:gd name="connsiteY2" fmla="*/ 2199607 h 2744554"/>
                <a:gd name="connsiteX3" fmla="*/ 834944 w 834945"/>
                <a:gd name="connsiteY3" fmla="*/ 2199607 h 2744554"/>
                <a:gd name="connsiteX4" fmla="*/ 834944 w 834945"/>
                <a:gd name="connsiteY4" fmla="*/ 2470390 h 2744554"/>
                <a:gd name="connsiteX5" fmla="*/ 823358 w 834945"/>
                <a:gd name="connsiteY5" fmla="*/ 2486401 h 2744554"/>
                <a:gd name="connsiteX6" fmla="*/ 781123 w 834945"/>
                <a:gd name="connsiteY6" fmla="*/ 2536714 h 2744554"/>
                <a:gd name="connsiteX7" fmla="*/ 710968 w 834945"/>
                <a:gd name="connsiteY7" fmla="*/ 2548682 h 2744554"/>
                <a:gd name="connsiteX8" fmla="*/ 643862 w 834945"/>
                <a:gd name="connsiteY8" fmla="*/ 2656396 h 2744554"/>
                <a:gd name="connsiteX9" fmla="*/ 527953 w 834945"/>
                <a:gd name="connsiteY9" fmla="*/ 2668364 h 2744554"/>
                <a:gd name="connsiteX10" fmla="*/ 425008 w 834945"/>
                <a:gd name="connsiteY10" fmla="*/ 2733441 h 2744554"/>
                <a:gd name="connsiteX11" fmla="*/ 417472 w 834945"/>
                <a:gd name="connsiteY11" fmla="*/ 2744554 h 2744554"/>
                <a:gd name="connsiteX12" fmla="*/ 409936 w 834945"/>
                <a:gd name="connsiteY12" fmla="*/ 2733441 h 2744554"/>
                <a:gd name="connsiteX13" fmla="*/ 306991 w 834945"/>
                <a:gd name="connsiteY13" fmla="*/ 2668364 h 2744554"/>
                <a:gd name="connsiteX14" fmla="*/ 191082 w 834945"/>
                <a:gd name="connsiteY14" fmla="*/ 2656396 h 2744554"/>
                <a:gd name="connsiteX15" fmla="*/ 123977 w 834945"/>
                <a:gd name="connsiteY15" fmla="*/ 2548682 h 2744554"/>
                <a:gd name="connsiteX16" fmla="*/ 53821 w 834945"/>
                <a:gd name="connsiteY16" fmla="*/ 2536714 h 2744554"/>
                <a:gd name="connsiteX17" fmla="*/ 11586 w 834945"/>
                <a:gd name="connsiteY17" fmla="*/ 2486401 h 2744554"/>
                <a:gd name="connsiteX18" fmla="*/ 0 w 834945"/>
                <a:gd name="connsiteY18" fmla="*/ 2470390 h 2744554"/>
                <a:gd name="connsiteX19" fmla="*/ 0 w 834945"/>
                <a:gd name="connsiteY19" fmla="*/ 2199607 h 2744554"/>
                <a:gd name="connsiteX20" fmla="*/ 0 w 834945"/>
                <a:gd name="connsiteY20" fmla="*/ 2153669 h 27445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4945" h="2744554">
                  <a:moveTo>
                    <a:pt x="0" y="0"/>
                  </a:moveTo>
                  <a:lnTo>
                    <a:pt x="834945" y="0"/>
                  </a:lnTo>
                  <a:lnTo>
                    <a:pt x="834945" y="2199607"/>
                  </a:lnTo>
                  <a:lnTo>
                    <a:pt x="834944" y="2199607"/>
                  </a:lnTo>
                  <a:lnTo>
                    <a:pt x="834944" y="2470390"/>
                  </a:lnTo>
                  <a:lnTo>
                    <a:pt x="823358" y="2486401"/>
                  </a:lnTo>
                  <a:cubicBezTo>
                    <a:pt x="811393" y="2504278"/>
                    <a:pt x="800485" y="2522707"/>
                    <a:pt x="781123" y="2536714"/>
                  </a:cubicBezTo>
                  <a:cubicBezTo>
                    <a:pt x="759241" y="2552496"/>
                    <a:pt x="734353" y="2544692"/>
                    <a:pt x="710968" y="2548682"/>
                  </a:cubicBezTo>
                  <a:cubicBezTo>
                    <a:pt x="688599" y="2584587"/>
                    <a:pt x="688773" y="2622457"/>
                    <a:pt x="643862" y="2656396"/>
                  </a:cubicBezTo>
                  <a:cubicBezTo>
                    <a:pt x="603724" y="2676110"/>
                    <a:pt x="566590" y="2664375"/>
                    <a:pt x="527953" y="2668364"/>
                  </a:cubicBezTo>
                  <a:cubicBezTo>
                    <a:pt x="492855" y="2673673"/>
                    <a:pt x="449468" y="2701957"/>
                    <a:pt x="425008" y="2733441"/>
                  </a:cubicBezTo>
                  <a:lnTo>
                    <a:pt x="417472" y="2744554"/>
                  </a:lnTo>
                  <a:lnTo>
                    <a:pt x="409936" y="2733441"/>
                  </a:lnTo>
                  <a:cubicBezTo>
                    <a:pt x="385477" y="2701957"/>
                    <a:pt x="342089" y="2673673"/>
                    <a:pt x="306991" y="2668364"/>
                  </a:cubicBezTo>
                  <a:cubicBezTo>
                    <a:pt x="268355" y="2664375"/>
                    <a:pt x="231221" y="2676110"/>
                    <a:pt x="191082" y="2656396"/>
                  </a:cubicBezTo>
                  <a:cubicBezTo>
                    <a:pt x="146172" y="2622457"/>
                    <a:pt x="146345" y="2584587"/>
                    <a:pt x="123977" y="2548682"/>
                  </a:cubicBezTo>
                  <a:cubicBezTo>
                    <a:pt x="100592" y="2544692"/>
                    <a:pt x="75703" y="2552496"/>
                    <a:pt x="53821" y="2536714"/>
                  </a:cubicBezTo>
                  <a:cubicBezTo>
                    <a:pt x="34460" y="2522707"/>
                    <a:pt x="23551" y="2504278"/>
                    <a:pt x="11586" y="2486401"/>
                  </a:cubicBezTo>
                  <a:lnTo>
                    <a:pt x="0" y="2470390"/>
                  </a:lnTo>
                  <a:lnTo>
                    <a:pt x="0" y="2199607"/>
                  </a:lnTo>
                  <a:lnTo>
                    <a:pt x="0" y="2153669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/>
          </p:nvPr>
        </p:nvSpPr>
        <p:spPr>
          <a:xfrm>
            <a:off x="7727405" y="0"/>
            <a:ext cx="653143" cy="68580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>
              <a:defRPr lang="zh-CN" altLang="en-US" sz="2400"/>
            </a:lvl1pPr>
          </a:lstStyle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/>
          </p:nvPr>
        </p:nvSpPr>
        <p:spPr>
          <a:xfrm>
            <a:off x="7870785" y="4213186"/>
            <a:ext cx="509763" cy="2644814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>
              <a:defRPr lang="zh-CN" altLang="en-US" sz="2400"/>
            </a:lvl1pPr>
          </a:lstStyle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5"/>
          <p:cNvSpPr>
            <a:spLocks noGrp="1"/>
          </p:cNvSpPr>
          <p:nvPr>
            <p:ph type="pic" sz="quarter" idx="12" hasCustomPrompt="1"/>
          </p:nvPr>
        </p:nvSpPr>
        <p:spPr>
          <a:xfrm>
            <a:off x="3467920" y="0"/>
            <a:ext cx="653143" cy="6858000"/>
          </a:xfrm>
          <a:prstGeom prst="rect">
            <a:avLst/>
          </a:prstGeom>
        </p:spPr>
        <p:txBody>
          <a:bodyPr wrap="square" anchor="ctr">
            <a:noAutofit/>
          </a:bodyPr>
          <a:lstStyle>
            <a:lvl1pPr algn="ctr">
              <a:defRPr sz="2400"/>
            </a:lvl1pPr>
          </a:lstStyle>
          <a:p>
            <a:r>
              <a:rPr lang="zh-CN" altLang="en-US"/>
              <a:t>点击添加图片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3.xml" /><Relationship Id="rId4" Type="http://schemas.openxmlformats.org/officeDocument/2006/relationships/image" Target="../media/image1.jpeg" /><Relationship Id="rId5" Type="http://schemas.openxmlformats.org/officeDocument/2006/relationships/tags" Target="../tags/tag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2.xml" /><Relationship Id="rId3" Type="http://schemas.openxmlformats.org/officeDocument/2006/relationships/notesSlide" Target="../notesSlides/notesSlide4.xml" /><Relationship Id="rId4" Type="http://schemas.openxmlformats.org/officeDocument/2006/relationships/image" Target="../media/image1.jpeg" /><Relationship Id="rId5" Type="http://schemas.openxmlformats.org/officeDocument/2006/relationships/tags" Target="../tags/tag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3.xml" /><Relationship Id="rId3" Type="http://schemas.openxmlformats.org/officeDocument/2006/relationships/notesSlide" Target="../notesSlides/notesSlide5.xml" /><Relationship Id="rId4" Type="http://schemas.openxmlformats.org/officeDocument/2006/relationships/image" Target="../media/image1.jpeg" /><Relationship Id="rId5" Type="http://schemas.openxmlformats.org/officeDocument/2006/relationships/tags" Target="../tags/tag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4" name="Picture 2" descr="茶壶"/>
          <p:cNvPicPr preferRelativeResize="0"/>
          <p:nvPr/>
        </p:nvPicPr>
        <p:blipFill>
          <a:blip r:embed="rId3">
            <a:clrChange>
              <a:clrFrom>
                <a:srgbClr val="FFCC66"/>
              </a:clrFrom>
              <a:clrTo>
                <a:srgbClr val="FFCC6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6035" y="1465580"/>
            <a:ext cx="5499735" cy="3926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Rectangle 2"/>
          <p:cNvSpPr/>
          <p:nvPr/>
        </p:nvSpPr>
        <p:spPr>
          <a:xfrm>
            <a:off x="9311005" y="1277620"/>
            <a:ext cx="1142365" cy="3453765"/>
          </a:xfrm>
          <a:prstGeom prst="rect">
            <a:avLst/>
          </a:prstGeom>
          <a:solidFill>
            <a:srgbClr val="FFFFFF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7200" noProof="0" smtClean="0">
                <a:ln>
                  <a:noFill/>
                </a:ln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茶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7200" noProof="0" smtClean="0">
                <a:ln>
                  <a:noFill/>
                </a:ln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馆</a:t>
            </a:r>
            <a:endParaRPr lang="zh-CN" altLang="en-US" sz="7200" b="0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pic>
        <p:nvPicPr>
          <p:cNvPr id="7173" name="Picture 6" descr="shuxingxhu n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9311640" y="4959350"/>
            <a:ext cx="1142365" cy="1424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8" name="矩形 15"/>
          <p:cNvSpPr/>
          <p:nvPr/>
        </p:nvSpPr>
        <p:spPr>
          <a:xfrm>
            <a:off x="158115" y="216535"/>
            <a:ext cx="3081655" cy="697865"/>
          </a:xfrm>
          <a:prstGeom prst="rect">
            <a:avLst/>
          </a:prstGeom>
          <a:solidFill>
            <a:srgbClr val="E57269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455" y="273685"/>
            <a:ext cx="3027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铁杆庄稼的收入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8115" y="1366520"/>
            <a:ext cx="11808460" cy="3538220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旗兵的铁杆庄稼分为“坐粮”和“行粮”两部分，“坐粮”就是固定工资，高级兵丁月饷4两银子，饷米46斛；马兵月饷3两银子，饷米46斛；步兵月饷1两5钱，饷米22斛。“行粮”相当于奖金，只有在打仗的时候部队出征才有发放，每人每月2两银子。除了每月领取的粮饷，八旗兵每个季度还可以领取“季米”一次，相当于现在的季度奖金。此外，八旗兵还有一些福利收入。比如皇帝遇上什么大喜事，就会来个“遍赏八旗”，每个兵丁能额外领到一个月的饷银。还有遇上红白喜事，也有银两补贴。</a:t>
            </a:r>
          </a:p>
          <a:p>
            <a:endParaRPr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9235" y="351790"/>
            <a:ext cx="1171257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清朝前期，由于八旗子弟人数少，基本上都能补上“兵缺”，吃到“铁杆庄稼”。不过到了清朝后期，旗人的人口数量呈爆发式增长，而“兵缺”又固定只有这么多岗位，所以很多人补不上缺，吃不到“铁杆庄稼”，这些人被称为“余丁”。余丁是没有收入的，哪怕是皇帝恩典“遍赏八旗”也没他们的份，所以日子并不好过。</a:t>
            </a:r>
          </a:p>
          <a:p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晚清的时候，很多没能补上“兵缺”的八旗子弟迫于生计，也开始学做手艺，打工赚钱，各行各业都有了他们的身影。当然也有很多自以为高人一等的八旗子弟不肯纡尊降贵，结果等待他们的就是坐吃山空，在穷困潦倒中郁郁而终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27635" y="138430"/>
            <a:ext cx="83508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试按照社会阶层给第一幕出现的人物归类。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5265" y="721995"/>
            <a:ext cx="11762740" cy="599694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①下层劳动人民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王利发、李三、康六、老人、乡妇、小妞、康顺子。</a:t>
            </a:r>
            <a:endParaRPr lang="zh-CN" altLang="zh-CN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②有闲阶级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松二爷</a:t>
            </a:r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常四爷。</a:t>
            </a: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endParaRPr lang="zh-CN" altLang="zh-CN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③民族资本家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秦仲义。</a:t>
            </a: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endParaRPr lang="zh-CN" altLang="zh-CN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④反动统治阶级的走狗或帮凶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二德子、马五爷、庞太监、宋恩子、吴祥子。</a:t>
            </a: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endParaRPr lang="zh-CN" altLang="zh-CN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⑤社会渣滓</a:t>
            </a:r>
            <a:r>
              <a:rPr lang="en-US" altLang="zh-CN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唐铁嘴、刘麻子、黄胖子。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8" name="矩形 15"/>
          <p:cNvSpPr/>
          <p:nvPr/>
        </p:nvSpPr>
        <p:spPr>
          <a:xfrm>
            <a:off x="123825" y="62230"/>
            <a:ext cx="1697990" cy="697865"/>
          </a:xfrm>
          <a:prstGeom prst="rect">
            <a:avLst/>
          </a:prstGeom>
          <a:solidFill>
            <a:srgbClr val="E57269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825" y="119380"/>
            <a:ext cx="1631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第一幕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3825" y="914400"/>
            <a:ext cx="85559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《茶馆》第一幕里有哪些冲突?请进行列举。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3525" y="1652270"/>
            <a:ext cx="11772265" cy="474281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二德子和常四爷</a:t>
            </a:r>
            <a:r>
              <a:rPr 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之间的冲突</a:t>
            </a:r>
            <a:r>
              <a:rPr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,揭示了戊戌变法失败后帝国主义横行、社会腐败混乱、流氓恶霸仗势欺人的社会环境。</a:t>
            </a: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</a:t>
            </a:r>
            <a:r>
              <a:rPr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刘麻子和康六之间的冲突</a:t>
            </a:r>
            <a:r>
              <a:rPr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庞太监和康六、康顺子父女俩的冲突</a:t>
            </a:r>
            <a:r>
              <a:rPr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,揭露了旧社会人吃人的黑暗本质</a:t>
            </a:r>
            <a:r>
              <a:rPr 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</a:t>
            </a:r>
            <a:r>
              <a:rPr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秦仲义和王利发之间的冲突</a:t>
            </a:r>
            <a:r>
              <a:rPr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,展现了封建小业主与民族资产阶级的矛盾。</a:t>
            </a: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庞太监和秦仲义的冲突</a:t>
            </a:r>
            <a:r>
              <a:rPr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,表明了民族资产阶级(维新派)和封建势力(守旧派)之间不可调和的矛盾。</a:t>
            </a: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⑤</a:t>
            </a:r>
            <a:r>
              <a:rPr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特务宋恩子、吴祥子和常四爷的冲突</a:t>
            </a:r>
            <a:r>
              <a:rPr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,预示了用尽压制、暴政手段的清政府在日薄西山之后必将被历史埋葬的命运。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17475" y="1457325"/>
            <a:ext cx="11864340" cy="53035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marL="0" indent="0" algn="just" fontAlgn="auto">
              <a:lnSpc>
                <a:spcPct val="110000"/>
              </a:lnSpc>
              <a:buNone/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①</a:t>
            </a:r>
            <a:r>
              <a:rPr lang="zh-CN" altLang="en-US" sz="2800" u="sng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群像式的人物。</a:t>
            </a:r>
            <a:r>
              <a:rPr lang="zh-CN" altLang="en-US" sz="2800">
                <a:solidFill>
                  <a:srgbClr val="C00000"/>
                </a:solidFill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+mn-ea"/>
              </a:rPr>
              <a:t>人物众多：</a:t>
            </a:r>
            <a:r>
              <a:rPr sz="2800">
                <a:solidFill>
                  <a:schemeClr val="tx1">
                    <a:lumMod val="95000"/>
                    <a:lumOff val="5000"/>
                  </a:schemeClr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《茶馆》第一幕里光是有台词的人物就有22个</a:t>
            </a:r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；</a:t>
            </a:r>
            <a:r>
              <a:rPr sz="2800">
                <a:solidFill>
                  <a:srgbClr val="C00000"/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人物杂陈</a:t>
            </a:r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solidFill>
                  <a:schemeClr val="tx1">
                    <a:lumMod val="95000"/>
                    <a:lumOff val="5000"/>
                  </a:schemeClr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在《茶馆》第一幕里,宫廷内的太监总管、吃洋教的小恶霸、卖耳挖勺的老人、卖亲生女儿的穷人……各种社会身份殊异的人物同处一个舞台空间之中。他们合起来,就从整体上呈现出了一幅时代生活的巨幅画图。</a:t>
            </a:r>
          </a:p>
          <a:p>
            <a:pPr marL="0" indent="0" algn="just" fontAlgn="auto">
              <a:lnSpc>
                <a:spcPct val="110000"/>
              </a:lnSpc>
              <a:buNone/>
            </a:pPr>
            <a:r>
              <a:rPr sz="28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charset="0"/>
                <a:ea typeface="楷体" panose="02010609060101010101" charset="-122"/>
                <a:cs typeface="楷体" panose="02010609060101010101" charset="-122"/>
                <a:sym typeface="Wingdings" panose="05000000000000000000" charset="0"/>
              </a:rPr>
              <a:t></a:t>
            </a:r>
            <a:r>
              <a:rPr sz="2800" u="sng">
                <a:solidFill>
                  <a:srgbClr val="C00000"/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卷轴式的平面结构。</a:t>
            </a:r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人物的活动都是截取他们在茶馆中的一个横截面，这些</a:t>
            </a:r>
            <a:r>
              <a:rPr sz="2800">
                <a:solidFill>
                  <a:schemeClr val="tx1">
                    <a:lumMod val="95000"/>
                    <a:lumOff val="5000"/>
                  </a:schemeClr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这无数个画面组织起来便构成了一幅卷轴画。“剪影式”地展现了清末社会的众生相</a:t>
            </a:r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  <a:p>
            <a:pPr marL="0" indent="0" algn="just" fontAlgn="auto">
              <a:lnSpc>
                <a:spcPct val="110000"/>
              </a:lnSpc>
              <a:buNone/>
            </a:pPr>
            <a:r>
              <a:rPr sz="2800">
                <a:solidFill>
                  <a:srgbClr val="C00000"/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④</a:t>
            </a:r>
            <a:r>
              <a:rPr sz="2800" u="sng">
                <a:solidFill>
                  <a:srgbClr val="C00000"/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特殊的戏剧冲突</a:t>
            </a:r>
            <a:r>
              <a:rPr lang="zh-CN" sz="2800">
                <a:solidFill>
                  <a:srgbClr val="C00000"/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。剧中没有尖锐的冲突。</a:t>
            </a:r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人物</a:t>
            </a:r>
            <a:r>
              <a:rPr sz="2800">
                <a:solidFill>
                  <a:srgbClr val="C00000"/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冲突是散点式的,并不集中在一两个人物身上</a:t>
            </a:r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sz="2800">
                <a:solidFill>
                  <a:schemeClr val="tx1">
                    <a:lumMod val="95000"/>
                    <a:lumOff val="5000"/>
                  </a:schemeClr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人物与人物之间每一个小的冲突都暗示了人与时代的冲突。它们连缀在一起,共同构成历史和社会的尖锐矛盾,让观众清晰地看到那个时代的本质</a:t>
            </a:r>
            <a:r>
              <a:rPr lang="zh-CN" sz="2800">
                <a:solidFill>
                  <a:schemeClr val="tx1">
                    <a:lumMod val="95000"/>
                    <a:lumOff val="5000"/>
                  </a:schemeClr>
                </a:solidFill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181610"/>
            <a:ext cx="82537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54940" y="36830"/>
            <a:ext cx="117894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《茶馆》第一幕被曹禺誉为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古今中外罕见的第一幕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，结合以上分析，试说说第一幕有哪些罕见之处？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Shape 570"/>
          <p:cNvSpPr/>
          <p:nvPr/>
        </p:nvSpPr>
        <p:spPr>
          <a:xfrm>
            <a:off x="5833110" y="-42545"/>
            <a:ext cx="582295" cy="5457190"/>
          </a:xfrm>
          <a:prstGeom prst="rect">
            <a:avLst/>
          </a:prstGeom>
          <a:ln w="12700">
            <a:miter lim="400000"/>
          </a:ln>
        </p:spPr>
        <p:txBody>
          <a:bodyPr vert="eaVert" wrap="square" lIns="45719" rIns="45719">
            <a:spAutoFit/>
          </a:bodyPr>
          <a:lstStyle>
            <a:lvl1pPr algn="ctr">
              <a:defRPr sz="6600" spc="-132">
                <a:solidFill>
                  <a:srgbClr val="FFFFFF"/>
                </a:solidFill>
                <a:latin typeface="鯨海酔侯"/>
                <a:ea typeface="鯨海酔侯"/>
                <a:cs typeface="鯨海酔侯"/>
                <a:sym typeface="鯨海酔侯"/>
              </a:defRPr>
            </a:lvl1pPr>
          </a:lstStyle>
          <a:p>
            <a:r>
              <a:rPr lang="zh-CN" altLang="en-US" sz="320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sz="3200">
              <a:solidFill>
                <a:schemeClr val="bg1">
                  <a:lumMod val="9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0154" y="2377441"/>
            <a:ext cx="4686300" cy="303784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5760" y="1467485"/>
            <a:ext cx="916305" cy="7372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三</a:t>
            </a:r>
          </a:p>
        </p:txBody>
      </p:sp>
      <p:sp>
        <p:nvSpPr>
          <p:cNvPr id="41" name="任意多边形 40"/>
          <p:cNvSpPr/>
          <p:nvPr/>
        </p:nvSpPr>
        <p:spPr>
          <a:xfrm>
            <a:off x="7262762" y="5582714"/>
            <a:ext cx="3470406" cy="571111"/>
          </a:xfrm>
          <a:custGeom>
            <a:gdLst>
              <a:gd name="connsiteX0" fmla="*/ 2465801 w 3470406"/>
              <a:gd name="connsiteY0" fmla="*/ 397 h 571111"/>
              <a:gd name="connsiteX1" fmla="*/ 3055996 w 3470406"/>
              <a:gd name="connsiteY1" fmla="*/ 241679 h 571111"/>
              <a:gd name="connsiteX2" fmla="*/ 3444005 w 3470406"/>
              <a:gd name="connsiteY2" fmla="*/ 529990 h 571111"/>
              <a:gd name="connsiteX3" fmla="*/ 3470406 w 3470406"/>
              <a:gd name="connsiteY3" fmla="*/ 571111 h 571111"/>
              <a:gd name="connsiteX4" fmla="*/ 0 w 3470406"/>
              <a:gd name="connsiteY4" fmla="*/ 571111 h 571111"/>
              <a:gd name="connsiteX5" fmla="*/ 65947 w 3470406"/>
              <a:gd name="connsiteY5" fmla="*/ 464128 h 571111"/>
              <a:gd name="connsiteX6" fmla="*/ 646342 w 3470406"/>
              <a:gd name="connsiteY6" fmla="*/ 242095 h 571111"/>
              <a:gd name="connsiteX7" fmla="*/ 1421775 w 3470406"/>
              <a:gd name="connsiteY7" fmla="*/ 500775 h 571111"/>
              <a:gd name="connsiteX8" fmla="*/ 2365297 w 3470406"/>
              <a:gd name="connsiteY8" fmla="*/ 6259 h 571111"/>
              <a:gd name="connsiteX9" fmla="*/ 2465801 w 3470406"/>
              <a:gd name="connsiteY9" fmla="*/ 397 h 5711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70405" h="571111">
                <a:moveTo>
                  <a:pt x="2465801" y="397"/>
                </a:moveTo>
                <a:cubicBezTo>
                  <a:pt x="2696385" y="9280"/>
                  <a:pt x="2898685" y="165301"/>
                  <a:pt x="3055996" y="241679"/>
                </a:cubicBezTo>
                <a:cubicBezTo>
                  <a:pt x="3235781" y="328967"/>
                  <a:pt x="3416849" y="472015"/>
                  <a:pt x="3444005" y="529990"/>
                </a:cubicBezTo>
                <a:lnTo>
                  <a:pt x="3470406" y="571111"/>
                </a:lnTo>
                <a:lnTo>
                  <a:pt x="0" y="571111"/>
                </a:lnTo>
                <a:lnTo>
                  <a:pt x="65947" y="464128"/>
                </a:lnTo>
                <a:cubicBezTo>
                  <a:pt x="156524" y="345230"/>
                  <a:pt x="309407" y="241296"/>
                  <a:pt x="646342" y="242095"/>
                </a:cubicBezTo>
                <a:cubicBezTo>
                  <a:pt x="1045632" y="250288"/>
                  <a:pt x="1188791" y="573350"/>
                  <a:pt x="1421775" y="500775"/>
                </a:cubicBezTo>
                <a:cubicBezTo>
                  <a:pt x="1654759" y="428200"/>
                  <a:pt x="2092927" y="49442"/>
                  <a:pt x="2365297" y="6259"/>
                </a:cubicBezTo>
                <a:cubicBezTo>
                  <a:pt x="2399343" y="861"/>
                  <a:pt x="2432861" y="-873"/>
                  <a:pt x="2465801" y="397"/>
                </a:cubicBezTo>
                <a:close/>
              </a:path>
            </a:pathLst>
          </a:custGeom>
          <a:gradFill flip="none" rotWithShape="1">
            <a:gsLst>
              <a:gs pos="92000">
                <a:srgbClr val="E4E4E4">
                  <a:alpha val="73000"/>
                </a:srgbClr>
              </a:gs>
              <a:gs pos="33000">
                <a:srgbClr val="615243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2660" y="2377440"/>
            <a:ext cx="439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隶书" panose="02010800040101010101" charset="-122"/>
                <a:ea typeface="华文隶书" panose="02010800040101010101" charset="-122"/>
              </a:rPr>
              <a:t>人物形象鉴赏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181610"/>
            <a:ext cx="82537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54940" y="36830"/>
            <a:ext cx="11789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请根据剧中人物台词及舞台说明，概括剧中主要人物的形象。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4305" y="848360"/>
          <a:ext cx="11861165" cy="5194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700"/>
                <a:gridCol w="10070465"/>
              </a:tblGrid>
              <a:tr h="5181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人物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人物形象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6781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王利发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799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常四爷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799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松二爷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8001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刘麻子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799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唐铁嘴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799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秦仲义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181610"/>
            <a:ext cx="82537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54940" y="36830"/>
            <a:ext cx="11789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请根据剧中人物台词及舞台说明，概括剧中主要人物的形象。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4305" y="848360"/>
          <a:ext cx="11861165" cy="5194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700"/>
                <a:gridCol w="10070465"/>
              </a:tblGrid>
              <a:tr h="5181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人物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人物形象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6781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王利发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圆滑世故、</a:t>
                      </a: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精明干练、</a:t>
                      </a: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谨小慎微、胆小自私、不乏善良。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799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常四爷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正直善良、</a:t>
                      </a: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  <a:sym typeface="+mn-ea"/>
                        </a:rPr>
                        <a:t>敢作敢为、富于正义感同情心、</a:t>
                      </a: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有强烈的爱国意识     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799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松二爷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心眼好，胆小怕事，懒散而无能。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8001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刘麻子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奸诈狠毒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799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唐铁嘴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厚颜无耻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799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秦仲义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家道殷实、自命不凡、缺乏同情心、主张维新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181610"/>
            <a:ext cx="82537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54940" y="36830"/>
            <a:ext cx="11789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请根据剧中人物台词及舞台说明，概括剧中主要人物的形象。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4305" y="848360"/>
          <a:ext cx="11861165" cy="5194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700"/>
                <a:gridCol w="10070465"/>
              </a:tblGrid>
              <a:tr h="5181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人物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C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人物象征意义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6781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王利发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旧中国广大市民生活命运的真实写照。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799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常四爷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反映出当时社会的黑暗程度和人民的反抗情绪。    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799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松二爷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没有谋生能力的旗人的典型，反映了中国封建社会的腐朽。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8001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刘麻子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病态社会的畸形儿，反映了当时社会的病态和畸形。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799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唐铁嘴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病态社会的畸形儿，反映了当时社会的病态和畸形。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  <a:tr h="79946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黑体" panose="02010609060101010101" charset="-122"/>
                          <a:ea typeface="黑体" panose="02010609060101010101" charset="-122"/>
                        </a:rPr>
                        <a:t>秦仲义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展示了当时新兴资产阶级张扬的个性。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  <a:alpha val="6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Shape 570"/>
          <p:cNvSpPr/>
          <p:nvPr/>
        </p:nvSpPr>
        <p:spPr>
          <a:xfrm>
            <a:off x="5833110" y="-42545"/>
            <a:ext cx="582295" cy="5457190"/>
          </a:xfrm>
          <a:prstGeom prst="rect">
            <a:avLst/>
          </a:prstGeom>
          <a:ln w="12700">
            <a:miter lim="400000"/>
          </a:ln>
        </p:spPr>
        <p:txBody>
          <a:bodyPr vert="eaVert" wrap="square" lIns="45719" rIns="45719">
            <a:spAutoFit/>
          </a:bodyPr>
          <a:lstStyle>
            <a:lvl1pPr algn="ctr">
              <a:defRPr sz="6600" spc="-132">
                <a:solidFill>
                  <a:srgbClr val="FFFFFF"/>
                </a:solidFill>
                <a:latin typeface="鯨海酔侯"/>
                <a:ea typeface="鯨海酔侯"/>
                <a:cs typeface="鯨海酔侯"/>
                <a:sym typeface="鯨海酔侯"/>
              </a:defRPr>
            </a:lvl1pPr>
          </a:lstStyle>
          <a:p>
            <a:r>
              <a:rPr lang="zh-CN" altLang="en-US" sz="320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sz="3200">
              <a:solidFill>
                <a:schemeClr val="bg1">
                  <a:lumMod val="9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7262762" y="5582714"/>
            <a:ext cx="3470406" cy="571111"/>
          </a:xfrm>
          <a:custGeom>
            <a:gdLst>
              <a:gd name="connsiteX0" fmla="*/ 2465801 w 3470406"/>
              <a:gd name="connsiteY0" fmla="*/ 397 h 571111"/>
              <a:gd name="connsiteX1" fmla="*/ 3055996 w 3470406"/>
              <a:gd name="connsiteY1" fmla="*/ 241679 h 571111"/>
              <a:gd name="connsiteX2" fmla="*/ 3444005 w 3470406"/>
              <a:gd name="connsiteY2" fmla="*/ 529990 h 571111"/>
              <a:gd name="connsiteX3" fmla="*/ 3470406 w 3470406"/>
              <a:gd name="connsiteY3" fmla="*/ 571111 h 571111"/>
              <a:gd name="connsiteX4" fmla="*/ 0 w 3470406"/>
              <a:gd name="connsiteY4" fmla="*/ 571111 h 571111"/>
              <a:gd name="connsiteX5" fmla="*/ 65947 w 3470406"/>
              <a:gd name="connsiteY5" fmla="*/ 464128 h 571111"/>
              <a:gd name="connsiteX6" fmla="*/ 646342 w 3470406"/>
              <a:gd name="connsiteY6" fmla="*/ 242095 h 571111"/>
              <a:gd name="connsiteX7" fmla="*/ 1421775 w 3470406"/>
              <a:gd name="connsiteY7" fmla="*/ 500775 h 571111"/>
              <a:gd name="connsiteX8" fmla="*/ 2365297 w 3470406"/>
              <a:gd name="connsiteY8" fmla="*/ 6259 h 571111"/>
              <a:gd name="connsiteX9" fmla="*/ 2465801 w 3470406"/>
              <a:gd name="connsiteY9" fmla="*/ 397 h 5711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70405" h="571111">
                <a:moveTo>
                  <a:pt x="2465801" y="397"/>
                </a:moveTo>
                <a:cubicBezTo>
                  <a:pt x="2696385" y="9280"/>
                  <a:pt x="2898685" y="165301"/>
                  <a:pt x="3055996" y="241679"/>
                </a:cubicBezTo>
                <a:cubicBezTo>
                  <a:pt x="3235781" y="328967"/>
                  <a:pt x="3416849" y="472015"/>
                  <a:pt x="3444005" y="529990"/>
                </a:cubicBezTo>
                <a:lnTo>
                  <a:pt x="3470406" y="571111"/>
                </a:lnTo>
                <a:lnTo>
                  <a:pt x="0" y="571111"/>
                </a:lnTo>
                <a:lnTo>
                  <a:pt x="65947" y="464128"/>
                </a:lnTo>
                <a:cubicBezTo>
                  <a:pt x="156524" y="345230"/>
                  <a:pt x="309407" y="241296"/>
                  <a:pt x="646342" y="242095"/>
                </a:cubicBezTo>
                <a:cubicBezTo>
                  <a:pt x="1045632" y="250288"/>
                  <a:pt x="1188791" y="573350"/>
                  <a:pt x="1421775" y="500775"/>
                </a:cubicBezTo>
                <a:cubicBezTo>
                  <a:pt x="1654759" y="428200"/>
                  <a:pt x="2092927" y="49442"/>
                  <a:pt x="2365297" y="6259"/>
                </a:cubicBezTo>
                <a:cubicBezTo>
                  <a:pt x="2399343" y="861"/>
                  <a:pt x="2432861" y="-873"/>
                  <a:pt x="2465801" y="397"/>
                </a:cubicBezTo>
                <a:close/>
              </a:path>
            </a:pathLst>
          </a:custGeom>
          <a:gradFill flip="none" rotWithShape="1">
            <a:gsLst>
              <a:gs pos="92000">
                <a:srgbClr val="E4E4E4">
                  <a:alpha val="73000"/>
                </a:srgbClr>
              </a:gs>
              <a:gs pos="33000">
                <a:srgbClr val="615243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515" y="220980"/>
            <a:ext cx="43903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小茶馆大社会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3515" y="1998345"/>
            <a:ext cx="11846560" cy="2306955"/>
          </a:xfrm>
          <a:prstGeom prst="rect">
            <a:avLst/>
          </a:prstGeom>
          <a:noFill/>
          <a:ln w="63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借由这些人物，展现了清末社会的众生相，深刻地反映了帝国主义的渗透、侵略和封建统治的荒淫、腐败所造成的农民破产，市民贫困和社会黑暗，表明了中国封建社会的末日即将来临。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Shape 570"/>
          <p:cNvSpPr/>
          <p:nvPr/>
        </p:nvSpPr>
        <p:spPr>
          <a:xfrm>
            <a:off x="5833110" y="-42545"/>
            <a:ext cx="582295" cy="5457190"/>
          </a:xfrm>
          <a:prstGeom prst="rect">
            <a:avLst/>
          </a:prstGeom>
          <a:ln w="12700">
            <a:miter lim="400000"/>
          </a:ln>
        </p:spPr>
        <p:txBody>
          <a:bodyPr vert="eaVert" wrap="square" lIns="45719" rIns="45719">
            <a:spAutoFit/>
          </a:bodyPr>
          <a:lstStyle>
            <a:lvl1pPr algn="ctr">
              <a:defRPr sz="6600" spc="-132">
                <a:solidFill>
                  <a:srgbClr val="FFFFFF"/>
                </a:solidFill>
                <a:latin typeface="鯨海酔侯"/>
                <a:ea typeface="鯨海酔侯"/>
                <a:cs typeface="鯨海酔侯"/>
                <a:sym typeface="鯨海酔侯"/>
              </a:defRPr>
            </a:lvl1pPr>
          </a:lstStyle>
          <a:p>
            <a:r>
              <a:rPr lang="zh-CN" altLang="en-US" sz="320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sz="3200">
              <a:solidFill>
                <a:schemeClr val="bg1">
                  <a:lumMod val="9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0154" y="2377441"/>
            <a:ext cx="4686300" cy="303784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5760" y="1467485"/>
            <a:ext cx="916305" cy="7372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一</a:t>
            </a:r>
          </a:p>
        </p:txBody>
      </p:sp>
      <p:sp>
        <p:nvSpPr>
          <p:cNvPr id="41" name="任意多边形 40"/>
          <p:cNvSpPr/>
          <p:nvPr/>
        </p:nvSpPr>
        <p:spPr>
          <a:xfrm>
            <a:off x="7262762" y="5582714"/>
            <a:ext cx="3470406" cy="571111"/>
          </a:xfrm>
          <a:custGeom>
            <a:gdLst>
              <a:gd name="connsiteX0" fmla="*/ 2465801 w 3470406"/>
              <a:gd name="connsiteY0" fmla="*/ 397 h 571111"/>
              <a:gd name="connsiteX1" fmla="*/ 3055996 w 3470406"/>
              <a:gd name="connsiteY1" fmla="*/ 241679 h 571111"/>
              <a:gd name="connsiteX2" fmla="*/ 3444005 w 3470406"/>
              <a:gd name="connsiteY2" fmla="*/ 529990 h 571111"/>
              <a:gd name="connsiteX3" fmla="*/ 3470406 w 3470406"/>
              <a:gd name="connsiteY3" fmla="*/ 571111 h 571111"/>
              <a:gd name="connsiteX4" fmla="*/ 0 w 3470406"/>
              <a:gd name="connsiteY4" fmla="*/ 571111 h 571111"/>
              <a:gd name="connsiteX5" fmla="*/ 65947 w 3470406"/>
              <a:gd name="connsiteY5" fmla="*/ 464128 h 571111"/>
              <a:gd name="connsiteX6" fmla="*/ 646342 w 3470406"/>
              <a:gd name="connsiteY6" fmla="*/ 242095 h 571111"/>
              <a:gd name="connsiteX7" fmla="*/ 1421775 w 3470406"/>
              <a:gd name="connsiteY7" fmla="*/ 500775 h 571111"/>
              <a:gd name="connsiteX8" fmla="*/ 2365297 w 3470406"/>
              <a:gd name="connsiteY8" fmla="*/ 6259 h 571111"/>
              <a:gd name="connsiteX9" fmla="*/ 2465801 w 3470406"/>
              <a:gd name="connsiteY9" fmla="*/ 397 h 5711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70405" h="571111">
                <a:moveTo>
                  <a:pt x="2465801" y="397"/>
                </a:moveTo>
                <a:cubicBezTo>
                  <a:pt x="2696385" y="9280"/>
                  <a:pt x="2898685" y="165301"/>
                  <a:pt x="3055996" y="241679"/>
                </a:cubicBezTo>
                <a:cubicBezTo>
                  <a:pt x="3235781" y="328967"/>
                  <a:pt x="3416849" y="472015"/>
                  <a:pt x="3444005" y="529990"/>
                </a:cubicBezTo>
                <a:lnTo>
                  <a:pt x="3470406" y="571111"/>
                </a:lnTo>
                <a:lnTo>
                  <a:pt x="0" y="571111"/>
                </a:lnTo>
                <a:lnTo>
                  <a:pt x="65947" y="464128"/>
                </a:lnTo>
                <a:cubicBezTo>
                  <a:pt x="156524" y="345230"/>
                  <a:pt x="309407" y="241296"/>
                  <a:pt x="646342" y="242095"/>
                </a:cubicBezTo>
                <a:cubicBezTo>
                  <a:pt x="1045632" y="250288"/>
                  <a:pt x="1188791" y="573350"/>
                  <a:pt x="1421775" y="500775"/>
                </a:cubicBezTo>
                <a:cubicBezTo>
                  <a:pt x="1654759" y="428200"/>
                  <a:pt x="2092927" y="49442"/>
                  <a:pt x="2365297" y="6259"/>
                </a:cubicBezTo>
                <a:cubicBezTo>
                  <a:pt x="2399343" y="861"/>
                  <a:pt x="2432861" y="-873"/>
                  <a:pt x="2465801" y="397"/>
                </a:cubicBezTo>
                <a:close/>
              </a:path>
            </a:pathLst>
          </a:custGeom>
          <a:gradFill flip="none" rotWithShape="1">
            <a:gsLst>
              <a:gs pos="92000">
                <a:srgbClr val="E4E4E4">
                  <a:alpha val="73000"/>
                </a:srgbClr>
              </a:gs>
              <a:gs pos="33000">
                <a:srgbClr val="615243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2660" y="2377440"/>
            <a:ext cx="34029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隶书" panose="02010800040101010101" charset="-122"/>
                <a:ea typeface="华文隶书" panose="02010800040101010101" charset="-122"/>
              </a:rPr>
              <a:t>作家作品简介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Shape 570"/>
          <p:cNvSpPr/>
          <p:nvPr/>
        </p:nvSpPr>
        <p:spPr>
          <a:xfrm>
            <a:off x="5833110" y="-42545"/>
            <a:ext cx="582295" cy="5457190"/>
          </a:xfrm>
          <a:prstGeom prst="rect">
            <a:avLst/>
          </a:prstGeom>
          <a:ln w="12700">
            <a:miter lim="400000"/>
          </a:ln>
        </p:spPr>
        <p:txBody>
          <a:bodyPr vert="eaVert" wrap="square" lIns="45719" rIns="45719">
            <a:spAutoFit/>
          </a:bodyPr>
          <a:lstStyle>
            <a:lvl1pPr algn="ctr">
              <a:defRPr sz="6600" spc="-132">
                <a:solidFill>
                  <a:srgbClr val="FFFFFF"/>
                </a:solidFill>
                <a:latin typeface="鯨海酔侯"/>
                <a:ea typeface="鯨海酔侯"/>
                <a:cs typeface="鯨海酔侯"/>
                <a:sym typeface="鯨海酔侯"/>
              </a:defRPr>
            </a:lvl1pPr>
          </a:lstStyle>
          <a:p>
            <a:r>
              <a:rPr lang="zh-CN" altLang="en-US" sz="320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sz="3200">
              <a:solidFill>
                <a:schemeClr val="bg1">
                  <a:lumMod val="9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0154" y="2377441"/>
            <a:ext cx="4686300" cy="303784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5760" y="1467485"/>
            <a:ext cx="916305" cy="7372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四</a:t>
            </a:r>
          </a:p>
        </p:txBody>
      </p:sp>
      <p:sp>
        <p:nvSpPr>
          <p:cNvPr id="41" name="任意多边形 40"/>
          <p:cNvSpPr/>
          <p:nvPr/>
        </p:nvSpPr>
        <p:spPr>
          <a:xfrm>
            <a:off x="7262762" y="5582714"/>
            <a:ext cx="3470406" cy="571111"/>
          </a:xfrm>
          <a:custGeom>
            <a:gdLst>
              <a:gd name="connsiteX0" fmla="*/ 2465801 w 3470406"/>
              <a:gd name="connsiteY0" fmla="*/ 397 h 571111"/>
              <a:gd name="connsiteX1" fmla="*/ 3055996 w 3470406"/>
              <a:gd name="connsiteY1" fmla="*/ 241679 h 571111"/>
              <a:gd name="connsiteX2" fmla="*/ 3444005 w 3470406"/>
              <a:gd name="connsiteY2" fmla="*/ 529990 h 571111"/>
              <a:gd name="connsiteX3" fmla="*/ 3470406 w 3470406"/>
              <a:gd name="connsiteY3" fmla="*/ 571111 h 571111"/>
              <a:gd name="connsiteX4" fmla="*/ 0 w 3470406"/>
              <a:gd name="connsiteY4" fmla="*/ 571111 h 571111"/>
              <a:gd name="connsiteX5" fmla="*/ 65947 w 3470406"/>
              <a:gd name="connsiteY5" fmla="*/ 464128 h 571111"/>
              <a:gd name="connsiteX6" fmla="*/ 646342 w 3470406"/>
              <a:gd name="connsiteY6" fmla="*/ 242095 h 571111"/>
              <a:gd name="connsiteX7" fmla="*/ 1421775 w 3470406"/>
              <a:gd name="connsiteY7" fmla="*/ 500775 h 571111"/>
              <a:gd name="connsiteX8" fmla="*/ 2365297 w 3470406"/>
              <a:gd name="connsiteY8" fmla="*/ 6259 h 571111"/>
              <a:gd name="connsiteX9" fmla="*/ 2465801 w 3470406"/>
              <a:gd name="connsiteY9" fmla="*/ 397 h 5711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70405" h="571111">
                <a:moveTo>
                  <a:pt x="2465801" y="397"/>
                </a:moveTo>
                <a:cubicBezTo>
                  <a:pt x="2696385" y="9280"/>
                  <a:pt x="2898685" y="165301"/>
                  <a:pt x="3055996" y="241679"/>
                </a:cubicBezTo>
                <a:cubicBezTo>
                  <a:pt x="3235781" y="328967"/>
                  <a:pt x="3416849" y="472015"/>
                  <a:pt x="3444005" y="529990"/>
                </a:cubicBezTo>
                <a:lnTo>
                  <a:pt x="3470406" y="571111"/>
                </a:lnTo>
                <a:lnTo>
                  <a:pt x="0" y="571111"/>
                </a:lnTo>
                <a:lnTo>
                  <a:pt x="65947" y="464128"/>
                </a:lnTo>
                <a:cubicBezTo>
                  <a:pt x="156524" y="345230"/>
                  <a:pt x="309407" y="241296"/>
                  <a:pt x="646342" y="242095"/>
                </a:cubicBezTo>
                <a:cubicBezTo>
                  <a:pt x="1045632" y="250288"/>
                  <a:pt x="1188791" y="573350"/>
                  <a:pt x="1421775" y="500775"/>
                </a:cubicBezTo>
                <a:cubicBezTo>
                  <a:pt x="1654759" y="428200"/>
                  <a:pt x="2092927" y="49442"/>
                  <a:pt x="2365297" y="6259"/>
                </a:cubicBezTo>
                <a:cubicBezTo>
                  <a:pt x="2399343" y="861"/>
                  <a:pt x="2432861" y="-873"/>
                  <a:pt x="2465801" y="397"/>
                </a:cubicBezTo>
                <a:close/>
              </a:path>
            </a:pathLst>
          </a:custGeom>
          <a:gradFill flip="none" rotWithShape="1">
            <a:gsLst>
              <a:gs pos="92000">
                <a:srgbClr val="E4E4E4">
                  <a:alpha val="73000"/>
                </a:srgbClr>
              </a:gs>
              <a:gs pos="33000">
                <a:srgbClr val="615243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2660" y="2377440"/>
            <a:ext cx="439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隶书" panose="02010800040101010101" charset="-122"/>
                <a:ea typeface="华文隶书" panose="02010800040101010101" charset="-122"/>
              </a:rPr>
              <a:t>语言鉴赏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181610"/>
            <a:ext cx="82537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01295" y="341630"/>
            <a:ext cx="1178941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老舍被誉为语言大师，剧中哪些台词让你印象深刻？</a:t>
            </a:r>
          </a:p>
          <a:p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哪些台词达到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开口响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（三言两语，甚至是只言片语就得勾勒出一个活灵活现、个性鲜明的人物来）的效果？</a:t>
            </a:r>
          </a:p>
          <a:p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哪些台词体现了老舍先生“想得深而说得俏”的特点，即台词之外总有意境深远的潜台词，含而不露，引而不发？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Shape 570"/>
          <p:cNvSpPr/>
          <p:nvPr/>
        </p:nvSpPr>
        <p:spPr>
          <a:xfrm>
            <a:off x="5833110" y="-42545"/>
            <a:ext cx="582295" cy="5457190"/>
          </a:xfrm>
          <a:prstGeom prst="rect">
            <a:avLst/>
          </a:prstGeom>
          <a:ln w="12700">
            <a:miter lim="400000"/>
          </a:ln>
        </p:spPr>
        <p:txBody>
          <a:bodyPr vert="eaVert" wrap="square" lIns="45719" rIns="45719">
            <a:spAutoFit/>
          </a:bodyPr>
          <a:lstStyle>
            <a:lvl1pPr algn="ctr">
              <a:defRPr sz="6600" spc="-132">
                <a:solidFill>
                  <a:srgbClr val="FFFFFF"/>
                </a:solidFill>
                <a:latin typeface="鯨海酔侯"/>
                <a:ea typeface="鯨海酔侯"/>
                <a:cs typeface="鯨海酔侯"/>
                <a:sym typeface="鯨海酔侯"/>
              </a:defRPr>
            </a:lvl1pPr>
          </a:lstStyle>
          <a:p>
            <a:r>
              <a:rPr lang="zh-CN" altLang="en-US" sz="320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sz="3200">
              <a:solidFill>
                <a:schemeClr val="bg1">
                  <a:lumMod val="9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0154" y="2377441"/>
            <a:ext cx="4686300" cy="303784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5760" y="1467485"/>
            <a:ext cx="916305" cy="7372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五</a:t>
            </a:r>
          </a:p>
        </p:txBody>
      </p:sp>
      <p:sp>
        <p:nvSpPr>
          <p:cNvPr id="41" name="任意多边形 40"/>
          <p:cNvSpPr/>
          <p:nvPr/>
        </p:nvSpPr>
        <p:spPr>
          <a:xfrm>
            <a:off x="7262762" y="5582714"/>
            <a:ext cx="3470406" cy="571111"/>
          </a:xfrm>
          <a:custGeom>
            <a:gdLst>
              <a:gd name="connsiteX0" fmla="*/ 2465801 w 3470406"/>
              <a:gd name="connsiteY0" fmla="*/ 397 h 571111"/>
              <a:gd name="connsiteX1" fmla="*/ 3055996 w 3470406"/>
              <a:gd name="connsiteY1" fmla="*/ 241679 h 571111"/>
              <a:gd name="connsiteX2" fmla="*/ 3444005 w 3470406"/>
              <a:gd name="connsiteY2" fmla="*/ 529990 h 571111"/>
              <a:gd name="connsiteX3" fmla="*/ 3470406 w 3470406"/>
              <a:gd name="connsiteY3" fmla="*/ 571111 h 571111"/>
              <a:gd name="connsiteX4" fmla="*/ 0 w 3470406"/>
              <a:gd name="connsiteY4" fmla="*/ 571111 h 571111"/>
              <a:gd name="connsiteX5" fmla="*/ 65947 w 3470406"/>
              <a:gd name="connsiteY5" fmla="*/ 464128 h 571111"/>
              <a:gd name="connsiteX6" fmla="*/ 646342 w 3470406"/>
              <a:gd name="connsiteY6" fmla="*/ 242095 h 571111"/>
              <a:gd name="connsiteX7" fmla="*/ 1421775 w 3470406"/>
              <a:gd name="connsiteY7" fmla="*/ 500775 h 571111"/>
              <a:gd name="connsiteX8" fmla="*/ 2365297 w 3470406"/>
              <a:gd name="connsiteY8" fmla="*/ 6259 h 571111"/>
              <a:gd name="connsiteX9" fmla="*/ 2465801 w 3470406"/>
              <a:gd name="connsiteY9" fmla="*/ 397 h 5711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70405" h="571111">
                <a:moveTo>
                  <a:pt x="2465801" y="397"/>
                </a:moveTo>
                <a:cubicBezTo>
                  <a:pt x="2696385" y="9280"/>
                  <a:pt x="2898685" y="165301"/>
                  <a:pt x="3055996" y="241679"/>
                </a:cubicBezTo>
                <a:cubicBezTo>
                  <a:pt x="3235781" y="328967"/>
                  <a:pt x="3416849" y="472015"/>
                  <a:pt x="3444005" y="529990"/>
                </a:cubicBezTo>
                <a:lnTo>
                  <a:pt x="3470406" y="571111"/>
                </a:lnTo>
                <a:lnTo>
                  <a:pt x="0" y="571111"/>
                </a:lnTo>
                <a:lnTo>
                  <a:pt x="65947" y="464128"/>
                </a:lnTo>
                <a:cubicBezTo>
                  <a:pt x="156524" y="345230"/>
                  <a:pt x="309407" y="241296"/>
                  <a:pt x="646342" y="242095"/>
                </a:cubicBezTo>
                <a:cubicBezTo>
                  <a:pt x="1045632" y="250288"/>
                  <a:pt x="1188791" y="573350"/>
                  <a:pt x="1421775" y="500775"/>
                </a:cubicBezTo>
                <a:cubicBezTo>
                  <a:pt x="1654759" y="428200"/>
                  <a:pt x="2092927" y="49442"/>
                  <a:pt x="2365297" y="6259"/>
                </a:cubicBezTo>
                <a:cubicBezTo>
                  <a:pt x="2399343" y="861"/>
                  <a:pt x="2432861" y="-873"/>
                  <a:pt x="2465801" y="397"/>
                </a:cubicBezTo>
                <a:close/>
              </a:path>
            </a:pathLst>
          </a:custGeom>
          <a:gradFill flip="none" rotWithShape="1">
            <a:gsLst>
              <a:gs pos="92000">
                <a:srgbClr val="E4E4E4">
                  <a:alpha val="73000"/>
                </a:srgbClr>
              </a:gs>
              <a:gs pos="33000">
                <a:srgbClr val="615243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2660" y="2377440"/>
            <a:ext cx="439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隶书" panose="02010800040101010101" charset="-122"/>
                <a:ea typeface="华文隶书" panose="02010800040101010101" charset="-122"/>
              </a:rPr>
              <a:t>文化传承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181610"/>
            <a:ext cx="82537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01295" y="341630"/>
            <a:ext cx="1178941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小茶馆大社会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以小见大”是《茶馆》一个突出的表现手法，，三幕剧反映了中国社会五十年沧桑变迁：它讲述了清廷的没落、军阀混战、帝国主义的侵略、农村的破产和凋敝、人民的苦难、统治者的野蛮和腐朽；展示了善良的受凌辱，正义的遭践踏，美好的被毁灭，不屈者在寻出路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</a:p>
          <a:p>
            <a:endParaRPr lang="en-US" alt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同时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《茶馆》里的人物和故事，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一如既往蕴含着作者的文化学，体现了作者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文化审视和文化批判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，透过《茶馆》你体悟到作者的哪些文化思考？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181610"/>
            <a:ext cx="82537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01295" y="341630"/>
            <a:ext cx="1178941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利发一生卑微懦弱的生活状态和生存理想，既有传统处世哲学的深刻影响，又有传统文化与现实社会冲撞的深刻矛盾。王利发作为一个安分守己的底层市民的代表，他的走投无路，既是腐朽黑暗的世道使然，也是那种</a:t>
            </a:r>
            <a:r>
              <a:rPr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逆来顺受的奴性文化使然</a:t>
            </a: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endParaRPr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秦二爷在“谭翤同问斩”、戊戌变法失败的时候，敢于同庞太监叫板对阵，并不是简单的“胆大玩命”而是一个文化的侧影，他与庞太监“斗嘴皮”的底气，来自于他的实业和实力，这就是</a:t>
            </a:r>
            <a:r>
              <a:rPr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近代民族发展和民族文化进步的些许自觉与自信</a:t>
            </a: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181610"/>
            <a:ext cx="82537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01295" y="181610"/>
            <a:ext cx="11789410" cy="6554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松二爷和常四爷，分别是老舍批评和维护的对象。</a:t>
            </a:r>
          </a:p>
          <a:p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松二爷穷困潦倒，却死要面子。</a:t>
            </a:r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他会因为一块小表“体面”可能会教人另眼相待而“爱不释手”“我饿着也不能叫鸟饿着”便是这位没落的满族人的哲学。</a:t>
            </a:r>
            <a:r>
              <a:rPr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他整天逗着鸟儿，并不代表他生活质量很高。</a:t>
            </a:r>
            <a:r>
              <a:rPr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他们只是对现实迷茫得无所寄托，无所追求。他们那一类人对人生失去了信心，面对一切冲击和外来的凌辱，他们总以笑脸相迎，满族就在这些人的堕落中走向衰落。</a:t>
            </a:r>
            <a:endParaRPr sz="28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松二爷身上体现的是三百年来积下的历史文化旧习和心理症结，使一般的旗人既忘了自谴，也忘了自励。他们创造了一种独具特色的生活方式：有钱的真讲究，没钱的穷讲究。</a:t>
            </a:r>
            <a:endParaRPr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常四爷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</a:t>
            </a:r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是享有“铁杆庄稼”特权的“旗人”，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然而与松二爷截然不同，</a:t>
            </a:r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他对腐败的清王朝不满，对洋人更加痛恨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，他</a:t>
            </a:r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悲愤地喊出：“我看哪，大清国要完”</a:t>
            </a:r>
            <a:r>
              <a:rPr 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他一生秉承着满族人的血统——耿直忠厚，倔强不屈服的脾气。</a:t>
            </a:r>
            <a:r>
              <a:rPr sz="28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老舍对常四爷这个满族没落旗人的塑造和精神的探索，是其满族情结的第一次正面释放。</a:t>
            </a:r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常四爷，是《茶馆》中满族人民的希望，也是中华民族的希望。</a:t>
            </a:r>
          </a:p>
        </p:txBody>
      </p:sp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31600" y="10985500"/>
            <a:ext cx="3048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4" name="Picture 2" descr="茶壶"/>
          <p:cNvPicPr preferRelativeResize="0"/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CC66"/>
              </a:clrFrom>
              <a:clrTo>
                <a:srgbClr val="FFCC6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7045" y="5489575"/>
            <a:ext cx="1456690" cy="130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4620" y="798195"/>
            <a:ext cx="119227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老舍（1899年2月3日—1966年8月24日），男，原名舒庆春，字舍予，另有笔名絜青、鸿来、非我等。因为老舍生于立春，父母为他取名“庆春”，大概含有庆贺春来、前景美好之意。上学后，自己更名为舒舍予，含有</a:t>
            </a:r>
            <a:r>
              <a:rPr lang="zh-CN" altLang="en-US" sz="28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“舍弃自我”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，亦即</a:t>
            </a:r>
            <a:r>
              <a:rPr lang="zh-CN" altLang="en-US" sz="28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“忘我”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的意思。北京满族正红旗人。</a:t>
            </a:r>
            <a:r>
              <a:rPr lang="zh-CN" altLang="en-US" sz="2800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中国现代小说家、作家、语言大师、人民艺术家、北京人艺编剧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 ，新中国第一位获得“人民艺术家”称号的作家。代表作有《骆驼祥子》《四世同堂》，剧本《茶馆》《龙须沟》。</a:t>
            </a:r>
          </a:p>
          <a:p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1966年8月24日，由于受到文化大革命运动中恶毒的攻击和迫害，老舍被逼无奈之下含冤自沉于北京太平湖。1978年，老舍得到平反，恢复“人民艺术家”的称号。墓碑上刻写着老舍的一句话：“</a:t>
            </a:r>
            <a:r>
              <a:rPr lang="zh-CN" altLang="en-US" sz="2800" u="sng">
                <a:latin typeface="黑体" panose="02010609060101010101" charset="-122"/>
                <a:ea typeface="黑体" panose="02010609060101010101" charset="-122"/>
              </a:rPr>
              <a:t>文艺界尽责的小卒，睡在这里。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3825" y="149860"/>
            <a:ext cx="3977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【知人论世】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5="http://schemas.microsoft.com/office/powerpoint/2012/main" Requires="p15">
      <p:transition spd="slow" p14:dur="6000">
        <p15:prstTrans prst="curtains"/>
      </p:transition>
    </mc:Choice>
    <mc:Fallback>
      <p:transition spd="slow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4" name="Picture 2" descr="茶壶"/>
          <p:cNvPicPr preferRelativeResize="0"/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CC66"/>
              </a:clrFrom>
              <a:clrTo>
                <a:srgbClr val="FFCC6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7045" y="5489575"/>
            <a:ext cx="1456690" cy="130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4620" y="1037590"/>
            <a:ext cx="11922760" cy="353822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《茶馆》第一幕描绘了戊戌变法失败、维新派人物谭嗣同被杀害那个黑暗时代的社会生活。</a:t>
            </a:r>
          </a:p>
          <a:p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话剧通过裕泰大茶馆里形形色色的人物的种种活动,透视了戊戌政变发生与失败的前因后果,描绘了帝国主义扩张渗透、吃洋教的流氓地痞横行、农民破产、宫廷生活腐败荒淫、爱国者横遭迫害的社会现实,逼真地勾勒出晚清统治的真实图景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3825" y="149860"/>
            <a:ext cx="3977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【剧情梗概】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5="http://schemas.microsoft.com/office/powerpoint/2012/main" Requires="p15">
      <p:transition spd="slow" p14:dur="6000">
        <p15:prstTrans prst="curtains"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4" name="Picture 2" descr="茶壶"/>
          <p:cNvPicPr preferRelativeResize="0"/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CC66"/>
              </a:clrFrom>
              <a:clrTo>
                <a:srgbClr val="FFCC6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47045" y="5489575"/>
            <a:ext cx="1456690" cy="130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4620" y="1037590"/>
            <a:ext cx="11922760" cy="452310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第二幕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    </a:t>
            </a: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民国军阀混战时期，洋人操纵军阀相互开战，因而富了洋人，苦了百姓……</a:t>
            </a:r>
          </a:p>
          <a:p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第三幕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  </a:t>
            </a: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北京被日军阀霸占了8年，老百姓好不容易盼来了胜利，又来了国民党，日子照样不好过，甚至连最善于应付的茶馆老掌柜也上吊了。</a:t>
            </a:r>
          </a:p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什么都完了，只盼着八路军来解放……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3825" y="149860"/>
            <a:ext cx="3977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【剧情梗概】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5="http://schemas.microsoft.com/office/powerpoint/2012/main" Requires="p15">
      <p:transition spd="slow" p14:dur="6000">
        <p15:prstTrans prst="curtains"/>
      </p:transition>
    </mc:Choice>
    <mc:Fallback>
      <p:transition spd="slow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Shape 570"/>
          <p:cNvSpPr/>
          <p:nvPr/>
        </p:nvSpPr>
        <p:spPr>
          <a:xfrm>
            <a:off x="5833110" y="-42545"/>
            <a:ext cx="582295" cy="5457190"/>
          </a:xfrm>
          <a:prstGeom prst="rect">
            <a:avLst/>
          </a:prstGeom>
          <a:ln w="12700">
            <a:miter lim="400000"/>
          </a:ln>
        </p:spPr>
        <p:txBody>
          <a:bodyPr vert="eaVert" wrap="square" lIns="45719" rIns="45719">
            <a:spAutoFit/>
          </a:bodyPr>
          <a:lstStyle>
            <a:lvl1pPr algn="ctr">
              <a:defRPr sz="6600" spc="-132">
                <a:solidFill>
                  <a:srgbClr val="FFFFFF"/>
                </a:solidFill>
                <a:latin typeface="鯨海酔侯"/>
                <a:ea typeface="鯨海酔侯"/>
                <a:cs typeface="鯨海酔侯"/>
                <a:sym typeface="鯨海酔侯"/>
              </a:defRPr>
            </a:lvl1pPr>
          </a:lstStyle>
          <a:p>
            <a:r>
              <a:rPr lang="zh-CN" altLang="en-US" sz="3200">
                <a:solidFill>
                  <a:schemeClr val="bg1">
                    <a:lumMod val="9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  <a:endParaRPr sz="3200">
              <a:solidFill>
                <a:schemeClr val="bg1">
                  <a:lumMod val="9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80154" y="2377441"/>
            <a:ext cx="4686300" cy="303784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5760" y="1467485"/>
            <a:ext cx="916305" cy="7372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二</a:t>
            </a:r>
          </a:p>
        </p:txBody>
      </p:sp>
      <p:sp>
        <p:nvSpPr>
          <p:cNvPr id="41" name="任意多边形 40"/>
          <p:cNvSpPr/>
          <p:nvPr/>
        </p:nvSpPr>
        <p:spPr>
          <a:xfrm>
            <a:off x="7262762" y="5582714"/>
            <a:ext cx="3470406" cy="571111"/>
          </a:xfrm>
          <a:custGeom>
            <a:gdLst>
              <a:gd name="connsiteX0" fmla="*/ 2465801 w 3470406"/>
              <a:gd name="connsiteY0" fmla="*/ 397 h 571111"/>
              <a:gd name="connsiteX1" fmla="*/ 3055996 w 3470406"/>
              <a:gd name="connsiteY1" fmla="*/ 241679 h 571111"/>
              <a:gd name="connsiteX2" fmla="*/ 3444005 w 3470406"/>
              <a:gd name="connsiteY2" fmla="*/ 529990 h 571111"/>
              <a:gd name="connsiteX3" fmla="*/ 3470406 w 3470406"/>
              <a:gd name="connsiteY3" fmla="*/ 571111 h 571111"/>
              <a:gd name="connsiteX4" fmla="*/ 0 w 3470406"/>
              <a:gd name="connsiteY4" fmla="*/ 571111 h 571111"/>
              <a:gd name="connsiteX5" fmla="*/ 65947 w 3470406"/>
              <a:gd name="connsiteY5" fmla="*/ 464128 h 571111"/>
              <a:gd name="connsiteX6" fmla="*/ 646342 w 3470406"/>
              <a:gd name="connsiteY6" fmla="*/ 242095 h 571111"/>
              <a:gd name="connsiteX7" fmla="*/ 1421775 w 3470406"/>
              <a:gd name="connsiteY7" fmla="*/ 500775 h 571111"/>
              <a:gd name="connsiteX8" fmla="*/ 2365297 w 3470406"/>
              <a:gd name="connsiteY8" fmla="*/ 6259 h 571111"/>
              <a:gd name="connsiteX9" fmla="*/ 2465801 w 3470406"/>
              <a:gd name="connsiteY9" fmla="*/ 397 h 5711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70405" h="571111">
                <a:moveTo>
                  <a:pt x="2465801" y="397"/>
                </a:moveTo>
                <a:cubicBezTo>
                  <a:pt x="2696385" y="9280"/>
                  <a:pt x="2898685" y="165301"/>
                  <a:pt x="3055996" y="241679"/>
                </a:cubicBezTo>
                <a:cubicBezTo>
                  <a:pt x="3235781" y="328967"/>
                  <a:pt x="3416849" y="472015"/>
                  <a:pt x="3444005" y="529990"/>
                </a:cubicBezTo>
                <a:lnTo>
                  <a:pt x="3470406" y="571111"/>
                </a:lnTo>
                <a:lnTo>
                  <a:pt x="0" y="571111"/>
                </a:lnTo>
                <a:lnTo>
                  <a:pt x="65947" y="464128"/>
                </a:lnTo>
                <a:cubicBezTo>
                  <a:pt x="156524" y="345230"/>
                  <a:pt x="309407" y="241296"/>
                  <a:pt x="646342" y="242095"/>
                </a:cubicBezTo>
                <a:cubicBezTo>
                  <a:pt x="1045632" y="250288"/>
                  <a:pt x="1188791" y="573350"/>
                  <a:pt x="1421775" y="500775"/>
                </a:cubicBezTo>
                <a:cubicBezTo>
                  <a:pt x="1654759" y="428200"/>
                  <a:pt x="2092927" y="49442"/>
                  <a:pt x="2365297" y="6259"/>
                </a:cubicBezTo>
                <a:cubicBezTo>
                  <a:pt x="2399343" y="861"/>
                  <a:pt x="2432861" y="-873"/>
                  <a:pt x="2465801" y="397"/>
                </a:cubicBezTo>
                <a:close/>
              </a:path>
            </a:pathLst>
          </a:custGeom>
          <a:gradFill flip="none" rotWithShape="1">
            <a:gsLst>
              <a:gs pos="92000">
                <a:srgbClr val="E4E4E4">
                  <a:alpha val="73000"/>
                </a:srgbClr>
              </a:gs>
              <a:gs pos="33000">
                <a:srgbClr val="615243">
                  <a:alpha val="5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ea typeface="方正清刻本悦宋简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2660" y="2377440"/>
            <a:ext cx="4390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华文隶书" panose="02010800040101010101" charset="-122"/>
                <a:ea typeface="华文隶书" panose="02010800040101010101" charset="-122"/>
              </a:rPr>
              <a:t>人物、剧情梳理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8" name="矩形 15"/>
          <p:cNvSpPr/>
          <p:nvPr/>
        </p:nvSpPr>
        <p:spPr>
          <a:xfrm>
            <a:off x="158115" y="216535"/>
            <a:ext cx="1550670" cy="697865"/>
          </a:xfrm>
          <a:prstGeom prst="rect">
            <a:avLst/>
          </a:prstGeom>
          <a:solidFill>
            <a:srgbClr val="E57269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455" y="27368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第一幕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8115" y="1188085"/>
            <a:ext cx="118452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lang="zh-CN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《茶馆》第一幕人物众多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请按照人物出场顺序依次说出他们的名字，并说出他们的身份职业。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1455" y="2872105"/>
            <a:ext cx="11808460" cy="2553335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王利发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唐铁嘴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松二爷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常四爷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二德子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马五爷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刘麻子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康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六</a:t>
            </a:r>
          </a:p>
          <a:p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黄胖子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老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人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秦仲义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乡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妇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小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妞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庞太监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宋恩子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吴祥子</a:t>
            </a:r>
          </a:p>
          <a:p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康顺子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8" name="矩形 15"/>
          <p:cNvSpPr/>
          <p:nvPr/>
        </p:nvSpPr>
        <p:spPr>
          <a:xfrm>
            <a:off x="158115" y="216535"/>
            <a:ext cx="1550670" cy="697865"/>
          </a:xfrm>
          <a:prstGeom prst="rect">
            <a:avLst/>
          </a:prstGeom>
          <a:solidFill>
            <a:srgbClr val="E57269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455" y="273685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第一幕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8115" y="1012190"/>
            <a:ext cx="11808460" cy="5692775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王利发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二十多岁，茶馆老板。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唐铁嘴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三十来岁，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相面为生，吸鸦片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松二爷、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常四爷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三十来岁，旗人。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二德子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二十多岁，打手、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善扑营当差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马五爷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三十多岁，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吃洋教的小恶霸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刘麻子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三十来岁，说媒拉纤。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康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京郊贫农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黄胖子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流氓头子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——八十二岁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无依无靠。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秦仲义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二十多岁，茶馆房东，阔少。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乡妇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三十多岁，贫农。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小妞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十岁，乡妇的女儿。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庞太监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——四十岁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，宫里太监总管。</a:t>
            </a:r>
            <a:endParaRPr lang="en-US" altLang="zh-CN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宋恩子、吴祥子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——二十多岁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老式特务。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8" name="矩形 15"/>
          <p:cNvSpPr/>
          <p:nvPr/>
        </p:nvSpPr>
        <p:spPr>
          <a:xfrm>
            <a:off x="158115" y="216535"/>
            <a:ext cx="1861820" cy="697865"/>
          </a:xfrm>
          <a:prstGeom prst="rect">
            <a:avLst/>
          </a:prstGeom>
          <a:solidFill>
            <a:srgbClr val="E57269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455" y="27368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铁杆庄稼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8115" y="1012190"/>
            <a:ext cx="11808460" cy="3969385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清代的八旗子弟不得工作，只许当兵、当差。按八旗制度，旗人成丁之后，可以补本旗内的兵丁缺额，旗内的一般兵丁按待遇分为三类：马甲、步甲、养育兵。补上之后即可按月领取饷银和军粮。</a:t>
            </a:r>
          </a:p>
          <a:p>
            <a:endParaRPr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八旗子弟应征入伍成为正式八旗兵后，就可以开始拿粮饷了。由于粮饷是固定发放，不受外部条件影响，而且是终身职业，所以也被称为“铁杆庄稼”，就好比我们今天说的捧上“铁饭碗”。</a:t>
            </a:r>
          </a:p>
          <a:p>
            <a:endParaRPr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184,&quot;width&quot;:8661}"/>
</p:tagLst>
</file>

<file path=ppt/tags/tag2.xml><?xml version="1.0" encoding="utf-8"?>
<p:tagLst xmlns:p="http://schemas.openxmlformats.org/presentationml/2006/main">
  <p:tag name="KSO_WM_UNIT_PLACING_PICTURE_USER_VIEWPORT" val="{&quot;height&quot;:6184,&quot;width&quot;:8661}"/>
</p:tagLst>
</file>

<file path=ppt/tags/tag3.xml><?xml version="1.0" encoding="utf-8"?>
<p:tagLst xmlns:p="http://schemas.openxmlformats.org/presentationml/2006/main">
  <p:tag name="KSO_WM_UNIT_PLACING_PICTURE_USER_VIEWPORT" val="{&quot;height&quot;:6184,&quot;width&quot;:8661}"/>
</p:tagLst>
</file>

<file path=ppt/tags/tag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84664E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华文细黑"/>
        <a:ea typeface="方正字迹-曾正国楷体"/>
        <a:cs typeface="Arial"/>
      </a:majorFont>
      <a:minorFont>
        <a:latin typeface="华文细黑"/>
        <a:ea typeface="方正宋刻本秀楷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自定义 1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84664E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自定义 1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84664E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自定义 1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84664E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89</Paragraphs>
  <Slides>25</Slides>
  <Notes>20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41">
      <vt:lpstr>Arial</vt:lpstr>
      <vt:lpstr>华文细黑</vt:lpstr>
      <vt:lpstr>方正字迹-曾正国楷体</vt:lpstr>
      <vt:lpstr>方正宋刻本秀楷简体</vt:lpstr>
      <vt:lpstr>等线 Light</vt:lpstr>
      <vt:lpstr>等线</vt:lpstr>
      <vt:lpstr>华文隶书</vt:lpstr>
      <vt:lpstr>鯨海酔侯</vt:lpstr>
      <vt:lpstr>方正清刻本悦宋简体</vt:lpstr>
      <vt:lpstr>黑体</vt:lpstr>
      <vt:lpstr>微软雅黑</vt:lpstr>
      <vt:lpstr>宋体</vt:lpstr>
      <vt:lpstr>楷体</vt:lpstr>
      <vt:lpstr>Calibri</vt:lpstr>
      <vt:lpstr>Wingdings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2021-06-18T11:22:28.256</cp:lastPrinted>
  <dcterms:created xsi:type="dcterms:W3CDTF">2021-06-18T11:22:28Z</dcterms:created>
  <dcterms:modified xsi:type="dcterms:W3CDTF">2021-06-18T03:22:29Z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