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1" r:id="rId9"/>
    <p:sldId id="266" r:id="rId10"/>
    <p:sldId id="260" r:id="rId11"/>
    <p:sldId id="267" r:id="rId12"/>
    <p:sldId id="268" r:id="rId13"/>
    <p:sldId id="270" r:id="rId14"/>
    <p:sldId id="273" r:id="rId15"/>
    <p:sldId id="271" r:id="rId16"/>
    <p:sldId id="272" r:id="rId17"/>
    <p:sldId id="274" r:id="rId18"/>
    <p:sldId id="275" r:id="rId19"/>
    <p:sldId id="277" r:id="rId20"/>
    <p:sldId id="278" r:id="rId21"/>
    <p:sldId id="279" r:id="rId22"/>
    <p:sldId id="280" r:id="rId23"/>
    <p:sldId id="281" r:id="rId24"/>
  </p:sldIdLst>
  <p:sldSz cx="12192000" cy="6858000"/>
  <p:notesSz cx="6889750" cy="960755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391" autoAdjust="0"/>
  </p:normalViewPr>
  <p:slideViewPr>
    <p:cSldViewPr snapToGrid="0">
      <p:cViewPr varScale="1">
        <p:scale>
          <a:sx n="68" d="100"/>
          <a:sy n="68" d="100"/>
        </p:scale>
        <p:origin x="96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/>
          <a:lstStyle/>
          <a:p/>
        </p:txBody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/>
        </p:txBody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flipH="1"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ct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366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474512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3769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83908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1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  <p:txBody>
          <a:bodyPr/>
          <a:lstStyle/>
          <a:p/>
        </p:txBody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  <p:txBody>
          <a:bodyPr/>
          <a:lstStyle/>
          <a:p/>
        </p:txBody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 flipH="1"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0149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178789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ct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ct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711686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94655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2419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zh-CN" alt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1470233563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/>
        </p:txBody>
      </p:sp>
    </p:spTree>
    <p:extLst>
      <p:ext uri="{BB962C8B-B14F-4D97-AF65-F5344CB8AC3E}">
        <p14:creationId xmlns:p14="http://schemas.microsoft.com/office/powerpoint/2010/main" val="346703378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  <p:txBody>
          <a:bodyPr/>
          <a:lstStyle/>
          <a:p/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4BE3E99-0661-4DD4-8545-8E23CD6E60E7}" type="datetimeFigureOut">
              <a:rPr lang="zh-CN" altLang="en-US" smtClean="0"/>
              <a:t>2021/6/19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E1C02B-71D7-4289-9FF7-98F610D6A7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66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ct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980BED8-6F6B-4DBD-99C6-87E14E278EF3}"/>
              </a:ext>
            </a:extLst>
          </p:cNvPr>
          <p:cNvSpPr/>
          <p:nvPr/>
        </p:nvSpPr>
        <p:spPr>
          <a:xfrm>
            <a:off x="3521516" y="2700048"/>
            <a:ext cx="4618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标  点  符  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7DDCD80-EF07-409E-9C20-EB1103B12DD8}"/>
              </a:ext>
            </a:extLst>
          </p:cNvPr>
          <p:cNvSpPr/>
          <p:nvPr/>
        </p:nvSpPr>
        <p:spPr>
          <a:xfrm>
            <a:off x="2730487" y="3933762"/>
            <a:ext cx="228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大点号</a:t>
            </a:r>
            <a:endParaRPr lang="zh-CN" altLang="en-US" sz="2800">
              <a:solidFill>
                <a:srgbClr val="90A1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B6FB8D6-8BAB-4CB7-9BB9-2C25B12A448A}"/>
              </a:ext>
            </a:extLst>
          </p:cNvPr>
          <p:cNvSpPr/>
          <p:nvPr/>
        </p:nvSpPr>
        <p:spPr>
          <a:xfrm>
            <a:off x="6000733" y="3933762"/>
            <a:ext cx="22829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kern="100">
                <a:solidFill>
                  <a:srgbClr val="90A1C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大标号</a:t>
            </a:r>
            <a:endParaRPr lang="zh-CN" altLang="en-US" sz="2800">
              <a:solidFill>
                <a:srgbClr val="90A1C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1565752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262DB6-9E04-4B1A-B384-5C3258D36087}"/>
              </a:ext>
            </a:extLst>
          </p:cNvPr>
          <p:cNvSpPr/>
          <p:nvPr/>
        </p:nvSpPr>
        <p:spPr>
          <a:xfrm>
            <a:off x="384628" y="435359"/>
            <a:ext cx="22910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分号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996A4F-E912-46E2-8980-B5D82F03F620}"/>
              </a:ext>
            </a:extLst>
          </p:cNvPr>
          <p:cNvSpPr/>
          <p:nvPr/>
        </p:nvSpPr>
        <p:spPr>
          <a:xfrm>
            <a:off x="486228" y="1364110"/>
            <a:ext cx="336823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分号与顿号</a:t>
            </a:r>
            <a:endParaRPr lang="zh-CN" altLang="en-US" sz="48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2226BEA-B7B4-4E65-BE9B-2E9538BD2C13}"/>
              </a:ext>
            </a:extLst>
          </p:cNvPr>
          <p:cNvSpPr/>
          <p:nvPr/>
        </p:nvSpPr>
        <p:spPr>
          <a:xfrm>
            <a:off x="486228" y="2263996"/>
            <a:ext cx="51539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3200" b="1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zh-CN" altLang="en-US" sz="3600" b="1" kern="10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多重复句中的第一层</a:t>
            </a:r>
            <a:endParaRPr lang="zh-CN" altLang="en-US" sz="3200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92F3189-212D-404A-AB59-3743DA814519}"/>
              </a:ext>
            </a:extLst>
          </p:cNvPr>
          <p:cNvSpPr/>
          <p:nvPr/>
        </p:nvSpPr>
        <p:spPr>
          <a:xfrm>
            <a:off x="486229" y="3105834"/>
            <a:ext cx="1066499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多重复句：分句之间的关系在两个层级以上的复句</a:t>
            </a:r>
            <a:endParaRPr lang="en-US" altLang="zh-CN" sz="36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zh-CN" altLang="en-US" sz="36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（①关联词   ②逻辑关系）</a:t>
            </a:r>
            <a:endParaRPr lang="en-US" altLang="zh-CN" sz="36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en-US" sz="36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用于分项列举的各项之间。</a:t>
            </a:r>
            <a:endParaRPr lang="en-US" altLang="zh-CN" sz="36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71500" indent="-571500">
              <a:buFont typeface="Wingdings" panose="05000000000000000000" pitchFamily="2" charset="2"/>
              <a:buChar char="u"/>
            </a:pP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800">
                <a:latin typeface="KaiTi" panose="02010609060101010101" pitchFamily="49" charset="-122"/>
                <a:ea typeface="KaiTi" panose="02010609060101010101" pitchFamily="49" charset="-122"/>
              </a:rPr>
              <a:t>​ 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特聘教授的岗位职责为：一、讲授本学科的主干基础课程；二、主持本学科的重大科研项目； 三、领导本学科的学术队伍建设；四、带领本学科赶超或保持世界先进水平。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  </a:t>
            </a:r>
          </a:p>
        </p:txBody>
      </p:sp>
    </p:spTree>
    <p:extLst>
      <p:ext uri="{BB962C8B-B14F-4D97-AF65-F5344CB8AC3E}">
        <p14:creationId xmlns:p14="http://schemas.microsoft.com/office/powerpoint/2010/main" val="37071255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262DB6-9E04-4B1A-B384-5C3258D36087}"/>
              </a:ext>
            </a:extLst>
          </p:cNvPr>
          <p:cNvSpPr/>
          <p:nvPr/>
        </p:nvSpPr>
        <p:spPr>
          <a:xfrm>
            <a:off x="899885" y="337606"/>
            <a:ext cx="22910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冒号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996A4F-E912-46E2-8980-B5D82F03F620}"/>
              </a:ext>
            </a:extLst>
          </p:cNvPr>
          <p:cNvSpPr/>
          <p:nvPr/>
        </p:nvSpPr>
        <p:spPr>
          <a:xfrm>
            <a:off x="607387" y="1443841"/>
            <a:ext cx="1097722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句内点号的一种，表示语段中</a:t>
            </a:r>
            <a:r>
              <a:rPr lang="zh-CN" altLang="en-US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提示下文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en-US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总结上文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的停顿。</a:t>
            </a: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用在需要说明的词语之后，表示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示例 ：​ 主办单位：市文化局；承办单位：市图书进出口公司；时间：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8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月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15 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―20 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日；地点：市体育馆观众休息厅。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 用于书信、讲话稿中称谓语或称呼语之后。 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示例 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：​ 广平先生：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……  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示例 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：​ 同志们、朋友们：</a:t>
            </a:r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…… 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91684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262DB6-9E04-4B1A-B384-5C3258D36087}"/>
              </a:ext>
            </a:extLst>
          </p:cNvPr>
          <p:cNvSpPr/>
          <p:nvPr/>
        </p:nvSpPr>
        <p:spPr>
          <a:xfrm>
            <a:off x="899885" y="337606"/>
            <a:ext cx="21082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1996A4F-E912-46E2-8980-B5D82F03F620}"/>
              </a:ext>
            </a:extLst>
          </p:cNvPr>
          <p:cNvSpPr/>
          <p:nvPr/>
        </p:nvSpPr>
        <p:spPr>
          <a:xfrm>
            <a:off x="486229" y="1364110"/>
            <a:ext cx="1097722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用于句子末尾，表示</a:t>
            </a:r>
            <a:r>
              <a:rPr lang="zh-CN" altLang="en-US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疑问语气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（包括</a:t>
            </a:r>
            <a:r>
              <a:rPr lang="zh-CN" altLang="en-US" sz="2800" b="1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反问、设问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等疑问类型）。使用问号主要根据语段前后有较大停顿、带有疑问语气和语调</a:t>
            </a: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endParaRPr lang="en-US" altLang="zh-CN" sz="2800" b="1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注意区分  选择问句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连续发问</a:t>
            </a:r>
            <a:r>
              <a:rPr lang="en-US" altLang="zh-CN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/</a:t>
            </a:r>
            <a:r>
              <a:rPr lang="zh-CN" altLang="en-US" sz="2800" b="1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带疑问词的陈述句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2632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xmlns="" id="{0A03B052-E634-4605-87DC-ADEF60D538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algn="ctr"/>
            <a:r>
              <a:rPr lang="zh-CN" altLang="en-US" b="1"/>
              <a:t>句内句外引号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xmlns="" id="{701C6BE5-1579-4B12-A123-553F752B0A1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77813" y="1417638"/>
            <a:ext cx="11507787" cy="452596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/>
              <a:t>引文</a:t>
            </a:r>
            <a:r>
              <a:rPr lang="zh-CN" altLang="en-US" sz="3200" b="1">
                <a:solidFill>
                  <a:srgbClr val="7030A0"/>
                </a:solidFill>
              </a:rPr>
              <a:t>独立成句，意思完整</a:t>
            </a:r>
            <a:r>
              <a:rPr lang="zh-CN" altLang="en-US" sz="3200" b="1"/>
              <a:t>，引号前一般是冒号，句末点号放在引号内。（问号、感叹号除外）</a:t>
            </a:r>
            <a:endParaRPr lang="zh-CN" altLang="en-US" sz="3200"/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独在异乡让我不禁想起了李白的诗:“床前明月光……低头思乡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。”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看着洒在窗前的月光让我不禁想起了李白的“床前明月光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中国人有决心有能力保卫自己的国家，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人不犯我，我不犯人；人若犯我，我必犯人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22222742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5CA655C-3D94-48DA-8A56-79BE2AF73C99}"/>
              </a:ext>
            </a:extLst>
          </p:cNvPr>
          <p:cNvSpPr/>
          <p:nvPr/>
        </p:nvSpPr>
        <p:spPr>
          <a:xfrm>
            <a:off x="529771" y="560875"/>
            <a:ext cx="10900229" cy="5731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标示需要着重论述或强调的内容。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​ 这里所谓的“文”，并不是指文字，而是指文采。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 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标示语段中具有特殊含义而需要特别指出的成分，如别称、简称、反语等。  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电视被称作“第九艺术”。  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​人类学上常把古人化石统称为尼安德特人，简称“尼人”。  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​有几个“慈样”的老板把捡来的菜叶用盐浸浸就算作工友的菜肴。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 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当引号中还需要使用引号时，外面一层用双引号，里面一层用单引号。  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他问：“老师，‘七月流火’是什么意思？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” </a:t>
            </a:r>
          </a:p>
        </p:txBody>
      </p:sp>
    </p:spTree>
    <p:extLst>
      <p:ext uri="{BB962C8B-B14F-4D97-AF65-F5344CB8AC3E}">
        <p14:creationId xmlns:p14="http://schemas.microsoft.com/office/powerpoint/2010/main" val="3203229192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F385F9-5D5D-4CC6-99DB-7DF827E48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428" y="471715"/>
            <a:ext cx="10058400" cy="191985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句内括号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，解释完毕无点号</a:t>
            </a:r>
            <a:b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句外括号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，解释完毕可有点号</a:t>
            </a:r>
            <a:b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问号叹号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很特殊，句内句外都要用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D3C446-3D6A-4BA4-B458-F04DA86F6C10}"/>
              </a:ext>
            </a:extLst>
          </p:cNvPr>
          <p:cNvSpPr txBox="1"/>
          <p:nvPr/>
        </p:nvSpPr>
        <p:spPr>
          <a:xfrm>
            <a:off x="689428" y="2612571"/>
            <a:ext cx="10638972" cy="3140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1</a:t>
            </a:r>
            <a:r>
              <a:rPr lang="zh-CN" altLang="en-US" sz="2800" b="1"/>
              <a:t>）在联合国会议上，能源被列为人类面临的四大问题（能源、粮食、人口、环境</a:t>
            </a:r>
            <a:r>
              <a:rPr lang="zh-CN" altLang="en-US" sz="2800" b="1">
                <a:solidFill>
                  <a:srgbClr val="C00000"/>
                </a:solidFill>
              </a:rPr>
              <a:t>）</a:t>
            </a:r>
            <a:r>
              <a:rPr lang="zh-CN" altLang="en-US" sz="2800" b="1"/>
              <a:t>之一</a:t>
            </a:r>
            <a:endParaRPr lang="en-US" altLang="zh-CN" sz="2800" b="1"/>
          </a:p>
          <a:p>
            <a:pPr>
              <a:lnSpc>
                <a:spcPct val="12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）果戈里作</a:t>
            </a:r>
            <a:r>
              <a:rPr lang="en-US" altLang="zh-CN" sz="2800" b="1"/>
              <a:t>《</a:t>
            </a:r>
            <a:r>
              <a:rPr lang="zh-CN" altLang="en-US" sz="2800" b="1"/>
              <a:t>按察使</a:t>
            </a:r>
            <a:r>
              <a:rPr lang="en-US" altLang="zh-CN" sz="2800" b="1"/>
              <a:t>》</a:t>
            </a:r>
            <a:r>
              <a:rPr lang="zh-CN" altLang="en-US" sz="2800" b="1"/>
              <a:t>，使演员直接对着客人道：“你们笑自己！”（奇怪的是中国的译本，却将这极要紧的一句删去了</a:t>
            </a:r>
            <a:r>
              <a:rPr lang="zh-CN" altLang="en-US" sz="2800" b="1">
                <a:solidFill>
                  <a:srgbClr val="C00000"/>
                </a:solidFill>
              </a:rPr>
              <a:t>。</a:t>
            </a:r>
            <a:r>
              <a:rPr lang="zh-CN" altLang="en-US" sz="2800" b="1"/>
              <a:t>）</a:t>
            </a:r>
            <a:endParaRPr lang="en-US" altLang="zh-CN" sz="2800" b="1"/>
          </a:p>
          <a:p>
            <a:pPr>
              <a:lnSpc>
                <a:spcPct val="120000"/>
              </a:lnSpc>
            </a:pPr>
            <a:r>
              <a:rPr lang="zh-CN" altLang="en-US" sz="2800" b="1"/>
              <a:t>（</a:t>
            </a:r>
            <a:r>
              <a:rPr lang="en-US" altLang="zh-CN" sz="2800" b="1"/>
              <a:t>3</a:t>
            </a:r>
            <a:r>
              <a:rPr lang="zh-CN" altLang="en-US" sz="2800" b="1"/>
              <a:t>）她先是寄希望于</a:t>
            </a:r>
            <a:r>
              <a:rPr lang="en-US" altLang="zh-CN" sz="2800" b="1"/>
              <a:t>X</a:t>
            </a:r>
            <a:r>
              <a:rPr lang="zh-CN" altLang="en-US" sz="2800" b="1"/>
              <a:t>女士的丈夫（那个美男子！），后又寄希望于</a:t>
            </a:r>
            <a:r>
              <a:rPr lang="en-US" altLang="zh-CN" sz="2800" b="1"/>
              <a:t>Q</a:t>
            </a:r>
            <a:r>
              <a:rPr lang="zh-CN" altLang="en-US" sz="2800" b="1"/>
              <a:t>男士（那个大块头</a:t>
            </a:r>
            <a:r>
              <a:rPr lang="zh-CN" altLang="en-US" sz="2800" b="1">
                <a:solidFill>
                  <a:srgbClr val="C00000"/>
                </a:solidFill>
              </a:rPr>
              <a:t>！</a:t>
            </a:r>
            <a:r>
              <a:rPr lang="zh-CN" altLang="en-US" sz="2800" b="1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387242579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3074B3D-2B4F-4E62-923D-CC47A9CF0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省略号的用法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7DF3DFC-CE77-4051-B51C-9633FB035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省略  语断意留（语意未尽）  状态延续  </a:t>
            </a:r>
          </a:p>
        </p:txBody>
      </p:sp>
    </p:spTree>
    <p:extLst>
      <p:ext uri="{BB962C8B-B14F-4D97-AF65-F5344CB8AC3E}">
        <p14:creationId xmlns:p14="http://schemas.microsoft.com/office/powerpoint/2010/main" val="3242278777"/>
      </p:ext>
    </p:ext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D18565-642D-4CBE-8780-47D4382ED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0"/>
            <a:ext cx="10058400" cy="1371600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破折号与括号的区别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4206F6F-860D-41CC-A152-2C8C237C4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257" y="1147301"/>
            <a:ext cx="11836401" cy="5202698"/>
          </a:xfrm>
        </p:spPr>
        <p:txBody>
          <a:bodyPr>
            <a:normAutofit/>
          </a:bodyPr>
          <a:lstStyle/>
          <a:p>
            <a:r>
              <a:rPr lang="zh-CN" altLang="en-US" sz="3600" b="1"/>
              <a:t>同是</a:t>
            </a:r>
            <a:r>
              <a:rPr lang="zh-CN" altLang="en-US" sz="3600" b="1">
                <a:solidFill>
                  <a:srgbClr val="C00000"/>
                </a:solidFill>
              </a:rPr>
              <a:t>注释</a:t>
            </a:r>
            <a:r>
              <a:rPr lang="zh-CN" altLang="en-US" sz="3600" b="1"/>
              <a:t>内容或</a:t>
            </a:r>
            <a:r>
              <a:rPr lang="zh-CN" altLang="en-US" sz="3600" b="1">
                <a:solidFill>
                  <a:srgbClr val="C00000"/>
                </a:solidFill>
              </a:rPr>
              <a:t>补充说明</a:t>
            </a:r>
            <a:r>
              <a:rPr lang="zh-CN" altLang="en-US" sz="3600" b="1"/>
              <a:t>时</a:t>
            </a:r>
            <a:endParaRPr lang="en-US" altLang="zh-CN" sz="3600" b="1"/>
          </a:p>
          <a:p>
            <a:r>
              <a:rPr lang="zh-CN" altLang="en-US" sz="3600" b="1"/>
              <a:t>破折号用于表示比较重要的解释说明，这种补充是</a:t>
            </a:r>
            <a:r>
              <a:rPr lang="zh-CN" altLang="en-US" sz="3600" b="1">
                <a:solidFill>
                  <a:srgbClr val="C00000"/>
                </a:solidFill>
              </a:rPr>
              <a:t>正文的一部分，可与前后文连读</a:t>
            </a:r>
            <a:r>
              <a:rPr lang="zh-CN" altLang="en-US" sz="3600" b="1"/>
              <a:t>； 而括号表示比较一般的解释说明，</a:t>
            </a:r>
            <a:r>
              <a:rPr lang="zh-CN" altLang="en-US" sz="3600" b="1">
                <a:solidFill>
                  <a:srgbClr val="C00000"/>
                </a:solidFill>
              </a:rPr>
              <a:t>只是注释而非正文，可不与前后文连读</a:t>
            </a:r>
            <a:r>
              <a:rPr lang="zh-CN" altLang="en-US" sz="3600" b="1"/>
              <a:t>。  </a:t>
            </a:r>
            <a:endParaRPr lang="en-US" altLang="zh-CN" sz="3600" b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在今年</a:t>
            </a: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农历虎年，必须取得比去年更大的成绩。  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哈雷在牛顿思想的启发下，终于认出了他所关注的彗星（该星后人称为哈雷彗星）。</a:t>
            </a:r>
            <a:r>
              <a:rPr lang="zh-CN" altLang="en-US" sz="3600" b="1"/>
              <a:t> </a:t>
            </a:r>
            <a:endParaRPr lang="en-US" altLang="zh-CN" sz="3600" b="1"/>
          </a:p>
          <a:p>
            <a:pPr>
              <a:buFont typeface="Wingdings" panose="05000000000000000000" pitchFamily="2" charset="2"/>
              <a:buChar char="u"/>
            </a:pPr>
            <a:r>
              <a:rPr lang="zh-CN" altLang="en-US" sz="3600" b="1"/>
              <a:t>见黄本第</a:t>
            </a:r>
            <a:r>
              <a:rPr lang="en-US" altLang="zh-CN" sz="3600" b="1"/>
              <a:t>7</a:t>
            </a:r>
            <a:r>
              <a:rPr lang="zh-CN" altLang="en-US" sz="3600" b="1"/>
              <a:t>题</a:t>
            </a:r>
            <a:r>
              <a:rPr lang="en-US" altLang="zh-CN" sz="3600" b="1"/>
              <a:t>B</a:t>
            </a:r>
            <a:r>
              <a:rPr lang="zh-CN" altLang="en-US" sz="3600" b="1"/>
              <a:t>选项</a:t>
            </a:r>
          </a:p>
        </p:txBody>
      </p:sp>
    </p:spTree>
    <p:extLst>
      <p:ext uri="{BB962C8B-B14F-4D97-AF65-F5344CB8AC3E}">
        <p14:creationId xmlns:p14="http://schemas.microsoft.com/office/powerpoint/2010/main" val="1961300087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D18565-642D-4CBE-8780-47D4382ED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0"/>
            <a:ext cx="10058400" cy="1371600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破折号用法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4206F6F-860D-41CC-A152-2C8C237C4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28" y="1371600"/>
            <a:ext cx="11321144" cy="5202698"/>
          </a:xfrm>
        </p:spPr>
        <p:txBody>
          <a:bodyPr>
            <a:normAutofit/>
          </a:bodyPr>
          <a:lstStyle/>
          <a:p>
            <a:r>
              <a:rPr lang="zh-CN" altLang="en-US" sz="3600" b="1"/>
              <a:t> （</a:t>
            </a:r>
            <a:r>
              <a:rPr lang="en-US" altLang="zh-CN" sz="3600" b="1"/>
              <a:t>1</a:t>
            </a:r>
            <a:r>
              <a:rPr lang="zh-CN" altLang="en-US" sz="3600" b="1"/>
              <a:t>）解释说明</a:t>
            </a:r>
            <a:endParaRPr lang="en-US" altLang="zh-CN" sz="3600" b="1"/>
          </a:p>
          <a:p>
            <a:r>
              <a:rPr lang="zh-CN" altLang="en-US" sz="3600" b="1"/>
              <a:t> （</a:t>
            </a:r>
            <a:r>
              <a:rPr lang="en-US" altLang="zh-CN" sz="3600" b="1"/>
              <a:t>2</a:t>
            </a:r>
            <a:r>
              <a:rPr lang="zh-CN" altLang="en-US" sz="3600" b="1"/>
              <a:t>）标示插入语（也可用逗号，见 逗号用法十）。 </a:t>
            </a:r>
            <a:endParaRPr lang="en-US" altLang="zh-CN" sz="3600" b="1"/>
          </a:p>
          <a:p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 这简直就是</a:t>
            </a: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说得不客气点</a:t>
            </a: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——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无耻的勾当！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zh-CN" altLang="en-US" sz="3600" b="1">
                <a:latin typeface="+mj-ea"/>
                <a:ea typeface="+mj-ea"/>
              </a:rPr>
              <a:t>（</a:t>
            </a:r>
            <a:r>
              <a:rPr lang="en-US" altLang="zh-CN" sz="3600" b="1">
                <a:latin typeface="+mj-ea"/>
                <a:ea typeface="+mj-ea"/>
              </a:rPr>
              <a:t>3</a:t>
            </a:r>
            <a:r>
              <a:rPr lang="zh-CN" altLang="en-US" sz="3600" b="1">
                <a:latin typeface="+mj-ea"/>
                <a:ea typeface="+mj-ea"/>
              </a:rPr>
              <a:t>）引起下文  </a:t>
            </a:r>
            <a:endParaRPr lang="en-US" altLang="zh-CN" sz="3600" b="1">
              <a:latin typeface="+mj-ea"/>
              <a:ea typeface="+mj-ea"/>
            </a:endParaRPr>
          </a:p>
          <a:p>
            <a:r>
              <a:rPr lang="zh-CN" altLang="en-US" sz="3600" b="1">
                <a:latin typeface="+mn-ea"/>
              </a:rPr>
              <a:t>（</a:t>
            </a:r>
            <a:r>
              <a:rPr lang="en-US" altLang="zh-CN" sz="3600" b="1">
                <a:latin typeface="+mn-ea"/>
              </a:rPr>
              <a:t>4</a:t>
            </a:r>
            <a:r>
              <a:rPr lang="zh-CN" altLang="en-US" sz="3600" b="1">
                <a:latin typeface="+mn-ea"/>
              </a:rPr>
              <a:t>）语意转换、递进</a:t>
            </a:r>
            <a:endParaRPr lang="en-US" altLang="zh-CN" sz="3600" b="1">
              <a:latin typeface="+mn-ea"/>
            </a:endParaRPr>
          </a:p>
          <a:p>
            <a:r>
              <a:rPr lang="zh-CN" altLang="en-US" sz="3600" b="1">
                <a:latin typeface="+mn-ea"/>
              </a:rPr>
              <a:t>（</a:t>
            </a:r>
            <a:r>
              <a:rPr lang="en-US" altLang="zh-CN" sz="3600" b="1">
                <a:latin typeface="+mn-ea"/>
              </a:rPr>
              <a:t>5</a:t>
            </a:r>
            <a:r>
              <a:rPr lang="zh-CN" altLang="en-US" sz="3600" b="1">
                <a:latin typeface="+mn-ea"/>
              </a:rPr>
              <a:t>）语言、声音的中断、延长</a:t>
            </a:r>
          </a:p>
        </p:txBody>
      </p:sp>
    </p:spTree>
    <p:extLst>
      <p:ext uri="{BB962C8B-B14F-4D97-AF65-F5344CB8AC3E}">
        <p14:creationId xmlns:p14="http://schemas.microsoft.com/office/powerpoint/2010/main" val="1069624318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D18565-642D-4CBE-8780-47D4382ED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0"/>
            <a:ext cx="10058400" cy="1371600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冒号与破折号的区别</a:t>
            </a:r>
          </a:p>
        </p:txBody>
      </p:sp>
      <p:sp>
        <p:nvSpPr>
          <p:cNvPr id="6" name="文本框 3">
            <a:extLst>
              <a:ext uri="{FF2B5EF4-FFF2-40B4-BE49-F238E27FC236}">
                <a16:creationId xmlns:a16="http://schemas.microsoft.com/office/drawing/2014/main" xmlns="" id="{DD862BC6-5F9F-44B5-A8B9-8FD7B4CA0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91" y="1763938"/>
            <a:ext cx="9876065" cy="1158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破折号只是要对前边的文字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做进一步的解释和说明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，主要是起到加以强调的目的。冒号主要是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起到“涵盖”的目的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文本框 4">
            <a:extLst>
              <a:ext uri="{FF2B5EF4-FFF2-40B4-BE49-F238E27FC236}">
                <a16:creationId xmlns:a16="http://schemas.microsoft.com/office/drawing/2014/main" xmlns="" id="{A8128B45-39CA-42EE-BE8B-1DCFA1C84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792" y="3246663"/>
            <a:ext cx="9894609" cy="3150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冒号的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提示作用要发挥到句子末尾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，也就是说，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冒号要管到句末，不能只管到句中。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lnSpc>
                <a:spcPct val="120000"/>
              </a:lnSpc>
            </a:pP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凡用破折号表示注释的，可以把注释删去，句子的内容与形式仍是完整的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用冒号表示总说分说的句子则不能把分说部分删去，否则句子表意不完整。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296AAD6D-CE96-47B9-96DE-5E4758919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942" y="1195613"/>
            <a:ext cx="299599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提示下文：</a:t>
            </a:r>
          </a:p>
        </p:txBody>
      </p:sp>
    </p:spTree>
    <p:extLst>
      <p:ext uri="{BB962C8B-B14F-4D97-AF65-F5344CB8AC3E}">
        <p14:creationId xmlns:p14="http://schemas.microsoft.com/office/powerpoint/2010/main" val="4172201136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81BC655-17D3-4703-98EC-3F139F2EDA4F}"/>
              </a:ext>
            </a:extLst>
          </p:cNvPr>
          <p:cNvSpPr/>
          <p:nvPr/>
        </p:nvSpPr>
        <p:spPr>
          <a:xfrm>
            <a:off x="674915" y="2451392"/>
            <a:ext cx="979714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     辅助文字记录语言的符号，是书面语的有机组成部分，用来表示语句的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停顿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某些成分（主要是词语）的特定性质和作用。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AE1128C-B48B-41AA-8C5E-4FCE488FF337}"/>
              </a:ext>
            </a:extLst>
          </p:cNvPr>
          <p:cNvSpPr/>
          <p:nvPr/>
        </p:nvSpPr>
        <p:spPr>
          <a:xfrm>
            <a:off x="328374" y="841829"/>
            <a:ext cx="3538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0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标 点 符 号</a:t>
            </a:r>
            <a:endParaRPr lang="zh-CN" altLang="en-US" sz="4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4644684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4D18565-642D-4CBE-8780-47D4382ED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657" y="0"/>
            <a:ext cx="10058400" cy="1371600"/>
          </a:xfrm>
        </p:spPr>
        <p:txBody>
          <a:bodyPr/>
          <a:lstStyle/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冒号与破折号的区别</a:t>
            </a: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xmlns="" id="{296AAD6D-CE96-47B9-96DE-5E4758919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290" y="388057"/>
            <a:ext cx="77252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共有功能：提示下文、总结上文。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8AA5A431-EEBE-4807-BA45-07D43A4ABCF7}"/>
              </a:ext>
            </a:extLst>
          </p:cNvPr>
          <p:cNvSpPr txBox="1"/>
          <p:nvPr/>
        </p:nvSpPr>
        <p:spPr>
          <a:xfrm>
            <a:off x="413657" y="1371599"/>
            <a:ext cx="109474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1.《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蝙蝠侠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的成功之处在于运用了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特效技术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音乐合成技术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人人都知道他是个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雷锋式的人物</a:t>
            </a: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心中只想着他人的好人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这张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成绩单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是这样的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修身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，算术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，经学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96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，几何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85……</a:t>
            </a:r>
          </a:p>
          <a:p>
            <a:pPr marL="457200" indent="-457200">
              <a:buFont typeface="Wingdings" panose="05000000000000000000" pitchFamily="2" charset="2"/>
              <a:buChar char="u"/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这幢房屋由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三个主要部分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构成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下部的台基、中间的房屋本身和上部的翼状伸展的屋顶。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06860C7-97A5-4B55-9C26-5886E73F390C}"/>
              </a:ext>
            </a:extLst>
          </p:cNvPr>
          <p:cNvSpPr txBox="1"/>
          <p:nvPr/>
        </p:nvSpPr>
        <p:spPr>
          <a:xfrm>
            <a:off x="734689" y="4262014"/>
            <a:ext cx="8625880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1.2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句破折号后面的分说是对前面总说的注释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3.4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句中冒号后面的分说，则是对前面总说的分项叙述。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分说、总说等解说性能：</a:t>
            </a:r>
            <a:endParaRPr lang="en-US" altLang="zh-CN" sz="2800" b="1">
              <a:solidFill>
                <a:srgbClr val="7030A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破折号：分项叙述    冒号：注释</a:t>
            </a:r>
            <a:endParaRPr lang="en-US" altLang="zh-CN" sz="2800" b="1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2974762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B7B893-3E38-447C-92DE-423B94D2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912" y="-26577"/>
            <a:ext cx="10058400" cy="1371600"/>
          </a:xfrm>
        </p:spPr>
        <p:txBody>
          <a:bodyPr/>
          <a:lstStyle/>
          <a:p>
            <a:r>
              <a:rPr lang="zh-CN" altLang="en-US" b="1"/>
              <a:t>提示下文的例子：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89F3B0-C2A8-4935-9381-067CABEF0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342" y="1254485"/>
            <a:ext cx="10820401" cy="5066485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尼采说艺术世界的构成由于两种精神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一是“梦”，梦的境界是无数的形象（如雕刻）；一是“醉”，醉的境界是无比的豪情（如音乐）。（三维冒号题目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今天晚会上有如下节目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舞蹈、独唱、二重唱、相声、杂技。（三维破折号题目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我国的四大发明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火药、指南针、印刷术、造纸术对世界历史的发展有伟大的贡献。（三维破折号题目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人们开始关心和了解这个特殊而神秘的群体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中国维和警察。（黄本第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选项）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738068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EB7B893-3E38-447C-92DE-423B94D2B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454" y="0"/>
            <a:ext cx="10058400" cy="1371600"/>
          </a:xfrm>
        </p:spPr>
        <p:txBody>
          <a:bodyPr/>
          <a:lstStyle/>
          <a:p>
            <a:r>
              <a:rPr lang="zh-CN" altLang="en-US" b="1"/>
              <a:t>总结上文的例子：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F89F3B0-C2A8-4935-9381-067CABEF0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454" y="1087570"/>
            <a:ext cx="11483092" cy="499391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桃花开了，红得像火；梨花开了，白得像雪；郁金香也开了，黄色、紫色交相辉映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好一派万紫千红的灿烂春光。 （三维冒号题目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巴赫的音乐，面对的是每个听者的心灵。它总是如微风细雨，轻柔曼妙；总是如涓涓细流，清清地、浅浅地流淌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安详，恬静，圣洁。（黄本第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选项）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捣乱，失败，再捣乱，再失败，直至灭亡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这就是帝国主义和世界上一切反动派对待人民事业的逻辑，他们决不会违背这个逻辑的。  </a:t>
            </a:r>
          </a:p>
          <a:p>
            <a:pPr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想赢的不能赢，不怕输的反而输</a:t>
            </a:r>
            <a:r>
              <a:rPr lang="en-US" alt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这是竞赛的辩证法。</a:t>
            </a:r>
            <a:r>
              <a:rPr lang="zh-CN" altLang="en-US" sz="2800" b="1"/>
              <a:t>  </a:t>
            </a:r>
          </a:p>
        </p:txBody>
      </p:sp>
    </p:spTree>
    <p:extLst>
      <p:ext uri="{BB962C8B-B14F-4D97-AF65-F5344CB8AC3E}">
        <p14:creationId xmlns:p14="http://schemas.microsoft.com/office/powerpoint/2010/main" val="3825096078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BA6E705-2C29-44F8-B51F-CE218497A3A5}"/>
              </a:ext>
            </a:extLst>
          </p:cNvPr>
          <p:cNvSpPr txBox="1"/>
          <p:nvPr/>
        </p:nvSpPr>
        <p:spPr>
          <a:xfrm>
            <a:off x="435428" y="254000"/>
            <a:ext cx="11524344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一、总说与分说的关系不同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冒号：分说是总说的分项叙述。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破折号：分说是对总说的注释。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二、凡用破折号表示注释的，可以把注释删去，句子的内容与形式仍是完整的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用冒号表示总说分说的句子则不能把分说部分删去，否则句子表意不完整。（总结上文时除外）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三、从语气看，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用冒号，中间停顿时间长。用破折号，中间停顿时间断。</a:t>
            </a:r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四、管辖范围，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冒号管到底（单从提示下文来说）</a:t>
            </a:r>
          </a:p>
          <a:p>
            <a:endParaRPr lang="en-US" altLang="zh-CN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06300" y="11277600"/>
            <a:ext cx="355600" cy="2667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685969908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534BFF1-C1EE-461A-A340-55C2655D8DB1}"/>
              </a:ext>
            </a:extLst>
          </p:cNvPr>
          <p:cNvSpPr/>
          <p:nvPr/>
        </p:nvSpPr>
        <p:spPr>
          <a:xfrm>
            <a:off x="297543" y="270106"/>
            <a:ext cx="11713028" cy="6587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点号：</a:t>
            </a:r>
            <a:endParaRPr lang="en-US" altLang="zh-CN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点号的作用是点断，主要表示停顿和语气。分为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句末点号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句内点号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  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句末点号  </a:t>
            </a:r>
            <a:endParaRPr lang="en-US" altLang="zh-CN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用于句末的点号，表示句末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停顿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和句子的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语气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。（句号、问号、叹号） 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句内点号  </a:t>
            </a:r>
            <a:endParaRPr lang="en-US" altLang="zh-CN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用于句内的点号，表示句内各种不同性质的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停顿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。（逗号、顿号、分号、冒号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标号  </a:t>
            </a:r>
            <a:endParaRPr lang="en-US" altLang="zh-CN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标号的作用是</a:t>
            </a:r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标明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，主要标示某些成分（主要是词语）的特定性质和作用。包括引号、括号、破折号、省略号、着重号、连接号、间隔号、书名号、专名号、分隔号。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u"/>
            </a:pPr>
            <a:endParaRPr lang="zh-CN" altLang="en-US" sz="2000"/>
          </a:p>
        </p:txBody>
      </p:sp>
    </p:spTree>
    <p:extLst>
      <p:ext uri="{BB962C8B-B14F-4D97-AF65-F5344CB8AC3E}">
        <p14:creationId xmlns:p14="http://schemas.microsoft.com/office/powerpoint/2010/main" val="11977653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9C39EAB-861D-47F2-B16B-B4B8CDC18B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70406"/>
            <a:ext cx="9144000" cy="9504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DB64194-04C3-4ACC-AACD-A653221D4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943" y="6270406"/>
            <a:ext cx="9144000" cy="950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CE25A22-674A-4749-A9F0-F07B6073BB9C}"/>
              </a:ext>
            </a:extLst>
          </p:cNvPr>
          <p:cNvSpPr/>
          <p:nvPr/>
        </p:nvSpPr>
        <p:spPr>
          <a:xfrm>
            <a:off x="538831" y="413658"/>
            <a:ext cx="46201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0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逗号的基本用法</a:t>
            </a:r>
            <a:endParaRPr lang="zh-CN" altLang="en-US" sz="40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6B9422EE-A889-45A1-9DE9-F62143EBDA3C}"/>
              </a:ext>
            </a:extLst>
          </p:cNvPr>
          <p:cNvSpPr/>
          <p:nvPr/>
        </p:nvSpPr>
        <p:spPr>
          <a:xfrm>
            <a:off x="486228" y="1536174"/>
            <a:ext cx="11219544" cy="360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复句内各分句之间的停顿，除了有时用分号（见分号用法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），一般都用逗号。  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示例 </a:t>
            </a:r>
            <a:r>
              <a:rPr lang="en-US" altLang="zh-CN" sz="2400" b="1">
                <a:latin typeface="KaiTi" panose="02010609060101010101" pitchFamily="49" charset="-122"/>
                <a:ea typeface="KaiTi" panose="02010609060101010101" pitchFamily="49" charset="-122"/>
              </a:rPr>
              <a:t>1</a:t>
            </a: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：​ 不是人们的意识决定人们的存在，而是人们的社会存在决定人们的意识。  </a:t>
            </a:r>
            <a:endParaRPr lang="en-US" altLang="zh-CN" sz="24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示例 </a:t>
            </a:r>
            <a:r>
              <a:rPr lang="en-US" altLang="zh-CN" sz="2400" b="1"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：​ 学历史使人更明智，学文学使人更聪慧，学数学使人更精细，学考古使人更深沉。  </a:t>
            </a:r>
            <a:endParaRPr lang="en-US" altLang="zh-CN" sz="24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示例 </a:t>
            </a:r>
            <a:r>
              <a:rPr lang="en-US" altLang="zh-CN" sz="2400" b="1">
                <a:latin typeface="KaiTi" panose="02010609060101010101" pitchFamily="49" charset="-122"/>
                <a:ea typeface="KaiTi" panose="02010609060101010101" pitchFamily="49" charset="-122"/>
              </a:rPr>
              <a:t>3</a:t>
            </a:r>
            <a:r>
              <a:rPr lang="zh-CN" altLang="en-US" sz="2400" b="1">
                <a:latin typeface="KaiTi" panose="02010609060101010101" pitchFamily="49" charset="-122"/>
                <a:ea typeface="KaiTi" panose="02010609060101010101" pitchFamily="49" charset="-122"/>
              </a:rPr>
              <a:t>：​ 要是不相信我们的理论能反映现实，要是不相信我们的世界有内在和谐，那就不可能有科学。 </a:t>
            </a:r>
          </a:p>
        </p:txBody>
      </p:sp>
    </p:spTree>
    <p:extLst>
      <p:ext uri="{BB962C8B-B14F-4D97-AF65-F5344CB8AC3E}">
        <p14:creationId xmlns:p14="http://schemas.microsoft.com/office/powerpoint/2010/main" val="3271090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FBEAA3-483B-4A17-957B-696E977F0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7548"/>
            <a:ext cx="9144000" cy="9504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AA59B9-5640-490A-86DE-FD33040C4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7"/>
          <a:stretch>
            <a:fillRect/>
          </a:stretch>
        </p:blipFill>
        <p:spPr>
          <a:xfrm>
            <a:off x="9144000" y="5907548"/>
            <a:ext cx="3048000" cy="950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74C421-E2AD-4947-BF06-54FE3D4A017E}"/>
              </a:ext>
            </a:extLst>
          </p:cNvPr>
          <p:cNvSpPr/>
          <p:nvPr/>
        </p:nvSpPr>
        <p:spPr>
          <a:xfrm>
            <a:off x="384628" y="427938"/>
            <a:ext cx="77636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 号  用于各种语法位置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2562F2-E592-420A-8E6F-2EFC2EA971B1}"/>
              </a:ext>
            </a:extLst>
          </p:cNvPr>
          <p:cNvSpPr/>
          <p:nvPr/>
        </p:nvSpPr>
        <p:spPr>
          <a:xfrm>
            <a:off x="384628" y="1220783"/>
            <a:ext cx="11422743" cy="5161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用法一：主语后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① 主语较长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这个演员表上排列在最后一名的小角色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，却赢得了观众最热烈的掌声。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②强调主语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北京，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是我们伟大祖国的首都。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③主语之后带语气词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你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啊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，还是那个老样子。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25101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FBEAA3-483B-4A17-957B-696E977F0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7548"/>
            <a:ext cx="9144000" cy="9504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AA59B9-5640-490A-86DE-FD33040C4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7"/>
          <a:stretch>
            <a:fillRect/>
          </a:stretch>
        </p:blipFill>
        <p:spPr>
          <a:xfrm>
            <a:off x="9144000" y="5907548"/>
            <a:ext cx="3048000" cy="950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74C421-E2AD-4947-BF06-54FE3D4A017E}"/>
              </a:ext>
            </a:extLst>
          </p:cNvPr>
          <p:cNvSpPr/>
          <p:nvPr/>
        </p:nvSpPr>
        <p:spPr>
          <a:xfrm>
            <a:off x="384628" y="427938"/>
            <a:ext cx="24737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 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2562F2-E592-420A-8E6F-2EFC2EA971B1}"/>
              </a:ext>
            </a:extLst>
          </p:cNvPr>
          <p:cNvSpPr/>
          <p:nvPr/>
        </p:nvSpPr>
        <p:spPr>
          <a:xfrm>
            <a:off x="384628" y="1220783"/>
            <a:ext cx="11422743" cy="3222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用法二：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较长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的主语中间、谓语中间和宾语中间的停顿应用顿号。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母亲沉痛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诉说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以及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亲眼看到的实事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，都启发了我幼年时期追求真理的思想。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5.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那姑娘头戴一顶草帽、身穿一条绿色的裙子、腰间还系着一根橙色的腰带。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1E0D55D-64DA-4F84-8A7B-3911EE99251C}"/>
              </a:ext>
            </a:extLst>
          </p:cNvPr>
          <p:cNvSpPr/>
          <p:nvPr/>
        </p:nvSpPr>
        <p:spPr>
          <a:xfrm>
            <a:off x="4020457" y="3483429"/>
            <a:ext cx="384629" cy="4136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F76A8ABC-B756-426F-97D3-DEFB00CB93FE}"/>
              </a:ext>
            </a:extLst>
          </p:cNvPr>
          <p:cNvCxnSpPr>
            <a:stCxn id="2" idx="5"/>
          </p:cNvCxnSpPr>
          <p:nvPr/>
        </p:nvCxnSpPr>
        <p:spPr>
          <a:xfrm>
            <a:off x="4348758" y="3836507"/>
            <a:ext cx="426442" cy="4960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F4D4CC9-D1B6-4DAE-BF87-AA5E11378F4A}"/>
              </a:ext>
            </a:extLst>
          </p:cNvPr>
          <p:cNvSpPr/>
          <p:nvPr/>
        </p:nvSpPr>
        <p:spPr>
          <a:xfrm rot="6316332">
            <a:off x="7496208" y="3516603"/>
            <a:ext cx="384629" cy="4136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A59CE36F-D126-4FEB-98F0-A694196BE2DB}"/>
              </a:ext>
            </a:extLst>
          </p:cNvPr>
          <p:cNvCxnSpPr>
            <a:stCxn id="11" idx="6"/>
          </p:cNvCxnSpPr>
          <p:nvPr/>
        </p:nvCxnSpPr>
        <p:spPr>
          <a:xfrm flipH="1">
            <a:off x="7068457" y="3908954"/>
            <a:ext cx="569408" cy="5348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95748F-6D7F-4195-9278-7571601B2D7A}"/>
              </a:ext>
            </a:extLst>
          </p:cNvPr>
          <p:cNvSpPr txBox="1"/>
          <p:nvPr/>
        </p:nvSpPr>
        <p:spPr>
          <a:xfrm>
            <a:off x="5689370" y="3932669"/>
            <a:ext cx="132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+mj-ea"/>
                <a:ea typeface="+mj-ea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2251935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FBEAA3-483B-4A17-957B-696E977F0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7548"/>
            <a:ext cx="9144000" cy="9504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AA59B9-5640-490A-86DE-FD33040C4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7"/>
          <a:stretch>
            <a:fillRect/>
          </a:stretch>
        </p:blipFill>
        <p:spPr>
          <a:xfrm>
            <a:off x="9144000" y="5907548"/>
            <a:ext cx="3048000" cy="950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74C421-E2AD-4947-BF06-54FE3D4A017E}"/>
              </a:ext>
            </a:extLst>
          </p:cNvPr>
          <p:cNvSpPr/>
          <p:nvPr/>
        </p:nvSpPr>
        <p:spPr>
          <a:xfrm>
            <a:off x="384628" y="427938"/>
            <a:ext cx="24737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 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2562F2-E592-420A-8E6F-2EFC2EA971B1}"/>
              </a:ext>
            </a:extLst>
          </p:cNvPr>
          <p:cNvSpPr/>
          <p:nvPr/>
        </p:nvSpPr>
        <p:spPr>
          <a:xfrm>
            <a:off x="384628" y="1220783"/>
            <a:ext cx="11422743" cy="4792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用法二：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较长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的主语中间、谓语中间和宾语中间的停顿应用顿号。</a:t>
            </a:r>
            <a:endParaRPr lang="en-US" altLang="zh-CN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4.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母亲沉痛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的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诉说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以及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亲眼看到的实事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，都启发了我幼年时期追求真理的思想。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5.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那姑娘头戴一顶草帽、身穿一条绿色的裙子、腰间还系着一根橙色的腰带。</a:t>
            </a:r>
            <a:endParaRPr lang="en-US" altLang="zh-CN" sz="28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KaiTi" panose="02010609060101010101" pitchFamily="49" charset="-122"/>
                <a:ea typeface="KaiTi" panose="02010609060101010101" pitchFamily="49" charset="-122"/>
              </a:rPr>
              <a:t>6.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必须</a:t>
            </a:r>
            <a:r>
              <a:rPr lang="zh-CN" altLang="en-US" sz="28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懂得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，对于文化传统，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既不能不分青红皂白地统统抛弃</a:t>
            </a:r>
            <a:r>
              <a:rPr lang="zh-CN" altLang="en-US" sz="40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7030A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也不能不管精华糟粕全盘继承</a:t>
            </a:r>
            <a:r>
              <a:rPr lang="zh-CN" altLang="en-US" sz="2800" b="1"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81E0D55D-64DA-4F84-8A7B-3911EE99251C}"/>
              </a:ext>
            </a:extLst>
          </p:cNvPr>
          <p:cNvSpPr/>
          <p:nvPr/>
        </p:nvSpPr>
        <p:spPr>
          <a:xfrm>
            <a:off x="4020457" y="3483429"/>
            <a:ext cx="384629" cy="4136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xmlns="" id="{F76A8ABC-B756-426F-97D3-DEFB00CB93FE}"/>
              </a:ext>
            </a:extLst>
          </p:cNvPr>
          <p:cNvCxnSpPr>
            <a:stCxn id="2" idx="5"/>
          </p:cNvCxnSpPr>
          <p:nvPr/>
        </p:nvCxnSpPr>
        <p:spPr>
          <a:xfrm>
            <a:off x="4348758" y="3836507"/>
            <a:ext cx="426442" cy="49600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F4D4CC9-D1B6-4DAE-BF87-AA5E11378F4A}"/>
              </a:ext>
            </a:extLst>
          </p:cNvPr>
          <p:cNvSpPr/>
          <p:nvPr/>
        </p:nvSpPr>
        <p:spPr>
          <a:xfrm rot="6316332">
            <a:off x="7496208" y="3516603"/>
            <a:ext cx="384629" cy="41365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xmlns="" id="{A59CE36F-D126-4FEB-98F0-A694196BE2DB}"/>
              </a:ext>
            </a:extLst>
          </p:cNvPr>
          <p:cNvCxnSpPr>
            <a:stCxn id="11" idx="6"/>
          </p:cNvCxnSpPr>
          <p:nvPr/>
        </p:nvCxnSpPr>
        <p:spPr>
          <a:xfrm flipH="1">
            <a:off x="7068457" y="3908954"/>
            <a:ext cx="569408" cy="534827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F95748F-6D7F-4195-9278-7571601B2D7A}"/>
              </a:ext>
            </a:extLst>
          </p:cNvPr>
          <p:cNvSpPr txBox="1"/>
          <p:nvPr/>
        </p:nvSpPr>
        <p:spPr>
          <a:xfrm>
            <a:off x="5679019" y="3447289"/>
            <a:ext cx="132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latin typeface="+mj-ea"/>
                <a:ea typeface="+mj-ea"/>
              </a:rPr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24326998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A6FBEAA3-483B-4A17-957B-696E977F00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07548"/>
            <a:ext cx="9144000" cy="95045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CAA59B9-5640-490A-86DE-FD33040C41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7"/>
          <a:stretch>
            <a:fillRect/>
          </a:stretch>
        </p:blipFill>
        <p:spPr>
          <a:xfrm>
            <a:off x="9144000" y="5907548"/>
            <a:ext cx="3048000" cy="950452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74C421-E2AD-4947-BF06-54FE3D4A017E}"/>
              </a:ext>
            </a:extLst>
          </p:cNvPr>
          <p:cNvSpPr/>
          <p:nvPr/>
        </p:nvSpPr>
        <p:spPr>
          <a:xfrm>
            <a:off x="384628" y="427938"/>
            <a:ext cx="24737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 号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2562F2-E592-420A-8E6F-2EFC2EA971B1}"/>
              </a:ext>
            </a:extLst>
          </p:cNvPr>
          <p:cNvSpPr/>
          <p:nvPr/>
        </p:nvSpPr>
        <p:spPr>
          <a:xfrm>
            <a:off x="384628" y="1220783"/>
            <a:ext cx="11422743" cy="4614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用法三：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强调（倒装）</a:t>
            </a:r>
            <a:endParaRPr lang="en-US" altLang="zh-CN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7.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她随手打了他一下，轻轻地。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8.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内中一个破碗</a:t>
            </a:r>
            <a:r>
              <a:rPr lang="zh-CN" altLang="en-US" sz="3600" b="1">
                <a:solidFill>
                  <a:srgbClr val="C0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空的。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前置的谓语： 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 </a:t>
            </a: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9.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 真美啊，这条蜿蜒的林间小路。  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6973261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74C421-E2AD-4947-BF06-54FE3D4A017E}"/>
              </a:ext>
            </a:extLst>
          </p:cNvPr>
          <p:cNvSpPr/>
          <p:nvPr/>
        </p:nvSpPr>
        <p:spPr>
          <a:xfrm>
            <a:off x="384628" y="159424"/>
            <a:ext cx="65325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85800" indent="-685800">
              <a:buFont typeface="Wingdings" panose="05000000000000000000" pitchFamily="2" charset="2"/>
              <a:buChar char="u"/>
            </a:pPr>
            <a:r>
              <a:rPr lang="zh-CN" altLang="en-US" sz="4800" b="1" kern="10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逗 号  用于各种停顿</a:t>
            </a:r>
            <a:endParaRPr lang="zh-CN" altLang="en-US" sz="480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72562F2-E592-420A-8E6F-2EFC2EA971B1}"/>
              </a:ext>
            </a:extLst>
          </p:cNvPr>
          <p:cNvSpPr/>
          <p:nvPr/>
        </p:nvSpPr>
        <p:spPr>
          <a:xfrm>
            <a:off x="384628" y="919109"/>
            <a:ext cx="11422743" cy="5779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带语气词的并列成分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并列词语作谓语或补语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较长的并列短语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用并列成分中用“以及”连接，“以及”前用逗号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并列成分“等”类词前用逗号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复指或插说前后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第一  其一  首先</a:t>
            </a:r>
            <a:r>
              <a:rPr lang="en-US" altLang="zh-CN" sz="3600" b="1">
                <a:latin typeface="KaiTi" panose="02010609060101010101" pitchFamily="49" charset="-122"/>
                <a:ea typeface="KaiTi" panose="02010609060101010101" pitchFamily="49" charset="-122"/>
              </a:rPr>
              <a:t>  </a:t>
            </a:r>
            <a:r>
              <a:rPr lang="zh-CN" altLang="en-US" sz="3600" b="1">
                <a:latin typeface="KaiTi" panose="02010609060101010101" pitchFamily="49" charset="-122"/>
                <a:ea typeface="KaiTi" panose="02010609060101010101" pitchFamily="49" charset="-122"/>
              </a:rPr>
              <a:t>序次语后用逗号</a:t>
            </a:r>
            <a:endParaRPr lang="en-US" altLang="zh-CN" sz="3600" b="1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4854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/Relationships>
</file>

<file path=ppt/theme/theme1.xml><?xml version="1.0" encoding="utf-8"?>
<a:theme xmlns:r="http://schemas.openxmlformats.org/officeDocument/2006/relationships" xmlns:a="http://schemas.openxmlformats.org/drawingml/2006/main" name="肥皂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肥皂">
      <a:majorFont>
        <a:latin typeface="Century Gothic" panose="020b0502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肥皂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132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2">
      <vt:lpstr>Arial</vt:lpstr>
      <vt:lpstr>Century Gothic</vt:lpstr>
      <vt:lpstr>Garamond</vt:lpstr>
      <vt:lpstr>Wingdings</vt:lpstr>
      <vt:lpstr>微软雅黑</vt:lpstr>
      <vt:lpstr>Times New Roman</vt:lpstr>
      <vt:lpstr>KaiTi</vt:lpstr>
      <vt:lpstr>宋体</vt:lpstr>
      <vt:lpstr>肥皂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句内句外引号</vt:lpstr>
      <vt:lpstr>PowerPoint Presentation</vt:lpstr>
      <vt:lpstr>句内括号，解释完毕无点号句外括号，解释完毕可有点号问号叹号很特殊，句内句外都要用</vt:lpstr>
      <vt:lpstr>省略号的用法</vt:lpstr>
      <vt:lpstr>破折号与括号的区别</vt:lpstr>
      <vt:lpstr>破折号用法</vt:lpstr>
      <vt:lpstr>冒号与破折号的区别</vt:lpstr>
      <vt:lpstr>冒号与破折号的区别</vt:lpstr>
      <vt:lpstr>提示下文的例子：</vt:lpstr>
      <vt:lpstr>总结上文的例子：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2021-06-19T17:09:25.525</cp:lastPrinted>
  <dcterms:created xsi:type="dcterms:W3CDTF">2021-06-19T17:09:25Z</dcterms:created>
  <dcterms:modified xsi:type="dcterms:W3CDTF">2021-06-19T09:09:28Z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