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1484" r:id="rId4"/>
    <p:sldId id="1485" r:id="rId5"/>
    <p:sldId id="1779" r:id="rId6"/>
    <p:sldId id="1946" r:id="rId7"/>
    <p:sldId id="1948" r:id="rId8"/>
    <p:sldId id="1935" r:id="rId9"/>
    <p:sldId id="1936" r:id="rId10"/>
    <p:sldId id="1949" r:id="rId11"/>
    <p:sldId id="1863" r:id="rId12"/>
    <p:sldId id="1692" r:id="rId13"/>
    <p:sldId id="1938" r:id="rId14"/>
    <p:sldId id="1939" r:id="rId15"/>
    <p:sldId id="2058" r:id="rId16"/>
    <p:sldId id="2057" r:id="rId17"/>
    <p:sldId id="1867" r:id="rId18"/>
    <p:sldId id="1868" r:id="rId19"/>
    <p:sldId id="1954" r:id="rId20"/>
    <p:sldId id="1955" r:id="rId21"/>
    <p:sldId id="1871" r:id="rId22"/>
    <p:sldId id="1943" r:id="rId23"/>
    <p:sldId id="1944" r:id="rId24"/>
    <p:sldId id="1945" r:id="rId25"/>
    <p:sldId id="1950" r:id="rId26"/>
    <p:sldId id="1957" r:id="rId27"/>
    <p:sldId id="1953" r:id="rId28"/>
    <p:sldId id="1951" r:id="rId29"/>
    <p:sldId id="1958" r:id="rId30"/>
    <p:sldId id="1963" r:id="rId31"/>
    <p:sldId id="1962" r:id="rId32"/>
    <p:sldId id="1961" r:id="rId33"/>
    <p:sldId id="1960" r:id="rId34"/>
    <p:sldId id="1959" r:id="rId35"/>
    <p:sldId id="2052" r:id="rId36"/>
    <p:sldId id="1978" r:id="rId37"/>
    <p:sldId id="1977" r:id="rId38"/>
    <p:sldId id="1976" r:id="rId39"/>
    <p:sldId id="1975" r:id="rId40"/>
    <p:sldId id="1974" r:id="rId41"/>
    <p:sldId id="1973" r:id="rId42"/>
    <p:sldId id="1972" r:id="rId43"/>
    <p:sldId id="1971" r:id="rId44"/>
    <p:sldId id="1980" r:id="rId45"/>
    <p:sldId id="1969" r:id="rId46"/>
    <p:sldId id="1968" r:id="rId47"/>
    <p:sldId id="1967" r:id="rId48"/>
    <p:sldId id="1966" r:id="rId49"/>
    <p:sldId id="1965" r:id="rId50"/>
    <p:sldId id="1964" r:id="rId51"/>
    <p:sldId id="1985" r:id="rId52"/>
    <p:sldId id="1984" r:id="rId53"/>
    <p:sldId id="1983" r:id="rId54"/>
    <p:sldId id="1982" r:id="rId55"/>
    <p:sldId id="1981" r:id="rId56"/>
    <p:sldId id="1986" r:id="rId57"/>
    <p:sldId id="1996" r:id="rId58"/>
    <p:sldId id="1995" r:id="rId59"/>
    <p:sldId id="1997" r:id="rId60"/>
    <p:sldId id="1993" r:id="rId61"/>
    <p:sldId id="1992" r:id="rId62"/>
    <p:sldId id="2060" r:id="rId63"/>
    <p:sldId id="1991" r:id="rId64"/>
    <p:sldId id="1990" r:id="rId65"/>
    <p:sldId id="1989" r:id="rId66"/>
    <p:sldId id="1988" r:id="rId67"/>
    <p:sldId id="1987" r:id="rId68"/>
    <p:sldId id="2009" r:id="rId69"/>
  </p:sldIdLst>
  <p:sldSz cx="12190095" cy="6859270"/>
  <p:notesSz cx="6858000" cy="9144000"/>
  <p:custDataLst>
    <p:tags r:id="rId70"/>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3D43"/>
    <a:srgbClr val="0000FF"/>
    <a:srgbClr val="923A30"/>
    <a:srgbClr val="491A14"/>
    <a:srgbClr val="A28387"/>
    <a:srgbClr val="71483D"/>
    <a:srgbClr val="B57849"/>
    <a:srgbClr val="B98C6C"/>
    <a:srgbClr val="3114AC"/>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90" y="228"/>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tags" Target="tags/tag1.xml" /><Relationship Id="rId71" Type="http://schemas.openxmlformats.org/officeDocument/2006/relationships/presProps" Target="presProps.xml" /><Relationship Id="rId72" Type="http://schemas.openxmlformats.org/officeDocument/2006/relationships/viewProps" Target="viewProps.xml" /><Relationship Id="rId73" Type="http://schemas.openxmlformats.org/officeDocument/2006/relationships/theme" Target="theme/theme1.xml" /><Relationship Id="rId74"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6.emf" /><Relationship Id="rId2" Type="http://schemas.openxmlformats.org/officeDocument/2006/relationships/image" Target="../media/image7.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17.emf" /><Relationship Id="rId2" Type="http://schemas.openxmlformats.org/officeDocument/2006/relationships/image" Target="../media/image18.emf" /><Relationship Id="rId3" Type="http://schemas.openxmlformats.org/officeDocument/2006/relationships/image" Target="../media/image19.emf" /><Relationship Id="rId4" Type="http://schemas.openxmlformats.org/officeDocument/2006/relationships/image" Target="../media/image20.emf" /><Relationship Id="rId5" Type="http://schemas.openxmlformats.org/officeDocument/2006/relationships/image" Target="../media/image21.emf" /><Relationship Id="rId6" Type="http://schemas.openxmlformats.org/officeDocument/2006/relationships/image" Target="../media/image22.emf"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userDrawn="1">
  <p:cSld name="1_两栏内容">
    <p:spTree>
      <p:nvGrpSpPr>
        <p:cNvPr id="1" name=""/>
        <p:cNvGrpSpPr/>
        <p:nvPr/>
      </p:nvGrpSpPr>
      <p:grpSpPr>
        <a:xfrm>
          <a:off x="0" y="0"/>
          <a:ext cx="0" cy="0"/>
        </a:xfrm>
      </p:grpSpPr>
      <p:sp>
        <p:nvSpPr>
          <p:cNvPr id="3" name="矩形 2"/>
          <p:cNvSpPr/>
          <p:nvPr userDrawn="1"/>
        </p:nvSpPr>
        <p:spPr>
          <a:xfrm>
            <a:off x="-1587" y="1588"/>
            <a:ext cx="12192000" cy="6858000"/>
          </a:xfrm>
          <a:prstGeom prst="rect">
            <a:avLst/>
          </a:prstGeom>
          <a:blipFill>
            <a:blip r:embed="rId1">
              <a:alphaModFix amt="4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_内容与标题">
    <p:spTree>
      <p:nvGrpSpPr>
        <p:cNvPr id="1" name=""/>
        <p:cNvGrpSpPr/>
        <p:nvPr/>
      </p:nvGrpSpPr>
      <p:grpSpPr>
        <a:xfrm>
          <a:off x="0" y="0"/>
          <a:ext cx="0" cy="0"/>
        </a:xfrm>
      </p:grpSpPr>
      <p:sp>
        <p:nvSpPr>
          <p:cNvPr id="8" name="矩形 7"/>
          <p:cNvSpPr/>
          <p:nvPr userDrawn="1"/>
        </p:nvSpPr>
        <p:spPr>
          <a:xfrm>
            <a:off x="1" y="3429794"/>
            <a:ext cx="12188826" cy="3431383"/>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内容与标题">
    <p:spTree>
      <p:nvGrpSpPr>
        <p:cNvPr id="1" name=""/>
        <p:cNvGrpSpPr/>
        <p:nvPr/>
      </p:nvGrpSpPr>
      <p:grpSpPr>
        <a:xfrm>
          <a:off x="0" y="0"/>
          <a:ext cx="0" cy="0"/>
        </a:xfrm>
      </p:grpSpPr>
      <p:sp>
        <p:nvSpPr>
          <p:cNvPr id="8" name="矩形 7"/>
          <p:cNvSpPr/>
          <p:nvPr userDrawn="1"/>
        </p:nvSpPr>
        <p:spPr>
          <a:xfrm>
            <a:off x="1" y="2997746"/>
            <a:ext cx="12188826" cy="3863430"/>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_内容与标题">
    <p:spTree>
      <p:nvGrpSpPr>
        <p:cNvPr id="1" name=""/>
        <p:cNvGrpSpPr/>
        <p:nvPr/>
      </p:nvGrpSpPr>
      <p:grpSpPr>
        <a:xfrm>
          <a:off x="0" y="0"/>
          <a:ext cx="0" cy="0"/>
        </a:xfrm>
      </p:grpSpPr>
      <p:sp>
        <p:nvSpPr>
          <p:cNvPr id="8" name="矩形 7"/>
          <p:cNvSpPr/>
          <p:nvPr userDrawn="1"/>
        </p:nvSpPr>
        <p:spPr>
          <a:xfrm>
            <a:off x="1" y="2709714"/>
            <a:ext cx="12188826" cy="415146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_内容与标题">
    <p:spTree>
      <p:nvGrpSpPr>
        <p:cNvPr id="1" name=""/>
        <p:cNvGrpSpPr/>
        <p:nvPr/>
      </p:nvGrpSpPr>
      <p:grpSpPr>
        <a:xfrm>
          <a:off x="0" y="0"/>
          <a:ext cx="0" cy="0"/>
        </a:xfrm>
      </p:grpSpPr>
      <p:sp>
        <p:nvSpPr>
          <p:cNvPr id="8" name="矩形 7"/>
          <p:cNvSpPr/>
          <p:nvPr userDrawn="1"/>
        </p:nvSpPr>
        <p:spPr>
          <a:xfrm>
            <a:off x="1" y="2349674"/>
            <a:ext cx="12188826" cy="451150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内容与标题">
    <p:spTree>
      <p:nvGrpSpPr>
        <p:cNvPr id="1" name=""/>
        <p:cNvGrpSpPr/>
        <p:nvPr/>
      </p:nvGrpSpPr>
      <p:grpSpPr>
        <a:xfrm>
          <a:off x="0" y="0"/>
          <a:ext cx="0" cy="0"/>
        </a:xfrm>
      </p:grpSpPr>
      <p:sp>
        <p:nvSpPr>
          <p:cNvPr id="8" name="矩形 7"/>
          <p:cNvSpPr/>
          <p:nvPr userDrawn="1"/>
        </p:nvSpPr>
        <p:spPr>
          <a:xfrm>
            <a:off x="1" y="0"/>
            <a:ext cx="12188826" cy="6861176"/>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2_空白">
    <p:spTree>
      <p:nvGrpSpPr>
        <p:cNvPr id="1" name=""/>
        <p:cNvGrpSpPr/>
        <p:nvPr/>
      </p:nvGrpSpPr>
      <p:grpSpPr>
        <a:xfrm>
          <a:off x="0" y="0"/>
          <a:ext cx="0" cy="0"/>
        </a:xfrm>
      </p:grpSpPr>
      <p:sp>
        <p:nvSpPr>
          <p:cNvPr id="2" name="矩形 1"/>
          <p:cNvSpPr/>
          <p:nvPr userDrawn="1"/>
        </p:nvSpPr>
        <p:spPr>
          <a:xfrm>
            <a:off x="813" y="4653930"/>
            <a:ext cx="12189600" cy="2205658"/>
          </a:xfrm>
          <a:prstGeom prst="rect">
            <a:avLst/>
          </a:prstGeom>
          <a:blipFill dpi="0" rotWithShape="1">
            <a:blip r:embed="rId1">
              <a:alphaModFix amt="19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p:push dir="u"/>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spd="slow" advClick="0">
    <p:push dir="u"/>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_内容与标题">
    <p:spTree>
      <p:nvGrpSpPr>
        <p:cNvPr id="1" name=""/>
        <p:cNvGrpSpPr/>
        <p:nvPr/>
      </p:nvGrpSpPr>
      <p:grpSpPr>
        <a:xfrm>
          <a:off x="0" y="0"/>
          <a:ext cx="0" cy="0"/>
        </a:xfrm>
      </p:grpSpPr>
      <p:sp>
        <p:nvSpPr>
          <p:cNvPr id="8" name="矩形 7"/>
          <p:cNvSpPr/>
          <p:nvPr userDrawn="1"/>
        </p:nvSpPr>
        <p:spPr>
          <a:xfrm>
            <a:off x="1" y="5948788"/>
            <a:ext cx="12188826" cy="910800"/>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内容与标题">
    <p:spTree>
      <p:nvGrpSpPr>
        <p:cNvPr id="1" name=""/>
        <p:cNvGrpSpPr/>
        <p:nvPr/>
      </p:nvGrpSpPr>
      <p:grpSpPr>
        <a:xfrm>
          <a:off x="0" y="0"/>
          <a:ext cx="0" cy="0"/>
        </a:xfrm>
      </p:grpSpPr>
      <p:sp>
        <p:nvSpPr>
          <p:cNvPr id="8" name="矩形 7"/>
          <p:cNvSpPr/>
          <p:nvPr userDrawn="1"/>
        </p:nvSpPr>
        <p:spPr>
          <a:xfrm>
            <a:off x="1" y="5590534"/>
            <a:ext cx="12188826" cy="127064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_内容与标题">
    <p:spTree>
      <p:nvGrpSpPr>
        <p:cNvPr id="1" name=""/>
        <p:cNvGrpSpPr/>
        <p:nvPr/>
      </p:nvGrpSpPr>
      <p:grpSpPr>
        <a:xfrm>
          <a:off x="0" y="0"/>
          <a:ext cx="0" cy="0"/>
        </a:xfrm>
      </p:grpSpPr>
      <p:sp>
        <p:nvSpPr>
          <p:cNvPr id="8" name="矩形 7"/>
          <p:cNvSpPr/>
          <p:nvPr userDrawn="1"/>
        </p:nvSpPr>
        <p:spPr>
          <a:xfrm>
            <a:off x="1" y="5157986"/>
            <a:ext cx="12188826" cy="170160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内容与标题">
    <p:spTree>
      <p:nvGrpSpPr>
        <p:cNvPr id="1" name=""/>
        <p:cNvGrpSpPr/>
        <p:nvPr/>
      </p:nvGrpSpPr>
      <p:grpSpPr>
        <a:xfrm>
          <a:off x="0" y="0"/>
          <a:ext cx="0" cy="0"/>
        </a:xfrm>
      </p:grpSpPr>
      <p:sp>
        <p:nvSpPr>
          <p:cNvPr id="8" name="矩形 7"/>
          <p:cNvSpPr/>
          <p:nvPr userDrawn="1"/>
        </p:nvSpPr>
        <p:spPr>
          <a:xfrm>
            <a:off x="1" y="4870287"/>
            <a:ext cx="12188826" cy="1990889"/>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内容与标题">
    <p:spTree>
      <p:nvGrpSpPr>
        <p:cNvPr id="1" name=""/>
        <p:cNvGrpSpPr/>
        <p:nvPr/>
      </p:nvGrpSpPr>
      <p:grpSpPr>
        <a:xfrm>
          <a:off x="0" y="0"/>
          <a:ext cx="0" cy="0"/>
        </a:xfrm>
      </p:grpSpPr>
      <p:sp>
        <p:nvSpPr>
          <p:cNvPr id="8" name="矩形 7"/>
          <p:cNvSpPr/>
          <p:nvPr userDrawn="1"/>
        </p:nvSpPr>
        <p:spPr>
          <a:xfrm>
            <a:off x="1" y="4149873"/>
            <a:ext cx="12188826" cy="2711303"/>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1_内容与标题">
    <p:spTree>
      <p:nvGrpSpPr>
        <p:cNvPr id="1" name=""/>
        <p:cNvGrpSpPr/>
        <p:nvPr/>
      </p:nvGrpSpPr>
      <p:grpSpPr>
        <a:xfrm>
          <a:off x="0" y="0"/>
          <a:ext cx="0" cy="0"/>
        </a:xfrm>
      </p:grpSpPr>
      <p:sp>
        <p:nvSpPr>
          <p:cNvPr id="8" name="矩形 7"/>
          <p:cNvSpPr/>
          <p:nvPr userDrawn="1"/>
        </p:nvSpPr>
        <p:spPr>
          <a:xfrm>
            <a:off x="1" y="3717827"/>
            <a:ext cx="12188826" cy="3143350"/>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image" Target="../media/image3.png"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矩形 1"/>
          <p:cNvSpPr/>
          <p:nvPr userDrawn="1"/>
        </p:nvSpPr>
        <p:spPr>
          <a:xfrm>
            <a:off x="0" y="0"/>
            <a:ext cx="12192000" cy="6858000"/>
          </a:xfrm>
          <a:prstGeom prst="rect">
            <a:avLst/>
          </a:prstGeom>
          <a:blipFill dpi="0" rotWithShape="1">
            <a:blip r:embed="rId15"/>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0.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image" Target="../media/image4.png" /><Relationship Id="rId4" Type="http://schemas.openxmlformats.org/officeDocument/2006/relationships/image" Target="../media/image5.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package" Target="../embeddings/Document3.docx" TargetMode="Internal" /><Relationship Id="rId3" Type="http://schemas.openxmlformats.org/officeDocument/2006/relationships/image" Target="../media/image13.emf" /><Relationship Id="rId4" Type="http://schemas.openxmlformats.org/officeDocument/2006/relationships/vmlDrawing" Target="../drawings/vmlDrawing2.v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4.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5.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slide" Target="slide1.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6.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package" Target="../embeddings/Document1.docx" TargetMode="Internal" /><Relationship Id="rId3" Type="http://schemas.openxmlformats.org/officeDocument/2006/relationships/image" Target="../media/image6.emf" /><Relationship Id="rId4" Type="http://schemas.openxmlformats.org/officeDocument/2006/relationships/package" Target="../embeddings/Document2.docx" TargetMode="Internal" /><Relationship Id="rId5" Type="http://schemas.openxmlformats.org/officeDocument/2006/relationships/image" Target="../media/image7.emf" /><Relationship Id="rId6" Type="http://schemas.openxmlformats.org/officeDocument/2006/relationships/vmlDrawing" Target="../drawings/vmlDrawing1.v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package" Target="../embeddings/Document8.docx" TargetMode="Internal" /><Relationship Id="rId11" Type="http://schemas.openxmlformats.org/officeDocument/2006/relationships/image" Target="../media/image21.emf" /><Relationship Id="rId12" Type="http://schemas.openxmlformats.org/officeDocument/2006/relationships/package" Target="../embeddings/Document9.docx" TargetMode="Internal" /><Relationship Id="rId13" Type="http://schemas.openxmlformats.org/officeDocument/2006/relationships/image" Target="../media/image22.emf" /><Relationship Id="rId14" Type="http://schemas.openxmlformats.org/officeDocument/2006/relationships/vmlDrawing" Target="../drawings/vmlDrawing3.vml" /><Relationship Id="rId2" Type="http://schemas.openxmlformats.org/officeDocument/2006/relationships/package" Target="../embeddings/Document4.docx" TargetMode="Internal" /><Relationship Id="rId3" Type="http://schemas.openxmlformats.org/officeDocument/2006/relationships/image" Target="../media/image17.emf" /><Relationship Id="rId4" Type="http://schemas.openxmlformats.org/officeDocument/2006/relationships/package" Target="../embeddings/Document5.docx" TargetMode="Internal" /><Relationship Id="rId5" Type="http://schemas.openxmlformats.org/officeDocument/2006/relationships/image" Target="../media/image18.emf" /><Relationship Id="rId6" Type="http://schemas.openxmlformats.org/officeDocument/2006/relationships/package" Target="../embeddings/Document6.docx" TargetMode="Internal" /><Relationship Id="rId7" Type="http://schemas.openxmlformats.org/officeDocument/2006/relationships/image" Target="../media/image19.emf" /><Relationship Id="rId8" Type="http://schemas.openxmlformats.org/officeDocument/2006/relationships/package" Target="../embeddings/Document7.docx" TargetMode="Internal" /><Relationship Id="rId9" Type="http://schemas.openxmlformats.org/officeDocument/2006/relationships/image" Target="../media/image20.emf"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image" Target="../media/image2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8" name="标题 2"/>
          <p:cNvSpPr txBox="1"/>
          <p:nvPr/>
        </p:nvSpPr>
        <p:spPr>
          <a:xfrm>
            <a:off x="2333231" y="2701008"/>
            <a:ext cx="7291541" cy="18200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Aft>
                <a:spcPct val="0"/>
              </a:spcAft>
            </a:pPr>
            <a:r>
              <a:rPr lang="en-US" altLang="zh-CN" sz="4000" b="1" kern="100">
                <a:latin typeface="Times New Roman" pitchFamily="18" charset="0"/>
                <a:ea typeface="微软雅黑" panose="020b0503020204020204" charset="-122"/>
                <a:cs typeface="Times New Roman" panose="02020603050405020304" pitchFamily="18" charset="0"/>
              </a:rPr>
              <a:t>          </a:t>
            </a:r>
            <a:r>
              <a:rPr lang="zh-CN" altLang="zh-CN" sz="4000" b="1" kern="100">
                <a:latin typeface="Times New Roman" pitchFamily="18" charset="0"/>
                <a:ea typeface="微软雅黑" panose="020b0503020204020204" charset="-122"/>
                <a:cs typeface="Times New Roman" panose="02020603050405020304" pitchFamily="18" charset="0"/>
              </a:rPr>
              <a:t>勤于积累善于推断</a:t>
            </a:r>
            <a:endParaRPr lang="en-US" altLang="zh-CN" sz="4000" b="1" kern="100" smtClean="0">
              <a:latin typeface="Times New Roman" pitchFamily="18" charset="0"/>
              <a:ea typeface="微软雅黑" panose="020b0503020204020204" charset="-122"/>
              <a:cs typeface="Times New Roman" panose="02020603050405020304" pitchFamily="18" charset="0"/>
            </a:endParaRPr>
          </a:p>
          <a:p>
            <a:pPr>
              <a:lnSpc>
                <a:spcPct val="150000"/>
              </a:lnSpc>
              <a:spcAft>
                <a:spcPct val="0"/>
              </a:spcAft>
            </a:pPr>
            <a:r>
              <a:rPr lang="en-US" altLang="zh-CN" sz="4000" b="1" kern="100">
                <a:latin typeface="Times New Roman" pitchFamily="18" charset="0"/>
                <a:ea typeface="微软雅黑" panose="020b0503020204020204" charset="-122"/>
                <a:cs typeface="Times New Roman" panose="02020603050405020304" pitchFamily="18" charset="0"/>
              </a:rPr>
              <a:t> </a:t>
            </a:r>
            <a:r>
              <a:rPr lang="en-US" altLang="zh-CN" sz="4000" b="1" kern="100" smtClean="0">
                <a:latin typeface="Times New Roman" pitchFamily="18" charset="0"/>
                <a:ea typeface="微软雅黑" panose="020b0503020204020204" charset="-122"/>
                <a:cs typeface="Times New Roman" panose="02020603050405020304" pitchFamily="18" charset="0"/>
              </a:rPr>
              <a:t>         </a:t>
            </a:r>
            <a:r>
              <a:rPr lang="zh-CN" altLang="zh-CN" sz="4000" b="1" kern="100" smtClean="0">
                <a:latin typeface="Times New Roman" pitchFamily="18" charset="0"/>
                <a:ea typeface="微软雅黑" panose="020b0503020204020204" charset="-122"/>
                <a:cs typeface="Times New Roman" panose="02020603050405020304" pitchFamily="18" charset="0"/>
              </a:rPr>
              <a:t>准确</a:t>
            </a:r>
            <a:r>
              <a:rPr lang="zh-CN" altLang="zh-CN" sz="4000" b="1" kern="100">
                <a:latin typeface="Times New Roman" pitchFamily="18" charset="0"/>
                <a:ea typeface="微软雅黑" panose="020b0503020204020204" charset="-122"/>
                <a:cs typeface="Times New Roman" panose="02020603050405020304" pitchFamily="18" charset="0"/>
              </a:rPr>
              <a:t>理解实词</a:t>
            </a:r>
            <a:r>
              <a:rPr lang="zh-CN" altLang="zh-CN" sz="4000" b="1" kern="100" smtClean="0">
                <a:latin typeface="Times New Roman" pitchFamily="18" charset="0"/>
                <a:ea typeface="微软雅黑" panose="020b0503020204020204" charset="-122"/>
                <a:cs typeface="Times New Roman" panose="02020603050405020304" pitchFamily="18" charset="0"/>
              </a:rPr>
              <a:t>含义</a:t>
            </a:r>
            <a:endParaRPr lang="zh-CN" altLang="en-US" sz="4000" b="1" kern="100">
              <a:solidFill>
                <a:prstClr val="black"/>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34566" y="837506"/>
            <a:ext cx="11521280" cy="3693319"/>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请结合语境确定多义词的含义。</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选出对下列句中加颜色词的解释正确的一项。</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楷体_GB2312" pitchFamily="49" charset="-122"/>
                <a:cs typeface="Times New Roman" panose="02020603050405020304" pitchFamily="18" charset="0"/>
              </a:rPr>
              <a:t>其在任时，戚属间有所欲言，公</a:t>
            </a:r>
            <a:r>
              <a:rPr lang="en-US" altLang="zh-CN" sz="2600" kern="100">
                <a:latin typeface="Times New Roman" pitchFamily="18" charset="0"/>
                <a:ea typeface="楷体_GB2312" pitchFamily="49" charset="-122"/>
                <a:cs typeface="Courier New" panose="02070309020205020404" pitchFamily="49" charset="0"/>
              </a:rPr>
              <a:t>(</a:t>
            </a:r>
            <a:r>
              <a:rPr lang="zh-CN" altLang="zh-CN" sz="2600" kern="100">
                <a:latin typeface="Times New Roman" pitchFamily="18" charset="0"/>
                <a:ea typeface="楷体_GB2312" pitchFamily="49" charset="-122"/>
                <a:cs typeface="Times New Roman" panose="02020603050405020304" pitchFamily="18" charset="0"/>
              </a:rPr>
              <a:t>指传主周鼎</a:t>
            </a:r>
            <a:r>
              <a:rPr lang="en-US" altLang="zh-CN" sz="2600" kern="100">
                <a:latin typeface="Times New Roman" pitchFamily="18" charset="0"/>
                <a:ea typeface="楷体_GB2312" pitchFamily="49" charset="-122"/>
                <a:cs typeface="Courier New" panose="02070309020205020404" pitchFamily="49" charset="0"/>
              </a:rPr>
              <a:t>)</a:t>
            </a:r>
            <a:r>
              <a:rPr lang="zh-CN" altLang="zh-CN" sz="2600" kern="100">
                <a:latin typeface="Times New Roman" pitchFamily="18" charset="0"/>
                <a:ea typeface="楷体_GB2312" pitchFamily="49" charset="-122"/>
                <a:cs typeface="Times New Roman" panose="02020603050405020304" pitchFamily="18" charset="0"/>
              </a:rPr>
              <a:t>对庄语，多意沮而</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寝</a:t>
            </a:r>
            <a:r>
              <a:rPr lang="zh-CN" altLang="zh-CN" sz="2600" kern="100" smtClean="0">
                <a:latin typeface="Times New Roman" pitchFamily="18" charset="0"/>
                <a:ea typeface="楷体_GB2312" pitchFamily="49" charset="-122"/>
                <a:cs typeface="Times New Roman" panose="02020603050405020304" pitchFamily="18" charset="0"/>
              </a:rPr>
              <a:t>。</a:t>
            </a:r>
            <a:endParaRPr lang="en-US" altLang="zh-CN" sz="2600" kern="100" smtClean="0">
              <a:latin typeface="Times New Roman" pitchFamily="18" charset="0"/>
              <a:ea typeface="楷体_GB2312" pitchFamily="49" charset="-122"/>
              <a:cs typeface="Times New Roman" panose="02020603050405020304" pitchFamily="18" charset="0"/>
            </a:endParaRPr>
          </a:p>
          <a:p>
            <a:pPr algn="r">
              <a:lnSpc>
                <a:spcPct val="150000"/>
              </a:lnSpc>
              <a:spcAft>
                <a:spcPct val="0"/>
              </a:spcAft>
            </a:pPr>
            <a:r>
              <a:rPr lang="en-US" altLang="zh-CN" sz="2600" kern="100" smtClean="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《孙光祀集</a:t>
            </a:r>
            <a:r>
              <a:rPr lang="en-US" altLang="zh-CN" sz="2600" kern="10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周鼎传》</a:t>
            </a:r>
            <a:r>
              <a:rPr lang="en-US" altLang="zh-CN" sz="2600" kern="100" smtClean="0">
                <a:latin typeface="Times New Roman" pitchFamily="18" charset="0"/>
                <a:cs typeface="Courier New" panose="02070309020205020404" pitchFamily="49" charset="0"/>
              </a:rPr>
              <a:t>)</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A.</a:t>
            </a:r>
            <a:r>
              <a:rPr lang="zh-CN" altLang="zh-CN" sz="2600" kern="100">
                <a:latin typeface="Times New Roman" pitchFamily="18" charset="0"/>
                <a:ea typeface="微软雅黑" panose="020b0503020204020204" charset="-122"/>
                <a:cs typeface="Times New Roman" panose="02020603050405020304" pitchFamily="18" charset="0"/>
              </a:rPr>
              <a:t>睡觉</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B</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丑陋</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C.</a:t>
            </a:r>
            <a:r>
              <a:rPr lang="zh-CN" altLang="zh-CN" sz="2600" kern="100">
                <a:latin typeface="Times New Roman" pitchFamily="18" charset="0"/>
                <a:ea typeface="微软雅黑" panose="020b0503020204020204" charset="-122"/>
                <a:cs typeface="Times New Roman" panose="02020603050405020304" pitchFamily="18" charset="0"/>
              </a:rPr>
              <a:t>隐蔽</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D</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停止</a:t>
            </a:r>
            <a:endParaRPr lang="zh-CN" altLang="zh-CN" sz="1050" kern="100">
              <a:latin typeface="宋体" pitchFamily="2" charset="-122"/>
              <a:cs typeface="Courier New" panose="02070309020205020404" pitchFamily="49" charset="0"/>
            </a:endParaRPr>
          </a:p>
        </p:txBody>
      </p:sp>
      <p:sp>
        <p:nvSpPr>
          <p:cNvPr id="6" name="TextBox 22"/>
          <p:cNvSpPr txBox="1"/>
          <p:nvPr/>
        </p:nvSpPr>
        <p:spPr>
          <a:xfrm>
            <a:off x="2915809" y="3784698"/>
            <a:ext cx="720000" cy="720000"/>
          </a:xfrm>
          <a:prstGeom prst="rect">
            <a:avLst/>
          </a:prstGeom>
          <a:noFill/>
        </p:spPr>
        <p:txBody>
          <a:bodyPr wrap="square" rtlCol="0">
            <a:spAutoFit/>
          </a:bodyPr>
          <a:lstStyle/>
          <a:p>
            <a:r>
              <a:rPr lang="zh-CN" altLang="en-US" sz="4300" b="1">
                <a:solidFill>
                  <a:srgbClr val="C00000"/>
                </a:solidFill>
                <a:latin typeface="华文细黑" pitchFamily="2" charset="-122"/>
                <a:ea typeface="华文细黑" pitchFamily="2" charset="-122"/>
              </a:rPr>
              <a:t>√</a:t>
            </a:r>
          </a:p>
        </p:txBody>
      </p:sp>
      <p:sp>
        <p:nvSpPr>
          <p:cNvPr id="8" name="矩形 7"/>
          <p:cNvSpPr/>
          <p:nvPr/>
        </p:nvSpPr>
        <p:spPr>
          <a:xfrm>
            <a:off x="334566" y="4941962"/>
            <a:ext cx="11521280"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latin typeface="Times New Roman" pitchFamily="18" charset="0"/>
                <a:ea typeface="微软雅黑" panose="020b0503020204020204" charset="-122"/>
                <a:cs typeface="Times New Roman" panose="02020603050405020304" pitchFamily="18" charset="0"/>
              </a:rPr>
              <a:t>　</a:t>
            </a:r>
            <a:r>
              <a:rPr lang="zh-CN" altLang="zh-CN" sz="2600" kern="100">
                <a:latin typeface="Times New Roman" pitchFamily="18" charset="0"/>
                <a:cs typeface="Times New Roman" panose="02020603050405020304" pitchFamily="18" charset="0"/>
              </a:rPr>
              <a:t>根据语境</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欲言</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意沮</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推知为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停止</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义。</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1"/>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440860"/>
            <a:ext cx="11521280" cy="2492990"/>
          </a:xfrm>
          <a:prstGeom prst="rect">
            <a:avLst/>
          </a:prstGeom>
        </p:spPr>
        <p:txBody>
          <a:bodyPr wrap="square">
            <a:spAutoFit/>
          </a:bodyPr>
          <a:lstStyle/>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楷体_GB2312" pitchFamily="49" charset="-122"/>
                <a:cs typeface="Times New Roman" panose="02020603050405020304" pitchFamily="18" charset="0"/>
              </a:rPr>
              <a:t>祜</a:t>
            </a:r>
            <a:r>
              <a:rPr lang="en-US" altLang="zh-CN" sz="2600" kern="100">
                <a:latin typeface="Times New Roman" pitchFamily="18" charset="0"/>
                <a:ea typeface="楷体_GB2312" pitchFamily="49" charset="-122"/>
                <a:cs typeface="Courier New" panose="02070309020205020404" pitchFamily="49" charset="0"/>
              </a:rPr>
              <a:t>(</a:t>
            </a:r>
            <a:r>
              <a:rPr lang="zh-CN" altLang="zh-CN" sz="2600" kern="100">
                <a:latin typeface="Times New Roman" pitchFamily="18" charset="0"/>
                <a:ea typeface="楷体_GB2312" pitchFamily="49" charset="-122"/>
                <a:cs typeface="Times New Roman" panose="02020603050405020304" pitchFamily="18" charset="0"/>
              </a:rPr>
              <a:t>指传主羊祜</a:t>
            </a:r>
            <a:r>
              <a:rPr lang="en-US" altLang="zh-CN" sz="2600" kern="100">
                <a:latin typeface="Times New Roman" pitchFamily="18" charset="0"/>
                <a:ea typeface="楷体_GB2312" pitchFamily="49" charset="-122"/>
                <a:cs typeface="Courier New" panose="02070309020205020404" pitchFamily="49" charset="0"/>
              </a:rPr>
              <a:t>)</a:t>
            </a:r>
            <a:r>
              <a:rPr lang="zh-CN" altLang="zh-CN" sz="2600" kern="100">
                <a:latin typeface="Times New Roman" pitchFamily="18" charset="0"/>
                <a:ea typeface="楷体_GB2312" pitchFamily="49" charset="-122"/>
                <a:cs typeface="Times New Roman" panose="02020603050405020304" pitchFamily="18" charset="0"/>
              </a:rPr>
              <a:t>出军行吴境，刈谷为粮，皆计所</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侵</a:t>
            </a:r>
            <a:r>
              <a:rPr lang="zh-CN" altLang="zh-CN" sz="2600" kern="100">
                <a:latin typeface="Times New Roman" pitchFamily="18" charset="0"/>
                <a:ea typeface="楷体_GB2312" pitchFamily="49" charset="-122"/>
                <a:cs typeface="Times New Roman" panose="02020603050405020304" pitchFamily="18" charset="0"/>
              </a:rPr>
              <a:t>，送绢偿之</a:t>
            </a:r>
            <a:r>
              <a:rPr lang="zh-CN" altLang="zh-CN" sz="2600" kern="100" smtClean="0">
                <a:latin typeface="Times New Roman" pitchFamily="18" charset="0"/>
                <a:ea typeface="楷体_GB2312" pitchFamily="49" charset="-122"/>
                <a:cs typeface="Times New Roman" panose="02020603050405020304" pitchFamily="18" charset="0"/>
              </a:rPr>
              <a:t>。</a:t>
            </a:r>
            <a:endParaRPr lang="en-US" altLang="zh-CN" sz="2600" kern="100" smtClean="0">
              <a:latin typeface="Times New Roman" pitchFamily="18" charset="0"/>
              <a:ea typeface="楷体_GB2312" pitchFamily="49" charset="-122"/>
              <a:cs typeface="Times New Roman" panose="02020603050405020304" pitchFamily="18" charset="0"/>
            </a:endParaRPr>
          </a:p>
          <a:p>
            <a:pPr algn="r">
              <a:lnSpc>
                <a:spcPct val="150000"/>
              </a:lnSpc>
              <a:spcAft>
                <a:spcPct val="0"/>
              </a:spcAft>
            </a:pPr>
            <a:r>
              <a:rPr lang="en-US" altLang="zh-CN" sz="2600" kern="100" smtClean="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cs typeface="Times New Roman" panose="02020603050405020304" pitchFamily="18" charset="0"/>
              </a:rPr>
              <a:t>《晋书</a:t>
            </a:r>
            <a:r>
              <a:rPr lang="en-US" altLang="zh-CN" sz="2600" kern="10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羊祜传》</a:t>
            </a:r>
            <a:r>
              <a:rPr lang="en-US" altLang="zh-CN" sz="2600" kern="100">
                <a:latin typeface="Times New Roman"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A.</a:t>
            </a:r>
            <a:r>
              <a:rPr lang="zh-CN" altLang="zh-CN" sz="2600" kern="100">
                <a:latin typeface="Times New Roman" pitchFamily="18" charset="0"/>
                <a:ea typeface="微软雅黑" panose="020b0503020204020204" charset="-122"/>
                <a:cs typeface="Times New Roman" panose="02020603050405020304" pitchFamily="18" charset="0"/>
              </a:rPr>
              <a:t>侵占</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B</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侵犯</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C.</a:t>
            </a:r>
            <a:r>
              <a:rPr lang="zh-CN" altLang="zh-CN" sz="2600" kern="100">
                <a:latin typeface="Times New Roman" pitchFamily="18" charset="0"/>
                <a:ea typeface="微软雅黑" panose="020b0503020204020204" charset="-122"/>
                <a:cs typeface="Times New Roman" panose="02020603050405020304" pitchFamily="18" charset="0"/>
              </a:rPr>
              <a:t>侵害</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D</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侵袭</a:t>
            </a:r>
            <a:endParaRPr lang="zh-CN" altLang="zh-CN" sz="1050" kern="100">
              <a:latin typeface="宋体" pitchFamily="2" charset="-122"/>
              <a:cs typeface="Courier New" panose="02070309020205020404" pitchFamily="49" charset="0"/>
            </a:endParaRPr>
          </a:p>
        </p:txBody>
      </p:sp>
      <p:sp>
        <p:nvSpPr>
          <p:cNvPr id="6" name="矩形 5"/>
          <p:cNvSpPr/>
          <p:nvPr/>
        </p:nvSpPr>
        <p:spPr>
          <a:xfrm>
            <a:off x="334566" y="4149874"/>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latin typeface="Times New Roman" pitchFamily="18" charset="0"/>
                <a:ea typeface="微软雅黑" panose="020b0503020204020204" charset="-122"/>
                <a:cs typeface="Times New Roman" panose="02020603050405020304" pitchFamily="18" charset="0"/>
              </a:rPr>
              <a:t>　</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侵占</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侧重入侵后占有对方财富、土地的结果。羊祜带兵至吴国境内，割下吴国的稻谷当作军粮，且事后</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送绢偿之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，只能是临时的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占有</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9" name="TextBox 22"/>
          <p:cNvSpPr txBox="1"/>
          <p:nvPr/>
        </p:nvSpPr>
        <p:spPr>
          <a:xfrm>
            <a:off x="181841" y="2623968"/>
            <a:ext cx="720000" cy="720000"/>
          </a:xfrm>
          <a:prstGeom prst="rect">
            <a:avLst/>
          </a:prstGeom>
          <a:noFill/>
        </p:spPr>
        <p:txBody>
          <a:bodyPr wrap="square" rtlCol="0">
            <a:spAutoFit/>
          </a:bodyPr>
          <a:lstStyle/>
          <a:p>
            <a:r>
              <a:rPr lang="zh-CN" altLang="en-US" sz="4300" b="1">
                <a:solidFill>
                  <a:srgbClr val="C00000"/>
                </a:solidFill>
                <a:latin typeface="华文细黑" pitchFamily="2" charset="-122"/>
                <a:ea typeface="华文细黑" pitchFamily="2" charset="-122"/>
              </a:rPr>
              <a:t>√</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1"/>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60368" y="1344752"/>
            <a:ext cx="11495478" cy="3093154"/>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解释下列文段中</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安</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的意思。</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微软雅黑" panose="020b0503020204020204" charset="-122"/>
                <a:cs typeface="Times New Roman" panose="02020603050405020304" pitchFamily="18" charset="0"/>
              </a:rPr>
              <a:t>人主有疾，而必使亲临，处之</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安</a:t>
            </a:r>
            <a:r>
              <a:rPr lang="zh-CN" altLang="zh-CN" sz="2600" kern="100">
                <a:latin typeface="Times New Roman" pitchFamily="18" charset="0"/>
                <a:ea typeface="微软雅黑" panose="020b0503020204020204" charset="-122"/>
                <a:cs typeface="Times New Roman" panose="02020603050405020304" pitchFamily="18" charset="0"/>
              </a:rPr>
              <a:t>乎？</a:t>
            </a:r>
            <a:r>
              <a:rPr lang="en-US" altLang="zh-CN" sz="2600" kern="10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《宋史</a:t>
            </a:r>
            <a:r>
              <a:rPr lang="en-US" altLang="zh-CN" sz="2600" kern="10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曾公亮传》</a:t>
            </a:r>
            <a:r>
              <a:rPr lang="en-US" altLang="zh-CN" sz="2600" kern="100" smtClean="0">
                <a:latin typeface="微软雅黑" panose="020b0503020204020204" charset="-122"/>
                <a:ea typeface="微软雅黑" panose="020b0503020204020204" charset="-122"/>
                <a:cs typeface="Courier New" panose="02070309020205020404" pitchFamily="49" charset="0"/>
              </a:rPr>
              <a:t>)</a:t>
            </a:r>
            <a:r>
              <a:rPr lang="en-US" altLang="zh-CN" sz="1050" kern="100">
                <a:latin typeface="微软雅黑" panose="020b0503020204020204" charset="-122"/>
                <a:ea typeface="微软雅黑" panose="020b0503020204020204" charset="-122"/>
                <a:cs typeface="Times New Roman" panose="02020603050405020304" pitchFamily="18" charset="0"/>
              </a:rPr>
              <a:t> </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a:t>
            </a:r>
            <a:r>
              <a:rPr lang="en-US" altLang="zh-CN" sz="2600" kern="100">
                <a:latin typeface="微软雅黑" panose="020b0503020204020204" charset="-122"/>
                <a:ea typeface="微软雅黑" panose="020b0503020204020204" charset="-122"/>
                <a:cs typeface="Times New Roman" panose="02020603050405020304" pitchFamily="18" charset="0"/>
              </a:rPr>
              <a:t>_</a:t>
            </a:r>
            <a:r>
              <a:rPr lang="en-US" altLang="zh-CN" sz="2600" kern="100" smtClean="0">
                <a:latin typeface="微软雅黑" panose="020b0503020204020204" charset="-122"/>
                <a:ea typeface="微软雅黑" panose="020b0503020204020204" charset="-122"/>
                <a:cs typeface="Times New Roman" panose="02020603050405020304" pitchFamily="18" charset="0"/>
              </a:rPr>
              <a:t>_</a:t>
            </a:r>
            <a:endParaRPr lang="en-US" altLang="zh-CN" sz="2600" kern="100">
              <a:latin typeface="微软雅黑" panose="020b0503020204020204" charset="-122"/>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smtClean="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羊祜，博学能属文，美须眉，善谈论。郡将夏侯威异之，以兄霸之子妻之。夏侯霸之降蜀也，姻亲多告绝，祜独</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安</a:t>
            </a:r>
            <a:r>
              <a:rPr lang="zh-CN" altLang="zh-CN" sz="2600" kern="100">
                <a:latin typeface="Times New Roman" pitchFamily="18" charset="0"/>
                <a:ea typeface="微软雅黑" panose="020b0503020204020204" charset="-122"/>
                <a:cs typeface="Times New Roman" panose="02020603050405020304" pitchFamily="18" charset="0"/>
              </a:rPr>
              <a:t>其室，恩礼有加焉。</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cs typeface="Times New Roman" panose="02020603050405020304" pitchFamily="18" charset="0"/>
              </a:rPr>
              <a:t>《晋书</a:t>
            </a:r>
            <a:r>
              <a:rPr lang="en-US" altLang="zh-CN" sz="2600" kern="10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羊祜传》</a:t>
            </a:r>
            <a:r>
              <a:rPr lang="en-US" altLang="zh-CN" sz="2600" kern="100" smtClean="0">
                <a:latin typeface="Times New Roman" pitchFamily="18" charset="0"/>
                <a:ea typeface="微软雅黑" panose="020b0503020204020204" charset="-122"/>
                <a:cs typeface="Courier New" panose="02070309020205020404" pitchFamily="49" charset="0"/>
              </a:rPr>
              <a:t>)</a:t>
            </a:r>
            <a:endParaRPr lang="en-US" altLang="zh-CN" sz="2600" u="sng" kern="100">
              <a:latin typeface="微软雅黑" panose="020b0503020204020204" charset="-122"/>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______________________________</a:t>
            </a:r>
            <a:endParaRPr lang="en-US" altLang="zh-CN" sz="2600" kern="100">
              <a:latin typeface="微软雅黑" panose="020b0503020204020204" charset="-122"/>
              <a:ea typeface="微软雅黑" panose="020b0503020204020204" charset="-122"/>
              <a:cs typeface="Times New Roman" panose="02020603050405020304" pitchFamily="18" charset="0"/>
            </a:endParaRPr>
          </a:p>
        </p:txBody>
      </p:sp>
      <p:sp>
        <p:nvSpPr>
          <p:cNvPr id="5" name="矩形 4"/>
          <p:cNvSpPr/>
          <p:nvPr/>
        </p:nvSpPr>
        <p:spPr>
          <a:xfrm>
            <a:off x="9191550" y="1839952"/>
            <a:ext cx="851515" cy="621773"/>
          </a:xfrm>
          <a:prstGeom prst="rect">
            <a:avLst/>
          </a:prstGeom>
        </p:spPr>
        <p:txBody>
          <a:bodyPr wrap="none">
            <a:spAutoFit/>
          </a:bodyPr>
          <a:lstStyle/>
          <a:p>
            <a:pPr lvl="0" algn="just">
              <a:lnSpc>
                <a:spcPct val="150000"/>
              </a:lnSpc>
            </a:pPr>
            <a:r>
              <a:rPr lang="zh-CN" altLang="zh-CN" sz="2600" kern="100" smtClean="0">
                <a:solidFill>
                  <a:srgbClr val="C00000"/>
                </a:solidFill>
                <a:latin typeface="微软雅黑" panose="020b0503020204020204" charset="-122"/>
                <a:ea typeface="微软雅黑" panose="020b0503020204020204" charset="-122"/>
                <a:cs typeface="Times New Roman" panose="02020603050405020304" pitchFamily="18" charset="0"/>
              </a:rPr>
              <a:t>安心</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9" name="矩形 8"/>
          <p:cNvSpPr/>
          <p:nvPr/>
        </p:nvSpPr>
        <p:spPr>
          <a:xfrm>
            <a:off x="488073" y="3631526"/>
            <a:ext cx="3852337" cy="692497"/>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安抚、安慰，使</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安顿</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765498"/>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二、古今异义词：分</a:t>
            </a:r>
            <a:r>
              <a:rPr lang="en-US" altLang="zh-CN" sz="2600" b="1" kern="100">
                <a:solidFill>
                  <a:srgbClr val="0000FF"/>
                </a:solidFill>
                <a:latin typeface="宋体" pitchFamily="2" charset="-122"/>
                <a:ea typeface="微软雅黑" panose="020b0503020204020204" charset="-122"/>
                <a:cs typeface="Times New Roman" panose="02020603050405020304" pitchFamily="18" charset="0"/>
              </a:rPr>
              <a:t>“</a:t>
            </a: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形</a:t>
            </a:r>
            <a:r>
              <a:rPr lang="en-US" altLang="zh-CN" sz="2600" b="1" kern="100">
                <a:solidFill>
                  <a:srgbClr val="0000FF"/>
                </a:solidFill>
                <a:latin typeface="宋体" pitchFamily="2" charset="-122"/>
                <a:ea typeface="微软雅黑" panose="020b0503020204020204" charset="-122"/>
                <a:cs typeface="Times New Roman" panose="02020603050405020304" pitchFamily="18" charset="0"/>
              </a:rPr>
              <a:t>”</a:t>
            </a:r>
            <a:r>
              <a:rPr lang="zh-CN" altLang="zh-CN" sz="2600" b="1" kern="100" smtClean="0">
                <a:solidFill>
                  <a:srgbClr val="0000FF"/>
                </a:solidFill>
                <a:latin typeface="Times New Roman" pitchFamily="18" charset="0"/>
                <a:ea typeface="微软雅黑" panose="020b0503020204020204" charset="-122"/>
                <a:cs typeface="Times New Roman" panose="02020603050405020304" pitchFamily="18" charset="0"/>
              </a:rPr>
              <a:t>辨义</a:t>
            </a:r>
            <a:endParaRPr lang="en-US" altLang="zh-CN" sz="2600" b="1" kern="100" smtClean="0">
              <a:solidFill>
                <a:srgbClr val="0000FF"/>
              </a:solidFill>
              <a:latin typeface="Times New Roman" pitchFamily="18" charset="0"/>
              <a:ea typeface="微软雅黑" panose="020b0503020204020204" charset="-122"/>
              <a:cs typeface="Times New Roman" panose="02020603050405020304" pitchFamily="18" charset="0"/>
            </a:endParaRPr>
          </a:p>
          <a:p>
            <a:pPr lvl="0">
              <a:lnSpc>
                <a:spcPct val="150000"/>
              </a:lnSpc>
            </a:pPr>
            <a:r>
              <a:rPr lang="zh-CN" altLang="en-US" sz="2600" b="1" kern="100">
                <a:solidFill>
                  <a:prstClr val="black"/>
                </a:solidFill>
                <a:latin typeface="Times New Roman" pitchFamily="18" charset="0"/>
                <a:ea typeface="微软雅黑" panose="020b0503020204020204" charset="-122"/>
                <a:cs typeface="Times New Roman" panose="02020603050405020304" pitchFamily="18" charset="0"/>
              </a:rPr>
              <a:t>知识</a:t>
            </a:r>
            <a:r>
              <a:rPr lang="zh-CN" altLang="en-US" sz="2600" b="1" kern="100" smtClean="0">
                <a:solidFill>
                  <a:prstClr val="black"/>
                </a:solidFill>
                <a:latin typeface="Times New Roman" pitchFamily="18" charset="0"/>
                <a:ea typeface="微软雅黑" panose="020b0503020204020204" charset="-122"/>
                <a:cs typeface="Times New Roman" panose="02020603050405020304" pitchFamily="18" charset="0"/>
              </a:rPr>
              <a:t>梳理</a:t>
            </a:r>
            <a:endParaRPr lang="en-US" altLang="zh-CN" sz="2600" b="1" kern="100">
              <a:solidFill>
                <a:prstClr val="black"/>
              </a:solidFill>
              <a:latin typeface="Times New Roman" pitchFamily="18" charset="0"/>
              <a:ea typeface="微软雅黑" panose="020b0503020204020204" charset="-122"/>
              <a:cs typeface="Times New Roman" panose="02020603050405020304" pitchFamily="18" charset="0"/>
            </a:endParaRPr>
          </a:p>
        </p:txBody>
      </p:sp>
      <p:sp>
        <p:nvSpPr>
          <p:cNvPr id="3" name="矩形 2"/>
          <p:cNvSpPr/>
          <p:nvPr/>
        </p:nvSpPr>
        <p:spPr>
          <a:xfrm>
            <a:off x="334566" y="2709714"/>
            <a:ext cx="434734" cy="692497"/>
          </a:xfrm>
          <a:prstGeom prst="rect">
            <a:avLst/>
          </a:prstGeom>
        </p:spPr>
        <p:txBody>
          <a:bodyPr wrap="non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endParaRPr lang="zh-CN" altLang="zh-CN" sz="1050" kern="100">
              <a:latin typeface="宋体" pitchFamily="2" charset="-122"/>
              <a:cs typeface="Courier New" panose="02070309020205020404" pitchFamily="49" charset="0"/>
            </a:endParaRPr>
          </a:p>
        </p:txBody>
      </p:sp>
      <p:pic>
        <p:nvPicPr>
          <p:cNvPr id="4" name="Picture 2" descr="K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646053" y="2143250"/>
            <a:ext cx="8898307" cy="3158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2205658"/>
            <a:ext cx="434734" cy="692497"/>
          </a:xfrm>
          <a:prstGeom prst="rect">
            <a:avLst/>
          </a:prstGeom>
        </p:spPr>
        <p:txBody>
          <a:bodyPr wrap="non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endParaRPr lang="zh-CN" altLang="zh-CN" sz="1050" kern="100">
              <a:latin typeface="宋体" pitchFamily="2" charset="-122"/>
              <a:cs typeface="Courier New" panose="02070309020205020404" pitchFamily="49" charset="0"/>
            </a:endParaRPr>
          </a:p>
        </p:txBody>
      </p:sp>
      <p:pic>
        <p:nvPicPr>
          <p:cNvPr id="3" name="Picture 2" descr="K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9374" y="1605236"/>
            <a:ext cx="8211665" cy="3120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288146"/>
            <a:ext cx="11521280" cy="6093976"/>
          </a:xfrm>
          <a:prstGeom prst="rect">
            <a:avLst/>
          </a:prstGeom>
        </p:spPr>
        <p:txBody>
          <a:bodyPr wrap="square">
            <a:spAutoFit/>
          </a:bodyPr>
          <a:lstStyle/>
          <a:p>
            <a:pPr lvl="0">
              <a:lnSpc>
                <a:spcPct val="150000"/>
              </a:lnSpc>
            </a:pPr>
            <a:r>
              <a:rPr lang="zh-CN" altLang="en-US" sz="2600" b="1" kern="100" smtClean="0">
                <a:solidFill>
                  <a:prstClr val="black"/>
                </a:solidFill>
                <a:latin typeface="Times New Roman" pitchFamily="18" charset="0"/>
                <a:ea typeface="微软雅黑" panose="020b0503020204020204" charset="-122"/>
                <a:cs typeface="Times New Roman" panose="02020603050405020304" pitchFamily="18" charset="0"/>
              </a:rPr>
              <a:t>知识理解</a:t>
            </a:r>
            <a:endParaRPr lang="en-US" altLang="zh-CN" sz="2600" b="1" kern="100" smtClean="0">
              <a:solidFill>
                <a:prstClr val="black"/>
              </a:solidFill>
              <a:latin typeface="Times New Roman"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试辨析下列句中加颜色词语的古今词义，并说明演变类型。</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河</a:t>
            </a:r>
            <a:r>
              <a:rPr lang="zh-CN" altLang="zh-CN" sz="2600" kern="100">
                <a:latin typeface="Times New Roman" pitchFamily="18" charset="0"/>
                <a:ea typeface="微软雅黑" panose="020b0503020204020204" charset="-122"/>
                <a:cs typeface="Times New Roman" panose="02020603050405020304" pitchFamily="18" charset="0"/>
              </a:rPr>
              <a:t>内凶，则移其民于河东</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古义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a:t>
            </a:r>
            <a:endParaRPr lang="zh-CN" altLang="zh-CN" sz="1050" kern="100">
              <a:latin typeface="宋体" pitchFamily="2" charset="-122"/>
              <a:ea typeface="微软雅黑" panose="020b0503020204020204"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今义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词义演变类型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锲而不舍，</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金</a:t>
            </a:r>
            <a:r>
              <a:rPr lang="zh-CN" altLang="zh-CN" sz="2600" kern="100">
                <a:latin typeface="Times New Roman" pitchFamily="18" charset="0"/>
                <a:ea typeface="微软雅黑" panose="020b0503020204020204" charset="-122"/>
                <a:cs typeface="Times New Roman" panose="02020603050405020304" pitchFamily="18" charset="0"/>
              </a:rPr>
              <a:t>石可镂</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古义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今义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词义演变类型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p:txBody>
      </p:sp>
      <p:sp>
        <p:nvSpPr>
          <p:cNvPr id="7" name="矩形 6"/>
          <p:cNvSpPr/>
          <p:nvPr/>
        </p:nvSpPr>
        <p:spPr>
          <a:xfrm>
            <a:off x="1466442" y="1989634"/>
            <a:ext cx="851515" cy="617477"/>
          </a:xfrm>
          <a:prstGeom prst="rect">
            <a:avLst/>
          </a:prstGeom>
        </p:spPr>
        <p:txBody>
          <a:bodyPr wrap="non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黄河</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1" name="矩形 10"/>
          <p:cNvSpPr/>
          <p:nvPr/>
        </p:nvSpPr>
        <p:spPr>
          <a:xfrm>
            <a:off x="1568182" y="2565698"/>
            <a:ext cx="3518912"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天然的或人工的大水道</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3" name="矩形 12"/>
          <p:cNvSpPr/>
          <p:nvPr/>
        </p:nvSpPr>
        <p:spPr>
          <a:xfrm>
            <a:off x="2782838" y="3159014"/>
            <a:ext cx="1518364"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词义扩大</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8" name="矩形 17"/>
          <p:cNvSpPr/>
          <p:nvPr/>
        </p:nvSpPr>
        <p:spPr>
          <a:xfrm>
            <a:off x="1558695" y="4368372"/>
            <a:ext cx="851515"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金属</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20" name="矩形 19"/>
          <p:cNvSpPr/>
          <p:nvPr/>
        </p:nvSpPr>
        <p:spPr>
          <a:xfrm>
            <a:off x="1479535" y="4974452"/>
            <a:ext cx="851515"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黄金</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22" name="矩形 21"/>
          <p:cNvSpPr/>
          <p:nvPr/>
        </p:nvSpPr>
        <p:spPr>
          <a:xfrm>
            <a:off x="2742715" y="5525247"/>
            <a:ext cx="1518364"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词义缩小</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linds(horizontal)">
                                      <p:cBhvr>
                                        <p:cTn id="25" dur="500"/>
                                        <p:tgtEl>
                                          <p:spTgt spid="1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linds(horizontal)">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1"/>
      <p:bldP spid="13" grpId="2"/>
      <p:bldP spid="18" grpId="3"/>
      <p:bldP spid="20" grpId="4"/>
      <p:bldP spid="22" grpId="5"/>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65015"/>
            <a:ext cx="11521280" cy="6749155"/>
          </a:xfrm>
          <a:prstGeom prst="rect">
            <a:avLst/>
          </a:prstGeom>
        </p:spPr>
        <p:txBody>
          <a:bodyPr wrap="square">
            <a:spAutoFit/>
          </a:bodyPr>
          <a:lstStyle/>
          <a:p>
            <a:pPr lvl="0" algn="just">
              <a:lnSpc>
                <a:spcPct val="140000"/>
              </a:lnSpc>
            </a:pPr>
            <a:r>
              <a:rPr lang="en-US" altLang="zh-CN" sz="2600" kern="100">
                <a:solidFill>
                  <a:prstClr val="black"/>
                </a:solidFill>
                <a:latin typeface="Times New Roman" pitchFamily="18" charset="0"/>
                <a:ea typeface="微软雅黑" panose="020b0503020204020204" charset="-122"/>
                <a:cs typeface="Courier New" panose="02070309020205020404" pitchFamily="49" charset="0"/>
              </a:rPr>
              <a:t>(3)</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行李</a:t>
            </a:r>
            <a:r>
              <a:rPr lang="zh-CN" altLang="zh-CN" sz="2600" kern="100">
                <a:solidFill>
                  <a:prstClr val="black"/>
                </a:solidFill>
                <a:latin typeface="Times New Roman" pitchFamily="18" charset="0"/>
                <a:ea typeface="微软雅黑" panose="020b0503020204020204" charset="-122"/>
                <a:cs typeface="Times New Roman" panose="02020603050405020304" pitchFamily="18" charset="0"/>
              </a:rPr>
              <a:t>之往来，共其乏困</a:t>
            </a:r>
            <a:endParaRPr lang="zh-CN" altLang="zh-CN" sz="1050" kern="100">
              <a:solidFill>
                <a:prstClr val="black"/>
              </a:solidFill>
              <a:latin typeface="宋体" pitchFamily="2" charset="-122"/>
              <a:cs typeface="Courier New" panose="02070309020205020404" pitchFamily="49" charset="0"/>
            </a:endParaRPr>
          </a:p>
          <a:p>
            <a:pPr lvl="0" algn="just">
              <a:lnSpc>
                <a:spcPct val="140000"/>
              </a:lnSpc>
            </a:pPr>
            <a:r>
              <a:rPr lang="zh-CN" altLang="zh-CN" sz="2600" kern="100">
                <a:solidFill>
                  <a:prstClr val="black"/>
                </a:solidFill>
                <a:latin typeface="Times New Roman" pitchFamily="18" charset="0"/>
                <a:ea typeface="微软雅黑" panose="020b0503020204020204" charset="-122"/>
                <a:cs typeface="Times New Roman" panose="02020603050405020304" pitchFamily="18" charset="0"/>
              </a:rPr>
              <a:t>古义</a:t>
            </a:r>
            <a:r>
              <a:rPr lang="zh-CN" altLang="zh-CN" sz="2600" kern="100" smtClean="0">
                <a:solidFill>
                  <a:prstClr val="black"/>
                </a:solidFill>
                <a:latin typeface="Times New Roman" pitchFamily="18" charset="0"/>
                <a:ea typeface="微软雅黑" panose="020b0503020204020204" charset="-122"/>
                <a:cs typeface="Times New Roman" panose="02020603050405020304" pitchFamily="18" charset="0"/>
              </a:rPr>
              <a:t>：</a:t>
            </a:r>
            <a:r>
              <a:rPr lang="en-US" altLang="zh-CN" sz="2600" kern="100" smtClean="0">
                <a:solidFill>
                  <a:prstClr val="black"/>
                </a:solidFill>
                <a:latin typeface="Times New Roman" pitchFamily="18" charset="0"/>
                <a:ea typeface="微软雅黑" panose="020b0503020204020204" charset="-122"/>
                <a:cs typeface="Times New Roman" panose="02020603050405020304" pitchFamily="18" charset="0"/>
              </a:rPr>
              <a:t>____________</a:t>
            </a:r>
            <a:endParaRPr lang="zh-CN" altLang="zh-CN" sz="1050" kern="100">
              <a:solidFill>
                <a:prstClr val="black"/>
              </a:solidFill>
              <a:latin typeface="宋体" pitchFamily="2" charset="-122"/>
              <a:ea typeface="微软雅黑" panose="020b0503020204020204" charset="-122"/>
              <a:cs typeface="Courier New" panose="02070309020205020404" pitchFamily="49" charset="0"/>
            </a:endParaRPr>
          </a:p>
          <a:p>
            <a:pPr lvl="0" algn="just">
              <a:lnSpc>
                <a:spcPct val="140000"/>
              </a:lnSpc>
            </a:pPr>
            <a:r>
              <a:rPr lang="zh-CN" altLang="zh-CN" sz="2600" kern="100">
                <a:solidFill>
                  <a:prstClr val="black"/>
                </a:solidFill>
                <a:latin typeface="Times New Roman" pitchFamily="18" charset="0"/>
                <a:ea typeface="微软雅黑" panose="020b0503020204020204" charset="-122"/>
                <a:cs typeface="Times New Roman" panose="02020603050405020304" pitchFamily="18" charset="0"/>
              </a:rPr>
              <a:t>今义</a:t>
            </a:r>
            <a:r>
              <a:rPr lang="zh-CN" altLang="zh-CN" sz="2600" kern="100" smtClean="0">
                <a:solidFill>
                  <a:prstClr val="black"/>
                </a:solidFill>
                <a:latin typeface="Times New Roman" pitchFamily="18" charset="0"/>
                <a:ea typeface="微软雅黑" panose="020b0503020204020204" charset="-122"/>
                <a:cs typeface="Times New Roman" panose="02020603050405020304" pitchFamily="18" charset="0"/>
              </a:rPr>
              <a:t>：</a:t>
            </a:r>
            <a:r>
              <a:rPr lang="en-US" altLang="zh-CN" sz="2600" kern="100" smtClean="0">
                <a:solidFill>
                  <a:prstClr val="black"/>
                </a:solidFill>
                <a:latin typeface="微软雅黑" panose="020b0503020204020204" charset="-122"/>
                <a:ea typeface="微软雅黑" panose="020b0503020204020204" charset="-122"/>
                <a:cs typeface="Times New Roman" panose="02020603050405020304" pitchFamily="18" charset="0"/>
              </a:rPr>
              <a:t>__________________________</a:t>
            </a:r>
            <a:endParaRPr lang="zh-CN" altLang="zh-CN" sz="1050" kern="100">
              <a:solidFill>
                <a:prstClr val="black"/>
              </a:solidFill>
              <a:latin typeface="微软雅黑" panose="020b0503020204020204" charset="-122"/>
              <a:ea typeface="微软雅黑" panose="020b0503020204020204" charset="-122"/>
              <a:cs typeface="Courier New" panose="02070309020205020404" pitchFamily="49" charset="0"/>
            </a:endParaRPr>
          </a:p>
          <a:p>
            <a:pPr lvl="0" algn="just">
              <a:lnSpc>
                <a:spcPct val="140000"/>
              </a:lnSpc>
            </a:pPr>
            <a:r>
              <a:rPr lang="zh-CN" altLang="zh-CN" sz="2600" kern="100">
                <a:solidFill>
                  <a:prstClr val="black"/>
                </a:solidFill>
                <a:latin typeface="Times New Roman" pitchFamily="18" charset="0"/>
                <a:ea typeface="微软雅黑" panose="020b0503020204020204" charset="-122"/>
                <a:cs typeface="Times New Roman" panose="02020603050405020304" pitchFamily="18" charset="0"/>
              </a:rPr>
              <a:t>词义演变类型</a:t>
            </a:r>
            <a:r>
              <a:rPr lang="zh-CN" altLang="zh-CN" sz="2600" kern="100" smtClean="0">
                <a:solidFill>
                  <a:prstClr val="black"/>
                </a:solidFill>
                <a:latin typeface="Times New Roman" pitchFamily="18" charset="0"/>
                <a:ea typeface="微软雅黑" panose="020b0503020204020204" charset="-122"/>
                <a:cs typeface="Times New Roman" panose="02020603050405020304" pitchFamily="18" charset="0"/>
              </a:rPr>
              <a:t>：</a:t>
            </a:r>
            <a:r>
              <a:rPr lang="en-US" altLang="zh-CN" sz="2600" kern="100" smtClean="0">
                <a:solidFill>
                  <a:prstClr val="black"/>
                </a:solidFill>
                <a:latin typeface="微软雅黑" panose="020b0503020204020204" charset="-122"/>
                <a:ea typeface="微软雅黑" panose="020b0503020204020204" charset="-122"/>
                <a:cs typeface="Times New Roman" panose="02020603050405020304" pitchFamily="18" charset="0"/>
              </a:rPr>
              <a:t>____________</a:t>
            </a:r>
          </a:p>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今闻</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购</a:t>
            </a:r>
            <a:r>
              <a:rPr lang="zh-CN" altLang="zh-CN" sz="2600" kern="100">
                <a:latin typeface="Times New Roman" pitchFamily="18" charset="0"/>
                <a:ea typeface="微软雅黑" panose="020b0503020204020204" charset="-122"/>
                <a:cs typeface="Times New Roman" panose="02020603050405020304" pitchFamily="18" charset="0"/>
              </a:rPr>
              <a:t>将军之首，金千斤，邑万家，将奈何</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古义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今义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词义演变类型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(5)</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怨</a:t>
            </a:r>
            <a:r>
              <a:rPr lang="zh-CN" altLang="zh-CN" sz="2600" kern="100">
                <a:latin typeface="Times New Roman" pitchFamily="18" charset="0"/>
                <a:ea typeface="微软雅黑" panose="020b0503020204020204" charset="-122"/>
                <a:cs typeface="Times New Roman" panose="02020603050405020304" pitchFamily="18" charset="0"/>
              </a:rPr>
              <a:t>不在大，可畏惟人</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古义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今义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词义演变类型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p:txBody>
      </p:sp>
      <p:sp>
        <p:nvSpPr>
          <p:cNvPr id="5" name="矩形 4"/>
          <p:cNvSpPr/>
          <p:nvPr/>
        </p:nvSpPr>
        <p:spPr>
          <a:xfrm>
            <a:off x="1630710" y="566726"/>
            <a:ext cx="1518364" cy="587469"/>
          </a:xfrm>
          <a:prstGeom prst="rect">
            <a:avLst/>
          </a:prstGeom>
        </p:spPr>
        <p:txBody>
          <a:bodyPr wrap="none">
            <a:spAutoFit/>
          </a:bodyPr>
          <a:lstStyle/>
          <a:p>
            <a:pPr lvl="0" algn="just">
              <a:lnSpc>
                <a:spcPct val="14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出使的人</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7" name="矩形 6"/>
          <p:cNvSpPr/>
          <p:nvPr/>
        </p:nvSpPr>
        <p:spPr>
          <a:xfrm>
            <a:off x="1414686" y="1081393"/>
            <a:ext cx="3852337" cy="591765"/>
          </a:xfrm>
          <a:prstGeom prst="rect">
            <a:avLst/>
          </a:prstGeom>
        </p:spPr>
        <p:txBody>
          <a:bodyPr wrap="none">
            <a:spAutoFit/>
          </a:bodyPr>
          <a:lstStyle/>
          <a:p>
            <a:pPr lvl="0" algn="just">
              <a:lnSpc>
                <a:spcPct val="14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出门所带的包裹、箱子等</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9" name="矩形 8"/>
          <p:cNvSpPr/>
          <p:nvPr/>
        </p:nvSpPr>
        <p:spPr>
          <a:xfrm>
            <a:off x="2782838" y="1639827"/>
            <a:ext cx="1518364" cy="591765"/>
          </a:xfrm>
          <a:prstGeom prst="rect">
            <a:avLst/>
          </a:prstGeom>
        </p:spPr>
        <p:txBody>
          <a:bodyPr wrap="none">
            <a:spAutoFit/>
          </a:bodyPr>
          <a:lstStyle/>
          <a:p>
            <a:pPr lvl="0" algn="just">
              <a:lnSpc>
                <a:spcPct val="14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词义转移</a:t>
            </a:r>
            <a:endParaRPr lang="en-US" altLang="zh-CN" sz="2600" kern="100">
              <a:solidFill>
                <a:srgbClr val="C00000"/>
              </a:solidFill>
              <a:latin typeface="微软雅黑" panose="020b0503020204020204" charset="-122"/>
              <a:ea typeface="微软雅黑" panose="020b0503020204020204" charset="-122"/>
              <a:cs typeface="Times New Roman" panose="02020603050405020304" pitchFamily="18" charset="0"/>
            </a:endParaRPr>
          </a:p>
        </p:txBody>
      </p:sp>
      <p:sp>
        <p:nvSpPr>
          <p:cNvPr id="11" name="矩形 10"/>
          <p:cNvSpPr/>
          <p:nvPr/>
        </p:nvSpPr>
        <p:spPr>
          <a:xfrm>
            <a:off x="1486694" y="2755363"/>
            <a:ext cx="1518364" cy="591765"/>
          </a:xfrm>
          <a:prstGeom prst="rect">
            <a:avLst/>
          </a:prstGeom>
        </p:spPr>
        <p:txBody>
          <a:bodyPr wrap="none">
            <a:spAutoFit/>
          </a:bodyPr>
          <a:lstStyle/>
          <a:p>
            <a:pPr lvl="0" algn="just">
              <a:lnSpc>
                <a:spcPct val="14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重金收买</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3" name="矩形 12"/>
          <p:cNvSpPr/>
          <p:nvPr/>
        </p:nvSpPr>
        <p:spPr>
          <a:xfrm>
            <a:off x="1598528" y="3318093"/>
            <a:ext cx="851515" cy="591765"/>
          </a:xfrm>
          <a:prstGeom prst="rect">
            <a:avLst/>
          </a:prstGeom>
        </p:spPr>
        <p:txBody>
          <a:bodyPr wrap="none">
            <a:spAutoFit/>
          </a:bodyPr>
          <a:lstStyle/>
          <a:p>
            <a:pPr lvl="0" algn="just">
              <a:lnSpc>
                <a:spcPct val="14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购买</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5" name="矩形 14"/>
          <p:cNvSpPr/>
          <p:nvPr/>
        </p:nvSpPr>
        <p:spPr>
          <a:xfrm>
            <a:off x="2828968" y="3846194"/>
            <a:ext cx="1518364" cy="591765"/>
          </a:xfrm>
          <a:prstGeom prst="rect">
            <a:avLst/>
          </a:prstGeom>
        </p:spPr>
        <p:txBody>
          <a:bodyPr wrap="none">
            <a:spAutoFit/>
          </a:bodyPr>
          <a:lstStyle/>
          <a:p>
            <a:pPr lvl="0" algn="just">
              <a:lnSpc>
                <a:spcPct val="14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词义弱化</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7" name="矩形 16"/>
          <p:cNvSpPr/>
          <p:nvPr/>
        </p:nvSpPr>
        <p:spPr>
          <a:xfrm>
            <a:off x="1590277" y="4918600"/>
            <a:ext cx="1851789" cy="652486"/>
          </a:xfrm>
          <a:prstGeom prst="rect">
            <a:avLst/>
          </a:prstGeom>
        </p:spPr>
        <p:txBody>
          <a:bodyPr wrap="none">
            <a:spAutoFit/>
          </a:bodyPr>
          <a:lstStyle/>
          <a:p>
            <a:pPr lvl="0" algn="just">
              <a:lnSpc>
                <a:spcPct val="14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仇恨，怀恨</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20" name="矩形 19"/>
          <p:cNvSpPr/>
          <p:nvPr/>
        </p:nvSpPr>
        <p:spPr>
          <a:xfrm>
            <a:off x="1590276" y="5520164"/>
            <a:ext cx="1851789" cy="591765"/>
          </a:xfrm>
          <a:prstGeom prst="rect">
            <a:avLst/>
          </a:prstGeom>
        </p:spPr>
        <p:txBody>
          <a:bodyPr wrap="none">
            <a:spAutoFit/>
          </a:bodyPr>
          <a:lstStyle/>
          <a:p>
            <a:pPr lvl="0" algn="just">
              <a:lnSpc>
                <a:spcPct val="14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埋怨，责备</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22" name="矩形 21"/>
          <p:cNvSpPr/>
          <p:nvPr/>
        </p:nvSpPr>
        <p:spPr>
          <a:xfrm>
            <a:off x="2926854" y="6058510"/>
            <a:ext cx="1518364" cy="652486"/>
          </a:xfrm>
          <a:prstGeom prst="rect">
            <a:avLst/>
          </a:prstGeom>
        </p:spPr>
        <p:txBody>
          <a:bodyPr wrap="none">
            <a:spAutoFit/>
          </a:bodyPr>
          <a:lstStyle/>
          <a:p>
            <a:pPr lvl="0" algn="just">
              <a:lnSpc>
                <a:spcPct val="14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词义弱化</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6"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linds(horizontal)">
                                      <p:cBhvr>
                                        <p:cTn id="43" dur="500"/>
                                        <p:tgtEl>
                                          <p:spTgt spid="17"/>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ntr" presetSubtype="10" fill="hold" grpId="7"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linds(horizontal)">
                                      <p:cBhvr>
                                        <p:cTn id="49" dur="500"/>
                                        <p:tgtEl>
                                          <p:spTgt spid="20"/>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ntr" presetSubtype="10" fill="hold" grpId="8"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linds(horizontal)">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P spid="9" grpId="2"/>
      <p:bldP spid="11" grpId="3"/>
      <p:bldP spid="13" grpId="4"/>
      <p:bldP spid="15" grpId="5"/>
      <p:bldP spid="17" grpId="6"/>
      <p:bldP spid="20" grpId="7"/>
      <p:bldP spid="22" grpId="8"/>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34566" y="984419"/>
            <a:ext cx="11521280" cy="4893647"/>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(6)</a:t>
            </a:r>
            <a:r>
              <a:rPr lang="zh-CN" altLang="zh-CN" sz="2600" kern="100">
                <a:latin typeface="Times New Roman" pitchFamily="18" charset="0"/>
                <a:ea typeface="微软雅黑" panose="020b0503020204020204" charset="-122"/>
                <a:cs typeface="Times New Roman" panose="02020603050405020304" pitchFamily="18" charset="0"/>
              </a:rPr>
              <a:t>天长地久有时尽，此</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恨</a:t>
            </a:r>
            <a:r>
              <a:rPr lang="zh-CN" altLang="zh-CN" sz="2600" kern="100">
                <a:latin typeface="Times New Roman" pitchFamily="18" charset="0"/>
                <a:ea typeface="微软雅黑" panose="020b0503020204020204" charset="-122"/>
                <a:cs typeface="Times New Roman" panose="02020603050405020304" pitchFamily="18" charset="0"/>
              </a:rPr>
              <a:t>绵绵无绝期</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古义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今</a:t>
            </a:r>
            <a:r>
              <a:rPr lang="zh-CN" altLang="zh-CN" sz="2600" kern="100" smtClean="0">
                <a:latin typeface="Times New Roman" pitchFamily="18" charset="0"/>
                <a:ea typeface="微软雅黑" panose="020b0503020204020204" charset="-122"/>
                <a:cs typeface="Times New Roman" panose="02020603050405020304" pitchFamily="18" charset="0"/>
              </a:rPr>
              <a:t>义：</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词义演变类型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(7)</a:t>
            </a:r>
            <a:r>
              <a:rPr lang="zh-CN" altLang="zh-CN" sz="2600" kern="100">
                <a:latin typeface="Times New Roman" pitchFamily="18" charset="0"/>
                <a:ea typeface="微软雅黑" panose="020b0503020204020204" charset="-122"/>
                <a:cs typeface="Times New Roman" panose="02020603050405020304" pitchFamily="18" charset="0"/>
              </a:rPr>
              <a:t>先帝不以臣</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卑鄙</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古义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今义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Courier New" panose="02070309020205020404" pitchFamily="49" charset="0"/>
              </a:rPr>
              <a:t>____________________________________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词义演变类型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1702718" y="1485578"/>
            <a:ext cx="1851789"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遗憾，不满</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0" name="矩形 9"/>
          <p:cNvSpPr/>
          <p:nvPr/>
        </p:nvSpPr>
        <p:spPr>
          <a:xfrm>
            <a:off x="1414686" y="2081314"/>
            <a:ext cx="1851789"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仇恨，怀恨</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2" name="矩形 11"/>
          <p:cNvSpPr/>
          <p:nvPr/>
        </p:nvSpPr>
        <p:spPr>
          <a:xfrm>
            <a:off x="2795325" y="2668424"/>
            <a:ext cx="1518364"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词义强化</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1414686" y="3842644"/>
            <a:ext cx="4852610"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表示地位低，见识短浅，中性词</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6" name="矩形 15"/>
          <p:cNvSpPr/>
          <p:nvPr/>
        </p:nvSpPr>
        <p:spPr>
          <a:xfrm>
            <a:off x="1342678" y="4466595"/>
            <a:ext cx="5407249" cy="621773"/>
          </a:xfrm>
          <a:prstGeom prst="rect">
            <a:avLst/>
          </a:prstGeom>
        </p:spPr>
        <p:txBody>
          <a:bodyPr wrap="none">
            <a:spAutoFit/>
          </a:bodyPr>
          <a:lstStyle/>
          <a:p>
            <a:pPr lvl="0" algn="just">
              <a:lnSpc>
                <a:spcPct val="150000"/>
              </a:lnSpc>
            </a:pPr>
            <a:r>
              <a:rPr lang="en-US" altLang="zh-CN" sz="2600" kern="100">
                <a:solidFill>
                  <a:srgbClr val="C00000"/>
                </a:solidFill>
                <a:latin typeface="Times New Roman" pitchFamily="18" charset="0"/>
                <a:ea typeface="Times New Roman" pitchFamily="18" charset="0"/>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语言、行为</a:t>
            </a:r>
            <a:r>
              <a:rPr lang="en-US" altLang="zh-CN" sz="2600" kern="100">
                <a:solidFill>
                  <a:srgbClr val="C00000"/>
                </a:solidFill>
                <a:latin typeface="Times New Roman" pitchFamily="18" charset="0"/>
                <a:ea typeface="Times New Roman" pitchFamily="18" charset="0"/>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恶劣，不道德，贬义词</a:t>
            </a:r>
            <a:endParaRPr lang="zh-CN" altLang="zh-CN" sz="1050" kern="100">
              <a:solidFill>
                <a:srgbClr val="C00000"/>
              </a:solidFill>
              <a:latin typeface="Times New Roman" pitchFamily="18" charset="0"/>
              <a:ea typeface="微软雅黑" panose="020b0503020204020204" charset="-122"/>
              <a:cs typeface="Times New Roman" panose="02020603050405020304" pitchFamily="18" charset="0"/>
            </a:endParaRPr>
          </a:p>
        </p:txBody>
      </p:sp>
      <p:sp>
        <p:nvSpPr>
          <p:cNvPr id="18" name="矩形 17"/>
          <p:cNvSpPr/>
          <p:nvPr/>
        </p:nvSpPr>
        <p:spPr>
          <a:xfrm>
            <a:off x="2795325" y="5048052"/>
            <a:ext cx="2185214"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感情色彩变化</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linds(horizontal)">
                                      <p:cBhvr>
                                        <p:cTn id="31" dur="500"/>
                                        <p:tgtEl>
                                          <p:spTgt spid="1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1"/>
      <p:bldP spid="12" grpId="2"/>
      <p:bldP spid="14" grpId="3"/>
      <p:bldP spid="16" grpId="4"/>
      <p:bldP spid="18" grpId="5"/>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334566" y="549474"/>
            <a:ext cx="11521280" cy="5736186"/>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判断下列句中加颜色词语是否是与现代汉语同形的双音实词。如若不是，请解释其义。</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铁骑</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突出</a:t>
            </a:r>
            <a:r>
              <a:rPr lang="zh-CN" altLang="zh-CN" sz="2600" kern="100">
                <a:latin typeface="Times New Roman" pitchFamily="18" charset="0"/>
                <a:ea typeface="微软雅黑" panose="020b0503020204020204" charset="-122"/>
                <a:cs typeface="Times New Roman" panose="02020603050405020304" pitchFamily="18" charset="0"/>
              </a:rPr>
              <a:t>刀枪鸣</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于是相如</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前进</a:t>
            </a:r>
            <a:r>
              <a:rPr lang="zh-CN" altLang="zh-CN" sz="2600" kern="100">
                <a:latin typeface="Times New Roman" pitchFamily="18" charset="0"/>
                <a:ea typeface="微软雅黑" panose="020b0503020204020204" charset="-122"/>
                <a:cs typeface="Times New Roman" panose="02020603050405020304" pitchFamily="18" charset="0"/>
              </a:rPr>
              <a:t>缶，因跪请秦王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汉亦留之以</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相当</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谢汉使曰：</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武等</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实在</a:t>
            </a:r>
            <a:r>
              <a:rPr lang="zh-CN" altLang="zh-CN" sz="2600" kern="100">
                <a:latin typeface="Times New Roman" pitchFamily="18" charset="0"/>
                <a:ea typeface="微软雅黑" panose="020b0503020204020204" charset="-122"/>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(5)</a:t>
            </a:r>
            <a:r>
              <a:rPr lang="zh-CN" altLang="zh-CN" sz="2600" kern="100">
                <a:latin typeface="Times New Roman" pitchFamily="18" charset="0"/>
                <a:ea typeface="微软雅黑" panose="020b0503020204020204" charset="-122"/>
                <a:cs typeface="Times New Roman" panose="02020603050405020304" pitchFamily="18" charset="0"/>
              </a:rPr>
              <a:t>屈原</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至于</a:t>
            </a:r>
            <a:r>
              <a:rPr lang="zh-CN" altLang="zh-CN" sz="2600" kern="100">
                <a:latin typeface="Times New Roman" pitchFamily="18" charset="0"/>
                <a:ea typeface="微软雅黑" panose="020b0503020204020204" charset="-122"/>
                <a:cs typeface="Times New Roman" panose="02020603050405020304" pitchFamily="18" charset="0"/>
              </a:rPr>
              <a:t>江滨，被发行吟泽畔。</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颜色憔悴</a:t>
            </a:r>
            <a:r>
              <a:rPr lang="zh-CN" altLang="zh-CN" sz="2600" kern="100">
                <a:latin typeface="Times New Roman" pitchFamily="18" charset="0"/>
                <a:ea typeface="微软雅黑" panose="020b0503020204020204" charset="-122"/>
                <a:cs typeface="Times New Roman" panose="02020603050405020304" pitchFamily="18" charset="0"/>
              </a:rPr>
              <a:t>，</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形容枯槁</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a:t>
            </a:r>
          </a:p>
          <a:p>
            <a:pPr algn="just">
              <a:lnSpc>
                <a:spcPct val="150000"/>
              </a:lnSpc>
              <a:spcAft>
                <a:spcPct val="0"/>
              </a:spcAft>
            </a:pP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_______________________________________________________________________________________________________________________________________________________</a:t>
            </a:r>
          </a:p>
          <a:p>
            <a:pPr algn="just">
              <a:lnSpc>
                <a:spcPct val="150000"/>
              </a:lnSpc>
              <a:spcAft>
                <a:spcPct val="0"/>
              </a:spcAft>
            </a:pPr>
            <a:endParaRPr lang="zh-CN" altLang="zh-CN" sz="1050" kern="100">
              <a:latin typeface="微软雅黑" panose="020b0503020204020204" charset="-122"/>
              <a:ea typeface="微软雅黑" panose="020b0503020204020204" charset="-122"/>
              <a:cs typeface="Courier New" panose="02070309020205020404" pitchFamily="49" charset="0"/>
            </a:endParaRPr>
          </a:p>
        </p:txBody>
      </p:sp>
      <p:sp>
        <p:nvSpPr>
          <p:cNvPr id="9" name="矩形 8"/>
          <p:cNvSpPr/>
          <p:nvPr/>
        </p:nvSpPr>
        <p:spPr>
          <a:xfrm>
            <a:off x="3574926" y="1629594"/>
            <a:ext cx="3852337" cy="692497"/>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不是，指</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突然爆发出</a:t>
            </a:r>
            <a:r>
              <a:rPr lang="en-US" altLang="zh-CN" sz="2600" kern="100">
                <a:solidFill>
                  <a:srgbClr val="C00000"/>
                </a:solidFill>
                <a:latin typeface="宋体" pitchFamily="2" charset="-122"/>
                <a:ea typeface="宋体" pitchFamily="2" charset="-122"/>
                <a:cs typeface="Times New Roman" panose="02020603050405020304" pitchFamily="18" charset="0"/>
              </a:rPr>
              <a:t>”</a:t>
            </a:r>
            <a:endParaRPr lang="zh-CN" altLang="zh-CN" sz="1050" kern="100">
              <a:solidFill>
                <a:srgbClr val="C00000"/>
              </a:solidFill>
              <a:latin typeface="宋体" pitchFamily="2" charset="-122"/>
              <a:ea typeface="宋体" pitchFamily="2" charset="-122"/>
              <a:cs typeface="Courier New" panose="02070309020205020404" pitchFamily="49" charset="0"/>
            </a:endParaRPr>
          </a:p>
        </p:txBody>
      </p:sp>
      <p:sp>
        <p:nvSpPr>
          <p:cNvPr id="11" name="矩形 10"/>
          <p:cNvSpPr/>
          <p:nvPr/>
        </p:nvSpPr>
        <p:spPr>
          <a:xfrm>
            <a:off x="5591150" y="2231957"/>
            <a:ext cx="3852337" cy="617477"/>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不是，指</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走上前进献</a:t>
            </a:r>
            <a:r>
              <a:rPr lang="en-US" altLang="zh-CN" sz="2600" kern="100">
                <a:solidFill>
                  <a:srgbClr val="C00000"/>
                </a:solidFill>
                <a:latin typeface="宋体" pitchFamily="2" charset="-122"/>
                <a:ea typeface="宋体" pitchFamily="2" charset="-122"/>
                <a:cs typeface="Times New Roman" panose="02020603050405020304" pitchFamily="18" charset="0"/>
              </a:rPr>
              <a:t>”</a:t>
            </a:r>
            <a:endParaRPr lang="zh-CN" altLang="zh-CN" sz="1050" kern="100">
              <a:solidFill>
                <a:srgbClr val="C00000"/>
              </a:solidFill>
              <a:latin typeface="宋体" pitchFamily="2" charset="-122"/>
              <a:ea typeface="宋体" pitchFamily="2" charset="-122"/>
              <a:cs typeface="Courier New" panose="02070309020205020404" pitchFamily="49" charset="0"/>
            </a:endParaRPr>
          </a:p>
        </p:txBody>
      </p:sp>
      <p:sp>
        <p:nvSpPr>
          <p:cNvPr id="13" name="矩形 12"/>
          <p:cNvSpPr/>
          <p:nvPr/>
        </p:nvSpPr>
        <p:spPr>
          <a:xfrm>
            <a:off x="3546919" y="2825694"/>
            <a:ext cx="3185487" cy="617477"/>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不是，指</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相抵押</a:t>
            </a:r>
            <a:r>
              <a:rPr lang="en-US" altLang="zh-CN" sz="2600" kern="100">
                <a:solidFill>
                  <a:srgbClr val="C00000"/>
                </a:solidFill>
                <a:latin typeface="宋体" pitchFamily="2" charset="-122"/>
                <a:ea typeface="宋体" pitchFamily="2" charset="-122"/>
                <a:cs typeface="Times New Roman" panose="02020603050405020304" pitchFamily="18" charset="0"/>
              </a:rPr>
              <a:t>”</a:t>
            </a:r>
            <a:endParaRPr lang="zh-CN" altLang="zh-CN" sz="1050" kern="100">
              <a:solidFill>
                <a:srgbClr val="C00000"/>
              </a:solidFill>
              <a:latin typeface="宋体" pitchFamily="2" charset="-122"/>
              <a:ea typeface="宋体" pitchFamily="2" charset="-122"/>
              <a:cs typeface="Courier New" panose="02070309020205020404" pitchFamily="49" charset="0"/>
            </a:endParaRPr>
          </a:p>
        </p:txBody>
      </p:sp>
      <p:sp>
        <p:nvSpPr>
          <p:cNvPr id="15" name="矩形 14"/>
          <p:cNvSpPr/>
          <p:nvPr/>
        </p:nvSpPr>
        <p:spPr>
          <a:xfrm>
            <a:off x="5166687" y="3416274"/>
            <a:ext cx="3518912" cy="692497"/>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不是，指</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确实存在</a:t>
            </a:r>
            <a:r>
              <a:rPr lang="en-US" altLang="zh-CN" sz="2600" kern="100">
                <a:solidFill>
                  <a:srgbClr val="C00000"/>
                </a:solidFill>
                <a:latin typeface="宋体" pitchFamily="2" charset="-122"/>
                <a:ea typeface="宋体" pitchFamily="2" charset="-122"/>
                <a:cs typeface="Times New Roman" panose="02020603050405020304" pitchFamily="18" charset="0"/>
              </a:rPr>
              <a:t>”</a:t>
            </a:r>
            <a:endParaRPr lang="zh-CN" altLang="zh-CN" sz="1050" kern="100">
              <a:solidFill>
                <a:srgbClr val="C00000"/>
              </a:solidFill>
              <a:latin typeface="宋体" pitchFamily="2" charset="-122"/>
              <a:ea typeface="宋体" pitchFamily="2" charset="-122"/>
              <a:cs typeface="Courier New" panose="02070309020205020404" pitchFamily="49" charset="0"/>
            </a:endParaRPr>
          </a:p>
        </p:txBody>
      </p:sp>
      <p:sp>
        <p:nvSpPr>
          <p:cNvPr id="17" name="矩形 16"/>
          <p:cNvSpPr/>
          <p:nvPr/>
        </p:nvSpPr>
        <p:spPr>
          <a:xfrm>
            <a:off x="500506" y="4574713"/>
            <a:ext cx="11139316" cy="1292662"/>
          </a:xfrm>
          <a:prstGeom prst="rect">
            <a:avLst/>
          </a:prstGeom>
        </p:spPr>
        <p:txBody>
          <a:bodyPr wrap="square">
            <a:spAutoFit/>
          </a:bodyPr>
          <a:lstStyle/>
          <a:p>
            <a:pPr>
              <a:lnSpc>
                <a:spcPct val="150000"/>
              </a:lnSpc>
            </a:pPr>
            <a:r>
              <a:rPr lang="zh-CN" altLang="zh-CN" sz="2600" kern="100" smtClean="0">
                <a:solidFill>
                  <a:srgbClr val="C00000"/>
                </a:solidFill>
                <a:latin typeface="微软雅黑" panose="020b0503020204020204" charset="-122"/>
                <a:ea typeface="微软雅黑" panose="020b0503020204020204" charset="-122"/>
                <a:cs typeface="Times New Roman" panose="02020603050405020304" pitchFamily="18" charset="0"/>
              </a:rPr>
              <a:t>指</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来到</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颜色</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不是，指</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脸色，面容</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憔悴</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是双音实词；</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形容</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不是，指</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形体，容貌</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枯槁</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是双音实词</a:t>
            </a:r>
            <a:endParaRPr lang="zh-CN" altLang="en-US">
              <a:solidFill>
                <a:srgbClr val="C00000"/>
              </a:solidFill>
            </a:endParaRPr>
          </a:p>
        </p:txBody>
      </p:sp>
      <p:sp>
        <p:nvSpPr>
          <p:cNvPr id="19" name="矩形 18"/>
          <p:cNvSpPr/>
          <p:nvPr/>
        </p:nvSpPr>
        <p:spPr>
          <a:xfrm>
            <a:off x="8874640" y="4138323"/>
            <a:ext cx="2518638" cy="492443"/>
          </a:xfrm>
          <a:prstGeom prst="rect">
            <a:avLst/>
          </a:prstGeom>
        </p:spPr>
        <p:txBody>
          <a:bodyPr wrap="none">
            <a:spAutoFit/>
          </a:bodyPr>
          <a:lstStyle/>
          <a:p>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至于</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不是，</a:t>
            </a:r>
            <a:endParaRPr lang="zh-CN" altLang="en-US">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5"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linds(horizontal)">
                                      <p:cBhvr>
                                        <p:cTn id="31" dur="500"/>
                                        <p:tgtEl>
                                          <p:spTgt spid="19"/>
                                        </p:tgtEl>
                                      </p:cBhvr>
                                    </p:animEffect>
                                  </p:childTnLst>
                                </p:cTn>
                              </p:par>
                              <p:par>
                                <p:cTn id="32" presetID="3" presetClass="entr" presetSubtype="10" fill="hold" grpId="4"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linds(horizontal)">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1"/>
      <p:bldP spid="13" grpId="2"/>
      <p:bldP spid="15" grpId="3"/>
      <p:bldP spid="17" grpId="4"/>
      <p:bldP spid="19" grpId="5"/>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623463"/>
            <a:ext cx="11521280"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三、活用实词：找出规律，语法</a:t>
            </a:r>
            <a:r>
              <a:rPr lang="zh-CN" altLang="zh-CN" sz="2600" b="1" kern="100" smtClean="0">
                <a:solidFill>
                  <a:srgbClr val="0000FF"/>
                </a:solidFill>
                <a:latin typeface="Times New Roman" pitchFamily="18" charset="0"/>
                <a:ea typeface="微软雅黑" panose="020b0503020204020204" charset="-122"/>
                <a:cs typeface="Times New Roman" panose="02020603050405020304" pitchFamily="18" charset="0"/>
              </a:rPr>
              <a:t>判定</a:t>
            </a:r>
            <a:endParaRPr lang="en-US" altLang="zh-CN" sz="2600" b="1" kern="100" smtClean="0">
              <a:solidFill>
                <a:srgbClr val="0000FF"/>
              </a:solidFill>
              <a:latin typeface="Times New Roman" pitchFamily="18" charset="0"/>
              <a:ea typeface="微软雅黑" panose="020b0503020204020204" charset="-122"/>
              <a:cs typeface="Times New Roman" panose="02020603050405020304" pitchFamily="18" charset="0"/>
            </a:endParaRPr>
          </a:p>
          <a:p>
            <a:pPr lvl="0">
              <a:lnSpc>
                <a:spcPct val="150000"/>
              </a:lnSpc>
            </a:pPr>
            <a:r>
              <a:rPr lang="zh-CN" altLang="en-US" sz="2600" b="1" kern="100">
                <a:solidFill>
                  <a:prstClr val="black"/>
                </a:solidFill>
                <a:latin typeface="Times New Roman" pitchFamily="18" charset="0"/>
                <a:ea typeface="微软雅黑" panose="020b0503020204020204" charset="-122"/>
                <a:cs typeface="Times New Roman" panose="02020603050405020304" pitchFamily="18" charset="0"/>
              </a:rPr>
              <a:t>知识</a:t>
            </a:r>
            <a:r>
              <a:rPr lang="zh-CN" altLang="en-US" sz="2600" b="1" kern="100" smtClean="0">
                <a:solidFill>
                  <a:prstClr val="black"/>
                </a:solidFill>
                <a:latin typeface="Times New Roman" pitchFamily="18" charset="0"/>
                <a:ea typeface="微软雅黑" panose="020b0503020204020204" charset="-122"/>
                <a:cs typeface="Times New Roman" panose="02020603050405020304" pitchFamily="18" charset="0"/>
              </a:rPr>
              <a:t>梳理</a:t>
            </a:r>
            <a:endParaRPr lang="en-US" altLang="zh-CN" sz="2600" b="1" kern="100" smtClean="0">
              <a:solidFill>
                <a:prstClr val="black"/>
              </a:solidFill>
              <a:latin typeface="Times New Roman" pitchFamily="18" charset="0"/>
              <a:ea typeface="微软雅黑" panose="020b0503020204020204" charset="-122"/>
              <a:cs typeface="Times New Roman" panose="02020603050405020304" pitchFamily="18" charset="0"/>
            </a:endParaRPr>
          </a:p>
          <a:p>
            <a:pPr lvl="0" algn="just">
              <a:lnSpc>
                <a:spcPct val="150000"/>
              </a:lnSpc>
            </a:pPr>
            <a:r>
              <a:rPr lang="en-US" altLang="zh-CN" sz="2600" kern="100">
                <a:solidFill>
                  <a:prstClr val="black"/>
                </a:solidFill>
                <a:latin typeface="Times New Roman" pitchFamily="18" charset="0"/>
                <a:ea typeface="微软雅黑" panose="020b0503020204020204" charset="-122"/>
                <a:cs typeface="Courier New" panose="02070309020205020404" pitchFamily="49" charset="0"/>
              </a:rPr>
              <a:t>1</a:t>
            </a:r>
            <a:r>
              <a:rPr lang="en-US" altLang="zh-CN" sz="2600" kern="100" smtClean="0">
                <a:solidFill>
                  <a:prstClr val="black"/>
                </a:solidFill>
                <a:latin typeface="Times New Roman" pitchFamily="18" charset="0"/>
                <a:ea typeface="微软雅黑" panose="020b0503020204020204" charset="-122"/>
                <a:cs typeface="Courier New" panose="02070309020205020404" pitchFamily="49" charset="0"/>
              </a:rPr>
              <a:t>.</a:t>
            </a:r>
            <a:endParaRPr lang="zh-CN" altLang="zh-CN" sz="1050" kern="100">
              <a:solidFill>
                <a:prstClr val="black"/>
              </a:solidFill>
              <a:latin typeface="宋体" pitchFamily="2" charset="-122"/>
              <a:cs typeface="Courier New" panose="02070309020205020404" pitchFamily="49" charset="0"/>
            </a:endParaRPr>
          </a:p>
        </p:txBody>
      </p:sp>
      <p:pic>
        <p:nvPicPr>
          <p:cNvPr id="7170" name="Picture 2" descr="K5"/>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811521" y="2032456"/>
            <a:ext cx="7353973" cy="355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矩形 8"/>
          <p:cNvSpPr/>
          <p:nvPr/>
        </p:nvSpPr>
        <p:spPr>
          <a:xfrm>
            <a:off x="1099746" y="1701602"/>
            <a:ext cx="9965521" cy="3093154"/>
          </a:xfrm>
          <a:prstGeom prst="rect">
            <a:avLst/>
          </a:prstGeom>
        </p:spPr>
        <p:txBody>
          <a:bodyPr wrap="square">
            <a:spAutoFit/>
          </a:bodyPr>
          <a:lstStyle/>
          <a:p>
            <a:pPr indent="626110"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文言实词是文言文学习的关键，考生对文言实词掌握的多寡，直接影响其答题的质量与得分。如何能准确理解文言实词在文中的含义，是考生文言文复习的首要任务之一。为此，应本着实用、高效的原则，做到平时多积累，考时善推断，学之有法，练之以据，方能收到复习的最佳效果。</a:t>
            </a:r>
            <a:endParaRPr lang="zh-CN" altLang="zh-CN" sz="1050" kern="100">
              <a:latin typeface="宋体" pitchFamily="2" charset="-122"/>
              <a:cs typeface="Courier New" panose="02070309020205020404" pitchFamily="49" charset="0"/>
            </a:endParaRPr>
          </a:p>
        </p:txBody>
      </p:sp>
      <p:sp>
        <p:nvSpPr>
          <p:cNvPr id="5" name="矩形 4"/>
          <p:cNvSpPr/>
          <p:nvPr/>
        </p:nvSpPr>
        <p:spPr>
          <a:xfrm>
            <a:off x="875206" y="1485577"/>
            <a:ext cx="10440000" cy="3381187"/>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838622" y="806503"/>
            <a:ext cx="851515" cy="492443"/>
          </a:xfrm>
          <a:prstGeom prst="rect">
            <a:avLst/>
          </a:prstGeom>
        </p:spPr>
        <p:txBody>
          <a:bodyPr wrap="none">
            <a:spAutoFit/>
          </a:bodyPr>
          <a:lstStyle/>
          <a:p>
            <a:pPr lvl="0" fontAlgn="base">
              <a:spcBef>
                <a:spcPct val="0"/>
              </a:spcBef>
              <a:spcAft>
                <a:spcPct val="0"/>
              </a:spcAft>
            </a:pPr>
            <a:r>
              <a:rPr lang="zh-CN" altLang="zh-CN" sz="2600" b="1">
                <a:solidFill>
                  <a:prstClr val="black"/>
                </a:solidFill>
                <a:latin typeface="Impact" panose="020b0806030902050204" pitchFamily="34" charset="0"/>
                <a:ea typeface="微软雅黑" panose="020b0503020204020204" charset="-122"/>
                <a:cs typeface="宋体" panose="02010600030101010101" pitchFamily="2" charset="-122"/>
              </a:rPr>
              <a:t>导语</a:t>
            </a:r>
            <a:endParaRPr lang="en-US" altLang="zh-CN" sz="2600" b="1">
              <a:solidFill>
                <a:prstClr val="black"/>
              </a:solidFill>
              <a:latin typeface="Impact" panose="020b0806030902050204" pitchFamily="34" charset="0"/>
              <a:ea typeface="微软雅黑" panose="020b050302020402020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269554"/>
            <a:ext cx="434734" cy="692497"/>
          </a:xfrm>
          <a:prstGeom prst="rect">
            <a:avLst/>
          </a:prstGeom>
        </p:spPr>
        <p:txBody>
          <a:bodyPr wrap="non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endParaRPr lang="zh-CN" altLang="zh-CN" sz="1050" kern="100">
              <a:latin typeface="宋体" pitchFamily="2" charset="-122"/>
              <a:cs typeface="Courier New" panose="02070309020205020404" pitchFamily="49" charset="0"/>
            </a:endParaRPr>
          </a:p>
        </p:txBody>
      </p:sp>
      <p:pic>
        <p:nvPicPr>
          <p:cNvPr id="8194" name="Picture 2" descr="K6"/>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418220" y="1713888"/>
            <a:ext cx="7353973" cy="3084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765498"/>
            <a:ext cx="11521280" cy="4293483"/>
          </a:xfrm>
          <a:prstGeom prst="rect">
            <a:avLst/>
          </a:prstGeom>
        </p:spPr>
        <p:txBody>
          <a:bodyPr wrap="square">
            <a:spAutoFit/>
          </a:bodyPr>
          <a:lstStyle/>
          <a:p>
            <a:pPr lvl="0">
              <a:lnSpc>
                <a:spcPct val="150000"/>
              </a:lnSpc>
            </a:pPr>
            <a:r>
              <a:rPr lang="zh-CN" altLang="en-US" sz="2600" b="1" kern="100" smtClean="0">
                <a:solidFill>
                  <a:prstClr val="black"/>
                </a:solidFill>
                <a:latin typeface="Times New Roman" pitchFamily="18" charset="0"/>
                <a:ea typeface="微软雅黑" panose="020b0503020204020204" charset="-122"/>
                <a:cs typeface="Times New Roman" panose="02020603050405020304" pitchFamily="18" charset="0"/>
              </a:rPr>
              <a:t>知识理解</a:t>
            </a:r>
            <a:endParaRPr lang="en-US" altLang="zh-CN" sz="2600" b="1" kern="100" smtClean="0">
              <a:solidFill>
                <a:prstClr val="black"/>
              </a:solidFill>
              <a:latin typeface="Times New Roman"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b="1" kern="100">
                <a:latin typeface="Times New Roman" pitchFamily="18" charset="0"/>
                <a:ea typeface="微软雅黑" panose="020b0503020204020204" charset="-122"/>
                <a:cs typeface="Courier New" panose="02070309020205020404" pitchFamily="49" charset="0"/>
              </a:rPr>
              <a:t>(</a:t>
            </a:r>
            <a:r>
              <a:rPr lang="zh-CN" altLang="zh-CN" sz="2600" b="1" kern="100">
                <a:latin typeface="Times New Roman" pitchFamily="18" charset="0"/>
                <a:ea typeface="微软雅黑" panose="020b0503020204020204" charset="-122"/>
                <a:cs typeface="Times New Roman" panose="02020603050405020304" pitchFamily="18" charset="0"/>
              </a:rPr>
              <a:t>一</a:t>
            </a:r>
            <a:r>
              <a:rPr lang="en-US" altLang="zh-CN" sz="2600" b="1" kern="100">
                <a:latin typeface="Times New Roman" pitchFamily="18" charset="0"/>
                <a:ea typeface="微软雅黑" panose="020b0503020204020204" charset="-122"/>
                <a:cs typeface="Courier New" panose="02070309020205020404" pitchFamily="49" charset="0"/>
              </a:rPr>
              <a:t>)</a:t>
            </a:r>
            <a:r>
              <a:rPr lang="zh-CN" altLang="zh-CN" sz="2600" b="1" kern="100">
                <a:latin typeface="Times New Roman" pitchFamily="18" charset="0"/>
                <a:ea typeface="微软雅黑" panose="020b0503020204020204" charset="-122"/>
                <a:cs typeface="Times New Roman" panose="02020603050405020304" pitchFamily="18" charset="0"/>
              </a:rPr>
              <a:t>名词的活用</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名词活用为状语</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在现代汉语中，名词一般不直接用作状语修饰谓语动词；但在文言文中，有些名词却常用在动词、形容词前面作状语，起修饰、限制作用。主要有：</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微软雅黑" panose="020b0503020204020204" charset="-122"/>
                <a:cs typeface="Times New Roman" panose="02020603050405020304" pitchFamily="18" charset="0"/>
              </a:rPr>
              <a:t>时间名词</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日</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夜</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月</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岁</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等作状语；</a:t>
            </a: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方位名词</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南</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北</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内</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外</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上</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等作状语；</a:t>
            </a: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latin typeface="Times New Roman" pitchFamily="18" charset="0"/>
                <a:ea typeface="微软雅黑" panose="020b0503020204020204" charset="-122"/>
                <a:cs typeface="Times New Roman" panose="02020603050405020304" pitchFamily="18" charset="0"/>
              </a:rPr>
              <a:t>普通名词作状语</a:t>
            </a:r>
            <a:r>
              <a:rPr lang="zh-CN" altLang="zh-CN" sz="2600" kern="100" smtClean="0">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360154"/>
            <a:ext cx="11521280" cy="6093976"/>
          </a:xfrm>
          <a:prstGeom prst="rect">
            <a:avLst/>
          </a:prstGeom>
        </p:spPr>
        <p:txBody>
          <a:bodyPr wrap="square">
            <a:spAutoFit/>
          </a:bodyPr>
          <a:lstStyle/>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试找出下列句中名词活用为状语的词，并试着找出活用的规律和特点。</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东犬西吠</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a:t>
            </a:r>
            <a:endParaRPr lang="zh-CN" altLang="zh-CN" sz="1050" kern="100" smtClean="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smtClean="0">
                <a:latin typeface="Times New Roman" pitchFamily="18" charset="0"/>
                <a:ea typeface="微软雅黑" panose="020b0503020204020204" charset="-122"/>
                <a:cs typeface="Courier New" panose="02070309020205020404" pitchFamily="49" charset="0"/>
              </a:rPr>
              <a:t>(2)</a:t>
            </a:r>
            <a:r>
              <a:rPr lang="zh-CN" altLang="zh-CN" sz="2600" kern="100" smtClean="0">
                <a:latin typeface="Times New Roman" pitchFamily="18" charset="0"/>
                <a:ea typeface="微软雅黑" panose="020b0503020204020204" charset="-122"/>
                <a:cs typeface="Times New Roman" panose="02020603050405020304" pitchFamily="18" charset="0"/>
              </a:rPr>
              <a:t>吾妻死之年所手植也：</a:t>
            </a:r>
            <a:r>
              <a:rPr lang="en-US" altLang="zh-CN" sz="2600" kern="100" smtClean="0">
                <a:latin typeface="微软雅黑" panose="020b0503020204020204" charset="-122"/>
                <a:ea typeface="微软雅黑" panose="020b0503020204020204" charset="-122"/>
                <a:cs typeface="Times New Roman" panose="02020603050405020304" pitchFamily="18" charset="0"/>
              </a:rPr>
              <a:t>____</a:t>
            </a:r>
            <a:endParaRPr lang="zh-CN" altLang="zh-CN" sz="1050" kern="100" smtClean="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乃遂收盛樊於期之首，函封之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雄州雾列，俊采星驰</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(5)</a:t>
            </a:r>
            <a:r>
              <a:rPr lang="zh-CN" altLang="zh-CN" sz="2600" kern="100">
                <a:latin typeface="Times New Roman" pitchFamily="18" charset="0"/>
                <a:ea typeface="微软雅黑" panose="020b0503020204020204" charset="-122"/>
                <a:cs typeface="Times New Roman" panose="02020603050405020304" pitchFamily="18" charset="0"/>
              </a:rPr>
              <a:t>而相如廷叱之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(6)</a:t>
            </a:r>
            <a:r>
              <a:rPr lang="zh-CN" altLang="zh-CN" sz="2600" kern="100">
                <a:latin typeface="Times New Roman" pitchFamily="18" charset="0"/>
                <a:ea typeface="微软雅黑" panose="020b0503020204020204" charset="-122"/>
                <a:cs typeface="Times New Roman" panose="02020603050405020304" pitchFamily="18" charset="0"/>
              </a:rPr>
              <a:t>常以身翼蔽沛公</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(7)</a:t>
            </a:r>
            <a:r>
              <a:rPr lang="zh-CN" altLang="zh-CN" sz="2600" kern="100">
                <a:latin typeface="Times New Roman" pitchFamily="18" charset="0"/>
                <a:ea typeface="微软雅黑" panose="020b0503020204020204" charset="-122"/>
                <a:cs typeface="Times New Roman" panose="02020603050405020304" pitchFamily="18" charset="0"/>
              </a:rPr>
              <a:t>轲自知事不就，倚柱而笑，箕踞以骂</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规律和特点</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_______________________________________________________</a:t>
            </a:r>
          </a:p>
          <a:p>
            <a:pPr algn="just">
              <a:lnSpc>
                <a:spcPct val="150000"/>
              </a:lnSpc>
              <a:spcAft>
                <a:spcPct val="0"/>
              </a:spcAft>
            </a:pPr>
            <a:r>
              <a:rPr lang="en-US" altLang="zh-CN" sz="2600" kern="100" smtClean="0">
                <a:latin typeface="Times New Roman" pitchFamily="18" charset="0"/>
                <a:ea typeface="微软雅黑" panose="020b0503020204020204" charset="-122"/>
                <a:cs typeface="Times New Roman" panose="02020603050405020304" pitchFamily="18" charset="0"/>
              </a:rPr>
              <a:t>____________________________________________________________________</a:t>
            </a:r>
            <a:endParaRPr lang="en-US" altLang="zh-CN" sz="2600" kern="100">
              <a:latin typeface="Times New Roman" pitchFamily="18" charset="0"/>
              <a:ea typeface="微软雅黑" panose="020b0503020204020204" charset="-122"/>
              <a:cs typeface="Times New Roman" panose="02020603050405020304" pitchFamily="18" charset="0"/>
            </a:endParaRPr>
          </a:p>
        </p:txBody>
      </p:sp>
      <p:sp>
        <p:nvSpPr>
          <p:cNvPr id="8" name="矩形 7"/>
          <p:cNvSpPr/>
          <p:nvPr/>
        </p:nvSpPr>
        <p:spPr>
          <a:xfrm>
            <a:off x="2422798" y="1019026"/>
            <a:ext cx="518091"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西</a:t>
            </a:r>
            <a:endParaRPr lang="zh-CN" altLang="en-US">
              <a:solidFill>
                <a:srgbClr val="C00000"/>
              </a:solidFill>
            </a:endParaRPr>
          </a:p>
        </p:txBody>
      </p:sp>
      <p:sp>
        <p:nvSpPr>
          <p:cNvPr id="11" name="矩形 10"/>
          <p:cNvSpPr/>
          <p:nvPr/>
        </p:nvSpPr>
        <p:spPr>
          <a:xfrm>
            <a:off x="4150990" y="1603716"/>
            <a:ext cx="518091"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手</a:t>
            </a:r>
            <a:endParaRPr lang="zh-CN" altLang="en-US">
              <a:solidFill>
                <a:srgbClr val="C00000"/>
              </a:solidFill>
            </a:endParaRPr>
          </a:p>
        </p:txBody>
      </p:sp>
      <p:sp>
        <p:nvSpPr>
          <p:cNvPr id="13" name="矩形 12"/>
          <p:cNvSpPr/>
          <p:nvPr/>
        </p:nvSpPr>
        <p:spPr>
          <a:xfrm>
            <a:off x="5541937" y="2205658"/>
            <a:ext cx="518091"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函</a:t>
            </a:r>
            <a:endParaRPr lang="zh-CN" altLang="en-US">
              <a:solidFill>
                <a:srgbClr val="C00000"/>
              </a:solidFill>
            </a:endParaRPr>
          </a:p>
        </p:txBody>
      </p:sp>
      <p:sp>
        <p:nvSpPr>
          <p:cNvPr id="15" name="矩形 14"/>
          <p:cNvSpPr/>
          <p:nvPr/>
        </p:nvSpPr>
        <p:spPr>
          <a:xfrm>
            <a:off x="4085237" y="2758483"/>
            <a:ext cx="1184940"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雾、星</a:t>
            </a:r>
            <a:endParaRPr lang="zh-CN" altLang="en-US">
              <a:solidFill>
                <a:srgbClr val="C00000"/>
              </a:solidFill>
            </a:endParaRPr>
          </a:p>
        </p:txBody>
      </p:sp>
      <p:sp>
        <p:nvSpPr>
          <p:cNvPr id="17" name="矩形 16"/>
          <p:cNvSpPr/>
          <p:nvPr/>
        </p:nvSpPr>
        <p:spPr>
          <a:xfrm>
            <a:off x="3142878" y="3378108"/>
            <a:ext cx="518091"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廷</a:t>
            </a:r>
            <a:endParaRPr lang="zh-CN" altLang="en-US">
              <a:solidFill>
                <a:srgbClr val="C00000"/>
              </a:solidFill>
            </a:endParaRPr>
          </a:p>
        </p:txBody>
      </p:sp>
      <p:sp>
        <p:nvSpPr>
          <p:cNvPr id="19" name="矩形 18"/>
          <p:cNvSpPr/>
          <p:nvPr/>
        </p:nvSpPr>
        <p:spPr>
          <a:xfrm>
            <a:off x="3434127" y="3968354"/>
            <a:ext cx="518091"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翼</a:t>
            </a:r>
            <a:endParaRPr lang="zh-CN" altLang="en-US">
              <a:solidFill>
                <a:srgbClr val="C00000"/>
              </a:solidFill>
            </a:endParaRPr>
          </a:p>
        </p:txBody>
      </p:sp>
      <p:sp>
        <p:nvSpPr>
          <p:cNvPr id="21" name="矩形 20"/>
          <p:cNvSpPr/>
          <p:nvPr/>
        </p:nvSpPr>
        <p:spPr>
          <a:xfrm>
            <a:off x="6455246" y="4564670"/>
            <a:ext cx="518091"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箕</a:t>
            </a:r>
            <a:endParaRPr lang="zh-CN" altLang="en-US">
              <a:solidFill>
                <a:srgbClr val="C00000"/>
              </a:solidFill>
            </a:endParaRPr>
          </a:p>
        </p:txBody>
      </p:sp>
      <p:sp>
        <p:nvSpPr>
          <p:cNvPr id="23" name="矩形 22"/>
          <p:cNvSpPr/>
          <p:nvPr/>
        </p:nvSpPr>
        <p:spPr>
          <a:xfrm>
            <a:off x="2278782" y="4992759"/>
            <a:ext cx="9217024"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名词用在动词或形容词前，如果不构成主谓关系，那么，它</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一</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25" name="矩形 24"/>
          <p:cNvSpPr/>
          <p:nvPr/>
        </p:nvSpPr>
        <p:spPr>
          <a:xfrm>
            <a:off x="387714" y="5595843"/>
            <a:ext cx="11108092"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定活用为状语，或者说，只要是处于主语和谓语之间的名词一定活用为状语。</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6"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linds(horizontal)">
                                      <p:cBhvr>
                                        <p:cTn id="43" dur="500"/>
                                        <p:tgtEl>
                                          <p:spTgt spid="21"/>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ntr" presetSubtype="10" fill="hold" grpId="7"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linds(horizontal)">
                                      <p:cBhvr>
                                        <p:cTn id="49" dur="500"/>
                                        <p:tgtEl>
                                          <p:spTgt spid="23"/>
                                        </p:tgtEl>
                                      </p:cBhvr>
                                    </p:animEffect>
                                  </p:childTnLst>
                                </p:cTn>
                              </p:par>
                              <p:par>
                                <p:cTn id="50" presetID="3" presetClass="entr" presetSubtype="10" fill="hold" grpId="8"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blinds(horizontal)">
                                      <p:cBhvr>
                                        <p:cTn id="5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1"/>
      <p:bldP spid="13" grpId="2"/>
      <p:bldP spid="15" grpId="3"/>
      <p:bldP spid="17" grpId="4"/>
      <p:bldP spid="19" grpId="5"/>
      <p:bldP spid="21" grpId="6"/>
      <p:bldP spid="23" grpId="7"/>
      <p:bldP spid="25" grpId="8"/>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334566" y="45418"/>
            <a:ext cx="11521280" cy="6694140"/>
          </a:xfrm>
          <a:prstGeom prst="rect">
            <a:avLst/>
          </a:prstGeom>
        </p:spPr>
        <p:txBody>
          <a:bodyPr wrap="square">
            <a:spAutoFit/>
          </a:bodyPr>
          <a:lstStyle/>
          <a:p>
            <a:pPr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名词活用为一般动词</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主要有以下几种现象：</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微软雅黑" panose="020b0503020204020204" charset="-122"/>
                <a:cs typeface="Times New Roman" panose="02020603050405020304" pitchFamily="18" charset="0"/>
              </a:rPr>
              <a:t>名词后带宾语；</a:t>
            </a: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名词前面有副词；</a:t>
            </a: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latin typeface="Times New Roman" pitchFamily="18" charset="0"/>
                <a:ea typeface="微软雅黑" panose="020b0503020204020204" charset="-122"/>
                <a:cs typeface="Times New Roman" panose="02020603050405020304" pitchFamily="18" charset="0"/>
              </a:rPr>
              <a:t>名词前面有能愿动词</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如</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欲</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得</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能</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等</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④</a:t>
            </a:r>
            <a:r>
              <a:rPr lang="zh-CN" altLang="zh-CN" sz="2600" kern="100">
                <a:latin typeface="Times New Roman" pitchFamily="18" charset="0"/>
                <a:ea typeface="微软雅黑" panose="020b0503020204020204" charset="-122"/>
                <a:cs typeface="Times New Roman" panose="02020603050405020304" pitchFamily="18" charset="0"/>
              </a:rPr>
              <a:t>名词后面跟介宾短语。</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试找出下列句中名词活用为动词的词，并试着找出活用的规律和特点。</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微软雅黑" panose="020b0503020204020204" charset="-122"/>
                <a:cs typeface="Times New Roman" panose="02020603050405020304" pitchFamily="18" charset="0"/>
              </a:rPr>
              <a:t>至于君不君，臣不臣</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二月草已芽</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latin typeface="Times New Roman" pitchFamily="18" charset="0"/>
                <a:ea typeface="微软雅黑" panose="020b0503020204020204" charset="-122"/>
                <a:cs typeface="Times New Roman" panose="02020603050405020304" pitchFamily="18" charset="0"/>
              </a:rPr>
              <a:t>巫医乐师百工之人，不耻相师</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④</a:t>
            </a:r>
            <a:r>
              <a:rPr lang="zh-CN" altLang="zh-CN" sz="2600" kern="100">
                <a:latin typeface="Times New Roman" pitchFamily="18" charset="0"/>
                <a:ea typeface="微软雅黑" panose="020b0503020204020204" charset="-122"/>
                <a:cs typeface="Times New Roman" panose="02020603050405020304" pitchFamily="18" charset="0"/>
              </a:rPr>
              <a:t>然而不王者，未之有也</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⑤</a:t>
            </a:r>
            <a:r>
              <a:rPr lang="zh-CN" altLang="zh-CN" sz="2600" kern="100">
                <a:latin typeface="Times New Roman" pitchFamily="18" charset="0"/>
                <a:ea typeface="微软雅黑" panose="020b0503020204020204" charset="-122"/>
                <a:cs typeface="Times New Roman" panose="02020603050405020304" pitchFamily="18" charset="0"/>
              </a:rPr>
              <a:t>君子不齿</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规律和特点</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________________________________________________________</a:t>
            </a:r>
          </a:p>
          <a:p>
            <a:pPr algn="just">
              <a:lnSpc>
                <a:spcPct val="150000"/>
              </a:lnSpc>
            </a:pPr>
            <a:r>
              <a:rPr lang="en-US" altLang="zh-CN" sz="2600" kern="100" smtClean="0">
                <a:latin typeface="Times New Roman" pitchFamily="18" charset="0"/>
                <a:ea typeface="微软雅黑" panose="020b0503020204020204" charset="-122"/>
                <a:cs typeface="Times New Roman" panose="02020603050405020304" pitchFamily="18" charset="0"/>
              </a:rPr>
              <a:t>______________________________________________________________</a:t>
            </a:r>
            <a:r>
              <a:rPr lang="en-US" altLang="zh-CN" sz="2600" kern="100">
                <a:solidFill>
                  <a:prstClr val="black"/>
                </a:solidFill>
                <a:latin typeface="Times New Roman" pitchFamily="18" charset="0"/>
                <a:ea typeface="微软雅黑" panose="020b0503020204020204" charset="-122"/>
                <a:cs typeface="Times New Roman" panose="02020603050405020304" pitchFamily="18" charset="0"/>
              </a:rPr>
              <a:t>____</a:t>
            </a:r>
            <a:r>
              <a:rPr lang="en-US" altLang="zh-CN" sz="2600" kern="100" smtClean="0">
                <a:latin typeface="Times New Roman" pitchFamily="18" charset="0"/>
                <a:ea typeface="微软雅黑" panose="020b0503020204020204" charset="-122"/>
                <a:cs typeface="Times New Roman" panose="02020603050405020304" pitchFamily="18" charset="0"/>
              </a:rPr>
              <a:t>_</a:t>
            </a:r>
            <a:endParaRPr lang="en-US" altLang="zh-CN" sz="2600" kern="100">
              <a:latin typeface="Times New Roman" pitchFamily="18" charset="0"/>
              <a:ea typeface="微软雅黑" panose="020b0503020204020204" charset="-122"/>
              <a:cs typeface="Times New Roman" panose="02020603050405020304" pitchFamily="18" charset="0"/>
            </a:endParaRPr>
          </a:p>
        </p:txBody>
      </p:sp>
      <p:sp>
        <p:nvSpPr>
          <p:cNvPr id="9" name="矩形 8"/>
          <p:cNvSpPr/>
          <p:nvPr/>
        </p:nvSpPr>
        <p:spPr>
          <a:xfrm>
            <a:off x="4562844" y="2329422"/>
            <a:ext cx="3185487"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第二个</a:t>
            </a:r>
            <a:r>
              <a:rPr lang="en-US"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君</a:t>
            </a:r>
            <a:r>
              <a:rPr lang="en-US"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臣</a:t>
            </a:r>
            <a:r>
              <a:rPr lang="en-US"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1" name="矩形 10"/>
          <p:cNvSpPr/>
          <p:nvPr/>
        </p:nvSpPr>
        <p:spPr>
          <a:xfrm>
            <a:off x="5516513" y="3645818"/>
            <a:ext cx="2185214"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第二个</a:t>
            </a:r>
            <a:r>
              <a:rPr lang="en-US"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师</a:t>
            </a:r>
            <a:r>
              <a:rPr lang="en-US"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a:t>
            </a:r>
            <a:endParaRPr lang="zh-CN" altLang="en-US">
              <a:solidFill>
                <a:srgbClr val="C00000"/>
              </a:solidFill>
            </a:endParaRPr>
          </a:p>
        </p:txBody>
      </p:sp>
      <p:sp>
        <p:nvSpPr>
          <p:cNvPr id="13" name="矩形 12"/>
          <p:cNvSpPr/>
          <p:nvPr/>
        </p:nvSpPr>
        <p:spPr>
          <a:xfrm>
            <a:off x="4606345" y="4259386"/>
            <a:ext cx="518091"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王</a:t>
            </a:r>
            <a:endParaRPr lang="zh-CN" altLang="en-US">
              <a:solidFill>
                <a:srgbClr val="C00000"/>
              </a:solidFill>
            </a:endParaRPr>
          </a:p>
        </p:txBody>
      </p:sp>
      <p:sp>
        <p:nvSpPr>
          <p:cNvPr id="15" name="矩形 14"/>
          <p:cNvSpPr/>
          <p:nvPr/>
        </p:nvSpPr>
        <p:spPr>
          <a:xfrm>
            <a:off x="2564185" y="4835450"/>
            <a:ext cx="518091"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齿</a:t>
            </a:r>
            <a:endParaRPr lang="zh-CN" altLang="en-US">
              <a:solidFill>
                <a:srgbClr val="C00000"/>
              </a:solidFill>
            </a:endParaRPr>
          </a:p>
        </p:txBody>
      </p:sp>
      <p:sp>
        <p:nvSpPr>
          <p:cNvPr id="17" name="矩形 16"/>
          <p:cNvSpPr/>
          <p:nvPr/>
        </p:nvSpPr>
        <p:spPr>
          <a:xfrm>
            <a:off x="2464935" y="5256966"/>
            <a:ext cx="9177516" cy="692497"/>
          </a:xfrm>
          <a:prstGeom prst="rect">
            <a:avLst/>
          </a:prstGeom>
        </p:spPr>
        <p:txBody>
          <a:bodyPr wrap="square">
            <a:spAutoFit/>
          </a:bodyPr>
          <a:lstStyle/>
          <a:p>
            <a:pPr algn="just">
              <a:lnSpc>
                <a:spcPct val="150000"/>
              </a:lnSpc>
              <a:spcAft>
                <a:spcPct val="0"/>
              </a:spcAft>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名词前有副词</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不</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已</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相</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等</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，则该名词活用为动词</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9" name="矩形 18"/>
          <p:cNvSpPr/>
          <p:nvPr/>
        </p:nvSpPr>
        <p:spPr>
          <a:xfrm>
            <a:off x="550590" y="5850893"/>
            <a:ext cx="10945216"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因为在现代汉语中，副词不能修饰名词，若修饰了，则该名词活用为动词。</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20" name="矩形 19"/>
          <p:cNvSpPr/>
          <p:nvPr/>
        </p:nvSpPr>
        <p:spPr>
          <a:xfrm>
            <a:off x="2753851" y="2952667"/>
            <a:ext cx="518091"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芽</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6"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2"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3"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4"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par>
                                <p:cTn id="38" presetID="3" presetClass="entr" presetSubtype="10" fill="hold" grpId="5"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blinds(horizontal)">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1"/>
      <p:bldP spid="13" grpId="2"/>
      <p:bldP spid="15" grpId="3"/>
      <p:bldP spid="17" grpId="4"/>
      <p:bldP spid="19" grpId="5"/>
      <p:bldP spid="20" grpId="6"/>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334566" y="117426"/>
            <a:ext cx="11521280" cy="7040389"/>
          </a:xfrm>
          <a:prstGeom prst="rect">
            <a:avLst/>
          </a:prstGeom>
        </p:spPr>
        <p:txBody>
          <a:bodyPr wrap="square">
            <a:spAutoFit/>
          </a:bodyPr>
          <a:lstStyle/>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微软雅黑" panose="020b0503020204020204" charset="-122"/>
                <a:cs typeface="Times New Roman" panose="02020603050405020304" pitchFamily="18" charset="0"/>
              </a:rPr>
              <a:t>假舟楫者，非能水也，而绝江河</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左右欲刃相如</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latin typeface="Times New Roman" pitchFamily="18" charset="0"/>
                <a:ea typeface="微软雅黑" panose="020b0503020204020204" charset="-122"/>
                <a:cs typeface="Times New Roman" panose="02020603050405020304" pitchFamily="18" charset="0"/>
              </a:rPr>
              <a:t>云青青兮欲雨</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④</a:t>
            </a:r>
            <a:r>
              <a:rPr lang="zh-CN" altLang="zh-CN" sz="2600" kern="100">
                <a:latin typeface="Times New Roman" pitchFamily="18" charset="0"/>
                <a:ea typeface="微软雅黑" panose="020b0503020204020204" charset="-122"/>
                <a:cs typeface="Times New Roman" panose="02020603050405020304" pitchFamily="18" charset="0"/>
              </a:rPr>
              <a:t>凭谁问：廉颇老矣，尚能饭否</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⑤</a:t>
            </a:r>
            <a:r>
              <a:rPr lang="zh-CN" altLang="zh-CN" sz="2600" kern="100">
                <a:latin typeface="Times New Roman" pitchFamily="18" charset="0"/>
                <a:ea typeface="微软雅黑" panose="020b0503020204020204" charset="-122"/>
                <a:cs typeface="Times New Roman" panose="02020603050405020304" pitchFamily="18" charset="0"/>
              </a:rPr>
              <a:t>骐骥一跃，不能十步</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规律和</a:t>
            </a:r>
            <a:r>
              <a:rPr lang="zh-CN" altLang="zh-CN" sz="2600" kern="100" smtClean="0">
                <a:latin typeface="Times New Roman" pitchFamily="18" charset="0"/>
                <a:ea typeface="微软雅黑" panose="020b0503020204020204" charset="-122"/>
                <a:cs typeface="Times New Roman" panose="02020603050405020304" pitchFamily="18" charset="0"/>
              </a:rPr>
              <a:t>特点：</a:t>
            </a:r>
            <a:r>
              <a:rPr lang="en-US" altLang="zh-CN" sz="2600" kern="100" smtClean="0">
                <a:latin typeface="Times New Roman" pitchFamily="18" charset="0"/>
                <a:ea typeface="微软雅黑" panose="020b0503020204020204" charset="-122"/>
                <a:cs typeface="Times New Roman" panose="02020603050405020304" pitchFamily="18" charset="0"/>
              </a:rPr>
              <a:t>________________________________________________________</a:t>
            </a:r>
            <a:endParaRPr lang="zh-CN" altLang="zh-CN" sz="1050" kern="100">
              <a:latin typeface="宋体" pitchFamily="2" charset="-122"/>
              <a:ea typeface="微软雅黑" panose="020b0503020204020204" charset="-122"/>
              <a:cs typeface="Courier New" panose="02070309020205020404" pitchFamily="49" charset="0"/>
            </a:endParaRPr>
          </a:p>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微软雅黑" panose="020b0503020204020204" charset="-122"/>
                <a:cs typeface="Times New Roman" panose="02020603050405020304" pitchFamily="18" charset="0"/>
              </a:rPr>
              <a:t>沛公军霸上</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鹪鹩巢于深林</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latin typeface="Times New Roman" pitchFamily="18" charset="0"/>
                <a:ea typeface="微软雅黑" panose="020b0503020204020204" charset="-122"/>
                <a:cs typeface="Times New Roman" panose="02020603050405020304" pitchFamily="18" charset="0"/>
              </a:rPr>
              <a:t>况吾与子渔樵于江渚之上</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④</a:t>
            </a:r>
            <a:r>
              <a:rPr lang="zh-CN" altLang="zh-CN" sz="2600" kern="100">
                <a:latin typeface="Times New Roman" pitchFamily="18" charset="0"/>
                <a:ea typeface="微软雅黑" panose="020b0503020204020204" charset="-122"/>
                <a:cs typeface="Times New Roman" panose="02020603050405020304" pitchFamily="18" charset="0"/>
              </a:rPr>
              <a:t>于是为长安君约车百乘，质于齐</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规律和特点</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________________________________________________________</a:t>
            </a:r>
          </a:p>
          <a:p>
            <a:pPr algn="just">
              <a:lnSpc>
                <a:spcPct val="140000"/>
              </a:lnSpc>
              <a:spcAft>
                <a:spcPct val="0"/>
              </a:spcAft>
            </a:pPr>
            <a:r>
              <a:rPr lang="en-US" altLang="zh-CN" sz="2600" kern="100" smtClean="0">
                <a:latin typeface="Times New Roman" pitchFamily="18" charset="0"/>
                <a:ea typeface="微软雅黑" panose="020b0503020204020204" charset="-122"/>
                <a:cs typeface="Times New Roman" panose="02020603050405020304" pitchFamily="18" charset="0"/>
              </a:rPr>
              <a:t>________________________________________________</a:t>
            </a:r>
            <a:r>
              <a:rPr lang="en-US" altLang="zh-CN" sz="2600" kern="100">
                <a:latin typeface="Times New Roman" pitchFamily="18" charset="0"/>
                <a:ea typeface="微软雅黑" panose="020b0503020204020204" charset="-122"/>
                <a:cs typeface="Times New Roman" panose="02020603050405020304" pitchFamily="18" charset="0"/>
              </a:rPr>
              <a:t>______</a:t>
            </a:r>
          </a:p>
        </p:txBody>
      </p:sp>
      <p:sp>
        <p:nvSpPr>
          <p:cNvPr id="9" name="矩形 8"/>
          <p:cNvSpPr/>
          <p:nvPr/>
        </p:nvSpPr>
        <p:spPr>
          <a:xfrm>
            <a:off x="6239222" y="151930"/>
            <a:ext cx="518091"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水</a:t>
            </a:r>
            <a:endParaRPr lang="zh-CN" altLang="en-US">
              <a:solidFill>
                <a:srgbClr val="C00000"/>
              </a:solidFill>
            </a:endParaRPr>
          </a:p>
        </p:txBody>
      </p:sp>
      <p:sp>
        <p:nvSpPr>
          <p:cNvPr id="10" name="矩形 9"/>
          <p:cNvSpPr/>
          <p:nvPr/>
        </p:nvSpPr>
        <p:spPr>
          <a:xfrm>
            <a:off x="3142878" y="689611"/>
            <a:ext cx="497469" cy="499952"/>
          </a:xfrm>
          <a:prstGeom prst="rect">
            <a:avLst/>
          </a:prstGeom>
        </p:spPr>
        <p:txBody>
          <a:bodyPr wrap="square">
            <a:spAutoFit/>
          </a:bodyPr>
          <a:lstStyle/>
          <a:p>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刃</a:t>
            </a:r>
            <a:endParaRPr lang="zh-CN" altLang="en-US">
              <a:solidFill>
                <a:srgbClr val="C00000"/>
              </a:solidFill>
            </a:endParaRPr>
          </a:p>
        </p:txBody>
      </p:sp>
      <p:sp>
        <p:nvSpPr>
          <p:cNvPr id="11" name="矩形 10"/>
          <p:cNvSpPr/>
          <p:nvPr/>
        </p:nvSpPr>
        <p:spPr>
          <a:xfrm>
            <a:off x="3142878" y="1243427"/>
            <a:ext cx="518091" cy="492443"/>
          </a:xfrm>
          <a:prstGeom prst="rect">
            <a:avLst/>
          </a:prstGeom>
        </p:spPr>
        <p:txBody>
          <a:bodyPr wrap="none">
            <a:spAutoFit/>
          </a:bodyPr>
          <a:lstStyle/>
          <a:p>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雨</a:t>
            </a:r>
          </a:p>
        </p:txBody>
      </p:sp>
      <p:sp>
        <p:nvSpPr>
          <p:cNvPr id="13" name="矩形 12"/>
          <p:cNvSpPr/>
          <p:nvPr/>
        </p:nvSpPr>
        <p:spPr>
          <a:xfrm>
            <a:off x="5447134" y="1815861"/>
            <a:ext cx="518091"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饭</a:t>
            </a:r>
            <a:endParaRPr lang="zh-CN" altLang="en-US">
              <a:solidFill>
                <a:srgbClr val="C00000"/>
              </a:solidFill>
            </a:endParaRPr>
          </a:p>
        </p:txBody>
      </p:sp>
      <p:sp>
        <p:nvSpPr>
          <p:cNvPr id="15" name="矩形 14"/>
          <p:cNvSpPr/>
          <p:nvPr/>
        </p:nvSpPr>
        <p:spPr>
          <a:xfrm>
            <a:off x="4053104" y="2334024"/>
            <a:ext cx="851515" cy="492443"/>
          </a:xfrm>
          <a:prstGeom prst="rect">
            <a:avLst/>
          </a:prstGeom>
        </p:spPr>
        <p:txBody>
          <a:bodyPr wrap="none">
            <a:spAutoFit/>
          </a:bodyPr>
          <a:lstStyle/>
          <a:p>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十步</a:t>
            </a:r>
            <a:endParaRPr lang="zh-CN" altLang="en-US">
              <a:solidFill>
                <a:srgbClr val="C00000"/>
              </a:solidFill>
            </a:endParaRPr>
          </a:p>
        </p:txBody>
      </p:sp>
      <p:sp>
        <p:nvSpPr>
          <p:cNvPr id="17" name="矩形 16"/>
          <p:cNvSpPr/>
          <p:nvPr/>
        </p:nvSpPr>
        <p:spPr>
          <a:xfrm>
            <a:off x="2287408" y="2783469"/>
            <a:ext cx="9505056" cy="652486"/>
          </a:xfrm>
          <a:prstGeom prst="rect">
            <a:avLst/>
          </a:prstGeom>
        </p:spPr>
        <p:txBody>
          <a:bodyPr wrap="square">
            <a:spAutoFit/>
          </a:bodyPr>
          <a:lstStyle/>
          <a:p>
            <a:pPr lvl="0" algn="just">
              <a:lnSpc>
                <a:spcPct val="14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能愿动词</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指</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能</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可</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欲</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等动词</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后面的名词活用为动词。</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8" name="矩形 17"/>
          <p:cNvSpPr/>
          <p:nvPr/>
        </p:nvSpPr>
        <p:spPr>
          <a:xfrm>
            <a:off x="3132566" y="3444581"/>
            <a:ext cx="518091" cy="492443"/>
          </a:xfrm>
          <a:prstGeom prst="rect">
            <a:avLst/>
          </a:prstGeom>
        </p:spPr>
        <p:txBody>
          <a:bodyPr wrap="none">
            <a:spAutoFit/>
          </a:bodyPr>
          <a:lstStyle/>
          <a:p>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军</a:t>
            </a:r>
            <a:endParaRPr lang="zh-CN" altLang="en-US">
              <a:solidFill>
                <a:srgbClr val="C00000"/>
              </a:solidFill>
            </a:endParaRPr>
          </a:p>
        </p:txBody>
      </p:sp>
      <p:sp>
        <p:nvSpPr>
          <p:cNvPr id="19" name="矩形 18"/>
          <p:cNvSpPr/>
          <p:nvPr/>
        </p:nvSpPr>
        <p:spPr>
          <a:xfrm>
            <a:off x="3122256" y="4004000"/>
            <a:ext cx="518091" cy="492443"/>
          </a:xfrm>
          <a:prstGeom prst="rect">
            <a:avLst/>
          </a:prstGeom>
        </p:spPr>
        <p:txBody>
          <a:bodyPr wrap="none">
            <a:spAutoFit/>
          </a:bodyPr>
          <a:lstStyle/>
          <a:p>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巢</a:t>
            </a:r>
            <a:endParaRPr lang="zh-CN" altLang="en-US">
              <a:solidFill>
                <a:srgbClr val="C00000"/>
              </a:solidFill>
            </a:endParaRPr>
          </a:p>
        </p:txBody>
      </p:sp>
      <p:sp>
        <p:nvSpPr>
          <p:cNvPr id="23" name="矩形 22"/>
          <p:cNvSpPr/>
          <p:nvPr/>
        </p:nvSpPr>
        <p:spPr>
          <a:xfrm>
            <a:off x="4787980" y="4576342"/>
            <a:ext cx="851515" cy="492443"/>
          </a:xfrm>
          <a:prstGeom prst="rect">
            <a:avLst/>
          </a:prstGeom>
        </p:spPr>
        <p:txBody>
          <a:bodyPr wrap="none">
            <a:spAutoFit/>
          </a:bodyPr>
          <a:lstStyle/>
          <a:p>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渔樵</a:t>
            </a:r>
            <a:endParaRPr lang="zh-CN" altLang="en-US">
              <a:solidFill>
                <a:srgbClr val="C00000"/>
              </a:solidFill>
            </a:endParaRPr>
          </a:p>
        </p:txBody>
      </p:sp>
      <p:sp>
        <p:nvSpPr>
          <p:cNvPr id="24" name="矩形 23"/>
          <p:cNvSpPr/>
          <p:nvPr/>
        </p:nvSpPr>
        <p:spPr>
          <a:xfrm>
            <a:off x="5836160" y="5108486"/>
            <a:ext cx="518091" cy="492443"/>
          </a:xfrm>
          <a:prstGeom prst="rect">
            <a:avLst/>
          </a:prstGeom>
        </p:spPr>
        <p:txBody>
          <a:bodyPr wrap="none">
            <a:spAutoFit/>
          </a:bodyPr>
          <a:lstStyle/>
          <a:p>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质</a:t>
            </a:r>
          </a:p>
        </p:txBody>
      </p:sp>
      <p:sp>
        <p:nvSpPr>
          <p:cNvPr id="28" name="矩形 27"/>
          <p:cNvSpPr/>
          <p:nvPr/>
        </p:nvSpPr>
        <p:spPr>
          <a:xfrm>
            <a:off x="2350790" y="5582839"/>
            <a:ext cx="9289032" cy="692497"/>
          </a:xfrm>
          <a:prstGeom prst="rect">
            <a:avLst/>
          </a:prstGeom>
        </p:spPr>
        <p:txBody>
          <a:bodyPr wrap="square">
            <a:spAutoFit/>
          </a:bodyPr>
          <a:lstStyle/>
          <a:p>
            <a:pPr algn="just">
              <a:lnSpc>
                <a:spcPct val="150000"/>
              </a:lnSpc>
              <a:spcAft>
                <a:spcPct val="0"/>
              </a:spcAft>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名词前面没有动词，后接介宾短语</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后无动词</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，则该名词</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活用</a:t>
            </a:r>
            <a:endParaRPr lang="zh-CN" altLang="zh-CN" sz="1050" kern="100">
              <a:solidFill>
                <a:srgbClr val="C00000"/>
              </a:solidFill>
              <a:latin typeface="宋体" pitchFamily="2" charset="-122"/>
              <a:cs typeface="Courier New" panose="02070309020205020404" pitchFamily="49" charset="0"/>
            </a:endParaRPr>
          </a:p>
        </p:txBody>
      </p:sp>
      <p:sp>
        <p:nvSpPr>
          <p:cNvPr id="30" name="矩形 29"/>
          <p:cNvSpPr/>
          <p:nvPr/>
        </p:nvSpPr>
        <p:spPr>
          <a:xfrm>
            <a:off x="540366" y="6072959"/>
            <a:ext cx="1518364" cy="692497"/>
          </a:xfrm>
          <a:prstGeom prst="rect">
            <a:avLst/>
          </a:prstGeom>
        </p:spPr>
        <p:txBody>
          <a:bodyPr wrap="non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为动词。</a:t>
            </a:r>
            <a:endParaRPr lang="zh-CN" altLang="zh-CN" sz="1050" kern="100">
              <a:solidFill>
                <a:srgbClr val="C00000"/>
              </a:solidFill>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6"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ntr" presetSubtype="10" fill="hold" grpId="7"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linds(horizontal)">
                                      <p:cBhvr>
                                        <p:cTn id="49" dur="500"/>
                                        <p:tgtEl>
                                          <p:spTgt spid="19"/>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ntr" presetSubtype="10" fill="hold" grpId="8"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blinds(horizontal)">
                                      <p:cBhvr>
                                        <p:cTn id="55" dur="500"/>
                                        <p:tgtEl>
                                          <p:spTgt spid="23"/>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3" presetClass="entr" presetSubtype="10" fill="hold" grpId="9"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blinds(horizontal)">
                                      <p:cBhvr>
                                        <p:cTn id="61" dur="500"/>
                                        <p:tgtEl>
                                          <p:spTgt spid="24"/>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3" presetClass="entr" presetSubtype="10" fill="hold" grpId="10" nodeType="click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blinds(horizontal)">
                                      <p:cBhvr>
                                        <p:cTn id="67" dur="500"/>
                                        <p:tgtEl>
                                          <p:spTgt spid="28"/>
                                        </p:tgtEl>
                                      </p:cBhvr>
                                    </p:animEffect>
                                  </p:childTnLst>
                                </p:cTn>
                              </p:par>
                              <p:par>
                                <p:cTn id="68" presetID="3" presetClass="entr" presetSubtype="10" fill="hold" grpId="11"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blinds(horizontal)">
                                      <p:cBhvr>
                                        <p:cTn id="7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1"/>
      <p:bldP spid="11" grpId="2"/>
      <p:bldP spid="13" grpId="3"/>
      <p:bldP spid="15" grpId="4"/>
      <p:bldP spid="17" grpId="5"/>
      <p:bldP spid="18" grpId="6"/>
      <p:bldP spid="19" grpId="7"/>
      <p:bldP spid="23" grpId="8"/>
      <p:bldP spid="24" grpId="9"/>
      <p:bldP spid="28" grpId="10"/>
      <p:bldP spid="30" grpId="11"/>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83801"/>
            <a:ext cx="11593288" cy="7040389"/>
          </a:xfrm>
          <a:prstGeom prst="rect">
            <a:avLst/>
          </a:prstGeom>
        </p:spPr>
        <p:txBody>
          <a:bodyPr wrap="square">
            <a:spAutoFit/>
          </a:bodyPr>
          <a:lstStyle/>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微软雅黑" panose="020b0503020204020204" charset="-122"/>
                <a:cs typeface="Times New Roman" panose="02020603050405020304" pitchFamily="18" charset="0"/>
              </a:rPr>
              <a:t>驴不胜怒，蹄之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买五人之头而函之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latin typeface="Times New Roman" pitchFamily="18" charset="0"/>
                <a:ea typeface="微软雅黑" panose="020b0503020204020204" charset="-122"/>
                <a:cs typeface="Times New Roman" panose="02020603050405020304" pitchFamily="18" charset="0"/>
              </a:rPr>
              <a:t>塞者凿之，陡者级之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④</a:t>
            </a:r>
            <a:r>
              <a:rPr lang="zh-CN" altLang="zh-CN" sz="2600" kern="100">
                <a:latin typeface="Times New Roman" pitchFamily="18" charset="0"/>
                <a:ea typeface="微软雅黑" panose="020b0503020204020204" charset="-122"/>
                <a:cs typeface="Times New Roman" panose="02020603050405020304" pitchFamily="18" charset="0"/>
              </a:rPr>
              <a:t>策之不以其道</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⑤</a:t>
            </a:r>
            <a:r>
              <a:rPr lang="zh-CN" altLang="zh-CN" sz="2600" kern="100">
                <a:latin typeface="Times New Roman" pitchFamily="18" charset="0"/>
                <a:ea typeface="微软雅黑" panose="020b0503020204020204" charset="-122"/>
                <a:cs typeface="Times New Roman" panose="02020603050405020304" pitchFamily="18" charset="0"/>
              </a:rPr>
              <a:t>填然鼓之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规律和特点</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__________________________________________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(5)</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微软雅黑" panose="020b0503020204020204" charset="-122"/>
                <a:cs typeface="Times New Roman" panose="02020603050405020304" pitchFamily="18" charset="0"/>
              </a:rPr>
              <a:t>乃使其从者衣褐，怀其璧</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武能网纺缴，檠弓弩</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latin typeface="Times New Roman" pitchFamily="18" charset="0"/>
                <a:ea typeface="微软雅黑" panose="020b0503020204020204" charset="-122"/>
                <a:cs typeface="Times New Roman" panose="02020603050405020304" pitchFamily="18" charset="0"/>
              </a:rPr>
              <a:t>大楚兴，陈胜王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④</a:t>
            </a:r>
            <a:r>
              <a:rPr lang="zh-CN" altLang="zh-CN" sz="2600" kern="100">
                <a:latin typeface="Times New Roman" pitchFamily="18" charset="0"/>
                <a:ea typeface="微软雅黑" panose="020b0503020204020204" charset="-122"/>
                <a:cs typeface="Times New Roman" panose="02020603050405020304" pitchFamily="18" charset="0"/>
              </a:rPr>
              <a:t>籍吏民，封府库</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规律和特点</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_________________________________________________________</a:t>
            </a:r>
          </a:p>
          <a:p>
            <a:pPr algn="just">
              <a:lnSpc>
                <a:spcPct val="140000"/>
              </a:lnSpc>
              <a:spcAft>
                <a:spcPct val="0"/>
              </a:spcAft>
            </a:pPr>
            <a:r>
              <a:rPr lang="en-US" altLang="zh-CN" sz="2600" kern="100" smtClean="0">
                <a:latin typeface="Times New Roman" pitchFamily="18" charset="0"/>
                <a:ea typeface="楷体_GB2312" pitchFamily="49" charset="-122"/>
                <a:cs typeface="Times New Roman" panose="02020603050405020304" pitchFamily="18" charset="0"/>
              </a:rPr>
              <a:t>_________________________________</a:t>
            </a:r>
            <a:r>
              <a:rPr lang="en-US" altLang="zh-CN" sz="2600" kern="100">
                <a:latin typeface="Times New Roman" pitchFamily="18" charset="0"/>
                <a:ea typeface="楷体_GB2312" pitchFamily="49" charset="-122"/>
                <a:cs typeface="Times New Roman" panose="02020603050405020304" pitchFamily="18" charset="0"/>
              </a:rPr>
              <a:t>_______</a:t>
            </a:r>
            <a:r>
              <a:rPr lang="en-US" altLang="zh-CN" sz="2600" kern="100" smtClean="0">
                <a:latin typeface="Times New Roman" pitchFamily="18" charset="0"/>
                <a:ea typeface="楷体_GB2312" pitchFamily="49" charset="-122"/>
                <a:cs typeface="Times New Roman" panose="02020603050405020304" pitchFamily="18" charset="0"/>
              </a:rPr>
              <a:t>____________________________</a:t>
            </a:r>
            <a:endParaRPr lang="en-US" altLang="zh-CN" sz="2600" kern="100">
              <a:latin typeface="Times New Roman" pitchFamily="18" charset="0"/>
              <a:ea typeface="楷体_GB2312" pitchFamily="49" charset="-122"/>
              <a:cs typeface="Times New Roman" panose="02020603050405020304" pitchFamily="18" charset="0"/>
            </a:endParaRPr>
          </a:p>
        </p:txBody>
      </p:sp>
      <p:sp>
        <p:nvSpPr>
          <p:cNvPr id="6" name="矩形 5"/>
          <p:cNvSpPr/>
          <p:nvPr/>
        </p:nvSpPr>
        <p:spPr>
          <a:xfrm>
            <a:off x="3790950" y="126052"/>
            <a:ext cx="518091" cy="492443"/>
          </a:xfrm>
          <a:prstGeom prst="rect">
            <a:avLst/>
          </a:prstGeom>
        </p:spPr>
        <p:txBody>
          <a:bodyPr wrap="none">
            <a:spAutoFit/>
          </a:bodyPr>
          <a:lstStyle/>
          <a:p>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蹄</a:t>
            </a:r>
            <a:endParaRPr lang="zh-CN" altLang="en-US">
              <a:solidFill>
                <a:srgbClr val="C00000"/>
              </a:solidFill>
            </a:endParaRPr>
          </a:p>
        </p:txBody>
      </p:sp>
      <p:sp>
        <p:nvSpPr>
          <p:cNvPr id="7" name="矩形 6"/>
          <p:cNvSpPr/>
          <p:nvPr/>
        </p:nvSpPr>
        <p:spPr>
          <a:xfrm>
            <a:off x="3784372" y="667999"/>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函</a:t>
            </a:r>
            <a:endParaRPr lang="zh-CN" altLang="en-US">
              <a:solidFill>
                <a:srgbClr val="C00000"/>
              </a:solidFill>
            </a:endParaRPr>
          </a:p>
        </p:txBody>
      </p:sp>
      <p:sp>
        <p:nvSpPr>
          <p:cNvPr id="8" name="矩形 7"/>
          <p:cNvSpPr/>
          <p:nvPr/>
        </p:nvSpPr>
        <p:spPr>
          <a:xfrm>
            <a:off x="4083916" y="1226319"/>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级</a:t>
            </a:r>
            <a:endParaRPr lang="zh-CN" altLang="en-US">
              <a:solidFill>
                <a:srgbClr val="C00000"/>
              </a:solidFill>
            </a:endParaRPr>
          </a:p>
        </p:txBody>
      </p:sp>
      <p:sp>
        <p:nvSpPr>
          <p:cNvPr id="9" name="矩形 8"/>
          <p:cNvSpPr/>
          <p:nvPr/>
        </p:nvSpPr>
        <p:spPr>
          <a:xfrm>
            <a:off x="3142878" y="1773610"/>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策</a:t>
            </a:r>
            <a:endParaRPr lang="zh-CN" altLang="en-US">
              <a:solidFill>
                <a:srgbClr val="C00000"/>
              </a:solidFill>
            </a:endParaRPr>
          </a:p>
        </p:txBody>
      </p:sp>
      <p:sp>
        <p:nvSpPr>
          <p:cNvPr id="10" name="矩形 9"/>
          <p:cNvSpPr/>
          <p:nvPr/>
        </p:nvSpPr>
        <p:spPr>
          <a:xfrm>
            <a:off x="2550520" y="2323796"/>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鼓</a:t>
            </a:r>
            <a:endParaRPr lang="zh-CN" altLang="en-US">
              <a:solidFill>
                <a:srgbClr val="C00000"/>
              </a:solidFill>
            </a:endParaRPr>
          </a:p>
        </p:txBody>
      </p:sp>
      <p:sp>
        <p:nvSpPr>
          <p:cNvPr id="12" name="矩形 11"/>
          <p:cNvSpPr/>
          <p:nvPr/>
        </p:nvSpPr>
        <p:spPr>
          <a:xfrm>
            <a:off x="2393920" y="2744195"/>
            <a:ext cx="6840760" cy="652486"/>
          </a:xfrm>
          <a:prstGeom prst="rect">
            <a:avLst/>
          </a:prstGeom>
        </p:spPr>
        <p:txBody>
          <a:bodyPr wrap="square">
            <a:spAutoFit/>
          </a:bodyPr>
          <a:lstStyle/>
          <a:p>
            <a:pPr lvl="0" algn="just">
              <a:lnSpc>
                <a:spcPct val="14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名词后面带</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之</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字，则该名词活用为动词。</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4" name="矩形 13"/>
          <p:cNvSpPr/>
          <p:nvPr/>
        </p:nvSpPr>
        <p:spPr>
          <a:xfrm>
            <a:off x="5166228" y="3306030"/>
            <a:ext cx="1296144" cy="652486"/>
          </a:xfrm>
          <a:prstGeom prst="rect">
            <a:avLst/>
          </a:prstGeom>
        </p:spPr>
        <p:txBody>
          <a:bodyPr wrap="square">
            <a:spAutoFit/>
          </a:bodyPr>
          <a:lstStyle/>
          <a:p>
            <a:pPr lvl="0" algn="just">
              <a:lnSpc>
                <a:spcPct val="140000"/>
              </a:lnSpc>
            </a:pPr>
            <a:r>
              <a:rPr lang="zh-CN" altLang="en-US" sz="2600" kern="100" smtClean="0">
                <a:solidFill>
                  <a:srgbClr val="C00000"/>
                </a:solidFill>
                <a:latin typeface="Times New Roman" pitchFamily="18" charset="0"/>
                <a:ea typeface="微软雅黑" panose="020b0503020204020204" charset="-122"/>
                <a:cs typeface="Times New Roman" panose="02020603050405020304" pitchFamily="18" charset="0"/>
              </a:rPr>
              <a:t>衣、怀</a:t>
            </a:r>
            <a:endParaRPr lang="zh-CN" altLang="en-US" sz="2600" kern="100">
              <a:solidFill>
                <a:srgbClr val="C00000"/>
              </a:solidFill>
              <a:latin typeface="Times New Roman" pitchFamily="18" charset="0"/>
              <a:ea typeface="微软雅黑" panose="020b0503020204020204" charset="-122"/>
              <a:cs typeface="Times New Roman" panose="02020603050405020304" pitchFamily="18" charset="0"/>
            </a:endParaRPr>
          </a:p>
        </p:txBody>
      </p:sp>
      <p:sp>
        <p:nvSpPr>
          <p:cNvPr id="15" name="矩形 14"/>
          <p:cNvSpPr/>
          <p:nvPr/>
        </p:nvSpPr>
        <p:spPr>
          <a:xfrm>
            <a:off x="4150990" y="3876491"/>
            <a:ext cx="1296144" cy="591509"/>
          </a:xfrm>
          <a:prstGeom prst="rect">
            <a:avLst/>
          </a:prstGeom>
        </p:spPr>
        <p:txBody>
          <a:bodyPr wrap="square">
            <a:spAutoFit/>
          </a:bodyPr>
          <a:lstStyle/>
          <a:p>
            <a:pPr lvl="0" algn="just">
              <a:lnSpc>
                <a:spcPct val="14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网、檠</a:t>
            </a:r>
          </a:p>
        </p:txBody>
      </p:sp>
      <p:sp>
        <p:nvSpPr>
          <p:cNvPr id="16" name="矩形 15"/>
          <p:cNvSpPr/>
          <p:nvPr/>
        </p:nvSpPr>
        <p:spPr>
          <a:xfrm>
            <a:off x="3401923" y="4534760"/>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王</a:t>
            </a:r>
          </a:p>
        </p:txBody>
      </p:sp>
      <p:sp>
        <p:nvSpPr>
          <p:cNvPr id="17" name="矩形 16"/>
          <p:cNvSpPr/>
          <p:nvPr/>
        </p:nvSpPr>
        <p:spPr>
          <a:xfrm>
            <a:off x="3523278" y="5094604"/>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籍</a:t>
            </a:r>
          </a:p>
        </p:txBody>
      </p:sp>
      <p:sp>
        <p:nvSpPr>
          <p:cNvPr id="19" name="矩形 18"/>
          <p:cNvSpPr/>
          <p:nvPr/>
        </p:nvSpPr>
        <p:spPr>
          <a:xfrm>
            <a:off x="2428756" y="5463414"/>
            <a:ext cx="9142413" cy="692497"/>
          </a:xfrm>
          <a:prstGeom prst="rect">
            <a:avLst/>
          </a:prstGeom>
        </p:spPr>
        <p:txBody>
          <a:bodyPr wrap="square">
            <a:spAutoFit/>
          </a:bodyPr>
          <a:lstStyle/>
          <a:p>
            <a:pPr algn="just">
              <a:lnSpc>
                <a:spcPct val="150000"/>
              </a:lnSpc>
              <a:spcAft>
                <a:spcPct val="0"/>
              </a:spcAft>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两个名词连用</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或一个名词和一个名词性短语连用</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，则必有</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一</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22" name="矩形 21"/>
          <p:cNvSpPr/>
          <p:nvPr/>
        </p:nvSpPr>
        <p:spPr>
          <a:xfrm>
            <a:off x="498834" y="6220854"/>
            <a:ext cx="9001000" cy="492443"/>
          </a:xfrm>
          <a:prstGeom prst="rect">
            <a:avLst/>
          </a:prstGeom>
        </p:spPr>
        <p:txBody>
          <a:bodyPr wrap="square">
            <a:spAutoFit/>
          </a:bodyPr>
          <a:lstStyle/>
          <a:p>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个名词活用为动词。至于哪个名词活用，要视具体情况而定。</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6"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linds(horizontal)">
                                      <p:cBhvr>
                                        <p:cTn id="43" dur="500"/>
                                        <p:tgtEl>
                                          <p:spTgt spid="14"/>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ntr" presetSubtype="10" fill="hold" grpId="7"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blinds(horizontal)">
                                      <p:cBhvr>
                                        <p:cTn id="49" dur="500"/>
                                        <p:tgtEl>
                                          <p:spTgt spid="15"/>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ntr" presetSubtype="10" fill="hold" grpId="8"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blinds(horizontal)">
                                      <p:cBhvr>
                                        <p:cTn id="55" dur="500"/>
                                        <p:tgtEl>
                                          <p:spTgt spid="16"/>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3" presetClass="entr" presetSubtype="10" fill="hold" grpId="9"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linds(horizontal)">
                                      <p:cBhvr>
                                        <p:cTn id="61" dur="500"/>
                                        <p:tgtEl>
                                          <p:spTgt spid="17"/>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3" presetClass="entr" presetSubtype="10" fill="hold" grpId="1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par>
                                <p:cTn id="68" presetID="3" presetClass="entr" presetSubtype="10" fill="hold" grpId="11"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blinds(horizontal)">
                                      <p:cBhvr>
                                        <p:cTn id="7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8" grpId="2"/>
      <p:bldP spid="9" grpId="3"/>
      <p:bldP spid="10" grpId="4"/>
      <p:bldP spid="12" grpId="5"/>
      <p:bldP spid="14" grpId="6"/>
      <p:bldP spid="15" grpId="7"/>
      <p:bldP spid="16" grpId="8"/>
      <p:bldP spid="17" grpId="9"/>
      <p:bldP spid="19" grpId="10"/>
      <p:bldP spid="22" grpId="11"/>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34566" y="1392659"/>
            <a:ext cx="11521280" cy="3693319"/>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(6)</a:t>
            </a:r>
            <a:r>
              <a:rPr lang="en-US" altLang="zh-CN" sz="2600" kern="100">
                <a:latin typeface="宋体" pitchFamily="2" charset="-122"/>
                <a:ea typeface="微软雅黑" panose="020b0503020204020204" charset="-122"/>
                <a:cs typeface="Times New Roman" panose="02020603050405020304" pitchFamily="18" charset="0"/>
              </a:rPr>
              <a:t>①</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荆轲</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又前而为歌曰</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扣舷而歌之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latin typeface="Times New Roman" pitchFamily="18" charset="0"/>
                <a:ea typeface="微软雅黑" panose="020b0503020204020204" charset="-122"/>
                <a:cs typeface="Times New Roman" panose="02020603050405020304" pitchFamily="18" charset="0"/>
              </a:rPr>
              <a:t>客逾庖而宴</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④</a:t>
            </a:r>
            <a:r>
              <a:rPr lang="zh-CN" altLang="zh-CN" sz="2600" kern="100">
                <a:latin typeface="Times New Roman" pitchFamily="18" charset="0"/>
                <a:ea typeface="微软雅黑" panose="020b0503020204020204" charset="-122"/>
                <a:cs typeface="Times New Roman" panose="02020603050405020304" pitchFamily="18" charset="0"/>
              </a:rPr>
              <a:t>方其破荆州，下江陵，顺流而东也</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规律和特点</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u="sng" kern="100" smtClean="0">
                <a:latin typeface="宋体" pitchFamily="2" charset="-122"/>
                <a:ea typeface="微软雅黑" panose="020b0503020204020204" charset="-122"/>
                <a:cs typeface="Times New Roman" panose="02020603050405020304" pitchFamily="18" charset="0"/>
              </a:rPr>
              <a:t>________________________________________________________</a:t>
            </a:r>
          </a:p>
          <a:p>
            <a:pPr algn="just">
              <a:lnSpc>
                <a:spcPct val="150000"/>
              </a:lnSpc>
              <a:spcAft>
                <a:spcPct val="0"/>
              </a:spcAft>
            </a:pPr>
            <a:r>
              <a:rPr lang="en-US" altLang="zh-CN" sz="2600" u="sng" kern="100" smtClean="0">
                <a:latin typeface="宋体" pitchFamily="2" charset="-122"/>
                <a:ea typeface="微软雅黑" panose="020b0503020204020204" charset="-122"/>
                <a:cs typeface="Times New Roman" panose="02020603050405020304" pitchFamily="18" charset="0"/>
              </a:rPr>
              <a:t>___________________________________________________</a:t>
            </a:r>
            <a:r>
              <a:rPr lang="en-US" altLang="zh-CN" sz="2600" u="sng" kern="100">
                <a:latin typeface="宋体" pitchFamily="2" charset="-122"/>
                <a:ea typeface="微软雅黑" panose="020b0503020204020204" charset="-122"/>
                <a:cs typeface="Times New Roman" panose="02020603050405020304" pitchFamily="18" charset="0"/>
              </a:rPr>
              <a:t>_________________</a:t>
            </a:r>
          </a:p>
        </p:txBody>
      </p:sp>
      <p:sp>
        <p:nvSpPr>
          <p:cNvPr id="8" name="矩形 7"/>
          <p:cNvSpPr/>
          <p:nvPr/>
        </p:nvSpPr>
        <p:spPr>
          <a:xfrm>
            <a:off x="4476526" y="1459700"/>
            <a:ext cx="518091" cy="492443"/>
          </a:xfrm>
          <a:prstGeom prst="rect">
            <a:avLst/>
          </a:prstGeom>
        </p:spPr>
        <p:txBody>
          <a:bodyPr wrap="none">
            <a:spAutoFit/>
          </a:bodyPr>
          <a:lstStyle/>
          <a:p>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前</a:t>
            </a:r>
            <a:endParaRPr lang="zh-CN" altLang="en-US">
              <a:solidFill>
                <a:srgbClr val="C00000"/>
              </a:solidFill>
            </a:endParaRPr>
          </a:p>
        </p:txBody>
      </p:sp>
      <p:sp>
        <p:nvSpPr>
          <p:cNvPr id="9" name="矩形 8"/>
          <p:cNvSpPr/>
          <p:nvPr/>
        </p:nvSpPr>
        <p:spPr>
          <a:xfrm>
            <a:off x="2782838" y="2061642"/>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歌</a:t>
            </a:r>
            <a:endParaRPr lang="zh-CN" altLang="en-US">
              <a:solidFill>
                <a:srgbClr val="C00000"/>
              </a:solidFill>
            </a:endParaRPr>
          </a:p>
        </p:txBody>
      </p:sp>
      <p:sp>
        <p:nvSpPr>
          <p:cNvPr id="10" name="矩形 9"/>
          <p:cNvSpPr/>
          <p:nvPr/>
        </p:nvSpPr>
        <p:spPr>
          <a:xfrm>
            <a:off x="2840235" y="2637706"/>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宴</a:t>
            </a:r>
          </a:p>
        </p:txBody>
      </p:sp>
      <p:sp>
        <p:nvSpPr>
          <p:cNvPr id="11" name="矩形 10"/>
          <p:cNvSpPr/>
          <p:nvPr/>
        </p:nvSpPr>
        <p:spPr>
          <a:xfrm>
            <a:off x="6167214" y="3235073"/>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东</a:t>
            </a:r>
          </a:p>
        </p:txBody>
      </p:sp>
      <p:sp>
        <p:nvSpPr>
          <p:cNvPr id="13" name="矩形 12"/>
          <p:cNvSpPr/>
          <p:nvPr/>
        </p:nvSpPr>
        <p:spPr>
          <a:xfrm>
            <a:off x="2290034" y="3666070"/>
            <a:ext cx="9493804" cy="692497"/>
          </a:xfrm>
          <a:prstGeom prst="rect">
            <a:avLst/>
          </a:prstGeom>
        </p:spPr>
        <p:txBody>
          <a:bodyPr wrap="square">
            <a:spAutoFit/>
          </a:bodyPr>
          <a:lstStyle/>
          <a:p>
            <a:pPr>
              <a:lnSpc>
                <a:spcPct val="150000"/>
              </a:lnSpc>
            </a:pP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而</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字前或后的名词往往活用为动词，因为</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而</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字不能</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连接</a:t>
            </a:r>
            <a:endParaRPr lang="zh-CN" altLang="en-US">
              <a:solidFill>
                <a:srgbClr val="C00000"/>
              </a:solidFill>
              <a:ea typeface="微软雅黑" panose="020b0503020204020204" charset="-122"/>
            </a:endParaRPr>
          </a:p>
        </p:txBody>
      </p:sp>
      <p:sp>
        <p:nvSpPr>
          <p:cNvPr id="15" name="矩形 14"/>
          <p:cNvSpPr/>
          <p:nvPr/>
        </p:nvSpPr>
        <p:spPr>
          <a:xfrm>
            <a:off x="334566" y="4193170"/>
            <a:ext cx="10009112" cy="692497"/>
          </a:xfrm>
          <a:prstGeom prst="rect">
            <a:avLst/>
          </a:prstGeom>
        </p:spPr>
        <p:txBody>
          <a:bodyPr wrap="squar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名词与名词</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或名词性短语</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，它一般连接动词与动词</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或动词性短语</a:t>
            </a:r>
            <a:r>
              <a:rPr lang="en-US" altLang="zh-CN" sz="26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a:t>
            </a:r>
            <a:endParaRPr lang="zh-CN" altLang="en-US">
              <a:solidFill>
                <a:srgbClr val="C00000"/>
              </a:solidFill>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5"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grpId="4"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1"/>
      <p:bldP spid="10" grpId="2"/>
      <p:bldP spid="11" grpId="3"/>
      <p:bldP spid="13" grpId="4"/>
      <p:bldP spid="15" grpId="5"/>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45418"/>
            <a:ext cx="11521280" cy="6694140"/>
          </a:xfrm>
          <a:prstGeom prst="rect">
            <a:avLst/>
          </a:prstGeom>
        </p:spPr>
        <p:txBody>
          <a:bodyPr wrap="square">
            <a:spAutoFit/>
          </a:bodyPr>
          <a:lstStyle/>
          <a:p>
            <a:pPr algn="just">
              <a:lnSpc>
                <a:spcPct val="150000"/>
              </a:lnSpc>
              <a:spcAft>
                <a:spcPct val="0"/>
              </a:spcAft>
            </a:pPr>
            <a:r>
              <a:rPr lang="en-US" altLang="zh-CN" sz="2600" b="1" kern="100">
                <a:latin typeface="Times New Roman" pitchFamily="18" charset="0"/>
                <a:ea typeface="微软雅黑" panose="020b0503020204020204" charset="-122"/>
                <a:cs typeface="Courier New" panose="02070309020205020404" pitchFamily="49" charset="0"/>
              </a:rPr>
              <a:t>(</a:t>
            </a:r>
            <a:r>
              <a:rPr lang="zh-CN" altLang="zh-CN" sz="2600" b="1" kern="100">
                <a:latin typeface="Times New Roman" pitchFamily="18" charset="0"/>
                <a:ea typeface="微软雅黑" panose="020b0503020204020204" charset="-122"/>
                <a:cs typeface="Times New Roman" panose="02020603050405020304" pitchFamily="18" charset="0"/>
              </a:rPr>
              <a:t>二</a:t>
            </a:r>
            <a:r>
              <a:rPr lang="en-US" altLang="zh-CN" sz="2600" b="1" kern="100">
                <a:latin typeface="Times New Roman" pitchFamily="18" charset="0"/>
                <a:ea typeface="微软雅黑" panose="020b0503020204020204" charset="-122"/>
                <a:cs typeface="Courier New" panose="02070309020205020404" pitchFamily="49" charset="0"/>
              </a:rPr>
              <a:t>)</a:t>
            </a:r>
            <a:r>
              <a:rPr lang="zh-CN" altLang="zh-CN" sz="2600" b="1" kern="100">
                <a:latin typeface="Times New Roman" pitchFamily="18" charset="0"/>
                <a:ea typeface="微软雅黑" panose="020b0503020204020204" charset="-122"/>
                <a:cs typeface="Times New Roman" panose="02020603050405020304" pitchFamily="18" charset="0"/>
              </a:rPr>
              <a:t>动词活用为名词</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在文言文中，动词往往用作句子的主语或宾语，有时又受</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其</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等词语修饰限制，这就使它具有了名词的特点。</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试找出下列句中动词活用为名词的词，并试着找出活用的规律和特点。</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鸡豚狗彘之畜，无失其时</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smtClean="0">
                <a:latin typeface="Times New Roman" pitchFamily="18" charset="0"/>
                <a:ea typeface="微软雅黑" panose="020b0503020204020204" charset="-122"/>
                <a:cs typeface="Courier New" panose="02070309020205020404" pitchFamily="49" charset="0"/>
              </a:rPr>
              <a:t>(2)</a:t>
            </a:r>
            <a:r>
              <a:rPr lang="zh-CN" altLang="zh-CN" sz="2600" kern="100" smtClean="0">
                <a:latin typeface="Times New Roman" pitchFamily="18" charset="0"/>
                <a:ea typeface="微软雅黑" panose="020b0503020204020204" charset="-122"/>
                <a:cs typeface="Times New Roman" panose="02020603050405020304" pitchFamily="18" charset="0"/>
              </a:rPr>
              <a:t>后世之谬其传而莫能名者，何可胜道也哉：</a:t>
            </a:r>
            <a:r>
              <a:rPr lang="en-US" altLang="zh-CN" sz="2600" kern="100" smtClean="0">
                <a:latin typeface="Times New Roman" pitchFamily="18" charset="0"/>
                <a:ea typeface="微软雅黑" panose="020b0503020204020204" charset="-122"/>
                <a:cs typeface="Times New Roman" panose="02020603050405020304" pitchFamily="18" charset="0"/>
              </a:rPr>
              <a:t>_____</a:t>
            </a:r>
            <a:endParaRPr lang="zh-CN" altLang="zh-CN" sz="1050" kern="100" smtClean="0">
              <a:latin typeface="宋体" pitchFamily="2" charset="-122"/>
              <a:cs typeface="Courier New" panose="02070309020205020404" pitchFamily="49" charset="0"/>
            </a:endParaRPr>
          </a:p>
          <a:p>
            <a:pPr algn="just">
              <a:lnSpc>
                <a:spcPct val="150000"/>
              </a:lnSpc>
              <a:spcAft>
                <a:spcPct val="0"/>
              </a:spcAft>
            </a:pP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去国怀乡，忧谗畏讥</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a:t>
            </a:r>
          </a:p>
          <a:p>
            <a:pPr algn="just">
              <a:lnSpc>
                <a:spcPct val="150000"/>
              </a:lnSpc>
              <a:spcAft>
                <a:spcPct val="0"/>
              </a:spcAft>
            </a:pP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而其见愈奇</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(5)</a:t>
            </a:r>
            <a:r>
              <a:rPr lang="zh-CN" altLang="zh-CN" sz="2600" kern="100">
                <a:latin typeface="Times New Roman" pitchFamily="18" charset="0"/>
                <a:ea typeface="微软雅黑" panose="020b0503020204020204" charset="-122"/>
                <a:cs typeface="Times New Roman" panose="02020603050405020304" pitchFamily="18" charset="0"/>
              </a:rPr>
              <a:t>是使民养生丧死无憾也</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规律和特点</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________________________________________________________</a:t>
            </a:r>
          </a:p>
          <a:p>
            <a:pPr algn="just">
              <a:lnSpc>
                <a:spcPct val="150000"/>
              </a:lnSpc>
              <a:spcAft>
                <a:spcPct val="0"/>
              </a:spcAft>
            </a:pPr>
            <a:r>
              <a:rPr lang="en-US" altLang="zh-CN" sz="2600" kern="100" smtClean="0">
                <a:latin typeface="Times New Roman" pitchFamily="18" charset="0"/>
                <a:ea typeface="楷体_GB2312" pitchFamily="49" charset="-122"/>
                <a:cs typeface="Times New Roman" panose="02020603050405020304" pitchFamily="18" charset="0"/>
              </a:rPr>
              <a:t>____________________________________________________________________</a:t>
            </a:r>
            <a:endParaRPr lang="en-US" altLang="zh-CN" sz="2600" kern="100">
              <a:latin typeface="Times New Roman" pitchFamily="18" charset="0"/>
              <a:ea typeface="楷体_GB2312" pitchFamily="49" charset="-122"/>
              <a:cs typeface="Times New Roman" panose="02020603050405020304" pitchFamily="18" charset="0"/>
            </a:endParaRPr>
          </a:p>
        </p:txBody>
      </p:sp>
      <p:sp>
        <p:nvSpPr>
          <p:cNvPr id="6" name="矩形 5"/>
          <p:cNvSpPr/>
          <p:nvPr/>
        </p:nvSpPr>
        <p:spPr>
          <a:xfrm>
            <a:off x="4799062" y="2493690"/>
            <a:ext cx="518091" cy="492443"/>
          </a:xfrm>
          <a:prstGeom prst="rect">
            <a:avLst/>
          </a:prstGeom>
        </p:spPr>
        <p:txBody>
          <a:bodyPr wrap="none">
            <a:spAutoFit/>
          </a:bodyPr>
          <a:lstStyle/>
          <a:p>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畜</a:t>
            </a:r>
            <a:endParaRPr lang="zh-CN" altLang="en-US">
              <a:solidFill>
                <a:srgbClr val="C00000"/>
              </a:solidFill>
            </a:endParaRPr>
          </a:p>
        </p:txBody>
      </p:sp>
      <p:sp>
        <p:nvSpPr>
          <p:cNvPr id="7" name="矩形 6"/>
          <p:cNvSpPr/>
          <p:nvPr/>
        </p:nvSpPr>
        <p:spPr>
          <a:xfrm>
            <a:off x="7192578" y="3094510"/>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传</a:t>
            </a:r>
            <a:endParaRPr lang="zh-CN" altLang="en-US">
              <a:solidFill>
                <a:srgbClr val="C00000"/>
              </a:solidFill>
            </a:endParaRPr>
          </a:p>
        </p:txBody>
      </p:sp>
      <p:sp>
        <p:nvSpPr>
          <p:cNvPr id="8" name="矩形 7"/>
          <p:cNvSpPr/>
          <p:nvPr/>
        </p:nvSpPr>
        <p:spPr>
          <a:xfrm>
            <a:off x="4206592" y="3668320"/>
            <a:ext cx="1184940"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谗、讥</a:t>
            </a:r>
            <a:endParaRPr lang="zh-CN" altLang="en-US">
              <a:solidFill>
                <a:srgbClr val="C00000"/>
              </a:solidFill>
            </a:endParaRPr>
          </a:p>
        </p:txBody>
      </p:sp>
      <p:sp>
        <p:nvSpPr>
          <p:cNvPr id="9" name="矩形 8"/>
          <p:cNvSpPr/>
          <p:nvPr/>
        </p:nvSpPr>
        <p:spPr>
          <a:xfrm>
            <a:off x="2897976" y="4256386"/>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见</a:t>
            </a:r>
            <a:endParaRPr lang="zh-CN" altLang="en-US">
              <a:solidFill>
                <a:srgbClr val="C00000"/>
              </a:solidFill>
            </a:endParaRPr>
          </a:p>
        </p:txBody>
      </p:sp>
      <p:sp>
        <p:nvSpPr>
          <p:cNvPr id="10" name="矩形 9"/>
          <p:cNvSpPr/>
          <p:nvPr/>
        </p:nvSpPr>
        <p:spPr>
          <a:xfrm>
            <a:off x="4726805" y="4852702"/>
            <a:ext cx="1184940"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生、死</a:t>
            </a:r>
            <a:endParaRPr lang="zh-CN" altLang="en-US">
              <a:solidFill>
                <a:srgbClr val="C00000"/>
              </a:solidFill>
            </a:endParaRPr>
          </a:p>
        </p:txBody>
      </p:sp>
      <p:sp>
        <p:nvSpPr>
          <p:cNvPr id="12" name="矩形 11"/>
          <p:cNvSpPr/>
          <p:nvPr/>
        </p:nvSpPr>
        <p:spPr>
          <a:xfrm>
            <a:off x="2350790" y="5267498"/>
            <a:ext cx="9361040"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一是两个动词连用，如构不成连动式，则后一个动词一般</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活用</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4" name="矩形 13"/>
          <p:cNvSpPr/>
          <p:nvPr/>
        </p:nvSpPr>
        <p:spPr>
          <a:xfrm>
            <a:off x="334566" y="5868158"/>
            <a:ext cx="11157825"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为名词；二是动词前若有</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其</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之</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等代词修饰，则该动词活用为名词。</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par>
                                <p:cTn id="38" presetID="3" presetClass="entr" presetSubtype="10" fill="hold" grpId="6"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horizontal)">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8" grpId="2"/>
      <p:bldP spid="9" grpId="3"/>
      <p:bldP spid="10" grpId="4"/>
      <p:bldP spid="12" grpId="5"/>
      <p:bldP spid="14" grpId="6"/>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34566" y="45418"/>
            <a:ext cx="11521280" cy="6814173"/>
          </a:xfrm>
          <a:prstGeom prst="rect">
            <a:avLst/>
          </a:prstGeom>
        </p:spPr>
        <p:txBody>
          <a:bodyPr wrap="square">
            <a:spAutoFit/>
          </a:bodyPr>
          <a:lstStyle/>
          <a:p>
            <a:pPr algn="just">
              <a:lnSpc>
                <a:spcPct val="140000"/>
              </a:lnSpc>
              <a:spcAft>
                <a:spcPct val="0"/>
              </a:spcAft>
            </a:pPr>
            <a:r>
              <a:rPr lang="en-US" altLang="zh-CN" sz="2400" b="1" kern="100">
                <a:latin typeface="Times New Roman" pitchFamily="18" charset="0"/>
                <a:ea typeface="微软雅黑" panose="020b0503020204020204" charset="-122"/>
                <a:cs typeface="Courier New" panose="02070309020205020404" pitchFamily="49" charset="0"/>
              </a:rPr>
              <a:t>(</a:t>
            </a:r>
            <a:r>
              <a:rPr lang="zh-CN" altLang="zh-CN" sz="2400" b="1" kern="100">
                <a:latin typeface="Times New Roman" pitchFamily="18" charset="0"/>
                <a:ea typeface="微软雅黑" panose="020b0503020204020204" charset="-122"/>
                <a:cs typeface="Times New Roman" panose="02020603050405020304" pitchFamily="18" charset="0"/>
              </a:rPr>
              <a:t>三</a:t>
            </a:r>
            <a:r>
              <a:rPr lang="en-US" altLang="zh-CN" sz="2400" b="1" kern="100">
                <a:latin typeface="Times New Roman" pitchFamily="18" charset="0"/>
                <a:ea typeface="微软雅黑" panose="020b0503020204020204" charset="-122"/>
                <a:cs typeface="Courier New" panose="02070309020205020404" pitchFamily="49" charset="0"/>
              </a:rPr>
              <a:t>)</a:t>
            </a:r>
            <a:r>
              <a:rPr lang="zh-CN" altLang="zh-CN" sz="2400" b="1" kern="100">
                <a:latin typeface="Times New Roman" pitchFamily="18" charset="0"/>
                <a:ea typeface="微软雅黑" panose="020b0503020204020204" charset="-122"/>
                <a:cs typeface="Times New Roman" panose="02020603050405020304" pitchFamily="18" charset="0"/>
              </a:rPr>
              <a:t>形容词的活用</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solidFill>
                  <a:srgbClr val="0070C0"/>
                </a:solidFill>
                <a:latin typeface="Times New Roman" pitchFamily="18" charset="0"/>
                <a:ea typeface="微软雅黑" panose="020b0503020204020204" charset="-122"/>
                <a:cs typeface="Courier New" panose="02070309020205020404" pitchFamily="49" charset="0"/>
              </a:rPr>
              <a:t>1.</a:t>
            </a:r>
            <a:r>
              <a:rPr lang="zh-CN" altLang="zh-CN" sz="2400" kern="100">
                <a:solidFill>
                  <a:srgbClr val="0070C0"/>
                </a:solidFill>
                <a:latin typeface="Times New Roman" pitchFamily="18" charset="0"/>
                <a:ea typeface="微软雅黑" panose="020b0503020204020204" charset="-122"/>
                <a:cs typeface="Times New Roman" panose="02020603050405020304" pitchFamily="18" charset="0"/>
              </a:rPr>
              <a:t>形容词活用为名词</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在文言文中，当形容词担任主语或宾语时，它已不再表示事物的性质或特征，而是表示具有某种性质或特征的人或事物。翻译时应补出中心词</a:t>
            </a:r>
            <a:r>
              <a:rPr lang="en-US" altLang="zh-CN" sz="2400" kern="100">
                <a:latin typeface="Times New Roman" pitchFamily="18" charset="0"/>
                <a:ea typeface="微软雅黑" panose="020b0503020204020204" charset="-122"/>
                <a:cs typeface="Courier New" panose="02070309020205020404" pitchFamily="49" charset="0"/>
              </a:rPr>
              <a:t>(</a:t>
            </a:r>
            <a:r>
              <a:rPr lang="zh-CN" altLang="zh-CN" sz="2400" kern="100">
                <a:latin typeface="Times New Roman" pitchFamily="18" charset="0"/>
                <a:ea typeface="微软雅黑" panose="020b0503020204020204" charset="-122"/>
                <a:cs typeface="Times New Roman" panose="02020603050405020304" pitchFamily="18" charset="0"/>
              </a:rPr>
              <a:t>名词</a:t>
            </a:r>
            <a:r>
              <a:rPr lang="en-US" altLang="zh-CN" sz="2400" kern="100">
                <a:latin typeface="Times New Roman" pitchFamily="18" charset="0"/>
                <a:ea typeface="微软雅黑" panose="020b0503020204020204" charset="-122"/>
                <a:cs typeface="Courier New" panose="02070309020205020404" pitchFamily="49" charset="0"/>
              </a:rPr>
              <a:t>)</a:t>
            </a:r>
            <a:r>
              <a:rPr lang="zh-CN" altLang="zh-CN" sz="2400" kern="100">
                <a:latin typeface="Times New Roman" pitchFamily="18" charset="0"/>
                <a:ea typeface="微软雅黑" panose="020b0503020204020204" charset="-122"/>
                <a:cs typeface="Times New Roman" panose="02020603050405020304" pitchFamily="18" charset="0"/>
              </a:rPr>
              <a:t>，以形容词作宾语。</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试找出下列句中形容词活用为名词的词，并试着找出活用的规律和特点。</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(1)</a:t>
            </a:r>
            <a:r>
              <a:rPr lang="zh-CN" altLang="zh-CN" sz="2400" kern="100">
                <a:latin typeface="Times New Roman" pitchFamily="18" charset="0"/>
                <a:ea typeface="微软雅黑" panose="020b0503020204020204" charset="-122"/>
                <a:cs typeface="Times New Roman" panose="02020603050405020304" pitchFamily="18" charset="0"/>
              </a:rPr>
              <a:t>群贤毕至，少长咸</a:t>
            </a:r>
            <a:r>
              <a:rPr lang="zh-CN" altLang="zh-CN" sz="2400" kern="100" smtClean="0">
                <a:latin typeface="Times New Roman" pitchFamily="18" charset="0"/>
                <a:ea typeface="微软雅黑" panose="020b0503020204020204" charset="-122"/>
                <a:cs typeface="Times New Roman" panose="02020603050405020304" pitchFamily="18" charset="0"/>
              </a:rPr>
              <a:t>集：</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________________</a:t>
            </a:r>
            <a:endParaRPr lang="zh-CN" altLang="zh-CN" sz="240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(2)</a:t>
            </a:r>
            <a:r>
              <a:rPr lang="zh-CN" altLang="zh-CN" sz="2400" kern="100">
                <a:latin typeface="Times New Roman" pitchFamily="18" charset="0"/>
                <a:ea typeface="微软雅黑" panose="020b0503020204020204" charset="-122"/>
                <a:cs typeface="Times New Roman" panose="02020603050405020304" pitchFamily="18" charset="0"/>
              </a:rPr>
              <a:t>郯子之徒，其贤不及孔子</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a:t>
            </a:r>
          </a:p>
          <a:p>
            <a:pPr algn="just">
              <a:lnSpc>
                <a:spcPct val="140000"/>
              </a:lnSpc>
              <a:spcAft>
                <a:spcPct val="0"/>
              </a:spcAft>
            </a:pPr>
            <a:r>
              <a:rPr lang="en-US" altLang="zh-CN" sz="2400" kern="100" smtClean="0">
                <a:latin typeface="Times New Roman" pitchFamily="18" charset="0"/>
                <a:ea typeface="微软雅黑" panose="020b0503020204020204" charset="-122"/>
                <a:cs typeface="Courier New" panose="02070309020205020404" pitchFamily="49" charset="0"/>
              </a:rPr>
              <a:t>(</a:t>
            </a:r>
            <a:r>
              <a:rPr lang="en-US" altLang="zh-CN" sz="2400" kern="100">
                <a:latin typeface="Times New Roman" pitchFamily="18" charset="0"/>
                <a:ea typeface="微软雅黑" panose="020b0503020204020204" charset="-122"/>
                <a:cs typeface="Courier New" panose="02070309020205020404" pitchFamily="49" charset="0"/>
              </a:rPr>
              <a:t>3)</a:t>
            </a:r>
            <a:r>
              <a:rPr lang="zh-CN" altLang="zh-CN" sz="2400" kern="100">
                <a:latin typeface="Times New Roman" pitchFamily="18" charset="0"/>
                <a:ea typeface="微软雅黑" panose="020b0503020204020204" charset="-122"/>
                <a:cs typeface="Times New Roman" panose="02020603050405020304" pitchFamily="18" charset="0"/>
              </a:rPr>
              <a:t>此其志不在小</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(4)</a:t>
            </a:r>
            <a:r>
              <a:rPr lang="zh-CN" altLang="zh-CN" sz="2400" kern="100">
                <a:latin typeface="Times New Roman" pitchFamily="18" charset="0"/>
                <a:ea typeface="微软雅黑" panose="020b0503020204020204" charset="-122"/>
                <a:cs typeface="Times New Roman" panose="02020603050405020304" pitchFamily="18" charset="0"/>
              </a:rPr>
              <a:t>乘天地之正，而御六气之辩</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a:t>
            </a:r>
            <a:r>
              <a:rPr lang="en-US" altLang="zh-CN" sz="2400" kern="100">
                <a:latin typeface="微软雅黑" panose="020b0503020204020204" charset="-122"/>
                <a:ea typeface="微软雅黑" panose="020b0503020204020204" charset="-122"/>
                <a:cs typeface="Times New Roman" panose="02020603050405020304" pitchFamily="18" charset="0"/>
              </a:rPr>
              <a:t>_</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(5)</a:t>
            </a:r>
            <a:r>
              <a:rPr lang="zh-CN" altLang="zh-CN" sz="2400" kern="100">
                <a:latin typeface="Times New Roman" pitchFamily="18" charset="0"/>
                <a:ea typeface="微软雅黑" panose="020b0503020204020204" charset="-122"/>
                <a:cs typeface="Times New Roman" panose="02020603050405020304" pitchFamily="18" charset="0"/>
              </a:rPr>
              <a:t>宾主尽东南之美</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a:t>
            </a:r>
            <a:r>
              <a:rPr lang="en-US" altLang="zh-CN" sz="2400" kern="100">
                <a:latin typeface="微软雅黑" panose="020b0503020204020204" charset="-122"/>
                <a:ea typeface="微软雅黑" panose="020b0503020204020204" charset="-122"/>
                <a:cs typeface="Times New Roman" panose="02020603050405020304" pitchFamily="18" charset="0"/>
              </a:rPr>
              <a:t>_</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(6)</a:t>
            </a:r>
            <a:r>
              <a:rPr lang="zh-CN" altLang="zh-CN" sz="2400" kern="100">
                <a:latin typeface="Times New Roman" pitchFamily="18" charset="0"/>
                <a:ea typeface="微软雅黑" panose="020b0503020204020204" charset="-122"/>
                <a:cs typeface="Times New Roman" panose="02020603050405020304" pitchFamily="18" charset="0"/>
              </a:rPr>
              <a:t>是故圣益圣</a:t>
            </a:r>
            <a:r>
              <a:rPr lang="zh-CN" altLang="zh-CN" sz="2400" kern="100" smtClean="0">
                <a:latin typeface="Times New Roman" pitchFamily="18" charset="0"/>
                <a:ea typeface="微软雅黑" panose="020b0503020204020204" charset="-122"/>
                <a:cs typeface="Times New Roman" panose="02020603050405020304" pitchFamily="18" charset="0"/>
              </a:rPr>
              <a:t>，愚益愚：</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___________________________________________________</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规律和</a:t>
            </a:r>
            <a:r>
              <a:rPr lang="zh-CN" altLang="zh-CN" sz="2400" kern="100" smtClean="0">
                <a:latin typeface="Times New Roman" pitchFamily="18" charset="0"/>
                <a:ea typeface="微软雅黑" panose="020b0503020204020204" charset="-122"/>
                <a:cs typeface="Times New Roman" panose="02020603050405020304" pitchFamily="18" charset="0"/>
              </a:rPr>
              <a:t>特点：</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a:t>
            </a:r>
          </a:p>
          <a:p>
            <a:pPr algn="just">
              <a:lnSpc>
                <a:spcPct val="140000"/>
              </a:lnSpc>
              <a:spcAft>
                <a:spcPct val="0"/>
              </a:spcAft>
            </a:pPr>
            <a:r>
              <a:rPr lang="en-US" altLang="zh-CN" sz="2400" kern="100" smtClean="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a:t>
            </a:r>
            <a:r>
              <a:rPr lang="en-US" altLang="zh-CN" sz="2400" kern="100">
                <a:latin typeface="微软雅黑" panose="020b0503020204020204" charset="-122"/>
                <a:ea typeface="微软雅黑" panose="020b0503020204020204" charset="-122"/>
                <a:cs typeface="Times New Roman" panose="02020603050405020304" pitchFamily="18" charset="0"/>
              </a:rPr>
              <a:t>____</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________</a:t>
            </a:r>
            <a:endParaRPr lang="zh-CN" altLang="zh-CN" sz="2400" kern="100">
              <a:latin typeface="宋体" pitchFamily="2" charset="-122"/>
              <a:cs typeface="Courier New" panose="02070309020205020404" pitchFamily="49" charset="0"/>
            </a:endParaRPr>
          </a:p>
        </p:txBody>
      </p:sp>
      <p:sp>
        <p:nvSpPr>
          <p:cNvPr id="8" name="矩形 7"/>
          <p:cNvSpPr/>
          <p:nvPr/>
        </p:nvSpPr>
        <p:spPr>
          <a:xfrm>
            <a:off x="4078982" y="2611828"/>
            <a:ext cx="1723549" cy="461665"/>
          </a:xfrm>
          <a:prstGeom prst="rect">
            <a:avLst/>
          </a:prstGeom>
        </p:spPr>
        <p:txBody>
          <a:bodyPr wrap="none">
            <a:spAutoFit/>
          </a:bodyPr>
          <a:lstStyle/>
          <a:p>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贤、少、长</a:t>
            </a:r>
            <a:endParaRPr lang="zh-CN" altLang="en-US">
              <a:solidFill>
                <a:srgbClr val="C00000"/>
              </a:solidFill>
              <a:ea typeface="微软雅黑" panose="020b0503020204020204" charset="-122"/>
            </a:endParaRPr>
          </a:p>
        </p:txBody>
      </p:sp>
      <p:sp>
        <p:nvSpPr>
          <p:cNvPr id="9" name="矩形 8"/>
          <p:cNvSpPr/>
          <p:nvPr/>
        </p:nvSpPr>
        <p:spPr>
          <a:xfrm>
            <a:off x="4583038" y="3119098"/>
            <a:ext cx="492443" cy="461665"/>
          </a:xfrm>
          <a:prstGeom prst="rect">
            <a:avLst/>
          </a:prstGeom>
        </p:spPr>
        <p:txBody>
          <a:bodyPr wrap="none">
            <a:spAutoFit/>
          </a:bodyPr>
          <a:lstStyle/>
          <a:p>
            <a:r>
              <a:rPr lang="zh-CN" altLang="zh-CN" sz="2400" kern="100" smtClean="0">
                <a:solidFill>
                  <a:srgbClr val="C00000"/>
                </a:solidFill>
                <a:latin typeface="Times New Roman" pitchFamily="18" charset="0"/>
                <a:ea typeface="微软雅黑" panose="020b0503020204020204" charset="-122"/>
                <a:cs typeface="Times New Roman" panose="02020603050405020304" pitchFamily="18" charset="0"/>
              </a:rPr>
              <a:t>贤</a:t>
            </a:r>
            <a:endParaRPr lang="zh-CN" altLang="en-US">
              <a:solidFill>
                <a:srgbClr val="C00000"/>
              </a:solidFill>
              <a:ea typeface="微软雅黑" panose="020b0503020204020204" charset="-122"/>
            </a:endParaRPr>
          </a:p>
        </p:txBody>
      </p:sp>
      <p:sp>
        <p:nvSpPr>
          <p:cNvPr id="11" name="矩形 10"/>
          <p:cNvSpPr/>
          <p:nvPr/>
        </p:nvSpPr>
        <p:spPr>
          <a:xfrm>
            <a:off x="2854846" y="3645818"/>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小</a:t>
            </a:r>
          </a:p>
        </p:txBody>
      </p:sp>
      <p:sp>
        <p:nvSpPr>
          <p:cNvPr id="12" name="矩形 11"/>
          <p:cNvSpPr/>
          <p:nvPr/>
        </p:nvSpPr>
        <p:spPr>
          <a:xfrm>
            <a:off x="4842115" y="4141987"/>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正</a:t>
            </a:r>
          </a:p>
        </p:txBody>
      </p:sp>
      <p:sp>
        <p:nvSpPr>
          <p:cNvPr id="13" name="矩形 12"/>
          <p:cNvSpPr/>
          <p:nvPr/>
        </p:nvSpPr>
        <p:spPr>
          <a:xfrm>
            <a:off x="3290338" y="4653930"/>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美</a:t>
            </a:r>
          </a:p>
        </p:txBody>
      </p:sp>
      <p:sp>
        <p:nvSpPr>
          <p:cNvPr id="14" name="矩形 13"/>
          <p:cNvSpPr/>
          <p:nvPr/>
        </p:nvSpPr>
        <p:spPr>
          <a:xfrm>
            <a:off x="4082709" y="5141473"/>
            <a:ext cx="3262432"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第一个</a:t>
            </a:r>
            <a:r>
              <a:rPr lang="zh-CN" altLang="en-US" sz="2400" kern="100">
                <a:solidFill>
                  <a:srgbClr val="C00000"/>
                </a:solidFill>
                <a:latin typeface="宋体" pitchFamily="2" charset="-122"/>
                <a:ea typeface="宋体" pitchFamily="2" charset="-122"/>
                <a:cs typeface="Times New Roman" panose="02020603050405020304" pitchFamily="18" charset="0"/>
              </a:rPr>
              <a:t>“</a:t>
            </a:r>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圣</a:t>
            </a:r>
            <a:r>
              <a:rPr lang="zh-CN" altLang="en-US" sz="2400" kern="100">
                <a:solidFill>
                  <a:srgbClr val="C00000"/>
                </a:solidFill>
                <a:latin typeface="宋体" pitchFamily="2" charset="-122"/>
                <a:ea typeface="宋体" pitchFamily="2" charset="-122"/>
                <a:cs typeface="Times New Roman" panose="02020603050405020304" pitchFamily="18" charset="0"/>
              </a:rPr>
              <a:t>”</a:t>
            </a:r>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和</a:t>
            </a:r>
            <a:r>
              <a:rPr lang="zh-CN" altLang="en-US" sz="2400" kern="100">
                <a:solidFill>
                  <a:srgbClr val="C00000"/>
                </a:solidFill>
                <a:latin typeface="宋体" pitchFamily="2" charset="-122"/>
                <a:ea typeface="宋体" pitchFamily="2" charset="-122"/>
                <a:cs typeface="Times New Roman" panose="02020603050405020304" pitchFamily="18" charset="0"/>
              </a:rPr>
              <a:t>“</a:t>
            </a:r>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愚</a:t>
            </a:r>
            <a:r>
              <a:rPr lang="zh-CN" altLang="en-US" sz="2400" kern="100">
                <a:solidFill>
                  <a:srgbClr val="C00000"/>
                </a:solidFill>
                <a:latin typeface="Times New Roman" pitchFamily="18" charset="0"/>
                <a:ea typeface="宋体" pitchFamily="2" charset="-122"/>
                <a:cs typeface="Times New Roman" panose="02020603050405020304" pitchFamily="18" charset="0"/>
              </a:rPr>
              <a:t>”</a:t>
            </a:r>
          </a:p>
        </p:txBody>
      </p:sp>
      <p:sp>
        <p:nvSpPr>
          <p:cNvPr id="16" name="矩形 15"/>
          <p:cNvSpPr/>
          <p:nvPr/>
        </p:nvSpPr>
        <p:spPr>
          <a:xfrm>
            <a:off x="2350790" y="5545170"/>
            <a:ext cx="8640960" cy="609398"/>
          </a:xfrm>
          <a:prstGeom prst="rect">
            <a:avLst/>
          </a:prstGeom>
        </p:spPr>
        <p:txBody>
          <a:bodyPr wrap="square">
            <a:spAutoFit/>
          </a:bodyPr>
          <a:lstStyle/>
          <a:p>
            <a:pPr lvl="0" algn="just">
              <a:lnSpc>
                <a:spcPct val="140000"/>
              </a:lnSpc>
            </a:pP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当形容词担任主语或宾语时，该形容词活用为名词，如</a:t>
            </a:r>
            <a:r>
              <a:rPr lang="en-US" altLang="zh-CN" sz="2400" kern="100">
                <a:solidFill>
                  <a:srgbClr val="C00000"/>
                </a:solidFill>
                <a:latin typeface="Times New Roman" pitchFamily="18" charset="0"/>
                <a:ea typeface="微软雅黑" panose="020b0503020204020204" charset="-122"/>
                <a:cs typeface="Courier New" panose="02070309020205020404" pitchFamily="49" charset="0"/>
              </a:rPr>
              <a:t>(1)(6)</a:t>
            </a:r>
            <a:r>
              <a:rPr lang="zh-CN" altLang="zh-CN" sz="2400" kern="100" smtClean="0">
                <a:solidFill>
                  <a:srgbClr val="C00000"/>
                </a:solidFill>
                <a:latin typeface="Times New Roman" pitchFamily="18" charset="0"/>
                <a:ea typeface="微软雅黑" panose="020b0503020204020204" charset="-122"/>
                <a:cs typeface="Times New Roman" panose="02020603050405020304" pitchFamily="18" charset="0"/>
              </a:rPr>
              <a:t>；</a:t>
            </a:r>
            <a:endParaRPr lang="zh-CN" altLang="zh-CN" sz="240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8" name="矩形 17"/>
          <p:cNvSpPr/>
          <p:nvPr/>
        </p:nvSpPr>
        <p:spPr>
          <a:xfrm>
            <a:off x="366857" y="6060756"/>
            <a:ext cx="10264853" cy="609398"/>
          </a:xfrm>
          <a:prstGeom prst="rect">
            <a:avLst/>
          </a:prstGeom>
        </p:spPr>
        <p:txBody>
          <a:bodyPr wrap="square">
            <a:spAutoFit/>
          </a:bodyPr>
          <a:lstStyle/>
          <a:p>
            <a:pPr lvl="0" algn="just">
              <a:lnSpc>
                <a:spcPct val="140000"/>
              </a:lnSpc>
            </a:pP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当形容词用在</a:t>
            </a:r>
            <a:r>
              <a:rPr lang="en-US" altLang="zh-CN" sz="24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其</a:t>
            </a:r>
            <a:r>
              <a:rPr lang="en-US" altLang="zh-CN" sz="24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之</a:t>
            </a:r>
            <a:r>
              <a:rPr lang="en-US" altLang="zh-CN" sz="24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后面充当中心语时，则活用为名词，如</a:t>
            </a:r>
            <a:r>
              <a:rPr lang="en-US" altLang="zh-CN" sz="2400" kern="100">
                <a:solidFill>
                  <a:srgbClr val="C00000"/>
                </a:solidFill>
                <a:latin typeface="Times New Roman" pitchFamily="18" charset="0"/>
                <a:ea typeface="微软雅黑" panose="020b0503020204020204" charset="-122"/>
                <a:cs typeface="Courier New" panose="02070309020205020404" pitchFamily="49" charset="0"/>
              </a:rPr>
              <a:t>(2)(4)(5)</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a:t>
            </a:r>
            <a:endParaRPr lang="zh-CN" altLang="zh-CN" sz="2400" kern="100">
              <a:solidFill>
                <a:srgbClr val="C00000"/>
              </a:solidFill>
              <a:latin typeface="宋体" pitchFamily="2"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7"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par>
                                <p:cTn id="44" presetID="3" presetClass="entr" presetSubtype="10" fill="hold" grpId="6"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linds(horizontal)">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1"/>
      <p:bldP spid="11" grpId="2"/>
      <p:bldP spid="12" grpId="3"/>
      <p:bldP spid="13" grpId="4"/>
      <p:bldP spid="14" grpId="5"/>
      <p:bldP spid="16" grpId="6"/>
      <p:bldP spid="18" grpId="7"/>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34566" y="7914"/>
            <a:ext cx="11521280" cy="6814173"/>
          </a:xfrm>
          <a:prstGeom prst="rect">
            <a:avLst/>
          </a:prstGeom>
        </p:spPr>
        <p:txBody>
          <a:bodyPr wrap="square">
            <a:spAutoFit/>
          </a:bodyPr>
          <a:lstStyle/>
          <a:p>
            <a:pPr algn="just">
              <a:lnSpc>
                <a:spcPct val="140000"/>
              </a:lnSpc>
              <a:spcAft>
                <a:spcPct val="0"/>
              </a:spcAft>
            </a:pPr>
            <a:r>
              <a:rPr lang="en-US" altLang="zh-CN" sz="2400" kern="100">
                <a:solidFill>
                  <a:srgbClr val="0070C0"/>
                </a:solidFill>
                <a:latin typeface="Times New Roman" pitchFamily="18" charset="0"/>
                <a:ea typeface="微软雅黑" panose="020b0503020204020204" charset="-122"/>
                <a:cs typeface="Courier New" panose="02070309020205020404" pitchFamily="49" charset="0"/>
              </a:rPr>
              <a:t>2.</a:t>
            </a:r>
            <a:r>
              <a:rPr lang="zh-CN" altLang="zh-CN" sz="2400" kern="100">
                <a:solidFill>
                  <a:srgbClr val="0070C0"/>
                </a:solidFill>
                <a:latin typeface="Times New Roman" pitchFamily="18" charset="0"/>
                <a:ea typeface="微软雅黑" panose="020b0503020204020204" charset="-122"/>
                <a:cs typeface="Times New Roman" panose="02020603050405020304" pitchFamily="18" charset="0"/>
              </a:rPr>
              <a:t>形容词活用为动词</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在文言文中，当形容词直接带宾语，或者前面受能愿动词或副词修饰时，它不再表示事物性质，而是表示相应的动作行为或变化发展。</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试找出下列句中形容词活用为动词的词，并试着找出活用的规律和特点。</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(1)</a:t>
            </a:r>
            <a:r>
              <a:rPr lang="zh-CN" altLang="zh-CN" sz="2400" kern="100">
                <a:latin typeface="Times New Roman" pitchFamily="18" charset="0"/>
                <a:ea typeface="微软雅黑" panose="020b0503020204020204" charset="-122"/>
                <a:cs typeface="Times New Roman" panose="02020603050405020304" pitchFamily="18" charset="0"/>
              </a:rPr>
              <a:t>则秦未可亲也</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a:t>
            </a:r>
            <a:endParaRPr lang="zh-CN" altLang="zh-CN" sz="240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(2)</a:t>
            </a:r>
            <a:r>
              <a:rPr lang="zh-CN" altLang="zh-CN" sz="2400" kern="100">
                <a:latin typeface="Times New Roman" pitchFamily="18" charset="0"/>
                <a:ea typeface="微软雅黑" panose="020b0503020204020204" charset="-122"/>
                <a:cs typeface="Times New Roman" panose="02020603050405020304" pitchFamily="18" charset="0"/>
              </a:rPr>
              <a:t>其好游者不能穷也</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a:t>
            </a:r>
            <a:endParaRPr lang="zh-CN" altLang="zh-CN" sz="240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(3)</a:t>
            </a:r>
            <a:r>
              <a:rPr lang="zh-CN" altLang="zh-CN" sz="2400" kern="100">
                <a:latin typeface="Times New Roman" pitchFamily="18" charset="0"/>
                <a:ea typeface="微软雅黑" panose="020b0503020204020204" charset="-122"/>
                <a:cs typeface="Times New Roman" panose="02020603050405020304" pitchFamily="18" charset="0"/>
              </a:rPr>
              <a:t>不知东方之既白</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a:t>
            </a:r>
            <a:endParaRPr lang="zh-CN" altLang="zh-CN" sz="240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(4)</a:t>
            </a:r>
            <a:r>
              <a:rPr lang="zh-CN" altLang="zh-CN" sz="2400" kern="100">
                <a:latin typeface="Times New Roman" pitchFamily="18" charset="0"/>
                <a:ea typeface="微软雅黑" panose="020b0503020204020204" charset="-122"/>
                <a:cs typeface="Times New Roman" panose="02020603050405020304" pitchFamily="18" charset="0"/>
              </a:rPr>
              <a:t>素善留侯张良</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_____</a:t>
            </a:r>
            <a:endParaRPr lang="zh-CN" altLang="zh-CN" sz="240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(5)</a:t>
            </a:r>
            <a:r>
              <a:rPr lang="zh-CN" altLang="zh-CN" sz="2400" kern="100">
                <a:latin typeface="Times New Roman" pitchFamily="18" charset="0"/>
                <a:ea typeface="微软雅黑" panose="020b0503020204020204" charset="-122"/>
                <a:cs typeface="Times New Roman" panose="02020603050405020304" pitchFamily="18" charset="0"/>
              </a:rPr>
              <a:t>且夫天下非小弱也</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_______</a:t>
            </a:r>
            <a:r>
              <a:rPr lang="en-US" altLang="zh-CN" sz="2400" kern="100">
                <a:latin typeface="微软雅黑" panose="020b0503020204020204" charset="-122"/>
                <a:ea typeface="微软雅黑" panose="020b0503020204020204" charset="-122"/>
                <a:cs typeface="Times New Roman" panose="02020603050405020304" pitchFamily="18" charset="0"/>
              </a:rPr>
              <a:t>_</a:t>
            </a:r>
            <a:r>
              <a:rPr lang="en-US" altLang="zh-CN" sz="2400" kern="100" smtClean="0">
                <a:latin typeface="微软雅黑" panose="020b0503020204020204" charset="-122"/>
                <a:ea typeface="微软雅黑" panose="020b0503020204020204" charset="-122"/>
                <a:cs typeface="Times New Roman" panose="02020603050405020304" pitchFamily="18" charset="0"/>
              </a:rPr>
              <a:t>_</a:t>
            </a:r>
            <a:endParaRPr lang="zh-CN" altLang="zh-CN" sz="240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(6)</a:t>
            </a:r>
            <a:r>
              <a:rPr lang="zh-CN" altLang="zh-CN" sz="2400" kern="100">
                <a:latin typeface="Times New Roman" pitchFamily="18" charset="0"/>
                <a:ea typeface="微软雅黑" panose="020b0503020204020204" charset="-122"/>
                <a:cs typeface="Times New Roman" panose="02020603050405020304" pitchFamily="18" charset="0"/>
              </a:rPr>
              <a:t>不知将军宽之至此也</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a:t>
            </a:r>
            <a:endParaRPr lang="zh-CN" altLang="zh-CN" sz="2400" kern="10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规律和特点</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a:t>
            </a:r>
          </a:p>
          <a:p>
            <a:pPr algn="just">
              <a:lnSpc>
                <a:spcPct val="140000"/>
              </a:lnSpc>
              <a:spcAft>
                <a:spcPct val="0"/>
              </a:spcAft>
            </a:pPr>
            <a:r>
              <a:rPr lang="en-US" altLang="zh-CN" sz="2400" kern="100" smtClean="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_____________________________________________________________________________________________________________________</a:t>
            </a:r>
            <a:r>
              <a:rPr lang="en-US" altLang="zh-CN" sz="2400" kern="100">
                <a:latin typeface="微软雅黑" panose="020b0503020204020204" charset="-122"/>
                <a:ea typeface="微软雅黑" panose="020b0503020204020204" charset="-122"/>
                <a:cs typeface="Times New Roman" panose="02020603050405020304" pitchFamily="18" charset="0"/>
              </a:rPr>
              <a:t>_______</a:t>
            </a:r>
            <a:r>
              <a:rPr lang="en-US" altLang="zh-CN" sz="2400" kern="100" smtClean="0">
                <a:latin typeface="微软雅黑" panose="020b0503020204020204" charset="-122"/>
                <a:ea typeface="微软雅黑" panose="020b0503020204020204" charset="-122"/>
                <a:cs typeface="Times New Roman" panose="02020603050405020304" pitchFamily="18" charset="0"/>
              </a:rPr>
              <a:t>____</a:t>
            </a:r>
            <a:endParaRPr lang="zh-CN" altLang="zh-CN" sz="2400" kern="100">
              <a:latin typeface="微软雅黑" panose="020b0503020204020204" charset="-122"/>
              <a:ea typeface="微软雅黑" panose="020b0503020204020204" charset="-122"/>
              <a:cs typeface="Courier New" panose="02070309020205020404" pitchFamily="49" charset="0"/>
            </a:endParaRPr>
          </a:p>
        </p:txBody>
      </p:sp>
      <p:sp>
        <p:nvSpPr>
          <p:cNvPr id="7" name="矩形 6"/>
          <p:cNvSpPr/>
          <p:nvPr/>
        </p:nvSpPr>
        <p:spPr>
          <a:xfrm>
            <a:off x="2998862" y="2061642"/>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亲</a:t>
            </a:r>
            <a:endParaRPr lang="zh-CN" altLang="en-US">
              <a:solidFill>
                <a:srgbClr val="C00000"/>
              </a:solidFill>
              <a:ea typeface="微软雅黑" panose="020b0503020204020204" charset="-122"/>
            </a:endParaRPr>
          </a:p>
        </p:txBody>
      </p:sp>
      <p:sp>
        <p:nvSpPr>
          <p:cNvPr id="8" name="矩形 7"/>
          <p:cNvSpPr/>
          <p:nvPr/>
        </p:nvSpPr>
        <p:spPr>
          <a:xfrm>
            <a:off x="3517183" y="2565698"/>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穷</a:t>
            </a:r>
            <a:endParaRPr lang="zh-CN" altLang="en-US">
              <a:solidFill>
                <a:srgbClr val="C00000"/>
              </a:solidFill>
              <a:ea typeface="微软雅黑" panose="020b0503020204020204" charset="-122"/>
            </a:endParaRPr>
          </a:p>
        </p:txBody>
      </p:sp>
      <p:sp>
        <p:nvSpPr>
          <p:cNvPr id="9" name="矩形 8"/>
          <p:cNvSpPr/>
          <p:nvPr/>
        </p:nvSpPr>
        <p:spPr>
          <a:xfrm>
            <a:off x="3245083" y="3087006"/>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白</a:t>
            </a:r>
            <a:endParaRPr lang="zh-CN" altLang="en-US">
              <a:solidFill>
                <a:srgbClr val="C00000"/>
              </a:solidFill>
              <a:ea typeface="微软雅黑" panose="020b0503020204020204" charset="-122"/>
            </a:endParaRPr>
          </a:p>
        </p:txBody>
      </p:sp>
      <p:sp>
        <p:nvSpPr>
          <p:cNvPr id="10" name="矩形 9"/>
          <p:cNvSpPr/>
          <p:nvPr/>
        </p:nvSpPr>
        <p:spPr>
          <a:xfrm>
            <a:off x="2998861" y="3583175"/>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善</a:t>
            </a:r>
          </a:p>
        </p:txBody>
      </p:sp>
      <p:sp>
        <p:nvSpPr>
          <p:cNvPr id="11" name="矩形 10"/>
          <p:cNvSpPr/>
          <p:nvPr/>
        </p:nvSpPr>
        <p:spPr>
          <a:xfrm>
            <a:off x="3538633" y="4093805"/>
            <a:ext cx="1116413" cy="461665"/>
          </a:xfrm>
          <a:prstGeom prst="rect">
            <a:avLst/>
          </a:prstGeom>
        </p:spPr>
        <p:txBody>
          <a:bodyPr wrap="squar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小、弱</a:t>
            </a:r>
          </a:p>
        </p:txBody>
      </p:sp>
      <p:sp>
        <p:nvSpPr>
          <p:cNvPr id="14" name="矩形 13"/>
          <p:cNvSpPr/>
          <p:nvPr/>
        </p:nvSpPr>
        <p:spPr>
          <a:xfrm>
            <a:off x="3934966" y="4621687"/>
            <a:ext cx="540349" cy="461665"/>
          </a:xfrm>
          <a:prstGeom prst="rect">
            <a:avLst/>
          </a:prstGeom>
        </p:spPr>
        <p:txBody>
          <a:bodyPr wrap="squar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宽</a:t>
            </a:r>
          </a:p>
        </p:txBody>
      </p:sp>
      <p:sp>
        <p:nvSpPr>
          <p:cNvPr id="16" name="矩形 15"/>
          <p:cNvSpPr/>
          <p:nvPr/>
        </p:nvSpPr>
        <p:spPr>
          <a:xfrm>
            <a:off x="2278781" y="4984490"/>
            <a:ext cx="9505057" cy="646331"/>
          </a:xfrm>
          <a:prstGeom prst="rect">
            <a:avLst/>
          </a:prstGeom>
        </p:spPr>
        <p:txBody>
          <a:bodyPr wrap="square">
            <a:spAutoFit/>
          </a:bodyPr>
          <a:lstStyle/>
          <a:p>
            <a:pPr algn="just">
              <a:lnSpc>
                <a:spcPct val="150000"/>
              </a:lnSpc>
              <a:spcAft>
                <a:spcPct val="0"/>
              </a:spcAft>
            </a:pP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当形容词后面带了宾语，它活用为动词，如</a:t>
            </a:r>
            <a:r>
              <a:rPr lang="en-US" altLang="zh-CN" sz="2400" kern="100">
                <a:solidFill>
                  <a:srgbClr val="C00000"/>
                </a:solidFill>
                <a:latin typeface="Times New Roman" pitchFamily="18" charset="0"/>
                <a:ea typeface="微软雅黑" panose="020b0503020204020204" charset="-122"/>
                <a:cs typeface="Courier New" panose="02070309020205020404" pitchFamily="49" charset="0"/>
              </a:rPr>
              <a:t>(4)(6)</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；当形容词</a:t>
            </a:r>
            <a:r>
              <a:rPr lang="zh-CN" altLang="zh-CN" sz="2400" kern="100" smtClean="0">
                <a:solidFill>
                  <a:srgbClr val="C00000"/>
                </a:solidFill>
                <a:latin typeface="Times New Roman" pitchFamily="18" charset="0"/>
                <a:ea typeface="微软雅黑" panose="020b0503020204020204" charset="-122"/>
                <a:cs typeface="Times New Roman" panose="02020603050405020304" pitchFamily="18" charset="0"/>
              </a:rPr>
              <a:t>放</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在能愿</a:t>
            </a:r>
            <a:endParaRPr lang="zh-CN" altLang="zh-CN" sz="240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8" name="矩形 17"/>
          <p:cNvSpPr/>
          <p:nvPr/>
        </p:nvSpPr>
        <p:spPr>
          <a:xfrm>
            <a:off x="366042" y="5557949"/>
            <a:ext cx="11417796" cy="1126462"/>
          </a:xfrm>
          <a:prstGeom prst="rect">
            <a:avLst/>
          </a:prstGeom>
        </p:spPr>
        <p:txBody>
          <a:bodyPr wrap="square">
            <a:spAutoFit/>
          </a:bodyPr>
          <a:lstStyle/>
          <a:p>
            <a:pPr lvl="0" algn="just">
              <a:lnSpc>
                <a:spcPct val="140000"/>
              </a:lnSpc>
            </a:pPr>
            <a:r>
              <a:rPr lang="zh-CN" altLang="zh-CN" sz="2400" kern="100" smtClean="0">
                <a:solidFill>
                  <a:srgbClr val="C00000"/>
                </a:solidFill>
                <a:latin typeface="Times New Roman" pitchFamily="18" charset="0"/>
                <a:ea typeface="微软雅黑" panose="020b0503020204020204" charset="-122"/>
                <a:cs typeface="Times New Roman" panose="02020603050405020304" pitchFamily="18" charset="0"/>
              </a:rPr>
              <a:t>动词</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后，它活用为动词，如</a:t>
            </a:r>
            <a:r>
              <a:rPr lang="en-US" altLang="zh-CN" sz="2400" kern="100">
                <a:solidFill>
                  <a:srgbClr val="C00000"/>
                </a:solidFill>
                <a:latin typeface="Times New Roman" pitchFamily="18" charset="0"/>
                <a:ea typeface="微软雅黑" panose="020b0503020204020204" charset="-122"/>
                <a:cs typeface="Courier New" panose="02070309020205020404" pitchFamily="49" charset="0"/>
              </a:rPr>
              <a:t>(1)(2)</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；当形容词放在副词</a:t>
            </a:r>
            <a:r>
              <a:rPr lang="en-US" altLang="zh-CN" sz="24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时间副词或否定副词</a:t>
            </a:r>
            <a:r>
              <a:rPr lang="en-US" altLang="zh-CN" sz="2400" kern="100">
                <a:solidFill>
                  <a:srgbClr val="C00000"/>
                </a:solidFill>
                <a:latin typeface="Times New Roman" pitchFamily="18" charset="0"/>
                <a:ea typeface="微软雅黑" panose="020b0503020204020204" charset="-122"/>
                <a:cs typeface="Courier New" panose="02070309020205020404" pitchFamily="49" charset="0"/>
              </a:rPr>
              <a:t>)</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后，它活用为动词，如</a:t>
            </a:r>
            <a:r>
              <a:rPr lang="en-US" altLang="zh-CN" sz="2400" kern="100">
                <a:solidFill>
                  <a:srgbClr val="C00000"/>
                </a:solidFill>
                <a:latin typeface="Times New Roman" pitchFamily="18" charset="0"/>
                <a:ea typeface="微软雅黑" panose="020b0503020204020204" charset="-122"/>
                <a:cs typeface="Courier New" panose="02070309020205020404" pitchFamily="49" charset="0"/>
              </a:rPr>
              <a:t>(3)(5)</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a:t>
            </a:r>
            <a:endParaRPr lang="zh-CN" altLang="zh-CN" sz="2400" kern="100">
              <a:solidFill>
                <a:srgbClr val="C00000"/>
              </a:solidFill>
              <a:latin typeface="宋体" pitchFamily="2"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7"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par>
                                <p:cTn id="44" presetID="3" presetClass="entr" presetSubtype="10" fill="hold" grpId="6"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linds(horizontal)">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P spid="9" grpId="2"/>
      <p:bldP spid="10" grpId="3"/>
      <p:bldP spid="11" grpId="4"/>
      <p:bldP spid="14" grpId="5"/>
      <p:bldP spid="16" grpId="6"/>
      <p:bldP spid="18" grpId="7"/>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AutoShape 1"/>
          <p:cNvSpPr>
            <a:spLocks noChangeShapeType="1"/>
          </p:cNvSpPr>
          <p:nvPr/>
        </p:nvSpPr>
        <p:spPr bwMode="auto">
          <a:xfrm flipH="1">
            <a:off x="5724525" y="1659831"/>
            <a:ext cx="0" cy="0"/>
          </a:xfrm>
          <a:prstGeom prst="straightConnector1">
            <a:avLst/>
          </a:prstGeom>
          <a:noFill/>
          <a:ln w="317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 name="矩形 4"/>
          <p:cNvSpPr/>
          <p:nvPr/>
        </p:nvSpPr>
        <p:spPr>
          <a:xfrm>
            <a:off x="334566" y="405458"/>
            <a:ext cx="11521280" cy="3093154"/>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一、多义实词：追源溯流，语境</a:t>
            </a:r>
            <a:r>
              <a:rPr lang="zh-CN" altLang="zh-CN" sz="2600" b="1" kern="100" smtClean="0">
                <a:solidFill>
                  <a:srgbClr val="0000FF"/>
                </a:solidFill>
                <a:latin typeface="Times New Roman" pitchFamily="18" charset="0"/>
                <a:ea typeface="微软雅黑" panose="020b0503020204020204" charset="-122"/>
                <a:cs typeface="Times New Roman" panose="02020603050405020304" pitchFamily="18" charset="0"/>
              </a:rPr>
              <a:t>敲定</a:t>
            </a:r>
            <a:endParaRPr lang="en-US" altLang="zh-CN" sz="2600" b="1" kern="100" smtClean="0">
              <a:solidFill>
                <a:srgbClr val="0000FF"/>
              </a:solidFill>
              <a:latin typeface="Times New Roman" pitchFamily="18" charset="0"/>
              <a:ea typeface="微软雅黑" panose="020b0503020204020204" charset="-122"/>
              <a:cs typeface="Times New Roman" panose="02020603050405020304" pitchFamily="18" charset="0"/>
            </a:endParaRPr>
          </a:p>
          <a:p>
            <a:pPr lvl="0">
              <a:lnSpc>
                <a:spcPct val="150000"/>
              </a:lnSpc>
            </a:pPr>
            <a:r>
              <a:rPr lang="zh-CN" altLang="en-US" sz="2600" b="1" kern="100">
                <a:solidFill>
                  <a:prstClr val="black"/>
                </a:solidFill>
                <a:latin typeface="Times New Roman" pitchFamily="18" charset="0"/>
                <a:ea typeface="微软雅黑" panose="020b0503020204020204" charset="-122"/>
                <a:cs typeface="Times New Roman" panose="02020603050405020304" pitchFamily="18" charset="0"/>
              </a:rPr>
              <a:t>知识</a:t>
            </a:r>
            <a:r>
              <a:rPr lang="zh-CN" altLang="en-US" sz="2600" b="1" kern="100" smtClean="0">
                <a:solidFill>
                  <a:prstClr val="black"/>
                </a:solidFill>
                <a:latin typeface="Times New Roman" pitchFamily="18" charset="0"/>
                <a:ea typeface="微软雅黑" panose="020b0503020204020204" charset="-122"/>
                <a:cs typeface="Times New Roman" panose="02020603050405020304" pitchFamily="18" charset="0"/>
              </a:rPr>
              <a:t>梳理</a:t>
            </a:r>
            <a:endParaRPr lang="en-US" altLang="zh-CN" sz="2600" b="1" kern="100" smtClean="0">
              <a:solidFill>
                <a:prstClr val="black"/>
              </a:solidFill>
              <a:latin typeface="Times New Roman"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词义由本义到引申义演变例</a:t>
            </a:r>
            <a:r>
              <a:rPr lang="zh-CN" altLang="zh-CN" sz="2600" kern="100" smtClean="0">
                <a:latin typeface="Times New Roman" pitchFamily="18" charset="0"/>
                <a:ea typeface="微软雅黑" panose="020b0503020204020204" charset="-122"/>
                <a:cs typeface="Times New Roman" panose="02020603050405020304" pitchFamily="18" charset="0"/>
              </a:rPr>
              <a:t>释</a:t>
            </a:r>
            <a:endParaRPr lang="en-US" altLang="zh-CN" sz="2600" kern="100" smtClean="0">
              <a:latin typeface="Times New Roman" pitchFamily="18" charset="0"/>
              <a:ea typeface="微软雅黑" panose="020b0503020204020204" charset="-122"/>
              <a:cs typeface="Times New Roman" panose="02020603050405020304" pitchFamily="18" charset="0"/>
            </a:endParaRPr>
          </a:p>
          <a:p>
            <a:pPr algn="just">
              <a:lnSpc>
                <a:spcPct val="150000"/>
              </a:lnSpc>
              <a:spcAft>
                <a:spcPct val="0"/>
              </a:spcAft>
            </a:pPr>
            <a:endParaRPr lang="en-US" altLang="zh-CN" sz="2600" kern="100">
              <a:latin typeface="Times New Roman"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Times New Roman" panose="02020603050405020304" pitchFamily="18" charset="0"/>
              </a:rPr>
              <a:t> </a:t>
            </a:r>
            <a:r>
              <a:rPr lang="en-US" altLang="zh-CN" sz="2600" kern="100" smtClean="0">
                <a:latin typeface="Times New Roman" pitchFamily="18" charset="0"/>
                <a:ea typeface="微软雅黑" panose="020b0503020204020204" charset="-122"/>
                <a:cs typeface="Times New Roman" panose="02020603050405020304" pitchFamily="18" charset="0"/>
              </a:rPr>
              <a:t>                                                                                                          </a:t>
            </a:r>
            <a:r>
              <a:rPr lang="en-US" altLang="zh-CN" sz="2600" kern="100" smtClean="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连锁式引申</a:t>
            </a:r>
            <a:r>
              <a:rPr lang="en-US" altLang="zh-CN" sz="2600" kern="100" smtClean="0">
                <a:latin typeface="Times New Roman"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p:txBody>
      </p:sp>
      <p:pic>
        <p:nvPicPr>
          <p:cNvPr id="1026" name="Picture 2" descr="R5A"/>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31813" y="2150390"/>
            <a:ext cx="8211665" cy="2033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KK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34566" y="4230235"/>
            <a:ext cx="8211665" cy="222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矩形 8"/>
          <p:cNvSpPr/>
          <p:nvPr/>
        </p:nvSpPr>
        <p:spPr>
          <a:xfrm>
            <a:off x="334566" y="600278"/>
            <a:ext cx="11521280" cy="4893647"/>
          </a:xfrm>
          <a:prstGeom prst="rect">
            <a:avLst/>
          </a:prstGeom>
        </p:spPr>
        <p:txBody>
          <a:bodyPr wrap="square">
            <a:spAutoFit/>
          </a:bodyPr>
          <a:lstStyle/>
          <a:p>
            <a:pPr algn="just">
              <a:lnSpc>
                <a:spcPct val="150000"/>
              </a:lnSpc>
              <a:spcAft>
                <a:spcPct val="0"/>
              </a:spcAft>
            </a:pPr>
            <a:r>
              <a:rPr lang="en-US" altLang="zh-CN" sz="2600" b="1" kern="100">
                <a:latin typeface="Times New Roman" pitchFamily="18" charset="0"/>
                <a:ea typeface="微软雅黑" panose="020b0503020204020204" charset="-122"/>
                <a:cs typeface="Courier New" panose="02070309020205020404" pitchFamily="49" charset="0"/>
              </a:rPr>
              <a:t>(</a:t>
            </a:r>
            <a:r>
              <a:rPr lang="zh-CN" altLang="zh-CN" sz="2600" b="1" kern="100">
                <a:latin typeface="Times New Roman" pitchFamily="18" charset="0"/>
                <a:ea typeface="微软雅黑" panose="020b0503020204020204" charset="-122"/>
                <a:cs typeface="Times New Roman" panose="02020603050405020304" pitchFamily="18" charset="0"/>
              </a:rPr>
              <a:t>四</a:t>
            </a:r>
            <a:r>
              <a:rPr lang="en-US" altLang="zh-CN" sz="2600" b="1" kern="100">
                <a:latin typeface="Times New Roman" pitchFamily="18" charset="0"/>
                <a:ea typeface="微软雅黑" panose="020b0503020204020204" charset="-122"/>
                <a:cs typeface="Courier New" panose="02070309020205020404" pitchFamily="49" charset="0"/>
              </a:rPr>
              <a:t>)</a:t>
            </a:r>
            <a:r>
              <a:rPr lang="zh-CN" altLang="zh-CN" sz="2600" b="1" kern="100">
                <a:latin typeface="Times New Roman" pitchFamily="18" charset="0"/>
                <a:ea typeface="微软雅黑" panose="020b0503020204020204" charset="-122"/>
                <a:cs typeface="Times New Roman" panose="02020603050405020304" pitchFamily="18" charset="0"/>
              </a:rPr>
              <a:t>使动用法</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试找出下列句中活用为使动用法的动词，并试着找出活用的规律和特点。</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毕礼而归之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后秦击赵者再，李牧连却之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外连衡而斗诸侯</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窜梁鸿于海曲</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(5)</a:t>
            </a:r>
            <a:r>
              <a:rPr lang="zh-CN" altLang="zh-CN" sz="2600" kern="100">
                <a:latin typeface="Times New Roman" pitchFamily="18" charset="0"/>
                <a:ea typeface="微软雅黑" panose="020b0503020204020204" charset="-122"/>
                <a:cs typeface="Times New Roman" panose="02020603050405020304" pitchFamily="18" charset="0"/>
              </a:rPr>
              <a:t>沛公旦日从百余骑来见项王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规律和特点</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_______________________________________________________</a:t>
            </a:r>
            <a:endParaRPr lang="zh-CN" altLang="zh-CN" sz="1050" kern="100">
              <a:latin typeface="宋体" pitchFamily="2" charset="-122"/>
              <a:cs typeface="Courier New" panose="02070309020205020404" pitchFamily="49" charset="0"/>
            </a:endParaRPr>
          </a:p>
        </p:txBody>
      </p:sp>
      <p:sp>
        <p:nvSpPr>
          <p:cNvPr id="11" name="矩形 10"/>
          <p:cNvSpPr/>
          <p:nvPr/>
        </p:nvSpPr>
        <p:spPr>
          <a:xfrm>
            <a:off x="2926854" y="1845618"/>
            <a:ext cx="518091" cy="492443"/>
          </a:xfrm>
          <a:prstGeom prst="rect">
            <a:avLst/>
          </a:prstGeom>
        </p:spPr>
        <p:txBody>
          <a:bodyPr wrap="none">
            <a:spAutoFit/>
          </a:bodyPr>
          <a:lstStyle/>
          <a:p>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归</a:t>
            </a:r>
            <a:endParaRPr lang="zh-CN" altLang="en-US">
              <a:solidFill>
                <a:srgbClr val="C00000"/>
              </a:solidFill>
            </a:endParaRPr>
          </a:p>
        </p:txBody>
      </p:sp>
      <p:sp>
        <p:nvSpPr>
          <p:cNvPr id="12" name="矩形 11"/>
          <p:cNvSpPr/>
          <p:nvPr/>
        </p:nvSpPr>
        <p:spPr>
          <a:xfrm>
            <a:off x="5231110" y="2421682"/>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却</a:t>
            </a:r>
            <a:endParaRPr lang="zh-CN" altLang="en-US">
              <a:solidFill>
                <a:srgbClr val="C00000"/>
              </a:solidFill>
            </a:endParaRPr>
          </a:p>
        </p:txBody>
      </p:sp>
      <p:sp>
        <p:nvSpPr>
          <p:cNvPr id="13" name="矩形 12"/>
          <p:cNvSpPr/>
          <p:nvPr/>
        </p:nvSpPr>
        <p:spPr>
          <a:xfrm>
            <a:off x="3574926" y="3023198"/>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斗</a:t>
            </a:r>
            <a:endParaRPr lang="zh-CN" altLang="en-US">
              <a:solidFill>
                <a:srgbClr val="C00000"/>
              </a:solidFill>
            </a:endParaRPr>
          </a:p>
        </p:txBody>
      </p:sp>
      <p:sp>
        <p:nvSpPr>
          <p:cNvPr id="14" name="矩形 13"/>
          <p:cNvSpPr/>
          <p:nvPr/>
        </p:nvSpPr>
        <p:spPr>
          <a:xfrm>
            <a:off x="3259591" y="3617748"/>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窜</a:t>
            </a:r>
            <a:endParaRPr lang="zh-CN" altLang="en-US">
              <a:solidFill>
                <a:srgbClr val="C00000"/>
              </a:solidFill>
            </a:endParaRPr>
          </a:p>
        </p:txBody>
      </p:sp>
      <p:sp>
        <p:nvSpPr>
          <p:cNvPr id="15" name="矩形 14"/>
          <p:cNvSpPr/>
          <p:nvPr/>
        </p:nvSpPr>
        <p:spPr>
          <a:xfrm>
            <a:off x="5206553" y="4225169"/>
            <a:ext cx="518091" cy="492443"/>
          </a:xfrm>
          <a:prstGeom prst="rect">
            <a:avLst/>
          </a:prstGeom>
        </p:spPr>
        <p:txBody>
          <a:bodyPr wrap="none">
            <a:spAutoFit/>
          </a:bodyPr>
          <a:lstStyle/>
          <a:p>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从</a:t>
            </a:r>
            <a:endParaRPr lang="zh-CN" altLang="en-US">
              <a:solidFill>
                <a:srgbClr val="C00000"/>
              </a:solidFill>
            </a:endParaRPr>
          </a:p>
        </p:txBody>
      </p:sp>
      <p:sp>
        <p:nvSpPr>
          <p:cNvPr id="17" name="矩形 16"/>
          <p:cNvSpPr/>
          <p:nvPr/>
        </p:nvSpPr>
        <p:spPr>
          <a:xfrm>
            <a:off x="2350790" y="4647188"/>
            <a:ext cx="8784976"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当不及物动词后面带了宾语，该动词一般活用为使动用法。</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1"/>
      <p:bldP spid="13" grpId="2"/>
      <p:bldP spid="14" grpId="3"/>
      <p:bldP spid="15" grpId="4"/>
      <p:bldP spid="17" grpId="5"/>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34566" y="-3916"/>
            <a:ext cx="11521280" cy="6814173"/>
          </a:xfrm>
          <a:prstGeom prst="rect">
            <a:avLst/>
          </a:prstGeom>
        </p:spPr>
        <p:txBody>
          <a:bodyPr wrap="square">
            <a:spAutoFit/>
          </a:bodyPr>
          <a:lstStyle/>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2.</a:t>
            </a:r>
            <a:r>
              <a:rPr lang="zh-CN" altLang="zh-CN" sz="2400" kern="100">
                <a:latin typeface="Times New Roman" pitchFamily="18" charset="0"/>
                <a:ea typeface="微软雅黑" panose="020b0503020204020204" charset="-122"/>
                <a:cs typeface="Times New Roman" panose="02020603050405020304" pitchFamily="18" charset="0"/>
              </a:rPr>
              <a:t>试找出下列句中活用为使动用法的形容词，并试着找出活用的规律和特点。</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(1)</a:t>
            </a:r>
            <a:r>
              <a:rPr lang="zh-CN" altLang="zh-CN" sz="2400" kern="100">
                <a:latin typeface="Times New Roman" pitchFamily="18" charset="0"/>
                <a:ea typeface="微软雅黑" panose="020b0503020204020204" charset="-122"/>
                <a:cs typeface="Times New Roman" panose="02020603050405020304" pitchFamily="18" charset="0"/>
              </a:rPr>
              <a:t>焚百家之言，以愚黔首</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_____</a:t>
            </a:r>
            <a:endParaRPr lang="zh-CN" altLang="zh-CN" sz="2400" kern="10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(2)</a:t>
            </a:r>
            <a:r>
              <a:rPr lang="zh-CN" altLang="zh-CN" sz="2400" kern="100">
                <a:latin typeface="Times New Roman" pitchFamily="18" charset="0"/>
                <a:ea typeface="微软雅黑" panose="020b0503020204020204" charset="-122"/>
                <a:cs typeface="Times New Roman" panose="02020603050405020304" pitchFamily="18" charset="0"/>
              </a:rPr>
              <a:t>大王必欲急臣</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a:latin typeface="微软雅黑" panose="020b0503020204020204" charset="-122"/>
                <a:ea typeface="微软雅黑" panose="020b0503020204020204" charset="-122"/>
                <a:cs typeface="Times New Roman" panose="02020603050405020304" pitchFamily="18" charset="0"/>
              </a:rPr>
              <a:t>____</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(3)</a:t>
            </a:r>
            <a:r>
              <a:rPr lang="zh-CN" altLang="zh-CN" sz="2400" kern="100">
                <a:latin typeface="Times New Roman" pitchFamily="18" charset="0"/>
                <a:ea typeface="微软雅黑" panose="020b0503020204020204" charset="-122"/>
                <a:cs typeface="Times New Roman" panose="02020603050405020304" pitchFamily="18" charset="0"/>
              </a:rPr>
              <a:t>祖母无臣，无以终余年</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a:latin typeface="微软雅黑" panose="020b0503020204020204" charset="-122"/>
                <a:ea typeface="微软雅黑" panose="020b0503020204020204" charset="-122"/>
                <a:cs typeface="Times New Roman" panose="02020603050405020304" pitchFamily="18" charset="0"/>
              </a:rPr>
              <a:t>____</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(4)</a:t>
            </a:r>
            <a:r>
              <a:rPr lang="zh-CN" altLang="zh-CN" sz="2400" kern="100">
                <a:latin typeface="Times New Roman" pitchFamily="18" charset="0"/>
                <a:ea typeface="微软雅黑" panose="020b0503020204020204" charset="-122"/>
                <a:cs typeface="Times New Roman" panose="02020603050405020304" pitchFamily="18" charset="0"/>
              </a:rPr>
              <a:t>人生如朝露，何久自苦如此</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a:latin typeface="微软雅黑" panose="020b0503020204020204" charset="-122"/>
                <a:ea typeface="微软雅黑" panose="020b0503020204020204" charset="-122"/>
                <a:cs typeface="Times New Roman" panose="02020603050405020304" pitchFamily="18" charset="0"/>
              </a:rPr>
              <a:t>____</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规律和特点</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a:t>
            </a:r>
          </a:p>
          <a:p>
            <a:pPr algn="just">
              <a:lnSpc>
                <a:spcPct val="130000"/>
              </a:lnSpc>
              <a:spcAft>
                <a:spcPct val="0"/>
              </a:spcAft>
            </a:pPr>
            <a:r>
              <a:rPr lang="en-US" altLang="zh-CN" sz="2400" kern="100" smtClean="0">
                <a:latin typeface="微软雅黑" panose="020b0503020204020204" charset="-122"/>
                <a:ea typeface="微软雅黑" panose="020b0503020204020204" charset="-122"/>
                <a:cs typeface="Times New Roman" panose="02020603050405020304" pitchFamily="18" charset="0"/>
              </a:rPr>
              <a:t>__________________________</a:t>
            </a:r>
            <a:r>
              <a:rPr lang="en-US" altLang="zh-CN" sz="2400" kern="100">
                <a:latin typeface="微软雅黑" panose="020b0503020204020204" charset="-122"/>
                <a:ea typeface="微软雅黑" panose="020b0503020204020204" charset="-122"/>
                <a:cs typeface="Times New Roman" panose="02020603050405020304" pitchFamily="18" charset="0"/>
              </a:rPr>
              <a:t>_____________</a:t>
            </a:r>
            <a:endParaRPr lang="zh-CN" altLang="zh-CN" sz="2400" kern="100">
              <a:latin typeface="宋体" pitchFamily="2" charset="-122"/>
              <a:ea typeface="微软雅黑" panose="020b0503020204020204" charset="-122"/>
              <a:cs typeface="Courier New" panose="02070309020205020404" pitchFamily="49" charset="0"/>
            </a:endParaRPr>
          </a:p>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3.</a:t>
            </a:r>
            <a:r>
              <a:rPr lang="zh-CN" altLang="zh-CN" sz="2400" kern="100">
                <a:latin typeface="Times New Roman" pitchFamily="18" charset="0"/>
                <a:ea typeface="微软雅黑" panose="020b0503020204020204" charset="-122"/>
                <a:cs typeface="Times New Roman" panose="02020603050405020304" pitchFamily="18" charset="0"/>
              </a:rPr>
              <a:t>试找出下列句中活用为使动用法的名词，并试着找出活用的规律和特点。</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(1)</a:t>
            </a:r>
            <a:r>
              <a:rPr lang="zh-CN" altLang="zh-CN" sz="2400" kern="100">
                <a:latin typeface="Times New Roman" pitchFamily="18" charset="0"/>
                <a:ea typeface="微软雅黑" panose="020b0503020204020204" charset="-122"/>
                <a:cs typeface="Times New Roman" panose="02020603050405020304" pitchFamily="18" charset="0"/>
              </a:rPr>
              <a:t>既东封郑，又欲肆其西</a:t>
            </a:r>
            <a:r>
              <a:rPr lang="zh-CN" altLang="zh-CN" sz="2400" kern="100" smtClean="0">
                <a:latin typeface="Times New Roman" pitchFamily="18" charset="0"/>
                <a:ea typeface="微软雅黑" panose="020b0503020204020204" charset="-122"/>
                <a:cs typeface="Times New Roman" panose="02020603050405020304" pitchFamily="18" charset="0"/>
              </a:rPr>
              <a:t>封：</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____________________</a:t>
            </a:r>
            <a:r>
              <a:rPr lang="en-US" altLang="zh-CN" sz="2400" kern="100">
                <a:latin typeface="微软雅黑" panose="020b0503020204020204" charset="-122"/>
                <a:ea typeface="微软雅黑" panose="020b0503020204020204" charset="-122"/>
                <a:cs typeface="Times New Roman" panose="02020603050405020304" pitchFamily="18" charset="0"/>
              </a:rPr>
              <a:t>____</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(2)</a:t>
            </a:r>
            <a:r>
              <a:rPr lang="zh-CN" altLang="zh-CN" sz="2400" kern="100">
                <a:latin typeface="Times New Roman" pitchFamily="18" charset="0"/>
                <a:ea typeface="微软雅黑" panose="020b0503020204020204" charset="-122"/>
                <a:cs typeface="Times New Roman" panose="02020603050405020304" pitchFamily="18" charset="0"/>
              </a:rPr>
              <a:t>先破秦入咸阳者王之</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a:latin typeface="微软雅黑" panose="020b0503020204020204" charset="-122"/>
                <a:ea typeface="微软雅黑" panose="020b0503020204020204" charset="-122"/>
                <a:cs typeface="Times New Roman" panose="02020603050405020304" pitchFamily="18" charset="0"/>
              </a:rPr>
              <a:t>____</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(3)</a:t>
            </a:r>
            <a:r>
              <a:rPr lang="zh-CN" altLang="zh-CN" sz="2400" kern="100">
                <a:latin typeface="Times New Roman" pitchFamily="18" charset="0"/>
                <a:ea typeface="微软雅黑" panose="020b0503020204020204" charset="-122"/>
                <a:cs typeface="Times New Roman" panose="02020603050405020304" pitchFamily="18" charset="0"/>
              </a:rPr>
              <a:t>空以身膏草野，谁复知之</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a:latin typeface="微软雅黑" panose="020b0503020204020204" charset="-122"/>
                <a:ea typeface="微软雅黑" panose="020b0503020204020204" charset="-122"/>
                <a:cs typeface="Times New Roman" panose="02020603050405020304" pitchFamily="18" charset="0"/>
              </a:rPr>
              <a:t>____</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(4)</a:t>
            </a:r>
            <a:r>
              <a:rPr lang="zh-CN" altLang="zh-CN" sz="2400" kern="100">
                <a:latin typeface="Times New Roman" pitchFamily="18" charset="0"/>
                <a:ea typeface="微软雅黑" panose="020b0503020204020204" charset="-122"/>
                <a:cs typeface="Times New Roman" panose="02020603050405020304" pitchFamily="18" charset="0"/>
              </a:rPr>
              <a:t>先生之恩，生死而肉骨也</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a:latin typeface="微软雅黑" panose="020b0503020204020204" charset="-122"/>
                <a:ea typeface="微软雅黑" panose="020b0503020204020204" charset="-122"/>
                <a:cs typeface="Times New Roman" panose="02020603050405020304" pitchFamily="18" charset="0"/>
              </a:rPr>
              <a:t>____</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规律和特点</a:t>
            </a:r>
            <a:r>
              <a:rPr lang="zh-CN" altLang="zh-CN" sz="2400" kern="100" smtClean="0">
                <a:latin typeface="Times New Roman" pitchFamily="18" charset="0"/>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a:t>
            </a:r>
          </a:p>
          <a:p>
            <a:pPr algn="just">
              <a:lnSpc>
                <a:spcPct val="130000"/>
              </a:lnSpc>
              <a:spcAft>
                <a:spcPct val="0"/>
              </a:spcAft>
            </a:pPr>
            <a:r>
              <a:rPr lang="en-US" altLang="zh-CN" sz="2400" kern="100" smtClean="0">
                <a:latin typeface="微软雅黑" panose="020b0503020204020204" charset="-122"/>
                <a:ea typeface="微软雅黑" panose="020b0503020204020204" charset="-122"/>
                <a:cs typeface="Times New Roman" panose="02020603050405020304" pitchFamily="18" charset="0"/>
              </a:rPr>
              <a:t>________________________</a:t>
            </a:r>
            <a:r>
              <a:rPr lang="en-US" altLang="zh-CN" sz="2400" kern="100">
                <a:latin typeface="微软雅黑" panose="020b0503020204020204" charset="-122"/>
                <a:ea typeface="微软雅黑" panose="020b0503020204020204" charset="-122"/>
                <a:cs typeface="Times New Roman" panose="02020603050405020304" pitchFamily="18" charset="0"/>
              </a:rPr>
              <a:t>____</a:t>
            </a:r>
            <a:endParaRPr lang="zh-CN" altLang="zh-CN" sz="2400" kern="100">
              <a:latin typeface="宋体" pitchFamily="2" charset="-122"/>
              <a:ea typeface="微软雅黑" panose="020b0503020204020204" charset="-122"/>
              <a:cs typeface="Courier New" panose="02070309020205020404" pitchFamily="49" charset="0"/>
            </a:endParaRPr>
          </a:p>
        </p:txBody>
      </p:sp>
      <p:sp>
        <p:nvSpPr>
          <p:cNvPr id="9" name="矩形 8"/>
          <p:cNvSpPr/>
          <p:nvPr/>
        </p:nvSpPr>
        <p:spPr>
          <a:xfrm>
            <a:off x="4185494" y="451588"/>
            <a:ext cx="492443" cy="461665"/>
          </a:xfrm>
          <a:prstGeom prst="rect">
            <a:avLst/>
          </a:prstGeom>
        </p:spPr>
        <p:txBody>
          <a:bodyPr wrap="none">
            <a:spAutoFit/>
          </a:bodyPr>
          <a:lstStyle/>
          <a:p>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愚</a:t>
            </a:r>
            <a:endParaRPr lang="zh-CN" altLang="en-US">
              <a:solidFill>
                <a:srgbClr val="C00000"/>
              </a:solidFill>
            </a:endParaRPr>
          </a:p>
        </p:txBody>
      </p:sp>
      <p:sp>
        <p:nvSpPr>
          <p:cNvPr id="11" name="矩形 10"/>
          <p:cNvSpPr/>
          <p:nvPr/>
        </p:nvSpPr>
        <p:spPr>
          <a:xfrm>
            <a:off x="2926854" y="939131"/>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急</a:t>
            </a:r>
            <a:endParaRPr lang="zh-CN" altLang="en-US">
              <a:solidFill>
                <a:srgbClr val="C00000"/>
              </a:solidFill>
            </a:endParaRPr>
          </a:p>
        </p:txBody>
      </p:sp>
      <p:sp>
        <p:nvSpPr>
          <p:cNvPr id="12" name="矩形 11"/>
          <p:cNvSpPr/>
          <p:nvPr/>
        </p:nvSpPr>
        <p:spPr>
          <a:xfrm>
            <a:off x="4163205" y="1400796"/>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终</a:t>
            </a:r>
            <a:endParaRPr lang="zh-CN" altLang="en-US">
              <a:solidFill>
                <a:srgbClr val="C00000"/>
              </a:solidFill>
            </a:endParaRPr>
          </a:p>
        </p:txBody>
      </p:sp>
      <p:sp>
        <p:nvSpPr>
          <p:cNvPr id="13" name="矩形 12"/>
          <p:cNvSpPr/>
          <p:nvPr/>
        </p:nvSpPr>
        <p:spPr>
          <a:xfrm>
            <a:off x="4799062" y="1863697"/>
            <a:ext cx="492443" cy="461665"/>
          </a:xfrm>
          <a:prstGeom prst="rect">
            <a:avLst/>
          </a:prstGeom>
        </p:spPr>
        <p:txBody>
          <a:bodyPr wrap="none">
            <a:spAutoFit/>
          </a:bodyPr>
          <a:lstStyle/>
          <a:p>
            <a:r>
              <a:rPr lang="zh-CN" altLang="en-US" sz="2400" kern="100" smtClean="0">
                <a:solidFill>
                  <a:srgbClr val="C00000"/>
                </a:solidFill>
                <a:latin typeface="Times New Roman" pitchFamily="18" charset="0"/>
                <a:ea typeface="微软雅黑" panose="020b0503020204020204" charset="-122"/>
                <a:cs typeface="Times New Roman" panose="02020603050405020304" pitchFamily="18" charset="0"/>
              </a:rPr>
              <a:t>苦</a:t>
            </a:r>
            <a:endParaRPr lang="zh-CN" altLang="en-US">
              <a:solidFill>
                <a:srgbClr val="C00000"/>
              </a:solidFill>
            </a:endParaRPr>
          </a:p>
        </p:txBody>
      </p:sp>
      <p:sp>
        <p:nvSpPr>
          <p:cNvPr id="15" name="矩形 14"/>
          <p:cNvSpPr/>
          <p:nvPr/>
        </p:nvSpPr>
        <p:spPr>
          <a:xfrm>
            <a:off x="2245092" y="2343843"/>
            <a:ext cx="9322722" cy="572464"/>
          </a:xfrm>
          <a:prstGeom prst="rect">
            <a:avLst/>
          </a:prstGeom>
        </p:spPr>
        <p:txBody>
          <a:bodyPr wrap="square">
            <a:spAutoFit/>
          </a:bodyPr>
          <a:lstStyle/>
          <a:p>
            <a:pPr lvl="0" algn="just">
              <a:lnSpc>
                <a:spcPct val="130000"/>
              </a:lnSpc>
            </a:pP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当形容词后面带了宾语，且该形容词具有</a:t>
            </a:r>
            <a:r>
              <a:rPr lang="en-US" altLang="zh-CN" sz="24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使宾语怎么样</a:t>
            </a:r>
            <a:r>
              <a:rPr lang="en-US" altLang="zh-CN" sz="24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的</a:t>
            </a:r>
            <a:r>
              <a:rPr lang="zh-CN" altLang="zh-CN" sz="2400" kern="100" smtClean="0">
                <a:solidFill>
                  <a:srgbClr val="C00000"/>
                </a:solidFill>
                <a:latin typeface="Times New Roman" pitchFamily="18" charset="0"/>
                <a:ea typeface="微软雅黑" panose="020b0503020204020204" charset="-122"/>
                <a:cs typeface="Times New Roman" panose="02020603050405020304" pitchFamily="18" charset="0"/>
              </a:rPr>
              <a:t>意思</a:t>
            </a:r>
            <a:endParaRPr lang="zh-CN" altLang="zh-CN" sz="240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7" name="矩形 16"/>
          <p:cNvSpPr/>
          <p:nvPr/>
        </p:nvSpPr>
        <p:spPr>
          <a:xfrm>
            <a:off x="406574" y="2745474"/>
            <a:ext cx="4493538" cy="572464"/>
          </a:xfrm>
          <a:prstGeom prst="rect">
            <a:avLst/>
          </a:prstGeom>
        </p:spPr>
        <p:txBody>
          <a:bodyPr wrap="none">
            <a:spAutoFit/>
          </a:bodyPr>
          <a:lstStyle/>
          <a:p>
            <a:pPr lvl="0" algn="just">
              <a:lnSpc>
                <a:spcPct val="130000"/>
              </a:lnSpc>
            </a:pP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时，该形容词活用为使动用法。</a:t>
            </a:r>
            <a:endParaRPr lang="zh-CN" altLang="zh-CN" sz="240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8" name="矩形 17"/>
          <p:cNvSpPr/>
          <p:nvPr/>
        </p:nvSpPr>
        <p:spPr>
          <a:xfrm>
            <a:off x="4898914" y="3737394"/>
            <a:ext cx="2031325"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第一个</a:t>
            </a:r>
            <a:r>
              <a:rPr lang="zh-CN" altLang="en-US" sz="2400" kern="100">
                <a:solidFill>
                  <a:srgbClr val="C00000"/>
                </a:solidFill>
                <a:latin typeface="宋体" pitchFamily="2" charset="-122"/>
                <a:ea typeface="宋体" pitchFamily="2" charset="-122"/>
                <a:cs typeface="Times New Roman" panose="02020603050405020304" pitchFamily="18" charset="0"/>
              </a:rPr>
              <a:t>“</a:t>
            </a:r>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封</a:t>
            </a:r>
            <a:r>
              <a:rPr lang="zh-CN" altLang="en-US" sz="2400" kern="100">
                <a:solidFill>
                  <a:srgbClr val="C00000"/>
                </a:solidFill>
                <a:latin typeface="宋体" pitchFamily="2" charset="-122"/>
                <a:ea typeface="宋体" pitchFamily="2" charset="-122"/>
                <a:cs typeface="Times New Roman" panose="02020603050405020304" pitchFamily="18" charset="0"/>
              </a:rPr>
              <a:t>”</a:t>
            </a:r>
            <a:endParaRPr lang="zh-CN" altLang="en-US">
              <a:solidFill>
                <a:srgbClr val="C00000"/>
              </a:solidFill>
              <a:latin typeface="宋体" pitchFamily="2" charset="-122"/>
              <a:ea typeface="宋体" pitchFamily="2" charset="-122"/>
            </a:endParaRPr>
          </a:p>
        </p:txBody>
      </p:sp>
      <p:sp>
        <p:nvSpPr>
          <p:cNvPr id="19" name="矩形 18"/>
          <p:cNvSpPr/>
          <p:nvPr/>
        </p:nvSpPr>
        <p:spPr>
          <a:xfrm>
            <a:off x="3874571" y="4236518"/>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王</a:t>
            </a:r>
            <a:endParaRPr lang="zh-CN" altLang="en-US">
              <a:solidFill>
                <a:srgbClr val="C00000"/>
              </a:solidFill>
            </a:endParaRPr>
          </a:p>
        </p:txBody>
      </p:sp>
      <p:sp>
        <p:nvSpPr>
          <p:cNvPr id="20" name="矩形 19"/>
          <p:cNvSpPr/>
          <p:nvPr/>
        </p:nvSpPr>
        <p:spPr>
          <a:xfrm>
            <a:off x="4431715" y="4748943"/>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膏</a:t>
            </a:r>
            <a:endParaRPr lang="zh-CN" altLang="en-US">
              <a:solidFill>
                <a:srgbClr val="C00000"/>
              </a:solidFill>
            </a:endParaRPr>
          </a:p>
        </p:txBody>
      </p:sp>
      <p:sp>
        <p:nvSpPr>
          <p:cNvPr id="21" name="矩形 20"/>
          <p:cNvSpPr/>
          <p:nvPr/>
        </p:nvSpPr>
        <p:spPr>
          <a:xfrm>
            <a:off x="4409426" y="5219234"/>
            <a:ext cx="492443" cy="461665"/>
          </a:xfrm>
          <a:prstGeom prst="rect">
            <a:avLst/>
          </a:prstGeom>
        </p:spPr>
        <p:txBody>
          <a:bodyPr wrap="none">
            <a:spAutoFit/>
          </a:bodyPr>
          <a:lstStyle/>
          <a:p>
            <a:r>
              <a:rPr lang="zh-CN" altLang="en-US" sz="2400" kern="100">
                <a:solidFill>
                  <a:srgbClr val="C00000"/>
                </a:solidFill>
                <a:latin typeface="Times New Roman" pitchFamily="18" charset="0"/>
                <a:ea typeface="微软雅黑" panose="020b0503020204020204" charset="-122"/>
                <a:cs typeface="Times New Roman" panose="02020603050405020304" pitchFamily="18" charset="0"/>
              </a:rPr>
              <a:t>肉</a:t>
            </a:r>
            <a:endParaRPr lang="zh-CN" altLang="en-US">
              <a:solidFill>
                <a:srgbClr val="C00000"/>
              </a:solidFill>
            </a:endParaRPr>
          </a:p>
        </p:txBody>
      </p:sp>
      <p:sp>
        <p:nvSpPr>
          <p:cNvPr id="25" name="矩形 24"/>
          <p:cNvSpPr/>
          <p:nvPr/>
        </p:nvSpPr>
        <p:spPr>
          <a:xfrm>
            <a:off x="2306894" y="5672161"/>
            <a:ext cx="8978514" cy="461665"/>
          </a:xfrm>
          <a:prstGeom prst="rect">
            <a:avLst/>
          </a:prstGeom>
        </p:spPr>
        <p:txBody>
          <a:bodyPr wrap="square">
            <a:spAutoFit/>
          </a:bodyPr>
          <a:lstStyle/>
          <a:p>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当名词后面带了宾语，且该名词具有</a:t>
            </a:r>
            <a:r>
              <a:rPr lang="en-US" altLang="zh-CN" sz="24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使宾语怎么样</a:t>
            </a:r>
            <a:r>
              <a:rPr lang="en-US" altLang="zh-CN" sz="24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的意思时</a:t>
            </a:r>
            <a:r>
              <a:rPr lang="zh-CN" altLang="zh-CN" sz="2400" kern="100" smtClean="0">
                <a:solidFill>
                  <a:srgbClr val="C00000"/>
                </a:solidFill>
                <a:latin typeface="Times New Roman" pitchFamily="18" charset="0"/>
                <a:ea typeface="微软雅黑" panose="020b0503020204020204" charset="-122"/>
                <a:cs typeface="Times New Roman" panose="02020603050405020304" pitchFamily="18" charset="0"/>
              </a:rPr>
              <a:t>，</a:t>
            </a:r>
            <a:endParaRPr lang="zh-CN" altLang="en-US">
              <a:solidFill>
                <a:srgbClr val="C00000"/>
              </a:solidFill>
            </a:endParaRPr>
          </a:p>
        </p:txBody>
      </p:sp>
      <p:sp>
        <p:nvSpPr>
          <p:cNvPr id="27" name="矩形 26"/>
          <p:cNvSpPr/>
          <p:nvPr/>
        </p:nvSpPr>
        <p:spPr>
          <a:xfrm>
            <a:off x="571617" y="6145407"/>
            <a:ext cx="3570208" cy="461665"/>
          </a:xfrm>
          <a:prstGeom prst="rect">
            <a:avLst/>
          </a:prstGeom>
        </p:spPr>
        <p:txBody>
          <a:bodyPr wrap="none">
            <a:spAutoFit/>
          </a:bodyPr>
          <a:lstStyle/>
          <a:p>
            <a:pPr lvl="0"/>
            <a:r>
              <a:rPr lang="zh-CN" altLang="zh-CN" sz="2400" kern="100">
                <a:solidFill>
                  <a:srgbClr val="C00000"/>
                </a:solidFill>
                <a:latin typeface="Times New Roman" pitchFamily="18" charset="0"/>
                <a:ea typeface="微软雅黑" panose="020b0503020204020204" charset="-122"/>
                <a:cs typeface="Times New Roman" panose="02020603050405020304" pitchFamily="18" charset="0"/>
              </a:rPr>
              <a:t>该名词活用为使动用法。</a:t>
            </a:r>
            <a:endParaRPr lang="zh-CN" altLang="en-US">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grpId="5"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linds(horizontal)">
                                      <p:cBhvr>
                                        <p:cTn id="34" dur="500"/>
                                        <p:tgtEl>
                                          <p:spTgt spid="17"/>
                                        </p:tgtEl>
                                      </p:cBhvr>
                                    </p:animEffec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3" presetClass="entr" presetSubtype="10" fill="hold" grpId="6"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3" presetClass="entr" presetSubtype="10" fill="hold" grpId="7"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linds(horizontal)">
                                      <p:cBhvr>
                                        <p:cTn id="46" dur="500"/>
                                        <p:tgtEl>
                                          <p:spTgt spid="19"/>
                                        </p:tgtEl>
                                      </p:cBhvr>
                                    </p:animEffec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3" presetClass="entr" presetSubtype="10" fill="hold" grpId="8"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linds(horizontal)">
                                      <p:cBhvr>
                                        <p:cTn id="52" dur="500"/>
                                        <p:tgtEl>
                                          <p:spTgt spid="20"/>
                                        </p:tgtEl>
                                      </p:cBhvr>
                                    </p:animEffect>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3" presetClass="entr" presetSubtype="10" fill="hold" grpId="9"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blinds(horizontal)">
                                      <p:cBhvr>
                                        <p:cTn id="58" dur="500"/>
                                        <p:tgtEl>
                                          <p:spTgt spid="21"/>
                                        </p:tgtEl>
                                      </p:cBhvr>
                                    </p:animEffect>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3" presetClass="entr" presetSubtype="10" fill="hold" grpId="10" nodeType="click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blinds(horizontal)">
                                      <p:cBhvr>
                                        <p:cTn id="64" dur="500"/>
                                        <p:tgtEl>
                                          <p:spTgt spid="25"/>
                                        </p:tgtEl>
                                      </p:cBhvr>
                                    </p:animEffect>
                                  </p:childTnLst>
                                </p:cTn>
                              </p:par>
                              <p:par>
                                <p:cTn id="65" presetID="3" presetClass="entr" presetSubtype="10" fill="hold" grpId="11"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blinds(horizontal)">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1"/>
      <p:bldP spid="12" grpId="2"/>
      <p:bldP spid="13" grpId="3"/>
      <p:bldP spid="15" grpId="4"/>
      <p:bldP spid="17" grpId="5"/>
      <p:bldP spid="18" grpId="6"/>
      <p:bldP spid="19" grpId="7"/>
      <p:bldP spid="20" grpId="8"/>
      <p:bldP spid="21" grpId="9"/>
      <p:bldP spid="25" grpId="10"/>
      <p:bldP spid="27" grpId="11"/>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34566" y="696387"/>
            <a:ext cx="11521280" cy="4893647"/>
          </a:xfrm>
          <a:prstGeom prst="rect">
            <a:avLst/>
          </a:prstGeom>
        </p:spPr>
        <p:txBody>
          <a:bodyPr wrap="square">
            <a:spAutoFit/>
          </a:bodyPr>
          <a:lstStyle/>
          <a:p>
            <a:pPr algn="just">
              <a:lnSpc>
                <a:spcPct val="150000"/>
              </a:lnSpc>
              <a:spcAft>
                <a:spcPct val="0"/>
              </a:spcAft>
            </a:pPr>
            <a:r>
              <a:rPr lang="en-US" altLang="zh-CN" sz="2600" b="1" kern="100">
                <a:latin typeface="Times New Roman" pitchFamily="18" charset="0"/>
                <a:ea typeface="微软雅黑" panose="020b0503020204020204" charset="-122"/>
                <a:cs typeface="Courier New" panose="02070309020205020404" pitchFamily="49" charset="0"/>
              </a:rPr>
              <a:t>(</a:t>
            </a:r>
            <a:r>
              <a:rPr lang="zh-CN" altLang="zh-CN" sz="2600" b="1" kern="100">
                <a:latin typeface="Times New Roman" pitchFamily="18" charset="0"/>
                <a:ea typeface="微软雅黑" panose="020b0503020204020204" charset="-122"/>
                <a:cs typeface="Times New Roman" panose="02020603050405020304" pitchFamily="18" charset="0"/>
              </a:rPr>
              <a:t>五</a:t>
            </a:r>
            <a:r>
              <a:rPr lang="en-US" altLang="zh-CN" sz="2600" b="1" kern="100">
                <a:latin typeface="Times New Roman" pitchFamily="18" charset="0"/>
                <a:ea typeface="微软雅黑" panose="020b0503020204020204" charset="-122"/>
                <a:cs typeface="Courier New" panose="02070309020205020404" pitchFamily="49" charset="0"/>
              </a:rPr>
              <a:t>)</a:t>
            </a:r>
            <a:r>
              <a:rPr lang="zh-CN" altLang="zh-CN" sz="2600" b="1" kern="100">
                <a:latin typeface="Times New Roman" pitchFamily="18" charset="0"/>
                <a:ea typeface="微软雅黑" panose="020b0503020204020204" charset="-122"/>
                <a:cs typeface="Times New Roman" panose="02020603050405020304" pitchFamily="18" charset="0"/>
              </a:rPr>
              <a:t>意动用法</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spc="-100">
                <a:latin typeface="Times New Roman" pitchFamily="18" charset="0"/>
                <a:ea typeface="微软雅黑" panose="020b0503020204020204" charset="-122"/>
                <a:cs typeface="Times New Roman" panose="02020603050405020304" pitchFamily="18" charset="0"/>
              </a:rPr>
              <a:t>试找出下列句中活用为意动用法的形容词、名词，并试着找出活用的规律和特点。</a:t>
            </a:r>
            <a:endParaRPr lang="zh-CN" altLang="zh-CN" sz="1050" kern="100" spc="-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襟三江而带五湖，控蛮荆而引瓯越</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况吾与子渔樵于江渚之上，侣鱼虾而友</a:t>
            </a:r>
            <a:r>
              <a:rPr lang="zh-CN" altLang="zh-CN" sz="2600" kern="100" smtClean="0">
                <a:latin typeface="Times New Roman" pitchFamily="18" charset="0"/>
                <a:ea typeface="微软雅黑" panose="020b0503020204020204" charset="-122"/>
                <a:cs typeface="Times New Roman" panose="02020603050405020304" pitchFamily="18" charset="0"/>
              </a:rPr>
              <a:t>麋鹿：</a:t>
            </a:r>
            <a:r>
              <a:rPr lang="en-US" altLang="zh-CN" sz="2600" kern="100" smtClean="0">
                <a:latin typeface="Times New Roman" pitchFamily="18" charset="0"/>
                <a:ea typeface="楷体_GB2312" pitchFamily="49" charset="-122"/>
                <a:cs typeface="Times New Roman" panose="02020603050405020304" pitchFamily="18" charset="0"/>
              </a:rPr>
              <a:t>_________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固知一死生为虚诞，齐彭殇为妄作</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以先国家之急而后私仇也</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规律和特点</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________________________________________________________</a:t>
            </a:r>
          </a:p>
          <a:p>
            <a:pPr algn="just">
              <a:lnSpc>
                <a:spcPct val="150000"/>
              </a:lnSpc>
              <a:spcAft>
                <a:spcPct val="0"/>
              </a:spcAft>
            </a:pPr>
            <a:r>
              <a:rPr lang="en-US" altLang="zh-CN" sz="2600" kern="100" smtClean="0">
                <a:latin typeface="Times New Roman" pitchFamily="18" charset="0"/>
                <a:ea typeface="楷体_GB2312" pitchFamily="49" charset="-122"/>
                <a:cs typeface="Times New Roman" panose="02020603050405020304" pitchFamily="18" charset="0"/>
              </a:rPr>
              <a:t>___________________________________________________________________</a:t>
            </a:r>
            <a:endParaRPr lang="en-US" altLang="zh-CN" sz="2600" kern="100">
              <a:latin typeface="Times New Roman" pitchFamily="18" charset="0"/>
              <a:ea typeface="楷体_GB2312" pitchFamily="49" charset="-122"/>
              <a:cs typeface="Times New Roman" panose="02020603050405020304" pitchFamily="18" charset="0"/>
            </a:endParaRPr>
          </a:p>
        </p:txBody>
      </p:sp>
      <p:sp>
        <p:nvSpPr>
          <p:cNvPr id="9" name="矩形 8"/>
          <p:cNvSpPr/>
          <p:nvPr/>
        </p:nvSpPr>
        <p:spPr>
          <a:xfrm>
            <a:off x="6311230" y="1773610"/>
            <a:ext cx="1184940" cy="692497"/>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襟、</a:t>
            </a:r>
            <a:r>
              <a:rPr lang="zh-CN" altLang="zh-CN" sz="2600" kern="100" smtClean="0">
                <a:solidFill>
                  <a:srgbClr val="C00000"/>
                </a:solidFill>
                <a:latin typeface="微软雅黑" panose="020b0503020204020204" charset="-122"/>
                <a:ea typeface="微软雅黑" panose="020b0503020204020204" charset="-122"/>
                <a:cs typeface="Times New Roman" panose="02020603050405020304" pitchFamily="18" charset="0"/>
              </a:rPr>
              <a:t>带</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3" name="矩形 12"/>
          <p:cNvSpPr/>
          <p:nvPr/>
        </p:nvSpPr>
        <p:spPr>
          <a:xfrm>
            <a:off x="7505942" y="2399612"/>
            <a:ext cx="1184940"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侣、友</a:t>
            </a:r>
          </a:p>
        </p:txBody>
      </p:sp>
      <p:sp>
        <p:nvSpPr>
          <p:cNvPr id="15" name="矩形 14"/>
          <p:cNvSpPr/>
          <p:nvPr/>
        </p:nvSpPr>
        <p:spPr>
          <a:xfrm>
            <a:off x="6167214" y="2987077"/>
            <a:ext cx="1184940"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一、齐</a:t>
            </a:r>
          </a:p>
        </p:txBody>
      </p:sp>
      <p:sp>
        <p:nvSpPr>
          <p:cNvPr id="16" name="矩形 15"/>
          <p:cNvSpPr/>
          <p:nvPr/>
        </p:nvSpPr>
        <p:spPr>
          <a:xfrm>
            <a:off x="4887438" y="3608850"/>
            <a:ext cx="1184940"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先、后</a:t>
            </a:r>
          </a:p>
        </p:txBody>
      </p:sp>
      <p:sp>
        <p:nvSpPr>
          <p:cNvPr id="17" name="矩形 16"/>
          <p:cNvSpPr/>
          <p:nvPr/>
        </p:nvSpPr>
        <p:spPr>
          <a:xfrm>
            <a:off x="2433495" y="4169332"/>
            <a:ext cx="9206327" cy="692497"/>
          </a:xfrm>
          <a:prstGeom prst="rect">
            <a:avLst/>
          </a:prstGeom>
        </p:spPr>
        <p:txBody>
          <a:bodyPr wrap="square">
            <a:spAutoFit/>
          </a:bodyPr>
          <a:lstStyle/>
          <a:p>
            <a:pPr algn="just">
              <a:lnSpc>
                <a:spcPct val="150000"/>
              </a:lnSpc>
              <a:spcAft>
                <a:spcPct val="0"/>
              </a:spcAft>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当形容词、名词后面带了宾语，且该形容词、名词具有</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smtClean="0">
                <a:solidFill>
                  <a:srgbClr val="C00000"/>
                </a:solidFill>
                <a:latin typeface="微软雅黑" panose="020b0503020204020204" charset="-122"/>
                <a:ea typeface="微软雅黑" panose="020b0503020204020204" charset="-122"/>
                <a:cs typeface="Times New Roman" panose="02020603050405020304" pitchFamily="18" charset="0"/>
              </a:rPr>
              <a:t>认为</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9" name="矩形 18"/>
          <p:cNvSpPr/>
          <p:nvPr/>
        </p:nvSpPr>
        <p:spPr>
          <a:xfrm>
            <a:off x="406574" y="4791105"/>
            <a:ext cx="8784976" cy="692497"/>
          </a:xfrm>
          <a:prstGeom prst="rect">
            <a:avLst/>
          </a:prstGeom>
        </p:spPr>
        <p:txBody>
          <a:bodyPr wrap="squar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宾语怎么样</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的意思时，该形容词、名词活用为意动用法。</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horizontal)">
                                      <p:cBhvr>
                                        <p:cTn id="25" dur="500"/>
                                        <p:tgtEl>
                                          <p:spTgt spid="1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par>
                                <p:cTn id="32" presetID="3" presetClass="entr" presetSubtype="10" fill="hold" grpId="5"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linds(horizontal)">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1"/>
      <p:bldP spid="15" grpId="2"/>
      <p:bldP spid="16" grpId="3"/>
      <p:bldP spid="17" grpId="4"/>
      <p:bldP spid="19" grpId="5"/>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smtClean="0">
                <a:solidFill>
                  <a:srgbClr val="0070C0"/>
                </a:solidFill>
                <a:latin typeface="Times New Roman" pitchFamily="18" charset="0"/>
                <a:ea typeface="微软雅黑" panose="020b0503020204020204" charset="-122"/>
                <a:cs typeface="Times New Roman" panose="02020603050405020304" pitchFamily="18" charset="0"/>
              </a:rPr>
              <a:t>特别提醒</a:t>
            </a:r>
            <a:endParaRPr lang="zh-CN" altLang="zh-CN" sz="2600" b="1" kern="100">
              <a:solidFill>
                <a:srgbClr val="0070C0"/>
              </a:solidFill>
              <a:latin typeface="Times New Roman" pitchFamily="18" charset="0"/>
              <a:ea typeface="微软雅黑" panose="020b0503020204020204" charset="-122"/>
              <a:cs typeface="Times New Roman" panose="02020603050405020304" pitchFamily="18" charset="0"/>
            </a:endParaRPr>
          </a:p>
        </p:txBody>
      </p:sp>
      <p:cxnSp>
        <p:nvCxnSpPr>
          <p:cNvPr id="8" name="直接连接符 7"/>
          <p:cNvCxnSpPr/>
          <p:nvPr/>
        </p:nvCxnSpPr>
        <p:spPr>
          <a:xfrm>
            <a:off x="1151584" y="965085"/>
            <a:ext cx="133359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34566" y="1125538"/>
            <a:ext cx="11521280" cy="1688989"/>
          </a:xfrm>
          <a:prstGeom prst="rect">
            <a:avLst/>
          </a:prstGeom>
        </p:spPr>
        <p:txBody>
          <a:bodyPr wrap="square">
            <a:spAutoFit/>
          </a:bodyPr>
          <a:lstStyle/>
          <a:p>
            <a:pPr>
              <a:lnSpc>
                <a:spcPct val="140000"/>
              </a:lnSpc>
            </a:pPr>
            <a:r>
              <a:rPr lang="zh-CN" altLang="zh-CN" sz="2600" kern="100">
                <a:latin typeface="Times New Roman" pitchFamily="18" charset="0"/>
                <a:ea typeface="微软雅黑" panose="020b0503020204020204" charset="-122"/>
                <a:cs typeface="Times New Roman" panose="02020603050405020304" pitchFamily="18" charset="0"/>
              </a:rPr>
              <a:t>使动用法与意动用法的区别</a:t>
            </a:r>
            <a:endParaRPr lang="zh-CN" altLang="zh-CN" sz="1050" kern="100">
              <a:latin typeface="宋体" pitchFamily="2" charset="-122"/>
              <a:cs typeface="Courier New" panose="02070309020205020404" pitchFamily="49" charset="0"/>
            </a:endParaRPr>
          </a:p>
          <a:p>
            <a:pPr>
              <a:lnSpc>
                <a:spcPct val="140000"/>
              </a:lnSpc>
            </a:pPr>
            <a:r>
              <a:rPr lang="zh-CN" altLang="zh-CN" sz="2600" kern="100">
                <a:latin typeface="Times New Roman" pitchFamily="18" charset="0"/>
                <a:ea typeface="楷体_GB2312" pitchFamily="49" charset="-122"/>
                <a:cs typeface="Times New Roman" panose="02020603050405020304" pitchFamily="18" charset="0"/>
              </a:rPr>
              <a:t>有些使动用法与意动用法较难区分，必须紧扣上下文，研究句子本身所表达的意思，方能确定是何种用法。试看下面两个句子：</a:t>
            </a:r>
            <a:endParaRPr lang="zh-CN" altLang="zh-CN" sz="1050" kern="100">
              <a:latin typeface="宋体" pitchFamily="2" charset="-122"/>
              <a:cs typeface="Courier New" panose="02070309020205020404" pitchFamily="49" charset="0"/>
            </a:endParaRPr>
          </a:p>
        </p:txBody>
      </p:sp>
      <p:graphicFrame>
        <p:nvGraphicFramePr>
          <p:cNvPr id="2" name="对象 1"/>
          <p:cNvGraphicFramePr>
            <a:graphicFrameLocks noChangeAspect="1"/>
          </p:cNvGraphicFramePr>
          <p:nvPr/>
        </p:nvGraphicFramePr>
        <p:xfrm>
          <a:off x="449263" y="2846680"/>
          <a:ext cx="8755062" cy="1130300"/>
        </p:xfrm>
        <a:graphic>
          <a:graphicData uri="http://schemas.openxmlformats.org/presentationml/2006/ole">
            <mc:AlternateContent xmlns:mc="http://schemas.openxmlformats.org/markup-compatibility/2006">
              <mc:Choice xmlns:v="urn:schemas-microsoft-com:vml" Requires="v">
                <p:oleObj spid="_x0000_s1040"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449263" y="2846680"/>
                        <a:ext cx="8755062" cy="1130300"/>
                      </a:xfrm>
                      <a:prstGeom prst="rect">
                        <a:avLst/>
                      </a:prstGeom>
                    </p:spPr>
                  </p:pic>
                </p:oleObj>
              </mc:Fallback>
            </mc:AlternateContent>
          </a:graphicData>
        </a:graphic>
      </p:graphicFrame>
      <p:sp>
        <p:nvSpPr>
          <p:cNvPr id="5" name="矩形 4"/>
          <p:cNvSpPr/>
          <p:nvPr/>
        </p:nvSpPr>
        <p:spPr>
          <a:xfrm>
            <a:off x="334566" y="3904972"/>
            <a:ext cx="11521280" cy="2809295"/>
          </a:xfrm>
          <a:prstGeom prst="rect">
            <a:avLst/>
          </a:prstGeom>
        </p:spPr>
        <p:txBody>
          <a:bodyPr wrap="square">
            <a:spAutoFit/>
          </a:bodyPr>
          <a:lstStyle/>
          <a:p>
            <a:pPr algn="just">
              <a:lnSpc>
                <a:spcPct val="140000"/>
              </a:lnSpc>
              <a:spcAft>
                <a:spcPct val="0"/>
              </a:spcAft>
            </a:pPr>
            <a:r>
              <a:rPr lang="en-US" altLang="zh-CN" sz="2600" kern="100">
                <a:latin typeface="宋体" pitchFamily="2" charset="-122"/>
                <a:ea typeface="楷体_GB2312" pitchFamily="49" charset="-122"/>
                <a:cs typeface="Times New Roman" panose="02020603050405020304" pitchFamily="18" charset="0"/>
              </a:rPr>
              <a:t>①</a:t>
            </a:r>
            <a:r>
              <a:rPr lang="zh-CN" altLang="zh-CN" sz="2600" kern="100">
                <a:latin typeface="Times New Roman" pitchFamily="18" charset="0"/>
                <a:ea typeface="楷体_GB2312" pitchFamily="49" charset="-122"/>
                <a:cs typeface="Times New Roman" panose="02020603050405020304" pitchFamily="18" charset="0"/>
              </a:rPr>
              <a:t>句中的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小</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使</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小</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，即</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使它小了</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楷体_GB2312" pitchFamily="49" charset="-122"/>
                <a:cs typeface="Times New Roman" panose="02020603050405020304" pitchFamily="18" charset="0"/>
              </a:rPr>
              <a:t>②</a:t>
            </a:r>
            <a:r>
              <a:rPr lang="zh-CN" altLang="zh-CN" sz="2600" kern="100">
                <a:latin typeface="Times New Roman" pitchFamily="18" charset="0"/>
                <a:ea typeface="楷体_GB2312" pitchFamily="49" charset="-122"/>
                <a:cs typeface="Times New Roman" panose="02020603050405020304" pitchFamily="18" charset="0"/>
              </a:rPr>
              <a:t>句中的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小</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以</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为小</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，即</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认为鲁地小了</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认为天下小了</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itchFamily="18" charset="0"/>
                <a:ea typeface="楷体_GB2312" pitchFamily="49" charset="-122"/>
                <a:cs typeface="Times New Roman" panose="02020603050405020304" pitchFamily="18" charset="0"/>
              </a:rPr>
              <a:t>由以上两句不难看出，使动侧重于客观行动，而意动侧重于主观感受，是个人的看法，事实未见得如此。如</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小天下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，其实天下并未变小，变小只是孔子的一种主观感受罢了。</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217017"/>
            <a:ext cx="3406702" cy="692497"/>
          </a:xfrm>
          <a:prstGeom prst="rect">
            <a:avLst/>
          </a:prstGeom>
        </p:spPr>
        <p:txBody>
          <a:bodyPr wrap="none">
            <a:spAutoFit/>
          </a:bodyPr>
          <a:lstStyle/>
          <a:p>
            <a:pPr algn="just">
              <a:lnSpc>
                <a:spcPct val="150000"/>
              </a:lnSpc>
              <a:spcAft>
                <a:spcPct val="0"/>
              </a:spcAft>
            </a:pPr>
            <a:r>
              <a:rPr lang="en-US" altLang="zh-CN" sz="2600" b="1" kern="100">
                <a:latin typeface="Times New Roman" pitchFamily="18" charset="0"/>
                <a:ea typeface="微软雅黑" panose="020b0503020204020204" charset="-122"/>
                <a:cs typeface="Courier New" panose="02070309020205020404" pitchFamily="49" charset="0"/>
              </a:rPr>
              <a:t>(</a:t>
            </a:r>
            <a:r>
              <a:rPr lang="zh-CN" altLang="zh-CN" sz="2600" b="1" kern="100">
                <a:latin typeface="Times New Roman" pitchFamily="18" charset="0"/>
                <a:ea typeface="微软雅黑" panose="020b0503020204020204" charset="-122"/>
                <a:cs typeface="Times New Roman" panose="02020603050405020304" pitchFamily="18" charset="0"/>
              </a:rPr>
              <a:t>六</a:t>
            </a:r>
            <a:r>
              <a:rPr lang="en-US" altLang="zh-CN" sz="2600" b="1" kern="100">
                <a:latin typeface="Times New Roman" pitchFamily="18" charset="0"/>
                <a:ea typeface="微软雅黑" panose="020b0503020204020204" charset="-122"/>
                <a:cs typeface="Courier New" panose="02070309020205020404" pitchFamily="49" charset="0"/>
              </a:rPr>
              <a:t>)</a:t>
            </a:r>
            <a:r>
              <a:rPr lang="zh-CN" altLang="zh-CN" sz="2600" b="1" kern="100">
                <a:latin typeface="Times New Roman" pitchFamily="18" charset="0"/>
                <a:ea typeface="微软雅黑" panose="020b0503020204020204" charset="-122"/>
                <a:cs typeface="Times New Roman" panose="02020603050405020304" pitchFamily="18" charset="0"/>
              </a:rPr>
              <a:t>重点词语活用区分</a:t>
            </a:r>
            <a:endParaRPr lang="zh-CN" altLang="zh-CN" sz="1050" kern="100">
              <a:latin typeface="宋体" pitchFamily="2" charset="-122"/>
              <a:cs typeface="Courier New" panose="02070309020205020404" pitchFamily="49" charset="0"/>
            </a:endParaRPr>
          </a:p>
        </p:txBody>
      </p:sp>
      <p:sp>
        <p:nvSpPr>
          <p:cNvPr id="8" name="矩形 7"/>
          <p:cNvSpPr/>
          <p:nvPr/>
        </p:nvSpPr>
        <p:spPr>
          <a:xfrm>
            <a:off x="334566" y="1629594"/>
            <a:ext cx="906017" cy="492443"/>
          </a:xfrm>
          <a:prstGeom prst="rect">
            <a:avLst/>
          </a:prstGeom>
        </p:spPr>
        <p:txBody>
          <a:bodyPr wrap="none">
            <a:spAutoFit/>
          </a:bodyPr>
          <a:lstStyle/>
          <a:p>
            <a:r>
              <a:rPr lang="en-US" altLang="zh-CN" sz="2600" kern="100">
                <a:latin typeface="Times New Roman" pitchFamily="18" charset="0"/>
                <a:ea typeface="微软雅黑" panose="020b0503020204020204" charset="-122"/>
              </a:rPr>
              <a:t>(1)</a:t>
            </a:r>
            <a:r>
              <a:rPr lang="zh-CN" altLang="zh-CN" sz="2600" kern="100">
                <a:latin typeface="Times New Roman" pitchFamily="18" charset="0"/>
                <a:ea typeface="微软雅黑" panose="020b0503020204020204" charset="-122"/>
                <a:cs typeface="Times New Roman" panose="02020603050405020304" pitchFamily="18" charset="0"/>
              </a:rPr>
              <a:t>东</a:t>
            </a:r>
            <a:endParaRPr lang="zh-CN" altLang="en-US"/>
          </a:p>
        </p:txBody>
      </p:sp>
      <p:sp>
        <p:nvSpPr>
          <p:cNvPr id="10" name="左大括号 9"/>
          <p:cNvSpPr/>
          <p:nvPr/>
        </p:nvSpPr>
        <p:spPr>
          <a:xfrm>
            <a:off x="1342678" y="1053530"/>
            <a:ext cx="288032" cy="253701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1652732" y="1485578"/>
            <a:ext cx="1518364" cy="492443"/>
          </a:xfrm>
          <a:prstGeom prst="rect">
            <a:avLst/>
          </a:prstGeom>
        </p:spPr>
        <p:txBody>
          <a:bodyPr wrap="none">
            <a:spAutoFit/>
          </a:bodyPr>
          <a:lstStyle/>
          <a:p>
            <a:r>
              <a:rPr lang="zh-CN" altLang="zh-CN" sz="2600" kern="100">
                <a:latin typeface="Times New Roman" pitchFamily="18" charset="0"/>
                <a:ea typeface="微软雅黑" panose="020b0503020204020204" charset="-122"/>
                <a:cs typeface="Times New Roman" panose="02020603050405020304" pitchFamily="18" charset="0"/>
              </a:rPr>
              <a:t>顺流而</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东</a:t>
            </a:r>
            <a:endParaRPr lang="zh-CN" altLang="en-US"/>
          </a:p>
        </p:txBody>
      </p:sp>
      <p:sp>
        <p:nvSpPr>
          <p:cNvPr id="14" name="左大括号 13"/>
          <p:cNvSpPr/>
          <p:nvPr/>
        </p:nvSpPr>
        <p:spPr>
          <a:xfrm>
            <a:off x="3142878" y="1179075"/>
            <a:ext cx="353687" cy="111125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3368382" y="1083574"/>
            <a:ext cx="3852337" cy="1292662"/>
          </a:xfrm>
          <a:prstGeom prst="rect">
            <a:avLst/>
          </a:prstGeom>
        </p:spPr>
        <p:txBody>
          <a:bodyPr wrap="none">
            <a:spAutoFit/>
          </a:bodyPr>
          <a:lstStyle/>
          <a:p>
            <a:pPr>
              <a:lnSpc>
                <a:spcPct val="150000"/>
              </a:lnSpc>
            </a:pPr>
            <a:r>
              <a:rPr lang="zh-CN" altLang="zh-CN" sz="2600" kern="100">
                <a:latin typeface="Times New Roman" pitchFamily="18" charset="0"/>
                <a:ea typeface="微软雅黑" panose="020b0503020204020204" charset="-122"/>
                <a:cs typeface="Times New Roman" panose="02020603050405020304" pitchFamily="18" charset="0"/>
              </a:rPr>
              <a:t>释义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a:t>
            </a:r>
            <a:endParaRPr lang="en-US" altLang="zh-CN" sz="2600" kern="100" smtClean="0">
              <a:latin typeface="Times New Roman" pitchFamily="18" charset="0"/>
              <a:ea typeface="微软雅黑" panose="020b0503020204020204" charset="-122"/>
            </a:endParaRPr>
          </a:p>
          <a:p>
            <a:pPr>
              <a:lnSpc>
                <a:spcPct val="150000"/>
              </a:lnSpc>
            </a:pPr>
            <a:r>
              <a:rPr lang="zh-CN" altLang="zh-CN" sz="2600" kern="100" smtClean="0">
                <a:latin typeface="Times New Roman" pitchFamily="18" charset="0"/>
                <a:ea typeface="微软雅黑" panose="020b0503020204020204" charset="-122"/>
                <a:cs typeface="Times New Roman" panose="02020603050405020304" pitchFamily="18" charset="0"/>
              </a:rPr>
              <a:t>活用</a:t>
            </a:r>
            <a:r>
              <a:rPr lang="zh-CN" altLang="zh-CN" sz="2600" kern="100">
                <a:latin typeface="Times New Roman" pitchFamily="18" charset="0"/>
                <a:ea typeface="微软雅黑" panose="020b0503020204020204" charset="-122"/>
                <a:cs typeface="Times New Roman" panose="02020603050405020304" pitchFamily="18" charset="0"/>
              </a:rPr>
              <a:t>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a:t>
            </a:r>
            <a:endParaRPr lang="zh-CN" altLang="en-US"/>
          </a:p>
        </p:txBody>
      </p:sp>
      <p:sp>
        <p:nvSpPr>
          <p:cNvPr id="18" name="矩形 17"/>
          <p:cNvSpPr/>
          <p:nvPr/>
        </p:nvSpPr>
        <p:spPr>
          <a:xfrm>
            <a:off x="4463947" y="1016545"/>
            <a:ext cx="1518364" cy="621517"/>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向东进发</a:t>
            </a:r>
            <a:endParaRPr lang="en-US" altLang="zh-CN" sz="2600" kern="100">
              <a:solidFill>
                <a:srgbClr val="C00000"/>
              </a:solidFill>
              <a:latin typeface="Times New Roman" pitchFamily="18" charset="0"/>
              <a:ea typeface="微软雅黑" panose="020b0503020204020204" charset="-122"/>
            </a:endParaRPr>
          </a:p>
        </p:txBody>
      </p:sp>
      <p:sp>
        <p:nvSpPr>
          <p:cNvPr id="20" name="矩形 19"/>
          <p:cNvSpPr/>
          <p:nvPr/>
        </p:nvSpPr>
        <p:spPr>
          <a:xfrm>
            <a:off x="5115156" y="1594931"/>
            <a:ext cx="1851789" cy="628570"/>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活用为动词</a:t>
            </a:r>
            <a:endParaRPr lang="zh-CN" altLang="en-US">
              <a:solidFill>
                <a:srgbClr val="C00000"/>
              </a:solidFill>
            </a:endParaRPr>
          </a:p>
        </p:txBody>
      </p:sp>
      <p:sp>
        <p:nvSpPr>
          <p:cNvPr id="22" name="矩形 21"/>
          <p:cNvSpPr/>
          <p:nvPr/>
        </p:nvSpPr>
        <p:spPr>
          <a:xfrm>
            <a:off x="1652732" y="2721327"/>
            <a:ext cx="1518364" cy="492443"/>
          </a:xfrm>
          <a:prstGeom prst="rect">
            <a:avLst/>
          </a:prstGeom>
        </p:spPr>
        <p:txBody>
          <a:bodyPr wrap="none">
            <a:spAutoFit/>
          </a:bodyPr>
          <a:lstStyle/>
          <a:p>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东</a:t>
            </a:r>
            <a:r>
              <a:rPr lang="zh-CN" altLang="zh-CN" sz="2600" kern="100">
                <a:latin typeface="Times New Roman" pitchFamily="18" charset="0"/>
                <a:ea typeface="微软雅黑" panose="020b0503020204020204" charset="-122"/>
                <a:cs typeface="Times New Roman" panose="02020603050405020304" pitchFamily="18" charset="0"/>
              </a:rPr>
              <a:t>望武昌</a:t>
            </a:r>
            <a:endParaRPr lang="zh-CN" altLang="en-US"/>
          </a:p>
        </p:txBody>
      </p:sp>
      <p:sp>
        <p:nvSpPr>
          <p:cNvPr id="23" name="左大括号 22"/>
          <p:cNvSpPr/>
          <p:nvPr/>
        </p:nvSpPr>
        <p:spPr>
          <a:xfrm>
            <a:off x="3171096" y="2468824"/>
            <a:ext cx="353687" cy="111125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矩形 24"/>
          <p:cNvSpPr/>
          <p:nvPr/>
        </p:nvSpPr>
        <p:spPr>
          <a:xfrm>
            <a:off x="3422621" y="2351343"/>
            <a:ext cx="4185761" cy="1292662"/>
          </a:xfrm>
          <a:prstGeom prst="rect">
            <a:avLst/>
          </a:prstGeom>
        </p:spPr>
        <p:txBody>
          <a:bodyPr wrap="none">
            <a:spAutoFit/>
          </a:bodyPr>
          <a:lstStyle/>
          <a:p>
            <a:pPr>
              <a:lnSpc>
                <a:spcPct val="150000"/>
              </a:lnSpc>
            </a:pPr>
            <a:r>
              <a:rPr lang="zh-CN" altLang="zh-CN" sz="2600" kern="100">
                <a:latin typeface="Times New Roman" pitchFamily="18" charset="0"/>
                <a:ea typeface="微软雅黑" panose="020b0503020204020204" charset="-122"/>
                <a:cs typeface="Times New Roman" panose="02020603050405020304" pitchFamily="18" charset="0"/>
              </a:rPr>
              <a:t>释义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a:t>
            </a:r>
            <a:endParaRPr lang="en-US" altLang="zh-CN" sz="2600" kern="100" smtClean="0">
              <a:latin typeface="Times New Roman" pitchFamily="18" charset="0"/>
              <a:ea typeface="微软雅黑" panose="020b0503020204020204" charset="-122"/>
            </a:endParaRPr>
          </a:p>
          <a:p>
            <a:pPr>
              <a:lnSpc>
                <a:spcPct val="150000"/>
              </a:lnSpc>
            </a:pPr>
            <a:r>
              <a:rPr lang="zh-CN" altLang="zh-CN" sz="2600" kern="100" smtClean="0">
                <a:latin typeface="Times New Roman" pitchFamily="18" charset="0"/>
                <a:ea typeface="微软雅黑" panose="020b0503020204020204" charset="-122"/>
                <a:cs typeface="Times New Roman" panose="02020603050405020304" pitchFamily="18" charset="0"/>
              </a:rPr>
              <a:t>活用</a:t>
            </a:r>
            <a:r>
              <a:rPr lang="zh-CN" altLang="zh-CN" sz="2600" kern="100">
                <a:latin typeface="Times New Roman" pitchFamily="18" charset="0"/>
                <a:ea typeface="微软雅黑" panose="020b0503020204020204" charset="-122"/>
                <a:cs typeface="Times New Roman" panose="02020603050405020304" pitchFamily="18" charset="0"/>
              </a:rPr>
              <a:t>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a:t>
            </a:r>
            <a:endParaRPr lang="zh-CN" altLang="en-US"/>
          </a:p>
        </p:txBody>
      </p:sp>
      <p:sp>
        <p:nvSpPr>
          <p:cNvPr id="27" name="矩形 26"/>
          <p:cNvSpPr/>
          <p:nvPr/>
        </p:nvSpPr>
        <p:spPr>
          <a:xfrm>
            <a:off x="4451661" y="2278908"/>
            <a:ext cx="851515" cy="692497"/>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向东</a:t>
            </a:r>
            <a:endParaRPr lang="en-US" altLang="zh-CN" sz="2600" kern="100">
              <a:solidFill>
                <a:srgbClr val="C00000"/>
              </a:solidFill>
              <a:latin typeface="Times New Roman" pitchFamily="18" charset="0"/>
              <a:ea typeface="微软雅黑" panose="020b0503020204020204" charset="-122"/>
            </a:endParaRPr>
          </a:p>
        </p:txBody>
      </p:sp>
      <p:sp>
        <p:nvSpPr>
          <p:cNvPr id="29" name="矩形 28"/>
          <p:cNvSpPr/>
          <p:nvPr/>
        </p:nvSpPr>
        <p:spPr>
          <a:xfrm>
            <a:off x="5294550" y="2842022"/>
            <a:ext cx="1851789" cy="628570"/>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活用为状语</a:t>
            </a:r>
            <a:endParaRPr lang="zh-CN" altLang="en-US">
              <a:solidFill>
                <a:srgbClr val="C00000"/>
              </a:solidFill>
            </a:endParaRPr>
          </a:p>
        </p:txBody>
      </p:sp>
      <p:sp>
        <p:nvSpPr>
          <p:cNvPr id="31" name="矩形 30"/>
          <p:cNvSpPr/>
          <p:nvPr/>
        </p:nvSpPr>
        <p:spPr>
          <a:xfrm>
            <a:off x="334565" y="5013970"/>
            <a:ext cx="906017" cy="492443"/>
          </a:xfrm>
          <a:prstGeom prst="rect">
            <a:avLst/>
          </a:prstGeom>
        </p:spPr>
        <p:txBody>
          <a:bodyPr wrap="none">
            <a:spAutoFit/>
          </a:bodyPr>
          <a:lstStyle/>
          <a:p>
            <a:r>
              <a:rPr lang="en-US" altLang="zh-CN" sz="2600" kern="100">
                <a:latin typeface="Times New Roman" pitchFamily="18" charset="0"/>
                <a:ea typeface="微软雅黑" panose="020b0503020204020204" charset="-122"/>
              </a:rPr>
              <a:t>(2)</a:t>
            </a:r>
            <a:r>
              <a:rPr lang="zh-CN" altLang="zh-CN" sz="2600" kern="100">
                <a:latin typeface="Times New Roman" pitchFamily="18" charset="0"/>
                <a:ea typeface="微软雅黑" panose="020b0503020204020204" charset="-122"/>
                <a:cs typeface="Times New Roman" panose="02020603050405020304" pitchFamily="18" charset="0"/>
              </a:rPr>
              <a:t>师</a:t>
            </a:r>
            <a:endParaRPr lang="zh-CN" altLang="en-US"/>
          </a:p>
        </p:txBody>
      </p:sp>
      <p:sp>
        <p:nvSpPr>
          <p:cNvPr id="32" name="左大括号 31"/>
          <p:cNvSpPr/>
          <p:nvPr/>
        </p:nvSpPr>
        <p:spPr>
          <a:xfrm>
            <a:off x="1341574" y="3991683"/>
            <a:ext cx="288032" cy="253701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矩形 33"/>
          <p:cNvSpPr/>
          <p:nvPr/>
        </p:nvSpPr>
        <p:spPr>
          <a:xfrm>
            <a:off x="1599598" y="4293890"/>
            <a:ext cx="2852063" cy="492443"/>
          </a:xfrm>
          <a:prstGeom prst="rect">
            <a:avLst/>
          </a:prstGeom>
        </p:spPr>
        <p:txBody>
          <a:bodyPr wrap="none">
            <a:spAutoFit/>
          </a:bodyPr>
          <a:lstStyle/>
          <a:p>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师</a:t>
            </a:r>
            <a:r>
              <a:rPr lang="zh-CN" altLang="zh-CN" sz="2600" kern="100">
                <a:latin typeface="Times New Roman" pitchFamily="18" charset="0"/>
                <a:ea typeface="微软雅黑" panose="020b0503020204020204" charset="-122"/>
                <a:cs typeface="Times New Roman" panose="02020603050405020304" pitchFamily="18" charset="0"/>
              </a:rPr>
              <a:t>道之不传也久矣</a:t>
            </a:r>
            <a:endParaRPr lang="zh-CN" altLang="en-US"/>
          </a:p>
        </p:txBody>
      </p:sp>
      <p:sp>
        <p:nvSpPr>
          <p:cNvPr id="35" name="左大括号 34"/>
          <p:cNvSpPr/>
          <p:nvPr/>
        </p:nvSpPr>
        <p:spPr>
          <a:xfrm>
            <a:off x="4532841" y="3993038"/>
            <a:ext cx="353687" cy="111125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4825662" y="3879486"/>
            <a:ext cx="4519186" cy="1292662"/>
          </a:xfrm>
          <a:prstGeom prst="rect">
            <a:avLst/>
          </a:prstGeom>
        </p:spPr>
        <p:txBody>
          <a:bodyPr wrap="none">
            <a:spAutoFit/>
          </a:bodyPr>
          <a:lstStyle/>
          <a:p>
            <a:pPr>
              <a:lnSpc>
                <a:spcPct val="150000"/>
              </a:lnSpc>
            </a:pPr>
            <a:r>
              <a:rPr lang="zh-CN" altLang="zh-CN" sz="2600" kern="100">
                <a:latin typeface="Times New Roman" pitchFamily="18" charset="0"/>
                <a:ea typeface="微软雅黑" panose="020b0503020204020204" charset="-122"/>
                <a:cs typeface="Times New Roman" panose="02020603050405020304" pitchFamily="18" charset="0"/>
              </a:rPr>
              <a:t>释义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a:t>
            </a:r>
            <a:endParaRPr lang="en-US" altLang="zh-CN" sz="2600" kern="100" smtClean="0">
              <a:latin typeface="Times New Roman" pitchFamily="18" charset="0"/>
              <a:ea typeface="微软雅黑" panose="020b0503020204020204" charset="-122"/>
            </a:endParaRPr>
          </a:p>
          <a:p>
            <a:pPr>
              <a:lnSpc>
                <a:spcPct val="150000"/>
              </a:lnSpc>
            </a:pPr>
            <a:r>
              <a:rPr lang="zh-CN" altLang="zh-CN" sz="2600" kern="100" smtClean="0">
                <a:latin typeface="Times New Roman" pitchFamily="18" charset="0"/>
                <a:ea typeface="微软雅黑" panose="020b0503020204020204" charset="-122"/>
                <a:cs typeface="Times New Roman" panose="02020603050405020304" pitchFamily="18" charset="0"/>
              </a:rPr>
              <a:t>活用</a:t>
            </a:r>
            <a:r>
              <a:rPr lang="zh-CN" altLang="zh-CN" sz="2600" kern="100">
                <a:latin typeface="Times New Roman" pitchFamily="18" charset="0"/>
                <a:ea typeface="微软雅黑" panose="020b0503020204020204" charset="-122"/>
                <a:cs typeface="Times New Roman" panose="02020603050405020304" pitchFamily="18" charset="0"/>
              </a:rPr>
              <a:t>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________________</a:t>
            </a:r>
            <a:endParaRPr lang="zh-CN" altLang="en-US"/>
          </a:p>
        </p:txBody>
      </p:sp>
      <p:sp>
        <p:nvSpPr>
          <p:cNvPr id="39" name="矩形 38"/>
          <p:cNvSpPr/>
          <p:nvPr/>
        </p:nvSpPr>
        <p:spPr>
          <a:xfrm>
            <a:off x="5982311" y="3756699"/>
            <a:ext cx="851515" cy="692497"/>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从师</a:t>
            </a:r>
            <a:endParaRPr lang="en-US" altLang="zh-CN" sz="2600" kern="100">
              <a:solidFill>
                <a:srgbClr val="C00000"/>
              </a:solidFill>
              <a:latin typeface="Times New Roman" pitchFamily="18" charset="0"/>
              <a:ea typeface="微软雅黑" panose="020b0503020204020204" charset="-122"/>
            </a:endParaRPr>
          </a:p>
        </p:txBody>
      </p:sp>
      <p:sp>
        <p:nvSpPr>
          <p:cNvPr id="41" name="矩形 40"/>
          <p:cNvSpPr/>
          <p:nvPr/>
        </p:nvSpPr>
        <p:spPr>
          <a:xfrm>
            <a:off x="6699739" y="4339835"/>
            <a:ext cx="1851789" cy="692497"/>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活用为动词</a:t>
            </a:r>
            <a:endParaRPr lang="zh-CN" altLang="en-US">
              <a:solidFill>
                <a:srgbClr val="C00000"/>
              </a:solidFill>
            </a:endParaRPr>
          </a:p>
        </p:txBody>
      </p:sp>
      <p:sp>
        <p:nvSpPr>
          <p:cNvPr id="43" name="矩形 42"/>
          <p:cNvSpPr/>
          <p:nvPr/>
        </p:nvSpPr>
        <p:spPr>
          <a:xfrm>
            <a:off x="1630710" y="5734050"/>
            <a:ext cx="1851789" cy="492443"/>
          </a:xfrm>
          <a:prstGeom prst="rect">
            <a:avLst/>
          </a:prstGeom>
        </p:spPr>
        <p:txBody>
          <a:bodyPr wrap="none">
            <a:spAutoFit/>
          </a:bodyPr>
          <a:lstStyle/>
          <a:p>
            <a:r>
              <a:rPr lang="zh-CN" altLang="zh-CN" sz="2600" kern="100">
                <a:latin typeface="Times New Roman" pitchFamily="18" charset="0"/>
                <a:ea typeface="微软雅黑" panose="020b0503020204020204" charset="-122"/>
                <a:cs typeface="Times New Roman" panose="02020603050405020304" pitchFamily="18" charset="0"/>
              </a:rPr>
              <a:t>吾从而</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师</a:t>
            </a:r>
            <a:r>
              <a:rPr lang="zh-CN" altLang="zh-CN" sz="2600" kern="100">
                <a:latin typeface="Times New Roman" pitchFamily="18" charset="0"/>
                <a:ea typeface="微软雅黑" panose="020b0503020204020204" charset="-122"/>
                <a:cs typeface="Times New Roman" panose="02020603050405020304" pitchFamily="18" charset="0"/>
              </a:rPr>
              <a:t>之</a:t>
            </a:r>
            <a:endParaRPr lang="zh-CN" altLang="en-US"/>
          </a:p>
        </p:txBody>
      </p:sp>
      <p:sp>
        <p:nvSpPr>
          <p:cNvPr id="44" name="左大括号 43"/>
          <p:cNvSpPr/>
          <p:nvPr/>
        </p:nvSpPr>
        <p:spPr>
          <a:xfrm>
            <a:off x="3502918" y="5399055"/>
            <a:ext cx="353687" cy="111125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矩形 45"/>
          <p:cNvSpPr/>
          <p:nvPr/>
        </p:nvSpPr>
        <p:spPr>
          <a:xfrm>
            <a:off x="3744820" y="5293376"/>
            <a:ext cx="4185761" cy="1292662"/>
          </a:xfrm>
          <a:prstGeom prst="rect">
            <a:avLst/>
          </a:prstGeom>
        </p:spPr>
        <p:txBody>
          <a:bodyPr wrap="none">
            <a:spAutoFit/>
          </a:bodyPr>
          <a:lstStyle/>
          <a:p>
            <a:pPr>
              <a:lnSpc>
                <a:spcPct val="150000"/>
              </a:lnSpc>
            </a:pPr>
            <a:r>
              <a:rPr lang="zh-CN" altLang="zh-CN" sz="2600" kern="100">
                <a:latin typeface="Times New Roman" pitchFamily="18" charset="0"/>
                <a:ea typeface="微软雅黑" panose="020b0503020204020204" charset="-122"/>
                <a:cs typeface="Times New Roman" panose="02020603050405020304" pitchFamily="18" charset="0"/>
              </a:rPr>
              <a:t>释义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a:t>
            </a:r>
            <a:endParaRPr lang="en-US" altLang="zh-CN" sz="2600" kern="100" smtClean="0">
              <a:latin typeface="Times New Roman" pitchFamily="18" charset="0"/>
              <a:ea typeface="微软雅黑" panose="020b0503020204020204" charset="-122"/>
            </a:endParaRPr>
          </a:p>
          <a:p>
            <a:pPr>
              <a:lnSpc>
                <a:spcPct val="150000"/>
              </a:lnSpc>
            </a:pPr>
            <a:r>
              <a:rPr lang="zh-CN" altLang="zh-CN" sz="2600" kern="100" smtClean="0">
                <a:latin typeface="Times New Roman" pitchFamily="18" charset="0"/>
                <a:ea typeface="微软雅黑" panose="020b0503020204020204" charset="-122"/>
                <a:cs typeface="Times New Roman" panose="02020603050405020304" pitchFamily="18" charset="0"/>
              </a:rPr>
              <a:t>活用</a:t>
            </a:r>
            <a:r>
              <a:rPr lang="zh-CN" altLang="zh-CN" sz="2600" kern="100">
                <a:latin typeface="Times New Roman" pitchFamily="18" charset="0"/>
                <a:ea typeface="微软雅黑" panose="020b0503020204020204" charset="-122"/>
                <a:cs typeface="Times New Roman" panose="02020603050405020304" pitchFamily="18" charset="0"/>
              </a:rPr>
              <a:t>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a:t>
            </a:r>
            <a:endParaRPr lang="zh-CN" altLang="en-US"/>
          </a:p>
        </p:txBody>
      </p:sp>
      <p:sp>
        <p:nvSpPr>
          <p:cNvPr id="48" name="矩形 47"/>
          <p:cNvSpPr/>
          <p:nvPr/>
        </p:nvSpPr>
        <p:spPr>
          <a:xfrm>
            <a:off x="4886528" y="5160164"/>
            <a:ext cx="1851789" cy="692497"/>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以</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为师</a:t>
            </a:r>
            <a:endParaRPr lang="en-US" altLang="zh-CN" sz="2600" kern="100">
              <a:solidFill>
                <a:srgbClr val="C00000"/>
              </a:solidFill>
              <a:latin typeface="Times New Roman" pitchFamily="18" charset="0"/>
              <a:ea typeface="微软雅黑" panose="020b0503020204020204" charset="-122"/>
            </a:endParaRPr>
          </a:p>
        </p:txBody>
      </p:sp>
      <p:sp>
        <p:nvSpPr>
          <p:cNvPr id="52" name="矩形 51"/>
          <p:cNvSpPr/>
          <p:nvPr/>
        </p:nvSpPr>
        <p:spPr>
          <a:xfrm>
            <a:off x="5627975" y="5822899"/>
            <a:ext cx="1518364" cy="628570"/>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意动用法</a:t>
            </a:r>
            <a:endParaRPr lang="zh-CN" altLang="en-US">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linds(horizontal)">
                                      <p:cBhvr>
                                        <p:cTn id="10" dur="500"/>
                                        <p:tgtEl>
                                          <p:spTgt spid="20"/>
                                        </p:tgtEl>
                                      </p:cBhvr>
                                    </p:animEffect>
                                  </p:childTnLst>
                                </p:cTn>
                              </p:par>
                              <p:par>
                                <p:cTn id="11" presetID="3" presetClass="entr" presetSubtype="10" fill="hold" grpId="2"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linds(horizontal)">
                                      <p:cBhvr>
                                        <p:cTn id="13" dur="500"/>
                                        <p:tgtEl>
                                          <p:spTgt spid="27"/>
                                        </p:tgtEl>
                                      </p:cBhvr>
                                    </p:animEffect>
                                  </p:childTnLst>
                                </p:cTn>
                              </p:par>
                              <p:par>
                                <p:cTn id="14" presetID="3" presetClass="entr" presetSubtype="10" fill="hold" grpId="3"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linds(horizontal)">
                                      <p:cBhvr>
                                        <p:cTn id="16" dur="500"/>
                                        <p:tgtEl>
                                          <p:spTgt spid="29"/>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3" presetClass="entr" presetSubtype="10" fill="hold" grpId="4"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blinds(horizontal)">
                                      <p:cBhvr>
                                        <p:cTn id="22" dur="500"/>
                                        <p:tgtEl>
                                          <p:spTgt spid="39"/>
                                        </p:tgtEl>
                                      </p:cBhvr>
                                    </p:animEffect>
                                  </p:childTnLst>
                                </p:cTn>
                              </p:par>
                              <p:par>
                                <p:cTn id="23" presetID="3" presetClass="entr" presetSubtype="10" fill="hold" grpId="6"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blinds(horizontal)">
                                      <p:cBhvr>
                                        <p:cTn id="25" dur="500"/>
                                        <p:tgtEl>
                                          <p:spTgt spid="48"/>
                                        </p:tgtEl>
                                      </p:cBhvr>
                                    </p:animEffect>
                                  </p:childTnLst>
                                </p:cTn>
                              </p:par>
                              <p:par>
                                <p:cTn id="26" presetID="3" presetClass="entr" presetSubtype="10" fill="hold" grpId="7"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blinds(horizontal)">
                                      <p:cBhvr>
                                        <p:cTn id="28" dur="500"/>
                                        <p:tgtEl>
                                          <p:spTgt spid="52"/>
                                        </p:tgtEl>
                                      </p:cBhvr>
                                    </p:animEffect>
                                  </p:childTnLst>
                                </p:cTn>
                              </p:par>
                              <p:par>
                                <p:cTn id="29" presetID="3" presetClass="entr" presetSubtype="10" fill="hold" grpId="5"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blinds(horizontal)">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1"/>
      <p:bldP spid="27" grpId="2"/>
      <p:bldP spid="29" grpId="3"/>
      <p:bldP spid="39" grpId="4"/>
      <p:bldP spid="41" grpId="5"/>
      <p:bldP spid="48" grpId="6"/>
      <p:bldP spid="52" grpId="7"/>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34566" y="2663584"/>
            <a:ext cx="906017" cy="492443"/>
          </a:xfrm>
          <a:prstGeom prst="rect">
            <a:avLst/>
          </a:prstGeom>
        </p:spPr>
        <p:txBody>
          <a:bodyPr wrap="none">
            <a:spAutoFit/>
          </a:bodyPr>
          <a:lstStyle/>
          <a:p>
            <a:r>
              <a:rPr lang="en-US" altLang="zh-CN" sz="2600" kern="100">
                <a:latin typeface="Times New Roman" pitchFamily="18" charset="0"/>
                <a:ea typeface="微软雅黑" panose="020b0503020204020204" charset="-122"/>
              </a:rPr>
              <a:t>(3)</a:t>
            </a:r>
            <a:r>
              <a:rPr lang="zh-CN" altLang="zh-CN" sz="2600" kern="100">
                <a:latin typeface="Times New Roman" pitchFamily="18" charset="0"/>
                <a:ea typeface="微软雅黑" panose="020b0503020204020204" charset="-122"/>
                <a:cs typeface="Times New Roman" panose="02020603050405020304" pitchFamily="18" charset="0"/>
              </a:rPr>
              <a:t>王</a:t>
            </a:r>
            <a:endParaRPr lang="zh-CN" altLang="en-US"/>
          </a:p>
        </p:txBody>
      </p:sp>
      <p:sp>
        <p:nvSpPr>
          <p:cNvPr id="8" name="矩形 7"/>
          <p:cNvSpPr/>
          <p:nvPr/>
        </p:nvSpPr>
        <p:spPr>
          <a:xfrm>
            <a:off x="1558702" y="2015512"/>
            <a:ext cx="3185487" cy="492443"/>
          </a:xfrm>
          <a:prstGeom prst="rect">
            <a:avLst/>
          </a:prstGeom>
        </p:spPr>
        <p:txBody>
          <a:bodyPr wrap="none">
            <a:spAutoFit/>
          </a:bodyPr>
          <a:lstStyle/>
          <a:p>
            <a:r>
              <a:rPr lang="zh-CN" altLang="zh-CN" sz="2600" kern="100">
                <a:latin typeface="Times New Roman" pitchFamily="18" charset="0"/>
                <a:ea typeface="微软雅黑" panose="020b0503020204020204" charset="-122"/>
                <a:cs typeface="Times New Roman" panose="02020603050405020304" pitchFamily="18" charset="0"/>
              </a:rPr>
              <a:t>先破秦入咸阳者</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王</a:t>
            </a:r>
            <a:r>
              <a:rPr lang="zh-CN" altLang="zh-CN" sz="2600" kern="100">
                <a:latin typeface="Times New Roman" pitchFamily="18" charset="0"/>
                <a:ea typeface="微软雅黑" panose="020b0503020204020204" charset="-122"/>
                <a:cs typeface="Times New Roman" panose="02020603050405020304" pitchFamily="18" charset="0"/>
              </a:rPr>
              <a:t>之</a:t>
            </a:r>
            <a:endParaRPr lang="zh-CN" altLang="en-US"/>
          </a:p>
        </p:txBody>
      </p:sp>
      <p:sp>
        <p:nvSpPr>
          <p:cNvPr id="9" name="左大括号 8"/>
          <p:cNvSpPr/>
          <p:nvPr/>
        </p:nvSpPr>
        <p:spPr>
          <a:xfrm>
            <a:off x="1198662" y="1655472"/>
            <a:ext cx="288032" cy="253701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左大括号 9"/>
          <p:cNvSpPr/>
          <p:nvPr/>
        </p:nvSpPr>
        <p:spPr>
          <a:xfrm>
            <a:off x="4639353" y="1706106"/>
            <a:ext cx="353687" cy="111125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4888204" y="1621487"/>
            <a:ext cx="3685624" cy="1292662"/>
          </a:xfrm>
          <a:prstGeom prst="rect">
            <a:avLst/>
          </a:prstGeom>
        </p:spPr>
        <p:txBody>
          <a:bodyPr wrap="none">
            <a:spAutoFit/>
          </a:bodyPr>
          <a:lstStyle/>
          <a:p>
            <a:pPr>
              <a:lnSpc>
                <a:spcPct val="150000"/>
              </a:lnSpc>
            </a:pPr>
            <a:r>
              <a:rPr lang="zh-CN" altLang="zh-CN" sz="2600" kern="100">
                <a:latin typeface="Times New Roman" pitchFamily="18" charset="0"/>
                <a:ea typeface="微软雅黑" panose="020b0503020204020204" charset="-122"/>
                <a:cs typeface="Times New Roman" panose="02020603050405020304" pitchFamily="18" charset="0"/>
              </a:rPr>
              <a:t>释义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a:t>
            </a:r>
            <a:endParaRPr lang="en-US" altLang="zh-CN" sz="2600" kern="100" smtClean="0">
              <a:latin typeface="Times New Roman" pitchFamily="18" charset="0"/>
              <a:ea typeface="微软雅黑" panose="020b0503020204020204" charset="-122"/>
            </a:endParaRPr>
          </a:p>
          <a:p>
            <a:pPr>
              <a:lnSpc>
                <a:spcPct val="150000"/>
              </a:lnSpc>
            </a:pPr>
            <a:r>
              <a:rPr lang="zh-CN" altLang="zh-CN" sz="2600" kern="100" smtClean="0">
                <a:latin typeface="Times New Roman" pitchFamily="18" charset="0"/>
                <a:ea typeface="微软雅黑" panose="020b0503020204020204" charset="-122"/>
                <a:cs typeface="Times New Roman" panose="02020603050405020304" pitchFamily="18" charset="0"/>
              </a:rPr>
              <a:t>活用</a:t>
            </a:r>
            <a:r>
              <a:rPr lang="zh-CN" altLang="zh-CN" sz="2600" kern="100">
                <a:latin typeface="Times New Roman" pitchFamily="18" charset="0"/>
                <a:ea typeface="微软雅黑" panose="020b0503020204020204" charset="-122"/>
                <a:cs typeface="Times New Roman" panose="02020603050405020304" pitchFamily="18" charset="0"/>
              </a:rPr>
              <a:t>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a:t>
            </a:r>
            <a:endParaRPr lang="zh-CN" altLang="en-US"/>
          </a:p>
        </p:txBody>
      </p:sp>
      <p:sp>
        <p:nvSpPr>
          <p:cNvPr id="14" name="矩形 13"/>
          <p:cNvSpPr/>
          <p:nvPr/>
        </p:nvSpPr>
        <p:spPr>
          <a:xfrm>
            <a:off x="6059311" y="1557586"/>
            <a:ext cx="1851789" cy="617477"/>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使</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为王</a:t>
            </a:r>
            <a:endParaRPr lang="en-US" altLang="zh-CN" sz="2600" kern="100">
              <a:solidFill>
                <a:srgbClr val="C00000"/>
              </a:solidFill>
              <a:latin typeface="Times New Roman" pitchFamily="18" charset="0"/>
              <a:ea typeface="微软雅黑" panose="020b0503020204020204" charset="-122"/>
            </a:endParaRPr>
          </a:p>
        </p:txBody>
      </p:sp>
      <p:sp>
        <p:nvSpPr>
          <p:cNvPr id="16" name="矩形 15"/>
          <p:cNvSpPr/>
          <p:nvPr/>
        </p:nvSpPr>
        <p:spPr>
          <a:xfrm>
            <a:off x="6741352" y="2149185"/>
            <a:ext cx="1518364" cy="628570"/>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使动用法</a:t>
            </a:r>
            <a:endParaRPr lang="zh-CN" altLang="en-US">
              <a:solidFill>
                <a:srgbClr val="C00000"/>
              </a:solidFill>
            </a:endParaRPr>
          </a:p>
        </p:txBody>
      </p:sp>
      <p:sp>
        <p:nvSpPr>
          <p:cNvPr id="18" name="矩形 17"/>
          <p:cNvSpPr/>
          <p:nvPr/>
        </p:nvSpPr>
        <p:spPr>
          <a:xfrm>
            <a:off x="1496553" y="3311656"/>
            <a:ext cx="2185214" cy="492443"/>
          </a:xfrm>
          <a:prstGeom prst="rect">
            <a:avLst/>
          </a:prstGeom>
        </p:spPr>
        <p:txBody>
          <a:bodyPr wrap="none">
            <a:spAutoFit/>
          </a:bodyPr>
          <a:lstStyle/>
          <a:p>
            <a:r>
              <a:rPr lang="zh-CN" altLang="zh-CN" sz="2600" kern="100">
                <a:latin typeface="Times New Roman" pitchFamily="18" charset="0"/>
                <a:ea typeface="微软雅黑" panose="020b0503020204020204" charset="-122"/>
                <a:cs typeface="Times New Roman" panose="02020603050405020304" pitchFamily="18" charset="0"/>
              </a:rPr>
              <a:t>沛公欲</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王</a:t>
            </a:r>
            <a:r>
              <a:rPr lang="zh-CN" altLang="zh-CN" sz="2600" kern="100">
                <a:latin typeface="Times New Roman" pitchFamily="18" charset="0"/>
                <a:ea typeface="微软雅黑" panose="020b0503020204020204" charset="-122"/>
                <a:cs typeface="Times New Roman" panose="02020603050405020304" pitchFamily="18" charset="0"/>
              </a:rPr>
              <a:t>关中</a:t>
            </a:r>
            <a:endParaRPr lang="zh-CN" altLang="en-US"/>
          </a:p>
        </p:txBody>
      </p:sp>
      <p:sp>
        <p:nvSpPr>
          <p:cNvPr id="19" name="左大括号 18"/>
          <p:cNvSpPr/>
          <p:nvPr/>
        </p:nvSpPr>
        <p:spPr>
          <a:xfrm>
            <a:off x="3691626" y="3002250"/>
            <a:ext cx="353687" cy="111125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3944446" y="2909805"/>
            <a:ext cx="4019049" cy="1292662"/>
          </a:xfrm>
          <a:prstGeom prst="rect">
            <a:avLst/>
          </a:prstGeom>
        </p:spPr>
        <p:txBody>
          <a:bodyPr wrap="none">
            <a:spAutoFit/>
          </a:bodyPr>
          <a:lstStyle/>
          <a:p>
            <a:pPr>
              <a:lnSpc>
                <a:spcPct val="150000"/>
              </a:lnSpc>
            </a:pPr>
            <a:r>
              <a:rPr lang="zh-CN" altLang="zh-CN" sz="2600" kern="100">
                <a:latin typeface="Times New Roman" pitchFamily="18" charset="0"/>
                <a:ea typeface="微软雅黑" panose="020b0503020204020204" charset="-122"/>
                <a:cs typeface="Times New Roman" panose="02020603050405020304" pitchFamily="18" charset="0"/>
              </a:rPr>
              <a:t>释义</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a:t>
            </a:r>
            <a:endParaRPr lang="en-US" altLang="zh-CN" sz="2600" kern="100" smtClean="0">
              <a:latin typeface="Times New Roman" pitchFamily="18" charset="0"/>
              <a:ea typeface="微软雅黑" panose="020b0503020204020204" charset="-122"/>
            </a:endParaRPr>
          </a:p>
          <a:p>
            <a:pPr>
              <a:lnSpc>
                <a:spcPct val="150000"/>
              </a:lnSpc>
            </a:pPr>
            <a:r>
              <a:rPr lang="zh-CN" altLang="zh-CN" sz="2600" kern="100" smtClean="0">
                <a:latin typeface="Times New Roman" pitchFamily="18" charset="0"/>
                <a:ea typeface="微软雅黑" panose="020b0503020204020204" charset="-122"/>
                <a:cs typeface="Times New Roman" panose="02020603050405020304" pitchFamily="18" charset="0"/>
              </a:rPr>
              <a:t>活用</a:t>
            </a:r>
            <a:r>
              <a:rPr lang="zh-CN" altLang="zh-CN" sz="2600" kern="100">
                <a:latin typeface="Times New Roman" pitchFamily="18" charset="0"/>
                <a:ea typeface="微软雅黑" panose="020b0503020204020204" charset="-122"/>
                <a:cs typeface="Times New Roman" panose="02020603050405020304" pitchFamily="18" charset="0"/>
              </a:rPr>
              <a:t>类型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a:t>
            </a:r>
            <a:endParaRPr lang="zh-CN" altLang="en-US"/>
          </a:p>
        </p:txBody>
      </p:sp>
      <p:sp>
        <p:nvSpPr>
          <p:cNvPr id="24" name="矩形 23"/>
          <p:cNvSpPr/>
          <p:nvPr/>
        </p:nvSpPr>
        <p:spPr>
          <a:xfrm>
            <a:off x="5035184" y="2821651"/>
            <a:ext cx="851515" cy="692497"/>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称王</a:t>
            </a:r>
            <a:endParaRPr lang="en-US" altLang="zh-CN" sz="2600" kern="100">
              <a:solidFill>
                <a:srgbClr val="C00000"/>
              </a:solidFill>
              <a:latin typeface="Times New Roman" pitchFamily="18" charset="0"/>
              <a:ea typeface="微软雅黑" panose="020b0503020204020204" charset="-122"/>
            </a:endParaRPr>
          </a:p>
        </p:txBody>
      </p:sp>
      <p:sp>
        <p:nvSpPr>
          <p:cNvPr id="26" name="矩形 25"/>
          <p:cNvSpPr/>
          <p:nvPr/>
        </p:nvSpPr>
        <p:spPr>
          <a:xfrm>
            <a:off x="5805121" y="3420251"/>
            <a:ext cx="1851789" cy="628570"/>
          </a:xfrm>
          <a:prstGeom prst="rect">
            <a:avLst/>
          </a:prstGeom>
        </p:spPr>
        <p:txBody>
          <a:bodyPr wrap="none">
            <a:spAutoFit/>
          </a:bodyPr>
          <a:lstStyle/>
          <a:p>
            <a:pPr lvl="0">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活用为动词</a:t>
            </a:r>
            <a:endParaRPr lang="zh-CN" altLang="en-US">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2"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linds(horizontal)">
                                      <p:cBhvr>
                                        <p:cTn id="13" dur="500"/>
                                        <p:tgtEl>
                                          <p:spTgt spid="24"/>
                                        </p:tgtEl>
                                      </p:cBhvr>
                                    </p:animEffect>
                                  </p:childTnLst>
                                </p:cTn>
                              </p:par>
                              <p:par>
                                <p:cTn id="14" presetID="3" presetClass="entr" presetSubtype="10" fill="hold" grpId="3"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linds(horizontal)">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1"/>
      <p:bldP spid="24" grpId="2"/>
      <p:bldP spid="26" grpId="3"/>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057012"/>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四、通假字：本义不通，考虑</a:t>
            </a:r>
            <a:r>
              <a:rPr lang="zh-CN" altLang="zh-CN" sz="2600" b="1" kern="100" smtClean="0">
                <a:solidFill>
                  <a:srgbClr val="0000FF"/>
                </a:solidFill>
                <a:latin typeface="Times New Roman" pitchFamily="18" charset="0"/>
                <a:ea typeface="微软雅黑" panose="020b0503020204020204" charset="-122"/>
                <a:cs typeface="Times New Roman" panose="02020603050405020304" pitchFamily="18" charset="0"/>
              </a:rPr>
              <a:t>通假</a:t>
            </a:r>
            <a:endParaRPr lang="en-US" altLang="zh-CN" sz="2600" b="1" kern="100" smtClean="0">
              <a:solidFill>
                <a:srgbClr val="0000FF"/>
              </a:solidFill>
              <a:latin typeface="Times New Roman" pitchFamily="18" charset="0"/>
              <a:ea typeface="微软雅黑" panose="020b0503020204020204" charset="-122"/>
              <a:cs typeface="Times New Roman" panose="02020603050405020304" pitchFamily="18" charset="0"/>
            </a:endParaRPr>
          </a:p>
          <a:p>
            <a:pPr lvl="0">
              <a:lnSpc>
                <a:spcPct val="150000"/>
              </a:lnSpc>
            </a:pPr>
            <a:r>
              <a:rPr lang="zh-CN" altLang="en-US" sz="2600" b="1" kern="100">
                <a:solidFill>
                  <a:prstClr val="black"/>
                </a:solidFill>
                <a:latin typeface="Times New Roman" pitchFamily="18" charset="0"/>
                <a:ea typeface="微软雅黑" panose="020b0503020204020204" charset="-122"/>
                <a:cs typeface="Times New Roman" panose="02020603050405020304" pitchFamily="18" charset="0"/>
              </a:rPr>
              <a:t>知识</a:t>
            </a:r>
            <a:r>
              <a:rPr lang="zh-CN" altLang="en-US" sz="2600" b="1" kern="100" smtClean="0">
                <a:solidFill>
                  <a:prstClr val="black"/>
                </a:solidFill>
                <a:latin typeface="Times New Roman" pitchFamily="18" charset="0"/>
                <a:ea typeface="微软雅黑" panose="020b0503020204020204" charset="-122"/>
                <a:cs typeface="Times New Roman" panose="02020603050405020304" pitchFamily="18" charset="0"/>
              </a:rPr>
              <a:t>梳理</a:t>
            </a:r>
            <a:endParaRPr lang="en-US" altLang="zh-CN" sz="2600" b="1" kern="100">
              <a:solidFill>
                <a:prstClr val="black"/>
              </a:solidFill>
              <a:latin typeface="Times New Roman" pitchFamily="18" charset="0"/>
              <a:ea typeface="微软雅黑" panose="020b0503020204020204" charset="-122"/>
              <a:cs typeface="Times New Roman" panose="02020603050405020304" pitchFamily="18" charset="0"/>
            </a:endParaRPr>
          </a:p>
        </p:txBody>
      </p:sp>
      <p:pic>
        <p:nvPicPr>
          <p:cNvPr id="10242" name="Picture 2" descr="K7"/>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9374" y="2299604"/>
            <a:ext cx="8211665" cy="221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91190"/>
            <a:ext cx="11521280" cy="5758884"/>
          </a:xfrm>
          <a:prstGeom prst="rect">
            <a:avLst/>
          </a:prstGeom>
        </p:spPr>
        <p:txBody>
          <a:bodyPr wrap="square">
            <a:spAutoFit/>
          </a:bodyPr>
          <a:lstStyle/>
          <a:p>
            <a:pPr lvl="0">
              <a:lnSpc>
                <a:spcPct val="130000"/>
              </a:lnSpc>
            </a:pPr>
            <a:r>
              <a:rPr lang="zh-CN" altLang="en-US" sz="2600" b="1" kern="100" smtClean="0">
                <a:solidFill>
                  <a:prstClr val="black"/>
                </a:solidFill>
                <a:latin typeface="Times New Roman" pitchFamily="18" charset="0"/>
                <a:ea typeface="微软雅黑" panose="020b0503020204020204" charset="-122"/>
                <a:cs typeface="Times New Roman" panose="02020603050405020304" pitchFamily="18" charset="0"/>
              </a:rPr>
              <a:t>知识理解</a:t>
            </a:r>
            <a:endParaRPr lang="en-US" altLang="zh-CN" sz="2600" b="1" kern="100" smtClean="0">
              <a:solidFill>
                <a:prstClr val="black"/>
              </a:solidFill>
              <a:latin typeface="Times New Roman" pitchFamily="18" charset="0"/>
              <a:ea typeface="微软雅黑" panose="020b0503020204020204" charset="-122"/>
              <a:cs typeface="Times New Roman" panose="02020603050405020304" pitchFamily="18" charset="0"/>
            </a:endParaRPr>
          </a:p>
          <a:p>
            <a:pPr algn="just">
              <a:lnSpc>
                <a:spcPct val="13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阅读下面的文言文，完成题目。</a:t>
            </a:r>
            <a:endParaRPr lang="zh-CN" altLang="zh-CN" sz="2600" kern="100">
              <a:latin typeface="宋体" pitchFamily="2" charset="-122"/>
              <a:cs typeface="Courier New" panose="02070309020205020404" pitchFamily="49" charset="0"/>
            </a:endParaRPr>
          </a:p>
          <a:p>
            <a:pPr indent="660400" algn="just">
              <a:lnSpc>
                <a:spcPct val="130000"/>
              </a:lnSpc>
              <a:spcAft>
                <a:spcPct val="0"/>
              </a:spcAft>
            </a:pPr>
            <a:r>
              <a:rPr lang="zh-CN" altLang="zh-CN" sz="2600" kern="100">
                <a:latin typeface="Times New Roman" pitchFamily="18" charset="0"/>
                <a:ea typeface="楷体_GB2312" pitchFamily="49" charset="-122"/>
                <a:cs typeface="Times New Roman" panose="02020603050405020304" pitchFamily="18" charset="0"/>
              </a:rPr>
              <a:t>吴既赦越，越王勾践</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反</a:t>
            </a:r>
            <a:r>
              <a:rPr lang="zh-CN" altLang="zh-CN" sz="2600" kern="100">
                <a:latin typeface="Times New Roman" pitchFamily="18" charset="0"/>
                <a:ea typeface="楷体_GB2312" pitchFamily="49" charset="-122"/>
                <a:cs typeface="Times New Roman" panose="02020603050405020304" pitchFamily="18" charset="0"/>
              </a:rPr>
              <a:t>国，乃苦身焦思，置胆于</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坐</a:t>
            </a:r>
            <a:r>
              <a:rPr lang="zh-CN" altLang="zh-CN" sz="2600" kern="100">
                <a:latin typeface="Times New Roman" pitchFamily="18" charset="0"/>
                <a:ea typeface="楷体_GB2312" pitchFamily="49" charset="-122"/>
                <a:cs typeface="Times New Roman" panose="02020603050405020304" pitchFamily="18" charset="0"/>
              </a:rPr>
              <a:t>，坐卧即仰胆，饮食亦尝胆也。曰：</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女</a:t>
            </a:r>
            <a:r>
              <a:rPr lang="zh-CN" altLang="zh-CN" sz="2600" kern="100">
                <a:latin typeface="Times New Roman" pitchFamily="18" charset="0"/>
                <a:ea typeface="楷体_GB2312" pitchFamily="49" charset="-122"/>
                <a:cs typeface="Times New Roman" panose="02020603050405020304" pitchFamily="18" charset="0"/>
              </a:rPr>
              <a:t>忘会稽之耻邪？</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身自耕作，夫人自织，食不加肉，衣不重采，折节下贤人，厚遇宾客，</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振</a:t>
            </a:r>
            <a:r>
              <a:rPr lang="zh-CN" altLang="zh-CN" sz="2600" kern="100">
                <a:latin typeface="Times New Roman" pitchFamily="18" charset="0"/>
                <a:ea typeface="楷体_GB2312" pitchFamily="49" charset="-122"/>
                <a:cs typeface="Times New Roman" panose="02020603050405020304" pitchFamily="18" charset="0"/>
              </a:rPr>
              <a:t>贫吊死，与百姓同其劳</a:t>
            </a:r>
            <a:r>
              <a:rPr lang="zh-CN" altLang="zh-CN" sz="2600" kern="100" smtClean="0">
                <a:latin typeface="Times New Roman" pitchFamily="18" charset="0"/>
                <a:ea typeface="楷体_GB2312" pitchFamily="49" charset="-122"/>
                <a:cs typeface="Times New Roman" panose="02020603050405020304" pitchFamily="18" charset="0"/>
              </a:rPr>
              <a:t>。</a:t>
            </a:r>
            <a:endParaRPr lang="en-US" altLang="zh-CN" sz="2600" kern="100" smtClean="0">
              <a:latin typeface="Times New Roman" pitchFamily="18" charset="0"/>
              <a:ea typeface="楷体_GB2312" pitchFamily="49" charset="-122"/>
              <a:cs typeface="Times New Roman" panose="02020603050405020304" pitchFamily="18" charset="0"/>
            </a:endParaRPr>
          </a:p>
          <a:p>
            <a:pPr indent="660400" algn="r">
              <a:lnSpc>
                <a:spcPct val="130000"/>
              </a:lnSpc>
              <a:spcAft>
                <a:spcPct val="0"/>
              </a:spcAft>
            </a:pPr>
            <a:r>
              <a:rPr lang="en-US" altLang="zh-CN" sz="2600" kern="100" smtClean="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选自《史记</a:t>
            </a:r>
            <a:r>
              <a:rPr lang="en-US" altLang="zh-CN" sz="2600" kern="10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越王勾践世家第十一》，有删改</a:t>
            </a:r>
            <a:r>
              <a:rPr lang="en-US" altLang="zh-CN" sz="2600" kern="100">
                <a:latin typeface="Times New Roman" pitchFamily="18" charset="0"/>
                <a:cs typeface="Courier New" panose="02070309020205020404" pitchFamily="49" charset="0"/>
              </a:rPr>
              <a:t>)</a:t>
            </a:r>
            <a:endParaRPr lang="zh-CN" altLang="zh-CN" sz="2600" kern="100">
              <a:latin typeface="宋体" pitchFamily="2" charset="-122"/>
              <a:cs typeface="Courier New" panose="02070309020205020404" pitchFamily="49" charset="0"/>
            </a:endParaRPr>
          </a:p>
          <a:p>
            <a:pPr algn="just">
              <a:lnSpc>
                <a:spcPct val="13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对下列句子中加颜色词的解释，不正确的一项</a:t>
            </a:r>
            <a:r>
              <a:rPr lang="zh-CN" altLang="zh-CN" sz="2600" kern="100" smtClean="0">
                <a:latin typeface="Times New Roman" pitchFamily="18" charset="0"/>
                <a:ea typeface="微软雅黑" panose="020b0503020204020204" charset="-122"/>
                <a:cs typeface="Times New Roman" panose="02020603050405020304" pitchFamily="18" charset="0"/>
              </a:rPr>
              <a:t>是</a:t>
            </a:r>
            <a:endParaRPr lang="zh-CN" altLang="zh-CN" sz="2600" kern="100">
              <a:latin typeface="宋体" pitchFamily="2" charset="-122"/>
              <a:cs typeface="Courier New" panose="02070309020205020404" pitchFamily="49" charset="0"/>
            </a:endParaRPr>
          </a:p>
          <a:p>
            <a:pPr algn="just">
              <a:lnSpc>
                <a:spcPct val="13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A.</a:t>
            </a:r>
            <a:r>
              <a:rPr lang="zh-CN" altLang="zh-CN" sz="2600" kern="100">
                <a:latin typeface="Times New Roman" pitchFamily="18" charset="0"/>
                <a:ea typeface="微软雅黑" panose="020b0503020204020204" charset="-122"/>
                <a:cs typeface="Times New Roman" panose="02020603050405020304" pitchFamily="18" charset="0"/>
              </a:rPr>
              <a:t>吴既赦越，越王勾践</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反</a:t>
            </a:r>
            <a:r>
              <a:rPr lang="zh-CN" altLang="zh-CN" sz="2600" kern="100">
                <a:latin typeface="Times New Roman" pitchFamily="18" charset="0"/>
                <a:ea typeface="微软雅黑" panose="020b0503020204020204" charset="-122"/>
                <a:cs typeface="Times New Roman" panose="02020603050405020304" pitchFamily="18" charset="0"/>
              </a:rPr>
              <a:t>国　　　　</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反：通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返</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，返回</a:t>
            </a:r>
            <a:endParaRPr lang="zh-CN" altLang="zh-CN" sz="2600" kern="100">
              <a:latin typeface="宋体" pitchFamily="2" charset="-122"/>
              <a:cs typeface="Courier New" panose="02070309020205020404" pitchFamily="49" charset="0"/>
            </a:endParaRPr>
          </a:p>
          <a:p>
            <a:pPr algn="just">
              <a:lnSpc>
                <a:spcPct val="13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B.</a:t>
            </a:r>
            <a:r>
              <a:rPr lang="zh-CN" altLang="zh-CN" sz="2600" kern="100">
                <a:latin typeface="Times New Roman" pitchFamily="18" charset="0"/>
                <a:ea typeface="微软雅黑" panose="020b0503020204020204" charset="-122"/>
                <a:cs typeface="Times New Roman" panose="02020603050405020304" pitchFamily="18" charset="0"/>
              </a:rPr>
              <a:t>乃苦身焦思，置胆于</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坐</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坐：通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座</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，座位</a:t>
            </a:r>
            <a:endParaRPr lang="zh-CN" altLang="zh-CN" sz="2600" kern="100">
              <a:latin typeface="宋体" pitchFamily="2" charset="-122"/>
              <a:cs typeface="Courier New" panose="02070309020205020404" pitchFamily="49" charset="0"/>
            </a:endParaRPr>
          </a:p>
          <a:p>
            <a:pPr algn="just">
              <a:lnSpc>
                <a:spcPct val="13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C.</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女</a:t>
            </a:r>
            <a:r>
              <a:rPr lang="zh-CN" altLang="zh-CN" sz="2600" kern="100">
                <a:latin typeface="Times New Roman" pitchFamily="18" charset="0"/>
                <a:ea typeface="微软雅黑" panose="020b0503020204020204" charset="-122"/>
                <a:cs typeface="Times New Roman" panose="02020603050405020304" pitchFamily="18" charset="0"/>
              </a:rPr>
              <a:t>忘会稽之耻邪</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女</a:t>
            </a:r>
            <a:r>
              <a:rPr lang="zh-CN" altLang="zh-CN" sz="2600" kern="100">
                <a:latin typeface="Times New Roman" pitchFamily="18" charset="0"/>
                <a:ea typeface="微软雅黑" panose="020b0503020204020204" charset="-122"/>
                <a:cs typeface="Times New Roman" panose="02020603050405020304" pitchFamily="18" charset="0"/>
              </a:rPr>
              <a:t>：通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汝</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，你</a:t>
            </a:r>
            <a:endParaRPr lang="zh-CN" altLang="zh-CN" sz="2600" kern="100">
              <a:latin typeface="宋体" pitchFamily="2" charset="-122"/>
              <a:cs typeface="Courier New" panose="02070309020205020404" pitchFamily="49" charset="0"/>
            </a:endParaRPr>
          </a:p>
          <a:p>
            <a:pPr algn="just">
              <a:lnSpc>
                <a:spcPct val="13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D.</a:t>
            </a:r>
            <a:r>
              <a:rPr lang="zh-CN" altLang="zh-CN" sz="2600" kern="100">
                <a:latin typeface="Times New Roman" pitchFamily="18" charset="0"/>
                <a:ea typeface="微软雅黑" panose="020b0503020204020204" charset="-122"/>
                <a:cs typeface="Times New Roman" panose="02020603050405020304" pitchFamily="18" charset="0"/>
              </a:rPr>
              <a:t>厚遇宾客，</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振</a:t>
            </a:r>
            <a:r>
              <a:rPr lang="zh-CN" altLang="zh-CN" sz="2600" kern="100">
                <a:latin typeface="Times New Roman" pitchFamily="18" charset="0"/>
                <a:ea typeface="微软雅黑" panose="020b0503020204020204" charset="-122"/>
                <a:cs typeface="Times New Roman" panose="02020603050405020304" pitchFamily="18" charset="0"/>
              </a:rPr>
              <a:t>贫吊死</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振</a:t>
            </a:r>
            <a:r>
              <a:rPr lang="zh-CN" altLang="zh-CN" sz="2600" kern="100">
                <a:latin typeface="Times New Roman" pitchFamily="18" charset="0"/>
                <a:ea typeface="微软雅黑" panose="020b0503020204020204" charset="-122"/>
                <a:cs typeface="Times New Roman" panose="02020603050405020304" pitchFamily="18" charset="0"/>
              </a:rPr>
              <a:t>：通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震</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震动</a:t>
            </a:r>
            <a:endParaRPr lang="zh-CN" altLang="zh-CN" sz="2600" kern="100">
              <a:latin typeface="宋体" pitchFamily="2" charset="-122"/>
              <a:cs typeface="Courier New" panose="02070309020205020404" pitchFamily="49" charset="0"/>
            </a:endParaRPr>
          </a:p>
        </p:txBody>
      </p:sp>
      <p:sp>
        <p:nvSpPr>
          <p:cNvPr id="6" name="矩形 5"/>
          <p:cNvSpPr/>
          <p:nvPr/>
        </p:nvSpPr>
        <p:spPr>
          <a:xfrm>
            <a:off x="334566" y="6022082"/>
            <a:ext cx="4519186" cy="692497"/>
          </a:xfrm>
          <a:prstGeom prst="rect">
            <a:avLst/>
          </a:prstGeom>
        </p:spPr>
        <p:txBody>
          <a:bodyPr wrap="non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latin typeface="Times New Roman" pitchFamily="18" charset="0"/>
                <a:ea typeface="微软雅黑" panose="020b0503020204020204" charset="-122"/>
                <a:cs typeface="Times New Roman" panose="02020603050405020304" pitchFamily="18" charset="0"/>
              </a:rPr>
              <a:t>　</a:t>
            </a:r>
            <a:r>
              <a:rPr lang="zh-CN" altLang="zh-CN" sz="2600" kern="100">
                <a:latin typeface="Times New Roman" pitchFamily="18" charset="0"/>
                <a:cs typeface="Times New Roman" panose="02020603050405020304" pitchFamily="18" charset="0"/>
              </a:rPr>
              <a:t>振：通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赈</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，赈济。</a:t>
            </a:r>
            <a:endParaRPr lang="zh-CN" altLang="zh-CN" sz="1050" kern="100">
              <a:latin typeface="宋体" pitchFamily="2" charset="-122"/>
              <a:cs typeface="Courier New" panose="02070309020205020404" pitchFamily="49" charset="0"/>
            </a:endParaRPr>
          </a:p>
        </p:txBody>
      </p:sp>
      <p:sp>
        <p:nvSpPr>
          <p:cNvPr id="7" name="TextBox 22"/>
          <p:cNvSpPr txBox="1"/>
          <p:nvPr/>
        </p:nvSpPr>
        <p:spPr>
          <a:xfrm>
            <a:off x="190550" y="5255952"/>
            <a:ext cx="720000" cy="720000"/>
          </a:xfrm>
          <a:prstGeom prst="rect">
            <a:avLst/>
          </a:prstGeom>
          <a:noFill/>
        </p:spPr>
        <p:txBody>
          <a:bodyPr wrap="square" rtlCol="0">
            <a:spAutoFit/>
          </a:bodyPr>
          <a:lstStyle/>
          <a:p>
            <a:r>
              <a:rPr lang="zh-CN" altLang="en-US" sz="4300" b="1">
                <a:solidFill>
                  <a:srgbClr val="C00000"/>
                </a:solidFill>
                <a:latin typeface="华文细黑" pitchFamily="2" charset="-122"/>
                <a:ea typeface="华文细黑" pitchFamily="2" charset="-122"/>
              </a:rPr>
              <a:t>√</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985004"/>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五、偏义复词</a:t>
            </a:r>
            <a:r>
              <a:rPr lang="en-US" altLang="zh-CN" sz="2600" b="1" kern="100">
                <a:solidFill>
                  <a:srgbClr val="0000FF"/>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含同义复词</a:t>
            </a:r>
            <a:r>
              <a:rPr lang="en-US" altLang="zh-CN" sz="2600" b="1" kern="100">
                <a:solidFill>
                  <a:srgbClr val="0000FF"/>
                </a:solidFill>
                <a:latin typeface="Times New Roman" pitchFamily="18" charset="0"/>
                <a:ea typeface="微软雅黑" panose="020b0503020204020204" charset="-122"/>
                <a:cs typeface="Courier New" panose="02070309020205020404" pitchFamily="49" charset="0"/>
              </a:rPr>
              <a:t>)</a:t>
            </a: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：关注构成，语境</a:t>
            </a:r>
            <a:r>
              <a:rPr lang="zh-CN" altLang="zh-CN" sz="2600" b="1" kern="100" smtClean="0">
                <a:solidFill>
                  <a:srgbClr val="0000FF"/>
                </a:solidFill>
                <a:latin typeface="Times New Roman" pitchFamily="18" charset="0"/>
                <a:ea typeface="微软雅黑" panose="020b0503020204020204" charset="-122"/>
                <a:cs typeface="Times New Roman" panose="02020603050405020304" pitchFamily="18" charset="0"/>
              </a:rPr>
              <a:t>确定</a:t>
            </a:r>
            <a:endParaRPr lang="en-US" altLang="zh-CN" sz="2600" b="1" kern="100" smtClean="0">
              <a:solidFill>
                <a:srgbClr val="0000FF"/>
              </a:solidFill>
              <a:latin typeface="Times New Roman" pitchFamily="18" charset="0"/>
              <a:ea typeface="微软雅黑" panose="020b0503020204020204" charset="-122"/>
              <a:cs typeface="Times New Roman" panose="02020603050405020304" pitchFamily="18" charset="0"/>
            </a:endParaRPr>
          </a:p>
          <a:p>
            <a:pPr lvl="0">
              <a:lnSpc>
                <a:spcPct val="150000"/>
              </a:lnSpc>
            </a:pPr>
            <a:r>
              <a:rPr lang="zh-CN" altLang="en-US" sz="2600" b="1" kern="100">
                <a:solidFill>
                  <a:prstClr val="black"/>
                </a:solidFill>
                <a:latin typeface="Times New Roman" pitchFamily="18" charset="0"/>
                <a:ea typeface="微软雅黑" panose="020b0503020204020204" charset="-122"/>
                <a:cs typeface="Times New Roman" panose="02020603050405020304" pitchFamily="18" charset="0"/>
              </a:rPr>
              <a:t>知识</a:t>
            </a:r>
            <a:r>
              <a:rPr lang="zh-CN" altLang="en-US" sz="2600" b="1" kern="100" smtClean="0">
                <a:solidFill>
                  <a:prstClr val="black"/>
                </a:solidFill>
                <a:latin typeface="Times New Roman" pitchFamily="18" charset="0"/>
                <a:ea typeface="微软雅黑" panose="020b0503020204020204" charset="-122"/>
                <a:cs typeface="Times New Roman" panose="02020603050405020304" pitchFamily="18" charset="0"/>
              </a:rPr>
              <a:t>梳理</a:t>
            </a:r>
            <a:endParaRPr lang="en-US" altLang="zh-CN" sz="2600" b="1" kern="100">
              <a:solidFill>
                <a:prstClr val="black"/>
              </a:solidFill>
              <a:latin typeface="Times New Roman" pitchFamily="18" charset="0"/>
              <a:ea typeface="微软雅黑" panose="020b0503020204020204" charset="-122"/>
              <a:cs typeface="Times New Roman" panose="02020603050405020304" pitchFamily="18" charset="0"/>
            </a:endParaRPr>
          </a:p>
        </p:txBody>
      </p:sp>
      <p:pic>
        <p:nvPicPr>
          <p:cNvPr id="11266" name="Picture 2" descr="K8"/>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418220" y="2277666"/>
            <a:ext cx="7353973" cy="284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184649"/>
            <a:ext cx="11521280" cy="3613297"/>
          </a:xfrm>
          <a:prstGeom prst="rect">
            <a:avLst/>
          </a:prstGeom>
        </p:spPr>
        <p:txBody>
          <a:bodyPr wrap="square">
            <a:spAutoFit/>
          </a:bodyPr>
          <a:lstStyle/>
          <a:p>
            <a:pPr lvl="0">
              <a:lnSpc>
                <a:spcPct val="130000"/>
              </a:lnSpc>
            </a:pPr>
            <a:r>
              <a:rPr lang="zh-CN" altLang="en-US" sz="2600" b="1" kern="100">
                <a:solidFill>
                  <a:prstClr val="black"/>
                </a:solidFill>
                <a:latin typeface="Times New Roman" pitchFamily="18" charset="0"/>
                <a:ea typeface="微软雅黑" panose="020b0503020204020204" charset="-122"/>
                <a:cs typeface="Times New Roman" panose="02020603050405020304" pitchFamily="18" charset="0"/>
              </a:rPr>
              <a:t>知识</a:t>
            </a:r>
            <a:r>
              <a:rPr lang="zh-CN" altLang="en-US" sz="2600" b="1" kern="100" smtClean="0">
                <a:solidFill>
                  <a:prstClr val="black"/>
                </a:solidFill>
                <a:latin typeface="Times New Roman" pitchFamily="18" charset="0"/>
                <a:ea typeface="微软雅黑" panose="020b0503020204020204" charset="-122"/>
                <a:cs typeface="Times New Roman" panose="02020603050405020304" pitchFamily="18" charset="0"/>
              </a:rPr>
              <a:t>理解</a:t>
            </a:r>
            <a:endParaRPr lang="en-US" altLang="zh-CN" sz="2600" b="1" kern="100" smtClean="0">
              <a:solidFill>
                <a:prstClr val="black"/>
              </a:solidFill>
              <a:latin typeface="Times New Roman"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下列各句中，加颜色词的词义类型与其他三项不同的一项是</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A.</a:t>
            </a:r>
            <a:r>
              <a:rPr lang="zh-CN" altLang="zh-CN" sz="2600" kern="100">
                <a:latin typeface="Times New Roman" pitchFamily="18" charset="0"/>
                <a:ea typeface="微软雅黑" panose="020b0503020204020204" charset="-122"/>
                <a:cs typeface="Times New Roman" panose="02020603050405020304" pitchFamily="18" charset="0"/>
              </a:rPr>
              <a:t>所以遣将守关者，备他盗之</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出入</a:t>
            </a:r>
            <a:r>
              <a:rPr lang="zh-CN" altLang="zh-CN" sz="2600" kern="100">
                <a:latin typeface="Times New Roman" pitchFamily="18" charset="0"/>
                <a:ea typeface="微软雅黑" panose="020b0503020204020204" charset="-122"/>
                <a:cs typeface="Times New Roman" panose="02020603050405020304" pitchFamily="18" charset="0"/>
              </a:rPr>
              <a:t>与非常也</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B.</a:t>
            </a:r>
            <a:r>
              <a:rPr lang="zh-CN" altLang="zh-CN" sz="2600" kern="100">
                <a:latin typeface="Times New Roman" pitchFamily="18" charset="0"/>
                <a:ea typeface="微软雅黑" panose="020b0503020204020204" charset="-122"/>
                <a:cs typeface="Times New Roman" panose="02020603050405020304" pitchFamily="18" charset="0"/>
              </a:rPr>
              <a:t>昼夜勤</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作息</a:t>
            </a:r>
            <a:r>
              <a:rPr lang="zh-CN" altLang="zh-CN" sz="2600" kern="100">
                <a:latin typeface="Times New Roman" pitchFamily="18" charset="0"/>
                <a:ea typeface="微软雅黑" panose="020b0503020204020204" charset="-122"/>
                <a:cs typeface="Times New Roman" panose="02020603050405020304" pitchFamily="18" charset="0"/>
              </a:rPr>
              <a:t>，伶俜萦苦辛</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C.</a:t>
            </a:r>
            <a:r>
              <a:rPr lang="zh-CN" altLang="zh-CN" sz="2600" kern="100">
                <a:latin typeface="Times New Roman" pitchFamily="18" charset="0"/>
                <a:ea typeface="微软雅黑" panose="020b0503020204020204" charset="-122"/>
                <a:cs typeface="Times New Roman" panose="02020603050405020304" pitchFamily="18" charset="0"/>
              </a:rPr>
              <a:t>沛公奉卮酒为寿，约为</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婚姻</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D.</a:t>
            </a:r>
            <a:r>
              <a:rPr lang="zh-CN" altLang="zh-CN" sz="2600" kern="100">
                <a:latin typeface="Times New Roman" pitchFamily="18" charset="0"/>
                <a:ea typeface="微软雅黑" panose="020b0503020204020204" charset="-122"/>
                <a:cs typeface="Times New Roman" panose="02020603050405020304" pitchFamily="18" charset="0"/>
              </a:rPr>
              <a:t>此诚危急</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存亡</a:t>
            </a:r>
            <a:r>
              <a:rPr lang="zh-CN" altLang="zh-CN" sz="2600" kern="100">
                <a:latin typeface="Times New Roman" pitchFamily="18" charset="0"/>
                <a:ea typeface="微软雅黑" panose="020b0503020204020204" charset="-122"/>
                <a:cs typeface="Times New Roman" panose="02020603050405020304" pitchFamily="18" charset="0"/>
              </a:rPr>
              <a:t>之秋</a:t>
            </a:r>
            <a:r>
              <a:rPr lang="zh-CN" altLang="zh-CN" sz="2600" kern="100" smtClean="0">
                <a:latin typeface="Times New Roman" pitchFamily="18" charset="0"/>
                <a:ea typeface="微软雅黑" panose="020b0503020204020204" charset="-122"/>
                <a:cs typeface="Times New Roman" panose="02020603050405020304" pitchFamily="18" charset="0"/>
              </a:rPr>
              <a:t>也</a:t>
            </a:r>
            <a:endParaRPr lang="zh-CN" altLang="zh-CN" sz="1050" kern="100">
              <a:latin typeface="宋体" pitchFamily="2" charset="-122"/>
              <a:cs typeface="Courier New" panose="02070309020205020404" pitchFamily="49" charset="0"/>
            </a:endParaRPr>
          </a:p>
        </p:txBody>
      </p:sp>
      <p:sp>
        <p:nvSpPr>
          <p:cNvPr id="5" name="TextBox 22"/>
          <p:cNvSpPr txBox="1"/>
          <p:nvPr/>
        </p:nvSpPr>
        <p:spPr>
          <a:xfrm>
            <a:off x="207802" y="3460027"/>
            <a:ext cx="720000" cy="720000"/>
          </a:xfrm>
          <a:prstGeom prst="rect">
            <a:avLst/>
          </a:prstGeom>
          <a:noFill/>
        </p:spPr>
        <p:txBody>
          <a:bodyPr wrap="square" rtlCol="0">
            <a:spAutoFit/>
          </a:bodyPr>
          <a:lstStyle/>
          <a:p>
            <a:r>
              <a:rPr lang="zh-CN" altLang="en-US" sz="4300" b="1">
                <a:solidFill>
                  <a:srgbClr val="C00000"/>
                </a:solidFill>
                <a:latin typeface="华文细黑" pitchFamily="2" charset="-122"/>
                <a:ea typeface="华文细黑" pitchFamily="2" charset="-122"/>
              </a:rPr>
              <a:t>√</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 name="AutoShape 2"/>
          <p:cNvSpPr>
            <a:spLocks noChangeShapeType="1"/>
          </p:cNvSpPr>
          <p:nvPr/>
        </p:nvSpPr>
        <p:spPr bwMode="auto">
          <a:xfrm flipH="1">
            <a:off x="387459" y="1515189"/>
            <a:ext cx="0" cy="0"/>
          </a:xfrm>
          <a:prstGeom prst="straightConnector1">
            <a:avLst/>
          </a:prstGeom>
          <a:noFill/>
          <a:ln w="317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矩形 3"/>
          <p:cNvSpPr/>
          <p:nvPr/>
        </p:nvSpPr>
        <p:spPr>
          <a:xfrm>
            <a:off x="838622" y="1825000"/>
            <a:ext cx="1518364" cy="1228734"/>
          </a:xfrm>
          <a:prstGeom prst="rect">
            <a:avLst/>
          </a:prstGeom>
        </p:spPr>
        <p:txBody>
          <a:bodyPr wrap="none">
            <a:spAutoFit/>
          </a:bodyPr>
          <a:lstStyle/>
          <a:p>
            <a:pPr>
              <a:lnSpc>
                <a:spcPct val="150000"/>
              </a:lnSpc>
            </a:pPr>
            <a:r>
              <a:rPr lang="zh-CN" altLang="zh-CN" sz="2600" kern="100">
                <a:latin typeface="Times New Roman" pitchFamily="18" charset="0"/>
                <a:ea typeface="微软雅黑" panose="020b0503020204020204" charset="-122"/>
                <a:cs typeface="Times New Roman" panose="02020603050405020304" pitchFamily="18" charset="0"/>
              </a:rPr>
              <a:t>理解多</a:t>
            </a:r>
            <a:r>
              <a:rPr lang="zh-CN" altLang="zh-CN" sz="2600" kern="100" smtClean="0">
                <a:latin typeface="Times New Roman" pitchFamily="18" charset="0"/>
                <a:ea typeface="微软雅黑" panose="020b0503020204020204" charset="-122"/>
                <a:cs typeface="Times New Roman" panose="02020603050405020304" pitchFamily="18" charset="0"/>
              </a:rPr>
              <a:t>义</a:t>
            </a:r>
            <a:endParaRPr lang="en-US" altLang="zh-CN" sz="2600" kern="100" smtClean="0">
              <a:latin typeface="Times New Roman" pitchFamily="18" charset="0"/>
              <a:ea typeface="微软雅黑" panose="020b0503020204020204" charset="-122"/>
            </a:endParaRPr>
          </a:p>
          <a:p>
            <a:pPr>
              <a:lnSpc>
                <a:spcPct val="150000"/>
              </a:lnSpc>
            </a:pPr>
            <a:r>
              <a:rPr lang="zh-CN" altLang="zh-CN" sz="2600" kern="100" smtClean="0">
                <a:latin typeface="Times New Roman" pitchFamily="18" charset="0"/>
                <a:ea typeface="微软雅黑" panose="020b0503020204020204" charset="-122"/>
                <a:cs typeface="Times New Roman" panose="02020603050405020304" pitchFamily="18" charset="0"/>
              </a:rPr>
              <a:t>实词</a:t>
            </a:r>
            <a:r>
              <a:rPr lang="zh-CN" altLang="zh-CN" sz="2600" kern="100">
                <a:latin typeface="Times New Roman" pitchFamily="18" charset="0"/>
                <a:ea typeface="微软雅黑" panose="020b0503020204020204" charset="-122"/>
                <a:cs typeface="Times New Roman" panose="02020603050405020304" pitchFamily="18" charset="0"/>
              </a:rPr>
              <a:t>方法</a:t>
            </a:r>
            <a:endParaRPr lang="zh-CN" altLang="en-US"/>
          </a:p>
        </p:txBody>
      </p:sp>
      <p:sp>
        <p:nvSpPr>
          <p:cNvPr id="5" name="矩形 4"/>
          <p:cNvSpPr/>
          <p:nvPr/>
        </p:nvSpPr>
        <p:spPr>
          <a:xfrm>
            <a:off x="403888" y="2193145"/>
            <a:ext cx="434734" cy="492443"/>
          </a:xfrm>
          <a:prstGeom prst="rect">
            <a:avLst/>
          </a:prstGeom>
        </p:spPr>
        <p:txBody>
          <a:bodyPr wrap="none">
            <a:spAutoFit/>
          </a:bodyPr>
          <a:lstStyle/>
          <a:p>
            <a:r>
              <a:rPr lang="en-US" altLang="zh-CN" sz="2600" kern="100" smtClean="0">
                <a:latin typeface="Times New Roman" pitchFamily="18" charset="0"/>
                <a:ea typeface="微软雅黑" panose="020b0503020204020204" charset="-122"/>
              </a:rPr>
              <a:t>2.</a:t>
            </a:r>
            <a:endParaRPr lang="zh-CN" altLang="en-US" sz="2600"/>
          </a:p>
        </p:txBody>
      </p:sp>
      <p:sp>
        <p:nvSpPr>
          <p:cNvPr id="7" name="左大括号 6"/>
          <p:cNvSpPr/>
          <p:nvPr/>
        </p:nvSpPr>
        <p:spPr>
          <a:xfrm>
            <a:off x="2356986" y="1608976"/>
            <a:ext cx="209828" cy="1872208"/>
          </a:xfrm>
          <a:prstGeom prst="leftBrace">
            <a:avLst/>
          </a:prstGeom>
          <a:ln w="9525">
            <a:solidFill>
              <a:srgbClr val="633D4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矩形 10"/>
          <p:cNvSpPr/>
          <p:nvPr/>
        </p:nvSpPr>
        <p:spPr>
          <a:xfrm>
            <a:off x="2638822" y="1608976"/>
            <a:ext cx="9217024" cy="1892826"/>
          </a:xfrm>
          <a:prstGeom prst="rect">
            <a:avLst/>
          </a:prstGeom>
        </p:spPr>
        <p:txBody>
          <a:bodyPr wrap="square">
            <a:spAutoFit/>
          </a:bodyPr>
          <a:lstStyle/>
          <a:p>
            <a:pPr>
              <a:lnSpc>
                <a:spcPct val="150000"/>
              </a:lnSpc>
            </a:pPr>
            <a:r>
              <a:rPr lang="zh-CN" altLang="zh-CN" sz="2600" kern="100">
                <a:latin typeface="Times New Roman" pitchFamily="18" charset="0"/>
                <a:ea typeface="微软雅黑" panose="020b0503020204020204" charset="-122"/>
                <a:cs typeface="Times New Roman" panose="02020603050405020304" pitchFamily="18" charset="0"/>
              </a:rPr>
              <a:t>巧借本义，寻找诸义项间联系</a:t>
            </a:r>
            <a:r>
              <a:rPr lang="en-US" altLang="zh-CN" sz="2600" kern="100">
                <a:latin typeface="Symbol" panose="05050102010706020507" pitchFamily="18" charset="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如上面的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兵</a:t>
            </a:r>
            <a:r>
              <a:rPr lang="en-US" altLang="zh-CN" sz="2600" kern="100">
                <a:latin typeface="宋体" pitchFamily="2" charset="-122"/>
                <a:ea typeface="微软雅黑" panose="020b0503020204020204" charset="-122"/>
                <a:cs typeface="Times New Roman" panose="02020603050405020304" pitchFamily="18" charset="0"/>
              </a:rPr>
              <a:t>”</a:t>
            </a:r>
            <a:r>
              <a:rPr lang="en-US" altLang="zh-CN" sz="2600" kern="100">
                <a:latin typeface="Times New Roman" pitchFamily="18" charset="0"/>
                <a:ea typeface="微软雅黑" panose="020b0503020204020204" charset="-122"/>
              </a:rPr>
              <a:t>,</a:t>
            </a:r>
            <a:r>
              <a:rPr lang="zh-CN" altLang="zh-CN" sz="2600" kern="100">
                <a:latin typeface="Times New Roman" pitchFamily="18" charset="0"/>
                <a:ea typeface="微软雅黑" panose="020b0503020204020204" charset="-122"/>
                <a:cs typeface="Times New Roman" panose="02020603050405020304" pitchFamily="18" charset="0"/>
              </a:rPr>
              <a:t>　</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节</a:t>
            </a:r>
            <a:r>
              <a:rPr lang="en-US" altLang="zh-CN" sz="2600" kern="100" smtClean="0">
                <a:latin typeface="宋体" pitchFamily="2" charset="-122"/>
                <a:ea typeface="微软雅黑" panose="020b0503020204020204" charset="-122"/>
                <a:cs typeface="Times New Roman" panose="02020603050405020304" pitchFamily="18" charset="0"/>
              </a:rPr>
              <a:t>”</a:t>
            </a:r>
            <a:r>
              <a:rPr lang="en-US" altLang="zh-CN" sz="2600" kern="100" smtClean="0">
                <a:latin typeface="Symbol" panose="05050102010706020507" pitchFamily="18" charset="2"/>
                <a:ea typeface="微软雅黑" panose="020b0503020204020204" charset="-122"/>
                <a:cs typeface="Times New Roman" panose="02020603050405020304" pitchFamily="18" charset="0"/>
              </a:rPr>
              <a:t>)</a:t>
            </a:r>
            <a:endParaRPr lang="en-US" altLang="zh-CN" sz="2600" kern="100" smtClean="0">
              <a:latin typeface="Times New Roman" pitchFamily="18" charset="0"/>
              <a:ea typeface="微软雅黑" panose="020b0503020204020204" charset="-122"/>
            </a:endParaRPr>
          </a:p>
          <a:p>
            <a:pPr>
              <a:lnSpc>
                <a:spcPct val="150000"/>
              </a:lnSpc>
            </a:pPr>
            <a:r>
              <a:rPr lang="zh-CN" altLang="zh-CN" sz="2600" kern="100" smtClean="0">
                <a:latin typeface="Times New Roman" pitchFamily="18" charset="0"/>
                <a:ea typeface="微软雅黑" panose="020b0503020204020204" charset="-122"/>
                <a:cs typeface="Times New Roman" panose="02020603050405020304" pitchFamily="18" charset="0"/>
              </a:rPr>
              <a:t>因</a:t>
            </a:r>
            <a:r>
              <a:rPr lang="zh-CN" altLang="zh-CN" sz="2600" kern="100">
                <a:latin typeface="Times New Roman" pitchFamily="18" charset="0"/>
                <a:ea typeface="微软雅黑" panose="020b0503020204020204" charset="-122"/>
                <a:cs typeface="Times New Roman" panose="02020603050405020304" pitchFamily="18" charset="0"/>
              </a:rPr>
              <a:t>文定义，借助语境确定其义：多义词义项</a:t>
            </a:r>
            <a:r>
              <a:rPr lang="zh-CN" altLang="zh-CN" sz="2600" kern="100" smtClean="0">
                <a:latin typeface="Times New Roman" pitchFamily="18" charset="0"/>
                <a:ea typeface="微软雅黑" panose="020b0503020204020204" charset="-122"/>
                <a:cs typeface="Times New Roman" panose="02020603050405020304" pitchFamily="18" charset="0"/>
              </a:rPr>
              <a:t>再多</a:t>
            </a:r>
            <a:r>
              <a:rPr lang="zh-CN" altLang="zh-CN" sz="2600" kern="100">
                <a:latin typeface="Times New Roman" pitchFamily="18" charset="0"/>
                <a:ea typeface="微软雅黑" panose="020b0503020204020204" charset="-122"/>
                <a:cs typeface="Times New Roman" panose="02020603050405020304" pitchFamily="18" charset="0"/>
              </a:rPr>
              <a:t>，但在具体语境中只能有一个</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 name="矩形 7"/>
          <p:cNvSpPr/>
          <p:nvPr/>
        </p:nvSpPr>
        <p:spPr>
          <a:xfrm>
            <a:off x="334566" y="1224543"/>
            <a:ext cx="11521280" cy="4293483"/>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latin typeface="Times New Roman" pitchFamily="18" charset="0"/>
                <a:cs typeface="Times New Roman" panose="02020603050405020304" pitchFamily="18" charset="0"/>
              </a:rPr>
              <a:t>　偏义复词必须联系语境推断。</a:t>
            </a:r>
            <a:r>
              <a:rPr lang="en-US" altLang="zh-CN" sz="2600" kern="100">
                <a:latin typeface="Times New Roman" pitchFamily="18" charset="0"/>
                <a:cs typeface="Courier New" panose="02070309020205020404" pitchFamily="49" charset="0"/>
              </a:rPr>
              <a:t>A</a:t>
            </a:r>
            <a:r>
              <a:rPr lang="zh-CN" altLang="zh-CN" sz="2600" kern="100">
                <a:latin typeface="Times New Roman" pitchFamily="18" charset="0"/>
                <a:cs typeface="Times New Roman" panose="02020603050405020304" pitchFamily="18" charset="0"/>
              </a:rPr>
              <a:t>项出入：本义指出去和进来，在语境中偏取</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入</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义，指刘邦入关后严加防守，不让</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他盗</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进关</a:t>
            </a:r>
            <a:r>
              <a:rPr lang="zh-CN" altLang="zh-CN" sz="2600" kern="100" smtClean="0">
                <a:latin typeface="Times New Roman" pitchFamily="18" charset="0"/>
                <a:cs typeface="Times New Roman" panose="02020603050405020304" pitchFamily="18" charset="0"/>
              </a:rPr>
              <a:t>。</a:t>
            </a:r>
            <a:endParaRPr lang="en-US" altLang="zh-CN" sz="2600" kern="100" smtClean="0">
              <a:latin typeface="Times New Roman" pitchFamily="18" charset="0"/>
              <a:cs typeface="Times New Roman" panose="02020603050405020304" pitchFamily="18" charset="0"/>
            </a:endParaRPr>
          </a:p>
          <a:p>
            <a:pPr algn="just">
              <a:lnSpc>
                <a:spcPct val="150000"/>
              </a:lnSpc>
              <a:spcAft>
                <a:spcPct val="0"/>
              </a:spcAft>
            </a:pPr>
            <a:r>
              <a:rPr lang="en-US" altLang="zh-CN" sz="2600" kern="100" smtClean="0">
                <a:latin typeface="Times New Roman" pitchFamily="18" charset="0"/>
                <a:cs typeface="Courier New" panose="02070309020205020404" pitchFamily="49" charset="0"/>
              </a:rPr>
              <a:t>B</a:t>
            </a:r>
            <a:r>
              <a:rPr lang="zh-CN" altLang="zh-CN" sz="2600" kern="100">
                <a:latin typeface="Times New Roman" pitchFamily="18" charset="0"/>
                <a:cs typeface="Times New Roman" panose="02020603050405020304" pitchFamily="18" charset="0"/>
              </a:rPr>
              <a:t>项作息：本义指劳作与歇息，在语境中偏取</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作</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义</a:t>
            </a:r>
            <a:r>
              <a:rPr lang="zh-CN" altLang="zh-CN" sz="2600" kern="100" smtClean="0">
                <a:latin typeface="Times New Roman" pitchFamily="18" charset="0"/>
                <a:cs typeface="Times New Roman" panose="02020603050405020304" pitchFamily="18" charset="0"/>
              </a:rPr>
              <a:t>。</a:t>
            </a:r>
            <a:endParaRPr lang="en-US" altLang="zh-CN" sz="2600" kern="100" smtClean="0">
              <a:latin typeface="Times New Roman" pitchFamily="18" charset="0"/>
              <a:cs typeface="Times New Roman" panose="02020603050405020304" pitchFamily="18" charset="0"/>
            </a:endParaRPr>
          </a:p>
          <a:p>
            <a:pPr algn="just">
              <a:lnSpc>
                <a:spcPct val="150000"/>
              </a:lnSpc>
              <a:spcAft>
                <a:spcPct val="0"/>
              </a:spcAft>
            </a:pPr>
            <a:r>
              <a:rPr lang="en-US" altLang="zh-CN" sz="2600" kern="100" smtClean="0">
                <a:latin typeface="Times New Roman" pitchFamily="18" charset="0"/>
                <a:cs typeface="Courier New" panose="02070309020205020404" pitchFamily="49" charset="0"/>
              </a:rPr>
              <a:t>C</a:t>
            </a:r>
            <a:r>
              <a:rPr lang="zh-CN" altLang="zh-CN" sz="2600" kern="100">
                <a:latin typeface="Times New Roman" pitchFamily="18" charset="0"/>
                <a:cs typeface="Times New Roman" panose="02020603050405020304" pitchFamily="18" charset="0"/>
              </a:rPr>
              <a:t>项婚姻：在古代，女方的父亲为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，男方的父亲为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姻</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，夫妇双方的父母互称作</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婚姻</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，统称为亲家</a:t>
            </a:r>
            <a:r>
              <a:rPr lang="zh-CN" altLang="zh-CN" sz="2600" kern="100" smtClean="0">
                <a:latin typeface="Times New Roman" pitchFamily="18" charset="0"/>
                <a:cs typeface="Times New Roman" panose="02020603050405020304" pitchFamily="18" charset="0"/>
              </a:rPr>
              <a:t>。</a:t>
            </a:r>
            <a:endParaRPr lang="en-US" altLang="zh-CN" sz="2600" kern="100" smtClean="0">
              <a:latin typeface="Times New Roman" pitchFamily="18" charset="0"/>
              <a:cs typeface="Times New Roman" panose="02020603050405020304" pitchFamily="18" charset="0"/>
            </a:endParaRPr>
          </a:p>
          <a:p>
            <a:pPr algn="just">
              <a:lnSpc>
                <a:spcPct val="150000"/>
              </a:lnSpc>
              <a:spcAft>
                <a:spcPct val="0"/>
              </a:spcAft>
            </a:pPr>
            <a:r>
              <a:rPr lang="en-US" altLang="zh-CN" sz="2600" kern="100" smtClean="0">
                <a:latin typeface="Times New Roman" pitchFamily="18" charset="0"/>
                <a:cs typeface="Courier New" panose="02070309020205020404" pitchFamily="49" charset="0"/>
              </a:rPr>
              <a:t>D</a:t>
            </a:r>
            <a:r>
              <a:rPr lang="zh-CN" altLang="zh-CN" sz="2600" kern="100">
                <a:latin typeface="Times New Roman" pitchFamily="18" charset="0"/>
                <a:cs typeface="Times New Roman" panose="02020603050405020304" pitchFamily="18" charset="0"/>
              </a:rPr>
              <a:t>项存亡：本来指生存与衰亡，在语境中与</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危急</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对应，偏取</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亡</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义，用</a:t>
            </a:r>
            <a:r>
              <a:rPr lang="zh-CN" altLang="zh-CN" sz="2600" kern="100" spc="-100">
                <a:latin typeface="Times New Roman" pitchFamily="18" charset="0"/>
                <a:cs typeface="Times New Roman" panose="02020603050405020304" pitchFamily="18" charset="0"/>
              </a:rPr>
              <a:t>以强调蜀汉所面临的艰难形势。</a:t>
            </a:r>
            <a:r>
              <a:rPr lang="en-US" altLang="zh-CN" sz="2600" kern="100" spc="-100">
                <a:latin typeface="Times New Roman" pitchFamily="18" charset="0"/>
                <a:cs typeface="Courier New" panose="02070309020205020404" pitchFamily="49" charset="0"/>
              </a:rPr>
              <a:t>A</a:t>
            </a:r>
            <a:r>
              <a:rPr lang="zh-CN" altLang="zh-CN" sz="2600" kern="100" spc="-100">
                <a:latin typeface="Times New Roman" pitchFamily="18" charset="0"/>
                <a:cs typeface="Times New Roman" panose="02020603050405020304" pitchFamily="18" charset="0"/>
              </a:rPr>
              <a:t>、</a:t>
            </a:r>
            <a:r>
              <a:rPr lang="en-US" altLang="zh-CN" sz="2600" kern="100" spc="-100">
                <a:latin typeface="Times New Roman" pitchFamily="18" charset="0"/>
                <a:cs typeface="Courier New" panose="02070309020205020404" pitchFamily="49" charset="0"/>
              </a:rPr>
              <a:t>B</a:t>
            </a:r>
            <a:r>
              <a:rPr lang="zh-CN" altLang="zh-CN" sz="2600" kern="100" spc="-100">
                <a:latin typeface="Times New Roman" pitchFamily="18" charset="0"/>
                <a:cs typeface="Times New Roman" panose="02020603050405020304" pitchFamily="18" charset="0"/>
              </a:rPr>
              <a:t>、</a:t>
            </a:r>
            <a:r>
              <a:rPr lang="en-US" altLang="zh-CN" sz="2600" kern="100" spc="-100">
                <a:latin typeface="Times New Roman" pitchFamily="18" charset="0"/>
                <a:cs typeface="Courier New" panose="02070309020205020404" pitchFamily="49" charset="0"/>
              </a:rPr>
              <a:t>D</a:t>
            </a:r>
            <a:r>
              <a:rPr lang="zh-CN" altLang="zh-CN" sz="2600" kern="100" spc="-100">
                <a:latin typeface="Times New Roman" pitchFamily="18" charset="0"/>
                <a:cs typeface="Times New Roman" panose="02020603050405020304" pitchFamily="18" charset="0"/>
              </a:rPr>
              <a:t>三项都属偏义复词，</a:t>
            </a:r>
            <a:r>
              <a:rPr lang="en-US" altLang="zh-CN" sz="2600" kern="100" spc="-100">
                <a:latin typeface="Times New Roman" pitchFamily="18" charset="0"/>
                <a:cs typeface="Courier New" panose="02070309020205020404" pitchFamily="49" charset="0"/>
              </a:rPr>
              <a:t>C</a:t>
            </a:r>
            <a:r>
              <a:rPr lang="zh-CN" altLang="zh-CN" sz="2600" kern="100" spc="-100">
                <a:latin typeface="Times New Roman" pitchFamily="18" charset="0"/>
                <a:cs typeface="Times New Roman" panose="02020603050405020304" pitchFamily="18" charset="0"/>
              </a:rPr>
              <a:t>项没有这种用法。</a:t>
            </a:r>
            <a:endParaRPr lang="zh-CN" altLang="zh-CN" sz="1050" kern="100" spc="-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nodeType="withGroup">
                            <p:stCondLst>
                              <p:cond delay="1000"/>
                            </p:stCondLst>
                            <p:childTnLst>
                              <p:par>
                                <p:cTn id="9" presetID="3" presetClass="entr" presetSubtype="10" fill="hold" nodeType="afterEffec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nodeType="withGroup">
                            <p:stCondLst>
                              <p:cond delay="2000"/>
                            </p:stCondLst>
                            <p:childTnLst>
                              <p:par>
                                <p:cTn id="13" presetID="3" presetClass="entr" presetSubtype="10" fill="hold" nodeType="afterEffec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nodeType="withGroup">
                            <p:stCondLst>
                              <p:cond delay="3000"/>
                            </p:stCondLst>
                            <p:childTnLst>
                              <p:par>
                                <p:cTn id="17" presetID="3" presetClass="entr" presetSubtype="10" fill="hold" nodeType="afterEffec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blinds(horizontal)">
                                      <p:cBhvr>
                                        <p:cTn id="19" dur="75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34566" y="1056720"/>
            <a:ext cx="11521280" cy="3093154"/>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下列各句中，加颜色词的词义类型与其他三项不同的一项</a:t>
            </a:r>
            <a:r>
              <a:rPr lang="zh-CN" altLang="zh-CN" sz="2600" kern="100" smtClean="0">
                <a:latin typeface="Times New Roman" pitchFamily="18" charset="0"/>
                <a:ea typeface="微软雅黑" panose="020b0503020204020204" charset="-122"/>
                <a:cs typeface="Times New Roman" panose="02020603050405020304" pitchFamily="18" charset="0"/>
              </a:rPr>
              <a:t>是</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A.</a:t>
            </a:r>
            <a:r>
              <a:rPr lang="zh-CN" altLang="zh-CN" sz="2600" kern="100">
                <a:latin typeface="Times New Roman" pitchFamily="18" charset="0"/>
                <a:ea typeface="微软雅黑" panose="020b0503020204020204" charset="-122"/>
                <a:cs typeface="Times New Roman" panose="02020603050405020304" pitchFamily="18" charset="0"/>
              </a:rPr>
              <a:t>谨</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庠序</a:t>
            </a:r>
            <a:r>
              <a:rPr lang="zh-CN" altLang="zh-CN" sz="2600" kern="100">
                <a:latin typeface="Times New Roman" pitchFamily="18" charset="0"/>
                <a:ea typeface="微软雅黑" panose="020b0503020204020204" charset="-122"/>
                <a:cs typeface="Times New Roman" panose="02020603050405020304" pitchFamily="18" charset="0"/>
              </a:rPr>
              <a:t>之教，申之以孝悌之义</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B.</a:t>
            </a:r>
            <a:r>
              <a:rPr lang="zh-CN" altLang="zh-CN" sz="2600" kern="100">
                <a:latin typeface="Times New Roman" pitchFamily="18" charset="0"/>
                <a:ea typeface="微软雅黑" panose="020b0503020204020204" charset="-122"/>
                <a:cs typeface="Times New Roman" panose="02020603050405020304" pitchFamily="18" charset="0"/>
              </a:rPr>
              <a:t>岂敢盘桓，有所</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希冀</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C.</a:t>
            </a:r>
            <a:r>
              <a:rPr lang="zh-CN" altLang="zh-CN" sz="2600" kern="100">
                <a:latin typeface="Times New Roman" pitchFamily="18" charset="0"/>
                <a:ea typeface="微软雅黑" panose="020b0503020204020204" charset="-122"/>
                <a:cs typeface="Times New Roman" panose="02020603050405020304" pitchFamily="18" charset="0"/>
              </a:rPr>
              <a:t>诏书切峻，责臣</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逋慢</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D.</a:t>
            </a:r>
            <a:r>
              <a:rPr lang="zh-CN" altLang="zh-CN" sz="2600" kern="100">
                <a:latin typeface="Times New Roman" pitchFamily="18" charset="0"/>
                <a:ea typeface="微软雅黑" panose="020b0503020204020204" charset="-122"/>
                <a:cs typeface="Times New Roman" panose="02020603050405020304" pitchFamily="18" charset="0"/>
              </a:rPr>
              <a:t>宫中府中，俱为一体，陟罚臧否，不宜</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异同</a:t>
            </a:r>
            <a:endParaRPr lang="zh-CN" altLang="zh-CN" sz="1050" kern="100">
              <a:latin typeface="宋体" pitchFamily="2" charset="-122"/>
              <a:cs typeface="Courier New" panose="02070309020205020404" pitchFamily="49" charset="0"/>
            </a:endParaRPr>
          </a:p>
        </p:txBody>
      </p:sp>
      <p:sp>
        <p:nvSpPr>
          <p:cNvPr id="7" name="TextBox 22"/>
          <p:cNvSpPr txBox="1"/>
          <p:nvPr/>
        </p:nvSpPr>
        <p:spPr>
          <a:xfrm>
            <a:off x="181924" y="3421248"/>
            <a:ext cx="720000" cy="720000"/>
          </a:xfrm>
          <a:prstGeom prst="rect">
            <a:avLst/>
          </a:prstGeom>
          <a:noFill/>
        </p:spPr>
        <p:txBody>
          <a:bodyPr wrap="square" rtlCol="0">
            <a:spAutoFit/>
          </a:bodyPr>
          <a:lstStyle/>
          <a:p>
            <a:r>
              <a:rPr lang="zh-CN" altLang="en-US" sz="4300" b="1">
                <a:solidFill>
                  <a:srgbClr val="C00000"/>
                </a:solidFill>
                <a:latin typeface="华文细黑" pitchFamily="2" charset="-122"/>
                <a:ea typeface="华文细黑" pitchFamily="2" charset="-122"/>
              </a:rPr>
              <a:t>√</a:t>
            </a:r>
          </a:p>
        </p:txBody>
      </p:sp>
      <p:sp>
        <p:nvSpPr>
          <p:cNvPr id="9" name="矩形 8"/>
          <p:cNvSpPr/>
          <p:nvPr/>
        </p:nvSpPr>
        <p:spPr>
          <a:xfrm>
            <a:off x="337341" y="4293890"/>
            <a:ext cx="11518505"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latin typeface="Times New Roman" pitchFamily="18" charset="0"/>
                <a:cs typeface="Times New Roman" panose="02020603050405020304" pitchFamily="18" charset="0"/>
              </a:rPr>
              <a:t>　</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异同</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是偏义复词，偏指</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异</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。其他三项是同义复词。</a:t>
            </a:r>
            <a:endParaRPr lang="zh-CN" altLang="zh-CN" sz="1050" kern="100">
              <a:latin typeface="宋体" pitchFamily="2" charset="-122"/>
              <a:cs typeface="Courier New" panose="02070309020205020404" pitchFamily="49" charset="0"/>
            </a:endParaRPr>
          </a:p>
        </p:txBody>
      </p:sp>
      <p:sp>
        <p:nvSpPr>
          <p:cNvPr id="5" name="返回">
            <a:hlinkClick r:id="rId2"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1"/>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34566" y="609453"/>
            <a:ext cx="11521280" cy="5844677"/>
          </a:xfrm>
          <a:prstGeom prst="rect">
            <a:avLst/>
          </a:prstGeom>
        </p:spPr>
        <p:txBody>
          <a:bodyPr wrap="square">
            <a:spAutoFit/>
          </a:bodyPr>
          <a:lstStyle/>
          <a:p>
            <a:pPr lvl="0" indent="660400" algn="just">
              <a:lnSpc>
                <a:spcPct val="140000"/>
              </a:lnSpc>
            </a:pPr>
            <a:r>
              <a:rPr lang="zh-CN" altLang="zh-CN" sz="2600" kern="100">
                <a:solidFill>
                  <a:prstClr val="black"/>
                </a:solidFill>
                <a:latin typeface="Times New Roman" pitchFamily="18" charset="0"/>
                <a:ea typeface="楷体_GB2312" pitchFamily="49" charset="-122"/>
                <a:cs typeface="Times New Roman" panose="02020603050405020304" pitchFamily="18" charset="0"/>
              </a:rPr>
              <a:t>滕宗谅大兴学校，费钱数十万。宗谅去，通判、僚吏皆疑以为欺，不肯书历。宿</a:t>
            </a:r>
            <a:r>
              <a:rPr lang="en-US" altLang="zh-CN" sz="2600" kern="100">
                <a:solidFill>
                  <a:prstClr val="black"/>
                </a:solidFill>
                <a:latin typeface="Times New Roman" pitchFamily="18" charset="0"/>
                <a:ea typeface="楷体_GB2312" pitchFamily="49" charset="-122"/>
                <a:cs typeface="Courier New" panose="02070309020205020404" pitchFamily="49" charset="0"/>
              </a:rPr>
              <a:t>(</a:t>
            </a:r>
            <a:r>
              <a:rPr lang="zh-CN" altLang="zh-CN" sz="2600" kern="100">
                <a:solidFill>
                  <a:prstClr val="black"/>
                </a:solidFill>
                <a:latin typeface="Times New Roman" pitchFamily="18" charset="0"/>
                <a:ea typeface="楷体_GB2312" pitchFamily="49" charset="-122"/>
                <a:cs typeface="Times New Roman" panose="02020603050405020304" pitchFamily="18" charset="0"/>
              </a:rPr>
              <a:t>指传主胡宿</a:t>
            </a:r>
            <a:r>
              <a:rPr lang="en-US" altLang="zh-CN" sz="2600" kern="100">
                <a:solidFill>
                  <a:prstClr val="black"/>
                </a:solidFill>
                <a:latin typeface="Times New Roman" pitchFamily="18" charset="0"/>
                <a:ea typeface="楷体_GB2312" pitchFamily="49" charset="-122"/>
                <a:cs typeface="Courier New" panose="02070309020205020404" pitchFamily="49" charset="0"/>
              </a:rPr>
              <a:t>)</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诮</a:t>
            </a:r>
            <a:r>
              <a:rPr lang="zh-CN" altLang="zh-CN" sz="2600" kern="100">
                <a:solidFill>
                  <a:prstClr val="black"/>
                </a:solidFill>
                <a:latin typeface="Times New Roman" pitchFamily="18" charset="0"/>
                <a:ea typeface="楷体_GB2312" pitchFamily="49" charset="-122"/>
                <a:cs typeface="Times New Roman" panose="02020603050405020304" pitchFamily="18" charset="0"/>
              </a:rPr>
              <a:t>之曰：</a:t>
            </a:r>
            <a:r>
              <a:rPr lang="en-US" altLang="zh-CN" sz="2600" kern="100">
                <a:solidFill>
                  <a:prstClr val="black"/>
                </a:solidFill>
                <a:latin typeface="宋体" pitchFamily="2" charset="-122"/>
                <a:ea typeface="微软雅黑" panose="020b0503020204020204" charset="-122"/>
                <a:cs typeface="Times New Roman" panose="02020603050405020304" pitchFamily="18" charset="0"/>
              </a:rPr>
              <a:t>“</a:t>
            </a:r>
            <a:r>
              <a:rPr lang="zh-CN" altLang="zh-CN" sz="2600" kern="100">
                <a:solidFill>
                  <a:prstClr val="black"/>
                </a:solidFill>
                <a:latin typeface="Times New Roman" pitchFamily="18" charset="0"/>
                <a:ea typeface="楷体_GB2312" pitchFamily="49" charset="-122"/>
                <a:cs typeface="Times New Roman" panose="02020603050405020304" pitchFamily="18" charset="0"/>
              </a:rPr>
              <a:t>君辈佐滕侯久矣，苟有过，盍不早正？乃俟其去而非之，岂昔人分谤之意乎？</a:t>
            </a:r>
            <a:r>
              <a:rPr lang="en-US" altLang="zh-CN" sz="2600" kern="100">
                <a:solidFill>
                  <a:prstClr val="black"/>
                </a:solidFill>
                <a:latin typeface="宋体" pitchFamily="2" charset="-122"/>
                <a:ea typeface="微软雅黑" panose="020b0503020204020204" charset="-122"/>
                <a:cs typeface="Times New Roman" panose="02020603050405020304" pitchFamily="18" charset="0"/>
              </a:rPr>
              <a:t>”</a:t>
            </a:r>
            <a:r>
              <a:rPr lang="en-US" altLang="zh-CN" sz="2600" kern="100">
                <a:solidFill>
                  <a:prstClr val="black"/>
                </a:solidFill>
                <a:latin typeface="Times New Roman" pitchFamily="18" charset="0"/>
                <a:cs typeface="Courier New" panose="02070309020205020404" pitchFamily="49" charset="0"/>
              </a:rPr>
              <a:t>(</a:t>
            </a:r>
            <a:r>
              <a:rPr lang="zh-CN" altLang="zh-CN" sz="2600" kern="100">
                <a:solidFill>
                  <a:prstClr val="black"/>
                </a:solidFill>
                <a:latin typeface="Times New Roman" pitchFamily="18" charset="0"/>
                <a:cs typeface="Times New Roman" panose="02020603050405020304" pitchFamily="18" charset="0"/>
              </a:rPr>
              <a:t>诮：讥诮，讽刺</a:t>
            </a:r>
            <a:r>
              <a:rPr lang="en-US" altLang="zh-CN" sz="2600" kern="100">
                <a:solidFill>
                  <a:prstClr val="black"/>
                </a:solidFill>
                <a:latin typeface="Times New Roman" pitchFamily="18" charset="0"/>
                <a:cs typeface="Courier New" panose="02070309020205020404" pitchFamily="49" charset="0"/>
              </a:rPr>
              <a:t>)</a:t>
            </a:r>
            <a:endParaRPr lang="zh-CN" altLang="zh-CN" sz="2600" kern="100">
              <a:solidFill>
                <a:prstClr val="black"/>
              </a:solidFill>
              <a:latin typeface="宋体" pitchFamily="2" charset="-122"/>
              <a:cs typeface="Courier New" panose="02070309020205020404" pitchFamily="49" charset="0"/>
            </a:endParaRPr>
          </a:p>
          <a:p>
            <a:pPr indent="660400" algn="just">
              <a:lnSpc>
                <a:spcPct val="150000"/>
              </a:lnSpc>
              <a:spcAft>
                <a:spcPct val="0"/>
              </a:spcAft>
            </a:pPr>
            <a:r>
              <a:rPr lang="zh-CN" altLang="zh-CN" sz="2600" kern="100" smtClean="0">
                <a:latin typeface="Times New Roman" pitchFamily="18" charset="0"/>
                <a:ea typeface="微软雅黑" panose="020b0503020204020204" charset="-122"/>
                <a:cs typeface="Times New Roman" panose="02020603050405020304" pitchFamily="18" charset="0"/>
              </a:rPr>
              <a:t>将</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诮</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解释为</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讥诮，讽刺</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，仿佛顺理成章。之所以给人这种感觉，一是因为</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诮</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的常用义为</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讥诮</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；二是因为将</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讥诮</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义带入句中，说通判、僚吏处事不当，使得胡宿</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讥诮</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他们，似乎也未尝不可。但全面联系语境，特别是准确把握下文胡宿所说的一番话，就可以判定</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诮</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是否应该解释为</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讥诮，讽刺</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了。揣摩胡宿话语的意思，是在直接指出通判、僚吏的错误，这不是</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讥诮，讽刺</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，而是</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责备</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。因此，</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诮</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应解释为</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责备</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endParaRPr lang="zh-CN" altLang="zh-CN" sz="1050" kern="100" smtClean="0">
              <a:latin typeface="宋体" pitchFamily="2" charset="-122"/>
              <a:cs typeface="Courier New" panose="02070309020205020404" pitchFamily="49" charset="0"/>
            </a:endParaRPr>
          </a:p>
          <a:p>
            <a:pPr indent="660400" algn="just">
              <a:lnSpc>
                <a:spcPct val="150000"/>
              </a:lnSpc>
              <a:spcAft>
                <a:spcPct val="0"/>
              </a:spcAft>
            </a:pPr>
            <a:r>
              <a:rPr lang="zh-CN" altLang="zh-CN" sz="2600" kern="100" smtClean="0">
                <a:latin typeface="Times New Roman" pitchFamily="18" charset="0"/>
                <a:ea typeface="微软雅黑" panose="020b0503020204020204" charset="-122"/>
                <a:cs typeface="Times New Roman" panose="02020603050405020304" pitchFamily="18" charset="0"/>
              </a:rPr>
              <a:t>将</a:t>
            </a:r>
            <a:r>
              <a:rPr lang="zh-CN" altLang="zh-CN" sz="2600" kern="100">
                <a:latin typeface="Times New Roman" pitchFamily="18" charset="0"/>
                <a:ea typeface="微软雅黑" panose="020b0503020204020204" charset="-122"/>
                <a:cs typeface="Times New Roman" panose="02020603050405020304" pitchFamily="18" charset="0"/>
              </a:rPr>
              <a:t>与疑难词句相关的语境找准、找全，才能最大限度地保证推断的准确性。</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456262"/>
            <a:ext cx="11521280" cy="549381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1</a:t>
            </a:r>
            <a:r>
              <a:rPr lang="zh-CN" altLang="zh-CN" sz="2600" kern="100">
                <a:latin typeface="Times New Roman" pitchFamily="18" charset="0"/>
                <a:ea typeface="微软雅黑" panose="020b0503020204020204" charset="-122"/>
                <a:cs typeface="Times New Roman" panose="02020603050405020304" pitchFamily="18" charset="0"/>
              </a:rPr>
              <a:t>　利用语境推断法推断下列句中加颜色词的意思。</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何远</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及去东阳归家，经年岁，口不言荣辱，士类益以此</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多</a:t>
            </a:r>
            <a:r>
              <a:rPr lang="zh-CN" altLang="zh-CN" sz="2600" kern="100" smtClean="0">
                <a:latin typeface="Times New Roman" pitchFamily="18" charset="0"/>
                <a:ea typeface="微软雅黑" panose="020b0503020204020204" charset="-122"/>
                <a:cs typeface="Times New Roman" panose="02020603050405020304" pitchFamily="18" charset="0"/>
              </a:rPr>
              <a:t>之：</a:t>
            </a:r>
            <a:r>
              <a:rPr lang="en-US" altLang="zh-CN" sz="2600" kern="100" smtClean="0">
                <a:latin typeface="Times New Roman" pitchFamily="18" charset="0"/>
                <a:ea typeface="微软雅黑" panose="020b0503020204020204" charset="-122"/>
                <a:cs typeface="Times New Roman" panose="02020603050405020304" pitchFamily="18" charset="0"/>
              </a:rPr>
              <a:t>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今河内带河为国，户口殷实，北通上党，南</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迫</a:t>
            </a:r>
            <a:r>
              <a:rPr lang="zh-CN" altLang="zh-CN" sz="2600" kern="100">
                <a:latin typeface="Times New Roman" pitchFamily="18" charset="0"/>
                <a:ea typeface="微软雅黑" panose="020b0503020204020204" charset="-122"/>
                <a:cs typeface="Times New Roman" panose="02020603050405020304" pitchFamily="18" charset="0"/>
              </a:rPr>
              <a:t>洛阳</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富人有不占田籍而</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质</a:t>
            </a:r>
            <a:r>
              <a:rPr lang="zh-CN" altLang="zh-CN" sz="2600" kern="100">
                <a:latin typeface="Times New Roman" pitchFamily="18" charset="0"/>
                <a:ea typeface="微软雅黑" panose="020b0503020204020204" charset="-122"/>
                <a:cs typeface="Times New Roman" panose="02020603050405020304" pitchFamily="18" charset="0"/>
              </a:rPr>
              <a:t>人田券至万亩</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天保中，郡界大水，人灾，</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绝食</a:t>
            </a:r>
            <a:r>
              <a:rPr lang="zh-CN" altLang="zh-CN" sz="2600" kern="100">
                <a:latin typeface="Times New Roman" pitchFamily="18" charset="0"/>
                <a:ea typeface="微软雅黑" panose="020b0503020204020204" charset="-122"/>
                <a:cs typeface="Times New Roman" panose="02020603050405020304" pitchFamily="18" charset="0"/>
              </a:rPr>
              <a:t>者千余家。</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苏</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琼普集郡中有粟家，自从贷粟以给付饥者</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_______________________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(5)</a:t>
            </a:r>
            <a:r>
              <a:rPr lang="zh-CN" altLang="zh-CN" sz="2600" kern="100">
                <a:latin typeface="Times New Roman" pitchFamily="18" charset="0"/>
                <a:ea typeface="微软雅黑" panose="020b0503020204020204" charset="-122"/>
                <a:cs typeface="Times New Roman" panose="02020603050405020304" pitchFamily="18" charset="0"/>
              </a:rPr>
              <a:t>崔杼与庆封谋杀齐庄公。庄公死，更立景公，崔杼相之。庆封又欲杀崔杼而代之相</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庆封相景公，景公苦之。庆封出猎，景公与陈无宇、公孙灶、公孙趸</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诛</a:t>
            </a:r>
            <a:r>
              <a:rPr lang="zh-CN" altLang="zh-CN" sz="2600" kern="100">
                <a:latin typeface="Times New Roman" pitchFamily="18" charset="0"/>
                <a:ea typeface="微软雅黑" panose="020b0503020204020204" charset="-122"/>
                <a:cs typeface="Times New Roman" panose="02020603050405020304" pitchFamily="18" charset="0"/>
              </a:rPr>
              <a:t>封。封以其属斗，不胜，走如鲁</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a:t>
            </a:r>
            <a:endParaRPr lang="zh-CN" altLang="zh-CN" sz="1050" kern="100">
              <a:latin typeface="宋体" pitchFamily="2" charset="-122"/>
              <a:cs typeface="Courier New" panose="02070309020205020404" pitchFamily="49" charset="0"/>
            </a:endParaRPr>
          </a:p>
        </p:txBody>
      </p:sp>
      <p:sp>
        <p:nvSpPr>
          <p:cNvPr id="6" name="矩形 5"/>
          <p:cNvSpPr/>
          <p:nvPr/>
        </p:nvSpPr>
        <p:spPr>
          <a:xfrm>
            <a:off x="9996219" y="926766"/>
            <a:ext cx="851515" cy="692497"/>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称赞</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7" name="矩形 6"/>
          <p:cNvSpPr/>
          <p:nvPr/>
        </p:nvSpPr>
        <p:spPr>
          <a:xfrm>
            <a:off x="8425340" y="1569705"/>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逼近</a:t>
            </a:r>
          </a:p>
        </p:txBody>
      </p:sp>
      <p:sp>
        <p:nvSpPr>
          <p:cNvPr id="8" name="矩形 7"/>
          <p:cNvSpPr/>
          <p:nvPr/>
        </p:nvSpPr>
        <p:spPr>
          <a:xfrm>
            <a:off x="6121084" y="2165600"/>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抵押</a:t>
            </a:r>
          </a:p>
        </p:txBody>
      </p:sp>
      <p:sp>
        <p:nvSpPr>
          <p:cNvPr id="9" name="矩形 8"/>
          <p:cNvSpPr/>
          <p:nvPr/>
        </p:nvSpPr>
        <p:spPr>
          <a:xfrm>
            <a:off x="2926854" y="3331908"/>
            <a:ext cx="2518638"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水灾后断了粮食</a:t>
            </a:r>
          </a:p>
        </p:txBody>
      </p:sp>
      <p:sp>
        <p:nvSpPr>
          <p:cNvPr id="10" name="矩形 9"/>
          <p:cNvSpPr/>
          <p:nvPr/>
        </p:nvSpPr>
        <p:spPr>
          <a:xfrm>
            <a:off x="6121083" y="5120482"/>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讨伐</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8" grpId="2"/>
      <p:bldP spid="9" grpId="3"/>
      <p:bldP spid="10" grpId="4"/>
    </p:bld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334566" y="91152"/>
            <a:ext cx="11521280" cy="6653745"/>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400" kern="100">
                <a:latin typeface="Times New Roman" pitchFamily="18" charset="0"/>
                <a:cs typeface="Times New Roman" panose="02020603050405020304" pitchFamily="18" charset="0"/>
              </a:rPr>
              <a:t>　</a:t>
            </a:r>
            <a:r>
              <a:rPr lang="en-US" altLang="zh-CN" sz="2400" kern="100">
                <a:latin typeface="Times New Roman" pitchFamily="18" charset="0"/>
                <a:cs typeface="Courier New" panose="02070309020205020404" pitchFamily="49" charset="0"/>
              </a:rPr>
              <a:t>(1)</a:t>
            </a:r>
            <a:r>
              <a:rPr lang="zh-CN" altLang="zh-CN" sz="2400" kern="100">
                <a:latin typeface="Times New Roman" pitchFamily="18" charset="0"/>
                <a:cs typeface="Times New Roman" panose="02020603050405020304" pitchFamily="18" charset="0"/>
              </a:rPr>
              <a:t>根据语境</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及去东阳归家，经年岁，口不言荣辱，士类益以此多之</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推断，原文是说何远离开东阳回到家乡后，数年不谈荣誉耻辱之事，士大夫们更因为这样而赞赏他，由此看来，</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多</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应解释为</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称赞</a:t>
            </a:r>
            <a:r>
              <a:rPr lang="en-US" altLang="zh-CN" sz="2400" kern="100">
                <a:latin typeface="宋体" pitchFamily="2" charset="-122"/>
                <a:cs typeface="Times New Roman" panose="02020603050405020304" pitchFamily="18" charset="0"/>
              </a:rPr>
              <a:t>”</a:t>
            </a:r>
            <a:r>
              <a:rPr lang="zh-CN" altLang="zh-CN" sz="2400" kern="100" smtClean="0">
                <a:latin typeface="Times New Roman" pitchFamily="18" charset="0"/>
                <a:cs typeface="Times New Roman" panose="02020603050405020304" pitchFamily="18" charset="0"/>
              </a:rPr>
              <a:t>。</a:t>
            </a:r>
            <a:endParaRPr lang="en-US" altLang="zh-CN" sz="2400" kern="100" smtClean="0">
              <a:latin typeface="Times New Roman" pitchFamily="18" charset="0"/>
              <a:cs typeface="Times New Roman" panose="02020603050405020304" pitchFamily="18" charset="0"/>
            </a:endParaRPr>
          </a:p>
          <a:p>
            <a:pPr algn="just">
              <a:lnSpc>
                <a:spcPct val="150000"/>
              </a:lnSpc>
              <a:spcAft>
                <a:spcPct val="0"/>
              </a:spcAft>
            </a:pPr>
            <a:r>
              <a:rPr lang="en-US" altLang="zh-CN" sz="2400" kern="100" smtClean="0">
                <a:latin typeface="Times New Roman" pitchFamily="18" charset="0"/>
                <a:cs typeface="Courier New" panose="02070309020205020404" pitchFamily="49" charset="0"/>
              </a:rPr>
              <a:t>(</a:t>
            </a:r>
            <a:r>
              <a:rPr lang="en-US" altLang="zh-CN" sz="2400" kern="100">
                <a:latin typeface="Times New Roman" pitchFamily="18" charset="0"/>
                <a:cs typeface="Courier New" panose="02070309020205020404" pitchFamily="49" charset="0"/>
              </a:rPr>
              <a:t>2)</a:t>
            </a:r>
            <a:r>
              <a:rPr lang="zh-CN" altLang="zh-CN" sz="2400" kern="100">
                <a:latin typeface="Times New Roman" pitchFamily="18" charset="0"/>
                <a:cs typeface="Times New Roman" panose="02020603050405020304" pitchFamily="18" charset="0"/>
              </a:rPr>
              <a:t>审视该句语境可以看出，</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南迫洛阳</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一句是交代</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河内</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的地理位置，所以</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迫</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解释为</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逼近</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更符合文意</a:t>
            </a:r>
            <a:r>
              <a:rPr lang="zh-CN" altLang="zh-CN" sz="2400" kern="100" smtClean="0">
                <a:latin typeface="Times New Roman" pitchFamily="18" charset="0"/>
                <a:cs typeface="Times New Roman" panose="02020603050405020304" pitchFamily="18" charset="0"/>
              </a:rPr>
              <a:t>。</a:t>
            </a:r>
            <a:endParaRPr lang="en-US" altLang="zh-CN" sz="2400" kern="100" smtClean="0">
              <a:latin typeface="Times New Roman" pitchFamily="18" charset="0"/>
              <a:cs typeface="Times New Roman" panose="02020603050405020304" pitchFamily="18" charset="0"/>
            </a:endParaRPr>
          </a:p>
          <a:p>
            <a:pPr algn="just">
              <a:lnSpc>
                <a:spcPct val="150000"/>
              </a:lnSpc>
              <a:spcAft>
                <a:spcPct val="0"/>
              </a:spcAft>
            </a:pPr>
            <a:r>
              <a:rPr lang="en-US" altLang="zh-CN" sz="2400" kern="100" smtClean="0">
                <a:latin typeface="Times New Roman" pitchFamily="18" charset="0"/>
                <a:cs typeface="Courier New" panose="02070309020205020404" pitchFamily="49" charset="0"/>
              </a:rPr>
              <a:t>(</a:t>
            </a:r>
            <a:r>
              <a:rPr lang="en-US" altLang="zh-CN" sz="2400" kern="100">
                <a:latin typeface="Times New Roman" pitchFamily="18" charset="0"/>
                <a:cs typeface="Courier New" panose="02070309020205020404" pitchFamily="49" charset="0"/>
              </a:rPr>
              <a:t>3)</a:t>
            </a:r>
            <a:r>
              <a:rPr lang="zh-CN" altLang="zh-CN" sz="2400" kern="100">
                <a:latin typeface="Times New Roman" pitchFamily="18" charset="0"/>
                <a:cs typeface="Times New Roman" panose="02020603050405020304" pitchFamily="18" charset="0"/>
              </a:rPr>
              <a:t>这个句子是说那些富人不拥有</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田籍</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却要向百姓收税，由此看来</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质</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应解释为</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抵押</a:t>
            </a:r>
            <a:r>
              <a:rPr lang="en-US" altLang="zh-CN" sz="2400" kern="100">
                <a:latin typeface="宋体" pitchFamily="2" charset="-122"/>
                <a:cs typeface="Times New Roman" panose="02020603050405020304" pitchFamily="18" charset="0"/>
              </a:rPr>
              <a:t>”</a:t>
            </a:r>
            <a:r>
              <a:rPr lang="zh-CN" altLang="zh-CN" sz="2400" kern="100" smtClean="0">
                <a:latin typeface="Times New Roman" pitchFamily="18" charset="0"/>
                <a:cs typeface="Times New Roman" panose="02020603050405020304" pitchFamily="18" charset="0"/>
              </a:rPr>
              <a:t>。</a:t>
            </a:r>
            <a:endParaRPr lang="en-US" altLang="zh-CN" sz="2400" kern="100" smtClean="0">
              <a:latin typeface="Times New Roman" pitchFamily="18" charset="0"/>
              <a:cs typeface="Times New Roman" panose="02020603050405020304" pitchFamily="18" charset="0"/>
            </a:endParaRPr>
          </a:p>
          <a:p>
            <a:pPr algn="just">
              <a:lnSpc>
                <a:spcPct val="150000"/>
              </a:lnSpc>
              <a:spcAft>
                <a:spcPct val="0"/>
              </a:spcAft>
            </a:pPr>
            <a:r>
              <a:rPr lang="en-US" altLang="zh-CN" sz="2400" kern="100" smtClean="0">
                <a:latin typeface="Times New Roman" pitchFamily="18" charset="0"/>
                <a:cs typeface="Courier New" panose="02070309020205020404" pitchFamily="49" charset="0"/>
              </a:rPr>
              <a:t>(</a:t>
            </a:r>
            <a:r>
              <a:rPr lang="en-US" altLang="zh-CN" sz="2400" kern="100">
                <a:latin typeface="Times New Roman" pitchFamily="18" charset="0"/>
                <a:cs typeface="Courier New" panose="02070309020205020404" pitchFamily="49" charset="0"/>
              </a:rPr>
              <a:t>4)</a:t>
            </a:r>
            <a:r>
              <a:rPr lang="zh-CN" altLang="zh-CN" sz="2400" kern="100">
                <a:latin typeface="Times New Roman" pitchFamily="18" charset="0"/>
                <a:cs typeface="Times New Roman" panose="02020603050405020304" pitchFamily="18" charset="0"/>
              </a:rPr>
              <a:t>现代汉语中</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绝食</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指断绝饮食，以示抗议或自杀；而本句前文已交代</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天保中，郡界大水，人灾</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，下文又写太守苏琼</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贷粟以给付饥者</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，那么这个</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绝食</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当指水灾后断了粮食</a:t>
            </a:r>
            <a:r>
              <a:rPr lang="zh-CN" altLang="zh-CN" sz="2400" kern="100" smtClean="0">
                <a:latin typeface="Times New Roman" pitchFamily="18" charset="0"/>
                <a:cs typeface="Times New Roman" panose="02020603050405020304" pitchFamily="18" charset="0"/>
              </a:rPr>
              <a:t>。</a:t>
            </a:r>
            <a:endParaRPr lang="en-US" altLang="zh-CN" sz="2400" kern="100" smtClean="0">
              <a:latin typeface="Times New Roman" pitchFamily="18" charset="0"/>
              <a:cs typeface="Times New Roman" panose="02020603050405020304" pitchFamily="18" charset="0"/>
            </a:endParaRPr>
          </a:p>
          <a:p>
            <a:pPr algn="just">
              <a:lnSpc>
                <a:spcPct val="150000"/>
              </a:lnSpc>
              <a:spcAft>
                <a:spcPct val="0"/>
              </a:spcAft>
            </a:pPr>
            <a:r>
              <a:rPr lang="en-US" altLang="zh-CN" sz="2400" kern="100" smtClean="0">
                <a:latin typeface="Times New Roman" pitchFamily="18" charset="0"/>
                <a:cs typeface="Courier New" panose="02070309020205020404" pitchFamily="49" charset="0"/>
              </a:rPr>
              <a:t>(</a:t>
            </a:r>
            <a:r>
              <a:rPr lang="en-US" altLang="zh-CN" sz="2400" kern="100">
                <a:latin typeface="Times New Roman" pitchFamily="18" charset="0"/>
                <a:cs typeface="Courier New" panose="02070309020205020404" pitchFamily="49" charset="0"/>
              </a:rPr>
              <a:t>5)</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诛</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是</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杀</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意，单看它在这个句中很恰当，但若结合大语境，尤其是下文看，解释为</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杀</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讲不通，因为庆封逃到鲁国了，所以，在这里</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诛</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应解释为</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讨伐</a:t>
            </a:r>
            <a:r>
              <a:rPr lang="en-US" altLang="zh-CN" sz="2400" kern="100">
                <a:latin typeface="宋体" pitchFamily="2" charset="-122"/>
                <a:cs typeface="Times New Roman" panose="02020603050405020304" pitchFamily="18" charset="0"/>
              </a:rPr>
              <a:t>”</a:t>
            </a:r>
            <a:r>
              <a:rPr lang="zh-CN" altLang="zh-CN" sz="2400" kern="100">
                <a:latin typeface="Times New Roman" pitchFamily="18" charset="0"/>
                <a:cs typeface="Times New Roman" panose="02020603050405020304" pitchFamily="18" charset="0"/>
              </a:rPr>
              <a:t>。</a:t>
            </a:r>
            <a:endParaRPr lang="zh-CN" altLang="zh-CN" sz="240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nodeType="withGroup">
                            <p:stCondLst>
                              <p:cond delay="1000"/>
                            </p:stCondLst>
                            <p:childTnLst>
                              <p:par>
                                <p:cTn id="9" presetID="3" presetClass="entr" presetSubtype="10" fill="hold" nodeType="afterEffec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nodeType="withGroup">
                            <p:stCondLst>
                              <p:cond delay="2000"/>
                            </p:stCondLst>
                            <p:childTnLst>
                              <p:par>
                                <p:cTn id="13" presetID="3" presetClass="entr" presetSubtype="10" fill="hold" nodeType="afterEffec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nodeType="withGroup">
                            <p:stCondLst>
                              <p:cond delay="3000"/>
                            </p:stCondLst>
                            <p:childTnLst>
                              <p:par>
                                <p:cTn id="17" presetID="3" presetClass="entr" presetSubtype="10" fill="hold" nodeType="afterEffec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par>
                          <p:cTn id="20" fill="hold" nodeType="withGroup">
                            <p:stCondLst>
                              <p:cond delay="4000"/>
                            </p:stCondLst>
                            <p:childTnLst>
                              <p:par>
                                <p:cTn id="21" presetID="3" presetClass="entr" presetSubtype="10" fill="hold" nodeType="afterEffec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blinds(horizontal)">
                                      <p:cBhvr>
                                        <p:cTn id="23" dur="75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360154"/>
            <a:ext cx="11521280" cy="6093976"/>
          </a:xfrm>
          <a:prstGeom prst="rect">
            <a:avLst/>
          </a:prstGeom>
        </p:spPr>
        <p:txBody>
          <a:bodyPr wrap="square">
            <a:spAutoFit/>
          </a:bodyPr>
          <a:lstStyle/>
          <a:p>
            <a:pPr indent="660400"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二、运用方法，推断词义</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1.</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音形推测法</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汉字本是表意性质的，从字形可以推知字义。虽历经演变，但表意的功能并没有丧失，汉字本身即为理解词义的已知条件之一。因此，通过对字形结构</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主要是象形字、会意字和形声字</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的分析可以帮助我们探求字的意义。如</a:t>
            </a:r>
            <a:r>
              <a:rPr lang="en-US" altLang="zh-CN" sz="2600" kern="100">
                <a:latin typeface="Times New Roman" pitchFamily="18" charset="0"/>
                <a:ea typeface="微软雅黑" panose="020b0503020204020204" charset="-122"/>
                <a:cs typeface="Courier New" panose="02070309020205020404" pitchFamily="49" charset="0"/>
              </a:rPr>
              <a:t>2019</a:t>
            </a:r>
            <a:r>
              <a:rPr lang="zh-CN" altLang="zh-CN" sz="2600" kern="100">
                <a:latin typeface="Times New Roman" pitchFamily="18" charset="0"/>
                <a:ea typeface="微软雅黑" panose="020b0503020204020204" charset="-122"/>
                <a:cs typeface="Times New Roman" panose="02020603050405020304" pitchFamily="18" charset="0"/>
              </a:rPr>
              <a:t>年江苏卷译句</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此儿汗血，可致千里，非仅仅蹀躞康庄也者</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，其中</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蹀躞</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是个疑难词语，我们可以结合其形旁</a:t>
            </a:r>
            <a:r>
              <a:rPr lang="en-US" altLang="zh-CN" sz="2600" kern="100" smtClean="0">
                <a:latin typeface="宋体" pitchFamily="2" charset="-122"/>
                <a:ea typeface="微软雅黑" panose="020b0503020204020204" charset="-122"/>
                <a:cs typeface="Times New Roman" panose="02020603050405020304" pitchFamily="18" charset="0"/>
              </a:rPr>
              <a:t>“  ”</a:t>
            </a:r>
            <a:r>
              <a:rPr lang="zh-CN" altLang="zh-CN" sz="2600" kern="100">
                <a:latin typeface="Times New Roman" pitchFamily="18" charset="0"/>
                <a:ea typeface="微软雅黑" panose="020b0503020204020204" charset="-122"/>
                <a:cs typeface="Times New Roman" panose="02020603050405020304" pitchFamily="18" charset="0"/>
              </a:rPr>
              <a:t>推测它可能与</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走路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有关，再结合前文</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可致千里</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，就可以推断为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小步慢走</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之意。</a:t>
            </a:r>
            <a:endParaRPr lang="zh-CN" altLang="zh-CN" sz="1050" kern="100">
              <a:latin typeface="宋体" pitchFamily="2" charset="-122"/>
              <a:cs typeface="Courier New" panose="02070309020205020404" pitchFamily="49" charset="0"/>
            </a:endParaRPr>
          </a:p>
          <a:p>
            <a:pPr indent="658495"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字音推测法也叫</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通假推测法</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，参见</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理解五类实词</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中的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四、通假字</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部分。</a:t>
            </a:r>
            <a:endParaRPr lang="zh-CN" altLang="zh-CN" sz="1050" kern="100">
              <a:latin typeface="宋体" pitchFamily="2" charset="-122"/>
              <a:cs typeface="Courier New" panose="02070309020205020404" pitchFamily="49" charset="0"/>
            </a:endParaRPr>
          </a:p>
        </p:txBody>
      </p:sp>
      <p:pic>
        <p:nvPicPr>
          <p:cNvPr id="12290" name="Picture 2" descr="足S"/>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6167214" y="4149874"/>
            <a:ext cx="191813" cy="350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282259"/>
            <a:ext cx="11521280" cy="3093154"/>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2</a:t>
            </a:r>
            <a:r>
              <a:rPr lang="zh-CN" altLang="zh-CN" sz="2600" kern="100">
                <a:latin typeface="Times New Roman" pitchFamily="18" charset="0"/>
                <a:ea typeface="微软雅黑" panose="020b0503020204020204" charset="-122"/>
                <a:cs typeface="Times New Roman" panose="02020603050405020304" pitchFamily="18" charset="0"/>
              </a:rPr>
              <a:t>　利用音形推测法推断下列句中加颜色字的意思。</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引壶觞以自酌，</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眄</a:t>
            </a:r>
            <a:r>
              <a:rPr lang="zh-CN" altLang="zh-CN" sz="2600" kern="100">
                <a:latin typeface="Times New Roman" pitchFamily="18" charset="0"/>
                <a:ea typeface="微软雅黑" panose="020b0503020204020204" charset="-122"/>
                <a:cs typeface="Times New Roman" panose="02020603050405020304" pitchFamily="18" charset="0"/>
              </a:rPr>
              <a:t>庭柯以怡颜</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农人告余以春及，将有事于西</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畴</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生而</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眇</a:t>
            </a:r>
            <a:r>
              <a:rPr lang="zh-CN" altLang="zh-CN" sz="2600" kern="100">
                <a:latin typeface="Times New Roman" pitchFamily="18" charset="0"/>
                <a:ea typeface="微软雅黑" panose="020b0503020204020204" charset="-122"/>
                <a:cs typeface="Times New Roman" panose="02020603050405020304" pitchFamily="18" charset="0"/>
              </a:rPr>
              <a:t>者不识日</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平民虽平价不能</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籴</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a:t>
            </a:r>
            <a:endParaRPr lang="zh-CN" altLang="zh-CN" sz="1050" kern="100">
              <a:latin typeface="宋体" pitchFamily="2" charset="-122"/>
              <a:cs typeface="Courier New" panose="02070309020205020404" pitchFamily="49" charset="0"/>
            </a:endParaRPr>
          </a:p>
        </p:txBody>
      </p:sp>
      <p:sp>
        <p:nvSpPr>
          <p:cNvPr id="8" name="矩形 7"/>
          <p:cNvSpPr/>
          <p:nvPr/>
        </p:nvSpPr>
        <p:spPr>
          <a:xfrm>
            <a:off x="5375126" y="1793862"/>
            <a:ext cx="518091"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看</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9" name="矩形 8"/>
          <p:cNvSpPr/>
          <p:nvPr/>
        </p:nvSpPr>
        <p:spPr>
          <a:xfrm>
            <a:off x="5807174" y="2402035"/>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田地</a:t>
            </a:r>
          </a:p>
        </p:txBody>
      </p:sp>
      <p:sp>
        <p:nvSpPr>
          <p:cNvPr id="10" name="矩形 9"/>
          <p:cNvSpPr/>
          <p:nvPr/>
        </p:nvSpPr>
        <p:spPr>
          <a:xfrm>
            <a:off x="3494292" y="2986120"/>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眼盲</a:t>
            </a:r>
          </a:p>
        </p:txBody>
      </p:sp>
      <p:sp>
        <p:nvSpPr>
          <p:cNvPr id="11" name="矩形 10"/>
          <p:cNvSpPr/>
          <p:nvPr/>
        </p:nvSpPr>
        <p:spPr>
          <a:xfrm>
            <a:off x="3911423" y="3575357"/>
            <a:ext cx="1518364"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买进粮食</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1"/>
      <p:bldP spid="10" grpId="2"/>
      <p:bldP spid="11" grpId="3"/>
    </p:bldLs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34566" y="1845618"/>
            <a:ext cx="11521280" cy="2492990"/>
          </a:xfrm>
          <a:prstGeom prst="rect">
            <a:avLst/>
          </a:prstGeom>
        </p:spPr>
        <p:txBody>
          <a:bodyPr wrap="square">
            <a:spAutoFit/>
          </a:bodyPr>
          <a:lstStyle/>
          <a:p>
            <a:pPr lvl="0" algn="just">
              <a:lnSpc>
                <a:spcPct val="150000"/>
              </a:lnSpc>
            </a:pPr>
            <a:r>
              <a:rPr lang="zh-CN" altLang="zh-CN" sz="2600" kern="100">
                <a:solidFill>
                  <a:prstClr val="black"/>
                </a:solidFill>
                <a:latin typeface="Times New Roman" pitchFamily="18" charset="0"/>
                <a:ea typeface="楷体_GB2312" pitchFamily="49" charset="-122"/>
                <a:cs typeface="Times New Roman" panose="02020603050405020304" pitchFamily="18" charset="0"/>
              </a:rPr>
              <a:t>页：与首有关。目：与眼有关。</a:t>
            </a:r>
            <a:endParaRPr lang="zh-CN" altLang="zh-CN" sz="2600" kern="100">
              <a:solidFill>
                <a:prstClr val="black"/>
              </a:solidFill>
              <a:latin typeface="宋体" pitchFamily="2" charset="-122"/>
              <a:cs typeface="Courier New" panose="02070309020205020404" pitchFamily="49" charset="0"/>
            </a:endParaRPr>
          </a:p>
          <a:p>
            <a:pPr lvl="0" algn="just">
              <a:lnSpc>
                <a:spcPct val="150000"/>
              </a:lnSpc>
            </a:pPr>
            <a:r>
              <a:rPr lang="zh-CN" altLang="zh-CN" sz="2600" kern="100">
                <a:solidFill>
                  <a:prstClr val="black"/>
                </a:solidFill>
                <a:latin typeface="Times New Roman" pitchFamily="18" charset="0"/>
                <a:ea typeface="楷体_GB2312" pitchFamily="49" charset="-122"/>
                <a:cs typeface="Times New Roman" panose="02020603050405020304" pitchFamily="18" charset="0"/>
              </a:rPr>
              <a:t>皿：与器具有关。宀、户：与房舍有关。</a:t>
            </a:r>
            <a:endParaRPr lang="zh-CN" altLang="zh-CN" sz="2600" kern="100">
              <a:solidFill>
                <a:prstClr val="black"/>
              </a:solidFill>
              <a:latin typeface="宋体" pitchFamily="2" charset="-122"/>
              <a:cs typeface="Courier New" panose="02070309020205020404" pitchFamily="49" charset="0"/>
            </a:endParaRPr>
          </a:p>
          <a:p>
            <a:pPr lvl="0" algn="just">
              <a:lnSpc>
                <a:spcPct val="150000"/>
              </a:lnSpc>
            </a:pPr>
            <a:r>
              <a:rPr lang="zh-CN" altLang="zh-CN" sz="2600" kern="100">
                <a:solidFill>
                  <a:prstClr val="black"/>
                </a:solidFill>
                <a:latin typeface="Times New Roman" pitchFamily="18" charset="0"/>
                <a:ea typeface="楷体_GB2312" pitchFamily="49" charset="-122"/>
                <a:cs typeface="Times New Roman" panose="02020603050405020304" pitchFamily="18" charset="0"/>
              </a:rPr>
              <a:t>攴：与敲击有关。辛：与刑具有关。</a:t>
            </a:r>
            <a:endParaRPr lang="zh-CN" altLang="zh-CN" sz="2600" kern="100">
              <a:solidFill>
                <a:prstClr val="black"/>
              </a:solidFill>
              <a:latin typeface="宋体" pitchFamily="2" charset="-122"/>
              <a:cs typeface="Courier New" panose="02070309020205020404" pitchFamily="49" charset="0"/>
            </a:endParaRPr>
          </a:p>
          <a:p>
            <a:pPr lvl="0" algn="just">
              <a:lnSpc>
                <a:spcPct val="150000"/>
              </a:lnSpc>
            </a:pPr>
            <a:r>
              <a:rPr lang="zh-CN" altLang="zh-CN" sz="2600" kern="100">
                <a:solidFill>
                  <a:prstClr val="black"/>
                </a:solidFill>
                <a:latin typeface="Times New Roman" pitchFamily="18" charset="0"/>
                <a:ea typeface="楷体_GB2312" pitchFamily="49" charset="-122"/>
                <a:cs typeface="Times New Roman" panose="02020603050405020304" pitchFamily="18" charset="0"/>
              </a:rPr>
              <a:t>歹：与死亡有关。片：与文书、文件有关。</a:t>
            </a:r>
            <a:endParaRPr lang="zh-CN" altLang="zh-CN" sz="2600" kern="100">
              <a:solidFill>
                <a:prstClr val="black"/>
              </a:solidFill>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34566" y="477466"/>
            <a:ext cx="11521280" cy="5493812"/>
          </a:xfrm>
          <a:prstGeom prst="rect">
            <a:avLst/>
          </a:prstGeom>
        </p:spPr>
        <p:txBody>
          <a:bodyPr wrap="square">
            <a:spAutoFit/>
          </a:bodyPr>
          <a:lstStyle/>
          <a:p>
            <a:pPr indent="660400"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2.</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邻字助解法</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在文言文中，两个词连用，往往有两种情况。一种是邻近连用，表达同一个意思，这时可以借助其中一个实词的词义来推断另一个较为生疏实词的词义。如</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前代圣君，博思咨诹</a:t>
            </a:r>
            <a:r>
              <a:rPr lang="en-US" altLang="zh-CN" sz="2600" kern="100">
                <a:latin typeface="宋体" pitchFamily="2" charset="-122"/>
                <a:ea typeface="微软雅黑" panose="020b0503020204020204" charset="-122"/>
                <a:cs typeface="Times New Roman" panose="02020603050405020304" pitchFamily="18" charset="0"/>
              </a:rPr>
              <a:t>”</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《后汉书</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章帝纪》</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诹</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与</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咨</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同义，意为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咨询</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。另一种是邻字连用，表达相反或相对的意思，这时可以借助一个实词的词义来推断另一个实词的词义。如</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陟罚臧否，不宜异同</a:t>
            </a:r>
            <a:r>
              <a:rPr lang="en-US" altLang="zh-CN" sz="2600" kern="100">
                <a:latin typeface="宋体" pitchFamily="2" charset="-122"/>
                <a:ea typeface="微软雅黑" panose="020b0503020204020204" charset="-122"/>
                <a:cs typeface="Times New Roman" panose="02020603050405020304" pitchFamily="18" charset="0"/>
              </a:rPr>
              <a:t>”</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《出师表》</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陟</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与</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反义，意为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提拔</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臧</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与</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否</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反义，意为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。这种邻字助解法在翻译中运用较广。如</a:t>
            </a:r>
            <a:r>
              <a:rPr lang="en-US" altLang="zh-CN" sz="2600" kern="100">
                <a:latin typeface="Times New Roman" pitchFamily="18" charset="0"/>
                <a:ea typeface="微软雅黑" panose="020b0503020204020204" charset="-122"/>
                <a:cs typeface="Courier New" panose="02070309020205020404" pitchFamily="49" charset="0"/>
              </a:rPr>
              <a:t>2016</a:t>
            </a:r>
            <a:r>
              <a:rPr lang="zh-CN" altLang="zh-CN" sz="2600" kern="100">
                <a:latin typeface="Times New Roman" pitchFamily="18" charset="0"/>
                <a:ea typeface="微软雅黑" panose="020b0503020204020204" charset="-122"/>
                <a:cs typeface="Times New Roman" panose="02020603050405020304" pitchFamily="18" charset="0"/>
              </a:rPr>
              <a:t>年全国卷</a:t>
            </a:r>
            <a:r>
              <a:rPr lang="en-US" altLang="zh-CN" sz="2600" kern="100">
                <a:latin typeface="宋体" pitchFamily="2" charset="-122"/>
                <a:ea typeface="微软雅黑" panose="020b0503020204020204" charset="-122"/>
                <a:cs typeface="Times New Roman" panose="02020603050405020304" pitchFamily="18" charset="0"/>
              </a:rPr>
              <a:t>Ⅲ</a:t>
            </a:r>
            <a:r>
              <a:rPr lang="zh-CN" altLang="zh-CN" sz="2600" kern="100">
                <a:latin typeface="Times New Roman" pitchFamily="18" charset="0"/>
                <a:ea typeface="微软雅黑" panose="020b0503020204020204" charset="-122"/>
                <a:cs typeface="Times New Roman" panose="02020603050405020304" pitchFamily="18" charset="0"/>
              </a:rPr>
              <a:t>译句</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又谓珪刚直忠谠，</a:t>
            </a:r>
            <a:r>
              <a:rPr lang="zh-CN" altLang="zh-CN" sz="2600" kern="100" spc="-100">
                <a:latin typeface="Times New Roman" pitchFamily="18" charset="0"/>
                <a:ea typeface="微软雅黑" panose="020b0503020204020204" charset="-122"/>
                <a:cs typeface="Times New Roman" panose="02020603050405020304" pitchFamily="18" charset="0"/>
              </a:rPr>
              <a:t>当起用</a:t>
            </a:r>
            <a:r>
              <a:rPr lang="en-US" altLang="zh-CN" sz="2600" kern="100" spc="-100">
                <a:latin typeface="宋体" pitchFamily="2" charset="-122"/>
                <a:ea typeface="微软雅黑" panose="020b0503020204020204" charset="-122"/>
                <a:cs typeface="Times New Roman" panose="02020603050405020304" pitchFamily="18" charset="0"/>
              </a:rPr>
              <a:t>”</a:t>
            </a:r>
            <a:r>
              <a:rPr lang="zh-CN" altLang="zh-CN" sz="2600" kern="100" spc="-100">
                <a:latin typeface="Times New Roman" pitchFamily="18" charset="0"/>
                <a:ea typeface="微软雅黑" panose="020b0503020204020204" charset="-122"/>
                <a:cs typeface="Times New Roman" panose="02020603050405020304" pitchFamily="18" charset="0"/>
              </a:rPr>
              <a:t>，其中</a:t>
            </a:r>
            <a:r>
              <a:rPr lang="en-US" altLang="zh-CN" sz="2600" kern="100" spc="-100">
                <a:latin typeface="宋体" pitchFamily="2" charset="-122"/>
                <a:ea typeface="微软雅黑" panose="020b0503020204020204" charset="-122"/>
                <a:cs typeface="Times New Roman" panose="02020603050405020304" pitchFamily="18" charset="0"/>
              </a:rPr>
              <a:t>“</a:t>
            </a:r>
            <a:r>
              <a:rPr lang="zh-CN" altLang="zh-CN" sz="2600" kern="100" spc="-100">
                <a:latin typeface="Times New Roman" pitchFamily="18" charset="0"/>
                <a:ea typeface="微软雅黑" panose="020b0503020204020204" charset="-122"/>
                <a:cs typeface="Times New Roman" panose="02020603050405020304" pitchFamily="18" charset="0"/>
              </a:rPr>
              <a:t>谠</a:t>
            </a:r>
            <a:r>
              <a:rPr lang="en-US" altLang="zh-CN" sz="2600" kern="100" spc="-100">
                <a:latin typeface="宋体" pitchFamily="2" charset="-122"/>
                <a:ea typeface="微软雅黑" panose="020b0503020204020204" charset="-122"/>
                <a:cs typeface="Times New Roman" panose="02020603050405020304" pitchFamily="18" charset="0"/>
              </a:rPr>
              <a:t>”</a:t>
            </a:r>
            <a:r>
              <a:rPr lang="zh-CN" altLang="zh-CN" sz="2600" kern="100" spc="-100">
                <a:latin typeface="Times New Roman" pitchFamily="18" charset="0"/>
                <a:ea typeface="微软雅黑" panose="020b0503020204020204" charset="-122"/>
                <a:cs typeface="Times New Roman" panose="02020603050405020304" pitchFamily="18" charset="0"/>
              </a:rPr>
              <a:t>是个难字，这时可利用邻字</a:t>
            </a:r>
            <a:r>
              <a:rPr lang="en-US" altLang="zh-CN" sz="2600" kern="100" spc="-100">
                <a:latin typeface="宋体" pitchFamily="2" charset="-122"/>
                <a:ea typeface="微软雅黑" panose="020b0503020204020204" charset="-122"/>
                <a:cs typeface="Times New Roman" panose="02020603050405020304" pitchFamily="18" charset="0"/>
              </a:rPr>
              <a:t>“</a:t>
            </a:r>
            <a:r>
              <a:rPr lang="zh-CN" altLang="zh-CN" sz="2600" kern="100" spc="-100">
                <a:latin typeface="Times New Roman" pitchFamily="18" charset="0"/>
                <a:ea typeface="微软雅黑" panose="020b0503020204020204" charset="-122"/>
                <a:cs typeface="Times New Roman" panose="02020603050405020304" pitchFamily="18" charset="0"/>
              </a:rPr>
              <a:t>忠</a:t>
            </a:r>
            <a:r>
              <a:rPr lang="en-US" altLang="zh-CN" sz="2600" kern="100" spc="-100">
                <a:latin typeface="宋体" pitchFamily="2" charset="-122"/>
                <a:ea typeface="微软雅黑" panose="020b0503020204020204" charset="-122"/>
                <a:cs typeface="Times New Roman" panose="02020603050405020304" pitchFamily="18" charset="0"/>
              </a:rPr>
              <a:t>”</a:t>
            </a:r>
            <a:r>
              <a:rPr lang="zh-CN" altLang="zh-CN" sz="2600" kern="100" spc="-100">
                <a:latin typeface="Times New Roman" pitchFamily="18" charset="0"/>
                <a:ea typeface="微软雅黑" panose="020b0503020204020204" charset="-122"/>
                <a:cs typeface="Times New Roman" panose="02020603050405020304" pitchFamily="18" charset="0"/>
              </a:rPr>
              <a:t>字推断出</a:t>
            </a:r>
            <a:r>
              <a:rPr lang="en-US" altLang="zh-CN" sz="2600" kern="100" spc="-100">
                <a:latin typeface="宋体" pitchFamily="2" charset="-122"/>
                <a:ea typeface="微软雅黑" panose="020b0503020204020204" charset="-122"/>
                <a:cs typeface="Times New Roman" panose="02020603050405020304" pitchFamily="18" charset="0"/>
              </a:rPr>
              <a:t>“</a:t>
            </a:r>
            <a:r>
              <a:rPr lang="zh-CN" altLang="zh-CN" sz="2600" kern="100" spc="-100">
                <a:latin typeface="Times New Roman" pitchFamily="18" charset="0"/>
                <a:ea typeface="微软雅黑" panose="020b0503020204020204" charset="-122"/>
                <a:cs typeface="Times New Roman" panose="02020603050405020304" pitchFamily="18" charset="0"/>
              </a:rPr>
              <a:t>忠实</a:t>
            </a:r>
            <a:r>
              <a:rPr lang="en-US" altLang="zh-CN" sz="2600" kern="100" spc="-100">
                <a:latin typeface="宋体" pitchFamily="2" charset="-122"/>
                <a:ea typeface="微软雅黑" panose="020b0503020204020204" charset="-122"/>
                <a:cs typeface="Times New Roman" panose="02020603050405020304" pitchFamily="18" charset="0"/>
              </a:rPr>
              <a:t>”</a:t>
            </a:r>
            <a:r>
              <a:rPr lang="zh-CN" altLang="zh-CN" sz="2600" kern="100" spc="-100">
                <a:latin typeface="Times New Roman" pitchFamily="18" charset="0"/>
                <a:ea typeface="微软雅黑" panose="020b0503020204020204" charset="-122"/>
                <a:cs typeface="Times New Roman" panose="02020603050405020304" pitchFamily="18" charset="0"/>
              </a:rPr>
              <a:t>之义。</a:t>
            </a:r>
            <a:endParaRPr lang="zh-CN" altLang="zh-CN" sz="1050" kern="100" spc="-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 name="矩形 9"/>
          <p:cNvSpPr/>
          <p:nvPr/>
        </p:nvSpPr>
        <p:spPr>
          <a:xfrm>
            <a:off x="334566" y="48418"/>
            <a:ext cx="11521280" cy="6814173"/>
          </a:xfrm>
          <a:prstGeom prst="rect">
            <a:avLst/>
          </a:prstGeom>
        </p:spPr>
        <p:txBody>
          <a:bodyPr wrap="square">
            <a:spAutoFit/>
          </a:bodyPr>
          <a:lstStyle/>
          <a:p>
            <a:pPr algn="just">
              <a:lnSpc>
                <a:spcPct val="14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3</a:t>
            </a:r>
            <a:r>
              <a:rPr lang="zh-CN" altLang="zh-CN" sz="2600" kern="100">
                <a:latin typeface="Times New Roman" pitchFamily="18" charset="0"/>
                <a:ea typeface="微软雅黑" panose="020b0503020204020204" charset="-122"/>
                <a:cs typeface="Times New Roman" panose="02020603050405020304" pitchFamily="18" charset="0"/>
              </a:rPr>
              <a:t>　利用邻字助解法推断下列句中加颜色字的意思。</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虽蒙宽</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宥</a:t>
            </a:r>
            <a:r>
              <a:rPr lang="zh-CN" altLang="zh-CN" sz="2600" kern="100">
                <a:latin typeface="Times New Roman" pitchFamily="18" charset="0"/>
                <a:ea typeface="微软雅黑" panose="020b0503020204020204" charset="-122"/>
                <a:cs typeface="Times New Roman" panose="02020603050405020304" pitchFamily="18" charset="0"/>
              </a:rPr>
              <a:t>，犹执谦退</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《后汉书</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王梁传》</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_____________________</a:t>
            </a:r>
            <a:endParaRPr lang="zh-CN" altLang="zh-CN" sz="1050" kern="100">
              <a:latin typeface="宋体" pitchFamily="2" charset="-122"/>
              <a:ea typeface="微软雅黑" panose="020b0503020204020204" charset="-122"/>
              <a:cs typeface="Courier New" panose="02070309020205020404" pitchFamily="49" charset="0"/>
            </a:endParaRPr>
          </a:p>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百姓怨</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望</a:t>
            </a:r>
            <a:r>
              <a:rPr lang="zh-CN" altLang="zh-CN" sz="2600" kern="100">
                <a:latin typeface="Times New Roman" pitchFamily="18" charset="0"/>
                <a:ea typeface="微软雅黑" panose="020b0503020204020204" charset="-122"/>
                <a:cs typeface="Times New Roman" panose="02020603050405020304" pitchFamily="18" charset="0"/>
              </a:rPr>
              <a:t>而海内叛矣</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《过秦论》</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过蒙拔</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擢</a:t>
            </a:r>
            <a:r>
              <a:rPr lang="zh-CN" altLang="zh-CN" sz="2600" kern="100">
                <a:latin typeface="Times New Roman" pitchFamily="18" charset="0"/>
                <a:ea typeface="微软雅黑" panose="020b0503020204020204" charset="-122"/>
                <a:cs typeface="Times New Roman" panose="02020603050405020304" pitchFamily="18" charset="0"/>
              </a:rPr>
              <a:t>，宠命优渥</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《陈情表》</a:t>
            </a:r>
            <a:r>
              <a:rPr lang="en-US" altLang="zh-CN" sz="2600" kern="100" smtClean="0">
                <a:latin typeface="Times New Roman" pitchFamily="18" charset="0"/>
                <a:ea typeface="微软雅黑" panose="020b0503020204020204" charset="-122"/>
                <a:cs typeface="Courier New" panose="02070309020205020404" pitchFamily="49"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议</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治</a:t>
            </a:r>
            <a:r>
              <a:rPr lang="zh-CN" altLang="zh-CN" sz="2600" kern="100">
                <a:latin typeface="Times New Roman" pitchFamily="18" charset="0"/>
                <a:ea typeface="微软雅黑" panose="020b0503020204020204" charset="-122"/>
                <a:cs typeface="Times New Roman" panose="02020603050405020304" pitchFamily="18" charset="0"/>
              </a:rPr>
              <a:t>乱之本根，求祖宗之故事</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《润州谢上表》</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(5)</a:t>
            </a:r>
            <a:r>
              <a:rPr lang="zh-CN" altLang="zh-CN" sz="2600" kern="100">
                <a:latin typeface="Times New Roman" pitchFamily="18" charset="0"/>
                <a:ea typeface="微软雅黑" panose="020b0503020204020204" charset="-122"/>
                <a:cs typeface="Times New Roman" panose="02020603050405020304" pitchFamily="18" charset="0"/>
              </a:rPr>
              <a:t>消</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息</a:t>
            </a:r>
            <a:r>
              <a:rPr lang="zh-CN" altLang="zh-CN" sz="2600" kern="100">
                <a:latin typeface="Times New Roman" pitchFamily="18" charset="0"/>
                <a:ea typeface="微软雅黑" panose="020b0503020204020204" charset="-122"/>
                <a:cs typeface="Times New Roman" panose="02020603050405020304" pitchFamily="18" charset="0"/>
              </a:rPr>
              <a:t>盈虚，终则有始</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《庄子</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秋水》</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_________________________</a:t>
            </a:r>
          </a:p>
          <a:p>
            <a:pPr algn="just">
              <a:lnSpc>
                <a:spcPct val="140000"/>
              </a:lnSpc>
              <a:spcAft>
                <a:spcPct val="0"/>
              </a:spcAft>
            </a:pP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a:latin typeface="Times New Roman" pitchFamily="18" charset="0"/>
                <a:ea typeface="微软雅黑" panose="020b0503020204020204" charset="-122"/>
                <a:cs typeface="Courier New" panose="02070309020205020404" pitchFamily="49" charset="0"/>
              </a:rPr>
              <a:t>6)</a:t>
            </a:r>
            <a:r>
              <a:rPr lang="zh-CN" altLang="zh-CN" sz="2600" kern="100">
                <a:latin typeface="Times New Roman" pitchFamily="18" charset="0"/>
                <a:ea typeface="微软雅黑" panose="020b0503020204020204" charset="-122"/>
                <a:cs typeface="Times New Roman" panose="02020603050405020304" pitchFamily="18" charset="0"/>
              </a:rPr>
              <a:t>况</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修</a:t>
            </a:r>
            <a:r>
              <a:rPr lang="zh-CN" altLang="zh-CN" sz="2600" kern="100">
                <a:latin typeface="Times New Roman" pitchFamily="18" charset="0"/>
                <a:ea typeface="微软雅黑" panose="020b0503020204020204" charset="-122"/>
                <a:cs typeface="Times New Roman" panose="02020603050405020304" pitchFamily="18" charset="0"/>
              </a:rPr>
              <a:t>短随化，终期于尽</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《兰亭集序》</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____________________</a:t>
            </a:r>
            <a:endParaRPr lang="en-US" altLang="zh-CN" sz="2600" u="sng" kern="100" smtClean="0">
              <a:latin typeface="Times New Roman" pitchFamily="18" charset="0"/>
              <a:ea typeface="楷体_GB2312" pitchFamily="49" charset="-122"/>
              <a:cs typeface="Times New Roman" panose="02020603050405020304" pitchFamily="18" charset="0"/>
            </a:endParaRPr>
          </a:p>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(7)</a:t>
            </a:r>
            <a:r>
              <a:rPr lang="zh-CN" altLang="zh-CN" sz="2600" kern="100">
                <a:latin typeface="Times New Roman" pitchFamily="18" charset="0"/>
                <a:ea typeface="微软雅黑" panose="020b0503020204020204" charset="-122"/>
                <a:cs typeface="Times New Roman" panose="02020603050405020304" pitchFamily="18" charset="0"/>
              </a:rPr>
              <a:t>今主上幼</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冲</a:t>
            </a:r>
            <a:r>
              <a:rPr lang="zh-CN" altLang="zh-CN" sz="2600" kern="100">
                <a:latin typeface="Times New Roman" pitchFamily="18" charset="0"/>
                <a:ea typeface="微软雅黑" panose="020b0503020204020204" charset="-122"/>
                <a:cs typeface="Times New Roman" panose="02020603050405020304" pitchFamily="18" charset="0"/>
              </a:rPr>
              <a:t>，贼臣虎据，雄才奋用之秋也</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《三国志</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常林传》</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a:t>
            </a:r>
          </a:p>
          <a:p>
            <a:pPr algn="just">
              <a:lnSpc>
                <a:spcPct val="140000"/>
              </a:lnSpc>
              <a:spcAft>
                <a:spcPct val="0"/>
              </a:spcAft>
            </a:pPr>
            <a:r>
              <a:rPr lang="en-US" altLang="zh-CN" sz="2600" kern="100" smtClean="0">
                <a:latin typeface="Times New Roman" pitchFamily="18" charset="0"/>
                <a:ea typeface="楷体_GB2312" pitchFamily="49" charset="-122"/>
                <a:cs typeface="Times New Roman" panose="02020603050405020304" pitchFamily="18" charset="0"/>
              </a:rPr>
              <a:t>________________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(8)</a:t>
            </a:r>
            <a:r>
              <a:rPr lang="zh-CN" altLang="zh-CN" sz="2600" kern="100">
                <a:latin typeface="Times New Roman" pitchFamily="18" charset="0"/>
                <a:ea typeface="微软雅黑" panose="020b0503020204020204" charset="-122"/>
                <a:cs typeface="Times New Roman" panose="02020603050405020304" pitchFamily="18" charset="0"/>
              </a:rPr>
              <a:t>益</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跅</a:t>
            </a:r>
            <a:r>
              <a:rPr lang="en-US" altLang="zh-CN" sz="2600" kern="100">
                <a:latin typeface="Times New Roman" pitchFamily="18" charset="0"/>
                <a:ea typeface="微软雅黑" panose="020b0503020204020204" charset="-122"/>
                <a:cs typeface="Courier New" panose="02070309020205020404" pitchFamily="49" charset="0"/>
              </a:rPr>
              <a:t>(tuò)</a:t>
            </a:r>
            <a:r>
              <a:rPr lang="zh-CN" altLang="zh-CN" sz="2600" kern="100">
                <a:latin typeface="Times New Roman" pitchFamily="18" charset="0"/>
                <a:ea typeface="微软雅黑" panose="020b0503020204020204" charset="-122"/>
                <a:cs typeface="Times New Roman" panose="02020603050405020304" pitchFamily="18" charset="0"/>
              </a:rPr>
              <a:t>弛，不问生产，遂大困。寻死富阳</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《周维城传》</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a:t>
            </a:r>
          </a:p>
          <a:p>
            <a:pPr algn="just">
              <a:lnSpc>
                <a:spcPct val="140000"/>
              </a:lnSpc>
              <a:spcAft>
                <a:spcPct val="0"/>
              </a:spcAft>
            </a:pPr>
            <a:r>
              <a:rPr lang="en-US" altLang="zh-CN" sz="2600" kern="100" smtClean="0">
                <a:latin typeface="Times New Roman" pitchFamily="18" charset="0"/>
                <a:ea typeface="微软雅黑" panose="020b0503020204020204" charset="-122"/>
                <a:cs typeface="Times New Roman" panose="02020603050405020304" pitchFamily="18" charset="0"/>
              </a:rPr>
              <a:t>_________</a:t>
            </a:r>
            <a:endParaRPr lang="en-US" altLang="zh-CN" sz="2600" u="sng" kern="100">
              <a:latin typeface="Times New Roman" pitchFamily="18" charset="0"/>
              <a:ea typeface="楷体_GB2312" pitchFamily="49" charset="-122"/>
              <a:cs typeface="Times New Roman" panose="02020603050405020304" pitchFamily="18" charset="0"/>
            </a:endParaRPr>
          </a:p>
          <a:p>
            <a:pPr algn="just">
              <a:lnSpc>
                <a:spcPct val="140000"/>
              </a:lnSpc>
              <a:spcAft>
                <a:spcPct val="0"/>
              </a:spcAft>
            </a:pP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a:latin typeface="Times New Roman" pitchFamily="18" charset="0"/>
                <a:ea typeface="微软雅黑" panose="020b0503020204020204" charset="-122"/>
                <a:cs typeface="Courier New" panose="02070309020205020404" pitchFamily="49" charset="0"/>
              </a:rPr>
              <a:t>9)</a:t>
            </a:r>
            <a:r>
              <a:rPr lang="zh-CN" altLang="zh-CN" sz="2600" kern="100">
                <a:latin typeface="Times New Roman" pitchFamily="18" charset="0"/>
                <a:ea typeface="微软雅黑" panose="020b0503020204020204" charset="-122"/>
                <a:cs typeface="Times New Roman" panose="02020603050405020304" pitchFamily="18" charset="0"/>
              </a:rPr>
              <a:t>至乃尚书郎乘马，则</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纠</a:t>
            </a:r>
            <a:r>
              <a:rPr lang="zh-CN" altLang="zh-CN" sz="2600" kern="100">
                <a:latin typeface="Times New Roman" pitchFamily="18" charset="0"/>
                <a:ea typeface="微软雅黑" panose="020b0503020204020204" charset="-122"/>
                <a:cs typeface="Times New Roman" panose="02020603050405020304" pitchFamily="18" charset="0"/>
              </a:rPr>
              <a:t>劾之</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《颜氏家训》</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_________________________</a:t>
            </a:r>
            <a:endParaRPr lang="zh-CN" altLang="zh-CN" sz="1050" kern="100">
              <a:latin typeface="宋体" pitchFamily="2" charset="-122"/>
              <a:cs typeface="Courier New" panose="02070309020205020404" pitchFamily="49" charset="0"/>
            </a:endParaRPr>
          </a:p>
        </p:txBody>
      </p:sp>
      <p:sp>
        <p:nvSpPr>
          <p:cNvPr id="12" name="矩形 11"/>
          <p:cNvSpPr/>
          <p:nvPr/>
        </p:nvSpPr>
        <p:spPr>
          <a:xfrm>
            <a:off x="7103318" y="537848"/>
            <a:ext cx="3185487" cy="587469"/>
          </a:xfrm>
          <a:prstGeom prst="rect">
            <a:avLst/>
          </a:prstGeom>
        </p:spPr>
        <p:txBody>
          <a:bodyPr wrap="none">
            <a:spAutoFit/>
          </a:bodyPr>
          <a:lstStyle/>
          <a:p>
            <a:pPr lvl="0" algn="just">
              <a:lnSpc>
                <a:spcPct val="14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与</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宽</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同义，宽恕</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3" name="矩形 12"/>
          <p:cNvSpPr/>
          <p:nvPr/>
        </p:nvSpPr>
        <p:spPr>
          <a:xfrm>
            <a:off x="6061307" y="1092647"/>
            <a:ext cx="3185487" cy="652486"/>
          </a:xfrm>
          <a:prstGeom prst="rect">
            <a:avLst/>
          </a:prstGeom>
        </p:spPr>
        <p:txBody>
          <a:bodyPr wrap="none">
            <a:spAutoFit/>
          </a:bodyPr>
          <a:lstStyle/>
          <a:p>
            <a:pPr lvl="0" algn="just">
              <a:lnSpc>
                <a:spcPct val="14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与</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怨</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同义，怨恨</a:t>
            </a:r>
          </a:p>
        </p:txBody>
      </p:sp>
      <p:sp>
        <p:nvSpPr>
          <p:cNvPr id="14" name="矩形 13"/>
          <p:cNvSpPr/>
          <p:nvPr/>
        </p:nvSpPr>
        <p:spPr>
          <a:xfrm>
            <a:off x="6175840" y="1633833"/>
            <a:ext cx="3185487" cy="652486"/>
          </a:xfrm>
          <a:prstGeom prst="rect">
            <a:avLst/>
          </a:prstGeom>
        </p:spPr>
        <p:txBody>
          <a:bodyPr wrap="none">
            <a:spAutoFit/>
          </a:bodyPr>
          <a:lstStyle/>
          <a:p>
            <a:pPr lvl="0" algn="just">
              <a:lnSpc>
                <a:spcPct val="14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与</a:t>
            </a:r>
            <a:r>
              <a:rPr lang="zh-CN" altLang="en-US" sz="2600" kern="100">
                <a:solidFill>
                  <a:srgbClr val="C00000"/>
                </a:solidFill>
                <a:latin typeface="Times New Roman" pitchFamily="18" charset="0"/>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拔</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同义，提拔</a:t>
            </a:r>
          </a:p>
        </p:txBody>
      </p:sp>
      <p:sp>
        <p:nvSpPr>
          <p:cNvPr id="15" name="矩形 14"/>
          <p:cNvSpPr/>
          <p:nvPr/>
        </p:nvSpPr>
        <p:spPr>
          <a:xfrm>
            <a:off x="7967414" y="2178308"/>
            <a:ext cx="3185487" cy="652486"/>
          </a:xfrm>
          <a:prstGeom prst="rect">
            <a:avLst/>
          </a:prstGeom>
        </p:spPr>
        <p:txBody>
          <a:bodyPr wrap="none">
            <a:spAutoFit/>
          </a:bodyPr>
          <a:lstStyle/>
          <a:p>
            <a:pPr lvl="0" algn="just">
              <a:lnSpc>
                <a:spcPct val="14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与</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乱</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反义，安定</a:t>
            </a:r>
          </a:p>
        </p:txBody>
      </p:sp>
      <p:sp>
        <p:nvSpPr>
          <p:cNvPr id="16" name="矩形 15"/>
          <p:cNvSpPr/>
          <p:nvPr/>
        </p:nvSpPr>
        <p:spPr>
          <a:xfrm>
            <a:off x="6455246" y="2762488"/>
            <a:ext cx="3185487" cy="652486"/>
          </a:xfrm>
          <a:prstGeom prst="rect">
            <a:avLst/>
          </a:prstGeom>
        </p:spPr>
        <p:txBody>
          <a:bodyPr wrap="none">
            <a:spAutoFit/>
          </a:bodyPr>
          <a:lstStyle/>
          <a:p>
            <a:pPr lvl="0" algn="just">
              <a:lnSpc>
                <a:spcPct val="14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与</a:t>
            </a:r>
            <a:r>
              <a:rPr lang="zh-CN" altLang="en-US" sz="2600" kern="100">
                <a:solidFill>
                  <a:srgbClr val="C00000"/>
                </a:solidFill>
                <a:latin typeface="Times New Roman" pitchFamily="18" charset="0"/>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消</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反义，生长</a:t>
            </a:r>
          </a:p>
        </p:txBody>
      </p:sp>
      <p:sp>
        <p:nvSpPr>
          <p:cNvPr id="17" name="矩形 16"/>
          <p:cNvSpPr/>
          <p:nvPr/>
        </p:nvSpPr>
        <p:spPr>
          <a:xfrm>
            <a:off x="6690842" y="3297814"/>
            <a:ext cx="2852063" cy="652486"/>
          </a:xfrm>
          <a:prstGeom prst="rect">
            <a:avLst/>
          </a:prstGeom>
        </p:spPr>
        <p:txBody>
          <a:bodyPr wrap="none">
            <a:spAutoFit/>
          </a:bodyPr>
          <a:lstStyle/>
          <a:p>
            <a:pPr lvl="0" algn="just">
              <a:lnSpc>
                <a:spcPct val="14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与</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短</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反义，长</a:t>
            </a:r>
          </a:p>
        </p:txBody>
      </p:sp>
      <p:sp>
        <p:nvSpPr>
          <p:cNvPr id="18" name="矩形 17"/>
          <p:cNvSpPr/>
          <p:nvPr/>
        </p:nvSpPr>
        <p:spPr>
          <a:xfrm>
            <a:off x="9960471" y="3856472"/>
            <a:ext cx="1851789" cy="652486"/>
          </a:xfrm>
          <a:prstGeom prst="rect">
            <a:avLst/>
          </a:prstGeom>
        </p:spPr>
        <p:txBody>
          <a:bodyPr wrap="none">
            <a:spAutoFit/>
          </a:bodyPr>
          <a:lstStyle/>
          <a:p>
            <a:pPr lvl="0" algn="just">
              <a:lnSpc>
                <a:spcPct val="14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与</a:t>
            </a:r>
            <a:r>
              <a:rPr lang="zh-CN" altLang="en-US" sz="2600" kern="100">
                <a:solidFill>
                  <a:srgbClr val="C00000"/>
                </a:solidFill>
                <a:latin typeface="Times New Roman" pitchFamily="18" charset="0"/>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幼</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同</a:t>
            </a:r>
          </a:p>
        </p:txBody>
      </p:sp>
      <p:sp>
        <p:nvSpPr>
          <p:cNvPr id="19" name="矩形 18"/>
          <p:cNvSpPr/>
          <p:nvPr/>
        </p:nvSpPr>
        <p:spPr>
          <a:xfrm>
            <a:off x="478582" y="4391776"/>
            <a:ext cx="1518364" cy="591509"/>
          </a:xfrm>
          <a:prstGeom prst="rect">
            <a:avLst/>
          </a:prstGeom>
        </p:spPr>
        <p:txBody>
          <a:bodyPr wrap="none">
            <a:spAutoFit/>
          </a:bodyPr>
          <a:lstStyle/>
          <a:p>
            <a:pPr lvl="0" algn="just">
              <a:lnSpc>
                <a:spcPct val="14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义，年幼</a:t>
            </a:r>
          </a:p>
        </p:txBody>
      </p:sp>
      <p:sp>
        <p:nvSpPr>
          <p:cNvPr id="20" name="矩形 19"/>
          <p:cNvSpPr/>
          <p:nvPr/>
        </p:nvSpPr>
        <p:spPr>
          <a:xfrm>
            <a:off x="9551531" y="4953962"/>
            <a:ext cx="2518638" cy="652486"/>
          </a:xfrm>
          <a:prstGeom prst="rect">
            <a:avLst/>
          </a:prstGeom>
        </p:spPr>
        <p:txBody>
          <a:bodyPr wrap="none">
            <a:spAutoFit/>
          </a:bodyPr>
          <a:lstStyle/>
          <a:p>
            <a:pPr lvl="0" algn="just">
              <a:lnSpc>
                <a:spcPct val="14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与</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弛</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同义，</a:t>
            </a:r>
          </a:p>
        </p:txBody>
      </p:sp>
      <p:sp>
        <p:nvSpPr>
          <p:cNvPr id="21" name="矩形 20"/>
          <p:cNvSpPr/>
          <p:nvPr/>
        </p:nvSpPr>
        <p:spPr>
          <a:xfrm>
            <a:off x="478582" y="5513366"/>
            <a:ext cx="851515" cy="591509"/>
          </a:xfrm>
          <a:prstGeom prst="rect">
            <a:avLst/>
          </a:prstGeom>
        </p:spPr>
        <p:txBody>
          <a:bodyPr wrap="none">
            <a:spAutoFit/>
          </a:bodyPr>
          <a:lstStyle/>
          <a:p>
            <a:pPr lvl="0" algn="just">
              <a:lnSpc>
                <a:spcPct val="14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放纵</a:t>
            </a:r>
          </a:p>
        </p:txBody>
      </p:sp>
      <p:sp>
        <p:nvSpPr>
          <p:cNvPr id="22" name="矩形 21"/>
          <p:cNvSpPr/>
          <p:nvPr/>
        </p:nvSpPr>
        <p:spPr>
          <a:xfrm>
            <a:off x="7259820" y="6068582"/>
            <a:ext cx="4185761" cy="652486"/>
          </a:xfrm>
          <a:prstGeom prst="rect">
            <a:avLst/>
          </a:prstGeom>
        </p:spPr>
        <p:txBody>
          <a:bodyPr wrap="none">
            <a:spAutoFit/>
          </a:bodyPr>
          <a:lstStyle/>
          <a:p>
            <a:pPr lvl="0" algn="just">
              <a:lnSpc>
                <a:spcPct val="14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与</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劾</a:t>
            </a:r>
            <a:r>
              <a:rPr lang="zh-CN" altLang="en-US" sz="2600" kern="100">
                <a:solidFill>
                  <a:srgbClr val="C00000"/>
                </a:solidFill>
                <a:latin typeface="Times New Roman" pitchFamily="18" charset="0"/>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同义，检举、告发</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linds(horizontal)">
                                      <p:cBhvr>
                                        <p:cTn id="31" dur="500"/>
                                        <p:tgtEl>
                                          <p:spTgt spid="1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6"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par>
                                <p:cTn id="44" presetID="3" presetClass="entr" presetSubtype="10" fill="hold" grpId="7"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linds(horizontal)">
                                      <p:cBhvr>
                                        <p:cTn id="46" dur="500"/>
                                        <p:tgtEl>
                                          <p:spTgt spid="19"/>
                                        </p:tgtEl>
                                      </p:cBhvr>
                                    </p:animEffec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3" presetClass="entr" presetSubtype="10" fill="hold" grpId="8"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linds(horizontal)">
                                      <p:cBhvr>
                                        <p:cTn id="52" dur="500"/>
                                        <p:tgtEl>
                                          <p:spTgt spid="20"/>
                                        </p:tgtEl>
                                      </p:cBhvr>
                                    </p:animEffect>
                                  </p:childTnLst>
                                </p:cTn>
                              </p:par>
                              <p:par>
                                <p:cTn id="53" presetID="3" presetClass="entr" presetSubtype="10" fill="hold" grpId="9"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blinds(horizontal)">
                                      <p:cBhvr>
                                        <p:cTn id="55" dur="500"/>
                                        <p:tgtEl>
                                          <p:spTgt spid="21"/>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3" presetClass="entr" presetSubtype="10" fill="hold" grpId="1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linds(horizontal)">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P spid="14" grpId="2"/>
      <p:bldP spid="15" grpId="3"/>
      <p:bldP spid="16" grpId="4"/>
      <p:bldP spid="17" grpId="5"/>
      <p:bldP spid="18" grpId="6"/>
      <p:bldP spid="19" grpId="7"/>
      <p:bldP spid="20" grpId="8"/>
      <p:bldP spid="21" grpId="9"/>
      <p:bldP spid="22" grpId="1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26590"/>
            <a:ext cx="11521280" cy="4893647"/>
          </a:xfrm>
          <a:prstGeom prst="rect">
            <a:avLst/>
          </a:prstGeom>
        </p:spPr>
        <p:txBody>
          <a:bodyPr wrap="square">
            <a:spAutoFit/>
          </a:bodyPr>
          <a:lstStyle/>
          <a:p>
            <a:pPr lvl="0">
              <a:lnSpc>
                <a:spcPct val="150000"/>
              </a:lnSpc>
            </a:pPr>
            <a:r>
              <a:rPr lang="zh-CN" altLang="en-US" sz="2600" b="1" kern="100" smtClean="0">
                <a:solidFill>
                  <a:prstClr val="black"/>
                </a:solidFill>
                <a:latin typeface="Times New Roman" pitchFamily="18" charset="0"/>
                <a:ea typeface="微软雅黑" panose="020b0503020204020204" charset="-122"/>
                <a:cs typeface="Times New Roman" panose="02020603050405020304" pitchFamily="18" charset="0"/>
              </a:rPr>
              <a:t>知识理解</a:t>
            </a:r>
            <a:endParaRPr lang="en-US" altLang="zh-CN" sz="2600" b="1" kern="100" smtClean="0">
              <a:solidFill>
                <a:prstClr val="black"/>
              </a:solidFill>
              <a:latin typeface="Times New Roman"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词的本义就是词的本来意义，即词产生时的最初的根本的意义。如</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道</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的本义</a:t>
            </a:r>
            <a:r>
              <a:rPr lang="zh-CN" altLang="zh-CN" sz="2600" kern="100" smtClean="0">
                <a:latin typeface="Times New Roman" pitchFamily="18" charset="0"/>
                <a:ea typeface="微软雅黑" panose="020b0503020204020204" charset="-122"/>
                <a:cs typeface="Times New Roman" panose="02020603050405020304" pitchFamily="18" charset="0"/>
              </a:rPr>
              <a:t>是</a:t>
            </a:r>
            <a:r>
              <a:rPr lang="en-US" altLang="zh-CN" sz="2600" u="sng" kern="100" smtClean="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本</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的本义</a:t>
            </a:r>
            <a:r>
              <a:rPr lang="zh-CN" altLang="zh-CN" sz="2600" kern="100" smtClean="0">
                <a:latin typeface="Times New Roman" pitchFamily="18" charset="0"/>
                <a:ea typeface="微软雅黑" panose="020b0503020204020204" charset="-122"/>
                <a:cs typeface="Times New Roman" panose="02020603050405020304" pitchFamily="18" charset="0"/>
              </a:rPr>
              <a:t>是</a:t>
            </a:r>
            <a:r>
              <a:rPr lang="en-US" altLang="zh-CN" sz="2600" u="sng" kern="100">
                <a:latin typeface="Times New Roman" pitchFamily="18" charset="0"/>
                <a:ea typeface="微软雅黑" panose="020b0503020204020204" charset="-122"/>
                <a:cs typeface="Times New Roman" panose="02020603050405020304" pitchFamily="18" charset="0"/>
              </a:rPr>
              <a:t> </a:t>
            </a:r>
            <a:r>
              <a:rPr lang="en-US" altLang="zh-CN" sz="2600" u="sng" kern="100" smtClean="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确定多义词的本义的关键是看该字</a:t>
            </a:r>
            <a:r>
              <a:rPr lang="zh-CN" altLang="zh-CN" sz="2600" kern="100" smtClean="0">
                <a:latin typeface="Times New Roman" pitchFamily="18" charset="0"/>
                <a:ea typeface="微软雅黑" panose="020b0503020204020204" charset="-122"/>
                <a:cs typeface="Times New Roman" panose="02020603050405020304" pitchFamily="18" charset="0"/>
              </a:rPr>
              <a:t>的</a:t>
            </a:r>
            <a:r>
              <a:rPr lang="en-US" altLang="zh-CN" sz="2600" u="sng" kern="100">
                <a:latin typeface="Times New Roman" pitchFamily="18" charset="0"/>
                <a:ea typeface="微软雅黑" panose="020b0503020204020204" charset="-122"/>
                <a:cs typeface="Times New Roman" panose="02020603050405020304" pitchFamily="18" charset="0"/>
              </a:rPr>
              <a:t> </a:t>
            </a:r>
            <a:r>
              <a:rPr lang="en-US" altLang="zh-CN" sz="2600" u="sng" kern="100" smtClean="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，从</a:t>
            </a:r>
            <a:r>
              <a:rPr lang="en-US" altLang="zh-CN" sz="2600" u="sng" kern="100">
                <a:latin typeface="Times New Roman" pitchFamily="18" charset="0"/>
                <a:ea typeface="微软雅黑" panose="020b0503020204020204" charset="-122"/>
                <a:cs typeface="Times New Roman" panose="02020603050405020304" pitchFamily="18" charset="0"/>
              </a:rPr>
              <a:t> </a:t>
            </a:r>
            <a:r>
              <a:rPr lang="en-US" altLang="zh-CN" sz="2600" u="sng" kern="100" smtClean="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上</a:t>
            </a:r>
            <a:r>
              <a:rPr lang="zh-CN" altLang="zh-CN" sz="2600" kern="100">
                <a:latin typeface="Times New Roman" pitchFamily="18" charset="0"/>
                <a:ea typeface="微软雅黑" panose="020b0503020204020204" charset="-122"/>
                <a:cs typeface="Times New Roman" panose="02020603050405020304" pitchFamily="18" charset="0"/>
              </a:rPr>
              <a:t>推导出本义。另外，在字典词典上列为第一条的往往是其本义</a:t>
            </a:r>
            <a:r>
              <a:rPr lang="zh-CN" altLang="zh-CN" sz="2600" kern="100" smtClean="0">
                <a:latin typeface="Times New Roman" pitchFamily="18" charset="0"/>
                <a:ea typeface="微软雅黑" panose="020b0503020204020204" charset="-122"/>
                <a:cs typeface="Times New Roman" panose="02020603050405020304" pitchFamily="18" charset="0"/>
              </a:rPr>
              <a:t>。</a:t>
            </a:r>
            <a:endParaRPr lang="en-US" altLang="zh-CN" sz="2600" kern="100" smtClean="0">
              <a:latin typeface="Times New Roman"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涉</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在文言文中有下列义项：</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微软雅黑" panose="020b0503020204020204" charset="-122"/>
                <a:cs typeface="Times New Roman" panose="02020603050405020304" pitchFamily="18" charset="0"/>
              </a:rPr>
              <a:t>进入，到；</a:t>
            </a: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渡水；</a:t>
            </a: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latin typeface="Times New Roman" pitchFamily="18" charset="0"/>
                <a:ea typeface="微软雅黑" panose="020b0503020204020204" charset="-122"/>
                <a:cs typeface="Times New Roman" panose="02020603050405020304" pitchFamily="18" charset="0"/>
              </a:rPr>
              <a:t>经历；</a:t>
            </a:r>
            <a:r>
              <a:rPr lang="en-US" altLang="zh-CN" sz="2600" kern="100">
                <a:latin typeface="宋体" pitchFamily="2" charset="-122"/>
                <a:ea typeface="微软雅黑" panose="020b0503020204020204" charset="-122"/>
                <a:cs typeface="Times New Roman" panose="02020603050405020304" pitchFamily="18" charset="0"/>
              </a:rPr>
              <a:t>④</a:t>
            </a:r>
            <a:r>
              <a:rPr lang="zh-CN" altLang="zh-CN" sz="2600" kern="100">
                <a:latin typeface="Times New Roman" pitchFamily="18" charset="0"/>
                <a:ea typeface="微软雅黑" panose="020b0503020204020204" charset="-122"/>
                <a:cs typeface="Times New Roman" panose="02020603050405020304" pitchFamily="18" charset="0"/>
              </a:rPr>
              <a:t>学习，阅览；</a:t>
            </a:r>
            <a:r>
              <a:rPr lang="en-US" altLang="zh-CN" sz="2600" kern="100">
                <a:latin typeface="宋体" pitchFamily="2" charset="-122"/>
                <a:ea typeface="微软雅黑" panose="020b0503020204020204" charset="-122"/>
                <a:cs typeface="Times New Roman" panose="02020603050405020304" pitchFamily="18" charset="0"/>
              </a:rPr>
              <a:t>⑤</a:t>
            </a:r>
            <a:r>
              <a:rPr lang="zh-CN" altLang="zh-CN" sz="2600" kern="100">
                <a:latin typeface="Times New Roman" pitchFamily="18" charset="0"/>
                <a:ea typeface="微软雅黑" panose="020b0503020204020204" charset="-122"/>
                <a:cs typeface="Times New Roman" panose="02020603050405020304" pitchFamily="18" charset="0"/>
              </a:rPr>
              <a:t>步行渡水。</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请在下列横线上填出相应的序号，看看该词由本义到引申义演变的特点</a:t>
            </a:r>
            <a:r>
              <a:rPr lang="zh-CN" altLang="zh-CN" sz="2600" kern="100" smtClean="0">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graphicFrame>
        <p:nvGraphicFramePr>
          <p:cNvPr id="6" name="对象 5"/>
          <p:cNvGraphicFramePr>
            <a:graphicFrameLocks noChangeAspect="1"/>
          </p:cNvGraphicFramePr>
          <p:nvPr/>
        </p:nvGraphicFramePr>
        <p:xfrm>
          <a:off x="478582" y="4795049"/>
          <a:ext cx="8139113" cy="1047750"/>
        </p:xfrm>
        <a:graphic>
          <a:graphicData uri="http://schemas.openxmlformats.org/presentationml/2006/ole">
            <mc:AlternateContent xmlns:mc="http://schemas.openxmlformats.org/markup-compatibility/2006">
              <mc:Choice xmlns:v="urn:schemas-microsoft-com:vml" Requires="v">
                <p:oleObj spid="_x0000_s1038"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478582" y="4795049"/>
                        <a:ext cx="8139113" cy="1047750"/>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457200" y="5614989"/>
          <a:ext cx="9442450" cy="1287462"/>
        </p:xfrm>
        <a:graphic>
          <a:graphicData uri="http://schemas.openxmlformats.org/presentationml/2006/ole">
            <mc:AlternateContent xmlns:mc="http://schemas.openxmlformats.org/markup-compatibility/2006">
              <mc:Choice xmlns:v="urn:schemas-microsoft-com:vml" Requires="v">
                <p:oleObj spid="_x0000_s103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457200" y="5614989"/>
                        <a:ext cx="9442450" cy="1287462"/>
                      </a:xfrm>
                      <a:prstGeom prst="rect">
                        <a:avLst/>
                      </a:prstGeom>
                    </p:spPr>
                  </p:pic>
                </p:oleObj>
              </mc:Fallback>
            </mc:AlternateContent>
          </a:graphicData>
        </a:graphic>
      </p:graphicFrame>
      <p:sp>
        <p:nvSpPr>
          <p:cNvPr id="14" name="矩形 13"/>
          <p:cNvSpPr/>
          <p:nvPr/>
        </p:nvSpPr>
        <p:spPr>
          <a:xfrm>
            <a:off x="1558702" y="1214964"/>
            <a:ext cx="518091" cy="492443"/>
          </a:xfrm>
          <a:prstGeom prst="rect">
            <a:avLst/>
          </a:prstGeom>
        </p:spPr>
        <p:txBody>
          <a:bodyPr wrap="none">
            <a:spAutoFit/>
          </a:bodyPr>
          <a:lstStyle/>
          <a:p>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路</a:t>
            </a:r>
            <a:endParaRPr lang="zh-CN" altLang="en-US">
              <a:solidFill>
                <a:srgbClr val="C00000"/>
              </a:solidFill>
            </a:endParaRPr>
          </a:p>
        </p:txBody>
      </p:sp>
      <p:sp>
        <p:nvSpPr>
          <p:cNvPr id="18" name="矩形 17"/>
          <p:cNvSpPr/>
          <p:nvPr/>
        </p:nvSpPr>
        <p:spPr>
          <a:xfrm>
            <a:off x="5315699" y="1214964"/>
            <a:ext cx="851515" cy="492443"/>
          </a:xfrm>
          <a:prstGeom prst="rect">
            <a:avLst/>
          </a:prstGeom>
        </p:spPr>
        <p:txBody>
          <a:bodyPr wrap="none">
            <a:spAutoFit/>
          </a:bodyPr>
          <a:lstStyle/>
          <a:p>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树根</a:t>
            </a:r>
            <a:endParaRPr lang="zh-CN" altLang="en-US">
              <a:solidFill>
                <a:srgbClr val="C00000"/>
              </a:solidFill>
            </a:endParaRPr>
          </a:p>
        </p:txBody>
      </p:sp>
      <p:sp>
        <p:nvSpPr>
          <p:cNvPr id="21" name="矩形 20"/>
          <p:cNvSpPr/>
          <p:nvPr/>
        </p:nvSpPr>
        <p:spPr>
          <a:xfrm>
            <a:off x="729442" y="1784765"/>
            <a:ext cx="1518364" cy="492443"/>
          </a:xfrm>
          <a:prstGeom prst="rect">
            <a:avLst/>
          </a:prstGeom>
        </p:spPr>
        <p:txBody>
          <a:bodyPr wrap="none">
            <a:spAutoFit/>
          </a:bodyPr>
          <a:lstStyle/>
          <a:p>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造字方法</a:t>
            </a:r>
            <a:endParaRPr lang="zh-CN" altLang="en-US">
              <a:solidFill>
                <a:srgbClr val="C00000"/>
              </a:solidFill>
            </a:endParaRPr>
          </a:p>
        </p:txBody>
      </p:sp>
      <p:sp>
        <p:nvSpPr>
          <p:cNvPr id="23" name="矩形 22"/>
          <p:cNvSpPr/>
          <p:nvPr/>
        </p:nvSpPr>
        <p:spPr>
          <a:xfrm>
            <a:off x="3150410" y="1792738"/>
            <a:ext cx="2185214" cy="492443"/>
          </a:xfrm>
          <a:prstGeom prst="rect">
            <a:avLst/>
          </a:prstGeom>
        </p:spPr>
        <p:txBody>
          <a:bodyPr wrap="none">
            <a:spAutoFit/>
          </a:bodyPr>
          <a:lstStyle/>
          <a:p>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其构造的字形</a:t>
            </a:r>
            <a:endParaRPr lang="zh-CN" altLang="en-US">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2"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linds(horizontal)">
                                      <p:cBhvr>
                                        <p:cTn id="13" dur="500"/>
                                        <p:tgtEl>
                                          <p:spTgt spid="21"/>
                                        </p:tgtEl>
                                      </p:cBhvr>
                                    </p:animEffect>
                                  </p:childTnLst>
                                </p:cTn>
                              </p:par>
                              <p:par>
                                <p:cTn id="14" presetID="3" presetClass="entr" presetSubtype="10" fill="hold" grpId="3"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linds(horizontal)">
                                      <p:cBhvr>
                                        <p:cTn id="16" dur="500"/>
                                        <p:tgtEl>
                                          <p:spTgt spid="23"/>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1"/>
      <p:bldP spid="21" grpId="2"/>
      <p:bldP spid="23" grpId="3"/>
    </p:bldLs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1413570"/>
            <a:ext cx="11521280" cy="2492990"/>
          </a:xfrm>
          <a:prstGeom prst="rect">
            <a:avLst/>
          </a:prstGeom>
        </p:spPr>
        <p:txBody>
          <a:bodyPr wrap="square">
            <a:spAutoFit/>
          </a:bodyPr>
          <a:lstStyle/>
          <a:p>
            <a:pPr indent="660400"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3.</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结构分析法</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在文言文中，排比句、对偶句、并列词句对举的语言现象很多。在对举句中，位置对称的词语一般词性相同，词义相近、相反或相对，因此，通过对已知词语的词性、词义进行分析，就可以推知未知词语的词性、词义。</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13283" y="909514"/>
            <a:ext cx="11542563" cy="4293483"/>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4</a:t>
            </a:r>
            <a:r>
              <a:rPr lang="zh-CN" altLang="zh-CN" sz="2600" kern="100">
                <a:latin typeface="Times New Roman" pitchFamily="18" charset="0"/>
                <a:ea typeface="微软雅黑" panose="020b0503020204020204" charset="-122"/>
                <a:cs typeface="Times New Roman" panose="02020603050405020304" pitchFamily="18" charset="0"/>
              </a:rPr>
              <a:t>　充分利用句中加</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的字来推断加颜色字的意思或用法。</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闾阎</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扑</a:t>
            </a:r>
            <a:r>
              <a:rPr lang="zh-CN" altLang="zh-CN" sz="2600" kern="100">
                <a:latin typeface="Times New Roman" pitchFamily="18" charset="0"/>
                <a:ea typeface="微软雅黑" panose="020b0503020204020204" charset="-122"/>
                <a:cs typeface="Times New Roman" panose="02020603050405020304" pitchFamily="18" charset="0"/>
              </a:rPr>
              <a:t>地，钟鸣鼎食之家；舸</a:t>
            </a:r>
            <a:r>
              <a:rPr lang="zh-CN" altLang="zh-CN" sz="2600" kern="100" smtClean="0">
                <a:latin typeface="Times New Roman" pitchFamily="18" charset="0"/>
                <a:ea typeface="微软雅黑" panose="020b0503020204020204" charset="-122"/>
                <a:cs typeface="Times New Roman" panose="02020603050405020304" pitchFamily="18" charset="0"/>
              </a:rPr>
              <a:t>舰</a:t>
            </a:r>
            <a:r>
              <a:rPr lang="en-US" altLang="zh-CN" sz="2600" kern="100" smtClean="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津</a:t>
            </a:r>
            <a:r>
              <a:rPr lang="zh-CN" altLang="zh-CN" sz="2600" kern="100">
                <a:latin typeface="Times New Roman" pitchFamily="18" charset="0"/>
                <a:ea typeface="微软雅黑" panose="020b0503020204020204" charset="-122"/>
                <a:cs typeface="Times New Roman" panose="02020603050405020304" pitchFamily="18" charset="0"/>
              </a:rPr>
              <a:t>，青雀黄龙之舳</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则</a:t>
            </a:r>
            <a:r>
              <a:rPr lang="zh-CN" altLang="zh-CN" sz="2600" kern="100" smtClean="0">
                <a:latin typeface="Times New Roman" pitchFamily="18" charset="0"/>
                <a:ea typeface="微软雅黑" panose="020b0503020204020204" charset="-122"/>
                <a:cs typeface="Times New Roman" panose="02020603050405020304" pitchFamily="18" charset="0"/>
              </a:rPr>
              <a:t>思</a:t>
            </a:r>
            <a:r>
              <a:rPr lang="en-US" altLang="zh-CN" sz="2600" kern="100" smtClean="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始而</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敬</a:t>
            </a:r>
            <a:r>
              <a:rPr lang="zh-CN" altLang="zh-CN" sz="2600" kern="100">
                <a:latin typeface="Times New Roman" pitchFamily="18" charset="0"/>
                <a:ea typeface="微软雅黑" panose="020b0503020204020204" charset="-122"/>
                <a:cs typeface="Times New Roman" panose="02020603050405020304" pitchFamily="18" charset="0"/>
              </a:rPr>
              <a:t>终</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忠</a:t>
            </a:r>
            <a:r>
              <a:rPr lang="zh-CN" altLang="zh-CN" sz="2600" kern="100" smtClean="0">
                <a:latin typeface="Times New Roman" pitchFamily="18" charset="0"/>
                <a:ea typeface="微软雅黑" panose="020b0503020204020204" charset="-122"/>
                <a:cs typeface="Times New Roman" panose="02020603050405020304" pitchFamily="18" charset="0"/>
              </a:rPr>
              <a:t>不必</a:t>
            </a:r>
            <a:r>
              <a:rPr lang="en-US" altLang="zh-CN" sz="2600" kern="100" smtClean="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兮</a:t>
            </a:r>
            <a:r>
              <a:rPr lang="zh-CN" altLang="zh-CN" sz="2600" kern="100">
                <a:latin typeface="Times New Roman" pitchFamily="18" charset="0"/>
                <a:ea typeface="微软雅黑" panose="020b0503020204020204" charset="-122"/>
                <a:cs typeface="Times New Roman" panose="02020603050405020304" pitchFamily="18" charset="0"/>
              </a:rPr>
              <a:t>，贤不必</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以</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smtClean="0">
                <a:latin typeface="Times New Roman" pitchFamily="18" charset="0"/>
                <a:ea typeface="微软雅黑" panose="020b0503020204020204" charset="-122"/>
                <a:cs typeface="Times New Roman" panose="02020603050405020304" pitchFamily="18" charset="0"/>
              </a:rPr>
              <a:t>人</a:t>
            </a:r>
            <a:r>
              <a:rPr lang="en-US" altLang="zh-CN" sz="2600" kern="100" smtClean="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车</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舆</a:t>
            </a:r>
            <a:r>
              <a:rPr lang="zh-CN" altLang="zh-CN" sz="2600" kern="100">
                <a:latin typeface="Times New Roman" pitchFamily="18" charset="0"/>
                <a:ea typeface="微软雅黑" panose="020b0503020204020204" charset="-122"/>
                <a:cs typeface="Times New Roman" panose="02020603050405020304" pitchFamily="18" charset="0"/>
              </a:rPr>
              <a:t>，万物殷富</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(5)</a:t>
            </a:r>
            <a:r>
              <a:rPr lang="zh-CN" altLang="zh-CN" sz="2600" kern="100">
                <a:latin typeface="Times New Roman" pitchFamily="18" charset="0"/>
                <a:ea typeface="微软雅黑" panose="020b0503020204020204" charset="-122"/>
                <a:cs typeface="Times New Roman" panose="02020603050405020304" pitchFamily="18" charset="0"/>
              </a:rPr>
              <a:t>父</a:t>
            </a:r>
            <a:r>
              <a:rPr lang="zh-CN" altLang="zh-CN" sz="2600" kern="100" smtClean="0">
                <a:latin typeface="Times New Roman" pitchFamily="18" charset="0"/>
                <a:ea typeface="微软雅黑" panose="020b0503020204020204" charset="-122"/>
                <a:cs typeface="Times New Roman" panose="02020603050405020304" pitchFamily="18" charset="0"/>
              </a:rPr>
              <a:t>未尝</a:t>
            </a:r>
            <a:r>
              <a:rPr lang="en-US" altLang="zh-CN" sz="2600" kern="100" smtClean="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母未尝</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非</a:t>
            </a:r>
            <a:r>
              <a:rPr lang="zh-CN" altLang="zh-CN" sz="2600" kern="100">
                <a:latin typeface="Times New Roman" pitchFamily="18" charset="0"/>
                <a:ea typeface="微软雅黑" panose="020b0503020204020204" charset="-122"/>
                <a:cs typeface="Times New Roman" panose="02020603050405020304" pitchFamily="18" charset="0"/>
              </a:rPr>
              <a:t>，闾里未尝</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让</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(6)</a:t>
            </a:r>
            <a:r>
              <a:rPr lang="zh-CN" altLang="zh-CN" sz="2600" kern="100">
                <a:latin typeface="Times New Roman" pitchFamily="18" charset="0"/>
                <a:ea typeface="微软雅黑" panose="020b0503020204020204" charset="-122"/>
                <a:cs typeface="Times New Roman" panose="02020603050405020304" pitchFamily="18" charset="0"/>
              </a:rPr>
              <a:t>又况天地之无</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倪</a:t>
            </a:r>
            <a:r>
              <a:rPr lang="zh-CN" altLang="zh-CN" sz="2600" kern="100">
                <a:latin typeface="Times New Roman" pitchFamily="18" charset="0"/>
                <a:ea typeface="微软雅黑" panose="020b0503020204020204" charset="-122"/>
                <a:cs typeface="Times New Roman" panose="02020603050405020304" pitchFamily="18" charset="0"/>
              </a:rPr>
              <a:t>，阴阳之无</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柳宗元</a:t>
            </a:r>
            <a:r>
              <a:rPr lang="zh-CN" altLang="zh-CN" sz="2600" kern="100">
                <a:latin typeface="Times New Roman" pitchFamily="18" charset="0"/>
                <a:ea typeface="微软雅黑" panose="020b0503020204020204" charset="-122"/>
                <a:cs typeface="Times New Roman" panose="02020603050405020304" pitchFamily="18" charset="0"/>
              </a:rPr>
              <a:t>《非国语》</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a:t>
            </a:r>
            <a:endParaRPr lang="zh-CN" altLang="zh-CN" sz="1050" kern="100">
              <a:latin typeface="宋体" pitchFamily="2" charset="-122"/>
              <a:cs typeface="Courier New" panose="02070309020205020404" pitchFamily="49" charset="0"/>
            </a:endParaRPr>
          </a:p>
        </p:txBody>
      </p:sp>
      <p:graphicFrame>
        <p:nvGraphicFramePr>
          <p:cNvPr id="4" name="对象 3"/>
          <p:cNvGraphicFramePr>
            <a:graphicFrameLocks noChangeAspect="1"/>
          </p:cNvGraphicFramePr>
          <p:nvPr/>
        </p:nvGraphicFramePr>
        <p:xfrm>
          <a:off x="5451806" y="1583713"/>
          <a:ext cx="717550" cy="792163"/>
        </p:xfrm>
        <a:graphic>
          <a:graphicData uri="http://schemas.openxmlformats.org/presentationml/2006/ole">
            <mc:AlternateContent xmlns:mc="http://schemas.openxmlformats.org/markup-compatibility/2006">
              <mc:Choice xmlns:v="urn:schemas-microsoft-com:vml" Requires="v">
                <p:oleObj spid="_x0000_s1041"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451806" y="1583713"/>
                        <a:ext cx="717550" cy="792163"/>
                      </a:xfrm>
                      <a:prstGeom prst="rect">
                        <a:avLst/>
                      </a:prstGeom>
                    </p:spPr>
                  </p:pic>
                </p:oleObj>
              </mc:Fallback>
            </mc:AlternateContent>
          </a:graphicData>
        </a:graphic>
      </p:graphicFrame>
      <p:sp>
        <p:nvSpPr>
          <p:cNvPr id="6" name="矩形 5"/>
          <p:cNvSpPr/>
          <p:nvPr/>
        </p:nvSpPr>
        <p:spPr>
          <a:xfrm>
            <a:off x="8857320" y="1437801"/>
            <a:ext cx="518091"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满</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7" name="矩形 6"/>
          <p:cNvSpPr/>
          <p:nvPr/>
        </p:nvSpPr>
        <p:spPr>
          <a:xfrm>
            <a:off x="3535864" y="2028427"/>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慎重</a:t>
            </a:r>
          </a:p>
        </p:txBody>
      </p:sp>
      <p:sp>
        <p:nvSpPr>
          <p:cNvPr id="8" name="矩形 7"/>
          <p:cNvSpPr/>
          <p:nvPr/>
        </p:nvSpPr>
        <p:spPr>
          <a:xfrm>
            <a:off x="4634723" y="2619194"/>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任用</a:t>
            </a:r>
          </a:p>
        </p:txBody>
      </p:sp>
      <p:sp>
        <p:nvSpPr>
          <p:cNvPr id="9" name="矩形 8"/>
          <p:cNvSpPr/>
          <p:nvPr/>
        </p:nvSpPr>
        <p:spPr>
          <a:xfrm>
            <a:off x="4308254" y="3222579"/>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众多</a:t>
            </a:r>
          </a:p>
        </p:txBody>
      </p:sp>
      <p:sp>
        <p:nvSpPr>
          <p:cNvPr id="10" name="矩形 9"/>
          <p:cNvSpPr/>
          <p:nvPr/>
        </p:nvSpPr>
        <p:spPr>
          <a:xfrm>
            <a:off x="6192173" y="3806137"/>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责备</a:t>
            </a:r>
          </a:p>
        </p:txBody>
      </p:sp>
      <p:sp>
        <p:nvSpPr>
          <p:cNvPr id="11" name="矩形 10"/>
          <p:cNvSpPr/>
          <p:nvPr/>
        </p:nvSpPr>
        <p:spPr>
          <a:xfrm>
            <a:off x="8364626" y="4398545"/>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边际</a:t>
            </a:r>
          </a:p>
        </p:txBody>
      </p:sp>
      <p:graphicFrame>
        <p:nvGraphicFramePr>
          <p:cNvPr id="14" name="对象 13"/>
          <p:cNvGraphicFramePr>
            <a:graphicFrameLocks noChangeAspect="1"/>
          </p:cNvGraphicFramePr>
          <p:nvPr/>
        </p:nvGraphicFramePr>
        <p:xfrm>
          <a:off x="1486694" y="2203322"/>
          <a:ext cx="792163" cy="792163"/>
        </p:xfrm>
        <a:graphic>
          <a:graphicData uri="http://schemas.openxmlformats.org/presentationml/2006/ole">
            <mc:AlternateContent xmlns:mc="http://schemas.openxmlformats.org/markup-compatibility/2006">
              <mc:Choice xmlns:v="urn:schemas-microsoft-com:vml" Requires="v">
                <p:oleObj spid="_x0000_s104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1486694" y="2203322"/>
                        <a:ext cx="792163" cy="792163"/>
                      </a:xfrm>
                      <a:prstGeom prst="rect">
                        <a:avLst/>
                      </a:prstGeom>
                    </p:spPr>
                  </p:pic>
                </p:oleObj>
              </mc:Fallback>
            </mc:AlternateContent>
          </a:graphicData>
        </a:graphic>
      </p:graphicFrame>
      <p:graphicFrame>
        <p:nvGraphicFramePr>
          <p:cNvPr id="15" name="对象 14"/>
          <p:cNvGraphicFramePr>
            <a:graphicFrameLocks noChangeAspect="1"/>
          </p:cNvGraphicFramePr>
          <p:nvPr/>
        </p:nvGraphicFramePr>
        <p:xfrm>
          <a:off x="1821812" y="2781722"/>
          <a:ext cx="782638" cy="792162"/>
        </p:xfrm>
        <a:graphic>
          <a:graphicData uri="http://schemas.openxmlformats.org/presentationml/2006/ole">
            <mc:AlternateContent xmlns:mc="http://schemas.openxmlformats.org/markup-compatibility/2006">
              <mc:Choice xmlns:v="urn:schemas-microsoft-com:vml" Requires="v">
                <p:oleObj spid="_x0000_s1043" name="文档" r:id="rId6" progId="Word.Document.12">
                  <p:embed/>
                </p:oleObj>
              </mc:Choice>
              <mc:Fallback>
                <p:oleObj name="文档" r:id="rId6" progId="Word.Document.12">
                  <p:embed/>
                  <p:pic>
                    <p:nvPicPr>
                      <p:cNvPr id="0" name="OLE substitute image"/>
                      <p:cNvPicPr/>
                      <p:nvPr/>
                    </p:nvPicPr>
                    <p:blipFill>
                      <a:blip r:embed="rId7"/>
                      <a:stretch>
                        <a:fillRect/>
                      </a:stretch>
                    </p:blipFill>
                    <p:spPr>
                      <a:xfrm>
                        <a:off x="1821812" y="2781722"/>
                        <a:ext cx="782638" cy="792162"/>
                      </a:xfrm>
                      <a:prstGeom prst="rect">
                        <a:avLst/>
                      </a:prstGeom>
                    </p:spPr>
                  </p:pic>
                </p:oleObj>
              </mc:Fallback>
            </mc:AlternateContent>
          </a:graphicData>
        </a:graphic>
      </p:graphicFrame>
      <p:graphicFrame>
        <p:nvGraphicFramePr>
          <p:cNvPr id="16" name="对象 15"/>
          <p:cNvGraphicFramePr>
            <a:graphicFrameLocks noChangeAspect="1"/>
          </p:cNvGraphicFramePr>
          <p:nvPr/>
        </p:nvGraphicFramePr>
        <p:xfrm>
          <a:off x="1169330" y="3360122"/>
          <a:ext cx="801688" cy="792162"/>
        </p:xfrm>
        <a:graphic>
          <a:graphicData uri="http://schemas.openxmlformats.org/presentationml/2006/ole">
            <mc:AlternateContent xmlns:mc="http://schemas.openxmlformats.org/markup-compatibility/2006">
              <mc:Choice xmlns:v="urn:schemas-microsoft-com:vml" Requires="v">
                <p:oleObj spid="_x0000_s1044" name="文档" r:id="rId8" progId="Word.Document.12">
                  <p:embed/>
                </p:oleObj>
              </mc:Choice>
              <mc:Fallback>
                <p:oleObj name="文档" r:id="rId8" progId="Word.Document.12">
                  <p:embed/>
                  <p:pic>
                    <p:nvPicPr>
                      <p:cNvPr id="0" name="OLE substitute image"/>
                      <p:cNvPicPr/>
                      <p:nvPr/>
                    </p:nvPicPr>
                    <p:blipFill>
                      <a:blip r:embed="rId9"/>
                      <a:stretch>
                        <a:fillRect/>
                      </a:stretch>
                    </p:blipFill>
                    <p:spPr>
                      <a:xfrm>
                        <a:off x="1169330" y="3360122"/>
                        <a:ext cx="801688" cy="792162"/>
                      </a:xfrm>
                      <a:prstGeom prst="rect">
                        <a:avLst/>
                      </a:prstGeom>
                    </p:spPr>
                  </p:pic>
                </p:oleObj>
              </mc:Fallback>
            </mc:AlternateContent>
          </a:graphicData>
        </a:graphic>
      </p:graphicFrame>
      <p:graphicFrame>
        <p:nvGraphicFramePr>
          <p:cNvPr id="17" name="对象 16"/>
          <p:cNvGraphicFramePr>
            <a:graphicFrameLocks noChangeAspect="1"/>
          </p:cNvGraphicFramePr>
          <p:nvPr/>
        </p:nvGraphicFramePr>
        <p:xfrm>
          <a:off x="1828979" y="3946473"/>
          <a:ext cx="727075" cy="792163"/>
        </p:xfrm>
        <a:graphic>
          <a:graphicData uri="http://schemas.openxmlformats.org/presentationml/2006/ole">
            <mc:AlternateContent xmlns:mc="http://schemas.openxmlformats.org/markup-compatibility/2006">
              <mc:Choice xmlns:v="urn:schemas-microsoft-com:vml" Requires="v">
                <p:oleObj spid="_x0000_s1045" name="文档" r:id="rId10" progId="Word.Document.12">
                  <p:embed/>
                </p:oleObj>
              </mc:Choice>
              <mc:Fallback>
                <p:oleObj name="文档" r:id="rId10" progId="Word.Document.12">
                  <p:embed/>
                  <p:pic>
                    <p:nvPicPr>
                      <p:cNvPr id="0" name="OLE substitute image"/>
                      <p:cNvPicPr/>
                      <p:nvPr/>
                    </p:nvPicPr>
                    <p:blipFill>
                      <a:blip r:embed="rId11"/>
                      <a:stretch>
                        <a:fillRect/>
                      </a:stretch>
                    </p:blipFill>
                    <p:spPr>
                      <a:xfrm>
                        <a:off x="1828979" y="3946473"/>
                        <a:ext cx="727075" cy="792163"/>
                      </a:xfrm>
                      <a:prstGeom prst="rect">
                        <a:avLst/>
                      </a:prstGeom>
                    </p:spPr>
                  </p:pic>
                </p:oleObj>
              </mc:Fallback>
            </mc:AlternateContent>
          </a:graphicData>
        </a:graphic>
      </p:graphicFrame>
      <p:graphicFrame>
        <p:nvGraphicFramePr>
          <p:cNvPr id="18" name="对象 17"/>
          <p:cNvGraphicFramePr>
            <a:graphicFrameLocks noChangeAspect="1"/>
          </p:cNvGraphicFramePr>
          <p:nvPr/>
        </p:nvGraphicFramePr>
        <p:xfrm>
          <a:off x="4832763" y="4571983"/>
          <a:ext cx="385762" cy="792163"/>
        </p:xfrm>
        <a:graphic>
          <a:graphicData uri="http://schemas.openxmlformats.org/presentationml/2006/ole">
            <mc:AlternateContent xmlns:mc="http://schemas.openxmlformats.org/markup-compatibility/2006">
              <mc:Choice xmlns:v="urn:schemas-microsoft-com:vml" Requires="v">
                <p:oleObj spid="_x0000_s1046" name="文档" r:id="rId12" progId="Word.Document.12">
                  <p:embed/>
                </p:oleObj>
              </mc:Choice>
              <mc:Fallback>
                <p:oleObj name="文档" r:id="rId12" progId="Word.Document.12">
                  <p:embed/>
                  <p:pic>
                    <p:nvPicPr>
                      <p:cNvPr id="0" name="OLE substitute image"/>
                      <p:cNvPicPr/>
                      <p:nvPr/>
                    </p:nvPicPr>
                    <p:blipFill>
                      <a:blip r:embed="rId13"/>
                      <a:stretch>
                        <a:fillRect/>
                      </a:stretch>
                    </p:blipFill>
                    <p:spPr>
                      <a:xfrm>
                        <a:off x="4832763" y="4571983"/>
                        <a:ext cx="385762" cy="79216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8" grpId="2"/>
      <p:bldP spid="9" grpId="3"/>
      <p:bldP spid="10" grpId="4"/>
      <p:bldP spid="11" grpId="5"/>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1056427"/>
            <a:ext cx="11521280" cy="4893647"/>
          </a:xfrm>
          <a:prstGeom prst="rect">
            <a:avLst/>
          </a:prstGeom>
        </p:spPr>
        <p:txBody>
          <a:bodyPr wrap="square">
            <a:spAutoFit/>
          </a:bodyPr>
          <a:lstStyle/>
          <a:p>
            <a:pPr indent="660400"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4.</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语法辨别法</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句子的结构是固定的，组合是有规律的，词在句中所处的语法位置，为我们推断词义提供了依据。如主语、宾语常由名词、代词充当，谓语大多由动词、形容词充当，状语大多由副词充当等。</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划分句子成分法</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信</a:t>
            </a:r>
            <a:r>
              <a:rPr lang="zh-CN" altLang="zh-CN" sz="2600" kern="100">
                <a:latin typeface="Times New Roman" pitchFamily="18" charset="0"/>
                <a:ea typeface="微软雅黑" panose="020b0503020204020204" charset="-122"/>
                <a:cs typeface="Times New Roman" panose="02020603050405020304" pitchFamily="18" charset="0"/>
              </a:rPr>
              <a:t>义著于四海</a:t>
            </a:r>
            <a:r>
              <a:rPr lang="en-US" altLang="zh-CN" sz="2600" kern="100">
                <a:latin typeface="宋体" pitchFamily="2" charset="-122"/>
                <a:ea typeface="微软雅黑" panose="020b0503020204020204" charset="-122"/>
                <a:cs typeface="Times New Roman" panose="02020603050405020304" pitchFamily="18" charset="0"/>
              </a:rPr>
              <a:t>”</a:t>
            </a:r>
            <a:r>
              <a:rPr lang="en-US" altLang="zh-CN" sz="2600" kern="100">
                <a:latin typeface="Times New Roman" pitchFamily="18" charset="0"/>
                <a:ea typeface="微软雅黑" panose="020b0503020204020204" charset="-122"/>
                <a:cs typeface="Courier New" panose="02070309020205020404" pitchFamily="49"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信义</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作主语，可判断</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信</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是名词，作</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信用</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讲</a:t>
            </a:r>
            <a:r>
              <a:rPr lang="en-US" altLang="zh-CN" sz="2600" kern="100">
                <a:latin typeface="Times New Roman"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烟涛微茫</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信</a:t>
            </a:r>
            <a:r>
              <a:rPr lang="zh-CN" altLang="zh-CN" sz="2600" kern="100">
                <a:latin typeface="Times New Roman" pitchFamily="18" charset="0"/>
                <a:ea typeface="微软雅黑" panose="020b0503020204020204" charset="-122"/>
                <a:cs typeface="Times New Roman" panose="02020603050405020304" pitchFamily="18" charset="0"/>
              </a:rPr>
              <a:t>难求</a:t>
            </a:r>
            <a:r>
              <a:rPr lang="en-US" altLang="zh-CN" sz="2600" kern="100">
                <a:latin typeface="宋体" pitchFamily="2" charset="-122"/>
                <a:ea typeface="微软雅黑" panose="020b0503020204020204" charset="-122"/>
                <a:cs typeface="Times New Roman" panose="02020603050405020304" pitchFamily="18" charset="0"/>
              </a:rPr>
              <a:t>”</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状语，确实</a:t>
            </a:r>
            <a:r>
              <a:rPr lang="en-US" altLang="zh-CN" sz="2600" kern="100">
                <a:latin typeface="Times New Roman"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楚王贪而</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信</a:t>
            </a:r>
            <a:r>
              <a:rPr lang="zh-CN" altLang="zh-CN" sz="2600" kern="100">
                <a:latin typeface="Times New Roman" pitchFamily="18" charset="0"/>
                <a:ea typeface="微软雅黑" panose="020b0503020204020204" charset="-122"/>
                <a:cs typeface="Times New Roman" panose="02020603050405020304" pitchFamily="18" charset="0"/>
              </a:rPr>
              <a:t>张仪</a:t>
            </a:r>
            <a:r>
              <a:rPr lang="en-US" altLang="zh-CN" sz="2600" kern="100">
                <a:latin typeface="宋体" pitchFamily="2" charset="-122"/>
                <a:ea typeface="微软雅黑" panose="020b0503020204020204" charset="-122"/>
                <a:cs typeface="Times New Roman" panose="02020603050405020304" pitchFamily="18" charset="0"/>
              </a:rPr>
              <a:t>”</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谓语，信任</a:t>
            </a:r>
            <a:r>
              <a:rPr lang="en-US" altLang="zh-CN" sz="2600" kern="100">
                <a:latin typeface="Times New Roman"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464667"/>
            <a:ext cx="11521280" cy="3693319"/>
          </a:xfrm>
          <a:prstGeom prst="rect">
            <a:avLst/>
          </a:prstGeom>
        </p:spPr>
        <p:txBody>
          <a:bodyPr wrap="square">
            <a:spAutoFit/>
          </a:bodyPr>
          <a:lstStyle/>
          <a:p>
            <a:pPr indent="660400"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看搭配</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辍耕</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之</a:t>
            </a:r>
            <a:r>
              <a:rPr lang="zh-CN" altLang="zh-CN" sz="2600" kern="100">
                <a:latin typeface="Times New Roman" pitchFamily="18" charset="0"/>
                <a:ea typeface="微软雅黑" panose="020b0503020204020204" charset="-122"/>
                <a:cs typeface="Times New Roman" panose="02020603050405020304" pitchFamily="18" charset="0"/>
              </a:rPr>
              <a:t>垄上</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后接表地点的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垄上</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，很明显，</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在这里只能译成动词</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到</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才能与之搭配。</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自放驴，取</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樵</a:t>
            </a:r>
            <a:r>
              <a:rPr lang="zh-CN" altLang="zh-CN" sz="2600" kern="100">
                <a:latin typeface="Times New Roman" pitchFamily="18" charset="0"/>
                <a:ea typeface="微软雅黑" panose="020b0503020204020204" charset="-122"/>
                <a:cs typeface="Times New Roman" panose="02020603050405020304" pitchFamily="18" charset="0"/>
              </a:rPr>
              <a:t>炊爨</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，题目中给的词义是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打柴</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樵</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前面有动词</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取</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，后面有动词</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炊爨</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，上下文联系起来，不难推断出它处于宾语的位置，是名词，应该是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木柴</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的意思；</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打柴</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是动词，明显不当。</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744294"/>
            <a:ext cx="11521280" cy="549381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5</a:t>
            </a:r>
            <a:r>
              <a:rPr lang="zh-CN" altLang="zh-CN" sz="2600" kern="100">
                <a:latin typeface="Times New Roman" pitchFamily="18" charset="0"/>
                <a:ea typeface="微软雅黑" panose="020b0503020204020204" charset="-122"/>
                <a:cs typeface="Times New Roman" panose="02020603050405020304" pitchFamily="18" charset="0"/>
              </a:rPr>
              <a:t>　利用语法辨别法推断下列句中加颜色字的意思。</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谢贞</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八岁，尝为《春日闲居》五言诗，从舅尚书王筠</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奇</a:t>
            </a:r>
            <a:r>
              <a:rPr lang="zh-CN" altLang="zh-CN" sz="2600" kern="100">
                <a:latin typeface="Times New Roman" pitchFamily="18" charset="0"/>
                <a:ea typeface="微软雅黑" panose="020b0503020204020204" charset="-122"/>
                <a:cs typeface="Times New Roman" panose="02020603050405020304" pitchFamily="18" charset="0"/>
              </a:rPr>
              <a:t>其有佳致</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a:t>
            </a:r>
            <a:br>
              <a:rPr lang="en-US" altLang="zh-CN" sz="2600" u="sng" kern="100" smtClean="0">
                <a:latin typeface="Times New Roman" pitchFamily="18" charset="0"/>
                <a:ea typeface="楷体_GB2312" pitchFamily="49" charset="-122"/>
                <a:cs typeface="Times New Roman" panose="02020603050405020304" pitchFamily="18" charset="0"/>
              </a:rPr>
            </a:br>
            <a:r>
              <a:rPr lang="en-US" altLang="zh-CN" sz="2600" kern="100" smtClean="0">
                <a:latin typeface="Times New Roman" pitchFamily="18" charset="0"/>
                <a:ea typeface="楷体_GB2312" pitchFamily="49" charset="-122"/>
                <a:cs typeface="Times New Roman" panose="02020603050405020304" pitchFamily="18" charset="0"/>
              </a:rPr>
              <a:t>________________</a:t>
            </a:r>
            <a:endParaRPr lang="en-US" altLang="zh-CN" sz="2600" kern="100">
              <a:latin typeface="Times New Roman" pitchFamily="18" charset="0"/>
              <a:ea typeface="楷体_GB2312" pitchFamily="49" charset="-122"/>
              <a:cs typeface="Times New Roman" panose="02020603050405020304" pitchFamily="18" charset="0"/>
            </a:endParaRPr>
          </a:p>
          <a:p>
            <a:pPr algn="just">
              <a:lnSpc>
                <a:spcPct val="150000"/>
              </a:lnSpc>
              <a:spcAft>
                <a:spcPct val="0"/>
              </a:spcAft>
            </a:pP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太祖将取滁州，率数骑前行，云</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指传主花云</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从。猝遇贼数千，云</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翼</a:t>
            </a:r>
            <a:r>
              <a:rPr lang="zh-CN" altLang="zh-CN" sz="2600" kern="100">
                <a:latin typeface="Times New Roman" pitchFamily="18" charset="0"/>
                <a:ea typeface="微软雅黑" panose="020b0503020204020204" charset="-122"/>
                <a:cs typeface="Times New Roman" panose="02020603050405020304" pitchFamily="18" charset="0"/>
              </a:rPr>
              <a:t>太祖，拔剑跃马冲阵而进</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诸山越</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指偏远地方</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不</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宾</a:t>
            </a:r>
            <a:r>
              <a:rPr lang="zh-CN" altLang="zh-CN" sz="2600" kern="100">
                <a:latin typeface="Times New Roman" pitchFamily="18" charset="0"/>
                <a:ea typeface="微软雅黑" panose="020b0503020204020204" charset="-122"/>
                <a:cs typeface="Times New Roman" panose="02020603050405020304" pitchFamily="18" charset="0"/>
              </a:rPr>
              <a:t>，有寇难之县，辄用盖</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指传主黄盖</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为守长</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a:t>
            </a:r>
          </a:p>
          <a:p>
            <a:pPr algn="just">
              <a:lnSpc>
                <a:spcPct val="150000"/>
              </a:lnSpc>
              <a:spcAft>
                <a:spcPct val="0"/>
              </a:spcAft>
            </a:pPr>
            <a:r>
              <a:rPr lang="en-US" altLang="zh-CN" sz="2600" kern="100" smtClean="0">
                <a:latin typeface="Times New Roman" pitchFamily="18" charset="0"/>
                <a:ea typeface="楷体_GB2312" pitchFamily="49" charset="-122"/>
                <a:cs typeface="Times New Roman" panose="02020603050405020304" pitchFamily="18" charset="0"/>
              </a:rPr>
              <a:t>_________</a:t>
            </a:r>
            <a:endParaRPr lang="en-US" altLang="zh-CN" sz="2600" u="sng" kern="100">
              <a:latin typeface="Times New Roman" pitchFamily="18" charset="0"/>
              <a:ea typeface="楷体_GB2312" pitchFamily="49" charset="-122"/>
              <a:cs typeface="Times New Roman" panose="02020603050405020304" pitchFamily="18" charset="0"/>
            </a:endParaRPr>
          </a:p>
          <a:p>
            <a:pPr algn="just">
              <a:lnSpc>
                <a:spcPct val="150000"/>
              </a:lnSpc>
              <a:spcAft>
                <a:spcPct val="0"/>
              </a:spcAft>
            </a:pP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天下之势，譬如病者，陛下既得良医矣，信任不疑，非徒</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愈</a:t>
            </a:r>
            <a:r>
              <a:rPr lang="zh-CN" altLang="zh-CN" sz="2600" kern="100">
                <a:latin typeface="Times New Roman" pitchFamily="18" charset="0"/>
                <a:ea typeface="微软雅黑" panose="020b0503020204020204" charset="-122"/>
                <a:cs typeface="Times New Roman" panose="02020603050405020304" pitchFamily="18" charset="0"/>
              </a:rPr>
              <a:t>病，而又</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寿</a:t>
            </a:r>
            <a:r>
              <a:rPr lang="zh-CN" altLang="zh-CN" sz="2600" kern="100">
                <a:latin typeface="Times New Roman" pitchFamily="18" charset="0"/>
                <a:ea typeface="微软雅黑" panose="020b0503020204020204" charset="-122"/>
                <a:cs typeface="Times New Roman" panose="02020603050405020304" pitchFamily="18" charset="0"/>
              </a:rPr>
              <a:t>民</a:t>
            </a:r>
            <a:r>
              <a:rPr lang="zh-CN" altLang="zh-CN" sz="2600" kern="100" smtClean="0">
                <a:latin typeface="Times New Roman" pitchFamily="18" charset="0"/>
                <a:ea typeface="微软雅黑" panose="020b0503020204020204" charset="-122"/>
                <a:cs typeface="Times New Roman" panose="02020603050405020304" pitchFamily="18" charset="0"/>
              </a:rPr>
              <a:t>：</a:t>
            </a:r>
            <a:endParaRPr lang="en-US" altLang="zh-CN" sz="2600" u="sng" kern="100">
              <a:latin typeface="Times New Roman" pitchFamily="18" charset="0"/>
              <a:ea typeface="楷体_GB2312" pitchFamily="49" charset="-122"/>
              <a:cs typeface="Times New Roman" panose="02020603050405020304" pitchFamily="18" charset="0"/>
            </a:endParaRPr>
          </a:p>
          <a:p>
            <a:pPr algn="just">
              <a:lnSpc>
                <a:spcPct val="150000"/>
              </a:lnSpc>
              <a:spcAft>
                <a:spcPct val="0"/>
              </a:spcAft>
            </a:pPr>
            <a:r>
              <a:rPr lang="en-US" altLang="zh-CN" sz="2600" kern="100" smtClean="0">
                <a:latin typeface="Times New Roman" pitchFamily="18" charset="0"/>
                <a:ea typeface="楷体_GB2312" pitchFamily="49" charset="-122"/>
                <a:cs typeface="Times New Roman" panose="02020603050405020304" pitchFamily="18" charset="0"/>
              </a:rPr>
              <a:t>_____________________________</a:t>
            </a:r>
            <a:r>
              <a:rPr lang="en-US" altLang="zh-CN" sz="2600" kern="100">
                <a:latin typeface="Times New Roman" pitchFamily="18" charset="0"/>
                <a:ea typeface="楷体_GB2312" pitchFamily="49" charset="-122"/>
                <a:cs typeface="Times New Roman" panose="02020603050405020304" pitchFamily="18" charset="0"/>
              </a:rPr>
              <a:t>________</a:t>
            </a:r>
            <a:r>
              <a:rPr lang="en-US" altLang="zh-CN" sz="2600" kern="100" smtClean="0">
                <a:latin typeface="Times New Roman" pitchFamily="18" charset="0"/>
                <a:ea typeface="楷体_GB2312" pitchFamily="49" charset="-122"/>
                <a:cs typeface="Times New Roman" panose="02020603050405020304" pitchFamily="18" charset="0"/>
              </a:rPr>
              <a:t>__</a:t>
            </a:r>
            <a:endParaRPr lang="en-US" altLang="zh-CN" sz="2600" u="sng" kern="100" smtClean="0">
              <a:latin typeface="Times New Roman" pitchFamily="18" charset="0"/>
              <a:ea typeface="楷体_GB2312" pitchFamily="49" charset="-122"/>
              <a:cs typeface="Times New Roman" panose="02020603050405020304" pitchFamily="18" charset="0"/>
            </a:endParaRPr>
          </a:p>
        </p:txBody>
      </p:sp>
      <p:sp>
        <p:nvSpPr>
          <p:cNvPr id="5" name="矩形 4"/>
          <p:cNvSpPr/>
          <p:nvPr/>
        </p:nvSpPr>
        <p:spPr>
          <a:xfrm>
            <a:off x="10569193" y="1249800"/>
            <a:ext cx="1184940" cy="692497"/>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对</a:t>
            </a:r>
            <a:r>
              <a:rPr lang="en-US" altLang="zh-CN" sz="2600" kern="100">
                <a:solidFill>
                  <a:srgbClr val="C00000"/>
                </a:solidFill>
                <a:latin typeface="宋体" pitchFamily="2" charset="-122"/>
                <a:ea typeface="宋体" pitchFamily="2" charset="-122"/>
                <a:cs typeface="Times New Roman" panose="02020603050405020304" pitchFamily="18" charset="0"/>
              </a:rPr>
              <a:t>……</a:t>
            </a:r>
            <a:endParaRPr lang="zh-CN" altLang="zh-CN" sz="1050" kern="100">
              <a:solidFill>
                <a:srgbClr val="C00000"/>
              </a:solidFill>
              <a:latin typeface="宋体" pitchFamily="2" charset="-122"/>
              <a:ea typeface="宋体" pitchFamily="2" charset="-122"/>
              <a:cs typeface="Courier New" panose="02070309020205020404" pitchFamily="49" charset="0"/>
            </a:endParaRPr>
          </a:p>
        </p:txBody>
      </p:sp>
      <p:sp>
        <p:nvSpPr>
          <p:cNvPr id="6" name="矩形 5"/>
          <p:cNvSpPr/>
          <p:nvPr/>
        </p:nvSpPr>
        <p:spPr>
          <a:xfrm>
            <a:off x="522127" y="1871573"/>
            <a:ext cx="1518364"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感到惊奇</a:t>
            </a:r>
          </a:p>
        </p:txBody>
      </p:sp>
      <p:sp>
        <p:nvSpPr>
          <p:cNvPr id="7" name="矩形 6"/>
          <p:cNvSpPr/>
          <p:nvPr/>
        </p:nvSpPr>
        <p:spPr>
          <a:xfrm>
            <a:off x="3502918" y="3043627"/>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保护</a:t>
            </a:r>
          </a:p>
        </p:txBody>
      </p:sp>
      <p:sp>
        <p:nvSpPr>
          <p:cNvPr id="8" name="矩形 7"/>
          <p:cNvSpPr/>
          <p:nvPr/>
        </p:nvSpPr>
        <p:spPr>
          <a:xfrm>
            <a:off x="10670906" y="3632278"/>
            <a:ext cx="1184940"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归顺，</a:t>
            </a:r>
          </a:p>
        </p:txBody>
      </p:sp>
      <p:sp>
        <p:nvSpPr>
          <p:cNvPr id="9" name="矩形 8"/>
          <p:cNvSpPr/>
          <p:nvPr/>
        </p:nvSpPr>
        <p:spPr>
          <a:xfrm>
            <a:off x="694606" y="4227924"/>
            <a:ext cx="851515" cy="621773"/>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服从</a:t>
            </a:r>
          </a:p>
        </p:txBody>
      </p:sp>
      <p:sp>
        <p:nvSpPr>
          <p:cNvPr id="10" name="矩形 9"/>
          <p:cNvSpPr/>
          <p:nvPr/>
        </p:nvSpPr>
        <p:spPr>
          <a:xfrm>
            <a:off x="477123" y="5432227"/>
            <a:ext cx="5186035" cy="692497"/>
          </a:xfrm>
          <a:prstGeom prst="rect">
            <a:avLst/>
          </a:prstGeom>
        </p:spPr>
        <p:txBody>
          <a:bodyPr wrap="none">
            <a:spAutoFit/>
          </a:bodyPr>
          <a:lstStyle/>
          <a:p>
            <a:pPr lvl="0" algn="just">
              <a:lnSpc>
                <a:spcPct val="150000"/>
              </a:lnSpc>
            </a:pP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愈，使</a:t>
            </a:r>
            <a:r>
              <a:rPr lang="en-US" altLang="zh-CN" sz="2600" kern="100">
                <a:solidFill>
                  <a:srgbClr val="C00000"/>
                </a:solidFill>
                <a:latin typeface="+mj-ea"/>
                <a:ea typeface="+mj-ea"/>
                <a:cs typeface="Times New Roman" panose="02020603050405020304" pitchFamily="18" charset="0"/>
              </a:rPr>
              <a:t>……</a:t>
            </a: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痊愈；寿，使</a:t>
            </a:r>
            <a:r>
              <a:rPr lang="en-US" altLang="zh-CN" sz="2600" kern="100">
                <a:solidFill>
                  <a:srgbClr val="C00000"/>
                </a:solidFill>
                <a:latin typeface="+mj-ea"/>
                <a:ea typeface="+mj-ea"/>
                <a:cs typeface="Times New Roman" panose="02020603050405020304" pitchFamily="18" charset="0"/>
              </a:rPr>
              <a:t>……</a:t>
            </a:r>
            <a:r>
              <a:rPr lang="zh-CN" altLang="en-US" sz="2600" kern="100">
                <a:solidFill>
                  <a:srgbClr val="C00000"/>
                </a:solidFill>
                <a:latin typeface="微软雅黑" panose="020b0503020204020204" charset="-122"/>
                <a:ea typeface="微软雅黑" panose="020b0503020204020204" charset="-122"/>
                <a:cs typeface="Times New Roman" panose="02020603050405020304" pitchFamily="18" charset="0"/>
              </a:rPr>
              <a:t>长寿</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 presetClass="entr" presetSubtype="10" fill="hold" grpId="2"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3" presetClass="entr" presetSubtype="10" fill="hold" grpId="3"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4"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5"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7" grpId="2"/>
      <p:bldP spid="8" grpId="3"/>
      <p:bldP spid="9" grpId="4"/>
      <p:bldP spid="10" grpId="5"/>
    </p:bldLs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413570"/>
            <a:ext cx="11521280" cy="2492990"/>
          </a:xfrm>
          <a:prstGeom prst="rect">
            <a:avLst/>
          </a:prstGeom>
        </p:spPr>
        <p:txBody>
          <a:bodyPr wrap="square">
            <a:spAutoFit/>
          </a:bodyPr>
          <a:lstStyle/>
          <a:p>
            <a:pPr indent="660400"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5.</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教材联想法</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高考文言文阅读所考查的实词，一般秉承</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课外材料课内考</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的原则，其意义和用法在教材中大多能找到落脚点。因此，考生要善于根据课本学过的知识举一反三，相互比照，辨其异同，迁移联想，以解决试题中的实词词义问题。</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334566" y="405458"/>
            <a:ext cx="11521280" cy="5493812"/>
          </a:xfrm>
          <a:prstGeom prst="rect">
            <a:avLst/>
          </a:prstGeom>
        </p:spPr>
        <p:txBody>
          <a:bodyPr wrap="square">
            <a:spAutoFit/>
          </a:bodyPr>
          <a:lstStyle/>
          <a:p>
            <a:pPr algn="just">
              <a:lnSpc>
                <a:spcPct val="150000"/>
              </a:lnSpc>
              <a:spcAft>
                <a:spcPct val="0"/>
              </a:spcAft>
            </a:pPr>
            <a:r>
              <a:rPr lang="zh-CN" altLang="zh-CN" sz="2600" b="1" kern="100" spc="-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spc="-100">
                <a:solidFill>
                  <a:srgbClr val="0000FF"/>
                </a:solidFill>
                <a:latin typeface="微软雅黑" panose="020b0503020204020204" charset="-122"/>
                <a:cs typeface="Times New Roman" panose="02020603050405020304" pitchFamily="18" charset="0"/>
              </a:rPr>
              <a:t>6</a:t>
            </a:r>
            <a:r>
              <a:rPr lang="zh-CN" altLang="zh-CN" sz="2600" kern="100" spc="-100">
                <a:latin typeface="Times New Roman" pitchFamily="18" charset="0"/>
                <a:ea typeface="微软雅黑" panose="020b0503020204020204" charset="-122"/>
                <a:cs typeface="Times New Roman" panose="02020603050405020304" pitchFamily="18" charset="0"/>
              </a:rPr>
              <a:t>　利用教材联想法，选出对下列句子中加颜色词的解释不正确的一项</a:t>
            </a:r>
            <a:endParaRPr lang="zh-CN" altLang="zh-CN" sz="1050" kern="100" spc="-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A.</a:t>
            </a:r>
            <a:r>
              <a:rPr lang="zh-CN" altLang="zh-CN" sz="2600" kern="100">
                <a:latin typeface="Times New Roman" pitchFamily="18" charset="0"/>
                <a:ea typeface="微软雅黑" panose="020b0503020204020204" charset="-122"/>
                <a:cs typeface="Times New Roman" panose="02020603050405020304" pitchFamily="18" charset="0"/>
              </a:rPr>
              <a:t>诸将争欲攻之，汉不</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听</a:t>
            </a:r>
            <a:r>
              <a:rPr lang="zh-CN" altLang="zh-CN" sz="2600" kern="100">
                <a:latin typeface="Times New Roman" pitchFamily="18" charset="0"/>
                <a:ea typeface="微软雅黑" panose="020b0503020204020204" charset="-122"/>
                <a:cs typeface="Times New Roman" panose="02020603050405020304" pitchFamily="18" charset="0"/>
              </a:rPr>
              <a:t>　　　　　　</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听：准许</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楷体_GB2312" pitchFamily="49" charset="-122"/>
                <a:cs typeface="Times New Roman" panose="02020603050405020304" pitchFamily="18" charset="0"/>
              </a:rPr>
              <a:t>联想课文《陈情表》中的句子：听臣微志。</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B.</a:t>
            </a:r>
            <a:r>
              <a:rPr lang="zh-CN" altLang="zh-CN" sz="2600" kern="100">
                <a:latin typeface="Times New Roman" pitchFamily="18" charset="0"/>
                <a:ea typeface="微软雅黑" panose="020b0503020204020204" charset="-122"/>
                <a:cs typeface="Times New Roman" panose="02020603050405020304" pitchFamily="18" charset="0"/>
              </a:rPr>
              <a:t>从舅尚书王筠</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奇</a:t>
            </a:r>
            <a:r>
              <a:rPr lang="zh-CN" altLang="zh-CN" sz="2600" kern="100">
                <a:latin typeface="Times New Roman" pitchFamily="18" charset="0"/>
                <a:ea typeface="微软雅黑" panose="020b0503020204020204" charset="-122"/>
                <a:cs typeface="Times New Roman" panose="02020603050405020304" pitchFamily="18" charset="0"/>
              </a:rPr>
              <a:t>其有佳致</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奇</a:t>
            </a:r>
            <a:r>
              <a:rPr lang="zh-CN" altLang="zh-CN" sz="2600" kern="100">
                <a:latin typeface="Times New Roman" pitchFamily="18" charset="0"/>
                <a:ea typeface="微软雅黑" panose="020b0503020204020204" charset="-122"/>
                <a:cs typeface="Times New Roman" panose="02020603050405020304" pitchFamily="18" charset="0"/>
              </a:rPr>
              <a:t>：以之为奇，认为他很奇特</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楷体_GB2312" pitchFamily="49" charset="-122"/>
                <a:cs typeface="Times New Roman" panose="02020603050405020304" pitchFamily="18" charset="0"/>
              </a:rPr>
              <a:t>联想课文《张衡传》中的句子：大将军邓骘奇其才。</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C.</a:t>
            </a:r>
            <a:r>
              <a:rPr lang="zh-CN" altLang="zh-CN" sz="2600" kern="100">
                <a:latin typeface="Times New Roman" pitchFamily="18" charset="0"/>
                <a:ea typeface="微软雅黑" panose="020b0503020204020204" charset="-122"/>
                <a:cs typeface="Times New Roman" panose="02020603050405020304" pitchFamily="18" charset="0"/>
              </a:rPr>
              <a:t>入城，</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隳</a:t>
            </a:r>
            <a:r>
              <a:rPr lang="zh-CN" altLang="zh-CN" sz="2600" kern="100">
                <a:latin typeface="Times New Roman" pitchFamily="18" charset="0"/>
                <a:ea typeface="微软雅黑" panose="020b0503020204020204" charset="-122"/>
                <a:cs typeface="Times New Roman" panose="02020603050405020304" pitchFamily="18" charset="0"/>
              </a:rPr>
              <a:t>池踏田，民怨</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隳</a:t>
            </a:r>
            <a:r>
              <a:rPr lang="zh-CN" altLang="zh-CN" sz="2600" kern="100">
                <a:latin typeface="Times New Roman" pitchFamily="18" charset="0"/>
                <a:ea typeface="微软雅黑" panose="020b0503020204020204" charset="-122"/>
                <a:cs typeface="Times New Roman" panose="02020603050405020304" pitchFamily="18" charset="0"/>
              </a:rPr>
              <a:t>：毁坏</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楷体_GB2312" pitchFamily="49" charset="-122"/>
                <a:cs typeface="Times New Roman" panose="02020603050405020304" pitchFamily="18" charset="0"/>
              </a:rPr>
              <a:t>联想课文《过秦论》中的句子：隳名城，杀豪杰。</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D.</a:t>
            </a:r>
            <a:r>
              <a:rPr lang="zh-CN" altLang="zh-CN" sz="2600" kern="100">
                <a:latin typeface="Times New Roman" pitchFamily="18" charset="0"/>
                <a:ea typeface="微软雅黑" panose="020b0503020204020204" charset="-122"/>
                <a:cs typeface="Times New Roman" panose="02020603050405020304" pitchFamily="18" charset="0"/>
              </a:rPr>
              <a:t>或多惶惧，失其常</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度</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度</a:t>
            </a:r>
            <a:r>
              <a:rPr lang="zh-CN" altLang="zh-CN" sz="2600" kern="100">
                <a:latin typeface="Times New Roman" pitchFamily="18" charset="0"/>
                <a:ea typeface="微软雅黑" panose="020b0503020204020204" charset="-122"/>
                <a:cs typeface="Times New Roman" panose="02020603050405020304" pitchFamily="18" charset="0"/>
              </a:rPr>
              <a:t>：考虑</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itchFamily="18" charset="0"/>
                <a:ea typeface="楷体_GB2312" pitchFamily="49" charset="-122"/>
                <a:cs typeface="Times New Roman" panose="02020603050405020304" pitchFamily="18" charset="0"/>
              </a:rPr>
              <a:t>联想课文《荆轲刺秦王》中的句子：群臣惊愕，卒起不意，尽失其度。</a:t>
            </a:r>
            <a:endParaRPr lang="zh-CN" altLang="zh-CN" sz="1050" kern="100">
              <a:latin typeface="宋体" pitchFamily="2" charset="-122"/>
              <a:cs typeface="Courier New" panose="02070309020205020404" pitchFamily="49" charset="0"/>
            </a:endParaRPr>
          </a:p>
        </p:txBody>
      </p:sp>
      <p:cxnSp>
        <p:nvCxnSpPr>
          <p:cNvPr id="8" name="直接连接符 7"/>
          <p:cNvCxnSpPr/>
          <p:nvPr/>
        </p:nvCxnSpPr>
        <p:spPr>
          <a:xfrm>
            <a:off x="1935923" y="2170822"/>
            <a:ext cx="1289733"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87094" y="2153404"/>
            <a:ext cx="1289733"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890279" y="3331659"/>
            <a:ext cx="1289733"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058744" y="3355817"/>
            <a:ext cx="2578647"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90279" y="4536041"/>
            <a:ext cx="1289733"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053521" y="4536041"/>
            <a:ext cx="2357760"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46734" y="5734050"/>
            <a:ext cx="2010748"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722540" y="5728570"/>
            <a:ext cx="4621138"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sp>
        <p:nvSpPr>
          <p:cNvPr id="16" name="TextBox 22"/>
          <p:cNvSpPr txBox="1"/>
          <p:nvPr/>
        </p:nvSpPr>
        <p:spPr>
          <a:xfrm>
            <a:off x="190550" y="4530627"/>
            <a:ext cx="720000" cy="720000"/>
          </a:xfrm>
          <a:prstGeom prst="rect">
            <a:avLst/>
          </a:prstGeom>
          <a:noFill/>
        </p:spPr>
        <p:txBody>
          <a:bodyPr wrap="square" rtlCol="0">
            <a:spAutoFit/>
          </a:bodyPr>
          <a:lstStyle/>
          <a:p>
            <a:r>
              <a:rPr lang="zh-CN" altLang="en-US" sz="4300" b="1">
                <a:solidFill>
                  <a:srgbClr val="C00000"/>
                </a:solidFill>
                <a:latin typeface="华文细黑" pitchFamily="2" charset="-122"/>
                <a:ea typeface="华文细黑" pitchFamily="2" charset="-122"/>
              </a:rPr>
              <a:t>√</a:t>
            </a:r>
          </a:p>
        </p:txBody>
      </p:sp>
      <p:sp>
        <p:nvSpPr>
          <p:cNvPr id="18" name="矩形 17"/>
          <p:cNvSpPr/>
          <p:nvPr/>
        </p:nvSpPr>
        <p:spPr>
          <a:xfrm>
            <a:off x="334566" y="5844112"/>
            <a:ext cx="2852063" cy="692497"/>
          </a:xfrm>
          <a:prstGeom prst="rect">
            <a:avLst/>
          </a:prstGeom>
        </p:spPr>
        <p:txBody>
          <a:bodyPr wrap="non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latin typeface="Times New Roman" pitchFamily="18" charset="0"/>
                <a:ea typeface="微软雅黑" panose="020b0503020204020204" charset="-122"/>
                <a:cs typeface="Times New Roman" panose="02020603050405020304" pitchFamily="18" charset="0"/>
              </a:rPr>
              <a:t>　</a:t>
            </a:r>
            <a:r>
              <a:rPr lang="zh-CN" altLang="zh-CN" sz="2600" kern="100">
                <a:latin typeface="Times New Roman" pitchFamily="18" charset="0"/>
                <a:cs typeface="Times New Roman" panose="02020603050405020304" pitchFamily="18" charset="0"/>
              </a:rPr>
              <a:t>度：常态。</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horizontal)">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1"/>
    </p:bldLst>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34566" y="1341562"/>
            <a:ext cx="11521280" cy="3093154"/>
          </a:xfrm>
          <a:prstGeom prst="rect">
            <a:avLst/>
          </a:prstGeom>
        </p:spPr>
        <p:txBody>
          <a:bodyPr wrap="square">
            <a:spAutoFit/>
          </a:bodyPr>
          <a:lstStyle/>
          <a:p>
            <a:pPr indent="660400" algn="just">
              <a:lnSpc>
                <a:spcPct val="150000"/>
              </a:lnSpc>
              <a:spcAft>
                <a:spcPct val="0"/>
              </a:spcAft>
            </a:pPr>
            <a:r>
              <a:rPr lang="en-US" altLang="zh-CN" sz="2600" kern="100">
                <a:solidFill>
                  <a:srgbClr val="0070C0"/>
                </a:solidFill>
                <a:latin typeface="Times New Roman" pitchFamily="18" charset="0"/>
                <a:ea typeface="微软雅黑" panose="020b0503020204020204" charset="-122"/>
                <a:cs typeface="Courier New" panose="02070309020205020404" pitchFamily="49" charset="0"/>
              </a:rPr>
              <a:t>6.</a:t>
            </a:r>
            <a:r>
              <a:rPr lang="zh-CN" altLang="zh-CN" sz="2600" kern="100">
                <a:solidFill>
                  <a:srgbClr val="0070C0"/>
                </a:solidFill>
                <a:latin typeface="Times New Roman" pitchFamily="18" charset="0"/>
                <a:ea typeface="微软雅黑" panose="020b0503020204020204" charset="-122"/>
                <a:cs typeface="Times New Roman" panose="02020603050405020304" pitchFamily="18" charset="0"/>
              </a:rPr>
              <a:t>成语对应法</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成语是人们长期以来使用的、简洁精辟的固定短语，被深深地打上了古汉语的烙印，是古汉语留给现代汉语的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活化石</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。一些成语的含义未因时间的流逝而改变，这就给我们推断实词词义提供了方便，考生可以根据已掌握的成语的意义和用法，来推求文言实词的词义。</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341562"/>
            <a:ext cx="11521280" cy="3093154"/>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7</a:t>
            </a:r>
            <a:r>
              <a:rPr lang="zh-CN" altLang="zh-CN" sz="2600" kern="100">
                <a:latin typeface="Times New Roman" pitchFamily="18" charset="0"/>
                <a:ea typeface="微软雅黑" panose="020b0503020204020204" charset="-122"/>
                <a:cs typeface="Times New Roman" panose="02020603050405020304" pitchFamily="18" charset="0"/>
              </a:rPr>
              <a:t>　利用成语对应法推断下列句中加颜色字的意思。</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匪来贸丝，来</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即</a:t>
            </a:r>
            <a:r>
              <a:rPr lang="zh-CN" altLang="zh-CN" sz="2600" kern="100">
                <a:latin typeface="Times New Roman" pitchFamily="18" charset="0"/>
                <a:ea typeface="微软雅黑" panose="020b0503020204020204" charset="-122"/>
                <a:cs typeface="Times New Roman" panose="02020603050405020304" pitchFamily="18" charset="0"/>
              </a:rPr>
              <a:t>我谋</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________________________________________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然微以自</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文</a:t>
            </a:r>
            <a:r>
              <a:rPr lang="zh-CN" altLang="zh-CN" sz="2600" kern="100">
                <a:latin typeface="Times New Roman" pitchFamily="18" charset="0"/>
                <a:ea typeface="微软雅黑" panose="020b0503020204020204" charset="-122"/>
                <a:cs typeface="Times New Roman" panose="02020603050405020304" pitchFamily="18" charset="0"/>
              </a:rPr>
              <a:t>于君亲，君亲其谓予何</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腥臊并御，芳不得</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薄</a:t>
            </a:r>
            <a:r>
              <a:rPr lang="zh-CN" altLang="zh-CN" sz="2600" kern="100">
                <a:latin typeface="Times New Roman" pitchFamily="18" charset="0"/>
                <a:ea typeface="微软雅黑" panose="020b0503020204020204" charset="-122"/>
                <a:cs typeface="Times New Roman" panose="02020603050405020304" pitchFamily="18" charset="0"/>
              </a:rPr>
              <a:t>兮</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______________________________________</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zh-CN" altLang="zh-CN" sz="2600" kern="100">
                <a:latin typeface="Times New Roman" pitchFamily="18" charset="0"/>
                <a:ea typeface="微软雅黑" panose="020b0503020204020204" charset="-122"/>
                <a:cs typeface="Times New Roman" panose="02020603050405020304" pitchFamily="18" charset="0"/>
              </a:rPr>
              <a:t>每</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责</a:t>
            </a:r>
            <a:r>
              <a:rPr lang="zh-CN" altLang="zh-CN" sz="2600" kern="100">
                <a:latin typeface="Times New Roman" pitchFamily="18" charset="0"/>
                <a:ea typeface="微软雅黑" panose="020b0503020204020204" charset="-122"/>
                <a:cs typeface="Times New Roman" panose="02020603050405020304" pitchFamily="18" charset="0"/>
              </a:rPr>
              <a:t>一头，辄倾数家之产</a:t>
            </a:r>
            <a:r>
              <a:rPr lang="zh-CN" altLang="zh-CN" sz="2600" kern="100" smtClean="0">
                <a:latin typeface="Times New Roman" pitchFamily="18" charset="0"/>
                <a:ea typeface="微软雅黑" panose="020b0503020204020204" charset="-122"/>
                <a:cs typeface="Times New Roman" panose="02020603050405020304" pitchFamily="18" charset="0"/>
              </a:rPr>
              <a:t>：</a:t>
            </a:r>
            <a:r>
              <a:rPr lang="en-US" altLang="zh-CN" sz="2600" kern="100" smtClean="0">
                <a:latin typeface="Times New Roman" pitchFamily="18" charset="0"/>
                <a:ea typeface="楷体_GB2312" pitchFamily="49" charset="-122"/>
                <a:cs typeface="Times New Roman" panose="02020603050405020304" pitchFamily="18" charset="0"/>
              </a:rPr>
              <a:t>____________________________________</a:t>
            </a:r>
            <a:endParaRPr lang="zh-CN" altLang="zh-CN" sz="1050" kern="100">
              <a:latin typeface="宋体" pitchFamily="2" charset="-122"/>
              <a:cs typeface="Courier New" panose="02070309020205020404" pitchFamily="49" charset="0"/>
            </a:endParaRPr>
          </a:p>
        </p:txBody>
      </p:sp>
      <p:sp>
        <p:nvSpPr>
          <p:cNvPr id="6" name="矩形 5"/>
          <p:cNvSpPr/>
          <p:nvPr/>
        </p:nvSpPr>
        <p:spPr>
          <a:xfrm>
            <a:off x="4078982" y="1871745"/>
            <a:ext cx="5852884" cy="617477"/>
          </a:xfrm>
          <a:prstGeom prst="rect">
            <a:avLst/>
          </a:prstGeom>
        </p:spPr>
        <p:txBody>
          <a:bodyPr wrap="non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就，接近、到。联想成语</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若即若离</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7" name="矩形 6"/>
          <p:cNvSpPr/>
          <p:nvPr/>
        </p:nvSpPr>
        <p:spPr>
          <a:xfrm>
            <a:off x="6132378" y="2453517"/>
            <a:ext cx="4519186" cy="617477"/>
          </a:xfrm>
          <a:prstGeom prst="rect">
            <a:avLst/>
          </a:prstGeom>
        </p:spPr>
        <p:txBody>
          <a:bodyPr wrap="none">
            <a:spAutoFit/>
          </a:bodyPr>
          <a:lstStyle/>
          <a:p>
            <a:pPr lvl="0" algn="just">
              <a:lnSpc>
                <a:spcPct val="15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掩饰。联想成语</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文过饰非</a:t>
            </a:r>
            <a:r>
              <a:rPr lang="zh-CN" altLang="en-US" sz="2600" kern="100">
                <a:solidFill>
                  <a:srgbClr val="C00000"/>
                </a:solidFill>
                <a:latin typeface="Times New Roman" pitchFamily="18" charset="0"/>
                <a:ea typeface="宋体" pitchFamily="2" charset="-122"/>
                <a:cs typeface="Times New Roman" panose="02020603050405020304" pitchFamily="18" charset="0"/>
              </a:rPr>
              <a:t>”</a:t>
            </a:r>
          </a:p>
        </p:txBody>
      </p:sp>
      <p:sp>
        <p:nvSpPr>
          <p:cNvPr id="8" name="矩形 7"/>
          <p:cNvSpPr/>
          <p:nvPr/>
        </p:nvSpPr>
        <p:spPr>
          <a:xfrm>
            <a:off x="4511030" y="3052707"/>
            <a:ext cx="5519460" cy="692497"/>
          </a:xfrm>
          <a:prstGeom prst="rect">
            <a:avLst/>
          </a:prstGeom>
        </p:spPr>
        <p:txBody>
          <a:bodyPr wrap="none">
            <a:spAutoFit/>
          </a:bodyPr>
          <a:lstStyle/>
          <a:p>
            <a:pPr lvl="0" algn="just">
              <a:lnSpc>
                <a:spcPct val="15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迫近、接近。联想成语</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日薄西山</a:t>
            </a:r>
            <a:r>
              <a:rPr lang="zh-CN" altLang="en-US" sz="2600" kern="100">
                <a:solidFill>
                  <a:srgbClr val="C00000"/>
                </a:solidFill>
                <a:latin typeface="宋体" pitchFamily="2" charset="-122"/>
                <a:ea typeface="宋体" pitchFamily="2" charset="-122"/>
                <a:cs typeface="Times New Roman" panose="02020603050405020304" pitchFamily="18" charset="0"/>
              </a:rPr>
              <a:t>”</a:t>
            </a:r>
          </a:p>
        </p:txBody>
      </p:sp>
      <p:sp>
        <p:nvSpPr>
          <p:cNvPr id="9" name="矩形 8"/>
          <p:cNvSpPr/>
          <p:nvPr/>
        </p:nvSpPr>
        <p:spPr>
          <a:xfrm>
            <a:off x="4799062" y="3625781"/>
            <a:ext cx="4519186" cy="692497"/>
          </a:xfrm>
          <a:prstGeom prst="rect">
            <a:avLst/>
          </a:prstGeom>
        </p:spPr>
        <p:txBody>
          <a:bodyPr wrap="none">
            <a:spAutoFit/>
          </a:bodyPr>
          <a:lstStyle/>
          <a:p>
            <a:pPr lvl="0" algn="just">
              <a:lnSpc>
                <a:spcPct val="150000"/>
              </a:lnSpc>
            </a:pP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要求。联想成语</a:t>
            </a:r>
            <a:r>
              <a:rPr lang="zh-CN" altLang="en-US" sz="2600" kern="100">
                <a:solidFill>
                  <a:srgbClr val="C00000"/>
                </a:solidFill>
                <a:latin typeface="宋体" pitchFamily="2" charset="-122"/>
                <a:ea typeface="宋体" pitchFamily="2" charset="-122"/>
                <a:cs typeface="Times New Roman" panose="02020603050405020304" pitchFamily="18" charset="0"/>
              </a:rPr>
              <a:t>“</a:t>
            </a:r>
            <a:r>
              <a:rPr lang="zh-CN" altLang="en-US" sz="2600" kern="100">
                <a:solidFill>
                  <a:srgbClr val="C00000"/>
                </a:solidFill>
                <a:latin typeface="Times New Roman" pitchFamily="18" charset="0"/>
                <a:ea typeface="微软雅黑" panose="020b0503020204020204" charset="-122"/>
                <a:cs typeface="Times New Roman" panose="02020603050405020304" pitchFamily="18" charset="0"/>
              </a:rPr>
              <a:t>求全责备</a:t>
            </a:r>
            <a:r>
              <a:rPr lang="zh-CN" altLang="en-US" sz="2600" kern="100">
                <a:solidFill>
                  <a:srgbClr val="C00000"/>
                </a:solidFill>
                <a:latin typeface="宋体" pitchFamily="2" charset="-122"/>
                <a:ea typeface="宋体" pitchFamily="2" charset="-122"/>
                <a:cs typeface="Times New Roman" panose="02020603050405020304" pitchFamily="18" charset="0"/>
              </a:rPr>
              <a:t>”</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8" grpId="2"/>
      <p:bldP spid="9" grpId="3"/>
    </p:bldLst>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406574" y="1125538"/>
            <a:ext cx="11449272" cy="4293483"/>
          </a:xfrm>
          <a:prstGeom prst="rect">
            <a:avLst/>
          </a:prstGeom>
        </p:spPr>
        <p:txBody>
          <a:bodyPr wrap="square">
            <a:spAutoFit/>
          </a:bodyPr>
          <a:lstStyle/>
          <a:p>
            <a:pPr indent="660400"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总之，能否准确理解文言实词的意义，直接关系着能否读懂文言文，在平时复习和应考中，要灵活利用一些技巧推断实词的意义。推断实词的方法并不是完全独立的，在实战中可采用某一种，也可以综合运用几种方法反复推断，从而准确地读懂文章，以提高解题的准确率</a:t>
            </a:r>
            <a:r>
              <a:rPr lang="zh-CN" altLang="zh-CN" sz="2600" kern="100" smtClean="0">
                <a:latin typeface="Times New Roman" pitchFamily="18" charset="0"/>
                <a:ea typeface="微软雅黑" panose="020b0503020204020204" charset="-122"/>
                <a:cs typeface="Times New Roman" panose="02020603050405020304" pitchFamily="18" charset="0"/>
              </a:rPr>
              <a:t>。</a:t>
            </a:r>
            <a:endParaRPr lang="en-US" altLang="zh-CN" sz="2600" kern="100" smtClean="0">
              <a:latin typeface="Times New Roman" pitchFamily="18" charset="0"/>
              <a:ea typeface="微软雅黑" panose="020b0503020204020204" charset="-122"/>
              <a:cs typeface="Times New Roman" panose="02020603050405020304" pitchFamily="18" charset="0"/>
            </a:endParaRPr>
          </a:p>
          <a:p>
            <a:pPr indent="658495" algn="just">
              <a:lnSpc>
                <a:spcPct val="150000"/>
              </a:lnSpc>
              <a:spcAft>
                <a:spcPct val="0"/>
              </a:spcAft>
            </a:pPr>
            <a:r>
              <a:rPr lang="zh-CN" altLang="zh-CN" sz="2600" b="1" kern="100" smtClean="0">
                <a:solidFill>
                  <a:srgbClr val="0000FF"/>
                </a:solidFill>
                <a:latin typeface="Times New Roman" pitchFamily="18" charset="0"/>
                <a:ea typeface="微软雅黑" panose="020b0503020204020204" charset="-122"/>
                <a:cs typeface="Times New Roman" panose="02020603050405020304" pitchFamily="18" charset="0"/>
              </a:rPr>
              <a:t>三</a:t>
            </a: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、回归语境，检查验证</a:t>
            </a:r>
            <a:endParaRPr lang="zh-CN" altLang="zh-CN" sz="1050" kern="100">
              <a:latin typeface="宋体" pitchFamily="2" charset="-122"/>
              <a:cs typeface="Courier New" panose="02070309020205020404" pitchFamily="49" charset="0"/>
            </a:endParaRPr>
          </a:p>
          <a:p>
            <a:pPr indent="658495"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检查验证，主要运用代入法，将义项代入所在句中检查验证，再代入所在段中检查验证</a:t>
            </a:r>
            <a:r>
              <a:rPr lang="zh-CN" altLang="zh-CN" sz="2600" kern="100" smtClean="0">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3" name="返回">
            <a:hlinkClick r:id="rId2"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34566" y="1080527"/>
            <a:ext cx="11521280" cy="4293483"/>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zh-CN" altLang="zh-CN" sz="2600" kern="100">
                <a:latin typeface="Times New Roman" pitchFamily="18" charset="0"/>
                <a:ea typeface="微软雅黑" panose="020b0503020204020204" charset="-122"/>
                <a:cs typeface="Times New Roman" panose="02020603050405020304" pitchFamily="18" charset="0"/>
              </a:rPr>
              <a:t>试写出下面两个多义词在各句中的含义，并指出其本义以及各义项间的联系。</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鄙</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微软雅黑" panose="020b0503020204020204" charset="-122"/>
                <a:cs typeface="Times New Roman" panose="02020603050405020304" pitchFamily="18" charset="0"/>
              </a:rPr>
              <a:t>蜀之</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鄙</a:t>
            </a:r>
            <a:r>
              <a:rPr lang="zh-CN" altLang="zh-CN" sz="2600" kern="100">
                <a:latin typeface="Times New Roman" pitchFamily="18" charset="0"/>
                <a:ea typeface="微软雅黑" panose="020b0503020204020204" charset="-122"/>
                <a:cs typeface="Times New Roman" panose="02020603050405020304" pitchFamily="18" charset="0"/>
              </a:rPr>
              <a:t>有二僧</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《为学》</a:t>
            </a: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越国以</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鄙</a:t>
            </a:r>
            <a:r>
              <a:rPr lang="zh-CN" altLang="zh-CN" sz="2600" kern="100">
                <a:latin typeface="Times New Roman" pitchFamily="18" charset="0"/>
                <a:ea typeface="微软雅黑" panose="020b0503020204020204" charset="-122"/>
                <a:cs typeface="Times New Roman" panose="02020603050405020304" pitchFamily="18" charset="0"/>
              </a:rPr>
              <a:t>远，君知其难也</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《烛之武退秦师》</a:t>
            </a: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________________</a:t>
            </a:r>
            <a:endParaRPr lang="zh-CN" altLang="zh-CN" sz="1050" kern="100">
              <a:latin typeface="宋体" pitchFamily="2"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鄙</a:t>
            </a:r>
            <a:r>
              <a:rPr lang="zh-CN" altLang="zh-CN" sz="2600" kern="100">
                <a:latin typeface="Times New Roman" pitchFamily="18" charset="0"/>
                <a:ea typeface="微软雅黑" panose="020b0503020204020204" charset="-122"/>
                <a:cs typeface="Times New Roman" panose="02020603050405020304" pitchFamily="18" charset="0"/>
              </a:rPr>
              <a:t>贱之人，不知将军宽之至此也</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《廉颇蔺相如列传》</a:t>
            </a: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__________________</a:t>
            </a:r>
            <a:endParaRPr lang="zh-CN" altLang="zh-CN" sz="1050" kern="100">
              <a:latin typeface="宋体" pitchFamily="2"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④</a:t>
            </a:r>
            <a:r>
              <a:rPr lang="zh-CN" altLang="zh-CN" sz="2600" kern="100">
                <a:latin typeface="Times New Roman" pitchFamily="18" charset="0"/>
                <a:ea typeface="微软雅黑" panose="020b0503020204020204" charset="-122"/>
                <a:cs typeface="Times New Roman" panose="02020603050405020304" pitchFamily="18" charset="0"/>
              </a:rPr>
              <a:t>北蛮夷之</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鄙</a:t>
            </a:r>
            <a:r>
              <a:rPr lang="zh-CN" altLang="zh-CN" sz="2600" kern="100">
                <a:latin typeface="Times New Roman" pitchFamily="18" charset="0"/>
                <a:ea typeface="微软雅黑" panose="020b0503020204020204" charset="-122"/>
                <a:cs typeface="Times New Roman" panose="02020603050405020304" pitchFamily="18" charset="0"/>
              </a:rPr>
              <a:t>人，未尝见天子，故振慑</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《荆轲刺秦王》</a:t>
            </a: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___________________</a:t>
            </a:r>
            <a:endParaRPr lang="zh-CN" altLang="zh-CN" sz="1050" kern="100">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⑤</a:t>
            </a:r>
            <a:r>
              <a:rPr lang="zh-CN" altLang="zh-CN" sz="2600" kern="100">
                <a:latin typeface="Times New Roman" pitchFamily="18" charset="0"/>
                <a:ea typeface="微软雅黑" panose="020b0503020204020204" charset="-122"/>
                <a:cs typeface="Times New Roman" panose="02020603050405020304" pitchFamily="18" charset="0"/>
              </a:rPr>
              <a:t>孔子</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鄙</a:t>
            </a:r>
            <a:r>
              <a:rPr lang="zh-CN" altLang="zh-CN" sz="2600" kern="100">
                <a:latin typeface="Times New Roman" pitchFamily="18" charset="0"/>
                <a:ea typeface="微软雅黑" panose="020b0503020204020204" charset="-122"/>
                <a:cs typeface="Times New Roman" panose="02020603050405020304" pitchFamily="18" charset="0"/>
              </a:rPr>
              <a:t>其小器</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《训俭示康》</a:t>
            </a: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smtClean="0">
                <a:latin typeface="微软雅黑" panose="020b0503020204020204" charset="-122"/>
                <a:ea typeface="微软雅黑" panose="020b0503020204020204" charset="-122"/>
                <a:cs typeface="Times New Roman" panose="02020603050405020304" pitchFamily="18" charset="0"/>
              </a:rPr>
              <a:t>________________</a:t>
            </a:r>
          </a:p>
        </p:txBody>
      </p:sp>
      <p:sp>
        <p:nvSpPr>
          <p:cNvPr id="8" name="矩形 7"/>
          <p:cNvSpPr/>
          <p:nvPr/>
        </p:nvSpPr>
        <p:spPr>
          <a:xfrm>
            <a:off x="4222998" y="2189110"/>
            <a:ext cx="851515"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边邑</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0" name="矩形 9"/>
          <p:cNvSpPr/>
          <p:nvPr/>
        </p:nvSpPr>
        <p:spPr>
          <a:xfrm>
            <a:off x="7350196" y="2783117"/>
            <a:ext cx="2185214" cy="617477"/>
          </a:xfrm>
          <a:prstGeom prst="rect">
            <a:avLst/>
          </a:prstGeom>
        </p:spPr>
        <p:txBody>
          <a:bodyPr wrap="non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以</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为边邑</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2" name="矩形 11"/>
          <p:cNvSpPr/>
          <p:nvPr/>
        </p:nvSpPr>
        <p:spPr>
          <a:xfrm>
            <a:off x="8676449" y="3374467"/>
            <a:ext cx="2518638" cy="617477"/>
          </a:xfrm>
          <a:prstGeom prst="rect">
            <a:avLst/>
          </a:prstGeom>
        </p:spPr>
        <p:txBody>
          <a:bodyPr wrap="non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鄙陋、见识短浅</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4" name="矩形 13"/>
          <p:cNvSpPr/>
          <p:nvPr/>
        </p:nvSpPr>
        <p:spPr>
          <a:xfrm>
            <a:off x="8690085" y="3969728"/>
            <a:ext cx="2185214"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粗俗、未开化</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
        <p:nvSpPr>
          <p:cNvPr id="16" name="矩形 15"/>
          <p:cNvSpPr/>
          <p:nvPr/>
        </p:nvSpPr>
        <p:spPr>
          <a:xfrm>
            <a:off x="4943078" y="4563210"/>
            <a:ext cx="2185214" cy="621773"/>
          </a:xfrm>
          <a:prstGeom prst="rect">
            <a:avLst/>
          </a:prstGeom>
        </p:spPr>
        <p:txBody>
          <a:bodyPr wrap="none">
            <a:spAutoFit/>
          </a:bodyPr>
          <a:lstStyle/>
          <a:p>
            <a:pPr lvl="0" algn="just">
              <a:lnSpc>
                <a:spcPct val="150000"/>
              </a:lnSpc>
            </a:pP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轻视、看不起</a:t>
            </a:r>
            <a:endParaRPr lang="zh-CN" altLang="zh-CN" sz="1050" kern="100">
              <a:solidFill>
                <a:srgbClr val="C00000"/>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linds(horizontal)">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1"/>
      <p:bldP spid="12" grpId="2"/>
      <p:bldP spid="14" grpId="3"/>
      <p:bldP spid="16" grpId="4"/>
    </p:bldLs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6" name="矩形 15"/>
          <p:cNvSpPr/>
          <p:nvPr/>
        </p:nvSpPr>
        <p:spPr>
          <a:xfrm>
            <a:off x="3977066" y="-26590"/>
            <a:ext cx="423628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800" kern="100">
              <a:solidFill>
                <a:schemeClr val="bg1"/>
              </a:solidFill>
              <a:latin typeface="方正清刻本悦宋简体"/>
              <a:ea typeface="微软雅黑" panose="020b0503020204020204" charset="-122"/>
              <a:cs typeface="Times New Roman" panose="02020603050405020304"/>
            </a:endParaRPr>
          </a:p>
        </p:txBody>
      </p:sp>
      <p:sp>
        <p:nvSpPr>
          <p:cNvPr id="3" name="AutoShape 1"/>
          <p:cNvSpPr>
            <a:spLocks noChangeShapeType="1"/>
          </p:cNvSpPr>
          <p:nvPr/>
        </p:nvSpPr>
        <p:spPr bwMode="auto">
          <a:xfrm flipH="1">
            <a:off x="5724525" y="1947863"/>
            <a:ext cx="0" cy="0"/>
          </a:xfrm>
          <a:prstGeom prst="straightConnector1">
            <a:avLst/>
          </a:prstGeom>
          <a:noFill/>
          <a:ln w="317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矩形 3"/>
          <p:cNvSpPr/>
          <p:nvPr/>
        </p:nvSpPr>
        <p:spPr>
          <a:xfrm>
            <a:off x="334566" y="337071"/>
            <a:ext cx="11521280" cy="6117059"/>
          </a:xfrm>
          <a:prstGeom prst="rect">
            <a:avLst/>
          </a:prstGeom>
        </p:spPr>
        <p:txBody>
          <a:bodyPr wrap="square">
            <a:spAutoFit/>
          </a:bodyPr>
          <a:lstStyle/>
          <a:p>
            <a:pPr indent="660400" algn="just">
              <a:lnSpc>
                <a:spcPct val="150000"/>
              </a:lnSpc>
              <a:spcAft>
                <a:spcPct val="0"/>
              </a:spcAft>
            </a:pPr>
            <a:r>
              <a:rPr lang="zh-CN" altLang="zh-CN" sz="2400" b="1" kern="100">
                <a:solidFill>
                  <a:srgbClr val="0000FF"/>
                </a:solidFill>
                <a:latin typeface="Times New Roman" pitchFamily="18" charset="0"/>
                <a:ea typeface="微软雅黑" panose="020b0503020204020204" charset="-122"/>
                <a:cs typeface="Times New Roman" panose="02020603050405020304" pitchFamily="18" charset="0"/>
              </a:rPr>
              <a:t>一、巧识设误手法判断实词题</a:t>
            </a:r>
            <a:endParaRPr lang="zh-CN" altLang="zh-CN" sz="2400" kern="100">
              <a:latin typeface="宋体" pitchFamily="2" charset="-122"/>
              <a:cs typeface="Courier New" panose="02070309020205020404" pitchFamily="49" charset="0"/>
            </a:endParaRPr>
          </a:p>
          <a:p>
            <a:pPr indent="660400" algn="just">
              <a:lnSpc>
                <a:spcPct val="15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高考命题者在设置实词释义题时常用的设误手法有：</a:t>
            </a:r>
            <a:endParaRPr lang="zh-CN" altLang="zh-CN" sz="2400" kern="100">
              <a:latin typeface="宋体" pitchFamily="2" charset="-122"/>
              <a:cs typeface="Courier New" panose="02070309020205020404" pitchFamily="49" charset="0"/>
            </a:endParaRPr>
          </a:p>
          <a:p>
            <a:pPr indent="660400" algn="just">
              <a:lnSpc>
                <a:spcPct val="15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(1)</a:t>
            </a:r>
            <a:r>
              <a:rPr lang="zh-CN" altLang="zh-CN" sz="2400" kern="100">
                <a:latin typeface="Times New Roman" pitchFamily="18" charset="0"/>
                <a:ea typeface="微软雅黑" panose="020b0503020204020204" charset="-122"/>
                <a:cs typeface="Times New Roman" panose="02020603050405020304" pitchFamily="18" charset="0"/>
              </a:rPr>
              <a:t>不辨词义：主要是针对一词多义的现象，命题者常常用以甲义项代替乙义项的方式设置错误。</a:t>
            </a:r>
            <a:endParaRPr lang="zh-CN" altLang="zh-CN" sz="2400" kern="100">
              <a:latin typeface="宋体" pitchFamily="2" charset="-122"/>
              <a:cs typeface="Courier New" panose="02070309020205020404" pitchFamily="49" charset="0"/>
            </a:endParaRPr>
          </a:p>
          <a:p>
            <a:pPr indent="660400" algn="just">
              <a:lnSpc>
                <a:spcPct val="15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(2)</a:t>
            </a:r>
            <a:r>
              <a:rPr lang="zh-CN" altLang="zh-CN" sz="2400" kern="100">
                <a:latin typeface="Times New Roman" pitchFamily="18" charset="0"/>
                <a:ea typeface="微软雅黑" panose="020b0503020204020204" charset="-122"/>
                <a:cs typeface="Times New Roman" panose="02020603050405020304" pitchFamily="18" charset="0"/>
              </a:rPr>
              <a:t>忽略活用：命题者有意忽略某一词的活用现象，用活用现象前的词义解释它，设置答题陷阱。</a:t>
            </a:r>
            <a:endParaRPr lang="zh-CN" altLang="zh-CN" sz="2400" kern="100">
              <a:latin typeface="宋体" pitchFamily="2" charset="-122"/>
              <a:cs typeface="Courier New" panose="02070309020205020404" pitchFamily="49" charset="0"/>
            </a:endParaRPr>
          </a:p>
          <a:p>
            <a:pPr indent="660400" algn="just">
              <a:lnSpc>
                <a:spcPct val="15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(3)</a:t>
            </a:r>
            <a:r>
              <a:rPr lang="zh-CN" altLang="zh-CN" sz="2400" kern="100">
                <a:latin typeface="Times New Roman" pitchFamily="18" charset="0"/>
                <a:ea typeface="微软雅黑" panose="020b0503020204020204" charset="-122"/>
                <a:cs typeface="Times New Roman" panose="02020603050405020304" pitchFamily="18" charset="0"/>
              </a:rPr>
              <a:t>以今释古：命题者常借用以今义释古义的方式考查考生对实词的掌握情况，这种设误角度多针对古今异义词。</a:t>
            </a:r>
            <a:endParaRPr lang="zh-CN" altLang="zh-CN" sz="2400" kern="100">
              <a:latin typeface="宋体" pitchFamily="2" charset="-122"/>
              <a:cs typeface="Courier New" panose="02070309020205020404" pitchFamily="49" charset="0"/>
            </a:endParaRPr>
          </a:p>
          <a:p>
            <a:pPr indent="660400" algn="just">
              <a:lnSpc>
                <a:spcPct val="15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(4)</a:t>
            </a:r>
            <a:r>
              <a:rPr lang="zh-CN" altLang="zh-CN" sz="2400" kern="100">
                <a:latin typeface="Times New Roman" pitchFamily="18" charset="0"/>
                <a:ea typeface="微软雅黑" panose="020b0503020204020204" charset="-122"/>
                <a:cs typeface="Times New Roman" panose="02020603050405020304" pitchFamily="18" charset="0"/>
              </a:rPr>
              <a:t>不看语法：命题者常常会通过故意忽略词间搭配，造成词性错误的方式命题。</a:t>
            </a:r>
            <a:endParaRPr lang="zh-CN" altLang="zh-CN" sz="2400" kern="100">
              <a:latin typeface="宋体" pitchFamily="2" charset="-122"/>
              <a:cs typeface="Courier New" panose="02070309020205020404" pitchFamily="49" charset="0"/>
            </a:endParaRPr>
          </a:p>
          <a:p>
            <a:pPr indent="660400" algn="just">
              <a:lnSpc>
                <a:spcPct val="150000"/>
              </a:lnSpc>
              <a:spcAft>
                <a:spcPct val="0"/>
              </a:spcAft>
            </a:pPr>
            <a:r>
              <a:rPr lang="en-US" altLang="zh-CN" sz="2400" kern="100">
                <a:latin typeface="Times New Roman" pitchFamily="18" charset="0"/>
                <a:ea typeface="微软雅黑" panose="020b0503020204020204" charset="-122"/>
                <a:cs typeface="Courier New" panose="02070309020205020404" pitchFamily="49" charset="0"/>
              </a:rPr>
              <a:t>(5)</a:t>
            </a:r>
            <a:r>
              <a:rPr lang="zh-CN" altLang="zh-CN" sz="2400" kern="100">
                <a:latin typeface="Times New Roman" pitchFamily="18" charset="0"/>
                <a:ea typeface="微软雅黑" panose="020b0503020204020204" charset="-122"/>
                <a:cs typeface="Times New Roman" panose="02020603050405020304" pitchFamily="18" charset="0"/>
              </a:rPr>
              <a:t>不明单双：命题者常把两个连用的单音词当成现代汉语中的一个双音词来解释，造成释义错误。</a:t>
            </a:r>
            <a:endParaRPr lang="zh-CN" altLang="zh-CN" sz="240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 name="矩形 7"/>
          <p:cNvSpPr/>
          <p:nvPr/>
        </p:nvSpPr>
        <p:spPr>
          <a:xfrm>
            <a:off x="334566" y="-67799"/>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现学现用</a:t>
            </a:r>
            <a:r>
              <a:rPr lang="en-US" altLang="zh-CN" sz="2600" b="1" kern="100">
                <a:solidFill>
                  <a:srgbClr val="0000FF"/>
                </a:solidFill>
                <a:latin typeface="微软雅黑" panose="020b0503020204020204" charset="-122"/>
                <a:cs typeface="Times New Roman" panose="02020603050405020304" pitchFamily="18" charset="0"/>
              </a:rPr>
              <a:t>1</a:t>
            </a:r>
            <a:r>
              <a:rPr lang="zh-CN" altLang="zh-CN" sz="2600" kern="100">
                <a:latin typeface="Times New Roman" pitchFamily="18" charset="0"/>
                <a:ea typeface="微软雅黑" panose="020b0503020204020204" charset="-122"/>
                <a:cs typeface="Times New Roman" panose="02020603050405020304" pitchFamily="18" charset="0"/>
              </a:rPr>
              <a:t>　下列错义设置用了何种手法？</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en-US" altLang="zh-CN" sz="2600" kern="100">
                <a:latin typeface="Times New Roman" pitchFamily="18" charset="0"/>
                <a:ea typeface="楷体_GB2312" pitchFamily="49" charset="-122"/>
                <a:cs typeface="Courier New" panose="02070309020205020404" pitchFamily="49" charset="0"/>
              </a:rPr>
              <a:t>(2019·</a:t>
            </a:r>
            <a:r>
              <a:rPr lang="zh-CN" altLang="zh-CN" sz="2600" kern="100">
                <a:latin typeface="Times New Roman" pitchFamily="18" charset="0"/>
                <a:ea typeface="楷体_GB2312" pitchFamily="49" charset="-122"/>
                <a:cs typeface="Times New Roman" panose="02020603050405020304" pitchFamily="18" charset="0"/>
              </a:rPr>
              <a:t>江苏</a:t>
            </a:r>
            <a:r>
              <a:rPr lang="en-US" altLang="zh-CN" sz="2600" kern="100">
                <a:latin typeface="Times New Roman" pitchFamily="18" charset="0"/>
                <a:ea typeface="楷体_GB2312" pitchFamily="49" charset="-122"/>
                <a:cs typeface="Courier New" panose="02070309020205020404" pitchFamily="49" charset="0"/>
              </a:rPr>
              <a:t>)</a:t>
            </a:r>
            <a:r>
              <a:rPr lang="en-US" altLang="zh-CN" sz="2600" kern="100">
                <a:latin typeface="Times New Roman" pitchFamily="18" charset="0"/>
                <a:ea typeface="微软雅黑" panose="020b0503020204020204" charset="-122"/>
                <a:cs typeface="Courier New" panose="02070309020205020404" pitchFamily="49" charset="0"/>
              </a:rPr>
              <a:t>B.(</a:t>
            </a:r>
            <a:r>
              <a:rPr lang="zh-CN" altLang="zh-CN" sz="2600" kern="100">
                <a:latin typeface="Times New Roman" pitchFamily="18" charset="0"/>
                <a:ea typeface="微软雅黑" panose="020b0503020204020204" charset="-122"/>
                <a:cs typeface="Times New Roman" panose="02020603050405020304" pitchFamily="18" charset="0"/>
              </a:rPr>
              <a:t>意欲要之入幕，</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酬</a:t>
            </a:r>
            <a:r>
              <a:rPr lang="zh-CN" altLang="zh-CN" sz="2600" kern="100">
                <a:latin typeface="Times New Roman" pitchFamily="18" charset="0"/>
                <a:ea typeface="微软雅黑" panose="020b0503020204020204" charset="-122"/>
                <a:cs typeface="Times New Roman" panose="02020603050405020304" pitchFamily="18" charset="0"/>
              </a:rPr>
              <a:t>以馆选</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，而公率不应</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酬</a:t>
            </a:r>
            <a:r>
              <a:rPr lang="zh-CN" altLang="zh-CN" sz="2600" kern="100">
                <a:latin typeface="Times New Roman" pitchFamily="18" charset="0"/>
                <a:ea typeface="微软雅黑" panose="020b0503020204020204" charset="-122"/>
                <a:cs typeface="Times New Roman" panose="02020603050405020304" pitchFamily="18" charset="0"/>
              </a:rPr>
              <a:t>：应酬</a:t>
            </a:r>
            <a:endParaRPr lang="zh-CN" altLang="zh-CN" sz="1050" kern="100">
              <a:latin typeface="宋体" pitchFamily="2" charset="-122"/>
              <a:cs typeface="Courier New" panose="02070309020205020404" pitchFamily="49" charset="0"/>
            </a:endParaRPr>
          </a:p>
        </p:txBody>
      </p:sp>
      <p:sp>
        <p:nvSpPr>
          <p:cNvPr id="10" name="矩形 9"/>
          <p:cNvSpPr/>
          <p:nvPr/>
        </p:nvSpPr>
        <p:spPr>
          <a:xfrm>
            <a:off x="333107" y="1156337"/>
            <a:ext cx="5186035" cy="692497"/>
          </a:xfrm>
          <a:prstGeom prst="rect">
            <a:avLst/>
          </a:prstGeom>
        </p:spPr>
        <p:txBody>
          <a:bodyPr wrap="non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以今释古，应为</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赏赐</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　</a:t>
            </a:r>
            <a:endParaRPr lang="zh-CN" altLang="zh-CN" sz="1050" kern="100">
              <a:latin typeface="宋体" pitchFamily="2" charset="-122"/>
              <a:cs typeface="Courier New" panose="02070309020205020404" pitchFamily="49" charset="0"/>
            </a:endParaRPr>
          </a:p>
        </p:txBody>
      </p:sp>
      <p:sp>
        <p:nvSpPr>
          <p:cNvPr id="12" name="矩形 11"/>
          <p:cNvSpPr/>
          <p:nvPr/>
        </p:nvSpPr>
        <p:spPr>
          <a:xfrm>
            <a:off x="333108" y="1804409"/>
            <a:ext cx="11522738" cy="1292662"/>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en-US" altLang="zh-CN" sz="2600" kern="100">
                <a:latin typeface="Times New Roman" pitchFamily="18" charset="0"/>
                <a:ea typeface="楷体_GB2312" pitchFamily="49" charset="-122"/>
                <a:cs typeface="Courier New" panose="02070309020205020404" pitchFamily="49" charset="0"/>
              </a:rPr>
              <a:t>(2018·</a:t>
            </a:r>
            <a:r>
              <a:rPr lang="zh-CN" altLang="zh-CN" sz="2600" kern="100">
                <a:latin typeface="Times New Roman" pitchFamily="18" charset="0"/>
                <a:ea typeface="楷体_GB2312" pitchFamily="49" charset="-122"/>
                <a:cs typeface="Times New Roman" panose="02020603050405020304" pitchFamily="18" charset="0"/>
              </a:rPr>
              <a:t>北京</a:t>
            </a:r>
            <a:r>
              <a:rPr lang="en-US" altLang="zh-CN" sz="2600" kern="100">
                <a:latin typeface="Times New Roman" pitchFamily="18" charset="0"/>
                <a:ea typeface="楷体_GB2312" pitchFamily="49" charset="-122"/>
                <a:cs typeface="Courier New" panose="02070309020205020404" pitchFamily="49" charset="0"/>
              </a:rPr>
              <a:t>)</a:t>
            </a:r>
            <a:r>
              <a:rPr lang="en-US" altLang="zh-CN" sz="2600" kern="100">
                <a:latin typeface="Times New Roman" pitchFamily="18" charset="0"/>
                <a:ea typeface="微软雅黑" panose="020b0503020204020204" charset="-122"/>
                <a:cs typeface="Courier New" panose="02070309020205020404" pitchFamily="49" charset="0"/>
              </a:rPr>
              <a:t>D.(</a:t>
            </a:r>
            <a:r>
              <a:rPr lang="zh-CN" altLang="zh-CN" sz="2600" kern="100">
                <a:latin typeface="Times New Roman" pitchFamily="18" charset="0"/>
                <a:ea typeface="微软雅黑" panose="020b0503020204020204" charset="-122"/>
                <a:cs typeface="Times New Roman" panose="02020603050405020304" pitchFamily="18" charset="0"/>
              </a:rPr>
              <a:t>子贡赎鲁人于诸侯，来而让，不取其金。孔子曰：</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微软雅黑" panose="020b0503020204020204" charset="-122"/>
                <a:cs typeface="Times New Roman" panose="02020603050405020304" pitchFamily="18" charset="0"/>
              </a:rPr>
              <a:t>赐失之矣。自今以往，鲁人不赎人矣。</a:t>
            </a:r>
            <a:r>
              <a:rPr lang="en-US" altLang="zh-CN" sz="2600" kern="100">
                <a:latin typeface="宋体" pitchFamily="2" charset="-122"/>
                <a:ea typeface="微软雅黑" panose="020b0503020204020204" charset="-122"/>
                <a:cs typeface="Times New Roman" panose="02020603050405020304" pitchFamily="18" charset="0"/>
              </a:rPr>
              <a:t>”</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取其金，则无损于</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行</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行</a:t>
            </a:r>
            <a:r>
              <a:rPr lang="zh-CN" altLang="zh-CN" sz="2600" kern="100">
                <a:latin typeface="Times New Roman" pitchFamily="18" charset="0"/>
                <a:ea typeface="微软雅黑" panose="020b0503020204020204" charset="-122"/>
                <a:cs typeface="Times New Roman" panose="02020603050405020304" pitchFamily="18" charset="0"/>
              </a:rPr>
              <a:t>：行为</a:t>
            </a:r>
            <a:endParaRPr lang="zh-CN" altLang="zh-CN" sz="1050" kern="100">
              <a:latin typeface="宋体" pitchFamily="2" charset="-122"/>
              <a:cs typeface="Courier New" panose="02070309020205020404" pitchFamily="49" charset="0"/>
            </a:endParaRPr>
          </a:p>
        </p:txBody>
      </p:sp>
      <p:sp>
        <p:nvSpPr>
          <p:cNvPr id="14" name="矩形 13"/>
          <p:cNvSpPr/>
          <p:nvPr/>
        </p:nvSpPr>
        <p:spPr>
          <a:xfrm>
            <a:off x="333107" y="3026519"/>
            <a:ext cx="6186309" cy="692497"/>
          </a:xfrm>
          <a:prstGeom prst="rect">
            <a:avLst/>
          </a:prstGeom>
        </p:spPr>
        <p:txBody>
          <a:bodyPr wrap="non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不辨词义，应为</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品行、德行</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　</a:t>
            </a:r>
            <a:endParaRPr lang="zh-CN" altLang="zh-CN" sz="1050" kern="100">
              <a:latin typeface="宋体" pitchFamily="2" charset="-122"/>
              <a:cs typeface="Courier New" panose="02070309020205020404" pitchFamily="49" charset="0"/>
            </a:endParaRPr>
          </a:p>
        </p:txBody>
      </p:sp>
      <p:sp>
        <p:nvSpPr>
          <p:cNvPr id="16" name="矩形 15"/>
          <p:cNvSpPr/>
          <p:nvPr/>
        </p:nvSpPr>
        <p:spPr>
          <a:xfrm>
            <a:off x="333106" y="3676617"/>
            <a:ext cx="11522740" cy="1291590"/>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(3)</a:t>
            </a:r>
            <a:r>
              <a:rPr lang="en-US" altLang="zh-CN" sz="2600" kern="100">
                <a:latin typeface="Times New Roman" pitchFamily="18" charset="0"/>
                <a:ea typeface="楷体_GB2312" pitchFamily="49" charset="-122"/>
                <a:cs typeface="Courier New" panose="02070309020205020404" pitchFamily="49" charset="0"/>
              </a:rPr>
              <a:t>(2017·</a:t>
            </a:r>
            <a:r>
              <a:rPr lang="zh-CN" altLang="zh-CN" sz="2600" kern="100">
                <a:latin typeface="Times New Roman" pitchFamily="18" charset="0"/>
                <a:ea typeface="楷体_GB2312" pitchFamily="49" charset="-122"/>
                <a:cs typeface="Times New Roman" panose="02020603050405020304" pitchFamily="18" charset="0"/>
              </a:rPr>
              <a:t>浙江</a:t>
            </a:r>
            <a:r>
              <a:rPr lang="en-US" altLang="zh-CN" sz="2600" kern="100">
                <a:latin typeface="Times New Roman" pitchFamily="18" charset="0"/>
                <a:ea typeface="楷体_GB2312" pitchFamily="49" charset="-122"/>
                <a:cs typeface="Courier New" panose="02070309020205020404" pitchFamily="49" charset="0"/>
              </a:rPr>
              <a:t>)</a:t>
            </a:r>
            <a:r>
              <a:rPr lang="en-US" altLang="zh-CN" sz="2600" kern="100">
                <a:latin typeface="Times New Roman" pitchFamily="18" charset="0"/>
                <a:ea typeface="微软雅黑" panose="020b0503020204020204" charset="-122"/>
                <a:cs typeface="Courier New" panose="02070309020205020404" pitchFamily="49" charset="0"/>
              </a:rPr>
              <a:t>B.(</a:t>
            </a:r>
            <a:r>
              <a:rPr lang="zh-CN" altLang="zh-CN" sz="2600" kern="100">
                <a:latin typeface="Times New Roman" pitchFamily="18" charset="0"/>
                <a:ea typeface="微软雅黑" panose="020b0503020204020204" charset="-122"/>
                <a:cs typeface="Times New Roman" panose="02020603050405020304" pitchFamily="18" charset="0"/>
              </a:rPr>
              <a:t>及冬，则有边事，</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当涂</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地名</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兵之</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冲</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，上下震摇</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冲：突袭，冲击</a:t>
            </a:r>
            <a:endParaRPr lang="zh-CN" altLang="zh-CN" sz="1050" kern="100">
              <a:latin typeface="宋体" pitchFamily="2" charset="-122"/>
              <a:cs typeface="Courier New" panose="02070309020205020404" pitchFamily="49" charset="0"/>
            </a:endParaRPr>
          </a:p>
        </p:txBody>
      </p:sp>
      <p:sp>
        <p:nvSpPr>
          <p:cNvPr id="18" name="矩形 17"/>
          <p:cNvSpPr/>
          <p:nvPr/>
        </p:nvSpPr>
        <p:spPr>
          <a:xfrm>
            <a:off x="333105" y="4845593"/>
            <a:ext cx="5519460" cy="692497"/>
          </a:xfrm>
          <a:prstGeom prst="rect">
            <a:avLst/>
          </a:prstGeom>
        </p:spPr>
        <p:txBody>
          <a:bodyPr wrap="non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不辨语法，应为名词，要冲　</a:t>
            </a:r>
            <a:endParaRPr lang="zh-CN" altLang="zh-CN" sz="1050" kern="100">
              <a:latin typeface="宋体" pitchFamily="2" charset="-122"/>
              <a:cs typeface="Courier New" panose="02070309020205020404" pitchFamily="49" charset="0"/>
            </a:endParaRPr>
          </a:p>
        </p:txBody>
      </p:sp>
      <p:sp>
        <p:nvSpPr>
          <p:cNvPr id="20" name="矩形 19"/>
          <p:cNvSpPr/>
          <p:nvPr/>
        </p:nvSpPr>
        <p:spPr>
          <a:xfrm>
            <a:off x="333106" y="5480299"/>
            <a:ext cx="11522740" cy="691515"/>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(4)</a:t>
            </a:r>
            <a:r>
              <a:rPr lang="en-US" altLang="zh-CN" sz="2600" kern="100">
                <a:latin typeface="Times New Roman" pitchFamily="18" charset="0"/>
                <a:ea typeface="楷体_GB2312" pitchFamily="49" charset="-122"/>
                <a:cs typeface="Courier New" panose="02070309020205020404" pitchFamily="49" charset="0"/>
              </a:rPr>
              <a:t>(2018·</a:t>
            </a:r>
            <a:r>
              <a:rPr lang="zh-CN" altLang="zh-CN" sz="2600" kern="100">
                <a:latin typeface="Times New Roman" pitchFamily="18" charset="0"/>
                <a:ea typeface="楷体_GB2312" pitchFamily="49" charset="-122"/>
                <a:cs typeface="Times New Roman" panose="02020603050405020304" pitchFamily="18" charset="0"/>
              </a:rPr>
              <a:t>安徽</a:t>
            </a:r>
            <a:r>
              <a:rPr lang="en-US" altLang="zh-CN" sz="2600" kern="100">
                <a:latin typeface="Times New Roman" pitchFamily="18" charset="0"/>
                <a:ea typeface="楷体_GB2312" pitchFamily="49" charset="-122"/>
                <a:cs typeface="Courier New" panose="02070309020205020404" pitchFamily="49" charset="0"/>
              </a:rPr>
              <a:t>)</a:t>
            </a:r>
            <a:r>
              <a:rPr lang="en-US" altLang="zh-CN" sz="2600" kern="100">
                <a:latin typeface="Times New Roman" pitchFamily="18" charset="0"/>
                <a:ea typeface="微软雅黑" panose="020b0503020204020204" charset="-122"/>
                <a:cs typeface="Courier New" panose="02070309020205020404" pitchFamily="49" charset="0"/>
              </a:rPr>
              <a:t>D.(</a:t>
            </a:r>
            <a:r>
              <a:rPr lang="zh-CN" altLang="zh-CN" sz="2600" kern="100">
                <a:latin typeface="Times New Roman" pitchFamily="18" charset="0"/>
                <a:ea typeface="微软雅黑" panose="020b0503020204020204" charset="-122"/>
                <a:cs typeface="Times New Roman" panose="02020603050405020304" pitchFamily="18" charset="0"/>
              </a:rPr>
              <a:t>先生于古文不多作，其有作，</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必合古人</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矩度</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矩</a:t>
            </a:r>
            <a:r>
              <a:rPr lang="zh-CN" altLang="zh-CN" sz="2600" kern="100">
                <a:latin typeface="Times New Roman" pitchFamily="18" charset="0"/>
                <a:ea typeface="微软雅黑" panose="020b0503020204020204" charset="-122"/>
                <a:cs typeface="Times New Roman" panose="02020603050405020304" pitchFamily="18" charset="0"/>
              </a:rPr>
              <a:t>度：气度</a:t>
            </a:r>
            <a:endParaRPr lang="zh-CN" altLang="zh-CN" sz="1050" kern="100">
              <a:latin typeface="宋体" pitchFamily="2" charset="-122"/>
              <a:cs typeface="Courier New" panose="02070309020205020404" pitchFamily="49" charset="0"/>
            </a:endParaRPr>
          </a:p>
        </p:txBody>
      </p:sp>
      <p:sp>
        <p:nvSpPr>
          <p:cNvPr id="22" name="矩形 21"/>
          <p:cNvSpPr/>
          <p:nvPr/>
        </p:nvSpPr>
        <p:spPr>
          <a:xfrm>
            <a:off x="333105" y="6101364"/>
            <a:ext cx="5519460" cy="692497"/>
          </a:xfrm>
          <a:prstGeom prst="rect">
            <a:avLst/>
          </a:prstGeom>
        </p:spPr>
        <p:txBody>
          <a:bodyPr wrap="non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latin typeface="Times New Roman"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不辨单双，应为</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规矩法度</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linds(horizontal)">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1"/>
      <p:bldP spid="18" grpId="2"/>
      <p:bldP spid="22" grpId="3"/>
    </p:bldLst>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413570"/>
            <a:ext cx="11521280" cy="3693319"/>
          </a:xfrm>
          <a:prstGeom prst="rect">
            <a:avLst/>
          </a:prstGeom>
        </p:spPr>
        <p:txBody>
          <a:bodyPr wrap="square">
            <a:spAutoFit/>
          </a:bodyPr>
          <a:lstStyle/>
          <a:p>
            <a:pPr indent="660400"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二、两次代入法</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itchFamily="18" charset="0"/>
                <a:ea typeface="微软雅黑" panose="020b0503020204020204" charset="-122"/>
                <a:cs typeface="Times New Roman" panose="02020603050405020304" pitchFamily="18" charset="0"/>
              </a:rPr>
              <a:t>即要让词回原句，句回原文。也就是说，首先把解释好的词放回原句中，把整个句子翻译一下，一般情况下，译得通顺，就说明解释是正确的，反之就是错误的。如果词放回原句还不能断定解释的正误，那么我们就可以把整个句子放到原文中，结合上下句，根据语境来判断解释的对错，这样，基本就能得出正确的判断了。</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981522"/>
            <a:ext cx="11521280" cy="4293483"/>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现学现用</a:t>
            </a:r>
            <a:r>
              <a:rPr lang="en-US" altLang="zh-CN" sz="2600" b="1" kern="100">
                <a:solidFill>
                  <a:srgbClr val="0000FF"/>
                </a:solidFill>
                <a:latin typeface="微软雅黑" panose="020b0503020204020204" charset="-122"/>
                <a:cs typeface="Times New Roman" panose="02020603050405020304" pitchFamily="18" charset="0"/>
              </a:rPr>
              <a:t>2</a:t>
            </a:r>
            <a:r>
              <a:rPr lang="zh-CN" altLang="zh-CN" sz="2600" kern="100">
                <a:latin typeface="Times New Roman" pitchFamily="18" charset="0"/>
                <a:ea typeface="微软雅黑" panose="020b0503020204020204" charset="-122"/>
                <a:cs typeface="Times New Roman" panose="02020603050405020304" pitchFamily="18" charset="0"/>
              </a:rPr>
              <a:t>　阅读下面的文言文，完成文后题目。</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itchFamily="18" charset="0"/>
                <a:ea typeface="楷体_GB2312" pitchFamily="49" charset="-122"/>
                <a:cs typeface="Times New Roman" panose="02020603050405020304" pitchFamily="18" charset="0"/>
              </a:rPr>
              <a:t>公讳希亮，字公弼。天圣八年进士第。始为长沙县。浮屠有海印国师者，</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交通</a:t>
            </a:r>
            <a:r>
              <a:rPr lang="zh-CN" altLang="zh-CN" sz="2600" kern="100">
                <a:latin typeface="Times New Roman" pitchFamily="18" charset="0"/>
                <a:ea typeface="楷体_GB2312" pitchFamily="49" charset="-122"/>
                <a:cs typeface="Times New Roman" panose="02020603050405020304" pitchFamily="18" charset="0"/>
              </a:rPr>
              <a:t>权贵人，肆为奸利，人莫敢正视。公捕置诸法，一县大</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耸</a:t>
            </a:r>
            <a:r>
              <a:rPr lang="zh-CN" altLang="zh-CN" sz="2600" kern="100">
                <a:latin typeface="Times New Roman" pitchFamily="18" charset="0"/>
                <a:ea typeface="楷体_GB2312" pitchFamily="49" charset="-122"/>
                <a:cs typeface="Times New Roman" panose="02020603050405020304" pitchFamily="18" charset="0"/>
              </a:rPr>
              <a:t>。去为雩都。老吏曾腆侮法</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鬻狱</a:t>
            </a:r>
            <a:r>
              <a:rPr lang="zh-CN" altLang="zh-CN" sz="2600" kern="100">
                <a:latin typeface="Times New Roman" pitchFamily="18" charset="0"/>
                <a:ea typeface="楷体_GB2312" pitchFamily="49" charset="-122"/>
                <a:cs typeface="Times New Roman" panose="02020603050405020304" pitchFamily="18" charset="0"/>
              </a:rPr>
              <a:t>，以公少年</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易</a:t>
            </a:r>
            <a:r>
              <a:rPr lang="zh-CN" altLang="zh-CN" sz="2600" kern="100">
                <a:latin typeface="Times New Roman" pitchFamily="18" charset="0"/>
                <a:ea typeface="楷体_GB2312" pitchFamily="49" charset="-122"/>
                <a:cs typeface="Times New Roman" panose="02020603050405020304" pitchFamily="18" charset="0"/>
              </a:rPr>
              <a:t>之。公</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视事</a:t>
            </a:r>
            <a:r>
              <a:rPr lang="zh-CN" altLang="zh-CN" sz="2600" kern="100">
                <a:latin typeface="Times New Roman" pitchFamily="18" charset="0"/>
                <a:ea typeface="楷体_GB2312" pitchFamily="49" charset="-122"/>
                <a:cs typeface="Times New Roman" panose="02020603050405020304" pitchFamily="18" charset="0"/>
              </a:rPr>
              <a:t>之日，首得其重罪，腆扣头出血，愿自新。公戒而</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舍</a:t>
            </a:r>
            <a:r>
              <a:rPr lang="zh-CN" altLang="zh-CN" sz="2600" kern="100">
                <a:latin typeface="Times New Roman" pitchFamily="18" charset="0"/>
                <a:ea typeface="楷体_GB2312" pitchFamily="49" charset="-122"/>
                <a:cs typeface="Times New Roman" panose="02020603050405020304" pitchFamily="18" charset="0"/>
              </a:rPr>
              <a:t>之。巫觋岁敛民财祭鬼，谓之春斋，否则有火灾。公禁之，民不敢犯，火亦不作。毁</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淫</a:t>
            </a:r>
            <a:r>
              <a:rPr lang="zh-CN" altLang="zh-CN" sz="2600" kern="100">
                <a:latin typeface="Times New Roman" pitchFamily="18" charset="0"/>
                <a:ea typeface="楷体_GB2312" pitchFamily="49" charset="-122"/>
                <a:cs typeface="Times New Roman" panose="02020603050405020304" pitchFamily="18" charset="0"/>
              </a:rPr>
              <a:t>祠数百区，</a:t>
            </a:r>
            <a:r>
              <a:rPr lang="zh-CN" altLang="zh-CN" sz="2600" kern="100">
                <a:solidFill>
                  <a:srgbClr val="0000FF"/>
                </a:solidFill>
                <a:latin typeface="Times New Roman" pitchFamily="18" charset="0"/>
                <a:ea typeface="楷体_GB2312" pitchFamily="49" charset="-122"/>
                <a:cs typeface="Times New Roman" panose="02020603050405020304" pitchFamily="18" charset="0"/>
              </a:rPr>
              <a:t>勒</a:t>
            </a:r>
            <a:r>
              <a:rPr lang="zh-CN" altLang="zh-CN" sz="2600" kern="100">
                <a:latin typeface="Times New Roman" pitchFamily="18" charset="0"/>
                <a:ea typeface="楷体_GB2312" pitchFamily="49" charset="-122"/>
                <a:cs typeface="Times New Roman" panose="02020603050405020304" pitchFamily="18" charset="0"/>
              </a:rPr>
              <a:t>巫为农者七十余家</a:t>
            </a:r>
            <a:r>
              <a:rPr lang="zh-CN" altLang="zh-CN" sz="2600" kern="100" smtClean="0">
                <a:latin typeface="Times New Roman" pitchFamily="18" charset="0"/>
                <a:ea typeface="楷体_GB2312" pitchFamily="49" charset="-122"/>
                <a:cs typeface="Times New Roman" panose="02020603050405020304" pitchFamily="18" charset="0"/>
              </a:rPr>
              <a:t>。</a:t>
            </a:r>
            <a:endParaRPr lang="en-US" altLang="zh-CN" sz="2600" kern="100" smtClean="0">
              <a:latin typeface="Times New Roman" pitchFamily="18" charset="0"/>
              <a:ea typeface="楷体_GB2312" pitchFamily="49" charset="-122"/>
              <a:cs typeface="Times New Roman" panose="02020603050405020304" pitchFamily="18" charset="0"/>
            </a:endParaRPr>
          </a:p>
          <a:p>
            <a:pPr indent="660400" algn="r">
              <a:lnSpc>
                <a:spcPct val="150000"/>
              </a:lnSpc>
              <a:spcAft>
                <a:spcPct val="0"/>
              </a:spcAft>
            </a:pPr>
            <a:r>
              <a:rPr lang="en-US" altLang="zh-CN" sz="2600" kern="100" smtClean="0">
                <a:latin typeface="Times New Roman" pitchFamily="18" charset="0"/>
                <a:cs typeface="Courier New" panose="02070309020205020404" pitchFamily="49" charset="0"/>
              </a:rPr>
              <a:t>(</a:t>
            </a:r>
            <a:r>
              <a:rPr lang="zh-CN" altLang="zh-CN" sz="2600" kern="100">
                <a:latin typeface="Times New Roman" pitchFamily="18" charset="0"/>
                <a:cs typeface="Times New Roman" panose="02020603050405020304" pitchFamily="18" charset="0"/>
              </a:rPr>
              <a:t>节选自《陈公弼传》，有删改</a:t>
            </a:r>
            <a:r>
              <a:rPr lang="en-US" altLang="zh-CN" sz="2600" kern="100">
                <a:latin typeface="Times New Roman" pitchFamily="18" charset="0"/>
                <a:cs typeface="Courier New" panose="02070309020205020404" pitchFamily="49" charset="0"/>
              </a:rPr>
              <a:t>)</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34566" y="1125538"/>
            <a:ext cx="11521280" cy="3093154"/>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(1)</a:t>
            </a:r>
            <a:r>
              <a:rPr lang="zh-CN" altLang="zh-CN" sz="2600" kern="100">
                <a:latin typeface="Times New Roman" pitchFamily="18" charset="0"/>
                <a:ea typeface="微软雅黑" panose="020b0503020204020204" charset="-122"/>
                <a:cs typeface="Times New Roman" panose="02020603050405020304" pitchFamily="18" charset="0"/>
              </a:rPr>
              <a:t>对下列句中加颜色词的解释，不正确的一项是</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A.</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交通</a:t>
            </a:r>
            <a:r>
              <a:rPr lang="zh-CN" altLang="zh-CN" sz="2600" kern="100">
                <a:latin typeface="Times New Roman" pitchFamily="18" charset="0"/>
                <a:ea typeface="微软雅黑" panose="020b0503020204020204" charset="-122"/>
                <a:cs typeface="Times New Roman" panose="02020603050405020304" pitchFamily="18" charset="0"/>
              </a:rPr>
              <a:t>权贵人　　　　　　</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交通：勾结</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B.</a:t>
            </a:r>
            <a:r>
              <a:rPr lang="zh-CN" altLang="zh-CN" sz="2600" kern="100">
                <a:latin typeface="Times New Roman" pitchFamily="18" charset="0"/>
                <a:ea typeface="微软雅黑" panose="020b0503020204020204" charset="-122"/>
                <a:cs typeface="Times New Roman" panose="02020603050405020304" pitchFamily="18" charset="0"/>
              </a:rPr>
              <a:t>一县大</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耸</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耸</a:t>
            </a:r>
            <a:r>
              <a:rPr lang="zh-CN" altLang="zh-CN" sz="2600" kern="100">
                <a:latin typeface="Times New Roman" pitchFamily="18" charset="0"/>
                <a:ea typeface="微软雅黑" panose="020b0503020204020204" charset="-122"/>
                <a:cs typeface="Times New Roman" panose="02020603050405020304" pitchFamily="18" charset="0"/>
              </a:rPr>
              <a:t>：震惊</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C.</a:t>
            </a:r>
            <a:r>
              <a:rPr lang="zh-CN" altLang="zh-CN" sz="2600" kern="100">
                <a:latin typeface="Times New Roman" pitchFamily="18" charset="0"/>
                <a:ea typeface="微软雅黑" panose="020b0503020204020204" charset="-122"/>
                <a:cs typeface="Times New Roman" panose="02020603050405020304" pitchFamily="18" charset="0"/>
              </a:rPr>
              <a:t>老吏曾腆侮法</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鬻狱</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鬻</a:t>
            </a:r>
            <a:r>
              <a:rPr lang="zh-CN" altLang="zh-CN" sz="2600" kern="100">
                <a:latin typeface="Times New Roman" pitchFamily="18" charset="0"/>
                <a:ea typeface="微软雅黑" panose="020b0503020204020204" charset="-122"/>
                <a:cs typeface="Times New Roman" panose="02020603050405020304" pitchFamily="18" charset="0"/>
              </a:rPr>
              <a:t>狱：买卖官司</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D.</a:t>
            </a:r>
            <a:r>
              <a:rPr lang="zh-CN" altLang="zh-CN" sz="2600" kern="100">
                <a:latin typeface="Times New Roman" pitchFamily="18" charset="0"/>
                <a:ea typeface="微软雅黑" panose="020b0503020204020204" charset="-122"/>
                <a:cs typeface="Times New Roman" panose="02020603050405020304" pitchFamily="18" charset="0"/>
              </a:rPr>
              <a:t>以公少年</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易</a:t>
            </a:r>
            <a:r>
              <a:rPr lang="zh-CN" altLang="zh-CN" sz="2600" kern="100">
                <a:latin typeface="Times New Roman" pitchFamily="18" charset="0"/>
                <a:ea typeface="微软雅黑" panose="020b0503020204020204" charset="-122"/>
                <a:cs typeface="Times New Roman" panose="02020603050405020304" pitchFamily="18" charset="0"/>
              </a:rPr>
              <a:t>之</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易</a:t>
            </a:r>
            <a:r>
              <a:rPr lang="zh-CN" altLang="zh-CN" sz="2600" kern="100">
                <a:latin typeface="Times New Roman" pitchFamily="18" charset="0"/>
                <a:ea typeface="微软雅黑" panose="020b0503020204020204" charset="-122"/>
                <a:cs typeface="Times New Roman" panose="02020603050405020304" pitchFamily="18" charset="0"/>
              </a:rPr>
              <a:t>：更换</a:t>
            </a:r>
            <a:endParaRPr lang="zh-CN" altLang="zh-CN" sz="1050" kern="100">
              <a:latin typeface="宋体" pitchFamily="2" charset="-122"/>
              <a:cs typeface="Courier New" panose="02070309020205020404" pitchFamily="49" charset="0"/>
            </a:endParaRPr>
          </a:p>
        </p:txBody>
      </p:sp>
      <p:sp>
        <p:nvSpPr>
          <p:cNvPr id="4" name="TextBox 22"/>
          <p:cNvSpPr txBox="1"/>
          <p:nvPr/>
        </p:nvSpPr>
        <p:spPr>
          <a:xfrm>
            <a:off x="190550" y="3440919"/>
            <a:ext cx="720000" cy="720000"/>
          </a:xfrm>
          <a:prstGeom prst="rect">
            <a:avLst/>
          </a:prstGeom>
          <a:noFill/>
        </p:spPr>
        <p:txBody>
          <a:bodyPr wrap="square" rtlCol="0">
            <a:spAutoFit/>
          </a:bodyPr>
          <a:lstStyle/>
          <a:p>
            <a:r>
              <a:rPr lang="zh-CN" altLang="en-US" sz="4300" b="1">
                <a:solidFill>
                  <a:srgbClr val="C00000"/>
                </a:solidFill>
                <a:latin typeface="华文细黑" pitchFamily="2" charset="-122"/>
                <a:ea typeface="华文细黑" pitchFamily="2" charset="-122"/>
              </a:rPr>
              <a:t>√</a:t>
            </a:r>
          </a:p>
        </p:txBody>
      </p:sp>
      <p:sp>
        <p:nvSpPr>
          <p:cNvPr id="8" name="矩形 7"/>
          <p:cNvSpPr/>
          <p:nvPr/>
        </p:nvSpPr>
        <p:spPr>
          <a:xfrm>
            <a:off x="315191" y="4232644"/>
            <a:ext cx="11540655"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latin typeface="Times New Roman" pitchFamily="18" charset="0"/>
                <a:ea typeface="微软雅黑" panose="020b0503020204020204" charset="-122"/>
                <a:cs typeface="Times New Roman" panose="02020603050405020304" pitchFamily="18" charset="0"/>
              </a:rPr>
              <a:t>　</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易</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的主语是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老吏</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，原因是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公少年</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，所以</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易</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应解释为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轻视、小看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1"/>
    </p:bldLs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125538"/>
            <a:ext cx="11521280" cy="3093154"/>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对下列句中加颜色词的解释，不正确的一项</a:t>
            </a:r>
            <a:r>
              <a:rPr lang="zh-CN" altLang="zh-CN" sz="2600" kern="100" smtClean="0">
                <a:latin typeface="Times New Roman" pitchFamily="18" charset="0"/>
                <a:ea typeface="微软雅黑" panose="020b0503020204020204" charset="-122"/>
                <a:cs typeface="Times New Roman" panose="02020603050405020304" pitchFamily="18" charset="0"/>
              </a:rPr>
              <a:t>是</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A.</a:t>
            </a:r>
            <a:r>
              <a:rPr lang="zh-CN" altLang="zh-CN" sz="2600" kern="100">
                <a:latin typeface="Times New Roman" pitchFamily="18" charset="0"/>
                <a:ea typeface="微软雅黑" panose="020b0503020204020204" charset="-122"/>
                <a:cs typeface="Times New Roman" panose="02020603050405020304" pitchFamily="18" charset="0"/>
              </a:rPr>
              <a:t>公</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视事</a:t>
            </a:r>
            <a:r>
              <a:rPr lang="zh-CN" altLang="zh-CN" sz="2600" kern="100">
                <a:latin typeface="Times New Roman" pitchFamily="18" charset="0"/>
                <a:ea typeface="微软雅黑" panose="020b0503020204020204" charset="-122"/>
                <a:cs typeface="Times New Roman" panose="02020603050405020304" pitchFamily="18" charset="0"/>
              </a:rPr>
              <a:t>之日</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视事</a:t>
            </a:r>
            <a:r>
              <a:rPr lang="zh-CN" altLang="zh-CN" sz="2600" kern="100">
                <a:latin typeface="Times New Roman" pitchFamily="18" charset="0"/>
                <a:ea typeface="微软雅黑" panose="020b0503020204020204" charset="-122"/>
                <a:cs typeface="Times New Roman" panose="02020603050405020304" pitchFamily="18" charset="0"/>
              </a:rPr>
              <a:t>：就任</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B.</a:t>
            </a:r>
            <a:r>
              <a:rPr lang="zh-CN" altLang="zh-CN" sz="2600" kern="100">
                <a:latin typeface="Times New Roman" pitchFamily="18" charset="0"/>
                <a:ea typeface="微软雅黑" panose="020b0503020204020204" charset="-122"/>
                <a:cs typeface="Times New Roman" panose="02020603050405020304" pitchFamily="18" charset="0"/>
              </a:rPr>
              <a:t>公戒而</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舍</a:t>
            </a:r>
            <a:r>
              <a:rPr lang="zh-CN" altLang="zh-CN" sz="2600" kern="100">
                <a:latin typeface="Times New Roman" pitchFamily="18" charset="0"/>
                <a:ea typeface="微软雅黑" panose="020b0503020204020204" charset="-122"/>
                <a:cs typeface="Times New Roman" panose="02020603050405020304" pitchFamily="18" charset="0"/>
              </a:rPr>
              <a:t>之</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舍</a:t>
            </a:r>
            <a:r>
              <a:rPr lang="zh-CN" altLang="zh-CN" sz="2600" kern="100">
                <a:latin typeface="Times New Roman" pitchFamily="18" charset="0"/>
                <a:ea typeface="微软雅黑" panose="020b0503020204020204" charset="-122"/>
                <a:cs typeface="Times New Roman" panose="02020603050405020304" pitchFamily="18" charset="0"/>
              </a:rPr>
              <a:t>：拋弃</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C.</a:t>
            </a:r>
            <a:r>
              <a:rPr lang="zh-CN" altLang="zh-CN" sz="2600" kern="100">
                <a:latin typeface="Times New Roman" pitchFamily="18" charset="0"/>
                <a:ea typeface="微软雅黑" panose="020b0503020204020204" charset="-122"/>
                <a:cs typeface="Times New Roman" panose="02020603050405020304" pitchFamily="18" charset="0"/>
              </a:rPr>
              <a:t>毁</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淫</a:t>
            </a:r>
            <a:r>
              <a:rPr lang="zh-CN" altLang="zh-CN" sz="2600" kern="100">
                <a:latin typeface="Times New Roman" pitchFamily="18" charset="0"/>
                <a:ea typeface="微软雅黑" panose="020b0503020204020204" charset="-122"/>
                <a:cs typeface="Times New Roman" panose="02020603050405020304" pitchFamily="18" charset="0"/>
              </a:rPr>
              <a:t>祠数百区</a:t>
            </a:r>
            <a:r>
              <a:rPr lang="en-US" altLang="zh-CN" sz="2600" kern="100">
                <a:latin typeface="Times New Roman" pitchFamily="18" charset="0"/>
                <a:ea typeface="微软雅黑" panose="020b0503020204020204" charset="-122"/>
                <a:cs typeface="Courier New" panose="02070309020205020404" pitchFamily="49" charset="0"/>
              </a:rPr>
              <a:t>  	</a:t>
            </a:r>
            <a:r>
              <a:rPr lang="en-US" altLang="zh-CN" sz="2600" kern="100" smtClean="0">
                <a:latin typeface="Times New Roman" pitchFamily="18" charset="0"/>
                <a:ea typeface="微软雅黑" panose="020b0503020204020204" charset="-122"/>
                <a:cs typeface="Courier New" panose="02070309020205020404" pitchFamily="49" charset="0"/>
              </a:rPr>
              <a:t>	</a:t>
            </a:r>
            <a:r>
              <a:rPr lang="zh-CN" altLang="zh-CN" sz="2600" kern="100" smtClean="0">
                <a:latin typeface="Times New Roman" pitchFamily="18" charset="0"/>
                <a:ea typeface="微软雅黑" panose="020b0503020204020204" charset="-122"/>
                <a:cs typeface="Times New Roman" panose="02020603050405020304" pitchFamily="18" charset="0"/>
              </a:rPr>
              <a:t>淫</a:t>
            </a:r>
            <a:r>
              <a:rPr lang="zh-CN" altLang="zh-CN" sz="2600" kern="100">
                <a:latin typeface="Times New Roman" pitchFamily="18" charset="0"/>
                <a:ea typeface="微软雅黑" panose="020b0503020204020204" charset="-122"/>
                <a:cs typeface="Times New Roman" panose="02020603050405020304" pitchFamily="18" charset="0"/>
              </a:rPr>
              <a:t>：过多的</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D.</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勒</a:t>
            </a:r>
            <a:r>
              <a:rPr lang="zh-CN" altLang="zh-CN" sz="2600" kern="100">
                <a:latin typeface="Times New Roman" pitchFamily="18" charset="0"/>
                <a:ea typeface="微软雅黑" panose="020b0503020204020204" charset="-122"/>
                <a:cs typeface="Times New Roman" panose="02020603050405020304" pitchFamily="18" charset="0"/>
              </a:rPr>
              <a:t>巫为农者七十余家</a:t>
            </a:r>
            <a:r>
              <a:rPr lang="en-US" altLang="zh-CN" sz="2600" kern="100">
                <a:latin typeface="Times New Roman" pitchFamily="18" charset="0"/>
                <a:ea typeface="微软雅黑" panose="020b0503020204020204" charset="-122"/>
                <a:cs typeface="Courier New" panose="02070309020205020404" pitchFamily="49" charset="0"/>
              </a:rPr>
              <a:t>  	</a:t>
            </a:r>
            <a:r>
              <a:rPr lang="zh-CN" altLang="zh-CN" sz="2600" kern="100">
                <a:latin typeface="Times New Roman" pitchFamily="18" charset="0"/>
                <a:ea typeface="微软雅黑" panose="020b0503020204020204" charset="-122"/>
                <a:cs typeface="Times New Roman" panose="02020603050405020304" pitchFamily="18" charset="0"/>
              </a:rPr>
              <a:t>勒：勒令</a:t>
            </a:r>
            <a:endParaRPr lang="zh-CN" altLang="zh-CN" sz="1050" kern="100">
              <a:latin typeface="宋体" pitchFamily="2" charset="-122"/>
              <a:cs typeface="Courier New" panose="02070309020205020404" pitchFamily="49" charset="0"/>
            </a:endParaRPr>
          </a:p>
        </p:txBody>
      </p:sp>
      <p:sp>
        <p:nvSpPr>
          <p:cNvPr id="5" name="TextBox 22"/>
          <p:cNvSpPr txBox="1"/>
          <p:nvPr/>
        </p:nvSpPr>
        <p:spPr>
          <a:xfrm>
            <a:off x="173132" y="2285988"/>
            <a:ext cx="720000" cy="720000"/>
          </a:xfrm>
          <a:prstGeom prst="rect">
            <a:avLst/>
          </a:prstGeom>
          <a:noFill/>
        </p:spPr>
        <p:txBody>
          <a:bodyPr wrap="square" rtlCol="0">
            <a:spAutoFit/>
          </a:bodyPr>
          <a:lstStyle/>
          <a:p>
            <a:r>
              <a:rPr lang="zh-CN" altLang="en-US" sz="4300" b="1">
                <a:solidFill>
                  <a:srgbClr val="C00000"/>
                </a:solidFill>
                <a:latin typeface="华文细黑" pitchFamily="2" charset="-122"/>
                <a:ea typeface="华文细黑" pitchFamily="2" charset="-122"/>
              </a:rPr>
              <a:t>√</a:t>
            </a:r>
          </a:p>
        </p:txBody>
      </p:sp>
      <p:sp>
        <p:nvSpPr>
          <p:cNvPr id="7" name="矩形 6"/>
          <p:cNvSpPr/>
          <p:nvPr/>
        </p:nvSpPr>
        <p:spPr>
          <a:xfrm>
            <a:off x="334566" y="4218692"/>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解析</a:t>
            </a:r>
            <a:r>
              <a:rPr lang="zh-CN" altLang="zh-CN" sz="2600" kern="100">
                <a:latin typeface="Times New Roman" pitchFamily="18" charset="0"/>
                <a:ea typeface="微软雅黑" panose="020b0503020204020204" charset="-122"/>
                <a:cs typeface="Times New Roman" panose="02020603050405020304" pitchFamily="18" charset="0"/>
              </a:rPr>
              <a:t>　</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舍</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前面语境是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腆</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愿自新，</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公</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警诫了他，所以</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舍</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应翻译为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宽免</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Lst>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34566" y="672286"/>
            <a:ext cx="11521280" cy="5493812"/>
          </a:xfrm>
          <a:prstGeom prst="rect">
            <a:avLst/>
          </a:prstGeom>
        </p:spPr>
        <p:txBody>
          <a:bodyPr wrap="square">
            <a:spAutoFit/>
          </a:bodyPr>
          <a:lstStyle/>
          <a:p>
            <a:pPr algn="just">
              <a:lnSpc>
                <a:spcPct val="150000"/>
              </a:lnSpc>
              <a:spcAft>
                <a:spcPct val="0"/>
              </a:spcAft>
            </a:pPr>
            <a:r>
              <a:rPr lang="zh-CN" altLang="zh-CN" sz="2600" b="1" kern="100">
                <a:latin typeface="Times New Roman" pitchFamily="18" charset="0"/>
                <a:ea typeface="微软雅黑" panose="020b0503020204020204" charset="-122"/>
                <a:cs typeface="Times New Roman" panose="02020603050405020304" pitchFamily="18" charset="0"/>
              </a:rPr>
              <a:t>参考译文</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itchFamily="18" charset="0"/>
                <a:ea typeface="楷体_GB2312" pitchFamily="49" charset="-122"/>
                <a:cs typeface="Times New Roman" panose="02020603050405020304" pitchFamily="18" charset="0"/>
              </a:rPr>
              <a:t>陈公弼，名希亮，字公弼。天圣八年考中进士。起初为长沙县令。有个叫海印的国师和尚，勾结权贵，肆意谋取不法利益，大家都很怕他。陈公依法抓捕处置了他，全县</a:t>
            </a:r>
            <a:r>
              <a:rPr lang="en-US" altLang="zh-CN" sz="2600" kern="100">
                <a:latin typeface="Times New Roman" pitchFamily="18" charset="0"/>
                <a:ea typeface="楷体_GB2312" pitchFamily="49" charset="-122"/>
                <a:cs typeface="Courier New" panose="02070309020205020404" pitchFamily="49" charset="0"/>
              </a:rPr>
              <a:t>(</a:t>
            </a:r>
            <a:r>
              <a:rPr lang="zh-CN" altLang="zh-CN" sz="2600" kern="100">
                <a:latin typeface="Times New Roman" pitchFamily="18" charset="0"/>
                <a:ea typeface="楷体_GB2312" pitchFamily="49" charset="-122"/>
                <a:cs typeface="Times New Roman" panose="02020603050405020304" pitchFamily="18" charset="0"/>
              </a:rPr>
              <a:t>的人</a:t>
            </a:r>
            <a:r>
              <a:rPr lang="en-US" altLang="zh-CN" sz="2600" kern="100">
                <a:latin typeface="Times New Roman" pitchFamily="18" charset="0"/>
                <a:ea typeface="楷体_GB2312" pitchFamily="49" charset="-122"/>
                <a:cs typeface="Courier New" panose="02070309020205020404" pitchFamily="49" charset="0"/>
              </a:rPr>
              <a:t>)</a:t>
            </a:r>
            <a:r>
              <a:rPr lang="zh-CN" altLang="zh-CN" sz="2600" kern="100">
                <a:latin typeface="Times New Roman" pitchFamily="18" charset="0"/>
                <a:ea typeface="楷体_GB2312" pitchFamily="49" charset="-122"/>
                <a:cs typeface="Times New Roman" panose="02020603050405020304" pitchFamily="18" charset="0"/>
              </a:rPr>
              <a:t>大为震惊。</a:t>
            </a:r>
            <a:r>
              <a:rPr lang="en-US" altLang="zh-CN" sz="2600" kern="100">
                <a:latin typeface="Times New Roman" pitchFamily="18" charset="0"/>
                <a:ea typeface="楷体_GB2312" pitchFamily="49" charset="-122"/>
                <a:cs typeface="Courier New" panose="02070309020205020404" pitchFamily="49" charset="0"/>
              </a:rPr>
              <a:t>(</a:t>
            </a:r>
            <a:r>
              <a:rPr lang="zh-CN" altLang="zh-CN" sz="2600" kern="100">
                <a:latin typeface="Times New Roman" pitchFamily="18" charset="0"/>
                <a:ea typeface="楷体_GB2312" pitchFamily="49" charset="-122"/>
                <a:cs typeface="Times New Roman" panose="02020603050405020304" pitchFamily="18" charset="0"/>
              </a:rPr>
              <a:t>陈公</a:t>
            </a:r>
            <a:r>
              <a:rPr lang="en-US" altLang="zh-CN" sz="2600" kern="100">
                <a:latin typeface="Times New Roman" pitchFamily="18" charset="0"/>
                <a:ea typeface="楷体_GB2312" pitchFamily="49" charset="-122"/>
                <a:cs typeface="Courier New" panose="02070309020205020404" pitchFamily="49" charset="0"/>
              </a:rPr>
              <a:t>)</a:t>
            </a:r>
            <a:r>
              <a:rPr lang="zh-CN" altLang="zh-CN" sz="2600" kern="100">
                <a:latin typeface="Times New Roman" pitchFamily="18" charset="0"/>
                <a:ea typeface="楷体_GB2312" pitchFamily="49" charset="-122"/>
                <a:cs typeface="Times New Roman" panose="02020603050405020304" pitchFamily="18" charset="0"/>
              </a:rPr>
              <a:t>离开长沙去雩都任职。官吏曾腆轻视法令，买卖官司，因为陈公年轻而轻视陈公。陈公就任的那天，首先查得他的重大罪责，曾腆磕头以至于出血，愿意改过自新。陈公警诫他，宽免了他。当地的巫师每年收敛百姓钱财祭祀鬼神，称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春斋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itchFamily="18" charset="0"/>
                <a:ea typeface="楷体_GB2312" pitchFamily="49" charset="-122"/>
                <a:cs typeface="Times New Roman" panose="02020603050405020304" pitchFamily="18" charset="0"/>
              </a:rPr>
              <a:t>，说如果不祭祀就会有火灾。陈公禁止祭祀活动，老百姓不敢违反规定，结果也没发生火灾。拆毁数百处滥建的祠庙，勒令巫师转而务农的有七十多家。</a:t>
            </a:r>
            <a:endParaRPr lang="zh-CN" altLang="zh-CN" sz="1050" kern="100">
              <a:latin typeface="宋体" pitchFamily="2" charset="-122"/>
              <a:cs typeface="Courier New" panose="02070309020205020404" pitchFamily="49" charset="0"/>
            </a:endParaRPr>
          </a:p>
        </p:txBody>
      </p:sp>
      <p:sp>
        <p:nvSpPr>
          <p:cNvPr id="3" name="返回">
            <a:hlinkClick r:id="rId2"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p>
        </p:txBody>
      </p:sp>
      <p:pic>
        <p:nvPicPr>
          <p:cNvPr id="6" name="New picture"/>
          <p:cNvPicPr/>
          <p:nvPr/>
        </p:nvPicPr>
        <p:blipFill>
          <a:blip r:embed="rId3"/>
          <a:stretch>
            <a:fillRect/>
          </a:stretch>
        </p:blipFill>
        <p:spPr>
          <a:xfrm>
            <a:off x="10160000" y="12052300"/>
            <a:ext cx="368300" cy="266700"/>
          </a:xfrm>
          <a:prstGeom prst="cube">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 name="矩形 7"/>
          <p:cNvSpPr/>
          <p:nvPr/>
        </p:nvSpPr>
        <p:spPr>
          <a:xfrm>
            <a:off x="352365" y="3004711"/>
            <a:ext cx="4158511" cy="692497"/>
          </a:xfrm>
          <a:prstGeom prst="rect">
            <a:avLst/>
          </a:prstGeom>
        </p:spPr>
        <p:txBody>
          <a:bodyPr wrap="non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B.</a:t>
            </a:r>
            <a:r>
              <a:rPr lang="zh-CN" altLang="zh-CN" sz="2600" kern="100">
                <a:latin typeface="Times New Roman" pitchFamily="18" charset="0"/>
                <a:ea typeface="微软雅黑" panose="020b0503020204020204" charset="-122"/>
                <a:cs typeface="Times New Roman" panose="02020603050405020304" pitchFamily="18" charset="0"/>
              </a:rPr>
              <a:t>各义项间有怎样的联系？</a:t>
            </a:r>
            <a:endParaRPr lang="zh-CN" altLang="zh-CN" sz="1050" kern="100">
              <a:latin typeface="宋体" pitchFamily="2" charset="-122"/>
              <a:cs typeface="Courier New" panose="02070309020205020404" pitchFamily="49" charset="0"/>
            </a:endParaRPr>
          </a:p>
        </p:txBody>
      </p:sp>
      <p:sp>
        <p:nvSpPr>
          <p:cNvPr id="10" name="矩形 9"/>
          <p:cNvSpPr/>
          <p:nvPr/>
        </p:nvSpPr>
        <p:spPr>
          <a:xfrm>
            <a:off x="352365" y="960904"/>
            <a:ext cx="4842992" cy="692497"/>
          </a:xfrm>
          <a:prstGeom prst="rect">
            <a:avLst/>
          </a:prstGeom>
        </p:spPr>
        <p:txBody>
          <a:bodyPr wrap="none">
            <a:spAutoFit/>
          </a:bodyPr>
          <a:lstStyle/>
          <a:p>
            <a:pPr lvl="0" algn="just">
              <a:lnSpc>
                <a:spcPct val="150000"/>
              </a:lnSpc>
            </a:pPr>
            <a:r>
              <a:rPr lang="en-US" altLang="zh-CN" sz="2600" kern="100">
                <a:solidFill>
                  <a:prstClr val="black"/>
                </a:solidFill>
                <a:latin typeface="Times New Roman" pitchFamily="18" charset="0"/>
                <a:ea typeface="微软雅黑" panose="020b0503020204020204" charset="-122"/>
                <a:cs typeface="Courier New" panose="02070309020205020404" pitchFamily="49" charset="0"/>
              </a:rPr>
              <a:t>A.</a:t>
            </a:r>
            <a:r>
              <a:rPr lang="zh-CN" altLang="zh-CN" sz="2600" kern="100">
                <a:solidFill>
                  <a:prstClr val="black"/>
                </a:solidFill>
                <a:latin typeface="Times New Roman" pitchFamily="18" charset="0"/>
                <a:ea typeface="微软雅黑" panose="020b0503020204020204" charset="-122"/>
                <a:cs typeface="Times New Roman" panose="02020603050405020304" pitchFamily="18" charset="0"/>
              </a:rPr>
              <a:t>哪个义项是其本义？为什么？</a:t>
            </a:r>
            <a:endParaRPr lang="en-US" altLang="zh-CN" sz="2600" kern="100">
              <a:solidFill>
                <a:prstClr val="black"/>
              </a:solidFill>
              <a:latin typeface="Times New Roman" pitchFamily="18" charset="0"/>
              <a:ea typeface="微软雅黑" panose="020b0503020204020204" charset="-122"/>
              <a:cs typeface="Times New Roman" panose="02020603050405020304" pitchFamily="18" charset="0"/>
            </a:endParaRPr>
          </a:p>
        </p:txBody>
      </p:sp>
      <p:sp>
        <p:nvSpPr>
          <p:cNvPr id="11" name="矩形 10"/>
          <p:cNvSpPr/>
          <p:nvPr/>
        </p:nvSpPr>
        <p:spPr>
          <a:xfrm>
            <a:off x="332082" y="1680984"/>
            <a:ext cx="11523764" cy="1292662"/>
          </a:xfrm>
          <a:prstGeom prst="rect">
            <a:avLst/>
          </a:prstGeom>
        </p:spPr>
        <p:txBody>
          <a:bodyPr wrap="square">
            <a:spAutoFit/>
          </a:bodyPr>
          <a:lstStyle/>
          <a:p>
            <a:pPr algn="just">
              <a:lnSpc>
                <a:spcPct val="150000"/>
              </a:lnSpc>
              <a:spcAft>
                <a:spcPct val="0"/>
              </a:spcAft>
            </a:pPr>
            <a:r>
              <a:rPr lang="zh-CN" altLang="zh-CN" sz="2600" b="1" kern="100" smtClean="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鄙</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的本义是</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边邑</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。可从</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鄙</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的构字法看出来，</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鄙</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为形声字，左声右形，</a:t>
            </a:r>
            <a:r>
              <a:rPr lang="en-US" altLang="zh-CN" sz="2600" kern="100" smtClean="0">
                <a:solidFill>
                  <a:srgbClr val="C00000"/>
                </a:solidFill>
                <a:latin typeface="宋体" pitchFamily="2" charset="-122"/>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放右边，表示</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邑</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a:t>
            </a:r>
            <a:r>
              <a:rPr lang="zh-CN" altLang="zh-CN" sz="2600" kern="100" smtClean="0">
                <a:solidFill>
                  <a:prstClr val="black"/>
                </a:solidFill>
                <a:latin typeface="Times New Roman" pitchFamily="18" charset="0"/>
                <a:ea typeface="微软雅黑" panose="020b0503020204020204" charset="-122"/>
                <a:cs typeface="Times New Roman" panose="02020603050405020304" pitchFamily="18" charset="0"/>
              </a:rPr>
              <a:t>　</a:t>
            </a:r>
            <a:endParaRPr lang="en-US" altLang="zh-CN" sz="2600" kern="100">
              <a:solidFill>
                <a:prstClr val="black"/>
              </a:solidFill>
              <a:latin typeface="Times New Roman" pitchFamily="18" charset="0"/>
              <a:ea typeface="微软雅黑" panose="020b0503020204020204" charset="-122"/>
              <a:cs typeface="Times New Roman" panose="02020603050405020304" pitchFamily="18" charset="0"/>
            </a:endParaRPr>
          </a:p>
        </p:txBody>
      </p:sp>
      <p:pic>
        <p:nvPicPr>
          <p:cNvPr id="12" name="Picture 2" descr="耳刀K"/>
          <p:cNvPicPr>
            <a:picLocks noChangeAspect="1" noChangeArrowheads="1"/>
          </p:cNvPicPr>
          <p:nvPr/>
        </p:nvPicPr>
        <p:blipFill>
          <a:blip r:embed="rId2">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3214886" y="2587169"/>
            <a:ext cx="204178" cy="20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348327" y="3697208"/>
            <a:ext cx="10729192"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prstClr val="black"/>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鄙</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的本义是</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边邑</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，那么，</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边邑</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之人大多是</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粗俗、未开化</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之人；既然</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未开化</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，肯定是</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见识短浅</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之人；</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见识短浅</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之人一般要被人</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轻视、看不起</a:t>
            </a:r>
            <a:r>
              <a:rPr lang="en-US" altLang="zh-CN" sz="2600" kern="100">
                <a:solidFill>
                  <a:srgbClr val="C00000"/>
                </a:solidFill>
                <a:latin typeface="宋体" pitchFamily="2" charset="-122"/>
                <a:ea typeface="宋体" pitchFamily="2" charset="-122"/>
                <a:cs typeface="Times New Roman" panose="02020603050405020304" pitchFamily="18" charset="0"/>
              </a:rPr>
              <a:t>”</a:t>
            </a:r>
            <a:r>
              <a:rPr lang="zh-CN" altLang="zh-CN" sz="2600" kern="100">
                <a:solidFill>
                  <a:srgbClr val="C00000"/>
                </a:solidFill>
                <a:latin typeface="微软雅黑" panose="020b0503020204020204" charset="-122"/>
                <a:ea typeface="微软雅黑" panose="020b0503020204020204" charset="-122"/>
                <a:cs typeface="Times New Roman" panose="02020603050405020304" pitchFamily="18" charset="0"/>
              </a:rPr>
              <a:t>。</a:t>
            </a:r>
            <a:endParaRPr lang="zh-CN" altLang="zh-CN" sz="1050" kern="10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 presetClass="entr" presetSubtype="10" fill="hold" grpId="1"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1"/>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117639"/>
            <a:ext cx="11521280" cy="3622338"/>
          </a:xfrm>
          <a:prstGeom prst="rect">
            <a:avLst/>
          </a:prstGeom>
        </p:spPr>
        <p:txBody>
          <a:bodyPr wrap="squar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(2)</a:t>
            </a:r>
            <a:r>
              <a:rPr lang="zh-CN" altLang="zh-CN" sz="2600" kern="100">
                <a:latin typeface="Times New Roman" pitchFamily="18" charset="0"/>
                <a:ea typeface="微软雅黑" panose="020b0503020204020204" charset="-122"/>
                <a:cs typeface="Times New Roman" panose="02020603050405020304" pitchFamily="18" charset="0"/>
              </a:rPr>
              <a:t>除</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itchFamily="18" charset="0"/>
                <a:ea typeface="微软雅黑" panose="020b0503020204020204" charset="-122"/>
                <a:cs typeface="Times New Roman" panose="02020603050405020304" pitchFamily="18" charset="0"/>
              </a:rPr>
              <a:t>扶辇下</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除</a:t>
            </a:r>
            <a:r>
              <a:rPr lang="zh-CN" altLang="zh-CN" sz="2600" kern="100">
                <a:latin typeface="Times New Roman" pitchFamily="18" charset="0"/>
                <a:ea typeface="微软雅黑" panose="020b0503020204020204" charset="-122"/>
                <a:cs typeface="Times New Roman" panose="02020603050405020304" pitchFamily="18" charset="0"/>
              </a:rPr>
              <a:t>，触柱折辕</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《苏武传》</a:t>
            </a: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a:t>
            </a:r>
            <a:endParaRPr lang="zh-CN" altLang="zh-CN" sz="1050" kern="100">
              <a:latin typeface="宋体" pitchFamily="2" charset="-122"/>
              <a:ea typeface="微软雅黑" panose="020b0503020204020204"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itchFamily="18" charset="0"/>
                <a:ea typeface="微软雅黑" panose="020b0503020204020204" charset="-122"/>
                <a:cs typeface="Times New Roman" panose="02020603050405020304" pitchFamily="18" charset="0"/>
              </a:rPr>
              <a:t>寻蒙国恩，</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除</a:t>
            </a:r>
            <a:r>
              <a:rPr lang="zh-CN" altLang="zh-CN" sz="2600" kern="100">
                <a:latin typeface="Times New Roman" pitchFamily="18" charset="0"/>
                <a:ea typeface="微软雅黑" panose="020b0503020204020204" charset="-122"/>
                <a:cs typeface="Times New Roman" panose="02020603050405020304" pitchFamily="18" charset="0"/>
              </a:rPr>
              <a:t>臣洗马</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《陈情表》</a:t>
            </a: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a:t>
            </a:r>
            <a:endParaRPr lang="zh-CN" altLang="zh-CN" sz="2600" kern="100">
              <a:latin typeface="Times New Roman" pitchFamily="18" charset="0"/>
              <a:ea typeface="微软雅黑" panose="020b0503020204020204" charset="-122"/>
              <a:cs typeface="Times New Roman" panose="02020603050405020304" pitchFamily="18" charset="0"/>
            </a:endParaRPr>
          </a:p>
          <a:p>
            <a:pPr algn="just">
              <a:lnSpc>
                <a:spcPct val="150000"/>
              </a:lnSpc>
            </a:pP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latin typeface="Times New Roman" pitchFamily="18" charset="0"/>
                <a:ea typeface="微软雅黑" panose="020b0503020204020204" charset="-122"/>
                <a:cs typeface="Times New Roman" panose="02020603050405020304" pitchFamily="18" charset="0"/>
              </a:rPr>
              <a:t>即</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除</a:t>
            </a:r>
            <a:r>
              <a:rPr lang="zh-CN" altLang="zh-CN" sz="2600" kern="100">
                <a:latin typeface="Times New Roman" pitchFamily="18" charset="0"/>
                <a:ea typeface="微软雅黑" panose="020b0503020204020204" charset="-122"/>
                <a:cs typeface="Times New Roman" panose="02020603050405020304" pitchFamily="18" charset="0"/>
              </a:rPr>
              <a:t>逆阉废祠之址以葬之</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《五人墓碑记》</a:t>
            </a: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a:t>
            </a:r>
            <a:endParaRPr lang="zh-CN" altLang="zh-CN" sz="2600" kern="100">
              <a:latin typeface="Times New Roman"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④</a:t>
            </a:r>
            <a:r>
              <a:rPr lang="zh-CN" altLang="zh-CN" sz="2600" kern="100">
                <a:latin typeface="Times New Roman" pitchFamily="18" charset="0"/>
                <a:ea typeface="微软雅黑" panose="020b0503020204020204" charset="-122"/>
                <a:cs typeface="Times New Roman" panose="02020603050405020304" pitchFamily="18" charset="0"/>
              </a:rPr>
              <a:t>此情无计可消</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除</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《一剪梅》</a:t>
            </a: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___________________________</a:t>
            </a:r>
            <a:endParaRPr lang="zh-CN" altLang="zh-CN" sz="2600" kern="100">
              <a:latin typeface="Times New Roman" pitchFamily="18" charset="0"/>
              <a:ea typeface="微软雅黑" panose="020b0503020204020204" charset="-122"/>
              <a:cs typeface="Times New Roman" panose="02020603050405020304" pitchFamily="18" charset="0"/>
            </a:endParaRPr>
          </a:p>
          <a:p>
            <a:pPr algn="just">
              <a:lnSpc>
                <a:spcPct val="150000"/>
              </a:lnSpc>
            </a:pPr>
            <a:r>
              <a:rPr lang="en-US" altLang="zh-CN" sz="2600" kern="100">
                <a:latin typeface="宋体" pitchFamily="2" charset="-122"/>
                <a:ea typeface="微软雅黑" panose="020b0503020204020204" charset="-122"/>
                <a:cs typeface="Times New Roman" panose="02020603050405020304" pitchFamily="18" charset="0"/>
              </a:rPr>
              <a:t>⑤</a:t>
            </a:r>
            <a:r>
              <a:rPr lang="zh-CN" altLang="zh-CN" sz="2600" kern="100">
                <a:latin typeface="Times New Roman" pitchFamily="18" charset="0"/>
                <a:ea typeface="微软雅黑" panose="020b0503020204020204" charset="-122"/>
                <a:cs typeface="Times New Roman" panose="02020603050405020304" pitchFamily="18" charset="0"/>
              </a:rPr>
              <a:t>爆竹声中一岁</a:t>
            </a:r>
            <a:r>
              <a:rPr lang="zh-CN" altLang="zh-CN" sz="2600" kern="100">
                <a:solidFill>
                  <a:srgbClr val="0000FF"/>
                </a:solidFill>
                <a:latin typeface="Times New Roman" pitchFamily="18" charset="0"/>
                <a:ea typeface="微软雅黑" panose="020b0503020204020204" charset="-122"/>
                <a:cs typeface="Times New Roman" panose="02020603050405020304" pitchFamily="18" charset="0"/>
              </a:rPr>
              <a:t>除</a:t>
            </a:r>
            <a:r>
              <a:rPr lang="en-US" altLang="zh-CN" sz="2600" kern="100">
                <a:latin typeface="Times New Roman" pitchFamily="18" charset="0"/>
                <a:ea typeface="微软雅黑" panose="020b0503020204020204" charset="-122"/>
                <a:cs typeface="Courier New" panose="02070309020205020404" pitchFamily="49" charset="0"/>
              </a:rPr>
              <a:t>(</a:t>
            </a:r>
            <a:r>
              <a:rPr lang="zh-CN" altLang="zh-CN" sz="2600" kern="100">
                <a:latin typeface="Times New Roman" pitchFamily="18" charset="0"/>
                <a:ea typeface="微软雅黑" panose="020b0503020204020204" charset="-122"/>
                <a:cs typeface="Times New Roman" panose="02020603050405020304" pitchFamily="18" charset="0"/>
              </a:rPr>
              <a:t>《元日》</a:t>
            </a:r>
            <a:r>
              <a:rPr lang="en-US" altLang="zh-CN" sz="2600" kern="100" smtClean="0">
                <a:latin typeface="Times New Roman" pitchFamily="18" charset="0"/>
                <a:ea typeface="微软雅黑" panose="020b0503020204020204" charset="-122"/>
                <a:cs typeface="Courier New" panose="02070309020205020404" pitchFamily="49" charset="0"/>
              </a:rPr>
              <a:t>)</a:t>
            </a:r>
            <a:r>
              <a:rPr lang="en-US" altLang="zh-CN" sz="2600" kern="100" smtClean="0">
                <a:latin typeface="Times New Roman" pitchFamily="18" charset="0"/>
                <a:ea typeface="微软雅黑" panose="020b0503020204020204" charset="-122"/>
                <a:cs typeface="Times New Roman" panose="02020603050405020304" pitchFamily="18" charset="0"/>
              </a:rPr>
              <a:t>____________</a:t>
            </a:r>
            <a:endParaRPr lang="zh-CN" altLang="zh-CN" sz="2600" kern="100">
              <a:latin typeface="Times New Roman" pitchFamily="18" charset="0"/>
              <a:ea typeface="微软雅黑" panose="020b0503020204020204" charset="-122"/>
              <a:cs typeface="Times New Roman" panose="02020603050405020304" pitchFamily="18" charset="0"/>
            </a:endParaRPr>
          </a:p>
        </p:txBody>
      </p:sp>
      <p:sp>
        <p:nvSpPr>
          <p:cNvPr id="8" name="矩形 7"/>
          <p:cNvSpPr/>
          <p:nvPr/>
        </p:nvSpPr>
        <p:spPr>
          <a:xfrm>
            <a:off x="5686866" y="1595568"/>
            <a:ext cx="851515" cy="692497"/>
          </a:xfrm>
          <a:prstGeom prst="rect">
            <a:avLst/>
          </a:prstGeom>
        </p:spPr>
        <p:txBody>
          <a:bodyPr wrap="non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台阶</a:t>
            </a:r>
            <a:endParaRPr lang="zh-CN" altLang="zh-CN" sz="1050" kern="100">
              <a:solidFill>
                <a:srgbClr val="C00000"/>
              </a:solidFill>
              <a:latin typeface="宋体" pitchFamily="2" charset="-122"/>
              <a:ea typeface="微软雅黑" panose="020b0503020204020204" charset="-122"/>
              <a:cs typeface="Courier New" panose="02070309020205020404" pitchFamily="49" charset="0"/>
            </a:endParaRPr>
          </a:p>
        </p:txBody>
      </p:sp>
      <p:sp>
        <p:nvSpPr>
          <p:cNvPr id="10" name="矩形 9"/>
          <p:cNvSpPr/>
          <p:nvPr/>
        </p:nvSpPr>
        <p:spPr>
          <a:xfrm>
            <a:off x="5634469" y="2233241"/>
            <a:ext cx="1601721" cy="692497"/>
          </a:xfrm>
          <a:prstGeom prst="rect">
            <a:avLst/>
          </a:prstGeom>
        </p:spPr>
        <p:txBody>
          <a:bodyPr wrap="none">
            <a:spAutoFit/>
          </a:bodyPr>
          <a:lstStyle/>
          <a:p>
            <a:pPr>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拜官授</a:t>
            </a:r>
            <a:r>
              <a:rPr lang="zh-CN"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职</a:t>
            </a:r>
            <a:r>
              <a:rPr lang="en-US" altLang="zh-CN" sz="2600" kern="100" smtClean="0">
                <a:solidFill>
                  <a:srgbClr val="C00000"/>
                </a:solidFill>
                <a:latin typeface="Times New Roman" pitchFamily="18" charset="0"/>
                <a:ea typeface="微软雅黑" panose="020b0503020204020204" charset="-122"/>
                <a:cs typeface="Times New Roman" panose="02020603050405020304" pitchFamily="18" charset="0"/>
              </a:rPr>
              <a:t> </a:t>
            </a:r>
            <a:endParaRPr lang="zh-CN" altLang="en-US">
              <a:solidFill>
                <a:srgbClr val="C00000"/>
              </a:solidFill>
            </a:endParaRPr>
          </a:p>
        </p:txBody>
      </p:sp>
      <p:sp>
        <p:nvSpPr>
          <p:cNvPr id="12" name="矩形 11"/>
          <p:cNvSpPr/>
          <p:nvPr/>
        </p:nvSpPr>
        <p:spPr>
          <a:xfrm>
            <a:off x="6994138" y="2781722"/>
            <a:ext cx="1851789" cy="692497"/>
          </a:xfrm>
          <a:prstGeom prst="rect">
            <a:avLst/>
          </a:prstGeom>
        </p:spPr>
        <p:txBody>
          <a:bodyPr wrap="non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修治、清理</a:t>
            </a:r>
          </a:p>
        </p:txBody>
      </p:sp>
      <p:sp>
        <p:nvSpPr>
          <p:cNvPr id="14" name="矩形 13"/>
          <p:cNvSpPr/>
          <p:nvPr/>
        </p:nvSpPr>
        <p:spPr>
          <a:xfrm>
            <a:off x="5067969" y="3429794"/>
            <a:ext cx="3852337" cy="621517"/>
          </a:xfrm>
          <a:prstGeom prst="rect">
            <a:avLst/>
          </a:prstGeom>
        </p:spPr>
        <p:txBody>
          <a:bodyPr wrap="non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清除、废除、除掉、去掉</a:t>
            </a:r>
          </a:p>
        </p:txBody>
      </p:sp>
      <p:sp>
        <p:nvSpPr>
          <p:cNvPr id="16" name="矩形 15"/>
          <p:cNvSpPr/>
          <p:nvPr/>
        </p:nvSpPr>
        <p:spPr>
          <a:xfrm>
            <a:off x="4611164" y="4032413"/>
            <a:ext cx="1851789" cy="621517"/>
          </a:xfrm>
          <a:prstGeom prst="rect">
            <a:avLst/>
          </a:prstGeom>
        </p:spPr>
        <p:txBody>
          <a:bodyPr wrap="none">
            <a:spAutoFit/>
          </a:bodyPr>
          <a:lstStyle/>
          <a:p>
            <a:pPr lvl="0" algn="just">
              <a:lnSpc>
                <a:spcPct val="150000"/>
              </a:lnSpc>
            </a:pP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过去、逝去</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linds(horizontal)">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1"/>
      <p:bldP spid="12" grpId="2"/>
      <p:bldP spid="14" grpId="3"/>
      <p:bldP spid="16" grpId="4"/>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125538"/>
            <a:ext cx="4842992" cy="617477"/>
          </a:xfrm>
          <a:prstGeom prst="rect">
            <a:avLst/>
          </a:prstGeom>
        </p:spPr>
        <p:txBody>
          <a:bodyPr wrap="non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A.</a:t>
            </a:r>
            <a:r>
              <a:rPr lang="zh-CN" altLang="zh-CN" sz="2600" kern="100">
                <a:latin typeface="Times New Roman" pitchFamily="18" charset="0"/>
                <a:ea typeface="微软雅黑" panose="020b0503020204020204" charset="-122"/>
                <a:cs typeface="Times New Roman" panose="02020603050405020304" pitchFamily="18" charset="0"/>
              </a:rPr>
              <a:t>哪个义项是其本义？为什么？</a:t>
            </a:r>
            <a:endParaRPr lang="zh-CN" altLang="zh-CN" sz="1050" kern="100">
              <a:latin typeface="宋体" pitchFamily="2" charset="-122"/>
              <a:cs typeface="Courier New" panose="02070309020205020404" pitchFamily="49" charset="0"/>
            </a:endParaRPr>
          </a:p>
        </p:txBody>
      </p:sp>
      <p:sp>
        <p:nvSpPr>
          <p:cNvPr id="5" name="矩形 4"/>
          <p:cNvSpPr/>
          <p:nvPr/>
        </p:nvSpPr>
        <p:spPr>
          <a:xfrm>
            <a:off x="334566" y="1773610"/>
            <a:ext cx="11521280" cy="1212640"/>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prstClr val="black"/>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除</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的本义是</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台阶</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除</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是形声字，左形右声，</a:t>
            </a:r>
            <a:r>
              <a:rPr lang="en-US" altLang="zh-CN" sz="2600" kern="100" smtClean="0">
                <a:solidFill>
                  <a:srgbClr val="C00000"/>
                </a:solidFill>
                <a:latin typeface="宋体" pitchFamily="2" charset="-122"/>
                <a:ea typeface="微软雅黑" panose="020b0503020204020204" charset="-122"/>
                <a:cs typeface="Times New Roman" panose="02020603050405020304" pitchFamily="18" charset="0"/>
              </a:rPr>
              <a:t>“   ”</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放左边，与</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小土堆</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有关。</a:t>
            </a:r>
            <a:endParaRPr lang="zh-CN" altLang="zh-CN" sz="1050" kern="100">
              <a:latin typeface="宋体" pitchFamily="2" charset="-122"/>
              <a:cs typeface="Courier New" panose="02070309020205020404" pitchFamily="49" charset="0"/>
            </a:endParaRPr>
          </a:p>
        </p:txBody>
      </p:sp>
      <p:pic>
        <p:nvPicPr>
          <p:cNvPr id="6" name="Picture 2" descr="耳刀K"/>
          <p:cNvPicPr>
            <a:picLocks noChangeAspect="1" noChangeArrowheads="1"/>
          </p:cNvPicPr>
          <p:nvPr/>
        </p:nvPicPr>
        <p:blipFill>
          <a:blip r:embed="rId2">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0378514" y="1989634"/>
            <a:ext cx="204178" cy="20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334566" y="2997746"/>
            <a:ext cx="4158511" cy="617477"/>
          </a:xfrm>
          <a:prstGeom prst="rect">
            <a:avLst/>
          </a:prstGeom>
        </p:spPr>
        <p:txBody>
          <a:bodyPr wrap="none">
            <a:spAutoFit/>
          </a:bodyPr>
          <a:lstStyle/>
          <a:p>
            <a:pPr algn="just">
              <a:lnSpc>
                <a:spcPct val="150000"/>
              </a:lnSpc>
              <a:spcAft>
                <a:spcPct val="0"/>
              </a:spcAft>
            </a:pPr>
            <a:r>
              <a:rPr lang="en-US" altLang="zh-CN" sz="2600" kern="100">
                <a:latin typeface="Times New Roman" pitchFamily="18" charset="0"/>
                <a:ea typeface="微软雅黑" panose="020b0503020204020204" charset="-122"/>
                <a:cs typeface="Courier New" panose="02070309020205020404" pitchFamily="49" charset="0"/>
              </a:rPr>
              <a:t>B.</a:t>
            </a:r>
            <a:r>
              <a:rPr lang="zh-CN" altLang="zh-CN" sz="2600" kern="100">
                <a:latin typeface="Times New Roman" pitchFamily="18" charset="0"/>
                <a:ea typeface="微软雅黑" panose="020b0503020204020204" charset="-122"/>
                <a:cs typeface="Times New Roman" panose="02020603050405020304" pitchFamily="18" charset="0"/>
              </a:rPr>
              <a:t>各义项间有怎样的联系？</a:t>
            </a:r>
            <a:endParaRPr lang="zh-CN" altLang="zh-CN" sz="1050" kern="100">
              <a:latin typeface="宋体" pitchFamily="2" charset="-122"/>
              <a:cs typeface="Courier New" panose="02070309020205020404" pitchFamily="49" charset="0"/>
            </a:endParaRPr>
          </a:p>
        </p:txBody>
      </p:sp>
      <p:sp>
        <p:nvSpPr>
          <p:cNvPr id="8" name="矩形 7"/>
          <p:cNvSpPr/>
          <p:nvPr/>
        </p:nvSpPr>
        <p:spPr>
          <a:xfrm>
            <a:off x="334566" y="3645818"/>
            <a:ext cx="11521280" cy="1817805"/>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itchFamily="18" charset="0"/>
                <a:ea typeface="微软雅黑" panose="020b0503020204020204" charset="-122"/>
                <a:cs typeface="Times New Roman" panose="02020603050405020304" pitchFamily="18" charset="0"/>
              </a:rPr>
              <a:t>答案</a:t>
            </a:r>
            <a:r>
              <a:rPr lang="zh-CN" altLang="zh-CN" sz="2600" kern="100">
                <a:solidFill>
                  <a:prstClr val="black"/>
                </a:solidFill>
                <a:latin typeface="Times New Roman" pitchFamily="18" charset="0"/>
                <a:ea typeface="微软雅黑" panose="020b0503020204020204" charset="-122"/>
                <a:cs typeface="Times New Roman" panose="02020603050405020304" pitchFamily="18" charset="0"/>
              </a:rPr>
              <a:t>　</a:t>
            </a:r>
            <a:r>
              <a:rPr lang="en-US" altLang="zh-CN" sz="2600" kern="100" smtClean="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除</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的本义是</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台阶</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，又特指宫殿上的台阶，</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拜官授职</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不正是在</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宫殿上的台阶</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下进行的吗？</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台阶</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要经常打扫，故又引申出</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修治、清理</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清除、去掉</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之义；岁月</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去掉</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，则是岁月</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过去、逝去</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itchFamily="18" charset="0"/>
                <a:ea typeface="微软雅黑" panose="020b0503020204020204" charset="-122"/>
                <a:cs typeface="Times New Roman" panose="02020603050405020304" pitchFamily="18" charset="0"/>
              </a:rPr>
              <a:t>了。</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 presetClass="entr" presetSubtype="10" fill="hold" grpId="1"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592</Paragraphs>
  <Slides>66</Slides>
  <Notes>4</Notes>
  <TotalTime>0</TotalTime>
  <HiddenSlides>0</HiddenSlides>
  <MMClips>0</MMClips>
  <ScaleCrop>0</ScaleCrop>
  <HeadingPairs>
    <vt:vector baseType="variant" size="4">
      <vt:variant>
        <vt:lpstr>Theme</vt:lpstr>
      </vt:variant>
      <vt:variant>
        <vt:i4>1</vt:i4>
      </vt:variant>
      <vt:variant>
        <vt:lpstr>Slide Titles</vt:lpstr>
      </vt:variant>
      <vt:variant>
        <vt:i4>66</vt:i4>
      </vt:variant>
    </vt:vector>
  </HeadingPairs>
  <TitlesOfParts>
    <vt:vector baseType="lpstr" size="67">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vector>
  </TitlesOfParts>
  <LinksUpToDate>0</LinksUpToDate>
  <SharedDoc>0</SharedDoc>
  <HyperlinksChanged>0</HyperlinksChanged>
  <Application>Aspose.Slides for Java</Application>
  <AppVersion>17.0600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cp:lastPrinted>2020-11-25T10:59:05Z</cp:lastPrinted>
  <dcterms:created xsi:type="dcterms:W3CDTF">2020-11-25T10:59:05Z</dcterms:created>
  <dcterms:modified xsi:type="dcterms:W3CDTF">2020-11-25T02:59:07Z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