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51" r:id="rId2"/>
  </p:sldMasterIdLst>
  <p:sldIdLst>
    <p:sldId id="271" r:id="rId3"/>
    <p:sldId id="267" r:id="rId4"/>
    <p:sldId id="325" r:id="rId5"/>
    <p:sldId id="326" r:id="rId6"/>
    <p:sldId id="333" r:id="rId7"/>
    <p:sldId id="327" r:id="rId8"/>
    <p:sldId id="328" r:id="rId9"/>
    <p:sldId id="332" r:id="rId10"/>
    <p:sldId id="272" r:id="rId11"/>
    <p:sldId id="334" r:id="rId12"/>
    <p:sldId id="335" r:id="rId13"/>
    <p:sldId id="330" r:id="rId14"/>
    <p:sldId id="336" r:id="rId15"/>
    <p:sldId id="331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 autoAdjust="0"/>
    <p:restoredTop sz="95488" autoAdjust="0"/>
  </p:normalViewPr>
  <p:slideViewPr>
    <p:cSldViewPr>
      <p:cViewPr varScale="1">
        <p:scale>
          <a:sx n="61" d="100"/>
          <a:sy n="61" d="100"/>
        </p:scale>
        <p:origin x="-1404" y="-84"/>
      </p:cViewPr>
      <p:guideLst>
        <p:guide orient="horz" pos="618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B9180A-7320-498D-A307-7C48E56CF807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00941-6F51-44BE-BDEE-0CC4304E79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5A4889-7544-4030-8325-463C31462B6F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2F2C3B-29BB-4BAB-8D8F-3888EDCE6B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6FE8F6-DC04-49FB-A39C-3622C4DC58B1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A21B60-D29E-49F1-A465-B48AF33E8C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549BE-1508-4FFB-B7C3-C570DE108447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B3CE8-39E3-49E9-A33B-27D2B16651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9B8A3-3CC7-48F4-969C-A5242F922AE5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C1A90-02E4-49A7-B401-31715F8B70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9BB84-64A0-4A0D-95A2-C0F6E5F5CAB5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2F116-A551-4DE3-82E2-626AB3FE7D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83077-3B7B-49E0-BAFF-DAD3F9E4BBCF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70BF6-DCF8-4DCF-BC04-8D7BD4A578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F6AF7-B27A-4D65-9F14-E840FEB722F1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7D851-957D-4B18-AEC8-417404340C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15515-6AA6-4B5A-940E-4DCFF8BCD269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B842A-D270-4018-9F88-C2CE71ED13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D438B-1623-4594-A3B5-885C7FC77088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D54BE-5082-4896-A8D3-3FD1CB3EDD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 descr="font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"/>
          <p:cNvGrpSpPr>
            <a:grpSpLocks/>
          </p:cNvGrpSpPr>
          <p:nvPr userDrawn="1"/>
        </p:nvGrpSpPr>
        <p:grpSpPr bwMode="auto">
          <a:xfrm>
            <a:off x="2411413" y="1558925"/>
            <a:ext cx="5946775" cy="214313"/>
            <a:chOff x="2411760" y="1558504"/>
            <a:chExt cx="5946429" cy="214312"/>
          </a:xfrm>
        </p:grpSpPr>
        <p:sp>
          <p:nvSpPr>
            <p:cNvPr id="7" name="Line 46"/>
            <p:cNvSpPr>
              <a:spLocks noChangeShapeType="1"/>
            </p:cNvSpPr>
            <p:nvPr userDrawn="1"/>
          </p:nvSpPr>
          <p:spPr bwMode="auto">
            <a:xfrm>
              <a:off x="2626060" y="1663279"/>
              <a:ext cx="5732129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十六角星 12"/>
            <p:cNvSpPr/>
            <p:nvPr userDrawn="1"/>
          </p:nvSpPr>
          <p:spPr>
            <a:xfrm>
              <a:off x="2411760" y="1558504"/>
              <a:ext cx="214300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2513F-FC82-43B6-B464-DD1A0F5F58FD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46CBA-9455-4944-83F7-E5EBFA596F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F4427-9EE7-415F-AD80-29494DD6E448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8CACE-D5AF-42A5-B4DE-AA9500C3F5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034EA-DED4-4D4E-BBF3-347CDED2F986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5AB55-59AD-4348-A5B5-616128A5AF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7BB71-4D35-4033-90A6-09495FBC1EE3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AD5D9-A134-4808-8EDA-CC75A460A4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5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10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EB5246-594C-4537-A501-BFA9D0BD93F3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E756F2-A476-41DD-8EC3-AC3E0726AD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93B7BDA-D77F-41DB-8BEB-7068AEFCA289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F536CC3-A6E3-4752-B703-BBF4A3C404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3" r:id="rId2"/>
    <p:sldLayoutId id="2147483872" r:id="rId3"/>
    <p:sldLayoutId id="2147483871" r:id="rId4"/>
    <p:sldLayoutId id="2147483870" r:id="rId5"/>
    <p:sldLayoutId id="2147483869" r:id="rId6"/>
    <p:sldLayoutId id="2147483868" r:id="rId7"/>
    <p:sldLayoutId id="2147483867" r:id="rId8"/>
    <p:sldLayoutId id="2147483866" r:id="rId9"/>
    <p:sldLayoutId id="2147483865" r:id="rId10"/>
    <p:sldLayoutId id="2147483864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4.docx"/><Relationship Id="rId5" Type="http://schemas.openxmlformats.org/officeDocument/2006/relationships/slide" Target="slide14.xml"/><Relationship Id="rId4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package" Target="../embeddings/Microsoft_Word___22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package" Target="../embeddings/Microsoft_Word___33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6" name="Object 12"/>
          <p:cNvGraphicFramePr>
            <a:graphicFrameLocks noChangeAspect="1"/>
          </p:cNvGraphicFramePr>
          <p:nvPr/>
        </p:nvGraphicFramePr>
        <p:xfrm>
          <a:off x="508000" y="3173413"/>
          <a:ext cx="8128000" cy="765175"/>
        </p:xfrm>
        <a:graphic>
          <a:graphicData uri="http://schemas.openxmlformats.org/presentationml/2006/ole">
            <p:oleObj spid="_x0000_s1036" name="文档" r:id="rId3" imgW="3839157" imgH="36258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01750"/>
            <a:ext cx="8128000" cy="4508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不愤不启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不悱不发。举一隅不以三隅反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则不复也。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若非弟子努力想弄明白某个问题却还没弄明白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就不去开导他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若非弟子想表达某种意思却表达不出来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就不去启发他。举一个墙角做例子给弟子讲清楚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而弟子不能触类旁通推知另外三个墙角的情况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那就不再去教他了。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孔子最早提出了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启发式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教学。启发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关键是调动学生学、思的主动性和积极性。学生首先要自己学自己思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思到实在想不通、道不明的程度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必然产生一种请人启之发之的迫切愿望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教师只要稍微点拨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学生便会豁然开朗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举一反三。实质上这是强调发挥学生学、思的主动性与积极性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教师在任何情况下都不可以用自己的灌输代替学生的思考。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03413"/>
            <a:ext cx="8128000" cy="33051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学而不思则罔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思而不学则殆。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光学而不动脑子思考就会上当受骗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光动脑子思考而不学习就会很危险。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一味地读书而不思考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只能被书本牵着鼻子走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从而受到书本表象的迷惑而不得其解。这就是所谓的尽信书则不如无书。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只是一味地埋头苦思而不积累书本知识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也只能是流于空想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问题仍然不会得到解决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也就会因产生更多的疑惑而更加危险。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只有把学习和思考结合起来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才能学到真知。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350"/>
            <a:ext cx="8128000" cy="32893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则选文中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孔子对子路和冉有所问的同一个问题的回答有什么不同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为什么不同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子路和冉有所问的问题都是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闻斯行诸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孔子对子路的回答是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有父兄在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如之何其闻斯行之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对冉有的回答是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闻斯行之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孔子将其中庸思想贯串于教育实践之中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他要求学生既不退缩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也不冒进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要进退适中。所以对同一个问题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孔子针对子路和冉有的不同性情作了不同的回答。这也反映了孔子因材施教的教育特点。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9013"/>
            <a:ext cx="8128000" cy="5445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哪几则选文提到学习与思考的关系问题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孔子如何解释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则选文提到了学习与思考的关系问题。孔子认为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在学习过程中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学和思不能偏废。他主张在学生进行充分独立思考的基础上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再对学生进行启发诱导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另外他指出了学而不思的局限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也道出了思而不学的弊端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只有学思结合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才能成就自己的道德和学识。现在看来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这些思想都是非常符合教育教学基本规律的。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则和第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则选文引用了《诗经》中的语句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有什么作用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在这两则对话中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孔子对子贡和子夏的反馈给予了极高的评价。这种评价其实是对学习中思考和联想的肯定。《诗经》中的这两句话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被孔子及其弟子引入谈话中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剥去了其表面上的显性的东西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深入到其思想的深处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对体现孔子注重引导和联想的教学方法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起到了一种铺垫和辅助的作用。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文本图解</a:t>
            </a:r>
          </a:p>
        </p:txBody>
      </p:sp>
      <p:graphicFrame>
        <p:nvGraphicFramePr>
          <p:cNvPr id="4103" name="Object 7"/>
          <p:cNvGraphicFramePr>
            <a:graphicFrameLocks noChangeAspect="1"/>
          </p:cNvGraphicFramePr>
          <p:nvPr/>
        </p:nvGraphicFramePr>
        <p:xfrm>
          <a:off x="139700" y="1982788"/>
          <a:ext cx="8128000" cy="3146425"/>
        </p:xfrm>
        <a:graphic>
          <a:graphicData uri="http://schemas.openxmlformats.org/presentationml/2006/ole">
            <p:oleObj spid="_x0000_s4103" name="文档" r:id="rId6" imgW="3839157" imgH="148562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椭圆 13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椭圆 14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椭圆 15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椭圆 16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21" name="矩形 20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413"/>
            <a:ext cx="8128000" cy="12731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通假字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学而不思则罔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罔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一说通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惘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迷惑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于吾言无所不说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悦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78163" y="3375025"/>
            <a:ext cx="3121025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97250" y="3783013"/>
            <a:ext cx="3122613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椭圆 10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椭圆 11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矩形 23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66" name="矩形 1"/>
          <p:cNvSpPr>
            <a:spLocks noChangeAspect="1"/>
          </p:cNvSpPr>
          <p:nvPr/>
        </p:nvSpPr>
        <p:spPr bwMode="auto">
          <a:xfrm>
            <a:off x="508000" y="2514600"/>
            <a:ext cx="18732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古今异义</a:t>
            </a:r>
            <a:r>
              <a:rPr lang="en-US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2058" name="Object 10"/>
          <p:cNvGraphicFramePr>
            <a:graphicFrameLocks noChangeAspect="1"/>
          </p:cNvGraphicFramePr>
          <p:nvPr/>
        </p:nvGraphicFramePr>
        <p:xfrm>
          <a:off x="312738" y="2982913"/>
          <a:ext cx="8128000" cy="457200"/>
        </p:xfrm>
        <a:graphic>
          <a:graphicData uri="http://schemas.openxmlformats.org/presentationml/2006/ole">
            <p:oleObj spid="_x0000_s2058" name="文档" r:id="rId9" imgW="3839157" imgH="216039" progId="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402013"/>
            <a:ext cx="8128000" cy="85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资质中等的普通人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为双方介绍买卖、调解纠纷等并做见证的人。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12888" y="3468688"/>
            <a:ext cx="31242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8600"/>
            <a:ext cx="8128000" cy="41148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一词多义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思而不学则殆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危险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农者殆则土地荒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懒惰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郦元之所见闻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殆与余同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副词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有教无类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类别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举类迩而见义远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事例、事物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法不能独立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类不能自行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条例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中绘殿阁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类兰若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类似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36875" y="2403475"/>
            <a:ext cx="142240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97225" y="2813050"/>
            <a:ext cx="232251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14800" y="3222625"/>
            <a:ext cx="116046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368550" y="4022725"/>
            <a:ext cx="11588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14688" y="4414838"/>
            <a:ext cx="19843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14800" y="4822825"/>
            <a:ext cx="116046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273425" y="5230813"/>
            <a:ext cx="11588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2776" name="矩形 2"/>
          <p:cNvSpPr>
            <a:spLocks noChangeAspect="1"/>
          </p:cNvSpPr>
          <p:nvPr/>
        </p:nvSpPr>
        <p:spPr bwMode="auto">
          <a:xfrm>
            <a:off x="508000" y="2106613"/>
            <a:ext cx="8128000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故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由也兼人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故退之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连词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既克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公问其故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原因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温故而知新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形容词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旧的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轩东故尝为厨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旧时、从前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暮去朝来颜色故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衰老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⑥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广故数言欲亡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副词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故意、特意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84538" y="2608263"/>
            <a:ext cx="11366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94025" y="3016250"/>
            <a:ext cx="1135063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63825" y="3422650"/>
            <a:ext cx="14224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24175" y="3827463"/>
            <a:ext cx="1995488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14688" y="4232275"/>
            <a:ext cx="11461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32113" y="4616450"/>
            <a:ext cx="199390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090" name="矩形 1"/>
          <p:cNvSpPr>
            <a:spLocks noChangeAspect="1"/>
          </p:cNvSpPr>
          <p:nvPr/>
        </p:nvSpPr>
        <p:spPr bwMode="auto">
          <a:xfrm>
            <a:off x="508000" y="2420938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词类活用</a:t>
            </a:r>
            <a:r>
              <a:rPr lang="en-US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3082" name="Object 10"/>
          <p:cNvGraphicFramePr>
            <a:graphicFrameLocks noChangeAspect="1"/>
          </p:cNvGraphicFramePr>
          <p:nvPr/>
        </p:nvGraphicFramePr>
        <p:xfrm>
          <a:off x="312738" y="2878138"/>
          <a:ext cx="8128000" cy="1370012"/>
        </p:xfrm>
        <a:graphic>
          <a:graphicData uri="http://schemas.openxmlformats.org/presentationml/2006/ole">
            <p:oleObj spid="_x0000_s3082" name="文档" r:id="rId9" imgW="3839157" imgH="648476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3060700" y="2922588"/>
            <a:ext cx="315912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36925" y="3368675"/>
            <a:ext cx="315912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152650" y="3851275"/>
            <a:ext cx="228758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13"/>
            <a:ext cx="8128000" cy="20859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特殊句式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旧令尹之政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必以告新令尹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犹吾大夫崔子也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其斯之谓与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起予者商也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43413" y="2997200"/>
            <a:ext cx="80962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55963" y="3411538"/>
            <a:ext cx="80803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705100" y="3822700"/>
            <a:ext cx="1074738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90813" y="4221163"/>
            <a:ext cx="80803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名句名篇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213"/>
            <a:ext cx="8128000" cy="16795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不愤不启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不悱不发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。举一隅不以三隅反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则不复也。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学而不思则罔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思而不学则殆。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如切如磋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如琢如磨。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巧笑倩兮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美目盼兮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素以为绚兮。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96975" y="2792413"/>
            <a:ext cx="110172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84425" y="2792413"/>
            <a:ext cx="110172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6975" y="3187700"/>
            <a:ext cx="164623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6975" y="3579813"/>
            <a:ext cx="1101725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6975" y="3975100"/>
            <a:ext cx="1101725" cy="306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309813"/>
            <a:ext cx="8128000" cy="24923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中人以上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可以语上也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中人以下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不可以语上也。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资质在中等以上的人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可以告诉他高深的学问和道理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资质在中等水平以下的人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不可以告诉他高深的学问和道理。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在孔子看来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教育者要立足于学生的差异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不论是教育的过程还是教育的内容都不能完全一样。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因材施教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这种教育思想是符合教育规律的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即便在今天对我们也具有很大的指导作用。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金牌学案14模板">
  <a:themeElements>
    <a:clrScheme name="气流">
      <a:dk1>
        <a:sysClr val="windowText" lastClr="000000"/>
      </a:dk1>
      <a:lt1>
        <a:sysClr val="window" lastClr="CCE8C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金牌学案14模板</Template>
  <TotalTime>155</TotalTime>
  <Words>1544</Words>
  <Application>Microsoft Office PowerPoint</Application>
  <PresentationFormat>全屏显示(4:3)</PresentationFormat>
  <Paragraphs>111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8" baseType="lpstr">
      <vt:lpstr>Arial</vt:lpstr>
      <vt:lpstr>宋体</vt:lpstr>
      <vt:lpstr>黑体</vt:lpstr>
      <vt:lpstr>Calibri</vt:lpstr>
      <vt:lpstr>Calibri Light</vt:lpstr>
      <vt:lpstr>Times New Roman</vt:lpstr>
      <vt:lpstr>NEU-BZ-S92</vt:lpstr>
      <vt:lpstr>方正书宋_GBK</vt:lpstr>
      <vt:lpstr>楷体</vt:lpstr>
      <vt:lpstr>金牌学案14模板</vt:lpstr>
      <vt:lpstr>自定义设计方案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30</cp:revision>
  <dcterms:created xsi:type="dcterms:W3CDTF">2015-07-28T05:59:53Z</dcterms:created>
  <dcterms:modified xsi:type="dcterms:W3CDTF">2016-09-19T01:42:21Z</dcterms:modified>
</cp:coreProperties>
</file>