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2017/2/28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5&#21333;&#20803;\20&#29645;&#22855;&#30340;&#31232;&#26377;&#21160;&#29289;&#38024;&#40761;\&#21271;&#20140;&#27426;&#36814;&#20320;.mp3" TargetMode="Externa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5" name="Text Box 3"/>
          <p:cNvSpPr txBox="1">
            <a:spLocks noChangeArrowheads="1"/>
          </p:cNvSpPr>
          <p:nvPr/>
        </p:nvSpPr>
        <p:spPr bwMode="auto">
          <a:xfrm>
            <a:off x="250825" y="260350"/>
            <a:ext cx="57610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>
                <a:latin typeface="Times New Roman" pitchFamily="18" charset="0"/>
              </a:rPr>
              <a:t>说明文分类：</a:t>
            </a:r>
          </a:p>
        </p:txBody>
      </p:sp>
      <p:sp>
        <p:nvSpPr>
          <p:cNvPr id="243716" name="Text Box 4"/>
          <p:cNvSpPr txBox="1">
            <a:spLocks noChangeArrowheads="1"/>
          </p:cNvSpPr>
          <p:nvPr/>
        </p:nvSpPr>
        <p:spPr bwMode="auto">
          <a:xfrm>
            <a:off x="611188" y="1412875"/>
            <a:ext cx="793750" cy="266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</a:rPr>
              <a:t>说明对象</a:t>
            </a:r>
          </a:p>
        </p:txBody>
      </p:sp>
      <p:sp>
        <p:nvSpPr>
          <p:cNvPr id="243718" name="Text Box 6"/>
          <p:cNvSpPr txBox="1">
            <a:spLocks noChangeArrowheads="1"/>
          </p:cNvSpPr>
          <p:nvPr/>
        </p:nvSpPr>
        <p:spPr bwMode="auto">
          <a:xfrm>
            <a:off x="1692275" y="1268413"/>
            <a:ext cx="7451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事物说明文（实体事物）</a:t>
            </a:r>
          </a:p>
        </p:txBody>
      </p:sp>
      <p:sp>
        <p:nvSpPr>
          <p:cNvPr id="243719" name="Text Box 7"/>
          <p:cNvSpPr txBox="1">
            <a:spLocks noChangeArrowheads="1"/>
          </p:cNvSpPr>
          <p:nvPr/>
        </p:nvSpPr>
        <p:spPr bwMode="auto">
          <a:xfrm>
            <a:off x="1692275" y="2708275"/>
            <a:ext cx="69834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事理说明文（抽象事理）</a:t>
            </a:r>
          </a:p>
        </p:txBody>
      </p:sp>
      <p:sp>
        <p:nvSpPr>
          <p:cNvPr id="243720" name="Text Box 8"/>
          <p:cNvSpPr txBox="1">
            <a:spLocks noChangeArrowheads="1"/>
          </p:cNvSpPr>
          <p:nvPr/>
        </p:nvSpPr>
        <p:spPr bwMode="auto">
          <a:xfrm>
            <a:off x="611188" y="4221163"/>
            <a:ext cx="793750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</a:rPr>
              <a:t>语言特点</a:t>
            </a:r>
          </a:p>
        </p:txBody>
      </p:sp>
      <p:sp>
        <p:nvSpPr>
          <p:cNvPr id="243721" name="AutoShape 9"/>
          <p:cNvSpPr>
            <a:spLocks/>
          </p:cNvSpPr>
          <p:nvPr/>
        </p:nvSpPr>
        <p:spPr bwMode="auto">
          <a:xfrm>
            <a:off x="1258888" y="4508500"/>
            <a:ext cx="433387" cy="1700213"/>
          </a:xfrm>
          <a:prstGeom prst="leftBrace">
            <a:avLst>
              <a:gd name="adj1" fmla="val 32692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3722" name="Text Box 10"/>
          <p:cNvSpPr txBox="1">
            <a:spLocks noChangeArrowheads="1"/>
          </p:cNvSpPr>
          <p:nvPr/>
        </p:nvSpPr>
        <p:spPr bwMode="auto">
          <a:xfrm>
            <a:off x="1655763" y="4292600"/>
            <a:ext cx="7488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平实说明文（简明平实）</a:t>
            </a:r>
          </a:p>
        </p:txBody>
      </p:sp>
      <p:sp>
        <p:nvSpPr>
          <p:cNvPr id="243723" name="Text Box 11"/>
          <p:cNvSpPr txBox="1">
            <a:spLocks noChangeArrowheads="1"/>
          </p:cNvSpPr>
          <p:nvPr/>
        </p:nvSpPr>
        <p:spPr bwMode="auto">
          <a:xfrm>
            <a:off x="1619250" y="5516563"/>
            <a:ext cx="87852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latin typeface="Times New Roman" pitchFamily="18" charset="0"/>
              </a:rPr>
              <a:t>生动说明文（科学小品）</a:t>
            </a:r>
          </a:p>
        </p:txBody>
      </p:sp>
      <p:sp>
        <p:nvSpPr>
          <p:cNvPr id="243725" name="AutoShape 13"/>
          <p:cNvSpPr>
            <a:spLocks/>
          </p:cNvSpPr>
          <p:nvPr/>
        </p:nvSpPr>
        <p:spPr bwMode="auto">
          <a:xfrm>
            <a:off x="1258888" y="1557338"/>
            <a:ext cx="433387" cy="1700212"/>
          </a:xfrm>
          <a:prstGeom prst="leftBrace">
            <a:avLst>
              <a:gd name="adj1" fmla="val 32692"/>
              <a:gd name="adj2" fmla="val 50000"/>
            </a:avLst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000">
                <a:solidFill>
                  <a:srgbClr val="3333FF"/>
                </a:solidFill>
              </a:rPr>
              <a:t>根据以上的内容分析想想全文可划分为几个部分，并拟出小标题</a:t>
            </a:r>
            <a:r>
              <a:rPr lang="zh-CN" altLang="en-US" sz="4000"/>
              <a:t> </a:t>
            </a:r>
          </a:p>
        </p:txBody>
      </p:sp>
      <p:sp>
        <p:nvSpPr>
          <p:cNvPr id="258051" name="Text Box 3"/>
          <p:cNvSpPr txBox="1">
            <a:spLocks noChangeArrowheads="1"/>
          </p:cNvSpPr>
          <p:nvPr/>
        </p:nvSpPr>
        <p:spPr bwMode="auto">
          <a:xfrm>
            <a:off x="468313" y="2133600"/>
            <a:ext cx="8424862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第一部分：（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自然段）引出说明对象，并指出在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整个地球上，只有澳洲才有它的足迹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第二部分：（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en-US" altLang="zh-CN" sz="2800" b="1">
                <a:latin typeface="Times New Roman"/>
                <a:ea typeface="楷体_GB2312" pitchFamily="49" charset="-122"/>
              </a:rPr>
              <a:t>—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）介绍针鼹的外形和善于掘土的特长。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第三部分：（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en-US" altLang="zh-CN" sz="2800" b="1">
                <a:latin typeface="Times New Roman"/>
                <a:ea typeface="楷体_GB2312" pitchFamily="49" charset="-122"/>
              </a:rPr>
              <a:t>—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）写针鼹的生活习性。</a:t>
            </a:r>
            <a:r>
              <a:rPr lang="zh-CN" altLang="en-US" sz="2800" b="1">
                <a:latin typeface="Times New Roman"/>
                <a:ea typeface="楷体_GB2312" pitchFamily="49" charset="-122"/>
              </a:rPr>
              <a:t> 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第四部分：（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）写针鼹的繁殖。</a:t>
            </a:r>
          </a:p>
        </p:txBody>
      </p:sp>
      <p:sp>
        <p:nvSpPr>
          <p:cNvPr id="258052" name="Text Box 4"/>
          <p:cNvSpPr txBox="1">
            <a:spLocks noChangeArrowheads="1"/>
          </p:cNvSpPr>
          <p:nvPr/>
        </p:nvSpPr>
        <p:spPr bwMode="auto">
          <a:xfrm>
            <a:off x="6443663" y="2565400"/>
            <a:ext cx="23050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珍奇的足迹</a:t>
            </a:r>
            <a:endParaRPr lang="zh-CN" altLang="en-US" sz="2000" b="1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58053" name="Text Box 5"/>
          <p:cNvSpPr txBox="1">
            <a:spLocks noChangeArrowheads="1"/>
          </p:cNvSpPr>
          <p:nvPr/>
        </p:nvSpPr>
        <p:spPr bwMode="auto">
          <a:xfrm>
            <a:off x="2411413" y="3789363"/>
            <a:ext cx="15827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珍奇的技能</a:t>
            </a:r>
          </a:p>
        </p:txBody>
      </p:sp>
      <p:sp>
        <p:nvSpPr>
          <p:cNvPr id="258054" name="Text Box 6"/>
          <p:cNvSpPr txBox="1">
            <a:spLocks noChangeArrowheads="1"/>
          </p:cNvSpPr>
          <p:nvPr/>
        </p:nvSpPr>
        <p:spPr bwMode="auto">
          <a:xfrm>
            <a:off x="6911975" y="4292600"/>
            <a:ext cx="2232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珍奇的生活习性</a:t>
            </a:r>
          </a:p>
        </p:txBody>
      </p:sp>
      <p:sp>
        <p:nvSpPr>
          <p:cNvPr id="258055" name="Text Box 7"/>
          <p:cNvSpPr txBox="1">
            <a:spLocks noChangeArrowheads="1"/>
          </p:cNvSpPr>
          <p:nvPr/>
        </p:nvSpPr>
        <p:spPr bwMode="auto">
          <a:xfrm>
            <a:off x="5867400" y="5013325"/>
            <a:ext cx="172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珍奇的繁殖</a:t>
            </a:r>
          </a:p>
        </p:txBody>
      </p:sp>
      <p:sp>
        <p:nvSpPr>
          <p:cNvPr id="258056" name="Text Box 8"/>
          <p:cNvSpPr txBox="1">
            <a:spLocks noChangeArrowheads="1"/>
          </p:cNvSpPr>
          <p:nvPr/>
        </p:nvSpPr>
        <p:spPr bwMode="auto">
          <a:xfrm>
            <a:off x="1258888" y="5734050"/>
            <a:ext cx="2016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Times New Roman" pitchFamily="18" charset="0"/>
              </a:rPr>
              <a:t>仅供参考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258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3000"/>
                                        <p:tgtEl>
                                          <p:spTgt spid="258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3000"/>
                                        <p:tgtEl>
                                          <p:spTgt spid="258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8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5805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1" grpId="0" autoUpdateAnimBg="0"/>
      <p:bldP spid="258052" grpId="0" autoUpdateAnimBg="0"/>
      <p:bldP spid="258053" grpId="0" autoUpdateAnimBg="0"/>
      <p:bldP spid="258054" grpId="0" autoUpdateAnimBg="0"/>
      <p:bldP spid="258055" grpId="0" autoUpdateAnimBg="0"/>
      <p:bldP spid="2580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62" name="Picture 2" descr="BD0585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  <p:sp>
        <p:nvSpPr>
          <p:cNvPr id="245763" name="Text Box 3"/>
          <p:cNvSpPr txBox="1">
            <a:spLocks noChangeArrowheads="1"/>
          </p:cNvSpPr>
          <p:nvPr/>
        </p:nvSpPr>
        <p:spPr bwMode="auto">
          <a:xfrm>
            <a:off x="250825" y="1125538"/>
            <a:ext cx="8424863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>
                <a:latin typeface="Times New Roman" pitchFamily="18" charset="0"/>
              </a:rPr>
              <a:t>        </a:t>
            </a:r>
            <a:r>
              <a:rPr lang="zh-CN" altLang="en-US" sz="6000">
                <a:latin typeface="Times New Roman" pitchFamily="18" charset="0"/>
              </a:rPr>
              <a:t>思考问题：</a:t>
            </a:r>
          </a:p>
          <a:p>
            <a:pPr>
              <a:spcBef>
                <a:spcPct val="50000"/>
              </a:spcBef>
            </a:pPr>
            <a:r>
              <a:rPr lang="zh-CN" altLang="en-US" sz="6000">
                <a:latin typeface="Times New Roman" pitchFamily="18" charset="0"/>
              </a:rPr>
              <a:t>找出文中的说明方法，举例说明。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学习小结：</a:t>
            </a:r>
          </a:p>
        </p:txBody>
      </p:sp>
      <p:sp>
        <p:nvSpPr>
          <p:cNvPr id="259075" name="Text Box 3"/>
          <p:cNvSpPr txBox="1">
            <a:spLocks noChangeArrowheads="1"/>
          </p:cNvSpPr>
          <p:nvPr/>
        </p:nvSpPr>
        <p:spPr bwMode="auto">
          <a:xfrm>
            <a:off x="684213" y="1628775"/>
            <a:ext cx="74882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1</a:t>
            </a:r>
            <a:r>
              <a:rPr lang="zh-CN" altLang="en-US" sz="2400">
                <a:latin typeface="Times New Roman" pitchFamily="18" charset="0"/>
              </a:rPr>
              <a:t>、</a:t>
            </a:r>
            <a:r>
              <a:rPr lang="zh-CN" altLang="en-US" sz="2400" b="1">
                <a:latin typeface="Times New Roman" pitchFamily="18" charset="0"/>
                <a:ea typeface="仿宋_GB2312" pitchFamily="49" charset="-122"/>
              </a:rPr>
              <a:t>内容小结：本文紧扣住针鼹的“珍奇”特征，从外貌、掘土的本领、生活习性和繁殖方面来写，体现了它的珍奇可爱。</a:t>
            </a:r>
          </a:p>
        </p:txBody>
      </p:sp>
      <p:sp>
        <p:nvSpPr>
          <p:cNvPr id="259076" name="Text Box 4"/>
          <p:cNvSpPr txBox="1">
            <a:spLocks noChangeArrowheads="1"/>
          </p:cNvSpPr>
          <p:nvPr/>
        </p:nvSpPr>
        <p:spPr bwMode="auto">
          <a:xfrm>
            <a:off x="684213" y="3068638"/>
            <a:ext cx="765175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仿宋_GB2312" pitchFamily="49" charset="-122"/>
                <a:ea typeface="仿宋_GB2312" pitchFamily="49" charset="-122"/>
              </a:rPr>
              <a:t>2</a:t>
            </a:r>
            <a:r>
              <a:rPr lang="zh-CN" altLang="en-US" sz="2400">
                <a:latin typeface="仿宋_GB2312" pitchFamily="49" charset="-122"/>
                <a:ea typeface="仿宋_GB2312" pitchFamily="49" charset="-122"/>
              </a:rPr>
              <a:t>、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方法归纳：说明灵活、语言生动、综合运用作比较、列数字、打比方等多种说明方法，从多角度来进行说明。</a:t>
            </a:r>
          </a:p>
        </p:txBody>
      </p:sp>
      <p:sp>
        <p:nvSpPr>
          <p:cNvPr id="259077" name="Text Box 5"/>
          <p:cNvSpPr txBox="1">
            <a:spLocks noChangeArrowheads="1"/>
          </p:cNvSpPr>
          <p:nvPr/>
        </p:nvSpPr>
        <p:spPr bwMode="auto">
          <a:xfrm>
            <a:off x="684213" y="5445125"/>
            <a:ext cx="6337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4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、说明文语言：准确、严密。 </a:t>
            </a:r>
          </a:p>
        </p:txBody>
      </p:sp>
      <p:sp>
        <p:nvSpPr>
          <p:cNvPr id="259078" name="Text Box 6"/>
          <p:cNvSpPr txBox="1">
            <a:spLocks noChangeArrowheads="1"/>
          </p:cNvSpPr>
          <p:nvPr/>
        </p:nvSpPr>
        <p:spPr bwMode="auto">
          <a:xfrm>
            <a:off x="684213" y="4508500"/>
            <a:ext cx="3744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latin typeface="仿宋_GB2312" pitchFamily="49" charset="-122"/>
                <a:ea typeface="仿宋_GB2312" pitchFamily="49" charset="-122"/>
              </a:rPr>
              <a:t>3</a:t>
            </a:r>
            <a:r>
              <a:rPr lang="zh-CN" altLang="en-US" sz="2400" b="1">
                <a:latin typeface="仿宋_GB2312" pitchFamily="49" charset="-122"/>
                <a:ea typeface="仿宋_GB2312" pitchFamily="49" charset="-122"/>
              </a:rPr>
              <a:t>、说明顺序：逻辑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123" name="Picture 3" descr="BD0585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  <p:sp>
        <p:nvSpPr>
          <p:cNvPr id="261122" name="Rectangle 2"/>
          <p:cNvSpPr>
            <a:spLocks noChangeArrowheads="1"/>
          </p:cNvSpPr>
          <p:nvPr>
            <p:ph type="title"/>
          </p:nvPr>
        </p:nvSpPr>
        <p:spPr>
          <a:xfrm>
            <a:off x="468313" y="2492375"/>
            <a:ext cx="8135937" cy="1143000"/>
          </a:xfrm>
        </p:spPr>
        <p:txBody>
          <a:bodyPr/>
          <a:lstStyle/>
          <a:p>
            <a:r>
              <a:rPr lang="zh-CN" altLang="en-US" sz="6600" b="1"/>
              <a:t>延伸、拓展：</a:t>
            </a:r>
            <a:br>
              <a:rPr lang="zh-CN" altLang="en-US" sz="6600" b="1"/>
            </a:br>
            <a:r>
              <a:rPr lang="zh-CN" altLang="en-US" sz="6600"/>
              <a:t/>
            </a:r>
            <a:br>
              <a:rPr lang="zh-CN" altLang="en-US" sz="6600"/>
            </a:br>
            <a:r>
              <a:rPr lang="zh-CN" altLang="en-US" b="1"/>
              <a:t>针鼹是</a:t>
            </a:r>
            <a:r>
              <a:rPr lang="en-US" altLang="zh-CN" b="1"/>
              <a:t>2000</a:t>
            </a:r>
            <a:r>
              <a:rPr lang="zh-CN" altLang="en-US" b="1"/>
              <a:t>年悉尼奥运会吉祥物，你还知道哪些动物曾做过大型运动会的吉祥物？ 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146" name="Picture 2" descr="003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549275"/>
            <a:ext cx="3527425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2147" name="Picture 3" descr="004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76825" y="620713"/>
            <a:ext cx="3492500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2148" name="Rectangle 4"/>
          <p:cNvSpPr>
            <a:spLocks noChangeArrowheads="1"/>
          </p:cNvSpPr>
          <p:nvPr/>
        </p:nvSpPr>
        <p:spPr bwMode="auto">
          <a:xfrm>
            <a:off x="0" y="51339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000" b="1">
                <a:latin typeface="Times New Roman" pitchFamily="18" charset="0"/>
              </a:rPr>
              <a:t>1980</a:t>
            </a:r>
            <a:r>
              <a:rPr lang="zh-CN" altLang="en-US" sz="2000" b="1">
                <a:latin typeface="Times New Roman" pitchFamily="18" charset="0"/>
              </a:rPr>
              <a:t>年莫斯科夏季奥运会吉祥物</a:t>
            </a:r>
            <a:r>
              <a:rPr lang="en-US" altLang="zh-CN" sz="2000">
                <a:latin typeface="Times New Roman" pitchFamily="18" charset="0"/>
              </a:rPr>
              <a:t>--</a:t>
            </a:r>
            <a:r>
              <a:rPr lang="zh-CN" altLang="en-US" sz="2400">
                <a:latin typeface="Times New Roman" pitchFamily="18" charset="0"/>
              </a:rPr>
              <a:t>一只名叫</a:t>
            </a:r>
            <a:r>
              <a:rPr lang="en-US" altLang="zh-CN" sz="2400">
                <a:latin typeface="Times New Roman" pitchFamily="18" charset="0"/>
              </a:rPr>
              <a:t>misha(</a:t>
            </a:r>
            <a:r>
              <a:rPr lang="zh-CN" altLang="en-US" sz="2000" b="1">
                <a:latin typeface="Times New Roman" pitchFamily="18" charset="0"/>
              </a:rPr>
              <a:t>米莎</a:t>
            </a:r>
            <a:r>
              <a:rPr lang="en-US" altLang="zh-CN" sz="2000" b="1">
                <a:latin typeface="Times New Roman" pitchFamily="18" charset="0"/>
              </a:rPr>
              <a:t>)</a:t>
            </a:r>
            <a:r>
              <a:rPr lang="zh-CN" altLang="en-US" sz="2400">
                <a:latin typeface="Times New Roman" pitchFamily="18" charset="0"/>
              </a:rPr>
              <a:t>的俄罗斯熊 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170" name="Picture 2" descr="005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260350"/>
            <a:ext cx="2663825" cy="288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3171" name="Picture 3" descr="006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476250"/>
            <a:ext cx="20081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3172" name="Rectangle 4"/>
          <p:cNvSpPr>
            <a:spLocks noChangeArrowheads="1"/>
          </p:cNvSpPr>
          <p:nvPr/>
        </p:nvSpPr>
        <p:spPr bwMode="auto">
          <a:xfrm>
            <a:off x="0" y="4492625"/>
            <a:ext cx="9144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1984</a:t>
            </a:r>
            <a:r>
              <a:rPr lang="zh-CN" altLang="en-US" sz="3200" b="1">
                <a:latin typeface="Times New Roman" pitchFamily="18" charset="0"/>
              </a:rPr>
              <a:t>年美国洛杉矶奥运会吉祥物</a:t>
            </a:r>
            <a:r>
              <a:rPr lang="en-US" altLang="zh-CN" sz="3200" b="1">
                <a:latin typeface="Times New Roman" pitchFamily="18" charset="0"/>
              </a:rPr>
              <a:t>sam</a:t>
            </a:r>
            <a:r>
              <a:rPr lang="zh-CN" altLang="en-US" sz="3200" b="1">
                <a:latin typeface="Times New Roman" pitchFamily="18" charset="0"/>
              </a:rPr>
              <a:t>鹰</a:t>
            </a:r>
            <a:r>
              <a:rPr lang="en-US" altLang="zh-CN" sz="3200" b="1">
                <a:latin typeface="Times New Roman" pitchFamily="18" charset="0"/>
              </a:rPr>
              <a:t>.</a:t>
            </a:r>
            <a:endParaRPr lang="en-US" altLang="zh-CN" sz="3200"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194" name="Picture 2" descr="007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88" y="333375"/>
            <a:ext cx="244951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4195" name="Picture 3" descr="008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620713"/>
            <a:ext cx="24479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4196" name="Rectangle 4"/>
          <p:cNvSpPr>
            <a:spLocks noChangeArrowheads="1"/>
          </p:cNvSpPr>
          <p:nvPr/>
        </p:nvSpPr>
        <p:spPr bwMode="auto">
          <a:xfrm>
            <a:off x="250825" y="5000625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1988</a:t>
            </a:r>
            <a:r>
              <a:rPr lang="zh-CN" altLang="en-US" sz="2400" b="1">
                <a:latin typeface="Times New Roman" pitchFamily="18" charset="0"/>
              </a:rPr>
              <a:t>年汉城奥运会吉祥物</a:t>
            </a:r>
            <a:r>
              <a:rPr lang="zh-CN" altLang="en-US" sz="2400" b="1">
                <a:latin typeface="Arial"/>
              </a:rPr>
              <a:t>“</a:t>
            </a:r>
            <a:r>
              <a:rPr lang="en-US" altLang="zh-CN" sz="2400" b="1">
                <a:latin typeface="Times New Roman" pitchFamily="18" charset="0"/>
              </a:rPr>
              <a:t>Hodori</a:t>
            </a:r>
            <a:r>
              <a:rPr lang="en-US" altLang="zh-CN" sz="2400" b="1">
                <a:latin typeface="Arial"/>
              </a:rPr>
              <a:t>”</a:t>
            </a:r>
            <a:r>
              <a:rPr lang="zh-CN" altLang="en-US" sz="4000" b="1">
                <a:latin typeface="Times New Roman" pitchFamily="18" charset="0"/>
              </a:rPr>
              <a:t>虎多里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218" name="Picture 2" descr="009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404813"/>
            <a:ext cx="2447925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5219" name="Picture 3" descr="01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64163" y="260350"/>
            <a:ext cx="2663825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5220" name="Rectangle 4"/>
          <p:cNvSpPr>
            <a:spLocks noChangeArrowheads="1"/>
          </p:cNvSpPr>
          <p:nvPr/>
        </p:nvSpPr>
        <p:spPr bwMode="auto">
          <a:xfrm>
            <a:off x="250825" y="4575175"/>
            <a:ext cx="88931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1992</a:t>
            </a:r>
            <a:r>
              <a:rPr lang="zh-CN" altLang="en-US" sz="3200" b="1">
                <a:latin typeface="Times New Roman" pitchFamily="18" charset="0"/>
              </a:rPr>
              <a:t>年巴塞罗那奥运会吉祥物</a:t>
            </a:r>
            <a:r>
              <a:rPr lang="zh-CN" altLang="en-US" sz="3200" b="1">
                <a:latin typeface="Arial"/>
              </a:rPr>
              <a:t>“</a:t>
            </a:r>
            <a:r>
              <a:rPr lang="en-US" altLang="zh-CN" sz="3200" b="1">
                <a:latin typeface="Times New Roman" pitchFamily="18" charset="0"/>
              </a:rPr>
              <a:t>Cobi</a:t>
            </a:r>
            <a:r>
              <a:rPr lang="en-US" altLang="zh-CN" sz="3200" b="1">
                <a:latin typeface="Arial"/>
              </a:rPr>
              <a:t>”</a:t>
            </a:r>
            <a:r>
              <a:rPr lang="zh-CN" altLang="en-US" sz="4000" b="1">
                <a:latin typeface="Times New Roman" pitchFamily="18" charset="0"/>
              </a:rPr>
              <a:t>科比　</a:t>
            </a:r>
            <a:r>
              <a:rPr lang="zh-CN" altLang="en-US" sz="40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42" name="Picture 2" descr="011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33375"/>
            <a:ext cx="2376488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43" name="Picture 3" descr="01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60350"/>
            <a:ext cx="2582863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44" name="Rectangle 4"/>
          <p:cNvSpPr>
            <a:spLocks noChangeArrowheads="1"/>
          </p:cNvSpPr>
          <p:nvPr/>
        </p:nvSpPr>
        <p:spPr bwMode="auto">
          <a:xfrm>
            <a:off x="0" y="4360863"/>
            <a:ext cx="914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altLang="zh-CN" sz="3200" b="1">
                <a:latin typeface="Times New Roman" pitchFamily="18" charset="0"/>
              </a:rPr>
              <a:t>1996</a:t>
            </a:r>
            <a:r>
              <a:rPr lang="zh-CN" altLang="en-US" sz="3200" b="1">
                <a:latin typeface="Times New Roman" pitchFamily="18" charset="0"/>
              </a:rPr>
              <a:t>年亚特兰大夏季奥运会吉祥物</a:t>
            </a:r>
            <a:r>
              <a:rPr lang="zh-CN" altLang="en-US" sz="3200" b="1">
                <a:latin typeface="Arial"/>
              </a:rPr>
              <a:t>“</a:t>
            </a:r>
            <a:r>
              <a:rPr lang="en-US" altLang="zh-CN" sz="3200" b="1">
                <a:latin typeface="Times New Roman" pitchFamily="18" charset="0"/>
              </a:rPr>
              <a:t>Izzy</a:t>
            </a:r>
            <a:r>
              <a:rPr lang="en-US" altLang="zh-CN" sz="3200" b="1">
                <a:latin typeface="Arial"/>
              </a:rPr>
              <a:t>”</a:t>
            </a:r>
            <a:r>
              <a:rPr lang="zh-CN" altLang="en-US" sz="4000" b="1">
                <a:latin typeface="Times New Roman" pitchFamily="18" charset="0"/>
              </a:rPr>
              <a:t>伊奇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7266" name="Picture 2" descr="014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836613"/>
            <a:ext cx="1728788" cy="187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7" name="Picture 3" descr="01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620713"/>
            <a:ext cx="2159000" cy="194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7268" name="Picture 4" descr="01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03575" y="765175"/>
            <a:ext cx="23050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7269" name="Rectangle 5"/>
          <p:cNvSpPr>
            <a:spLocks noChangeArrowheads="1"/>
          </p:cNvSpPr>
          <p:nvPr/>
        </p:nvSpPr>
        <p:spPr bwMode="auto">
          <a:xfrm>
            <a:off x="0" y="50704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　　</a:t>
            </a:r>
            <a:r>
              <a:rPr lang="en-US" altLang="zh-CN" sz="2400" b="1">
                <a:latin typeface="Times New Roman" pitchFamily="18" charset="0"/>
              </a:rPr>
              <a:t>2004</a:t>
            </a:r>
            <a:r>
              <a:rPr lang="zh-CN" altLang="en-US" sz="2400" b="1">
                <a:latin typeface="Times New Roman" pitchFamily="18" charset="0"/>
              </a:rPr>
              <a:t>年雅典奥运会吉祥物</a:t>
            </a:r>
            <a:r>
              <a:rPr lang="zh-CN" altLang="en-US" sz="2400">
                <a:latin typeface="Times New Roman" pitchFamily="18" charset="0"/>
              </a:rPr>
              <a:t>：</a:t>
            </a:r>
            <a:r>
              <a:rPr lang="zh-CN" altLang="en-US" sz="2400" b="1">
                <a:latin typeface="Times New Roman" pitchFamily="18" charset="0"/>
              </a:rPr>
              <a:t>费沃斯和雅典娜兄妹</a:t>
            </a:r>
            <a:r>
              <a:rPr lang="zh-CN" altLang="en-US" sz="2000">
                <a:latin typeface="Times New Roman" pitchFamily="18" charset="0"/>
              </a:rPr>
              <a:t> </a:t>
            </a:r>
            <a:r>
              <a:rPr lang="zh-CN" altLang="en-US" sz="2000" b="1">
                <a:latin typeface="Times New Roman" pitchFamily="18" charset="0"/>
              </a:rPr>
              <a:t>　　</a:t>
            </a:r>
            <a:r>
              <a:rPr lang="zh-CN" altLang="en-US" sz="2400" b="1">
                <a:latin typeface="Times New Roman" pitchFamily="18" charset="0"/>
              </a:rPr>
              <a:t>　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4738" name="Picture 2" descr="BJ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44739" name="Text Box 3"/>
          <p:cNvSpPr txBox="1">
            <a:spLocks noChangeArrowheads="1"/>
          </p:cNvSpPr>
          <p:nvPr/>
        </p:nvSpPr>
        <p:spPr bwMode="auto">
          <a:xfrm>
            <a:off x="1116013" y="620713"/>
            <a:ext cx="7129462" cy="56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latin typeface="Times New Roman" pitchFamily="18" charset="0"/>
              </a:rPr>
              <a:t>说明的顺序：</a:t>
            </a:r>
          </a:p>
          <a:p>
            <a:pPr>
              <a:spcBef>
                <a:spcPct val="50000"/>
              </a:spcBef>
            </a:pPr>
            <a:r>
              <a:rPr lang="zh-CN" altLang="en-US" sz="6600">
                <a:latin typeface="Times New Roman" pitchFamily="18" charset="0"/>
              </a:rPr>
              <a:t>        时间顺序、</a:t>
            </a:r>
          </a:p>
          <a:p>
            <a:pPr>
              <a:spcBef>
                <a:spcPct val="50000"/>
              </a:spcBef>
            </a:pPr>
            <a:r>
              <a:rPr lang="zh-CN" altLang="en-US" sz="6600">
                <a:latin typeface="Times New Roman" pitchFamily="18" charset="0"/>
              </a:rPr>
              <a:t>        空间顺序、</a:t>
            </a:r>
          </a:p>
          <a:p>
            <a:pPr>
              <a:spcBef>
                <a:spcPct val="50000"/>
              </a:spcBef>
            </a:pPr>
            <a:r>
              <a:rPr lang="zh-CN" altLang="en-US" sz="6600">
                <a:latin typeface="Times New Roman" pitchFamily="18" charset="0"/>
              </a:rPr>
              <a:t>        逻辑顺序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中国北京</a:t>
            </a:r>
            <a:r>
              <a:rPr lang="en-US" altLang="zh-CN"/>
              <a:t>2008</a:t>
            </a:r>
            <a:r>
              <a:rPr lang="zh-CN" altLang="en-US"/>
              <a:t>奥运吉祥物</a:t>
            </a:r>
            <a:r>
              <a:rPr lang="en-US" altLang="zh-CN"/>
              <a:t>:</a:t>
            </a:r>
          </a:p>
        </p:txBody>
      </p:sp>
      <p:pic>
        <p:nvPicPr>
          <p:cNvPr id="268292" name="Picture 4" descr="U348P6T12D1874808F44DT200511112104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27313" y="2133600"/>
            <a:ext cx="3810000" cy="3810000"/>
          </a:xfrm>
          <a:prstGeom prst="rect">
            <a:avLst/>
          </a:prstGeom>
          <a:noFill/>
        </p:spPr>
      </p:pic>
      <p:sp>
        <p:nvSpPr>
          <p:cNvPr id="268293" name="WordArt 5"/>
          <p:cNvSpPr>
            <a:spLocks noChangeArrowheads="1" noChangeShapeType="1" noTextEdit="1"/>
          </p:cNvSpPr>
          <p:nvPr/>
        </p:nvSpPr>
        <p:spPr bwMode="auto">
          <a:xfrm rot="5400000">
            <a:off x="5626893" y="3066257"/>
            <a:ext cx="4525963" cy="159385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auto"/>
            <a:r>
              <a:rPr lang="zh-CN" altLang="en-US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隶书"/>
                <a:ea typeface="隶书"/>
              </a:rPr>
              <a:t>中国奥运会</a:t>
            </a:r>
          </a:p>
          <a:p>
            <a:pPr algn="ctr" fontAlgn="auto"/>
            <a:r>
              <a:rPr lang="zh-CN" altLang="en-US" sz="8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隶书"/>
                <a:ea typeface="隶书"/>
              </a:rPr>
              <a:t>你选什么？</a:t>
            </a:r>
          </a:p>
        </p:txBody>
      </p:sp>
      <p:pic>
        <p:nvPicPr>
          <p:cNvPr id="268294" name="北京欢迎你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7812088" y="6921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8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8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6829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6">
                <p:cTn id="1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829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9314" name="Picture 2" descr="U348P6T12D1874809F44DT200511112104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338" name="Picture 2" descr="U348P6T12D1874810F44DT2005111121045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362" name="Picture 2" descr="U348P6T12D1874811F44DT2005111121051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6" name="Picture 2" descr="U348P6T12D1874813F44DT2005111121054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67000" y="1524000"/>
            <a:ext cx="3810000" cy="3810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3410" name="Picture 2" descr="U574P6T12D1874769F44DT2005111120355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2060575"/>
            <a:ext cx="3384550" cy="3600450"/>
          </a:xfrm>
          <a:prstGeom prst="rect">
            <a:avLst/>
          </a:prstGeom>
          <a:noFill/>
        </p:spPr>
      </p:pic>
      <p:pic>
        <p:nvPicPr>
          <p:cNvPr id="273411" name="Picture 3" descr="U574P6T12D1874772F44DT2005111120370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916113"/>
            <a:ext cx="3822700" cy="396081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WordArt 2"/>
          <p:cNvSpPr>
            <a:spLocks noChangeArrowheads="1" noChangeShapeType="1" noTextEdit="1"/>
          </p:cNvSpPr>
          <p:nvPr/>
        </p:nvSpPr>
        <p:spPr bwMode="auto">
          <a:xfrm>
            <a:off x="684213" y="692150"/>
            <a:ext cx="7772400" cy="1143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珍奇的稀有动物</a:t>
            </a:r>
            <a:r>
              <a:rPr lang="en-US" altLang="zh-CN" sz="3600"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—</a:t>
            </a:r>
            <a:r>
              <a:rPr lang="zh-CN" altLang="en-US" sz="3600">
                <a:solidFill>
                  <a:srgbClr val="FF00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针鼹</a:t>
            </a:r>
          </a:p>
        </p:txBody>
      </p:sp>
      <p:pic>
        <p:nvPicPr>
          <p:cNvPr id="253955" name="Picture 3" descr="图片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79613" y="2276475"/>
            <a:ext cx="5399087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539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2539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这就是我们可爱的针鼹</a:t>
            </a:r>
          </a:p>
        </p:txBody>
      </p:sp>
      <p:pic>
        <p:nvPicPr>
          <p:cNvPr id="260099" name="Picture 3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1844675"/>
            <a:ext cx="7056437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0101" name="Picture 5" descr="BD0585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0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60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Text Box 2"/>
          <p:cNvSpPr txBox="1">
            <a:spLocks noChangeArrowheads="1"/>
          </p:cNvSpPr>
          <p:nvPr/>
        </p:nvSpPr>
        <p:spPr bwMode="auto">
          <a:xfrm>
            <a:off x="684213" y="1196975"/>
            <a:ext cx="7956550" cy="435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>
                <a:solidFill>
                  <a:srgbClr val="FF0000"/>
                </a:solidFill>
                <a:ea typeface="楷体_GB2312" pitchFamily="49" charset="-122"/>
              </a:rPr>
              <a:t>填一填，我能行</a:t>
            </a:r>
          </a:p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ea typeface="楷体_GB2312" pitchFamily="49" charset="-122"/>
              </a:rPr>
              <a:t>《</a:t>
            </a:r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珍奇的稀有动物</a:t>
            </a:r>
            <a:r>
              <a:rPr lang="en-US" altLang="zh-CN" sz="4400" b="1">
                <a:solidFill>
                  <a:srgbClr val="FF0000"/>
                </a:solidFill>
                <a:ea typeface="楷体_GB2312" pitchFamily="49" charset="-122"/>
              </a:rPr>
              <a:t>— </a:t>
            </a:r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针鼹</a:t>
            </a:r>
            <a:r>
              <a:rPr lang="en-US" altLang="zh-CN" sz="4400" b="1">
                <a:solidFill>
                  <a:srgbClr val="FF0000"/>
                </a:solidFill>
                <a:ea typeface="楷体_GB2312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0000"/>
                </a:solidFill>
                <a:ea typeface="楷体_GB2312" pitchFamily="49" charset="-122"/>
              </a:rPr>
              <a:t>选自（         ）                          作者是（            ）（              ）华人作家。</a:t>
            </a:r>
          </a:p>
        </p:txBody>
      </p:sp>
      <p:pic>
        <p:nvPicPr>
          <p:cNvPr id="241667" name="Picture 3" descr="BD05851_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0" name="Text Box 2"/>
          <p:cNvSpPr txBox="1">
            <a:spLocks noChangeArrowheads="1"/>
          </p:cNvSpPr>
          <p:nvPr/>
        </p:nvSpPr>
        <p:spPr bwMode="auto">
          <a:xfrm>
            <a:off x="684213" y="692150"/>
            <a:ext cx="7885112" cy="53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>
                <a:solidFill>
                  <a:srgbClr val="FF0000"/>
                </a:solidFill>
              </a:rPr>
              <a:t>读一读，我最棒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6000" b="1" u="sng">
                <a:solidFill>
                  <a:srgbClr val="FF0000"/>
                </a:solidFill>
              </a:rPr>
              <a:t>掘</a:t>
            </a:r>
            <a:r>
              <a:rPr lang="zh-CN" altLang="en-US" sz="6000" b="1">
                <a:solidFill>
                  <a:srgbClr val="FF0000"/>
                </a:solidFill>
              </a:rPr>
              <a:t>土　</a:t>
            </a:r>
            <a:r>
              <a:rPr lang="zh-CN" altLang="en-US" sz="6000" b="1" u="sng">
                <a:solidFill>
                  <a:srgbClr val="FF0000"/>
                </a:solidFill>
              </a:rPr>
              <a:t>蜷</a:t>
            </a:r>
            <a:r>
              <a:rPr lang="zh-CN" altLang="en-US" sz="6000" b="1">
                <a:solidFill>
                  <a:srgbClr val="FF0000"/>
                </a:solidFill>
              </a:rPr>
              <a:t>成　</a:t>
            </a:r>
            <a:r>
              <a:rPr lang="zh-CN" altLang="en-US" sz="6000" b="1" u="sng">
                <a:solidFill>
                  <a:srgbClr val="FF0000"/>
                </a:solidFill>
              </a:rPr>
              <a:t>灌</a:t>
            </a:r>
            <a:r>
              <a:rPr lang="zh-CN" altLang="en-US" sz="6000" b="1">
                <a:solidFill>
                  <a:srgbClr val="FF0000"/>
                </a:solidFill>
              </a:rPr>
              <a:t>木</a:t>
            </a:r>
          </a:p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6000" b="1" u="sng">
                <a:solidFill>
                  <a:srgbClr val="FF0000"/>
                </a:solidFill>
              </a:rPr>
              <a:t>刹</a:t>
            </a:r>
            <a:r>
              <a:rPr lang="zh-CN" altLang="en-US" sz="6000" b="1">
                <a:solidFill>
                  <a:srgbClr val="FF0000"/>
                </a:solidFill>
              </a:rPr>
              <a:t>那　</a:t>
            </a:r>
            <a:r>
              <a:rPr lang="zh-CN" altLang="en-US" sz="6000" b="1" u="sng">
                <a:solidFill>
                  <a:srgbClr val="FF0000"/>
                </a:solidFill>
              </a:rPr>
              <a:t>喙</a:t>
            </a:r>
            <a:r>
              <a:rPr lang="zh-CN" altLang="en-US" sz="6000" b="1">
                <a:solidFill>
                  <a:srgbClr val="FF0000"/>
                </a:solidFill>
              </a:rPr>
              <a:t>　　</a:t>
            </a:r>
            <a:r>
              <a:rPr lang="zh-CN" altLang="en-US" sz="6000" b="1" u="sng">
                <a:solidFill>
                  <a:srgbClr val="FF0000"/>
                </a:solidFill>
              </a:rPr>
              <a:t>粗糙</a:t>
            </a:r>
            <a:r>
              <a:rPr lang="zh-CN" altLang="en-US" sz="6000" b="1">
                <a:solidFill>
                  <a:srgbClr val="FF0000"/>
                </a:solidFill>
              </a:rPr>
              <a:t>　  招摇过市　　</a:t>
            </a:r>
            <a:r>
              <a:rPr lang="zh-CN" altLang="en-US" sz="6000" b="1" u="sng">
                <a:solidFill>
                  <a:srgbClr val="FF0000"/>
                </a:solidFill>
              </a:rPr>
              <a:t>雌</a:t>
            </a:r>
            <a:r>
              <a:rPr lang="zh-CN" altLang="en-US" sz="6000" b="1">
                <a:solidFill>
                  <a:srgbClr val="FF0000"/>
                </a:solidFill>
              </a:rPr>
              <a:t>雄</a:t>
            </a:r>
          </a:p>
        </p:txBody>
      </p:sp>
      <p:pic>
        <p:nvPicPr>
          <p:cNvPr id="242691" name="Picture 3" descr="BD0585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ChangeArrowheads="1"/>
          </p:cNvSpPr>
          <p:nvPr>
            <p:ph type="title"/>
          </p:nvPr>
        </p:nvSpPr>
        <p:spPr>
          <a:xfrm>
            <a:off x="323850" y="836613"/>
            <a:ext cx="8229600" cy="1143000"/>
          </a:xfrm>
        </p:spPr>
        <p:txBody>
          <a:bodyPr/>
          <a:lstStyle/>
          <a:p>
            <a:r>
              <a:rPr lang="en-US" altLang="zh-CN" sz="4000" b="1"/>
              <a:t/>
            </a:r>
            <a:br>
              <a:rPr lang="en-US" altLang="zh-CN" sz="4000" b="1"/>
            </a:br>
            <a:endParaRPr lang="en-US" altLang="zh-CN" sz="4000" b="1"/>
          </a:p>
        </p:txBody>
      </p:sp>
      <p:sp>
        <p:nvSpPr>
          <p:cNvPr id="254979" name="Rectangle 3"/>
          <p:cNvSpPr>
            <a:spLocks noChangeArrowheads="1"/>
          </p:cNvSpPr>
          <p:nvPr/>
        </p:nvSpPr>
        <p:spPr bwMode="auto">
          <a:xfrm>
            <a:off x="684213" y="2133600"/>
            <a:ext cx="76327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     </a:t>
            </a:r>
            <a:r>
              <a:rPr lang="zh-CN" altLang="en-US" sz="3600" b="1">
                <a:latin typeface="Times New Roman" pitchFamily="18" charset="0"/>
              </a:rPr>
              <a:t>针鼹（        ）     蜥蜴（           ）    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洞穴（          ）  黏液 （         ）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蛰伏（          ）  孵化（         ）       </a:t>
            </a:r>
          </a:p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Times New Roman" pitchFamily="18" charset="0"/>
              </a:rPr>
              <a:t> 稠（             ）    吮吸（          ） </a:t>
            </a:r>
          </a:p>
        </p:txBody>
      </p:sp>
      <p:sp>
        <p:nvSpPr>
          <p:cNvPr id="254981" name="Text Box 5"/>
          <p:cNvSpPr txBox="1">
            <a:spLocks noChangeArrowheads="1"/>
          </p:cNvSpPr>
          <p:nvPr/>
        </p:nvSpPr>
        <p:spPr bwMode="auto">
          <a:xfrm>
            <a:off x="2843213" y="2924175"/>
            <a:ext cx="8239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xué</a:t>
            </a:r>
            <a:r>
              <a:rPr lang="en-US" altLang="zh-CN" sz="4000">
                <a:latin typeface="Times New Roman" pitchFamily="18" charset="0"/>
              </a:rPr>
              <a:t> </a:t>
            </a: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2700338" y="2060575"/>
            <a:ext cx="869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latin typeface="Times New Roman" pitchFamily="18" charset="0"/>
              </a:rPr>
              <a:t>yǎn</a:t>
            </a:r>
          </a:p>
        </p:txBody>
      </p:sp>
      <p:sp>
        <p:nvSpPr>
          <p:cNvPr id="254983" name="Text Box 7"/>
          <p:cNvSpPr txBox="1">
            <a:spLocks noChangeArrowheads="1"/>
          </p:cNvSpPr>
          <p:nvPr/>
        </p:nvSpPr>
        <p:spPr bwMode="auto">
          <a:xfrm>
            <a:off x="6156325" y="2060575"/>
            <a:ext cx="9429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xī</a:t>
            </a:r>
            <a:r>
              <a:rPr lang="en-US" altLang="zh-CN" sz="4000">
                <a:latin typeface="Times New Roman" pitchFamily="18" charset="0"/>
              </a:rPr>
              <a:t> </a:t>
            </a:r>
            <a:r>
              <a:rPr lang="en-US" altLang="zh-CN" sz="2800">
                <a:latin typeface="Times New Roman" pitchFamily="18" charset="0"/>
              </a:rPr>
              <a:t>yì</a:t>
            </a:r>
          </a:p>
        </p:txBody>
      </p:sp>
      <p:sp>
        <p:nvSpPr>
          <p:cNvPr id="254984" name="Text Box 8"/>
          <p:cNvSpPr txBox="1">
            <a:spLocks noChangeArrowheads="1"/>
          </p:cNvSpPr>
          <p:nvPr/>
        </p:nvSpPr>
        <p:spPr bwMode="auto">
          <a:xfrm>
            <a:off x="6084888" y="2781300"/>
            <a:ext cx="9223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nián</a:t>
            </a:r>
            <a:r>
              <a:rPr lang="en-US" altLang="zh-CN" sz="4000">
                <a:latin typeface="Times New Roman" pitchFamily="18" charset="0"/>
              </a:rPr>
              <a:t> </a:t>
            </a: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2771775" y="3716338"/>
            <a:ext cx="8112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zhé</a:t>
            </a:r>
            <a:r>
              <a:rPr lang="en-US" altLang="zh-CN" sz="4000">
                <a:latin typeface="Times New Roman" pitchFamily="18" charset="0"/>
              </a:rPr>
              <a:t> </a:t>
            </a:r>
          </a:p>
        </p:txBody>
      </p:sp>
      <p:sp>
        <p:nvSpPr>
          <p:cNvPr id="254986" name="Text Box 10"/>
          <p:cNvSpPr txBox="1">
            <a:spLocks noChangeArrowheads="1"/>
          </p:cNvSpPr>
          <p:nvPr/>
        </p:nvSpPr>
        <p:spPr bwMode="auto">
          <a:xfrm>
            <a:off x="6156325" y="3789363"/>
            <a:ext cx="48101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fū</a:t>
            </a:r>
          </a:p>
        </p:txBody>
      </p:sp>
      <p:sp>
        <p:nvSpPr>
          <p:cNvPr id="254987" name="Text Box 11"/>
          <p:cNvSpPr txBox="1">
            <a:spLocks noChangeArrowheads="1"/>
          </p:cNvSpPr>
          <p:nvPr/>
        </p:nvSpPr>
        <p:spPr bwMode="auto">
          <a:xfrm>
            <a:off x="2484438" y="4652963"/>
            <a:ext cx="87471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chóu</a:t>
            </a:r>
          </a:p>
        </p:txBody>
      </p:sp>
      <p:sp>
        <p:nvSpPr>
          <p:cNvPr id="254988" name="Text Box 12"/>
          <p:cNvSpPr txBox="1">
            <a:spLocks noChangeArrowheads="1"/>
          </p:cNvSpPr>
          <p:nvPr/>
        </p:nvSpPr>
        <p:spPr bwMode="auto">
          <a:xfrm>
            <a:off x="6156325" y="4724400"/>
            <a:ext cx="863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Times New Roman" pitchFamily="18" charset="0"/>
              </a:rPr>
              <a:t>shǔn</a:t>
            </a:r>
          </a:p>
        </p:txBody>
      </p:sp>
      <p:pic>
        <p:nvPicPr>
          <p:cNvPr id="254989" name="Picture 13" descr="BD05851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58018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ChangeArrowheads="1"/>
          </p:cNvSpPr>
          <p:nvPr/>
        </p:nvSpPr>
        <p:spPr bwMode="auto">
          <a:xfrm>
            <a:off x="611188" y="2276475"/>
            <a:ext cx="61928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itchFamily="18" charset="0"/>
              </a:rPr>
              <a:t>（</a:t>
            </a:r>
            <a:r>
              <a:rPr lang="en-US" altLang="zh-CN" sz="3200" b="1">
                <a:latin typeface="Times New Roman" pitchFamily="18" charset="0"/>
              </a:rPr>
              <a:t>1</a:t>
            </a:r>
            <a:r>
              <a:rPr lang="zh-CN" altLang="en-US" sz="3200" b="1">
                <a:latin typeface="Times New Roman" pitchFamily="18" charset="0"/>
              </a:rPr>
              <a:t>）本文的说明的事物是什么？</a:t>
            </a:r>
          </a:p>
        </p:txBody>
      </p:sp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11188" y="3933825"/>
            <a:ext cx="54006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itchFamily="18" charset="0"/>
              </a:rPr>
              <a:t>（</a:t>
            </a:r>
            <a:r>
              <a:rPr lang="en-US" altLang="zh-CN" sz="3200" b="1">
                <a:latin typeface="Times New Roman" pitchFamily="18" charset="0"/>
              </a:rPr>
              <a:t>2</a:t>
            </a:r>
            <a:r>
              <a:rPr lang="zh-CN" altLang="en-US" sz="3200" b="1">
                <a:latin typeface="Times New Roman" pitchFamily="18" charset="0"/>
              </a:rPr>
              <a:t>）这种动物有什么特点？</a:t>
            </a:r>
          </a:p>
        </p:txBody>
      </p:sp>
      <p:sp>
        <p:nvSpPr>
          <p:cNvPr id="256004" name="Text Box 4"/>
          <p:cNvSpPr txBox="1">
            <a:spLocks noChangeArrowheads="1"/>
          </p:cNvSpPr>
          <p:nvPr/>
        </p:nvSpPr>
        <p:spPr bwMode="auto">
          <a:xfrm>
            <a:off x="1908175" y="2924175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（针鼹） </a:t>
            </a:r>
          </a:p>
        </p:txBody>
      </p:sp>
      <p:sp>
        <p:nvSpPr>
          <p:cNvPr id="256005" name="Text Box 5"/>
          <p:cNvSpPr txBox="1">
            <a:spLocks noChangeArrowheads="1"/>
          </p:cNvSpPr>
          <p:nvPr/>
        </p:nvSpPr>
        <p:spPr bwMode="auto">
          <a:xfrm>
            <a:off x="1763713" y="4868863"/>
            <a:ext cx="5111750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（珍奇、稀有）</a:t>
            </a:r>
            <a:r>
              <a:rPr lang="zh-CN" altLang="en-US" sz="2000" b="1">
                <a:solidFill>
                  <a:srgbClr val="FF0000"/>
                </a:solidFill>
                <a:latin typeface="Times New Roman" pitchFamily="18" charset="0"/>
              </a:rPr>
              <a:t> </a:t>
            </a:r>
          </a:p>
        </p:txBody>
      </p:sp>
      <p:sp>
        <p:nvSpPr>
          <p:cNvPr id="256006" name="Text Box 6"/>
          <p:cNvSpPr txBox="1">
            <a:spLocks noChangeArrowheads="1"/>
          </p:cNvSpPr>
          <p:nvPr/>
        </p:nvSpPr>
        <p:spPr bwMode="auto">
          <a:xfrm>
            <a:off x="1763713" y="981075"/>
            <a:ext cx="53292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latin typeface="Times New Roman" pitchFamily="18" charset="0"/>
              </a:rPr>
              <a:t>仔细阅读课题思考</a:t>
            </a:r>
            <a:r>
              <a:rPr lang="en-US" altLang="zh-CN" sz="4000">
                <a:latin typeface="Times New Roman" pitchFamily="18" charset="0"/>
              </a:rPr>
              <a:t>: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600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600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/>
      <p:bldP spid="25600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zh-CN" altLang="en-US" sz="4000"/>
              <a:t>再读课文，从整体上感知课文主要内容</a:t>
            </a:r>
            <a:r>
              <a:rPr lang="en-US" altLang="zh-CN" sz="4000"/>
              <a:t>,</a:t>
            </a:r>
            <a:r>
              <a:rPr lang="zh-CN" altLang="en-US" sz="4000"/>
              <a:t>思考： </a:t>
            </a:r>
          </a:p>
        </p:txBody>
      </p:sp>
      <p:sp>
        <p:nvSpPr>
          <p:cNvPr id="257027" name="Rectangle 3"/>
          <p:cNvSpPr>
            <a:spLocks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（</a:t>
            </a:r>
            <a:r>
              <a:rPr lang="en-US" altLang="zh-CN" b="1"/>
              <a:t>1</a:t>
            </a:r>
            <a:r>
              <a:rPr lang="zh-CN" altLang="en-US" b="1"/>
              <a:t>）哪些段（语句、词）在写它的稀有 </a:t>
            </a:r>
            <a:r>
              <a:rPr lang="en-US" altLang="zh-CN" b="1"/>
              <a:t>?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altLang="zh-CN" b="1"/>
          </a:p>
          <a:p>
            <a:pPr>
              <a:lnSpc>
                <a:spcPct val="90000"/>
              </a:lnSpc>
              <a:buFontTx/>
              <a:buNone/>
            </a:pPr>
            <a:endParaRPr lang="en-US" altLang="zh-CN" b="1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（</a:t>
            </a:r>
            <a:r>
              <a:rPr lang="en-US" altLang="zh-CN" b="1"/>
              <a:t>2</a:t>
            </a:r>
            <a:r>
              <a:rPr lang="zh-CN" altLang="en-US" b="1"/>
              <a:t>）哪些段写它的奇特？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en-US" b="1"/>
          </a:p>
          <a:p>
            <a:pPr>
              <a:lnSpc>
                <a:spcPct val="90000"/>
              </a:lnSpc>
              <a:buFontTx/>
              <a:buNone/>
            </a:pPr>
            <a:endParaRPr lang="zh-CN" altLang="en-US" b="1"/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b="1"/>
              <a:t>  </a:t>
            </a:r>
            <a:r>
              <a:rPr lang="en-US" altLang="zh-CN" b="1"/>
              <a:t>(3)</a:t>
            </a:r>
            <a:r>
              <a:rPr lang="zh-CN" altLang="en-US" b="1"/>
              <a:t>你能在这些段中找出一些具体的语句、词来说说它的这些奇特吗？边找边概括这些语句。 </a:t>
            </a:r>
          </a:p>
        </p:txBody>
      </p:sp>
      <p:sp>
        <p:nvSpPr>
          <p:cNvPr id="257028" name="Text Box 4"/>
          <p:cNvSpPr txBox="1">
            <a:spLocks noChangeArrowheads="1"/>
          </p:cNvSpPr>
          <p:nvPr/>
        </p:nvSpPr>
        <p:spPr bwMode="auto">
          <a:xfrm>
            <a:off x="468313" y="6237288"/>
            <a:ext cx="576103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（奇形、奇技、奇性、奇殖 ） </a:t>
            </a:r>
          </a:p>
        </p:txBody>
      </p:sp>
      <p:sp>
        <p:nvSpPr>
          <p:cNvPr id="257029" name="Text Box 5"/>
          <p:cNvSpPr txBox="1">
            <a:spLocks noChangeArrowheads="1"/>
          </p:cNvSpPr>
          <p:nvPr/>
        </p:nvSpPr>
        <p:spPr bwMode="auto">
          <a:xfrm>
            <a:off x="468313" y="2276475"/>
            <a:ext cx="8675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（在整个地球上，只有澳洲才有它的足迹等）（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段）</a:t>
            </a:r>
            <a:r>
              <a:rPr lang="zh-CN" altLang="en-US" sz="2800">
                <a:latin typeface="Times New Roman" pitchFamily="18" charset="0"/>
              </a:rPr>
              <a:t> </a:t>
            </a:r>
          </a:p>
        </p:txBody>
      </p:sp>
      <p:sp>
        <p:nvSpPr>
          <p:cNvPr id="257030" name="Text Box 6"/>
          <p:cNvSpPr txBox="1">
            <a:spLocks noChangeArrowheads="1"/>
          </p:cNvSpPr>
          <p:nvPr/>
        </p:nvSpPr>
        <p:spPr bwMode="auto">
          <a:xfrm>
            <a:off x="468313" y="4005263"/>
            <a:ext cx="3600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（</a:t>
            </a: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2—10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段）</a:t>
            </a:r>
            <a:r>
              <a:rPr lang="zh-CN" altLang="en-US" sz="28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570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5703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702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8" grpId="0"/>
      <p:bldP spid="257029" grpId="0"/>
      <p:bldP spid="25703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487</Words>
  <PresentationFormat>全屏显示(4:3)</PresentationFormat>
  <Paragraphs>75</Paragraphs>
  <Slides>25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这就是我们可爱的针鼹</vt:lpstr>
      <vt:lpstr>幻灯片 5</vt:lpstr>
      <vt:lpstr>幻灯片 6</vt:lpstr>
      <vt:lpstr> </vt:lpstr>
      <vt:lpstr>幻灯片 8</vt:lpstr>
      <vt:lpstr>再读课文，从整体上感知课文主要内容,思考： </vt:lpstr>
      <vt:lpstr>根据以上的内容分析想想全文可划分为几个部分，并拟出小标题 </vt:lpstr>
      <vt:lpstr>幻灯片 11</vt:lpstr>
      <vt:lpstr>学习小结：</vt:lpstr>
      <vt:lpstr>延伸、拓展：  针鼹是2000年悉尼奥运会吉祥物，你还知道哪些动物曾做过大型运动会的吉祥物？  </vt:lpstr>
      <vt:lpstr>幻灯片 14</vt:lpstr>
      <vt:lpstr>幻灯片 15</vt:lpstr>
      <vt:lpstr>幻灯片 16</vt:lpstr>
      <vt:lpstr>幻灯片 17</vt:lpstr>
      <vt:lpstr>幻灯片 18</vt:lpstr>
      <vt:lpstr>幻灯片 19</vt:lpstr>
      <vt:lpstr>中国北京2008奥运吉祥物: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</cp:lastModifiedBy>
  <cp:revision>1</cp:revision>
  <dcterms:created xsi:type="dcterms:W3CDTF">2017-02-28T03:26:24Z</dcterms:created>
  <dcterms:modified xsi:type="dcterms:W3CDTF">2017-02-28T03:27:28Z</dcterms:modified>
</cp:coreProperties>
</file>