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62" r:id="rId2"/>
    <p:sldId id="256" r:id="rId3"/>
    <p:sldId id="257" r:id="rId4"/>
    <p:sldId id="258" r:id="rId5"/>
    <p:sldId id="276" r:id="rId6"/>
    <p:sldId id="261" r:id="rId7"/>
    <p:sldId id="259" r:id="rId8"/>
    <p:sldId id="260" r:id="rId9"/>
    <p:sldId id="266" r:id="rId10"/>
    <p:sldId id="267" r:id="rId11"/>
    <p:sldId id="268" r:id="rId12"/>
    <p:sldId id="263" r:id="rId13"/>
    <p:sldId id="282" r:id="rId14"/>
    <p:sldId id="264" r:id="rId15"/>
    <p:sldId id="277" r:id="rId16"/>
    <p:sldId id="278" r:id="rId17"/>
    <p:sldId id="279" r:id="rId18"/>
    <p:sldId id="280" r:id="rId19"/>
    <p:sldId id="265" r:id="rId20"/>
    <p:sldId id="269" r:id="rId21"/>
    <p:sldId id="271" r:id="rId22"/>
    <p:sldId id="270" r:id="rId23"/>
    <p:sldId id="272" r:id="rId24"/>
    <p:sldId id="273" r:id="rId25"/>
    <p:sldId id="274" r:id="rId26"/>
    <p:sldId id="283" r:id="rId27"/>
    <p:sldId id="284" r:id="rId28"/>
    <p:sldId id="285" r:id="rId29"/>
    <p:sldId id="275"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76" autoAdjust="0"/>
    <p:restoredTop sz="94660"/>
  </p:normalViewPr>
  <p:slideViewPr>
    <p:cSldViewPr snapToGrid="0">
      <p:cViewPr varScale="1">
        <p:scale>
          <a:sx n="63" d="100"/>
          <a:sy n="63" d="100"/>
        </p:scale>
        <p:origin x="57" y="291"/>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tags" Target="tags/tag143.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4B8E841C-8789-4E77-8CA7-94667F997A3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DE487DD-93CB-4E8C-97F1-AF5DB3D285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007DF76-630F-4C66-B746-196D8324769A}"/>
              </a:ext>
            </a:extLst>
          </p:cNvPr>
          <p:cNvSpPr>
            <a:spLocks noGrp="1"/>
          </p:cNvSpPr>
          <p:nvPr>
            <p:ph type="dt" sz="half" idx="10"/>
          </p:nvPr>
        </p:nvSpPr>
        <p:spPr/>
        <p:txBody>
          <a:bodyPr/>
          <a:lstStyle/>
          <a:p>
            <a:fld id="{E5F31D09-4E5A-413F-8B34-FA034049BAAA}" type="datetimeFigureOut">
              <a:rPr lang="zh-CN" altLang="en-US" smtClean="0"/>
              <a:t>2020/8/10</a:t>
            </a:fld>
            <a:endParaRPr lang="zh-CN" altLang="en-US"/>
          </a:p>
        </p:txBody>
      </p:sp>
      <p:sp>
        <p:nvSpPr>
          <p:cNvPr id="5" name="页脚占位符 4">
            <a:extLst>
              <a:ext uri="{FF2B5EF4-FFF2-40B4-BE49-F238E27FC236}">
                <a16:creationId xmlns:a16="http://schemas.microsoft.com/office/drawing/2014/main" id="{9F7ECD3B-BBA9-4560-9C26-2B5AF6129E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E43A085-9989-42BE-82CB-A274D7554AF5}"/>
              </a:ext>
            </a:extLst>
          </p:cNvPr>
          <p:cNvSpPr>
            <a:spLocks noGrp="1"/>
          </p:cNvSpPr>
          <p:nvPr>
            <p:ph type="sldNum" sz="quarter" idx="12"/>
          </p:nvPr>
        </p:nvSpPr>
        <p:spPr/>
        <p:txBody>
          <a:bodyPr/>
          <a:lstStyle/>
          <a:p>
            <a:fld id="{DB0A7D51-4D82-47AC-BA2F-20C87302926E}" type="slidenum">
              <a:rPr lang="zh-CN" altLang="en-US" smtClean="0"/>
              <a:t>‹#›</a:t>
            </a:fld>
            <a:endParaRPr lang="zh-CN" altLang="en-US"/>
          </a:p>
        </p:txBody>
      </p:sp>
    </p:spTree>
    <p:extLst>
      <p:ext uri="{BB962C8B-B14F-4D97-AF65-F5344CB8AC3E}">
        <p14:creationId xmlns:p14="http://schemas.microsoft.com/office/powerpoint/2010/main" val="2113561815"/>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109A0F7D-C384-4703-8DCC-D6E092B0A7E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A16FC47-3E3C-4A51-971F-F64055F9E26A}"/>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F615AD0-FC8B-49B4-9D1A-01310069AA3A}"/>
              </a:ext>
            </a:extLst>
          </p:cNvPr>
          <p:cNvSpPr>
            <a:spLocks noGrp="1"/>
          </p:cNvSpPr>
          <p:nvPr>
            <p:ph type="dt" sz="half" idx="10"/>
          </p:nvPr>
        </p:nvSpPr>
        <p:spPr/>
        <p:txBody>
          <a:bodyPr/>
          <a:lstStyle/>
          <a:p>
            <a:fld id="{E5F31D09-4E5A-413F-8B34-FA034049BAAA}" type="datetimeFigureOut">
              <a:rPr lang="zh-CN" altLang="en-US" smtClean="0"/>
              <a:t>2020/8/10</a:t>
            </a:fld>
            <a:endParaRPr lang="zh-CN" altLang="en-US"/>
          </a:p>
        </p:txBody>
      </p:sp>
      <p:sp>
        <p:nvSpPr>
          <p:cNvPr id="5" name="页脚占位符 4">
            <a:extLst>
              <a:ext uri="{FF2B5EF4-FFF2-40B4-BE49-F238E27FC236}">
                <a16:creationId xmlns:a16="http://schemas.microsoft.com/office/drawing/2014/main" id="{892040B2-C895-4A96-B0C5-8CCE931D13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1D6DCFA-F79B-4E56-8D37-36848B62E26B}"/>
              </a:ext>
            </a:extLst>
          </p:cNvPr>
          <p:cNvSpPr>
            <a:spLocks noGrp="1"/>
          </p:cNvSpPr>
          <p:nvPr>
            <p:ph type="sldNum" sz="quarter" idx="12"/>
          </p:nvPr>
        </p:nvSpPr>
        <p:spPr/>
        <p:txBody>
          <a:bodyPr/>
          <a:lstStyle/>
          <a:p>
            <a:fld id="{DB0A7D51-4D82-47AC-BA2F-20C87302926E}" type="slidenum">
              <a:rPr lang="zh-CN" altLang="en-US" smtClean="0"/>
              <a:t>‹#›</a:t>
            </a:fld>
            <a:endParaRPr lang="zh-CN" altLang="en-US"/>
          </a:p>
        </p:txBody>
      </p:sp>
    </p:spTree>
    <p:extLst>
      <p:ext uri="{BB962C8B-B14F-4D97-AF65-F5344CB8AC3E}">
        <p14:creationId xmlns:p14="http://schemas.microsoft.com/office/powerpoint/2010/main" val="2290766609"/>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200C4430-DD34-45E0-A69C-E16C30CC499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984E94A-FD6D-4BC1-91A3-B9C8CF2893B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161AEA8-6AE8-4E73-A4C4-3E026CA67F6E}"/>
              </a:ext>
            </a:extLst>
          </p:cNvPr>
          <p:cNvSpPr>
            <a:spLocks noGrp="1"/>
          </p:cNvSpPr>
          <p:nvPr>
            <p:ph type="dt" sz="half" idx="10"/>
          </p:nvPr>
        </p:nvSpPr>
        <p:spPr/>
        <p:txBody>
          <a:bodyPr/>
          <a:lstStyle/>
          <a:p>
            <a:fld id="{E5F31D09-4E5A-413F-8B34-FA034049BAAA}" type="datetimeFigureOut">
              <a:rPr lang="zh-CN" altLang="en-US" smtClean="0"/>
              <a:t>2020/8/10</a:t>
            </a:fld>
            <a:endParaRPr lang="zh-CN" altLang="en-US"/>
          </a:p>
        </p:txBody>
      </p:sp>
      <p:sp>
        <p:nvSpPr>
          <p:cNvPr id="5" name="页脚占位符 4">
            <a:extLst>
              <a:ext uri="{FF2B5EF4-FFF2-40B4-BE49-F238E27FC236}">
                <a16:creationId xmlns:a16="http://schemas.microsoft.com/office/drawing/2014/main" id="{6458C2B9-633C-47ED-A3A4-B4049481E1D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5747DA5-75FD-4803-B820-286DDC893C05}"/>
              </a:ext>
            </a:extLst>
          </p:cNvPr>
          <p:cNvSpPr>
            <a:spLocks noGrp="1"/>
          </p:cNvSpPr>
          <p:nvPr>
            <p:ph type="sldNum" sz="quarter" idx="12"/>
          </p:nvPr>
        </p:nvSpPr>
        <p:spPr/>
        <p:txBody>
          <a:bodyPr/>
          <a:lstStyle/>
          <a:p>
            <a:fld id="{DB0A7D51-4D82-47AC-BA2F-20C87302926E}" type="slidenum">
              <a:rPr lang="zh-CN" altLang="en-US" smtClean="0"/>
              <a:t>‹#›</a:t>
            </a:fld>
            <a:endParaRPr lang="zh-CN" altLang="en-US"/>
          </a:p>
        </p:txBody>
      </p:sp>
    </p:spTree>
    <p:extLst>
      <p:ext uri="{BB962C8B-B14F-4D97-AF65-F5344CB8AC3E}">
        <p14:creationId xmlns:p14="http://schemas.microsoft.com/office/powerpoint/2010/main" val="2980950356"/>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574DBAE6-A096-4AB0-92AC-1FE2E9619D2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3FA745D-1D46-448C-8067-AF56E216B7A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568A320-17C7-441A-9B24-16D6BACF657D}"/>
              </a:ext>
            </a:extLst>
          </p:cNvPr>
          <p:cNvSpPr>
            <a:spLocks noGrp="1"/>
          </p:cNvSpPr>
          <p:nvPr>
            <p:ph type="dt" sz="half" idx="10"/>
          </p:nvPr>
        </p:nvSpPr>
        <p:spPr/>
        <p:txBody>
          <a:bodyPr/>
          <a:lstStyle/>
          <a:p>
            <a:fld id="{E5F31D09-4E5A-413F-8B34-FA034049BAAA}" type="datetimeFigureOut">
              <a:rPr lang="zh-CN" altLang="en-US" smtClean="0"/>
              <a:t>2020/8/10</a:t>
            </a:fld>
            <a:endParaRPr lang="zh-CN" altLang="en-US"/>
          </a:p>
        </p:txBody>
      </p:sp>
      <p:sp>
        <p:nvSpPr>
          <p:cNvPr id="5" name="页脚占位符 4">
            <a:extLst>
              <a:ext uri="{FF2B5EF4-FFF2-40B4-BE49-F238E27FC236}">
                <a16:creationId xmlns:a16="http://schemas.microsoft.com/office/drawing/2014/main" id="{FF5C6CB8-C552-43AD-9F50-1633D56F53B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182C90-E94F-4493-955A-E52FEED79AEF}"/>
              </a:ext>
            </a:extLst>
          </p:cNvPr>
          <p:cNvSpPr>
            <a:spLocks noGrp="1"/>
          </p:cNvSpPr>
          <p:nvPr>
            <p:ph type="sldNum" sz="quarter" idx="12"/>
          </p:nvPr>
        </p:nvSpPr>
        <p:spPr/>
        <p:txBody>
          <a:bodyPr/>
          <a:lstStyle/>
          <a:p>
            <a:fld id="{DB0A7D51-4D82-47AC-BA2F-20C87302926E}" type="slidenum">
              <a:rPr lang="zh-CN" altLang="en-US" smtClean="0"/>
              <a:t>‹#›</a:t>
            </a:fld>
            <a:endParaRPr lang="zh-CN" altLang="en-US"/>
          </a:p>
        </p:txBody>
      </p:sp>
    </p:spTree>
    <p:extLst>
      <p:ext uri="{BB962C8B-B14F-4D97-AF65-F5344CB8AC3E}">
        <p14:creationId xmlns:p14="http://schemas.microsoft.com/office/powerpoint/2010/main" val="59360052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6C8E7C02-464C-4C56-A6EE-DB807720AC9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43FD517-7B1D-4F80-BD81-B3AC393AF1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EDB2C13A-1272-4050-80D8-5C136E2F741B}"/>
              </a:ext>
            </a:extLst>
          </p:cNvPr>
          <p:cNvSpPr>
            <a:spLocks noGrp="1"/>
          </p:cNvSpPr>
          <p:nvPr>
            <p:ph type="dt" sz="half" idx="10"/>
          </p:nvPr>
        </p:nvSpPr>
        <p:spPr/>
        <p:txBody>
          <a:bodyPr/>
          <a:lstStyle/>
          <a:p>
            <a:fld id="{E5F31D09-4E5A-413F-8B34-FA034049BAAA}" type="datetimeFigureOut">
              <a:rPr lang="zh-CN" altLang="en-US" smtClean="0"/>
              <a:t>2020/8/10</a:t>
            </a:fld>
            <a:endParaRPr lang="zh-CN" altLang="en-US"/>
          </a:p>
        </p:txBody>
      </p:sp>
      <p:sp>
        <p:nvSpPr>
          <p:cNvPr id="5" name="页脚占位符 4">
            <a:extLst>
              <a:ext uri="{FF2B5EF4-FFF2-40B4-BE49-F238E27FC236}">
                <a16:creationId xmlns:a16="http://schemas.microsoft.com/office/drawing/2014/main" id="{A2C2DD6B-4A5A-44A3-B54F-C844EBA86A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0377941-0464-4612-BEDE-FAE66F4DF515}"/>
              </a:ext>
            </a:extLst>
          </p:cNvPr>
          <p:cNvSpPr>
            <a:spLocks noGrp="1"/>
          </p:cNvSpPr>
          <p:nvPr>
            <p:ph type="sldNum" sz="quarter" idx="12"/>
          </p:nvPr>
        </p:nvSpPr>
        <p:spPr/>
        <p:txBody>
          <a:bodyPr/>
          <a:lstStyle/>
          <a:p>
            <a:fld id="{DB0A7D51-4D82-47AC-BA2F-20C87302926E}" type="slidenum">
              <a:rPr lang="zh-CN" altLang="en-US" smtClean="0"/>
              <a:t>‹#›</a:t>
            </a:fld>
            <a:endParaRPr lang="zh-CN" altLang="en-US"/>
          </a:p>
        </p:txBody>
      </p:sp>
    </p:spTree>
    <p:extLst>
      <p:ext uri="{BB962C8B-B14F-4D97-AF65-F5344CB8AC3E}">
        <p14:creationId xmlns:p14="http://schemas.microsoft.com/office/powerpoint/2010/main" val="192193014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id="{A0BC0693-2CD6-4163-9B5D-A2F9CBDB9BC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BE6D587-5D1C-451E-8D73-5BB79F3D6FC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FDC0EF7-1712-490E-B7D0-2A8EFD3A5C1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883AA5B-D7D6-41E2-8CF0-297989BB0A62}"/>
              </a:ext>
            </a:extLst>
          </p:cNvPr>
          <p:cNvSpPr>
            <a:spLocks noGrp="1"/>
          </p:cNvSpPr>
          <p:nvPr>
            <p:ph type="dt" sz="half" idx="10"/>
          </p:nvPr>
        </p:nvSpPr>
        <p:spPr/>
        <p:txBody>
          <a:bodyPr/>
          <a:lstStyle/>
          <a:p>
            <a:fld id="{E5F31D09-4E5A-413F-8B34-FA034049BAAA}" type="datetimeFigureOut">
              <a:rPr lang="zh-CN" altLang="en-US" smtClean="0"/>
              <a:t>2020/8/10</a:t>
            </a:fld>
            <a:endParaRPr lang="zh-CN" altLang="en-US"/>
          </a:p>
        </p:txBody>
      </p:sp>
      <p:sp>
        <p:nvSpPr>
          <p:cNvPr id="6" name="页脚占位符 5">
            <a:extLst>
              <a:ext uri="{FF2B5EF4-FFF2-40B4-BE49-F238E27FC236}">
                <a16:creationId xmlns:a16="http://schemas.microsoft.com/office/drawing/2014/main" id="{EDE417F3-F999-46F7-9C5B-DD0A7EDE921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CE65384-5561-492E-B8EE-56B20C96253A}"/>
              </a:ext>
            </a:extLst>
          </p:cNvPr>
          <p:cNvSpPr>
            <a:spLocks noGrp="1"/>
          </p:cNvSpPr>
          <p:nvPr>
            <p:ph type="sldNum" sz="quarter" idx="12"/>
          </p:nvPr>
        </p:nvSpPr>
        <p:spPr/>
        <p:txBody>
          <a:bodyPr/>
          <a:lstStyle/>
          <a:p>
            <a:fld id="{DB0A7D51-4D82-47AC-BA2F-20C87302926E}" type="slidenum">
              <a:rPr lang="zh-CN" altLang="en-US" smtClean="0"/>
              <a:t>‹#›</a:t>
            </a:fld>
            <a:endParaRPr lang="zh-CN" altLang="en-US"/>
          </a:p>
        </p:txBody>
      </p:sp>
    </p:spTree>
    <p:extLst>
      <p:ext uri="{BB962C8B-B14F-4D97-AF65-F5344CB8AC3E}">
        <p14:creationId xmlns:p14="http://schemas.microsoft.com/office/powerpoint/2010/main" val="114524292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4451A1B9-98A2-4E97-9460-0E0B0B8F395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B780A2B-C4A5-494B-B31B-81206BB8DC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F326171C-1307-47EC-A08D-AFB405E7232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EE066A7-1E6F-4B1E-B6AC-58CEB12938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CEFE1967-5599-4314-B0FC-0D55296344B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4ED36884-034B-4D03-B11C-416361E28AEB}"/>
              </a:ext>
            </a:extLst>
          </p:cNvPr>
          <p:cNvSpPr>
            <a:spLocks noGrp="1"/>
          </p:cNvSpPr>
          <p:nvPr>
            <p:ph type="dt" sz="half" idx="10"/>
          </p:nvPr>
        </p:nvSpPr>
        <p:spPr/>
        <p:txBody>
          <a:bodyPr/>
          <a:lstStyle/>
          <a:p>
            <a:fld id="{E5F31D09-4E5A-413F-8B34-FA034049BAAA}" type="datetimeFigureOut">
              <a:rPr lang="zh-CN" altLang="en-US" smtClean="0"/>
              <a:t>2020/8/10</a:t>
            </a:fld>
            <a:endParaRPr lang="zh-CN" altLang="en-US"/>
          </a:p>
        </p:txBody>
      </p:sp>
      <p:sp>
        <p:nvSpPr>
          <p:cNvPr id="8" name="页脚占位符 7">
            <a:extLst>
              <a:ext uri="{FF2B5EF4-FFF2-40B4-BE49-F238E27FC236}">
                <a16:creationId xmlns:a16="http://schemas.microsoft.com/office/drawing/2014/main" id="{4BAC9F19-AD38-41DD-B0E5-B6F1E1C73E9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6E37774-0E6D-44EC-845D-D06D17DE2678}"/>
              </a:ext>
            </a:extLst>
          </p:cNvPr>
          <p:cNvSpPr>
            <a:spLocks noGrp="1"/>
          </p:cNvSpPr>
          <p:nvPr>
            <p:ph type="sldNum" sz="quarter" idx="12"/>
          </p:nvPr>
        </p:nvSpPr>
        <p:spPr/>
        <p:txBody>
          <a:bodyPr/>
          <a:lstStyle/>
          <a:p>
            <a:fld id="{DB0A7D51-4D82-47AC-BA2F-20C87302926E}" type="slidenum">
              <a:rPr lang="zh-CN" altLang="en-US" smtClean="0"/>
              <a:t>‹#›</a:t>
            </a:fld>
            <a:endParaRPr lang="zh-CN" altLang="en-US"/>
          </a:p>
        </p:txBody>
      </p:sp>
    </p:spTree>
    <p:extLst>
      <p:ext uri="{BB962C8B-B14F-4D97-AF65-F5344CB8AC3E}">
        <p14:creationId xmlns:p14="http://schemas.microsoft.com/office/powerpoint/2010/main" val="305918441"/>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ACB17BC3-CD31-4DB1-9E87-1DE635E153A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7A97ECA-3DBC-4E1C-BCA1-0C3BC84306AF}"/>
              </a:ext>
            </a:extLst>
          </p:cNvPr>
          <p:cNvSpPr>
            <a:spLocks noGrp="1"/>
          </p:cNvSpPr>
          <p:nvPr>
            <p:ph type="dt" sz="half" idx="10"/>
          </p:nvPr>
        </p:nvSpPr>
        <p:spPr/>
        <p:txBody>
          <a:bodyPr/>
          <a:lstStyle/>
          <a:p>
            <a:fld id="{E5F31D09-4E5A-413F-8B34-FA034049BAAA}" type="datetimeFigureOut">
              <a:rPr lang="zh-CN" altLang="en-US" smtClean="0"/>
              <a:t>2020/8/10</a:t>
            </a:fld>
            <a:endParaRPr lang="zh-CN" altLang="en-US"/>
          </a:p>
        </p:txBody>
      </p:sp>
      <p:sp>
        <p:nvSpPr>
          <p:cNvPr id="4" name="页脚占位符 3">
            <a:extLst>
              <a:ext uri="{FF2B5EF4-FFF2-40B4-BE49-F238E27FC236}">
                <a16:creationId xmlns:a16="http://schemas.microsoft.com/office/drawing/2014/main" id="{D0697F9C-F6E3-4E46-821B-79B9E084D90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7BFD087-6A84-47E9-9635-889341ABA5DE}"/>
              </a:ext>
            </a:extLst>
          </p:cNvPr>
          <p:cNvSpPr>
            <a:spLocks noGrp="1"/>
          </p:cNvSpPr>
          <p:nvPr>
            <p:ph type="sldNum" sz="quarter" idx="12"/>
          </p:nvPr>
        </p:nvSpPr>
        <p:spPr/>
        <p:txBody>
          <a:bodyPr/>
          <a:lstStyle/>
          <a:p>
            <a:fld id="{DB0A7D51-4D82-47AC-BA2F-20C87302926E}" type="slidenum">
              <a:rPr lang="zh-CN" altLang="en-US" smtClean="0"/>
              <a:t>‹#›</a:t>
            </a:fld>
            <a:endParaRPr lang="zh-CN" altLang="en-US"/>
          </a:p>
        </p:txBody>
      </p:sp>
    </p:spTree>
    <p:extLst>
      <p:ext uri="{BB962C8B-B14F-4D97-AF65-F5344CB8AC3E}">
        <p14:creationId xmlns:p14="http://schemas.microsoft.com/office/powerpoint/2010/main" val="3766572847"/>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906808A7-0AE9-446A-97AD-C3BEBBF43422}"/>
              </a:ext>
            </a:extLst>
          </p:cNvPr>
          <p:cNvSpPr>
            <a:spLocks noGrp="1"/>
          </p:cNvSpPr>
          <p:nvPr>
            <p:ph type="dt" sz="half" idx="10"/>
          </p:nvPr>
        </p:nvSpPr>
        <p:spPr/>
        <p:txBody>
          <a:bodyPr/>
          <a:lstStyle/>
          <a:p>
            <a:fld id="{E5F31D09-4E5A-413F-8B34-FA034049BAAA}" type="datetimeFigureOut">
              <a:rPr lang="zh-CN" altLang="en-US" smtClean="0"/>
              <a:t>2020/8/10</a:t>
            </a:fld>
            <a:endParaRPr lang="zh-CN" altLang="en-US"/>
          </a:p>
        </p:txBody>
      </p:sp>
      <p:sp>
        <p:nvSpPr>
          <p:cNvPr id="3" name="页脚占位符 2">
            <a:extLst>
              <a:ext uri="{FF2B5EF4-FFF2-40B4-BE49-F238E27FC236}">
                <a16:creationId xmlns:a16="http://schemas.microsoft.com/office/drawing/2014/main" id="{806817EA-3BD1-4A4F-9820-D952C2CFECB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7FF2894-9A2E-4EFC-8E86-D4A2DE9AAEFA}"/>
              </a:ext>
            </a:extLst>
          </p:cNvPr>
          <p:cNvSpPr>
            <a:spLocks noGrp="1"/>
          </p:cNvSpPr>
          <p:nvPr>
            <p:ph type="sldNum" sz="quarter" idx="12"/>
          </p:nvPr>
        </p:nvSpPr>
        <p:spPr/>
        <p:txBody>
          <a:bodyPr/>
          <a:lstStyle/>
          <a:p>
            <a:fld id="{DB0A7D51-4D82-47AC-BA2F-20C87302926E}" type="slidenum">
              <a:rPr lang="zh-CN" altLang="en-US" smtClean="0"/>
              <a:t>‹#›</a:t>
            </a:fld>
            <a:endParaRPr lang="zh-CN" altLang="en-US"/>
          </a:p>
        </p:txBody>
      </p:sp>
    </p:spTree>
    <p:extLst>
      <p:ext uri="{BB962C8B-B14F-4D97-AF65-F5344CB8AC3E}">
        <p14:creationId xmlns:p14="http://schemas.microsoft.com/office/powerpoint/2010/main" val="783749402"/>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88FC4834-59A2-4F86-B9D4-0DDC6A1B70B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7B58E3B-EF11-4C71-89F4-C4B84F2C7C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0F6C71D-430D-4F51-8084-5139524C56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40AAF2B-54E0-4ADB-8E59-0740DBD83806}"/>
              </a:ext>
            </a:extLst>
          </p:cNvPr>
          <p:cNvSpPr>
            <a:spLocks noGrp="1"/>
          </p:cNvSpPr>
          <p:nvPr>
            <p:ph type="dt" sz="half" idx="10"/>
          </p:nvPr>
        </p:nvSpPr>
        <p:spPr/>
        <p:txBody>
          <a:bodyPr/>
          <a:lstStyle/>
          <a:p>
            <a:fld id="{E5F31D09-4E5A-413F-8B34-FA034049BAAA}" type="datetimeFigureOut">
              <a:rPr lang="zh-CN" altLang="en-US" smtClean="0"/>
              <a:t>2020/8/10</a:t>
            </a:fld>
            <a:endParaRPr lang="zh-CN" altLang="en-US"/>
          </a:p>
        </p:txBody>
      </p:sp>
      <p:sp>
        <p:nvSpPr>
          <p:cNvPr id="6" name="页脚占位符 5">
            <a:extLst>
              <a:ext uri="{FF2B5EF4-FFF2-40B4-BE49-F238E27FC236}">
                <a16:creationId xmlns:a16="http://schemas.microsoft.com/office/drawing/2014/main" id="{7B1F88FC-BBB7-4052-9797-B079AA61032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7EA08BC-4986-46AE-B4A7-E8F3CB022EB9}"/>
              </a:ext>
            </a:extLst>
          </p:cNvPr>
          <p:cNvSpPr>
            <a:spLocks noGrp="1"/>
          </p:cNvSpPr>
          <p:nvPr>
            <p:ph type="sldNum" sz="quarter" idx="12"/>
          </p:nvPr>
        </p:nvSpPr>
        <p:spPr/>
        <p:txBody>
          <a:bodyPr/>
          <a:lstStyle/>
          <a:p>
            <a:fld id="{DB0A7D51-4D82-47AC-BA2F-20C87302926E}" type="slidenum">
              <a:rPr lang="zh-CN" altLang="en-US" smtClean="0"/>
              <a:t>‹#›</a:t>
            </a:fld>
            <a:endParaRPr lang="zh-CN" altLang="en-US"/>
          </a:p>
        </p:txBody>
      </p:sp>
    </p:spTree>
    <p:extLst>
      <p:ext uri="{BB962C8B-B14F-4D97-AF65-F5344CB8AC3E}">
        <p14:creationId xmlns:p14="http://schemas.microsoft.com/office/powerpoint/2010/main" val="18747150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3FE5F301-CA4E-4189-B017-16126D57B86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3855C70-E8A0-4AE0-909F-457F9A0FA7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202E5DD-C80B-4C3D-8616-DA159D89E9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D9A9814-0141-489E-A428-7F9AEC4AE0DF}"/>
              </a:ext>
            </a:extLst>
          </p:cNvPr>
          <p:cNvSpPr>
            <a:spLocks noGrp="1"/>
          </p:cNvSpPr>
          <p:nvPr>
            <p:ph type="dt" sz="half" idx="10"/>
          </p:nvPr>
        </p:nvSpPr>
        <p:spPr/>
        <p:txBody>
          <a:bodyPr/>
          <a:lstStyle/>
          <a:p>
            <a:fld id="{E5F31D09-4E5A-413F-8B34-FA034049BAAA}" type="datetimeFigureOut">
              <a:rPr lang="zh-CN" altLang="en-US" smtClean="0"/>
              <a:t>2020/8/10</a:t>
            </a:fld>
            <a:endParaRPr lang="zh-CN" altLang="en-US"/>
          </a:p>
        </p:txBody>
      </p:sp>
      <p:sp>
        <p:nvSpPr>
          <p:cNvPr id="6" name="页脚占位符 5">
            <a:extLst>
              <a:ext uri="{FF2B5EF4-FFF2-40B4-BE49-F238E27FC236}">
                <a16:creationId xmlns:a16="http://schemas.microsoft.com/office/drawing/2014/main" id="{62ACE9A3-30A6-4C2E-A03F-972B5A95707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E674CD5-17B3-47CA-83B2-B56E347430F2}"/>
              </a:ext>
            </a:extLst>
          </p:cNvPr>
          <p:cNvSpPr>
            <a:spLocks noGrp="1"/>
          </p:cNvSpPr>
          <p:nvPr>
            <p:ph type="sldNum" sz="quarter" idx="12"/>
          </p:nvPr>
        </p:nvSpPr>
        <p:spPr/>
        <p:txBody>
          <a:bodyPr/>
          <a:lstStyle/>
          <a:p>
            <a:fld id="{DB0A7D51-4D82-47AC-BA2F-20C87302926E}" type="slidenum">
              <a:rPr lang="zh-CN" altLang="en-US" smtClean="0"/>
              <a:t>‹#›</a:t>
            </a:fld>
            <a:endParaRPr lang="zh-CN" altLang="en-US"/>
          </a:p>
        </p:txBody>
      </p:sp>
    </p:spTree>
    <p:extLst>
      <p:ext uri="{BB962C8B-B14F-4D97-AF65-F5344CB8AC3E}">
        <p14:creationId xmlns:p14="http://schemas.microsoft.com/office/powerpoint/2010/main" val="2360359019"/>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C85F90D8-EEDF-463F-98B7-E66ECA3AF7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0A23547-E7C9-4009-968D-5D27194D15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6CED369-3977-4227-A6A2-7C608D067C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F31D09-4E5A-413F-8B34-FA034049BAAA}" type="datetimeFigureOut">
              <a:rPr lang="zh-CN" altLang="en-US" smtClean="0"/>
              <a:t>2020/8/10</a:t>
            </a:fld>
            <a:endParaRPr lang="zh-CN" altLang="en-US"/>
          </a:p>
        </p:txBody>
      </p:sp>
      <p:sp>
        <p:nvSpPr>
          <p:cNvPr id="5" name="页脚占位符 4">
            <a:extLst>
              <a:ext uri="{FF2B5EF4-FFF2-40B4-BE49-F238E27FC236}">
                <a16:creationId xmlns:a16="http://schemas.microsoft.com/office/drawing/2014/main" id="{AA3ABB31-470A-4155-A5FF-DCB71F4101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E2C85CB-4ACB-4CCA-AAA6-2409E0B01C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0A7D51-4D82-47AC-BA2F-20C87302926E}" type="slidenum">
              <a:rPr lang="zh-CN" altLang="en-US" smtClean="0"/>
              <a:t>‹#›</a:t>
            </a:fld>
            <a:endParaRPr lang="zh-CN" altLang="en-US"/>
          </a:p>
        </p:txBody>
      </p:sp>
    </p:spTree>
    <p:extLst>
      <p:ext uri="{BB962C8B-B14F-4D97-AF65-F5344CB8AC3E}">
        <p14:creationId xmlns:p14="http://schemas.microsoft.com/office/powerpoint/2010/main" val="12165890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video" Target="../media/media1.mp4" /><Relationship Id="rId4" Type="http://schemas.microsoft.com/office/2007/relationships/media" Target="../media/media1.mp4"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image" Target="../media/image12.png" /><Relationship Id="rId7" Type="http://schemas.openxmlformats.org/officeDocument/2006/relationships/tags" Target="../tags/tag4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7.xml" /><Relationship Id="rId3" Type="http://schemas.openxmlformats.org/officeDocument/2006/relationships/tags" Target="../tags/tag48.xml" /><Relationship Id="rId4" Type="http://schemas.openxmlformats.org/officeDocument/2006/relationships/tags" Target="../tags/tag4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tags" Target="../tags/tag57.xml" /><Relationship Id="rId7" Type="http://schemas.openxmlformats.org/officeDocument/2006/relationships/tags" Target="../tags/tag5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tags" Target="../tags/tag67.xml" /><Relationship Id="rId8" Type="http://schemas.openxmlformats.org/officeDocument/2006/relationships/image" Target="../media/image13.png" /><Relationship Id="rId9" Type="http://schemas.openxmlformats.org/officeDocument/2006/relationships/tags" Target="../tags/tag6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image" Target="../media/image14.png" /><Relationship Id="rId7" Type="http://schemas.openxmlformats.org/officeDocument/2006/relationships/tags" Target="../tags/tag73.xml" /><Relationship Id="rId8" Type="http://schemas.openxmlformats.org/officeDocument/2006/relationships/image" Target="../media/image15.png" /><Relationship Id="rId9" Type="http://schemas.openxmlformats.org/officeDocument/2006/relationships/tags" Target="../tags/tag7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image" Target="../media/image16.png" /><Relationship Id="rId8" Type="http://schemas.openxmlformats.org/officeDocument/2006/relationships/tags" Target="../tags/tag8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image" Target="../media/image17.png" /><Relationship Id="rId8" Type="http://schemas.openxmlformats.org/officeDocument/2006/relationships/tags" Target="../tags/tag8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7.xml" /><Relationship Id="rId3" Type="http://schemas.openxmlformats.org/officeDocument/2006/relationships/tags" Target="../tags/tag88.xml" /><Relationship Id="rId4" Type="http://schemas.openxmlformats.org/officeDocument/2006/relationships/tags" Target="../tags/tag8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 Id="rId3" Type="http://schemas.openxmlformats.org/officeDocument/2006/relationships/image" Target="../media/image2.png"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image" Target="../media/image3.png" /><Relationship Id="rId7" Type="http://schemas.openxmlformats.org/officeDocument/2006/relationships/tags" Target="../tags/tag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6.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image" Target="../media/image18.png" /><Relationship Id="rId6" Type="http://schemas.openxmlformats.org/officeDocument/2006/relationships/tags" Target="../tags/tag93.xml" /><Relationship Id="rId7" Type="http://schemas.openxmlformats.org/officeDocument/2006/relationships/image" Target="../media/image19.png" /><Relationship Id="rId8" Type="http://schemas.openxmlformats.org/officeDocument/2006/relationships/tags" Target="../tags/tag94.xml" /><Relationship Id="rId9" Type="http://schemas.openxmlformats.org/officeDocument/2006/relationships/tags" Target="../tags/tag9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03.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image" Target="../media/image20.png" /><Relationship Id="rId6" Type="http://schemas.openxmlformats.org/officeDocument/2006/relationships/tags" Target="../tags/tag100.xml" /><Relationship Id="rId7" Type="http://schemas.openxmlformats.org/officeDocument/2006/relationships/image" Target="../media/image21.png" /><Relationship Id="rId8" Type="http://schemas.openxmlformats.org/officeDocument/2006/relationships/tags" Target="../tags/tag101.xml" /><Relationship Id="rId9" Type="http://schemas.openxmlformats.org/officeDocument/2006/relationships/tags" Target="../tags/tag10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0.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image" Target="../media/image22.png" /><Relationship Id="rId6" Type="http://schemas.openxmlformats.org/officeDocument/2006/relationships/tags" Target="../tags/tag107.xml" /><Relationship Id="rId7" Type="http://schemas.openxmlformats.org/officeDocument/2006/relationships/image" Target="../media/image23.png" /><Relationship Id="rId8" Type="http://schemas.openxmlformats.org/officeDocument/2006/relationships/tags" Target="../tags/tag108.xml" /><Relationship Id="rId9" Type="http://schemas.openxmlformats.org/officeDocument/2006/relationships/tags" Target="../tags/tag10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7.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image" Target="../media/image24.png" /><Relationship Id="rId7" Type="http://schemas.openxmlformats.org/officeDocument/2006/relationships/tags" Target="../tags/tag115.xml" /><Relationship Id="rId8" Type="http://schemas.openxmlformats.org/officeDocument/2006/relationships/image" Target="../media/image25.png" /><Relationship Id="rId9" Type="http://schemas.openxmlformats.org/officeDocument/2006/relationships/tags" Target="../tags/tag11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image" Target="../media/image26.png" /><Relationship Id="rId6" Type="http://schemas.openxmlformats.org/officeDocument/2006/relationships/tags" Target="../tags/tag12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image" Target="../media/image27.png" /><Relationship Id="rId5" Type="http://schemas.openxmlformats.org/officeDocument/2006/relationships/tags" Target="../tags/tag141.xml" /><Relationship Id="rId6" Type="http://schemas.openxmlformats.org/officeDocument/2006/relationships/image" Target="../media/image28.png" /><Relationship Id="rId7" Type="http://schemas.openxmlformats.org/officeDocument/2006/relationships/tags" Target="../tags/tag14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xml" /><Relationship Id="rId2" Type="http://schemas.openxmlformats.org/officeDocument/2006/relationships/tags" Target="../tags/tag5.xml" /><Relationship Id="rId3" Type="http://schemas.openxmlformats.org/officeDocument/2006/relationships/tags" Target="../tags/tag6.xml" /><Relationship Id="rId4" Type="http://schemas.openxmlformats.org/officeDocument/2006/relationships/tags" Target="../tags/tag7.xml" /><Relationship Id="rId5" Type="http://schemas.openxmlformats.org/officeDocument/2006/relationships/tags" Target="../tags/tag8.xml" /><Relationship Id="rId6" Type="http://schemas.openxmlformats.org/officeDocument/2006/relationships/tags" Target="../tags/tag9.xml" /><Relationship Id="rId7" Type="http://schemas.openxmlformats.org/officeDocument/2006/relationships/tags" Target="../tags/tag10.xml" /><Relationship Id="rId8" Type="http://schemas.openxmlformats.org/officeDocument/2006/relationships/tags" Target="../tags/tag11.xml" /><Relationship Id="rId9"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xml" /><Relationship Id="rId3" Type="http://schemas.openxmlformats.org/officeDocument/2006/relationships/tags" Target="../tags/tag14.xml" /><Relationship Id="rId4" Type="http://schemas.openxmlformats.org/officeDocument/2006/relationships/tags" Target="../tags/tag15.xml" /><Relationship Id="rId5" Type="http://schemas.openxmlformats.org/officeDocument/2006/relationships/image" Target="../media/image5.png" /><Relationship Id="rId6" Type="http://schemas.openxmlformats.org/officeDocument/2006/relationships/tags" Target="../tags/tag1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image" Target="../media/image6.png" /><Relationship Id="rId6" Type="http://schemas.openxmlformats.org/officeDocument/2006/relationships/tags" Target="../tags/tag2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 Id="rId6" Type="http://schemas.openxmlformats.org/officeDocument/2006/relationships/tags" Target="../tags/tag25.xml" /><Relationship Id="rId7" Type="http://schemas.openxmlformats.org/officeDocument/2006/relationships/tags" Target="../tags/tag26.xml" /><Relationship Id="rId8" Type="http://schemas.openxmlformats.org/officeDocument/2006/relationships/tags" Target="../tags/tag2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image" Target="../media/image7.png" /><Relationship Id="rId7" Type="http://schemas.openxmlformats.org/officeDocument/2006/relationships/tags" Target="../tags/tag3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image" Target="../media/image8.png" /><Relationship Id="rId5" Type="http://schemas.openxmlformats.org/officeDocument/2006/relationships/tags" Target="../tags/tag35.xml" /><Relationship Id="rId6" Type="http://schemas.openxmlformats.org/officeDocument/2006/relationships/image" Target="../media/image9.png" /><Relationship Id="rId7" Type="http://schemas.openxmlformats.org/officeDocument/2006/relationships/tags" Target="../tags/tag36.xml" /><Relationship Id="rId8" Type="http://schemas.openxmlformats.org/officeDocument/2006/relationships/image" Target="../media/image10.png" /><Relationship Id="rId9" Type="http://schemas.openxmlformats.org/officeDocument/2006/relationships/tags" Target="../tags/tag3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image" Target="../media/image11.png" /><Relationship Id="rId6" Type="http://schemas.openxmlformats.org/officeDocument/2006/relationships/tags" Target="../tags/tag4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E6C8E32B-26CB-42E9-B1DF-ACD41C05FB08}"/>
              </a:ext>
            </a:extLst>
          </p:cNvPr>
          <p:cNvSpPr>
            <a:spLocks noGrp="1"/>
          </p:cNvSpPr>
          <p:nvPr>
            <p:ph type="title"/>
          </p:nvPr>
        </p:nvSpPr>
        <p:spPr>
          <a:xfrm>
            <a:off x="51515" y="88230"/>
            <a:ext cx="6600423" cy="772830"/>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导入：观看以下视频，说说感受</a:t>
            </a:r>
          </a:p>
        </p:txBody>
      </p:sp>
      <p:pic>
        <p:nvPicPr>
          <p:cNvPr id="4" name="香港回归.mp4">
            <a:hlinkClick action="ppaction://media"/>
            <a:extLst>
              <a:ext uri="{FF2B5EF4-FFF2-40B4-BE49-F238E27FC236}">
                <a16:creationId xmlns:a16="http://schemas.microsoft.com/office/drawing/2014/main" id="{0C3F2655-447B-48BC-9463-87884EF620B0}"/>
              </a:ext>
            </a:extLst>
          </p:cNvPr>
          <p:cNvPicPr>
            <a:picLocks noChangeAspect="1"/>
          </p:cNvPicPr>
          <p:nvPr>
            <a:videoFile r:link="rId3"/>
            <p:extLst>
              <p:ext uri="{DAA4B4D4-6D71-4841-9C94-3DE7FCFB9230}">
                <p14:media xmlns:p14="http://schemas.microsoft.com/office/powerpoint/2010/main" r:embed="rId4"/>
              </p:ext>
            </p:extLst>
          </p:nvPr>
        </p:nvPicPr>
        <p:blipFill>
          <a:blip r:embed="rId2"/>
          <a:stretch>
            <a:fillRect/>
          </a:stretch>
        </p:blipFill>
        <p:spPr bwMode="auto">
          <a:xfrm>
            <a:off x="967990" y="993100"/>
            <a:ext cx="10125003" cy="565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2563102"/>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8" fill="hold" display="0">
                  <p:stCondLst>
                    <p:cond delay="indefinite"/>
                  </p:stCondLst>
                  <p:endCondLst>
                    <p:cond evt="onNext" delay="0">
                      <p:tgtEl>
                        <p:sldTgt/>
                      </p:tgtEl>
                    </p:cond>
                    <p:cond evt="onPrev">
                      <p:tgtEl>
                        <p:sldTgt/>
                      </p:tgtEl>
                    </p:cond>
                  </p:end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240942" y="131726"/>
            <a:ext cx="9040218" cy="1325563"/>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解题：“别了，不列颠尼亚”有什么内涵？</a:t>
            </a:r>
          </a:p>
        </p:txBody>
      </p:sp>
      <p:sp>
        <p:nvSpPr>
          <p:cNvPr id="3" name="文本框 2">
            <a:extLst>
              <a:ext uri="{FF2B5EF4-FFF2-40B4-BE49-F238E27FC236}">
                <a16:creationId xmlns:a16="http://schemas.microsoft.com/office/drawing/2014/main" id="{6F89DAA4-7F62-4056-8CB6-83147E8EA8AB}"/>
              </a:ext>
            </a:extLst>
          </p:cNvPr>
          <p:cNvSpPr txBox="1"/>
          <p:nvPr>
            <p:custDataLst>
              <p:tags r:id="rId4"/>
            </p:custDataLst>
          </p:nvPr>
        </p:nvSpPr>
        <p:spPr>
          <a:xfrm>
            <a:off x="129540" y="1828859"/>
            <a:ext cx="6339840" cy="1384353"/>
          </a:xfrm>
          <a:prstGeom prst="rect">
            <a:avLst/>
          </a:prstGeom>
          <a:solidFill>
            <a:schemeClr val="tx2">
              <a:lumMod val="20000"/>
              <a:lumOff val="80000"/>
            </a:schemeClr>
          </a:solidFill>
        </p:spPr>
        <p:txBody>
          <a:bodyPr wrap="square" rtlCol="0">
            <a:spAutoFit/>
          </a:bodyPr>
          <a:lstStyle/>
          <a:p>
            <a:pPr>
              <a:lnSpc>
                <a:spcPct val="120000"/>
              </a:lnSpc>
            </a:pPr>
            <a:r>
              <a:rPr lang="zh-CN" altLang="en-US" sz="2400">
                <a:latin typeface="黑体" panose="02010609060101010101" pitchFamily="49" charset="-122"/>
                <a:ea typeface="黑体" panose="02010609060101010101" pitchFamily="49" charset="-122"/>
              </a:rPr>
              <a:t>毛泽东在</a:t>
            </a:r>
            <a:r>
              <a:rPr lang="en-US" altLang="zh-CN" sz="2400">
                <a:latin typeface="黑体" panose="02010609060101010101" pitchFamily="49" charset="-122"/>
                <a:ea typeface="黑体" panose="02010609060101010101" pitchFamily="49" charset="-122"/>
              </a:rPr>
              <a:t>1949 </a:t>
            </a:r>
            <a:r>
              <a:rPr lang="zh-CN" altLang="en-US" sz="2400">
                <a:latin typeface="黑体" panose="02010609060101010101" pitchFamily="49" charset="-122"/>
                <a:ea typeface="黑体" panose="02010609060101010101" pitchFamily="49" charset="-122"/>
              </a:rPr>
              <a:t>年</a:t>
            </a:r>
            <a:r>
              <a:rPr lang="en-US" altLang="zh-CN" sz="2400">
                <a:latin typeface="黑体" panose="02010609060101010101" pitchFamily="49" charset="-122"/>
                <a:ea typeface="黑体" panose="02010609060101010101" pitchFamily="49" charset="-122"/>
              </a:rPr>
              <a:t>8 </a:t>
            </a:r>
            <a:r>
              <a:rPr lang="zh-CN" altLang="en-US" sz="2400">
                <a:latin typeface="黑体" panose="02010609060101010101" pitchFamily="49" charset="-122"/>
                <a:ea typeface="黑体" panose="02010609060101010101" pitchFamily="49" charset="-122"/>
              </a:rPr>
              <a:t>月为新华社撰写过</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别了，司徒雷登</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的社论，以回应当时美国国务院发布的对华关系白皮书。</a:t>
            </a:r>
          </a:p>
        </p:txBody>
      </p:sp>
      <p:sp>
        <p:nvSpPr>
          <p:cNvPr id="5" name="文本框 4">
            <a:extLst>
              <a:ext uri="{FF2B5EF4-FFF2-40B4-BE49-F238E27FC236}">
                <a16:creationId xmlns:a16="http://schemas.microsoft.com/office/drawing/2014/main" id="{8471B69C-2F5A-4AB1-99DF-6C8E51759FCA}"/>
              </a:ext>
            </a:extLst>
          </p:cNvPr>
          <p:cNvSpPr txBox="1"/>
          <p:nvPr>
            <p:custDataLst>
              <p:tags r:id="rId5"/>
            </p:custDataLst>
          </p:nvPr>
        </p:nvSpPr>
        <p:spPr>
          <a:xfrm>
            <a:off x="129540" y="3761244"/>
            <a:ext cx="6438900" cy="2713948"/>
          </a:xfrm>
          <a:prstGeom prst="rect">
            <a:avLst/>
          </a:prstGeom>
          <a:solidFill>
            <a:schemeClr val="tx2">
              <a:lumMod val="20000"/>
              <a:lumOff val="80000"/>
            </a:schemeClr>
          </a:solidFill>
        </p:spPr>
        <p:txBody>
          <a:bodyPr wrap="square" rtlCol="0">
            <a:spAutoFit/>
          </a:bodyPr>
          <a:lstStyle>
            <a:defPPr>
              <a:defRPr lang="zh-CN"/>
            </a:defPPr>
            <a:lvl1pPr>
              <a:defRPr sz="2400">
                <a:latin typeface="微软雅黑" panose="020b0503020204020204" pitchFamily="34" charset="-122"/>
                <a:ea typeface="微软雅黑" panose="020b0503020204020204" pitchFamily="34" charset="-122"/>
              </a:defRPr>
            </a:lvl1pPr>
          </a:lstStyle>
          <a:p>
            <a:pPr>
              <a:lnSpc>
                <a:spcPct val="120000"/>
              </a:lnSpc>
            </a:pPr>
            <a:r>
              <a:rPr lang="zh-CN" altLang="en-US">
                <a:latin typeface="黑体" panose="02010609060101010101" pitchFamily="49" charset="-122"/>
                <a:ea typeface="黑体" panose="02010609060101010101" pitchFamily="49" charset="-122"/>
              </a:rPr>
              <a:t>“不列颠尼亚”（ </a:t>
            </a:r>
            <a:r>
              <a:rPr lang="en-US" altLang="zh-CN">
                <a:latin typeface="黑体" panose="02010609060101010101" pitchFamily="49" charset="-122"/>
                <a:ea typeface="黑体" panose="02010609060101010101" pitchFamily="49" charset="-122"/>
              </a:rPr>
              <a:t>Britannia</a:t>
            </a:r>
            <a:r>
              <a:rPr lang="zh-CN" altLang="en-US">
                <a:latin typeface="黑体" panose="02010609060101010101" pitchFamily="49" charset="-122"/>
                <a:ea typeface="黑体" panose="02010609060101010101" pitchFamily="49" charset="-122"/>
              </a:rPr>
              <a:t>）其名，是罗马帝国对不列颠岛的古意大利语称呼，后据此设立不列颠尼亚行省。不列颠尼亚被罗马人神化，衍生不列颠女神。后成为现代英国的化身和象征，她的现代形象通常是身披盔甲，手持三叉戟和盾。</a:t>
            </a:r>
          </a:p>
        </p:txBody>
      </p:sp>
      <p:pic>
        <p:nvPicPr>
          <p:cNvPr id="4" name="图片 3">
            <a:extLst>
              <a:ext uri="{FF2B5EF4-FFF2-40B4-BE49-F238E27FC236}">
                <a16:creationId xmlns:a16="http://schemas.microsoft.com/office/drawing/2014/main" id="{6A37F2D9-1743-4571-9A51-06D5F4CE4488}"/>
              </a:ext>
            </a:extLst>
          </p:cNvPr>
          <p:cNvPicPr>
            <a:picLocks noChangeAspect="1"/>
          </p:cNvPicPr>
          <p:nvPr>
            <p:custDataLst>
              <p:tags r:id="rId7"/>
            </p:custDataLst>
          </p:nvPr>
        </p:nvPicPr>
        <p:blipFill>
          <a:blip r:embed="rId6"/>
          <a:stretch>
            <a:fillRect/>
          </a:stretch>
        </p:blipFill>
        <p:spPr>
          <a:xfrm>
            <a:off x="6870709" y="2392739"/>
            <a:ext cx="5072729" cy="32972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38614429"/>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62862" y="63147"/>
            <a:ext cx="8049618" cy="851254"/>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解题：“别了，不列颠尼亚”有什么内涵？</a:t>
            </a:r>
          </a:p>
        </p:txBody>
      </p:sp>
      <p:sp>
        <p:nvSpPr>
          <p:cNvPr id="5" name="文本框 4">
            <a:extLst>
              <a:ext uri="{FF2B5EF4-FFF2-40B4-BE49-F238E27FC236}">
                <a16:creationId xmlns:a16="http://schemas.microsoft.com/office/drawing/2014/main" id="{8471B69C-2F5A-4AB1-99DF-6C8E51759FCA}"/>
              </a:ext>
            </a:extLst>
          </p:cNvPr>
          <p:cNvSpPr txBox="1"/>
          <p:nvPr>
            <p:custDataLst>
              <p:tags r:id="rId4"/>
            </p:custDataLst>
          </p:nvPr>
        </p:nvSpPr>
        <p:spPr>
          <a:xfrm>
            <a:off x="253821" y="1364456"/>
            <a:ext cx="11684358" cy="4621843"/>
          </a:xfrm>
          <a:prstGeom prst="rect">
            <a:avLst/>
          </a:prstGeom>
          <a:solidFill>
            <a:schemeClr val="tx2">
              <a:lumMod val="20000"/>
              <a:lumOff val="80000"/>
            </a:schemeClr>
          </a:solidFill>
        </p:spPr>
        <p:txBody>
          <a:bodyPr wrap="square">
            <a:spAutoFit/>
          </a:bodyPr>
          <a:lstStyle/>
          <a:p>
            <a:pPr>
              <a:lnSpc>
                <a:spcPct val="120000"/>
              </a:lnSpc>
              <a:spcAft>
                <a:spcPts val="1200"/>
              </a:spcAft>
            </a:pPr>
            <a:r>
              <a:rPr lang="zh-CN" altLang="en-US" sz="2800">
                <a:latin typeface="黑体" panose="02010609060101010101" pitchFamily="49" charset="-122"/>
                <a:ea typeface="黑体" panose="02010609060101010101" pitchFamily="49" charset="-122"/>
              </a:rPr>
              <a:t>①以英国皇家游轮“不列颠尼亚”号象征英国在香港的统治。</a:t>
            </a:r>
            <a:endParaRPr lang="en-US" altLang="zh-CN" sz="2800">
              <a:latin typeface="黑体" pitchFamily="49" charset="-122"/>
              <a:ea typeface="黑体" pitchFamily="49" charset="-122"/>
            </a:endParaRPr>
          </a:p>
          <a:p>
            <a:pPr>
              <a:lnSpc>
                <a:spcPct val="120000"/>
              </a:lnSpc>
              <a:spcAft>
                <a:spcPts val="1200"/>
              </a:spcAft>
            </a:pPr>
            <a:r>
              <a:rPr lang="zh-CN" altLang="en-US" sz="2800">
                <a:latin typeface="黑体" panose="02010609060101010101" pitchFamily="49" charset="-122"/>
                <a:ea typeface="黑体" panose="02010609060101010101" pitchFamily="49" charset="-122"/>
              </a:rPr>
              <a:t>②从字面上看，参加完交接仪式的查尔斯王子和末任港督彭定康乘坐英国皇家游轮“不列颠尼亚”号离开香港，消失在茫茫的南海夜幕中，这是现实的场景。</a:t>
            </a:r>
            <a:endParaRPr lang="en-US" altLang="zh-CN" sz="2800">
              <a:latin typeface="黑体" panose="02010609060101010101" pitchFamily="49" charset="-122"/>
              <a:ea typeface="黑体" panose="02010609060101010101" pitchFamily="49" charset="-122"/>
            </a:endParaRPr>
          </a:p>
          <a:p>
            <a:pPr>
              <a:lnSpc>
                <a:spcPct val="120000"/>
              </a:lnSpc>
              <a:spcAft>
                <a:spcPts val="1200"/>
              </a:spcAft>
            </a:pPr>
            <a:r>
              <a:rPr lang="zh-CN" altLang="en-US" sz="2800">
                <a:latin typeface="黑体" panose="02010609060101010101" pitchFamily="49" charset="-122"/>
                <a:ea typeface="黑体" panose="02010609060101010101" pitchFamily="49" charset="-122"/>
              </a:rPr>
              <a:t>③“不列颠尼亚”号的离去，象征着英国殖民统治在香港的终结，中华民族的一段耻辱终告洗刷。 “别了”用委婉中略含嘲讽的口气，表明这种统治的结束。</a:t>
            </a:r>
          </a:p>
          <a:p>
            <a:pPr>
              <a:lnSpc>
                <a:spcPct val="120000"/>
              </a:lnSpc>
            </a:pPr>
            <a:r>
              <a:rPr lang="zh-CN" altLang="en-US" sz="2800">
                <a:latin typeface="黑体" panose="02010609060101010101" pitchFamily="49" charset="-122"/>
                <a:ea typeface="黑体" panose="02010609060101010101" pitchFamily="49" charset="-122"/>
              </a:rPr>
              <a:t>④体现了逐渐强大的中国人民的民族自豪感。</a:t>
            </a:r>
          </a:p>
        </p:txBody>
      </p:sp>
    </p:spTree>
    <p:extLst>
      <p:ext uri="{BB962C8B-B14F-4D97-AF65-F5344CB8AC3E}">
        <p14:creationId xmlns:p14="http://schemas.microsoft.com/office/powerpoint/2010/main" val="3589064474"/>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62862" y="63147"/>
            <a:ext cx="11653878" cy="1087474"/>
          </a:xfrm>
          <a:solidFill>
            <a:schemeClr val="accent1">
              <a:lumMod val="75000"/>
            </a:schemeClr>
          </a:solidFill>
        </p:spPr>
        <p:txBody>
          <a:bodyPr>
            <a:normAutofit/>
          </a:bodyPr>
          <a:lstStyle/>
          <a:p>
            <a:r>
              <a:rPr lang="zh-CN" altLang="en-US" sz="4000" b="1">
                <a:solidFill>
                  <a:schemeClr val="bg1"/>
                </a:solidFill>
                <a:latin typeface="微软雅黑" panose="020b0503020204020204" pitchFamily="34" charset="-122"/>
                <a:ea typeface="微软雅黑" panose="020b0503020204020204" pitchFamily="34" charset="-122"/>
              </a:rPr>
              <a:t>初读本文，找出这篇新闻的标题、导语、主体</a:t>
            </a:r>
          </a:p>
        </p:txBody>
      </p:sp>
      <p:graphicFrame>
        <p:nvGraphicFramePr>
          <p:cNvPr id="5" name="表格 5">
            <a:extLst>
              <a:ext uri="{FF2B5EF4-FFF2-40B4-BE49-F238E27FC236}">
                <a16:creationId xmlns:a16="http://schemas.microsoft.com/office/drawing/2014/main" id="{E6292593-71E1-4AC4-9B54-3F7E5C95CD12}"/>
              </a:ext>
            </a:extLst>
          </p:cNvPr>
          <p:cNvGraphicFramePr>
            <a:graphicFrameLocks noGrp="1"/>
          </p:cNvGraphicFramePr>
          <p:nvPr>
            <p:custDataLst>
              <p:tags r:id="rId4"/>
            </p:custDataLst>
            <p:extLst>
              <p:ext uri="{D42A27DB-BD31-4B8C-83A1-F6EECF244321}">
                <p14:modId xmlns:p14="http://schemas.microsoft.com/office/powerpoint/2010/main" val="741442999"/>
              </p:ext>
            </p:extLst>
          </p:nvPr>
        </p:nvGraphicFramePr>
        <p:xfrm>
          <a:off x="502920" y="1634066"/>
          <a:ext cx="11186160" cy="4297681"/>
        </p:xfrm>
        <a:graphic>
          <a:graphicData uri="http://schemas.openxmlformats.org/drawingml/2006/table">
            <a:tbl>
              <a:tblPr firstRow="1" bandRow="1">
                <a:tableStyleId>{5C22544A-7EE6-4342-B048-85BDC9FD1C3A}</a:tableStyleId>
              </a:tblPr>
              <a:tblGrid>
                <a:gridCol w="2100719">
                  <a:extLst>
                    <a:ext uri="{9D8B030D-6E8A-4147-A177-3AD203B41FA5}">
                      <a16:colId xmlns:a16="http://schemas.microsoft.com/office/drawing/2014/main" val="1487879134"/>
                    </a:ext>
                  </a:extLst>
                </a:gridCol>
                <a:gridCol w="9085441">
                  <a:extLst>
                    <a:ext uri="{9D8B030D-6E8A-4147-A177-3AD203B41FA5}">
                      <a16:colId xmlns:a16="http://schemas.microsoft.com/office/drawing/2014/main" val="3685301367"/>
                    </a:ext>
                  </a:extLst>
                </a:gridCol>
              </a:tblGrid>
              <a:tr h="370840">
                <a:tc>
                  <a:txBody>
                    <a:bodyPr vert="horz" wrap="square"/>
                    <a:lstStyle/>
                    <a:p>
                      <a:pPr algn="ctr"/>
                      <a:r>
                        <a:rPr lang="zh-CN" altLang="en-US" sz="2800">
                          <a:latin typeface="黑体" panose="02010609060101010101" pitchFamily="49" charset="-122"/>
                          <a:ea typeface="黑体" panose="02010609060101010101" pitchFamily="49" charset="-122"/>
                        </a:rPr>
                        <a:t>新闻要素</a:t>
                      </a:r>
                    </a:p>
                  </a:txBody>
                  <a:tcPr/>
                </a:tc>
                <a:tc>
                  <a:txBody>
                    <a:bodyPr vert="horz" wrap="square"/>
                    <a:lstStyle/>
                    <a:p>
                      <a:pPr algn="ctr"/>
                      <a:r>
                        <a:rPr lang="zh-CN" altLang="en-US" sz="2800">
                          <a:latin typeface="黑体" panose="02010609060101010101" pitchFamily="49" charset="-122"/>
                          <a:ea typeface="黑体" panose="02010609060101010101" pitchFamily="49" charset="-122"/>
                        </a:rPr>
                        <a:t>内容</a:t>
                      </a:r>
                    </a:p>
                  </a:txBody>
                  <a:tcPr/>
                </a:tc>
                <a:extLst>
                  <a:ext uri="{0D108BD9-81ED-4DB2-BD59-A6C34878D82A}">
                    <a16:rowId xmlns:a16="http://schemas.microsoft.com/office/drawing/2014/main" val="2100857617"/>
                  </a:ext>
                </a:extLst>
              </a:tr>
              <a:tr h="370840">
                <a:tc>
                  <a:txBody>
                    <a:bodyPr vert="horz" wrap="square"/>
                    <a:lstStyle/>
                    <a:p>
                      <a:pPr algn="ctr"/>
                      <a:r>
                        <a:rPr lang="zh-CN" altLang="en-US" sz="2800" b="1">
                          <a:latin typeface="黑体" panose="02010609060101010101" pitchFamily="49" charset="-122"/>
                          <a:ea typeface="黑体" panose="02010609060101010101" pitchFamily="49" charset="-122"/>
                        </a:rPr>
                        <a:t>标题</a:t>
                      </a:r>
                    </a:p>
                  </a:txBody>
                  <a:tcPr anchor="ctr"/>
                </a:tc>
                <a:tc>
                  <a:txBody>
                    <a:bodyPr vert="horz" wrap="square"/>
                    <a:lstStyle/>
                    <a:p>
                      <a:pPr algn="l"/>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别了，“不列颠尼亚”</a:t>
                      </a:r>
                      <a:r>
                        <a:rPr lang="en-US" altLang="zh-CN" sz="2800">
                          <a:latin typeface="微软雅黑" panose="020b0503020204020204" pitchFamily="34" charset="-122"/>
                          <a:ea typeface="微软雅黑" panose="020b0503020204020204" pitchFamily="34" charset="-122"/>
                        </a:rPr>
                        <a:t>》</a:t>
                      </a:r>
                    </a:p>
                  </a:txBody>
                  <a:tcPr/>
                </a:tc>
                <a:extLst>
                  <a:ext uri="{0D108BD9-81ED-4DB2-BD59-A6C34878D82A}">
                    <a16:rowId xmlns:a16="http://schemas.microsoft.com/office/drawing/2014/main" val="4037345026"/>
                  </a:ext>
                </a:extLst>
              </a:tr>
              <a:tr h="370840">
                <a:tc>
                  <a:txBody>
                    <a:bodyPr vert="horz" wrap="square"/>
                    <a:lstStyle/>
                    <a:p>
                      <a:pPr algn="ctr"/>
                      <a:r>
                        <a:rPr lang="zh-CN" altLang="en-US" sz="2800" b="1">
                          <a:latin typeface="黑体" panose="02010609060101010101" pitchFamily="49" charset="-122"/>
                          <a:ea typeface="黑体" panose="02010609060101010101" pitchFamily="49" charset="-122"/>
                        </a:rPr>
                        <a:t>导语</a:t>
                      </a:r>
                    </a:p>
                  </a:txBody>
                  <a:tcPr anchor="ctr"/>
                </a:tc>
                <a:tc>
                  <a:txBody>
                    <a:bodyPr vert="horz" wrap="square"/>
                    <a:lstStyle/>
                    <a:p>
                      <a:pPr algn="l"/>
                      <a:r>
                        <a:rPr lang="zh-CN" altLang="en-US" sz="2800">
                          <a:latin typeface="微软雅黑" panose="020b0503020204020204" pitchFamily="34" charset="-122"/>
                          <a:ea typeface="微软雅黑" panose="020b0503020204020204" pitchFamily="34" charset="-122"/>
                        </a:rPr>
                        <a:t>在香港飘扬了一百五十多年的英国米字旗最后一次在这里降落后，接载查尔斯王子和离任港督彭定康回国的英国皇家游轮“不列颠尼亚”号驶离维多利亚港湾</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这是英国撤离香港的最后时刻。（</a:t>
                      </a:r>
                      <a:r>
                        <a:rPr lang="en-US" altLang="zh-CN" sz="2800">
                          <a:latin typeface="微软雅黑" panose="020b0503020204020204" pitchFamily="34" charset="-122"/>
                          <a:ea typeface="微软雅黑" panose="020b0503020204020204" pitchFamily="34" charset="-122"/>
                        </a:rPr>
                        <a:t>1</a:t>
                      </a:r>
                      <a:r>
                        <a:rPr lang="zh-CN" altLang="en-US" sz="2800">
                          <a:latin typeface="微软雅黑" panose="020b0503020204020204" pitchFamily="34" charset="-122"/>
                          <a:ea typeface="微软雅黑" panose="020b0503020204020204" pitchFamily="34" charset="-122"/>
                        </a:rPr>
                        <a:t>）</a:t>
                      </a:r>
                    </a:p>
                    <a:p>
                      <a:pPr algn="l"/>
                      <a:endParaRPr lang="zh-CN" altLang="en-US" sz="280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143162112"/>
                  </a:ext>
                </a:extLst>
              </a:tr>
              <a:tr h="370840">
                <a:tc>
                  <a:txBody>
                    <a:bodyPr vert="horz" wrap="square"/>
                    <a:lstStyle/>
                    <a:p>
                      <a:pPr algn="ctr"/>
                      <a:r>
                        <a:rPr lang="zh-CN" altLang="en-US" sz="2800" b="1">
                          <a:latin typeface="黑体" panose="02010609060101010101" pitchFamily="49" charset="-122"/>
                          <a:ea typeface="黑体" panose="02010609060101010101" pitchFamily="49" charset="-122"/>
                        </a:rPr>
                        <a:t>主体</a:t>
                      </a:r>
                    </a:p>
                  </a:txBody>
                  <a:tcPr anchor="ctr"/>
                </a:tc>
                <a:tc>
                  <a:txBody>
                    <a:bodyPr vert="horz" wrap="square"/>
                    <a:lstStyle/>
                    <a:p>
                      <a:pPr algn="l"/>
                      <a:r>
                        <a:rPr lang="zh-CN" altLang="en-US" sz="2800">
                          <a:latin typeface="微软雅黑" panose="020b0503020204020204" pitchFamily="34" charset="-122"/>
                          <a:ea typeface="微软雅黑" panose="020b0503020204020204" pitchFamily="34" charset="-122"/>
                        </a:rPr>
                        <a:t>具体叙述英国殖民者告别时刻（</a:t>
                      </a:r>
                      <a:r>
                        <a:rPr lang="en-US" altLang="zh-CN" sz="2800">
                          <a:latin typeface="微软雅黑" panose="020b0503020204020204" pitchFamily="34" charset="-122"/>
                          <a:ea typeface="微软雅黑" panose="020b0503020204020204" pitchFamily="34" charset="-122"/>
                        </a:rPr>
                        <a:t>2-10</a:t>
                      </a:r>
                      <a:r>
                        <a:rPr lang="zh-CN" altLang="en-US" sz="2800">
                          <a:latin typeface="微软雅黑" panose="020b0503020204020204" pitchFamily="34" charset="-122"/>
                          <a:ea typeface="微软雅黑" panose="020b0503020204020204" pitchFamily="34" charset="-122"/>
                        </a:rPr>
                        <a:t>）</a:t>
                      </a:r>
                    </a:p>
                  </a:txBody>
                  <a:tcPr/>
                </a:tc>
                <a:extLst>
                  <a:ext uri="{0D108BD9-81ED-4DB2-BD59-A6C34878D82A}">
                    <a16:rowId xmlns:a16="http://schemas.microsoft.com/office/drawing/2014/main" val="3610203647"/>
                  </a:ext>
                </a:extLst>
              </a:tr>
              <a:tr h="370840">
                <a:tc>
                  <a:txBody>
                    <a:bodyPr vert="horz" wrap="square"/>
                    <a:lstStyle/>
                    <a:p>
                      <a:pPr algn="ctr"/>
                      <a:r>
                        <a:rPr lang="zh-CN" altLang="en-US" sz="2800" b="1">
                          <a:latin typeface="黑体" panose="02010609060101010101" pitchFamily="49" charset="-122"/>
                          <a:ea typeface="黑体" panose="02010609060101010101" pitchFamily="49" charset="-122"/>
                        </a:rPr>
                        <a:t>结尾</a:t>
                      </a:r>
                    </a:p>
                  </a:txBody>
                  <a:tcPr anchor="ctr"/>
                </a:tc>
                <a:tc>
                  <a:txBody>
                    <a:bodyPr vert="horz" wrap="square"/>
                    <a:lstStyle/>
                    <a:p>
                      <a:pPr algn="l"/>
                      <a:r>
                        <a:rPr lang="zh-CN" altLang="en-US" sz="2800">
                          <a:latin typeface="微软雅黑" panose="020b0503020204020204" pitchFamily="34" charset="-122"/>
                          <a:ea typeface="微软雅黑" panose="020b0503020204020204" pitchFamily="34" charset="-122"/>
                        </a:rPr>
                        <a:t>大英帝国从海上来，从海上去（</a:t>
                      </a:r>
                      <a:r>
                        <a:rPr lang="en-US" altLang="zh-CN" sz="2800">
                          <a:latin typeface="微软雅黑" panose="020b0503020204020204" pitchFamily="34" charset="-122"/>
                          <a:ea typeface="微软雅黑" panose="020b0503020204020204" pitchFamily="34" charset="-122"/>
                        </a:rPr>
                        <a:t>11</a:t>
                      </a:r>
                      <a:r>
                        <a:rPr lang="zh-CN" altLang="en-US" sz="2800">
                          <a:latin typeface="微软雅黑" panose="020b0503020204020204" pitchFamily="34" charset="-122"/>
                          <a:ea typeface="微软雅黑" panose="020b0503020204020204" pitchFamily="34" charset="-122"/>
                        </a:rPr>
                        <a:t>）</a:t>
                      </a:r>
                    </a:p>
                  </a:txBody>
                  <a:tcPr/>
                </a:tc>
                <a:extLst>
                  <a:ext uri="{0D108BD9-81ED-4DB2-BD59-A6C34878D82A}">
                    <a16:rowId xmlns:a16="http://schemas.microsoft.com/office/drawing/2014/main" val="2439528064"/>
                  </a:ext>
                </a:extLst>
              </a:tr>
            </a:tbl>
          </a:graphicData>
        </a:graphic>
      </p:graphicFrame>
    </p:spTree>
    <p:extLst>
      <p:ext uri="{BB962C8B-B14F-4D97-AF65-F5344CB8AC3E}">
        <p14:creationId xmlns:p14="http://schemas.microsoft.com/office/powerpoint/2010/main" val="2175827532"/>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62862" y="63147"/>
            <a:ext cx="4589065" cy="928526"/>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本文的导语有什么特点</a:t>
            </a:r>
          </a:p>
        </p:txBody>
      </p:sp>
      <p:sp>
        <p:nvSpPr>
          <p:cNvPr id="7" name="文本框 6">
            <a:extLst>
              <a:ext uri="{FF2B5EF4-FFF2-40B4-BE49-F238E27FC236}">
                <a16:creationId xmlns:a16="http://schemas.microsoft.com/office/drawing/2014/main" id="{3B379A8D-BCF4-4C82-9282-8C6CB8D79330}"/>
              </a:ext>
            </a:extLst>
          </p:cNvPr>
          <p:cNvSpPr txBox="1"/>
          <p:nvPr>
            <p:custDataLst>
              <p:tags r:id="rId4"/>
            </p:custDataLst>
          </p:nvPr>
        </p:nvSpPr>
        <p:spPr>
          <a:xfrm>
            <a:off x="1345842" y="2090172"/>
            <a:ext cx="10366098" cy="1963423"/>
          </a:xfrm>
          <a:prstGeom prst="rect">
            <a:avLst/>
          </a:prstGeom>
          <a:noFill/>
        </p:spPr>
        <p:txBody>
          <a:bodyPr wrap="square">
            <a:spAutoFit/>
          </a:bodyPr>
          <a:lstStyle/>
          <a:p>
            <a:pPr>
              <a:lnSpc>
                <a:spcPct val="150000"/>
              </a:lnSpc>
            </a:pPr>
            <a:r>
              <a:rPr kumimoji="0" lang="zh-CN" altLang="en-US" sz="28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在香港飘扬了一百五十多年的英国米字旗</a:t>
            </a:r>
            <a:r>
              <a:rPr kumimoji="0" lang="zh-CN" altLang="en-US" sz="2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最后一次在这里降落后，</a:t>
            </a:r>
            <a:r>
              <a:rPr kumimoji="0" lang="zh-CN" altLang="en-US" sz="2800" b="1" i="0" u="none" strike="noStrike" kern="1200" cap="none" spc="0" normalizeH="0" baseline="0" noProof="0">
                <a:ln>
                  <a:noFill/>
                </a:ln>
                <a:solidFill>
                  <a:srgbClr val="00B050"/>
                </a:solidFill>
                <a:effectLst/>
                <a:uLnTx/>
                <a:uFillTx/>
                <a:latin typeface="微软雅黑" panose="020b0503020204020204" pitchFamily="34" charset="-122"/>
                <a:ea typeface="微软雅黑" panose="020b0503020204020204" pitchFamily="34" charset="-122"/>
                <a:cs typeface="+mn-cs"/>
              </a:rPr>
              <a:t>接载查尔斯王子和离任港督彭定康回国的英国皇家游轮“不列颠尼亚”号驶离维多利亚港湾</a:t>
            </a:r>
            <a:r>
              <a:rPr kumimoji="0" lang="en-US" altLang="zh-CN" sz="2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这是英国撤离香港的</a:t>
            </a:r>
            <a:r>
              <a:rPr kumimoji="0"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最后时刻</a:t>
            </a:r>
            <a:r>
              <a:rPr kumimoji="0" lang="zh-CN" altLang="en-US" sz="2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lang="zh-CN" altLang="en-US"/>
          </a:p>
        </p:txBody>
      </p:sp>
      <p:sp>
        <p:nvSpPr>
          <p:cNvPr id="8" name="对话气泡: 圆角矩形 7">
            <a:extLst>
              <a:ext uri="{FF2B5EF4-FFF2-40B4-BE49-F238E27FC236}">
                <a16:creationId xmlns:a16="http://schemas.microsoft.com/office/drawing/2014/main" id="{BD0BA775-DE9D-4384-A9C5-84DFD400B563}"/>
              </a:ext>
            </a:extLst>
          </p:cNvPr>
          <p:cNvSpPr/>
          <p:nvPr>
            <p:custDataLst>
              <p:tags r:id="rId5"/>
            </p:custDataLst>
          </p:nvPr>
        </p:nvSpPr>
        <p:spPr>
          <a:xfrm>
            <a:off x="5402686" y="206062"/>
            <a:ext cx="3303432" cy="1944709"/>
          </a:xfrm>
          <a:prstGeom prst="wedgeRoundRectCallout">
            <a:avLst/>
          </a:prstGeom>
        </p:spPr>
        <p:style>
          <a:lnRef idx="2">
            <a:schemeClr val="accent2"/>
          </a:lnRef>
          <a:fillRef idx="1">
            <a:schemeClr val="lt1"/>
          </a:fillRef>
          <a:effectRef idx="0">
            <a:schemeClr val="accent2"/>
          </a:effectRef>
          <a:fontRef idx="minor">
            <a:schemeClr val="dk1"/>
          </a:fontRef>
        </p:style>
        <p:txBody>
          <a:bodyPr rtlCol="0" anchor="ctr"/>
          <a:lstStyle/>
          <a:p>
            <a:r>
              <a:rPr lang="zh-CN" altLang="en-US" sz="2400">
                <a:latin typeface="黑体" panose="02010609060101010101" pitchFamily="49" charset="-122"/>
                <a:ea typeface="黑体" panose="02010609060101010101" pitchFamily="49" charset="-122"/>
              </a:rPr>
              <a:t>开门见山揭示新闻的主旨，在港飘扬了</a:t>
            </a:r>
            <a:r>
              <a:rPr lang="en-US" altLang="zh-CN" sz="2400">
                <a:latin typeface="黑体" panose="02010609060101010101" pitchFamily="49" charset="-122"/>
                <a:ea typeface="黑体" panose="02010609060101010101" pitchFamily="49" charset="-122"/>
              </a:rPr>
              <a:t>156</a:t>
            </a:r>
            <a:r>
              <a:rPr lang="zh-CN" altLang="en-US" sz="2400">
                <a:latin typeface="黑体" panose="02010609060101010101" pitchFamily="49" charset="-122"/>
                <a:ea typeface="黑体" panose="02010609060101010101" pitchFamily="49" charset="-122"/>
              </a:rPr>
              <a:t>年的英国米字旗即将降落，香港即将回归。</a:t>
            </a:r>
          </a:p>
        </p:txBody>
      </p:sp>
      <p:sp>
        <p:nvSpPr>
          <p:cNvPr id="9" name="对话气泡: 矩形 8">
            <a:extLst>
              <a:ext uri="{FF2B5EF4-FFF2-40B4-BE49-F238E27FC236}">
                <a16:creationId xmlns:a16="http://schemas.microsoft.com/office/drawing/2014/main" id="{DBB531B8-7262-41E6-BFDE-91D953DC1B44}"/>
              </a:ext>
            </a:extLst>
          </p:cNvPr>
          <p:cNvSpPr/>
          <p:nvPr>
            <p:custDataLst>
              <p:tags r:id="rId6"/>
            </p:custDataLst>
          </p:nvPr>
        </p:nvSpPr>
        <p:spPr>
          <a:xfrm>
            <a:off x="2425522" y="4454024"/>
            <a:ext cx="3670478" cy="2127660"/>
          </a:xfrm>
          <a:prstGeom prst="wedgeRectCallout">
            <a:avLst>
              <a:gd name="adj1" fmla="val -57135"/>
              <a:gd name="adj2" fmla="val -73222"/>
            </a:avLst>
          </a:prstGeom>
        </p:spPr>
        <p:style>
          <a:lnRef idx="2">
            <a:schemeClr val="accent3"/>
          </a:lnRef>
          <a:fillRef idx="1">
            <a:schemeClr val="lt1"/>
          </a:fillRef>
          <a:effectRef idx="0">
            <a:schemeClr val="accent3"/>
          </a:effectRef>
          <a:fontRef idx="minor">
            <a:schemeClr val="dk1"/>
          </a:fontRef>
        </p:style>
        <p:txBody>
          <a:bodyPr rtlCol="0" anchor="ctr"/>
          <a:lstStyle/>
          <a:p>
            <a:r>
              <a:rPr lang="zh-CN" altLang="en-US" sz="2000">
                <a:latin typeface="黑体" panose="02010609060101010101" pitchFamily="49" charset="-122"/>
                <a:ea typeface="黑体" panose="02010609060101010101" pitchFamily="49" charset="-122"/>
              </a:rPr>
              <a:t>点题，点明了英国国旗降落后， “不列颠尼亚”号将最后完成接载英国王子和港督撤离的使命。这样就赋予了“不列颠尼亚”号以象征意义。</a:t>
            </a:r>
          </a:p>
        </p:txBody>
      </p:sp>
      <p:sp>
        <p:nvSpPr>
          <p:cNvPr id="10" name="对话气泡: 椭圆形 9">
            <a:extLst>
              <a:ext uri="{FF2B5EF4-FFF2-40B4-BE49-F238E27FC236}">
                <a16:creationId xmlns:a16="http://schemas.microsoft.com/office/drawing/2014/main" id="{88ACAE92-A5D7-4B07-8466-19BDF3050856}"/>
              </a:ext>
            </a:extLst>
          </p:cNvPr>
          <p:cNvSpPr/>
          <p:nvPr>
            <p:custDataLst>
              <p:tags r:id="rId7"/>
            </p:custDataLst>
          </p:nvPr>
        </p:nvSpPr>
        <p:spPr>
          <a:xfrm>
            <a:off x="7610126" y="4347806"/>
            <a:ext cx="3111214" cy="1913376"/>
          </a:xfrm>
          <a:prstGeom prst="wedgeEllipseCallout">
            <a:avLst>
              <a:gd name="adj1" fmla="val 47366"/>
              <a:gd name="adj2" fmla="val -71465"/>
            </a:avLst>
          </a:prstGeom>
        </p:spPr>
        <p:style>
          <a:lnRef idx="2">
            <a:schemeClr val="accent5"/>
          </a:lnRef>
          <a:fillRef idx="1">
            <a:schemeClr val="lt1"/>
          </a:fillRef>
          <a:effectRef idx="0">
            <a:schemeClr val="accent5"/>
          </a:effectRef>
          <a:fontRef idx="minor">
            <a:schemeClr val="dk1"/>
          </a:fontRef>
        </p:style>
        <p:txBody>
          <a:bodyPr rtlCol="0" anchor="ctr"/>
          <a:lstStyle/>
          <a:p>
            <a:r>
              <a:rPr lang="zh-CN" altLang="en-US" sz="2000">
                <a:latin typeface="黑体" panose="02010609060101010101" pitchFamily="49" charset="-122"/>
                <a:ea typeface="黑体" panose="02010609060101010101" pitchFamily="49" charset="-122"/>
              </a:rPr>
              <a:t>导语结束在时间上，为通讯主体部分的时序顺序奠定基础。</a:t>
            </a:r>
          </a:p>
        </p:txBody>
      </p:sp>
    </p:spTree>
    <p:extLst>
      <p:ext uri="{BB962C8B-B14F-4D97-AF65-F5344CB8AC3E}">
        <p14:creationId xmlns:p14="http://schemas.microsoft.com/office/powerpoint/2010/main" val="1677435490"/>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62862" y="63147"/>
            <a:ext cx="8499198" cy="904594"/>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本文描写了哪些场景？分别对应怎样的背景？</a:t>
            </a:r>
          </a:p>
        </p:txBody>
      </p:sp>
      <p:graphicFrame>
        <p:nvGraphicFramePr>
          <p:cNvPr id="3" name="Group 77">
            <a:extLst>
              <a:ext uri="{FF2B5EF4-FFF2-40B4-BE49-F238E27FC236}">
                <a16:creationId xmlns:a16="http://schemas.microsoft.com/office/drawing/2014/main" id="{F602DC35-D82E-4DE5-94E2-0314386B4AFF}"/>
              </a:ext>
            </a:extLst>
          </p:cNvPr>
          <p:cNvGraphicFramePr/>
          <p:nvPr>
            <p:custDataLst>
              <p:tags r:id="rId4"/>
            </p:custDataLst>
            <p:extLst>
              <p:ext uri="{D42A27DB-BD31-4B8C-83A1-F6EECF244321}">
                <p14:modId xmlns:p14="http://schemas.microsoft.com/office/powerpoint/2010/main" val="2219470155"/>
              </p:ext>
            </p:extLst>
          </p:nvPr>
        </p:nvGraphicFramePr>
        <p:xfrm>
          <a:off x="241479" y="1211861"/>
          <a:ext cx="11600538" cy="4600884"/>
        </p:xfrm>
        <a:graphic>
          <a:graphicData uri="http://schemas.openxmlformats.org/drawingml/2006/table">
            <a:tbl>
              <a:tblPr/>
              <a:tblGrid>
                <a:gridCol w="2486607">
                  <a:extLst>
                    <a:ext uri="{9D8B030D-6E8A-4147-A177-3AD203B41FA5}">
                      <a16:colId xmlns:a16="http://schemas.microsoft.com/office/drawing/2014/main" val="20000"/>
                    </a:ext>
                  </a:extLst>
                </a:gridCol>
                <a:gridCol w="3123221">
                  <a:extLst>
                    <a:ext uri="{9D8B030D-6E8A-4147-A177-3AD203B41FA5}">
                      <a16:colId xmlns:a16="http://schemas.microsoft.com/office/drawing/2014/main" val="20001"/>
                    </a:ext>
                  </a:extLst>
                </a:gridCol>
                <a:gridCol w="5990710">
                  <a:extLst>
                    <a:ext uri="{9D8B030D-6E8A-4147-A177-3AD203B41FA5}">
                      <a16:colId xmlns:a16="http://schemas.microsoft.com/office/drawing/2014/main" val="20002"/>
                    </a:ext>
                  </a:extLst>
                </a:gridCol>
              </a:tblGrid>
              <a:tr h="648072">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a:ln>
                          <a:noFill/>
                        </a:ln>
                        <a:solidFill>
                          <a:schemeClr val="tx1"/>
                        </a:solidFill>
                        <a:effectLst/>
                        <a:latin typeface="Arial" pitchFamily="34" charset="0"/>
                        <a:ea typeface="宋体" pitchFamily="2" charset="-122"/>
                      </a:endParaRPr>
                    </a:p>
                  </a:txBody>
                  <a:tcPr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a:ln>
                            <a:noFill/>
                          </a:ln>
                          <a:solidFill>
                            <a:srgbClr val="0070C0"/>
                          </a:solidFill>
                          <a:effectLst/>
                          <a:latin typeface="Arial" panose="020b0604020202020204" pitchFamily="34" charset="0"/>
                          <a:ea typeface="黑体" pitchFamily="2" charset="-122"/>
                        </a:rPr>
                        <a:t>时  间</a:t>
                      </a:r>
                    </a:p>
                  </a:txBody>
                  <a:tcP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a:ln>
                            <a:noFill/>
                          </a:ln>
                          <a:solidFill>
                            <a:srgbClr val="0070C0"/>
                          </a:solidFill>
                          <a:effectLst/>
                          <a:latin typeface="Arial" panose="020b0604020202020204" pitchFamily="34" charset="0"/>
                          <a:ea typeface="黑体" pitchFamily="2" charset="-122"/>
                        </a:rPr>
                        <a:t>场  景</a:t>
                      </a:r>
                    </a:p>
                  </a:txBody>
                  <a:tcPr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81088">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rPr>
                        <a:t>场景一</a:t>
                      </a:r>
                    </a:p>
                  </a:txBody>
                  <a:tcPr anchor="ctr"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6</a:t>
                      </a:r>
                      <a:r>
                        <a:rPr kumimoji="0" lang="zh-CN" altLang="en-US" sz="2400" b="1" i="0" u="none" strike="noStrike" cap="none" normalizeH="0" baseline="0">
                          <a:ln>
                            <a:noFill/>
                          </a:ln>
                          <a:solidFill>
                            <a:schemeClr val="tx1"/>
                          </a:solidFill>
                          <a:effectLst/>
                          <a:latin typeface="Arial" panose="020b0604020202020204" pitchFamily="34" charset="0"/>
                          <a:ea typeface="宋体" pitchFamily="2" charset="-122"/>
                        </a:rPr>
                        <a:t>月</a:t>
                      </a: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30</a:t>
                      </a:r>
                      <a:r>
                        <a:rPr kumimoji="0" lang="zh-CN" altLang="en-US" sz="2400" b="1" i="0" u="none" strike="noStrike" cap="none" normalizeH="0" baseline="0">
                          <a:ln>
                            <a:noFill/>
                          </a:ln>
                          <a:solidFill>
                            <a:schemeClr val="tx1"/>
                          </a:solidFill>
                          <a:effectLst/>
                          <a:latin typeface="Arial" panose="020b0604020202020204" pitchFamily="34" charset="0"/>
                          <a:ea typeface="宋体" pitchFamily="2" charset="-122"/>
                        </a:rPr>
                        <a:t>日下午</a:t>
                      </a: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4</a:t>
                      </a:r>
                      <a:r>
                        <a:rPr kumimoji="0" lang="zh-CN" altLang="en-US" sz="2400" b="1" i="0" u="none" strike="noStrike" cap="none" normalizeH="0" baseline="0">
                          <a:ln>
                            <a:noFill/>
                          </a:ln>
                          <a:solidFill>
                            <a:schemeClr val="tx1"/>
                          </a:solidFill>
                          <a:effectLst/>
                          <a:latin typeface="Arial" panose="020b0604020202020204" pitchFamily="34" charset="0"/>
                          <a:ea typeface="宋体" pitchFamily="2" charset="-122"/>
                        </a:rPr>
                        <a:t>：</a:t>
                      </a: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30</a:t>
                      </a:r>
                    </a:p>
                  </a:txBody>
                  <a:tcPr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末代港督告别香港，降港督旗帜</a:t>
                      </a:r>
                    </a:p>
                  </a:txBody>
                  <a:tcPr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79500">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rPr>
                        <a:t>场景二</a:t>
                      </a:r>
                    </a:p>
                  </a:txBody>
                  <a:tcPr anchor="ctr"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6</a:t>
                      </a:r>
                      <a:r>
                        <a:rPr kumimoji="0" lang="zh-CN" altLang="en-US" sz="2400" b="1" i="0" u="none" strike="noStrike" cap="none" normalizeH="0" baseline="0">
                          <a:ln>
                            <a:noFill/>
                          </a:ln>
                          <a:solidFill>
                            <a:schemeClr val="tx1"/>
                          </a:solidFill>
                          <a:effectLst/>
                          <a:latin typeface="Arial" panose="020b0604020202020204" pitchFamily="34" charset="0"/>
                          <a:ea typeface="宋体" pitchFamily="2" charset="-122"/>
                        </a:rPr>
                        <a:t>月</a:t>
                      </a: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30</a:t>
                      </a:r>
                      <a:r>
                        <a:rPr kumimoji="0" lang="zh-CN" altLang="en-US" sz="2400" b="1" i="0" u="none" strike="noStrike" cap="none" normalizeH="0" baseline="0">
                          <a:ln>
                            <a:noFill/>
                          </a:ln>
                          <a:solidFill>
                            <a:schemeClr val="tx1"/>
                          </a:solidFill>
                          <a:effectLst/>
                          <a:latin typeface="Arial" panose="020b0604020202020204" pitchFamily="34" charset="0"/>
                          <a:ea typeface="宋体" pitchFamily="2" charset="-122"/>
                        </a:rPr>
                        <a:t>日下午</a:t>
                      </a: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6</a:t>
                      </a:r>
                      <a:r>
                        <a:rPr kumimoji="0" lang="zh-CN" altLang="en-US" sz="2400" b="1" i="0" u="none" strike="noStrike" cap="none" normalizeH="0" baseline="0">
                          <a:ln>
                            <a:noFill/>
                          </a:ln>
                          <a:solidFill>
                            <a:schemeClr val="tx1"/>
                          </a:solidFill>
                          <a:effectLst/>
                          <a:latin typeface="Arial" panose="020b0604020202020204" pitchFamily="34" charset="0"/>
                          <a:ea typeface="宋体" pitchFamily="2" charset="-122"/>
                        </a:rPr>
                        <a:t>：</a:t>
                      </a: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15</a:t>
                      </a:r>
                    </a:p>
                  </a:txBody>
                  <a:tcPr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举行象征英国管制结束的仪式</a:t>
                      </a:r>
                    </a:p>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64095">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rPr>
                        <a:t>场景三</a:t>
                      </a:r>
                    </a:p>
                  </a:txBody>
                  <a:tcPr anchor="ctr"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9050" cap="flat" cmpd="sng" algn="ctr">
                      <a:solidFill>
                        <a:sysClr val="windowText" lastClr="000000"/>
                      </a:solidFill>
                      <a:prstDash val="solid"/>
                      <a:round/>
                      <a:headEnd type="none" w="med" len="med"/>
                      <a:tailEnd type="none" w="med" len="med"/>
                    </a:lnB>
                    <a:lnTlToBr>
                      <a:noFill/>
                    </a:lnTlToBr>
                    <a:lnBlToTr>
                      <a:noFill/>
                    </a:lnBlToTr>
                    <a:noFill/>
                  </a:tcPr>
                </a:tc>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6</a:t>
                      </a:r>
                      <a:r>
                        <a:rPr kumimoji="0" lang="zh-CN" altLang="en-US" sz="2400" b="1" i="0" u="none" strike="noStrike" cap="none" normalizeH="0" baseline="0">
                          <a:ln>
                            <a:noFill/>
                          </a:ln>
                          <a:solidFill>
                            <a:schemeClr val="tx1"/>
                          </a:solidFill>
                          <a:effectLst/>
                          <a:latin typeface="Arial" panose="020b0604020202020204" pitchFamily="34" charset="0"/>
                          <a:ea typeface="宋体" pitchFamily="2" charset="-122"/>
                        </a:rPr>
                        <a:t>月</a:t>
                      </a: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30</a:t>
                      </a:r>
                      <a:r>
                        <a:rPr kumimoji="0" lang="zh-CN" altLang="en-US" sz="2400" b="1" i="0" u="none" strike="noStrike" cap="none" normalizeH="0" baseline="0">
                          <a:ln>
                            <a:noFill/>
                          </a:ln>
                          <a:solidFill>
                            <a:schemeClr val="tx1"/>
                          </a:solidFill>
                          <a:effectLst/>
                          <a:latin typeface="Arial" panose="020b0604020202020204" pitchFamily="34" charset="0"/>
                          <a:ea typeface="宋体" pitchFamily="2" charset="-122"/>
                        </a:rPr>
                        <a:t>日子夜时分</a:t>
                      </a:r>
                    </a:p>
                    <a:p>
                      <a:pPr marL="0" marR="0" lvl="0" indent="0" algn="ctr" defTabSz="914400" rtl="0" eaLnBrk="1" fontAlgn="base" latinLnBrk="0" hangingPunct="1">
                        <a:lnSpc>
                          <a:spcPct val="100000"/>
                        </a:lnSpc>
                        <a:spcBef>
                          <a:spcPct val="20000"/>
                        </a:spcBef>
                        <a:spcAft>
                          <a:spcPct val="0"/>
                        </a:spcAft>
                        <a:buClrTx/>
                        <a:buSzTx/>
                        <a:buFontTx/>
                        <a:buNone/>
                        <a:defRPr/>
                      </a:pPr>
                      <a:endParaRPr kumimoji="0" lang="en-US" altLang="zh-CN" sz="2400" b="1" i="0" u="none" strike="noStrike" cap="none" normalizeH="0" baseline="0">
                        <a:ln>
                          <a:noFill/>
                        </a:ln>
                        <a:solidFill>
                          <a:schemeClr val="tx1"/>
                        </a:solidFill>
                        <a:effectLst/>
                        <a:latin typeface="Arial" pitchFamily="34" charset="0"/>
                        <a:ea typeface="宋体" pitchFamily="2" charset="-122"/>
                      </a:endParaRPr>
                    </a:p>
                  </a:txBody>
                  <a:tcPr anchor="b"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9050" cap="flat" cmpd="sng" algn="ctr">
                      <a:solidFill>
                        <a:sysClr val="windowText" lastClr="000000"/>
                      </a:solidFill>
                      <a:prstDash val="solid"/>
                      <a:round/>
                      <a:headEnd type="none" w="med" len="med"/>
                      <a:tailEnd type="none" w="med" len="med"/>
                    </a:lnB>
                    <a:lnTlToBr>
                      <a:noFill/>
                    </a:lnTlToBr>
                    <a:lnBlToTr>
                      <a:noFill/>
                    </a:lnBlToTr>
                    <a:noFill/>
                  </a:tcPr>
                </a:tc>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中英交接仪式，五星红旗升起</a:t>
                      </a:r>
                      <a:endParaRPr kumimoji="0" lang="en-US" altLang="zh-CN"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905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21234">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a:ln>
                            <a:noFill/>
                          </a:ln>
                          <a:solidFill>
                            <a:schemeClr val="tx1"/>
                          </a:solidFill>
                          <a:effectLst/>
                          <a:latin typeface="楷体" panose="02010609060101010101" pitchFamily="49" charset="-122"/>
                          <a:ea typeface="楷体" panose="02010609060101010101" pitchFamily="49" charset="-122"/>
                        </a:rPr>
                        <a:t>场景四</a:t>
                      </a:r>
                    </a:p>
                  </a:txBody>
                  <a:tcPr anchor="ctr"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905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7</a:t>
                      </a:r>
                      <a:r>
                        <a:rPr kumimoji="0" lang="zh-CN" altLang="en-US" sz="2400" b="1" i="0" u="none" strike="noStrike" cap="none" normalizeH="0" baseline="0">
                          <a:ln>
                            <a:noFill/>
                          </a:ln>
                          <a:solidFill>
                            <a:schemeClr val="tx1"/>
                          </a:solidFill>
                          <a:effectLst/>
                          <a:latin typeface="Arial" panose="020b0604020202020204" pitchFamily="34" charset="0"/>
                          <a:ea typeface="宋体" pitchFamily="2" charset="-122"/>
                        </a:rPr>
                        <a:t>月</a:t>
                      </a: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1</a:t>
                      </a:r>
                      <a:r>
                        <a:rPr kumimoji="0" lang="zh-CN" altLang="en-US" sz="2400" b="1" i="0" u="none" strike="noStrike" cap="none" normalizeH="0" baseline="0">
                          <a:ln>
                            <a:noFill/>
                          </a:ln>
                          <a:solidFill>
                            <a:schemeClr val="tx1"/>
                          </a:solidFill>
                          <a:effectLst/>
                          <a:latin typeface="Arial" panose="020b0604020202020204" pitchFamily="34" charset="0"/>
                          <a:ea typeface="宋体" pitchFamily="2" charset="-122"/>
                        </a:rPr>
                        <a:t>日</a:t>
                      </a: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0</a:t>
                      </a:r>
                      <a:r>
                        <a:rPr kumimoji="0" lang="zh-CN" altLang="en-US" sz="2400" b="1" i="0" u="none" strike="noStrike" cap="none" normalizeH="0" baseline="0">
                          <a:ln>
                            <a:noFill/>
                          </a:ln>
                          <a:solidFill>
                            <a:schemeClr val="tx1"/>
                          </a:solidFill>
                          <a:effectLst/>
                          <a:latin typeface="Arial" panose="020b0604020202020204" pitchFamily="34" charset="0"/>
                          <a:ea typeface="宋体" pitchFamily="2" charset="-122"/>
                        </a:rPr>
                        <a:t>：</a:t>
                      </a:r>
                      <a:r>
                        <a:rPr kumimoji="0" lang="en-US" altLang="zh-CN" sz="2400" b="1" i="0" u="none" strike="noStrike" cap="none" normalizeH="0" baseline="0">
                          <a:ln>
                            <a:noFill/>
                          </a:ln>
                          <a:solidFill>
                            <a:schemeClr val="tx1"/>
                          </a:solidFill>
                          <a:effectLst/>
                          <a:latin typeface="Arial" panose="020b0604020202020204" pitchFamily="34" charset="0"/>
                          <a:ea typeface="宋体" pitchFamily="2" charset="-122"/>
                        </a:rPr>
                        <a:t>40</a:t>
                      </a:r>
                    </a:p>
                    <a:p>
                      <a:pPr marL="0" marR="0" lvl="0" indent="0" algn="ctr" defTabSz="914400" rtl="0" eaLnBrk="1" fontAlgn="base" latinLnBrk="0" hangingPunct="1">
                        <a:lnSpc>
                          <a:spcPct val="100000"/>
                        </a:lnSpc>
                        <a:spcBef>
                          <a:spcPct val="20000"/>
                        </a:spcBef>
                        <a:spcAft>
                          <a:spcPct val="0"/>
                        </a:spcAft>
                        <a:buClrTx/>
                        <a:buSzTx/>
                        <a:buFontTx/>
                        <a:buNone/>
                        <a:defRPr/>
                      </a:pPr>
                      <a:endParaRPr kumimoji="0" lang="zh-CN" altLang="en-US" sz="2400" b="1" i="0" u="none" strike="noStrike" cap="none" normalizeH="0" baseline="0">
                        <a:ln>
                          <a:noFill/>
                        </a:ln>
                        <a:solidFill>
                          <a:schemeClr val="tx1"/>
                        </a:solidFill>
                        <a:effectLst/>
                        <a:latin typeface="Arial" pitchFamily="34" charset="0"/>
                        <a:ea typeface="宋体" pitchFamily="2" charset="-122"/>
                      </a:endParaRPr>
                    </a:p>
                  </a:txBody>
                  <a:tcPr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905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a:txBody>
                    <a:bodyPr vert="horz" wrap="square"/>
                    <a:lstStyle>
                      <a:lvl1pPr marL="0" algn="l" defTabSz="914400" rtl="0" eaLnBrk="1" latinLnBrk="0" hangingPunct="1">
                        <a:defRPr sz="1800" kern="1200">
                          <a:solidFill>
                            <a:schemeClr val="tx1"/>
                          </a:solidFill>
                          <a:latin typeface="Franklin Gothic Book"/>
                        </a:defRPr>
                      </a:lvl1pPr>
                      <a:lvl2pPr marL="457200" algn="l" defTabSz="914400" rtl="0" eaLnBrk="1" latinLnBrk="0" hangingPunct="1">
                        <a:defRPr sz="1800" kern="1200">
                          <a:solidFill>
                            <a:schemeClr val="tx1"/>
                          </a:solidFill>
                          <a:latin typeface="Franklin Gothic Book"/>
                        </a:defRPr>
                      </a:lvl2pPr>
                      <a:lvl3pPr marL="914400" algn="l" defTabSz="914400" rtl="0" eaLnBrk="1" latinLnBrk="0" hangingPunct="1">
                        <a:defRPr sz="1800" kern="1200">
                          <a:solidFill>
                            <a:schemeClr val="tx1"/>
                          </a:solidFill>
                          <a:latin typeface="Franklin Gothic Book"/>
                        </a:defRPr>
                      </a:lvl3pPr>
                      <a:lvl4pPr marL="1371600" algn="l" defTabSz="914400" rtl="0" eaLnBrk="1" latinLnBrk="0" hangingPunct="1">
                        <a:defRPr sz="1800" kern="1200">
                          <a:solidFill>
                            <a:schemeClr val="tx1"/>
                          </a:solidFill>
                          <a:latin typeface="Franklin Gothic Book"/>
                        </a:defRPr>
                      </a:lvl4pPr>
                      <a:lvl5pPr marL="1828800" algn="l" defTabSz="914400" rtl="0" eaLnBrk="1" latinLnBrk="0" hangingPunct="1">
                        <a:defRPr sz="1800" kern="1200">
                          <a:solidFill>
                            <a:schemeClr val="tx1"/>
                          </a:solidFill>
                          <a:latin typeface="Franklin Gothic Book"/>
                        </a:defRPr>
                      </a:lvl5pPr>
                      <a:lvl6pPr marL="2286000" algn="l" defTabSz="914400" rtl="0" eaLnBrk="1" latinLnBrk="0" hangingPunct="1">
                        <a:defRPr sz="1800" kern="1200">
                          <a:solidFill>
                            <a:schemeClr val="tx1"/>
                          </a:solidFill>
                          <a:latin typeface="Franklin Gothic Book"/>
                        </a:defRPr>
                      </a:lvl6pPr>
                      <a:lvl7pPr marL="2743200" algn="l" defTabSz="914400" rtl="0" eaLnBrk="1" latinLnBrk="0" hangingPunct="1">
                        <a:defRPr sz="1800" kern="1200">
                          <a:solidFill>
                            <a:schemeClr val="tx1"/>
                          </a:solidFill>
                          <a:latin typeface="Franklin Gothic Book"/>
                        </a:defRPr>
                      </a:lvl7pPr>
                      <a:lvl8pPr marL="3200400" algn="l" defTabSz="914400" rtl="0" eaLnBrk="1" latinLnBrk="0" hangingPunct="1">
                        <a:defRPr sz="1800" kern="1200">
                          <a:solidFill>
                            <a:schemeClr val="tx1"/>
                          </a:solidFill>
                          <a:latin typeface="Franklin Gothic Book"/>
                        </a:defRPr>
                      </a:lvl8pPr>
                      <a:lvl9pPr marL="3657600" algn="l" defTabSz="914400" rtl="0" eaLnBrk="1" latinLnBrk="0" hangingPunct="1">
                        <a:defRPr sz="1800" kern="1200">
                          <a:solidFill>
                            <a:schemeClr val="tx1"/>
                          </a:solidFill>
                          <a:latin typeface="Franklin Gothic Book"/>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“不列颠尼亚”号驶离香港</a:t>
                      </a:r>
                    </a:p>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altLang="zh-CN" sz="24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905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4750964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62862" y="63147"/>
            <a:ext cx="8499198" cy="904594"/>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本文描写了哪些场景？分别对应怎样的背景？</a:t>
            </a:r>
          </a:p>
        </p:txBody>
      </p:sp>
      <p:sp>
        <p:nvSpPr>
          <p:cNvPr id="5" name="文本框 4">
            <a:extLst>
              <a:ext uri="{FF2B5EF4-FFF2-40B4-BE49-F238E27FC236}">
                <a16:creationId xmlns:a16="http://schemas.microsoft.com/office/drawing/2014/main" id="{7732A179-5AAD-4DD9-8B37-5A3531AAFC05}"/>
              </a:ext>
            </a:extLst>
          </p:cNvPr>
          <p:cNvSpPr txBox="1"/>
          <p:nvPr>
            <p:custDataLst>
              <p:tags r:id="rId4"/>
            </p:custDataLst>
          </p:nvPr>
        </p:nvSpPr>
        <p:spPr>
          <a:xfrm>
            <a:off x="495300" y="1379696"/>
            <a:ext cx="3093720" cy="646331"/>
          </a:xfrm>
          <a:prstGeom prst="rect">
            <a:avLst/>
          </a:prstGeom>
          <a:noFill/>
        </p:spPr>
        <p:txBody>
          <a:bodyPr wrap="square">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0" lang="zh-CN" altLang="en-US" sz="36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场景一</a:t>
            </a:r>
          </a:p>
        </p:txBody>
      </p:sp>
      <p:sp>
        <p:nvSpPr>
          <p:cNvPr id="7" name="文本框 6">
            <a:extLst>
              <a:ext uri="{FF2B5EF4-FFF2-40B4-BE49-F238E27FC236}">
                <a16:creationId xmlns:a16="http://schemas.microsoft.com/office/drawing/2014/main" id="{321A18F1-DFB6-43DB-885E-79A0FF554E2E}"/>
              </a:ext>
            </a:extLst>
          </p:cNvPr>
          <p:cNvSpPr txBox="1"/>
          <p:nvPr>
            <p:custDataLst>
              <p:tags r:id="rId5"/>
            </p:custDataLst>
          </p:nvPr>
        </p:nvSpPr>
        <p:spPr>
          <a:xfrm>
            <a:off x="3108960" y="1441251"/>
            <a:ext cx="8755380" cy="523220"/>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28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rPr>
              <a:t>4</a:t>
            </a:r>
            <a:r>
              <a:rPr kumimoji="0" lang="zh-CN" altLang="en-US" sz="28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rPr>
              <a:t>点</a:t>
            </a:r>
            <a:r>
              <a:rPr kumimoji="0" lang="en-US" altLang="zh-CN" sz="28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rPr>
              <a:t>30</a:t>
            </a:r>
            <a:r>
              <a:rPr kumimoji="0" lang="zh-CN" altLang="en-US" sz="2800" b="0"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rPr>
              <a:t>分，末任港督彭定康告别港督府，降下港督旗帜</a:t>
            </a:r>
          </a:p>
        </p:txBody>
      </p:sp>
      <p:sp>
        <p:nvSpPr>
          <p:cNvPr id="9" name="文本框 8">
            <a:extLst>
              <a:ext uri="{FF2B5EF4-FFF2-40B4-BE49-F238E27FC236}">
                <a16:creationId xmlns:a16="http://schemas.microsoft.com/office/drawing/2014/main" id="{EB633825-8D3B-457B-B96A-B3EFA30ABFE5}"/>
              </a:ext>
            </a:extLst>
          </p:cNvPr>
          <p:cNvSpPr txBox="1"/>
          <p:nvPr>
            <p:custDataLst>
              <p:tags r:id="rId6"/>
            </p:custDataLst>
          </p:nvPr>
        </p:nvSpPr>
        <p:spPr>
          <a:xfrm>
            <a:off x="5932170" y="2598003"/>
            <a:ext cx="6096000" cy="830997"/>
          </a:xfrm>
          <a:prstGeom prst="rect">
            <a:avLst/>
          </a:prstGeom>
          <a:noFill/>
        </p:spPr>
        <p:txBody>
          <a:bodyPr wrap="square">
            <a:spAutoFit/>
          </a:bodyPr>
          <a:lstStyle/>
          <a:p>
            <a:r>
              <a:rPr lang="zh-CN" altLang="en-US" sz="2400">
                <a:latin typeface="微软雅黑" panose="020b0503020204020204" pitchFamily="34" charset="-122"/>
                <a:ea typeface="微软雅黑" panose="020b0503020204020204" pitchFamily="34" charset="-122"/>
              </a:rPr>
              <a:t>港督府告别仪式是英国告别仪式的序幕。</a:t>
            </a:r>
          </a:p>
          <a:p>
            <a:r>
              <a:rPr lang="zh-CN" altLang="en-US" sz="2400" b="1">
                <a:latin typeface="微软雅黑" panose="020b0503020204020204" pitchFamily="34" charset="-122"/>
                <a:ea typeface="微软雅黑" panose="020b0503020204020204" pitchFamily="34" charset="-122"/>
              </a:rPr>
              <a:t>地点：</a:t>
            </a:r>
            <a:r>
              <a:rPr lang="zh-CN" altLang="en-US" sz="2400">
                <a:latin typeface="微软雅黑" panose="020b0503020204020204" pitchFamily="34" charset="-122"/>
                <a:ea typeface="微软雅黑" panose="020b0503020204020204" pitchFamily="34" charset="-122"/>
              </a:rPr>
              <a:t>港岛半山上的港督府。</a:t>
            </a:r>
          </a:p>
        </p:txBody>
      </p:sp>
      <p:sp>
        <p:nvSpPr>
          <p:cNvPr id="11" name="文本框 10">
            <a:extLst>
              <a:ext uri="{FF2B5EF4-FFF2-40B4-BE49-F238E27FC236}">
                <a16:creationId xmlns:a16="http://schemas.microsoft.com/office/drawing/2014/main" id="{57574CAA-3DFC-4CE2-B64B-664886B5DA7E}"/>
              </a:ext>
            </a:extLst>
          </p:cNvPr>
          <p:cNvSpPr txBox="1"/>
          <p:nvPr>
            <p:custDataLst>
              <p:tags r:id="rId7"/>
            </p:custDataLst>
          </p:nvPr>
        </p:nvSpPr>
        <p:spPr>
          <a:xfrm>
            <a:off x="5932170" y="3925372"/>
            <a:ext cx="5993130" cy="1938992"/>
          </a:xfrm>
          <a:prstGeom prst="rect">
            <a:avLst/>
          </a:prstGeom>
          <a:solidFill>
            <a:schemeClr val="tx2">
              <a:lumMod val="20000"/>
              <a:lumOff val="80000"/>
            </a:schemeClr>
          </a:solidFill>
        </p:spPr>
        <p:txBody>
          <a:bodyPr wrap="square">
            <a:spAutoFit/>
          </a:bodyPr>
          <a:lstStyle/>
          <a:p>
            <a:r>
              <a:rPr lang="zh-CN" altLang="en-US" sz="2400">
                <a:latin typeface="仿宋" panose="02010609060101010101" pitchFamily="49" charset="-122"/>
                <a:ea typeface="仿宋" panose="02010609060101010101" pitchFamily="49" charset="-122"/>
              </a:rPr>
              <a:t>掩映在绿树丛中的港督府于</a:t>
            </a:r>
            <a:r>
              <a:rPr lang="en-US" altLang="zh-CN" sz="2400">
                <a:latin typeface="仿宋" panose="02010609060101010101" pitchFamily="49" charset="-122"/>
                <a:ea typeface="仿宋" panose="02010609060101010101" pitchFamily="49" charset="-122"/>
              </a:rPr>
              <a:t>1885</a:t>
            </a:r>
            <a:r>
              <a:rPr lang="zh-CN" altLang="en-US" sz="2400">
                <a:latin typeface="仿宋" panose="02010609060101010101" pitchFamily="49" charset="-122"/>
                <a:ea typeface="仿宋" panose="02010609060101010101" pitchFamily="49" charset="-122"/>
              </a:rPr>
              <a:t>年建成，在以后的近一个半世纪中，包括彭定康在内的许多港督曾对其进行过大规模改建、扩建和装修。随着末代港督的离去，这座古典风格的白色建筑成为历史的陈迹。</a:t>
            </a:r>
          </a:p>
        </p:txBody>
      </p:sp>
      <p:pic>
        <p:nvPicPr>
          <p:cNvPr id="12" name="图片 11">
            <a:extLst>
              <a:ext uri="{FF2B5EF4-FFF2-40B4-BE49-F238E27FC236}">
                <a16:creationId xmlns:a16="http://schemas.microsoft.com/office/drawing/2014/main" id="{64C3ACB2-97C9-45E7-AC26-D16C108280EF}"/>
              </a:ext>
            </a:extLst>
          </p:cNvPr>
          <p:cNvPicPr>
            <a:picLocks noChangeAspect="1"/>
          </p:cNvPicPr>
          <p:nvPr>
            <p:custDataLst>
              <p:tags r:id="rId9"/>
            </p:custDataLst>
          </p:nvPr>
        </p:nvPicPr>
        <p:blipFill>
          <a:blip r:embed="rId8"/>
          <a:stretch>
            <a:fillRect/>
          </a:stretch>
        </p:blipFill>
        <p:spPr>
          <a:xfrm>
            <a:off x="163830" y="2384641"/>
            <a:ext cx="5498164" cy="3757079"/>
          </a:xfrm>
          <a:prstGeom prst="rect">
            <a:avLst/>
          </a:prstGeom>
        </p:spPr>
      </p:pic>
    </p:spTree>
    <p:extLst>
      <p:ext uri="{BB962C8B-B14F-4D97-AF65-F5344CB8AC3E}">
        <p14:creationId xmlns:p14="http://schemas.microsoft.com/office/powerpoint/2010/main" val="1254816513"/>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62862" y="63147"/>
            <a:ext cx="8499198" cy="904594"/>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本文描写了哪些场景？分别对应怎样的背景？</a:t>
            </a:r>
          </a:p>
        </p:txBody>
      </p:sp>
      <p:sp>
        <p:nvSpPr>
          <p:cNvPr id="5" name="文本框 4">
            <a:extLst>
              <a:ext uri="{FF2B5EF4-FFF2-40B4-BE49-F238E27FC236}">
                <a16:creationId xmlns:a16="http://schemas.microsoft.com/office/drawing/2014/main" id="{7732A179-5AAD-4DD9-8B37-5A3531AAFC05}"/>
              </a:ext>
            </a:extLst>
          </p:cNvPr>
          <p:cNvSpPr txBox="1"/>
          <p:nvPr>
            <p:custDataLst>
              <p:tags r:id="rId4"/>
            </p:custDataLst>
          </p:nvPr>
        </p:nvSpPr>
        <p:spPr>
          <a:xfrm>
            <a:off x="929640" y="1475750"/>
            <a:ext cx="3093720" cy="584775"/>
          </a:xfrm>
          <a:prstGeom prst="rect">
            <a:avLst/>
          </a:prstGeom>
          <a:noFill/>
        </p:spPr>
        <p:txBody>
          <a:bodyPr wrap="square">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场景二</a:t>
            </a:r>
          </a:p>
        </p:txBody>
      </p:sp>
      <p:sp>
        <p:nvSpPr>
          <p:cNvPr id="7" name="文本框 6">
            <a:extLst>
              <a:ext uri="{FF2B5EF4-FFF2-40B4-BE49-F238E27FC236}">
                <a16:creationId xmlns:a16="http://schemas.microsoft.com/office/drawing/2014/main" id="{321A18F1-DFB6-43DB-885E-79A0FF554E2E}"/>
              </a:ext>
            </a:extLst>
          </p:cNvPr>
          <p:cNvSpPr txBox="1"/>
          <p:nvPr>
            <p:custDataLst>
              <p:tags r:id="rId5"/>
            </p:custDataLst>
          </p:nvPr>
        </p:nvSpPr>
        <p:spPr>
          <a:xfrm>
            <a:off x="3863340" y="1537305"/>
            <a:ext cx="7018020" cy="523220"/>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在添马舰广场举行象征英国管制结束的仪式</a:t>
            </a:r>
          </a:p>
        </p:txBody>
      </p:sp>
      <p:pic>
        <p:nvPicPr>
          <p:cNvPr id="3" name="图片 2">
            <a:extLst>
              <a:ext uri="{FF2B5EF4-FFF2-40B4-BE49-F238E27FC236}">
                <a16:creationId xmlns:a16="http://schemas.microsoft.com/office/drawing/2014/main" id="{E8468DE6-189F-4614-B5CA-77666AF14036}"/>
              </a:ext>
            </a:extLst>
          </p:cNvPr>
          <p:cNvPicPr>
            <a:picLocks noChangeAspect="1"/>
          </p:cNvPicPr>
          <p:nvPr>
            <p:custDataLst>
              <p:tags r:id="rId7"/>
            </p:custDataLst>
          </p:nvPr>
        </p:nvPicPr>
        <p:blipFill>
          <a:blip r:embed="rId6"/>
          <a:stretch>
            <a:fillRect/>
          </a:stretch>
        </p:blipFill>
        <p:spPr>
          <a:xfrm>
            <a:off x="929640" y="2755392"/>
            <a:ext cx="4892040" cy="3424428"/>
          </a:xfrm>
          <a:prstGeom prst="rect">
            <a:avLst/>
          </a:prstGeom>
          <a:ln>
            <a:noFill/>
          </a:ln>
          <a:effectLst>
            <a:outerShdw blurRad="292100" dist="139700" dir="2700000" algn="tl" rotWithShape="0">
              <a:srgbClr val="333333">
                <a:alpha val="65000"/>
              </a:srgbClr>
            </a:outerShdw>
          </a:effectLst>
        </p:spPr>
      </p:pic>
      <p:pic>
        <p:nvPicPr>
          <p:cNvPr id="4" name="图片 3">
            <a:extLst>
              <a:ext uri="{FF2B5EF4-FFF2-40B4-BE49-F238E27FC236}">
                <a16:creationId xmlns:a16="http://schemas.microsoft.com/office/drawing/2014/main" id="{8FBD7751-8B6B-44D6-9309-963CE089A3FC}"/>
              </a:ext>
            </a:extLst>
          </p:cNvPr>
          <p:cNvPicPr>
            <a:picLocks noChangeAspect="1"/>
          </p:cNvPicPr>
          <p:nvPr>
            <p:custDataLst>
              <p:tags r:id="rId9"/>
            </p:custDataLst>
          </p:nvPr>
        </p:nvPicPr>
        <p:blipFill>
          <a:blip r:embed="rId8"/>
          <a:stretch>
            <a:fillRect/>
          </a:stretch>
        </p:blipFill>
        <p:spPr>
          <a:xfrm>
            <a:off x="6290310" y="2750820"/>
            <a:ext cx="5143500" cy="3429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5968365"/>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62862" y="63147"/>
            <a:ext cx="8499198" cy="904594"/>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本文描写了哪些场景？分别对应怎样的背景？</a:t>
            </a:r>
          </a:p>
        </p:txBody>
      </p:sp>
      <p:sp>
        <p:nvSpPr>
          <p:cNvPr id="5" name="文本框 4">
            <a:extLst>
              <a:ext uri="{FF2B5EF4-FFF2-40B4-BE49-F238E27FC236}">
                <a16:creationId xmlns:a16="http://schemas.microsoft.com/office/drawing/2014/main" id="{7732A179-5AAD-4DD9-8B37-5A3531AAFC05}"/>
              </a:ext>
            </a:extLst>
          </p:cNvPr>
          <p:cNvSpPr txBox="1"/>
          <p:nvPr>
            <p:custDataLst>
              <p:tags r:id="rId4"/>
            </p:custDataLst>
          </p:nvPr>
        </p:nvSpPr>
        <p:spPr>
          <a:xfrm>
            <a:off x="929640" y="1475750"/>
            <a:ext cx="3093720" cy="584775"/>
          </a:xfrm>
          <a:prstGeom prst="rect">
            <a:avLst/>
          </a:prstGeom>
          <a:noFill/>
        </p:spPr>
        <p:txBody>
          <a:bodyPr wrap="square">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场景三</a:t>
            </a:r>
          </a:p>
        </p:txBody>
      </p:sp>
      <p:sp>
        <p:nvSpPr>
          <p:cNvPr id="7" name="文本框 6">
            <a:extLst>
              <a:ext uri="{FF2B5EF4-FFF2-40B4-BE49-F238E27FC236}">
                <a16:creationId xmlns:a16="http://schemas.microsoft.com/office/drawing/2014/main" id="{321A18F1-DFB6-43DB-885E-79A0FF554E2E}"/>
              </a:ext>
            </a:extLst>
          </p:cNvPr>
          <p:cNvSpPr txBox="1"/>
          <p:nvPr>
            <p:custDataLst>
              <p:tags r:id="rId5"/>
            </p:custDataLst>
          </p:nvPr>
        </p:nvSpPr>
        <p:spPr>
          <a:xfrm>
            <a:off x="3863340" y="1537305"/>
            <a:ext cx="6096000" cy="523220"/>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中英交接仪式，五星红旗升起</a:t>
            </a:r>
          </a:p>
        </p:txBody>
      </p:sp>
      <p:sp>
        <p:nvSpPr>
          <p:cNvPr id="9" name="文本框 8">
            <a:extLst>
              <a:ext uri="{FF2B5EF4-FFF2-40B4-BE49-F238E27FC236}">
                <a16:creationId xmlns:a16="http://schemas.microsoft.com/office/drawing/2014/main" id="{8A4C50B7-DBCF-4D47-B7C4-8326E4F49BB8}"/>
              </a:ext>
            </a:extLst>
          </p:cNvPr>
          <p:cNvSpPr txBox="1"/>
          <p:nvPr>
            <p:custDataLst>
              <p:tags r:id="rId6"/>
            </p:custDataLst>
          </p:nvPr>
        </p:nvSpPr>
        <p:spPr>
          <a:xfrm>
            <a:off x="548640" y="2513737"/>
            <a:ext cx="6629400" cy="3351046"/>
          </a:xfrm>
          <a:prstGeom prst="rect">
            <a:avLst/>
          </a:prstGeom>
          <a:solidFill>
            <a:schemeClr val="tx2">
              <a:lumMod val="20000"/>
              <a:lumOff val="80000"/>
            </a:schemeClr>
          </a:solidFill>
        </p:spPr>
        <p:txBody>
          <a:bodyPr wrap="square">
            <a:spAutoFit/>
          </a:bodyPr>
          <a:lstStyle/>
          <a:p>
            <a:pPr>
              <a:lnSpc>
                <a:spcPct val="150000"/>
              </a:lnSpc>
            </a:pPr>
            <a:r>
              <a:rPr lang="zh-CN" altLang="en-US" sz="2400">
                <a:latin typeface="微软雅黑" panose="020b0503020204020204" pitchFamily="34" charset="-122"/>
                <a:ea typeface="微软雅黑" panose="020b0503020204020204" pitchFamily="34" charset="-122"/>
              </a:rPr>
              <a:t>中英香港交接仪式是整个仪式的高潮。</a:t>
            </a:r>
          </a:p>
          <a:p>
            <a:pPr>
              <a:lnSpc>
                <a:spcPct val="150000"/>
              </a:lnSpc>
            </a:pPr>
            <a:r>
              <a:rPr lang="zh-CN" altLang="en-US" sz="2400" b="1">
                <a:latin typeface="微软雅黑" panose="020b0503020204020204" pitchFamily="34" charset="-122"/>
                <a:ea typeface="微软雅黑" panose="020b0503020204020204" pitchFamily="34" charset="-122"/>
              </a:rPr>
              <a:t>地点：</a:t>
            </a:r>
            <a:r>
              <a:rPr lang="zh-CN" altLang="en-US" sz="2400">
                <a:latin typeface="微软雅黑" panose="020b0503020204020204" pitchFamily="34" charset="-122"/>
                <a:ea typeface="微软雅黑" panose="020b0503020204020204" pitchFamily="34" charset="-122"/>
              </a:rPr>
              <a:t>香港会议展览中心。</a:t>
            </a:r>
          </a:p>
          <a:p>
            <a:pPr>
              <a:lnSpc>
                <a:spcPct val="150000"/>
              </a:lnSpc>
            </a:pPr>
            <a:r>
              <a:rPr lang="zh-CN" altLang="en-US" sz="2400" b="1">
                <a:latin typeface="微软雅黑" panose="020b0503020204020204" pitchFamily="34" charset="-122"/>
                <a:ea typeface="微软雅黑" panose="020b0503020204020204" pitchFamily="34" charset="-122"/>
              </a:rPr>
              <a:t>时间：</a:t>
            </a:r>
            <a:r>
              <a:rPr lang="en-US" altLang="zh-CN" sz="2400">
                <a:latin typeface="微软雅黑" panose="020b0503020204020204" pitchFamily="34" charset="-122"/>
                <a:ea typeface="微软雅黑" panose="020b0503020204020204" pitchFamily="34" charset="-122"/>
              </a:rPr>
              <a:t>1997</a:t>
            </a:r>
            <a:r>
              <a:rPr lang="zh-CN" altLang="en-US" sz="2400">
                <a:latin typeface="微软雅黑" panose="020b0503020204020204" pitchFamily="34" charset="-122"/>
                <a:ea typeface="微软雅黑" panose="020b0503020204020204" pitchFamily="34" charset="-122"/>
              </a:rPr>
              <a:t>年</a:t>
            </a:r>
            <a:r>
              <a:rPr lang="en-US" altLang="zh-CN" sz="2400">
                <a:latin typeface="微软雅黑" panose="020b0503020204020204" pitchFamily="34" charset="-122"/>
                <a:ea typeface="微软雅黑" panose="020b0503020204020204" pitchFamily="34" charset="-122"/>
              </a:rPr>
              <a:t>6</a:t>
            </a:r>
            <a:r>
              <a:rPr lang="zh-CN" altLang="en-US" sz="2400">
                <a:latin typeface="微软雅黑" panose="020b0503020204020204" pitchFamily="34" charset="-122"/>
                <a:ea typeface="微软雅黑" panose="020b0503020204020204" pitchFamily="34" charset="-122"/>
              </a:rPr>
              <a:t>月</a:t>
            </a:r>
            <a:r>
              <a:rPr lang="en-US" altLang="zh-CN" sz="2400">
                <a:latin typeface="微软雅黑" panose="020b0503020204020204" pitchFamily="34" charset="-122"/>
                <a:ea typeface="微软雅黑" panose="020b0503020204020204" pitchFamily="34" charset="-122"/>
              </a:rPr>
              <a:t>30</a:t>
            </a:r>
            <a:r>
              <a:rPr lang="zh-CN" altLang="en-US" sz="2400">
                <a:latin typeface="微软雅黑" panose="020b0503020204020204" pitchFamily="34" charset="-122"/>
                <a:ea typeface="微软雅黑" panose="020b0503020204020204" pitchFamily="34" charset="-122"/>
              </a:rPr>
              <a:t>日的最后一分钟和</a:t>
            </a:r>
            <a:r>
              <a:rPr lang="en-US" altLang="zh-CN" sz="2400">
                <a:latin typeface="微软雅黑" panose="020b0503020204020204" pitchFamily="34" charset="-122"/>
                <a:ea typeface="微软雅黑" panose="020b0503020204020204" pitchFamily="34" charset="-122"/>
              </a:rPr>
              <a:t>7</a:t>
            </a:r>
            <a:r>
              <a:rPr lang="zh-CN" altLang="en-US" sz="2400">
                <a:latin typeface="微软雅黑" panose="020b0503020204020204" pitchFamily="34" charset="-122"/>
                <a:ea typeface="微软雅黑" panose="020b0503020204020204" pitchFamily="34" charset="-122"/>
              </a:rPr>
              <a:t>月</a:t>
            </a: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日的第一分钟。米字旗在香港最后一次降下，五星红旗冉冉升起。与此同时，添马舰东广场升起五星红旗，中国人民解放军接管香港防务。</a:t>
            </a:r>
          </a:p>
        </p:txBody>
      </p:sp>
      <p:pic>
        <p:nvPicPr>
          <p:cNvPr id="4" name="图片 3">
            <a:extLst>
              <a:ext uri="{FF2B5EF4-FFF2-40B4-BE49-F238E27FC236}">
                <a16:creationId xmlns:a16="http://schemas.microsoft.com/office/drawing/2014/main" id="{1E5894FC-5E83-40C2-8BA8-EAE99C4260F6}"/>
              </a:ext>
            </a:extLst>
          </p:cNvPr>
          <p:cNvPicPr>
            <a:picLocks noChangeAspect="1"/>
          </p:cNvPicPr>
          <p:nvPr>
            <p:custDataLst>
              <p:tags r:id="rId8"/>
            </p:custDataLst>
          </p:nvPr>
        </p:nvPicPr>
        <p:blipFill>
          <a:blip r:embed="rId7"/>
          <a:stretch>
            <a:fillRect/>
          </a:stretch>
        </p:blipFill>
        <p:spPr>
          <a:xfrm>
            <a:off x="7284719" y="2592623"/>
            <a:ext cx="4600575" cy="3193274"/>
          </a:xfrm>
          <a:prstGeom prst="rect">
            <a:avLst/>
          </a:prstGeom>
        </p:spPr>
      </p:pic>
    </p:spTree>
    <p:extLst>
      <p:ext uri="{BB962C8B-B14F-4D97-AF65-F5344CB8AC3E}">
        <p14:creationId xmlns:p14="http://schemas.microsoft.com/office/powerpoint/2010/main" val="3412079680"/>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62862" y="63147"/>
            <a:ext cx="8499198" cy="904594"/>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本文描写了哪些场景？分别对应怎样的背景？</a:t>
            </a:r>
          </a:p>
        </p:txBody>
      </p:sp>
      <p:sp>
        <p:nvSpPr>
          <p:cNvPr id="5" name="文本框 4">
            <a:extLst>
              <a:ext uri="{FF2B5EF4-FFF2-40B4-BE49-F238E27FC236}">
                <a16:creationId xmlns:a16="http://schemas.microsoft.com/office/drawing/2014/main" id="{7732A179-5AAD-4DD9-8B37-5A3531AAFC05}"/>
              </a:ext>
            </a:extLst>
          </p:cNvPr>
          <p:cNvSpPr txBox="1"/>
          <p:nvPr>
            <p:custDataLst>
              <p:tags r:id="rId4"/>
            </p:custDataLst>
          </p:nvPr>
        </p:nvSpPr>
        <p:spPr>
          <a:xfrm>
            <a:off x="929640" y="1475750"/>
            <a:ext cx="3093720" cy="584775"/>
          </a:xfrm>
          <a:prstGeom prst="rect">
            <a:avLst/>
          </a:prstGeom>
          <a:noFill/>
        </p:spPr>
        <p:txBody>
          <a:bodyPr wrap="square">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场景四</a:t>
            </a:r>
          </a:p>
        </p:txBody>
      </p:sp>
      <p:sp>
        <p:nvSpPr>
          <p:cNvPr id="7" name="文本框 6">
            <a:extLst>
              <a:ext uri="{FF2B5EF4-FFF2-40B4-BE49-F238E27FC236}">
                <a16:creationId xmlns:a16="http://schemas.microsoft.com/office/drawing/2014/main" id="{321A18F1-DFB6-43DB-885E-79A0FF554E2E}"/>
              </a:ext>
            </a:extLst>
          </p:cNvPr>
          <p:cNvSpPr txBox="1"/>
          <p:nvPr>
            <p:custDataLst>
              <p:tags r:id="rId5"/>
            </p:custDataLst>
          </p:nvPr>
        </p:nvSpPr>
        <p:spPr>
          <a:xfrm>
            <a:off x="3863340" y="1537305"/>
            <a:ext cx="6096000" cy="523220"/>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2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“不列颠尼亚”号驶离香港</a:t>
            </a:r>
          </a:p>
        </p:txBody>
      </p:sp>
      <p:sp>
        <p:nvSpPr>
          <p:cNvPr id="9" name="文本框 8">
            <a:extLst>
              <a:ext uri="{FF2B5EF4-FFF2-40B4-BE49-F238E27FC236}">
                <a16:creationId xmlns:a16="http://schemas.microsoft.com/office/drawing/2014/main" id="{6F49EB12-6C69-4725-B661-F8109E152D41}"/>
              </a:ext>
            </a:extLst>
          </p:cNvPr>
          <p:cNvSpPr txBox="1"/>
          <p:nvPr>
            <p:custDataLst>
              <p:tags r:id="rId6"/>
            </p:custDataLst>
          </p:nvPr>
        </p:nvSpPr>
        <p:spPr>
          <a:xfrm>
            <a:off x="362862" y="3429000"/>
            <a:ext cx="6096000" cy="1135054"/>
          </a:xfrm>
          <a:prstGeom prst="rect">
            <a:avLst/>
          </a:prstGeom>
          <a:noFill/>
        </p:spPr>
        <p:txBody>
          <a:bodyPr wrap="square">
            <a:spAutoFit/>
          </a:bodyPr>
          <a:lstStyle/>
          <a:p>
            <a:pPr>
              <a:lnSpc>
                <a:spcPct val="150000"/>
              </a:lnSpc>
            </a:pPr>
            <a:r>
              <a:rPr lang="zh-CN" altLang="en-US" sz="2400" b="1">
                <a:latin typeface="微软雅黑" panose="020b0503020204020204" pitchFamily="34" charset="-122"/>
                <a:ea typeface="微软雅黑" panose="020b0503020204020204" pitchFamily="34" charset="-122"/>
              </a:rPr>
              <a:t>时间：</a:t>
            </a:r>
            <a:r>
              <a:rPr lang="zh-CN" altLang="en-US" sz="2400">
                <a:latin typeface="微软雅黑" panose="020b0503020204020204" pitchFamily="34" charset="-122"/>
                <a:ea typeface="微软雅黑" panose="020b0503020204020204" pitchFamily="34" charset="-122"/>
              </a:rPr>
              <a:t>零点</a:t>
            </a:r>
            <a:r>
              <a:rPr lang="en-US" altLang="zh-CN" sz="2400">
                <a:latin typeface="微软雅黑" panose="020b0503020204020204" pitchFamily="34" charset="-122"/>
                <a:ea typeface="微软雅黑" panose="020b0503020204020204" pitchFamily="34" charset="-122"/>
              </a:rPr>
              <a:t>40</a:t>
            </a:r>
            <a:r>
              <a:rPr lang="zh-CN" altLang="en-US" sz="2400">
                <a:latin typeface="微软雅黑" panose="020b0503020204020204" pitchFamily="34" charset="-122"/>
                <a:ea typeface="微软雅黑" panose="020b0503020204020204" pitchFamily="34" charset="-122"/>
              </a:rPr>
              <a:t>分，查尔斯王子和离任总督彭定康乘坐“不列颠尼亚”号离港。</a:t>
            </a:r>
          </a:p>
        </p:txBody>
      </p:sp>
      <p:pic>
        <p:nvPicPr>
          <p:cNvPr id="4" name="图片 3">
            <a:extLst>
              <a:ext uri="{FF2B5EF4-FFF2-40B4-BE49-F238E27FC236}">
                <a16:creationId xmlns:a16="http://schemas.microsoft.com/office/drawing/2014/main" id="{8A403D19-8469-477C-933C-8F0C43E4FA37}"/>
              </a:ext>
            </a:extLst>
          </p:cNvPr>
          <p:cNvPicPr>
            <a:picLocks noChangeAspect="1"/>
          </p:cNvPicPr>
          <p:nvPr>
            <p:custDataLst>
              <p:tags r:id="rId8"/>
            </p:custDataLst>
          </p:nvPr>
        </p:nvPicPr>
        <p:blipFill>
          <a:blip r:embed="rId7"/>
          <a:stretch>
            <a:fillRect/>
          </a:stretch>
        </p:blipFill>
        <p:spPr>
          <a:xfrm>
            <a:off x="6843935" y="2584369"/>
            <a:ext cx="4848285" cy="35509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94363186"/>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509806" y="106681"/>
            <a:ext cx="6159858" cy="975360"/>
          </a:xfrm>
          <a:solidFill>
            <a:schemeClr val="accent1">
              <a:lumMod val="75000"/>
            </a:schemeClr>
          </a:solidFill>
        </p:spPr>
        <p:txBody>
          <a:bodyPr>
            <a:normAutofit/>
          </a:bodyPr>
          <a:lstStyle/>
          <a:p>
            <a:r>
              <a:rPr lang="zh-CN" altLang="en-US" sz="3600" b="1">
                <a:solidFill>
                  <a:schemeClr val="bg1"/>
                </a:solidFill>
                <a:latin typeface="微软雅黑" panose="020b0503020204020204" pitchFamily="34" charset="-122"/>
                <a:ea typeface="微软雅黑" panose="020b0503020204020204" pitchFamily="34" charset="-122"/>
              </a:rPr>
              <a:t>品味下列语言的言外之意？</a:t>
            </a:r>
          </a:p>
        </p:txBody>
      </p:sp>
      <p:sp>
        <p:nvSpPr>
          <p:cNvPr id="3" name="矩形 2">
            <a:extLst>
              <a:ext uri="{FF2B5EF4-FFF2-40B4-BE49-F238E27FC236}">
                <a16:creationId xmlns:a16="http://schemas.microsoft.com/office/drawing/2014/main" id="{3761F04D-4CCE-4AD2-B575-7A47701575CB}"/>
              </a:ext>
            </a:extLst>
          </p:cNvPr>
          <p:cNvSpPr/>
          <p:nvPr>
            <p:custDataLst>
              <p:tags r:id="rId4"/>
            </p:custDataLst>
          </p:nvPr>
        </p:nvSpPr>
        <p:spPr>
          <a:xfrm>
            <a:off x="509806" y="1164743"/>
            <a:ext cx="11172388" cy="5509200"/>
          </a:xfrm>
          <a:prstGeom prst="rect">
            <a:avLst/>
          </a:prstGeom>
        </p:spPr>
        <p:txBody>
          <a:bodyPr wrap="square">
            <a:spAutoFit/>
          </a:bodyPr>
          <a:lstStyle/>
          <a:p>
            <a:pPr marL="742950" indent="-742950">
              <a:buAutoNum type="arabicPeriod"/>
            </a:pPr>
            <a:r>
              <a:rPr lang="zh-CN" altLang="en-US"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停泊在港湾中的皇家游轮“不列颠尼亚”号和邻近大厦</a:t>
            </a:r>
            <a:r>
              <a:rPr lang="en-US" altLang="zh-CN"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_</a:t>
            </a:r>
            <a:r>
              <a:rPr lang="zh-CN" altLang="en-US"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上悬挂的巨幅紫荆花图案，恰好构成这个“日落仪式”的背景</a:t>
            </a:r>
            <a:endParaRPr lang="en-US" altLang="zh-CN" sz="3200" b="1">
              <a:solidFill>
                <a:srgbClr val="002060"/>
              </a:solidFill>
              <a:effectLst>
                <a:outerShdw blurRad="38100" dist="38100" dir="2700000" algn="tl">
                  <a:srgbClr val="000000">
                    <a:alpha val="43137"/>
                  </a:srgbClr>
                </a:outerShdw>
              </a:effectLst>
              <a:latin typeface="宋体" pitchFamily="2" charset="-122"/>
              <a:ea typeface="宋体" pitchFamily="2" charset="-122"/>
            </a:endParaRPr>
          </a:p>
          <a:p>
            <a:pPr marL="742950" indent="-742950">
              <a:buAutoNum type="arabicPeriod"/>
            </a:pPr>
            <a:r>
              <a:rPr lang="zh-CN" altLang="en-US"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一百五十六年前，一个叫爱德华的英国舰长带领士兵占领了港岛在这里升起了英国国旗</a:t>
            </a:r>
            <a:r>
              <a:rPr lang="en-US" altLang="zh-CN"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a:t>
            </a:r>
            <a:r>
              <a:rPr lang="zh-CN" altLang="en-US"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今天，另一名英国海军士兵在‘ 威尔士亲王’军营旁的这个地方降下了米字旗。</a:t>
            </a:r>
            <a:endParaRPr lang="en-US" altLang="zh-CN"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endParaRPr>
          </a:p>
          <a:p>
            <a:pPr marL="742950" indent="-742950">
              <a:buAutoNum type="arabicPeriod"/>
            </a:pPr>
            <a:endParaRPr lang="en-US" altLang="zh-CN"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endParaRPr>
          </a:p>
          <a:p>
            <a:pPr marL="742950" indent="-742950">
              <a:buAutoNum type="arabicPeriod"/>
            </a:pPr>
            <a:r>
              <a:rPr lang="zh-CN" altLang="en-US"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将于</a:t>
            </a:r>
            <a:r>
              <a:rPr lang="en-US" altLang="zh-CN"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1997</a:t>
            </a:r>
            <a:r>
              <a:rPr lang="zh-CN" altLang="en-US"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年年底退役的“不列颠尼亚”号很快消失在南海的夜幕中。</a:t>
            </a:r>
            <a:endParaRPr lang="en-US" altLang="zh-CN"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endParaRPr>
          </a:p>
          <a:p>
            <a:endParaRPr lang="en-US" altLang="zh-CN"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endParaRPr>
          </a:p>
          <a:p>
            <a:r>
              <a:rPr lang="en-US" altLang="zh-CN"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4.</a:t>
            </a:r>
            <a:r>
              <a:rPr lang="zh-CN" altLang="en-US"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大英帝国从海上来，又从海上去。</a:t>
            </a:r>
          </a:p>
        </p:txBody>
      </p:sp>
    </p:spTree>
    <p:extLst>
      <p:ext uri="{BB962C8B-B14F-4D97-AF65-F5344CB8AC3E}">
        <p14:creationId xmlns:p14="http://schemas.microsoft.com/office/powerpoint/2010/main" val="3085143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a:extLst>
              <a:ext uri="{FF2B5EF4-FFF2-40B4-BE49-F238E27FC236}">
                <a16:creationId xmlns:a16="http://schemas.microsoft.com/office/drawing/2014/main" id="{90010ABD-E226-4347-899D-4E0D93E2C005}"/>
              </a:ext>
            </a:extLst>
          </p:cNvPr>
          <p:cNvPicPr>
            <a:picLocks noChangeAspect="1"/>
          </p:cNvPicPr>
          <p:nvPr>
            <p:custDataLst>
              <p:tags r:id="rId4"/>
            </p:custDataLst>
          </p:nvPr>
        </p:nvPicPr>
        <p:blipFill>
          <a:blip r:embed="rId3"/>
          <a:stretch>
            <a:fillRect/>
          </a:stretch>
        </p:blipFill>
        <p:spPr>
          <a:xfrm>
            <a:off x="-64393" y="0"/>
            <a:ext cx="12176974" cy="6830980"/>
          </a:xfrm>
          <a:prstGeom prst="rect">
            <a:avLst/>
          </a:prstGeom>
        </p:spPr>
      </p:pic>
      <p:sp>
        <p:nvSpPr>
          <p:cNvPr id="5" name="矩形 4">
            <a:extLst>
              <a:ext uri="{FF2B5EF4-FFF2-40B4-BE49-F238E27FC236}">
                <a16:creationId xmlns:a16="http://schemas.microsoft.com/office/drawing/2014/main" id="{4E905819-6E78-4D43-8BBE-3BC8C9825C5B}"/>
              </a:ext>
            </a:extLst>
          </p:cNvPr>
          <p:cNvSpPr/>
          <p:nvPr>
            <p:custDataLst>
              <p:tags r:id="rId5"/>
            </p:custDataLst>
          </p:nvPr>
        </p:nvSpPr>
        <p:spPr>
          <a:xfrm>
            <a:off x="2720340" y="2322920"/>
            <a:ext cx="6065520" cy="2942823"/>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lnSpc>
                <a:spcPct val="150000"/>
              </a:lnSpc>
            </a:pPr>
            <a:r>
              <a:rPr lang="zh-CN" altLang="en-US" sz="2400">
                <a:latin typeface="华文新魏" panose="02010800040101010101" pitchFamily="2" charset="-122"/>
                <a:ea typeface="华文新魏" panose="02010800040101010101" pitchFamily="2" charset="-122"/>
              </a:rPr>
              <a:t>周婷  杨兴</a:t>
            </a:r>
            <a:endParaRPr lang="en-US" altLang="zh-CN" sz="2400">
              <a:latin typeface="华文新魏" pitchFamily="2" charset="-122"/>
              <a:ea typeface="华文新魏" pitchFamily="2" charset="-122"/>
            </a:endParaRPr>
          </a:p>
          <a:p>
            <a:pPr algn="ctr">
              <a:lnSpc>
                <a:spcPct val="150000"/>
              </a:lnSpc>
            </a:pPr>
            <a:r>
              <a:rPr lang="zh-CN" altLang="en-US">
                <a:latin typeface="微软雅黑" panose="020b0503020204020204" pitchFamily="34" charset="-122"/>
                <a:ea typeface="微软雅黑" panose="020b0503020204020204" pitchFamily="34" charset="-122"/>
              </a:rPr>
              <a:t>统编版高中语文选择性必修上册</a:t>
            </a:r>
            <a:endParaRPr lang="en-US" altLang="zh-CN">
              <a:latin typeface="微软雅黑" panose="020b0503020204020204" pitchFamily="34" charset="-122"/>
              <a:ea typeface="微软雅黑" panose="020b0503020204020204" pitchFamily="34" charset="-122"/>
            </a:endParaRPr>
          </a:p>
          <a:p>
            <a:pPr algn="ctr">
              <a:lnSpc>
                <a:spcPct val="150000"/>
              </a:lnSpc>
            </a:pPr>
            <a:r>
              <a:rPr lang="zh-CN" altLang="en-US">
                <a:latin typeface="仿宋" panose="02010609060101010101" pitchFamily="49" charset="-122"/>
                <a:ea typeface="仿宋" panose="02010609060101010101" pitchFamily="49" charset="-122"/>
              </a:rPr>
              <a:t>授课人：长郡斑马湖中学 谢忠凯</a:t>
            </a:r>
          </a:p>
        </p:txBody>
      </p:sp>
      <p:pic>
        <p:nvPicPr>
          <p:cNvPr id="3" name="图片 2">
            <a:extLst>
              <a:ext uri="{FF2B5EF4-FFF2-40B4-BE49-F238E27FC236}">
                <a16:creationId xmlns:a16="http://schemas.microsoft.com/office/drawing/2014/main" id="{DDD19525-6BE8-4ECE-8EA2-15CA4E0172A2}"/>
              </a:ext>
            </a:extLst>
          </p:cNvPr>
          <p:cNvPicPr>
            <a:picLocks noChangeAspect="1"/>
          </p:cNvPicPr>
          <p:nvPr>
            <p:custDataLst>
              <p:tags r:id="rId7"/>
            </p:custDataLst>
          </p:nvPr>
        </p:nvPicPr>
        <p:blipFill>
          <a:blip r:embed="rId6"/>
          <a:stretch>
            <a:fillRect/>
          </a:stretch>
        </p:blipFill>
        <p:spPr>
          <a:xfrm>
            <a:off x="2422864" y="2322920"/>
            <a:ext cx="6828112" cy="1280271"/>
          </a:xfrm>
          <a:prstGeom prst="rect">
            <a:avLst/>
          </a:prstGeom>
        </p:spPr>
      </p:pic>
    </p:spTree>
    <p:extLst>
      <p:ext uri="{BB962C8B-B14F-4D97-AF65-F5344CB8AC3E}">
        <p14:creationId xmlns:p14="http://schemas.microsoft.com/office/powerpoint/2010/main" val="3105468185"/>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a:extLst>
              <a:ext uri="{FF2B5EF4-FFF2-40B4-BE49-F238E27FC236}">
                <a16:creationId xmlns:a16="http://schemas.microsoft.com/office/drawing/2014/main" id="{3761F04D-4CCE-4AD2-B575-7A47701575CB}"/>
              </a:ext>
            </a:extLst>
          </p:cNvPr>
          <p:cNvSpPr/>
          <p:nvPr>
            <p:custDataLst>
              <p:tags r:id="rId3"/>
            </p:custDataLst>
          </p:nvPr>
        </p:nvSpPr>
        <p:spPr>
          <a:xfrm>
            <a:off x="371912" y="213419"/>
            <a:ext cx="11172388" cy="954107"/>
          </a:xfrm>
          <a:prstGeom prst="rect">
            <a:avLst/>
          </a:prstGeom>
        </p:spPr>
        <p:txBody>
          <a:bodyPr wrap="square">
            <a:spAutoFit/>
          </a:bodyPr>
          <a:lstStyle/>
          <a:p>
            <a:r>
              <a:rPr lang="zh-CN" altLang="en-US" sz="28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停泊在港湾中的皇家游轮“不列颠尼亚”号和邻近大厦上悬挂的巨幅紫荆花图案，恰好构成这个“日落仪式”的背景。</a:t>
            </a:r>
            <a:endParaRPr lang="en-US" altLang="zh-CN" sz="2800" b="1">
              <a:solidFill>
                <a:srgbClr val="002060"/>
              </a:solidFill>
              <a:effectLst>
                <a:outerShdw blurRad="38100" dist="38100" dir="2700000" algn="tl">
                  <a:srgbClr val="000000">
                    <a:alpha val="43137"/>
                  </a:srgbClr>
                </a:outerShdw>
              </a:effectLst>
              <a:latin typeface="宋体" pitchFamily="2" charset="-122"/>
              <a:ea typeface="宋体" pitchFamily="2" charset="-122"/>
            </a:endParaRPr>
          </a:p>
        </p:txBody>
      </p:sp>
      <p:sp>
        <p:nvSpPr>
          <p:cNvPr id="2" name="文本框 1">
            <a:extLst>
              <a:ext uri="{FF2B5EF4-FFF2-40B4-BE49-F238E27FC236}">
                <a16:creationId xmlns:a16="http://schemas.microsoft.com/office/drawing/2014/main" id="{A6187F4C-8139-4936-982C-8CFB7EE00574}"/>
              </a:ext>
            </a:extLst>
          </p:cNvPr>
          <p:cNvSpPr txBox="1"/>
          <p:nvPr>
            <p:custDataLst>
              <p:tags r:id="rId4"/>
            </p:custDataLst>
          </p:nvPr>
        </p:nvSpPr>
        <p:spPr>
          <a:xfrm>
            <a:off x="937260" y="4817029"/>
            <a:ext cx="10607040" cy="1827552"/>
          </a:xfrm>
          <a:prstGeom prst="rect">
            <a:avLst/>
          </a:prstGeom>
          <a:solidFill>
            <a:schemeClr val="tx2">
              <a:lumMod val="20000"/>
              <a:lumOff val="80000"/>
            </a:schemeClr>
          </a:solidFill>
        </p:spPr>
        <p:txBody>
          <a:bodyPr wrap="square">
            <a:spAutoFit/>
          </a:bodyPr>
          <a:lstStyle/>
          <a:p>
            <a:pPr>
              <a:lnSpc>
                <a:spcPct val="120000"/>
              </a:lnSpc>
            </a:pPr>
            <a:r>
              <a:rPr lang="zh-CN" altLang="en-US" sz="2400">
                <a:latin typeface="微软雅黑" panose="020b0503020204020204" pitchFamily="34" charset="-122"/>
                <a:ea typeface="微软雅黑" panose="020b0503020204020204" pitchFamily="34" charset="-122"/>
              </a:rPr>
              <a:t>英国曾经占领了非常广大的殖民地，被称为“日不落帝国”，喻指在它的领土上，永远都有阳光照耀。香港作为英国在东方的最后一块殖民地，于</a:t>
            </a:r>
            <a:r>
              <a:rPr lang="en-US" altLang="zh-CN" sz="2400">
                <a:latin typeface="微软雅黑" panose="020b0503020204020204" pitchFamily="34" charset="-122"/>
                <a:ea typeface="微软雅黑" panose="020b0503020204020204" pitchFamily="34" charset="-122"/>
              </a:rPr>
              <a:t>1997</a:t>
            </a:r>
            <a:r>
              <a:rPr lang="zh-CN" altLang="en-US" sz="2400">
                <a:latin typeface="微软雅黑" panose="020b0503020204020204" pitchFamily="34" charset="-122"/>
                <a:ea typeface="微软雅黑" panose="020b0503020204020204" pitchFamily="34" charset="-122"/>
              </a:rPr>
              <a:t>年脱离英国的统治，回归祖国，可以说在中国香港的土地上，英殖民统治的太阳落了。所以把英国告别的仪式称为“日落仪式”。</a:t>
            </a:r>
          </a:p>
        </p:txBody>
      </p:sp>
      <p:pic>
        <p:nvPicPr>
          <p:cNvPr id="5" name="图片 4">
            <a:extLst>
              <a:ext uri="{FF2B5EF4-FFF2-40B4-BE49-F238E27FC236}">
                <a16:creationId xmlns:a16="http://schemas.microsoft.com/office/drawing/2014/main" id="{63AE1E71-7593-48C6-8153-3433FB4405A5}"/>
              </a:ext>
            </a:extLst>
          </p:cNvPr>
          <p:cNvPicPr>
            <a:picLocks noChangeAspect="1"/>
          </p:cNvPicPr>
          <p:nvPr>
            <p:custDataLst>
              <p:tags r:id="rId6"/>
            </p:custDataLst>
          </p:nvPr>
        </p:nvPicPr>
        <p:blipFill>
          <a:blip r:embed="rId5"/>
          <a:stretch>
            <a:fillRect/>
          </a:stretch>
        </p:blipFill>
        <p:spPr>
          <a:xfrm>
            <a:off x="1447799" y="1321561"/>
            <a:ext cx="3723782" cy="2467006"/>
          </a:xfrm>
          <a:prstGeom prst="rect">
            <a:avLst/>
          </a:prstGeom>
        </p:spPr>
      </p:pic>
      <p:pic>
        <p:nvPicPr>
          <p:cNvPr id="7" name="图片 6">
            <a:extLst>
              <a:ext uri="{FF2B5EF4-FFF2-40B4-BE49-F238E27FC236}">
                <a16:creationId xmlns:a16="http://schemas.microsoft.com/office/drawing/2014/main" id="{B34427B6-F656-41B9-962B-3C70E03EBC9F}"/>
              </a:ext>
            </a:extLst>
          </p:cNvPr>
          <p:cNvPicPr>
            <a:picLocks noChangeAspect="1"/>
          </p:cNvPicPr>
          <p:nvPr>
            <p:custDataLst>
              <p:tags r:id="rId8"/>
            </p:custDataLst>
          </p:nvPr>
        </p:nvPicPr>
        <p:blipFill>
          <a:blip r:embed="rId7"/>
          <a:stretch>
            <a:fillRect/>
          </a:stretch>
        </p:blipFill>
        <p:spPr>
          <a:xfrm>
            <a:off x="6499703" y="1337034"/>
            <a:ext cx="3838584" cy="2451533"/>
          </a:xfrm>
          <a:prstGeom prst="rect">
            <a:avLst/>
          </a:prstGeom>
        </p:spPr>
      </p:pic>
      <p:sp>
        <p:nvSpPr>
          <p:cNvPr id="8" name="矩形 7">
            <a:extLst>
              <a:ext uri="{FF2B5EF4-FFF2-40B4-BE49-F238E27FC236}">
                <a16:creationId xmlns:a16="http://schemas.microsoft.com/office/drawing/2014/main" id="{A4CD6424-A4B1-438E-BB59-7455AE68DBC9}"/>
              </a:ext>
            </a:extLst>
          </p:cNvPr>
          <p:cNvSpPr/>
          <p:nvPr>
            <p:custDataLst>
              <p:tags r:id="rId9"/>
            </p:custDataLst>
          </p:nvPr>
        </p:nvSpPr>
        <p:spPr>
          <a:xfrm>
            <a:off x="1495163" y="3867363"/>
            <a:ext cx="3629053" cy="792088"/>
          </a:xfrm>
          <a:prstGeom prst="rect">
            <a:avLst/>
          </a:prstGeom>
          <a:solidFill>
            <a:srgbClr val="E5B440">
              <a:lumMod val="60000"/>
              <a:lumOff val="40000"/>
            </a:srgbClr>
          </a:solidFill>
          <a:ln w="25400" cap="flat" cmpd="sng" algn="ctr">
            <a:solidFill>
              <a:srgbClr val="918415">
                <a:shade val="50000"/>
              </a:srgbClr>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a:ln>
                  <a:noFill/>
                </a:ln>
                <a:solidFill>
                  <a:srgbClr val="002060"/>
                </a:solidFill>
                <a:effectLst/>
                <a:uLnTx/>
                <a:uFillTx/>
                <a:latin typeface="Franklin Gothic Book"/>
                <a:ea typeface="黑体" panose="02010609060101010101" pitchFamily="49" charset="-122"/>
                <a:cs typeface="+mn-cs"/>
              </a:rPr>
              <a:t>昔日</a:t>
            </a:r>
            <a:r>
              <a:rPr lang="zh-CN" altLang="en-US" sz="3200" b="1" kern="0">
                <a:solidFill>
                  <a:srgbClr val="002060"/>
                </a:solidFill>
                <a:latin typeface="Franklin Gothic Book"/>
                <a:ea typeface="黑体" panose="02010609060101010101" pitchFamily="49" charset="-122"/>
              </a:rPr>
              <a:t>日不落帝国</a:t>
            </a:r>
            <a:endParaRPr kumimoji="0" lang="zh-CN" altLang="en-US" sz="3200" b="1" i="0" u="none" strike="noStrike" kern="0" cap="none" spc="0" normalizeH="0" baseline="0" noProof="0">
              <a:ln>
                <a:noFill/>
              </a:ln>
              <a:solidFill>
                <a:srgbClr val="002060"/>
              </a:solidFill>
              <a:effectLst/>
              <a:uLnTx/>
              <a:uFillTx/>
              <a:latin typeface="Franklin Gothic Book"/>
              <a:ea typeface="黑体" pitchFamily="49" charset="-122"/>
              <a:cs typeface="+mn-cs"/>
            </a:endParaRPr>
          </a:p>
        </p:txBody>
      </p:sp>
      <p:sp>
        <p:nvSpPr>
          <p:cNvPr id="9" name="矩形 8">
            <a:extLst>
              <a:ext uri="{FF2B5EF4-FFF2-40B4-BE49-F238E27FC236}">
                <a16:creationId xmlns:a16="http://schemas.microsoft.com/office/drawing/2014/main" id="{DE0E574B-3B6B-41F5-8738-26F525E37C49}"/>
              </a:ext>
            </a:extLst>
          </p:cNvPr>
          <p:cNvSpPr/>
          <p:nvPr>
            <p:custDataLst>
              <p:tags r:id="rId10"/>
            </p:custDataLst>
          </p:nvPr>
        </p:nvSpPr>
        <p:spPr>
          <a:xfrm>
            <a:off x="6604468" y="3867363"/>
            <a:ext cx="3629053" cy="792088"/>
          </a:xfrm>
          <a:prstGeom prst="rect">
            <a:avLst/>
          </a:prstGeom>
          <a:solidFill>
            <a:srgbClr val="E5B440">
              <a:lumMod val="60000"/>
              <a:lumOff val="40000"/>
            </a:srgbClr>
          </a:solidFill>
          <a:ln w="25400" cap="flat" cmpd="sng" algn="ctr">
            <a:solidFill>
              <a:srgbClr val="918415">
                <a:shade val="50000"/>
              </a:srgbClr>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a:ln>
                  <a:noFill/>
                </a:ln>
                <a:solidFill>
                  <a:srgbClr val="002060"/>
                </a:solidFill>
                <a:effectLst/>
                <a:uLnTx/>
                <a:uFillTx/>
                <a:latin typeface="Franklin Gothic Book"/>
                <a:ea typeface="黑体" panose="02010609060101010101" pitchFamily="49" charset="-122"/>
                <a:cs typeface="+mn-cs"/>
              </a:rPr>
              <a:t>今日游轮离去</a:t>
            </a:r>
          </a:p>
        </p:txBody>
      </p:sp>
    </p:spTree>
    <p:extLst>
      <p:ext uri="{BB962C8B-B14F-4D97-AF65-F5344CB8AC3E}">
        <p14:creationId xmlns:p14="http://schemas.microsoft.com/office/powerpoint/2010/main" val="22149212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a:extLst>
              <a:ext uri="{FF2B5EF4-FFF2-40B4-BE49-F238E27FC236}">
                <a16:creationId xmlns:a16="http://schemas.microsoft.com/office/drawing/2014/main" id="{3761F04D-4CCE-4AD2-B575-7A47701575CB}"/>
              </a:ext>
            </a:extLst>
          </p:cNvPr>
          <p:cNvSpPr/>
          <p:nvPr>
            <p:custDataLst>
              <p:tags r:id="rId3"/>
            </p:custDataLst>
          </p:nvPr>
        </p:nvSpPr>
        <p:spPr>
          <a:xfrm>
            <a:off x="212626" y="181763"/>
            <a:ext cx="11788874" cy="1384995"/>
          </a:xfrm>
          <a:prstGeom prst="rect">
            <a:avLst/>
          </a:prstGeom>
        </p:spPr>
        <p:txBody>
          <a:bodyPr wrap="square">
            <a:spAutoFit/>
          </a:bodyPr>
          <a:lstStyle/>
          <a:p>
            <a:r>
              <a:rPr lang="zh-CN" altLang="en-US" sz="28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一百五十六年前，一个叫爱德华的英国舰长带领士兵占领了港岛在这里升起了英国国旗</a:t>
            </a:r>
            <a:r>
              <a:rPr lang="en-US" altLang="zh-CN" sz="28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a:t>
            </a:r>
            <a:r>
              <a:rPr lang="zh-CN" altLang="en-US" sz="28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今天，另一名英国海军士兵在“威尔士亲王”军营旁的这个地方降下了米字旗。</a:t>
            </a:r>
          </a:p>
        </p:txBody>
      </p:sp>
      <p:sp>
        <p:nvSpPr>
          <p:cNvPr id="4" name="文本框 3">
            <a:extLst>
              <a:ext uri="{FF2B5EF4-FFF2-40B4-BE49-F238E27FC236}">
                <a16:creationId xmlns:a16="http://schemas.microsoft.com/office/drawing/2014/main" id="{375DCE6F-0244-475C-B50C-54F2F918CC37}"/>
              </a:ext>
            </a:extLst>
          </p:cNvPr>
          <p:cNvSpPr txBox="1"/>
          <p:nvPr>
            <p:custDataLst>
              <p:tags r:id="rId4"/>
            </p:custDataLst>
          </p:nvPr>
        </p:nvSpPr>
        <p:spPr>
          <a:xfrm>
            <a:off x="388620" y="1703526"/>
            <a:ext cx="11612880" cy="1135054"/>
          </a:xfrm>
          <a:prstGeom prst="rect">
            <a:avLst/>
          </a:prstGeom>
          <a:solidFill>
            <a:schemeClr val="tx2">
              <a:lumMod val="20000"/>
              <a:lumOff val="80000"/>
            </a:schemeClr>
          </a:solidFill>
        </p:spPr>
        <p:txBody>
          <a:bodyPr wrap="square">
            <a:spAutoFit/>
          </a:bodyPr>
          <a:lstStyle/>
          <a:p>
            <a:pPr>
              <a:lnSpc>
                <a:spcPct val="150000"/>
              </a:lnSpc>
            </a:pPr>
            <a:r>
              <a:rPr lang="zh-CN" altLang="en-US" sz="2400">
                <a:latin typeface="微软雅黑" panose="020b0503020204020204" pitchFamily="34" charset="-122"/>
                <a:ea typeface="微软雅黑" panose="020b0503020204020204" pitchFamily="34" charset="-122"/>
              </a:rPr>
              <a:t>鲜明的对比，一百多年前英国殖民者占领香港，让中国人倍感耻辱，而今天，中国终于收回了香港，其中包含了中国人民对长达一个半世纪的殖民统治结束的欣喜之情。</a:t>
            </a:r>
          </a:p>
        </p:txBody>
      </p:sp>
      <p:pic>
        <p:nvPicPr>
          <p:cNvPr id="6" name="图片 5">
            <a:extLst>
              <a:ext uri="{FF2B5EF4-FFF2-40B4-BE49-F238E27FC236}">
                <a16:creationId xmlns:a16="http://schemas.microsoft.com/office/drawing/2014/main" id="{5DDC1136-5F66-42A2-B342-89B390B9C89C}"/>
              </a:ext>
            </a:extLst>
          </p:cNvPr>
          <p:cNvPicPr>
            <a:picLocks noChangeAspect="1"/>
          </p:cNvPicPr>
          <p:nvPr>
            <p:custDataLst>
              <p:tags r:id="rId6"/>
            </p:custDataLst>
          </p:nvPr>
        </p:nvPicPr>
        <p:blipFill>
          <a:blip r:embed="rId5"/>
          <a:stretch>
            <a:fillRect/>
          </a:stretch>
        </p:blipFill>
        <p:spPr>
          <a:xfrm>
            <a:off x="6629400" y="2915602"/>
            <a:ext cx="3672840" cy="2488349"/>
          </a:xfrm>
          <a:prstGeom prst="rect">
            <a:avLst/>
          </a:prstGeom>
        </p:spPr>
      </p:pic>
      <p:pic>
        <p:nvPicPr>
          <p:cNvPr id="7" name="图片 6">
            <a:extLst>
              <a:ext uri="{FF2B5EF4-FFF2-40B4-BE49-F238E27FC236}">
                <a16:creationId xmlns:a16="http://schemas.microsoft.com/office/drawing/2014/main" id="{34F0DC2C-927D-40C9-AC91-2A515801D202}"/>
              </a:ext>
            </a:extLst>
          </p:cNvPr>
          <p:cNvPicPr>
            <a:picLocks noChangeAspect="1"/>
          </p:cNvPicPr>
          <p:nvPr>
            <p:custDataLst>
              <p:tags r:id="rId8"/>
            </p:custDataLst>
          </p:nvPr>
        </p:nvPicPr>
        <p:blipFill>
          <a:blip r:embed="rId7"/>
          <a:stretch>
            <a:fillRect/>
          </a:stretch>
        </p:blipFill>
        <p:spPr>
          <a:xfrm>
            <a:off x="944879" y="2915602"/>
            <a:ext cx="4081006" cy="2488348"/>
          </a:xfrm>
          <a:prstGeom prst="rect">
            <a:avLst/>
          </a:prstGeom>
        </p:spPr>
      </p:pic>
      <p:sp>
        <p:nvSpPr>
          <p:cNvPr id="8" name="矩形 7">
            <a:extLst>
              <a:ext uri="{FF2B5EF4-FFF2-40B4-BE49-F238E27FC236}">
                <a16:creationId xmlns:a16="http://schemas.microsoft.com/office/drawing/2014/main" id="{A4B3C3E3-AD0C-427F-8FBD-461CDC67F29C}"/>
              </a:ext>
            </a:extLst>
          </p:cNvPr>
          <p:cNvSpPr/>
          <p:nvPr>
            <p:custDataLst>
              <p:tags r:id="rId9"/>
            </p:custDataLst>
          </p:nvPr>
        </p:nvSpPr>
        <p:spPr>
          <a:xfrm>
            <a:off x="1030076" y="5649737"/>
            <a:ext cx="3629053" cy="792088"/>
          </a:xfrm>
          <a:prstGeom prst="rect">
            <a:avLst/>
          </a:prstGeom>
          <a:solidFill>
            <a:srgbClr val="E5B440">
              <a:lumMod val="60000"/>
              <a:lumOff val="40000"/>
            </a:srgbClr>
          </a:solidFill>
          <a:ln w="25400" cap="flat" cmpd="sng" algn="ctr">
            <a:solidFill>
              <a:srgbClr val="918415">
                <a:shade val="50000"/>
              </a:srgbClr>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a:ln>
                  <a:noFill/>
                </a:ln>
                <a:solidFill>
                  <a:srgbClr val="002060"/>
                </a:solidFill>
                <a:effectLst/>
                <a:uLnTx/>
                <a:uFillTx/>
                <a:latin typeface="Franklin Gothic Book"/>
                <a:ea typeface="黑体" panose="02010609060101010101" pitchFamily="49" charset="-122"/>
                <a:cs typeface="+mn-cs"/>
              </a:rPr>
              <a:t>昔日占领香港</a:t>
            </a:r>
          </a:p>
        </p:txBody>
      </p:sp>
      <p:sp>
        <p:nvSpPr>
          <p:cNvPr id="9" name="矩形 8">
            <a:extLst>
              <a:ext uri="{FF2B5EF4-FFF2-40B4-BE49-F238E27FC236}">
                <a16:creationId xmlns:a16="http://schemas.microsoft.com/office/drawing/2014/main" id="{80A767ED-006D-455D-8298-0B091C5C8D81}"/>
              </a:ext>
            </a:extLst>
          </p:cNvPr>
          <p:cNvSpPr/>
          <p:nvPr>
            <p:custDataLst>
              <p:tags r:id="rId10"/>
            </p:custDataLst>
          </p:nvPr>
        </p:nvSpPr>
        <p:spPr>
          <a:xfrm>
            <a:off x="6673187" y="5649737"/>
            <a:ext cx="3629053" cy="792088"/>
          </a:xfrm>
          <a:prstGeom prst="rect">
            <a:avLst/>
          </a:prstGeom>
          <a:solidFill>
            <a:srgbClr val="E5B440">
              <a:lumMod val="60000"/>
              <a:lumOff val="40000"/>
            </a:srgbClr>
          </a:solidFill>
          <a:ln w="25400" cap="flat" cmpd="sng" algn="ctr">
            <a:solidFill>
              <a:srgbClr val="918415">
                <a:shade val="50000"/>
              </a:srgbClr>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a:ln>
                  <a:noFill/>
                </a:ln>
                <a:solidFill>
                  <a:srgbClr val="002060"/>
                </a:solidFill>
                <a:effectLst/>
                <a:uLnTx/>
                <a:uFillTx/>
                <a:latin typeface="Franklin Gothic Book"/>
                <a:ea typeface="黑体" panose="02010609060101010101" pitchFamily="49" charset="-122"/>
                <a:cs typeface="+mn-cs"/>
              </a:rPr>
              <a:t>今朝香港回归</a:t>
            </a:r>
          </a:p>
        </p:txBody>
      </p:sp>
    </p:spTree>
    <p:extLst>
      <p:ext uri="{BB962C8B-B14F-4D97-AF65-F5344CB8AC3E}">
        <p14:creationId xmlns:p14="http://schemas.microsoft.com/office/powerpoint/2010/main" val="25104539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a:extLst>
              <a:ext uri="{FF2B5EF4-FFF2-40B4-BE49-F238E27FC236}">
                <a16:creationId xmlns:a16="http://schemas.microsoft.com/office/drawing/2014/main" id="{3761F04D-4CCE-4AD2-B575-7A47701575CB}"/>
              </a:ext>
            </a:extLst>
          </p:cNvPr>
          <p:cNvSpPr/>
          <p:nvPr>
            <p:custDataLst>
              <p:tags r:id="rId3"/>
            </p:custDataLst>
          </p:nvPr>
        </p:nvSpPr>
        <p:spPr>
          <a:xfrm>
            <a:off x="331103" y="250343"/>
            <a:ext cx="11529794" cy="1077218"/>
          </a:xfrm>
          <a:prstGeom prst="rect">
            <a:avLst/>
          </a:prstGeom>
        </p:spPr>
        <p:txBody>
          <a:bodyPr wrap="square">
            <a:spAutoFit/>
          </a:bodyPr>
          <a:lstStyle/>
          <a:p>
            <a:r>
              <a:rPr lang="zh-CN" altLang="en-US"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将于</a:t>
            </a:r>
            <a:r>
              <a:rPr lang="en-US" altLang="zh-CN"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1997</a:t>
            </a:r>
            <a:r>
              <a:rPr lang="zh-CN" altLang="en-US"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rPr>
              <a:t>年年底退役的“不列颠尼亚”号很快消失在南海的夜幕中。</a:t>
            </a:r>
            <a:endParaRPr lang="en-US" altLang="zh-CN" sz="3200" b="1">
              <a:solidFill>
                <a:srgbClr val="002060"/>
              </a:solidFill>
              <a:effectLst>
                <a:outerShdw blurRad="38100" dist="38100" dir="2700000" algn="tl">
                  <a:srgbClr val="000000">
                    <a:alpha val="43137"/>
                  </a:srgbClr>
                </a:outerShdw>
              </a:effectLst>
              <a:latin typeface="宋体" panose="02010600030101010101" pitchFamily="2" charset="-122"/>
              <a:ea typeface="宋体" pitchFamily="2" charset="-122"/>
            </a:endParaRPr>
          </a:p>
        </p:txBody>
      </p:sp>
      <p:sp>
        <p:nvSpPr>
          <p:cNvPr id="2" name="文本框 1">
            <a:extLst>
              <a:ext uri="{FF2B5EF4-FFF2-40B4-BE49-F238E27FC236}">
                <a16:creationId xmlns:a16="http://schemas.microsoft.com/office/drawing/2014/main" id="{9E3E5C34-C48D-4BBE-8E15-6B4BEF375967}"/>
              </a:ext>
            </a:extLst>
          </p:cNvPr>
          <p:cNvSpPr txBox="1"/>
          <p:nvPr>
            <p:custDataLst>
              <p:tags r:id="rId4"/>
            </p:custDataLst>
          </p:nvPr>
        </p:nvSpPr>
        <p:spPr>
          <a:xfrm>
            <a:off x="689610" y="5223304"/>
            <a:ext cx="10934700" cy="1384353"/>
          </a:xfrm>
          <a:prstGeom prst="rect">
            <a:avLst/>
          </a:prstGeom>
          <a:solidFill>
            <a:schemeClr val="tx2">
              <a:lumMod val="20000"/>
              <a:lumOff val="80000"/>
            </a:schemeClr>
          </a:solidFill>
        </p:spPr>
        <p:txBody>
          <a:bodyPr wrap="square" rtlCol="0">
            <a:spAutoFit/>
          </a:bodyPr>
          <a:lstStyle/>
          <a:p>
            <a:pPr>
              <a:lnSpc>
                <a:spcPct val="120000"/>
              </a:lnSpc>
            </a:pPr>
            <a:r>
              <a:rPr lang="zh-CN" altLang="en-US" sz="2400">
                <a:latin typeface="微软雅黑" panose="020b0503020204020204" pitchFamily="34" charset="-122"/>
                <a:ea typeface="微软雅黑" panose="020b0503020204020204" pitchFamily="34" charset="-122"/>
              </a:rPr>
              <a:t>一句简单的陈述句，客观说明“不列颠尼亚号”离开南海的情况。但在客观平静的叙述之下蕴含着一种克制的情感。一个“很快消失”表达出对英国殖民统治结束，香港回归的欢欣与喜悦。</a:t>
            </a:r>
          </a:p>
        </p:txBody>
      </p:sp>
      <p:pic>
        <p:nvPicPr>
          <p:cNvPr id="4" name="图片 3">
            <a:extLst>
              <a:ext uri="{FF2B5EF4-FFF2-40B4-BE49-F238E27FC236}">
                <a16:creationId xmlns:a16="http://schemas.microsoft.com/office/drawing/2014/main" id="{054D2DA1-5796-4010-BAB3-39E9CD4F8144}"/>
              </a:ext>
            </a:extLst>
          </p:cNvPr>
          <p:cNvPicPr>
            <a:picLocks noChangeAspect="1"/>
          </p:cNvPicPr>
          <p:nvPr>
            <p:custDataLst>
              <p:tags r:id="rId6"/>
            </p:custDataLst>
          </p:nvPr>
        </p:nvPicPr>
        <p:blipFill>
          <a:blip r:embed="rId5"/>
          <a:stretch>
            <a:fillRect/>
          </a:stretch>
        </p:blipFill>
        <p:spPr>
          <a:xfrm>
            <a:off x="998220" y="1364317"/>
            <a:ext cx="4076700" cy="2695718"/>
          </a:xfrm>
          <a:prstGeom prst="rect">
            <a:avLst/>
          </a:prstGeom>
        </p:spPr>
      </p:pic>
      <p:pic>
        <p:nvPicPr>
          <p:cNvPr id="5" name="图片 4">
            <a:extLst>
              <a:ext uri="{FF2B5EF4-FFF2-40B4-BE49-F238E27FC236}">
                <a16:creationId xmlns:a16="http://schemas.microsoft.com/office/drawing/2014/main" id="{8E05B8CD-3177-426C-9B86-C340FB1FC4AD}"/>
              </a:ext>
            </a:extLst>
          </p:cNvPr>
          <p:cNvPicPr>
            <a:picLocks noChangeAspect="1"/>
          </p:cNvPicPr>
          <p:nvPr>
            <p:custDataLst>
              <p:tags r:id="rId8"/>
            </p:custDataLst>
          </p:nvPr>
        </p:nvPicPr>
        <p:blipFill>
          <a:blip r:embed="rId7"/>
          <a:stretch>
            <a:fillRect/>
          </a:stretch>
        </p:blipFill>
        <p:spPr>
          <a:xfrm>
            <a:off x="6576060" y="1364317"/>
            <a:ext cx="4547234" cy="2674843"/>
          </a:xfrm>
          <a:prstGeom prst="rect">
            <a:avLst/>
          </a:prstGeom>
        </p:spPr>
      </p:pic>
      <p:sp>
        <p:nvSpPr>
          <p:cNvPr id="6" name="矩形 5">
            <a:extLst>
              <a:ext uri="{FF2B5EF4-FFF2-40B4-BE49-F238E27FC236}">
                <a16:creationId xmlns:a16="http://schemas.microsoft.com/office/drawing/2014/main" id="{7C0A140C-5879-4BA9-B86C-DB7B444972E5}"/>
              </a:ext>
            </a:extLst>
          </p:cNvPr>
          <p:cNvSpPr/>
          <p:nvPr>
            <p:custDataLst>
              <p:tags r:id="rId9"/>
            </p:custDataLst>
          </p:nvPr>
        </p:nvSpPr>
        <p:spPr>
          <a:xfrm>
            <a:off x="1136756" y="4235188"/>
            <a:ext cx="3629053" cy="792088"/>
          </a:xfrm>
          <a:prstGeom prst="rect">
            <a:avLst/>
          </a:prstGeom>
          <a:solidFill>
            <a:srgbClr val="E5B440">
              <a:lumMod val="60000"/>
              <a:lumOff val="40000"/>
            </a:srgbClr>
          </a:solidFill>
          <a:ln w="25400" cap="flat" cmpd="sng" algn="ctr">
            <a:solidFill>
              <a:srgbClr val="918415">
                <a:shade val="50000"/>
              </a:srgbClr>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a:ln>
                  <a:noFill/>
                </a:ln>
                <a:solidFill>
                  <a:srgbClr val="002060"/>
                </a:solidFill>
                <a:effectLst/>
                <a:uLnTx/>
                <a:uFillTx/>
                <a:latin typeface="Franklin Gothic Book"/>
                <a:ea typeface="黑体" panose="02010609060101010101" pitchFamily="49" charset="-122"/>
                <a:cs typeface="+mn-cs"/>
              </a:rPr>
              <a:t>昔日</a:t>
            </a:r>
            <a:r>
              <a:rPr lang="zh-CN" altLang="en-US" sz="3200" b="1" kern="0">
                <a:solidFill>
                  <a:srgbClr val="002060"/>
                </a:solidFill>
                <a:latin typeface="Franklin Gothic Book"/>
                <a:ea typeface="黑体" panose="02010609060101010101" pitchFamily="49" charset="-122"/>
              </a:rPr>
              <a:t>占领香港</a:t>
            </a:r>
            <a:endParaRPr kumimoji="0" lang="zh-CN" altLang="en-US" sz="3200" b="1" i="0" u="none" strike="noStrike" kern="0" cap="none" spc="0" normalizeH="0" baseline="0" noProof="0">
              <a:ln>
                <a:noFill/>
              </a:ln>
              <a:solidFill>
                <a:srgbClr val="002060"/>
              </a:solidFill>
              <a:effectLst/>
              <a:uLnTx/>
              <a:uFillTx/>
              <a:latin typeface="Franklin Gothic Book"/>
              <a:ea typeface="黑体" panose="02010609060101010101" pitchFamily="49" charset="-122"/>
              <a:cs typeface="+mn-cs"/>
            </a:endParaRPr>
          </a:p>
        </p:txBody>
      </p:sp>
      <p:sp>
        <p:nvSpPr>
          <p:cNvPr id="7" name="矩形 6">
            <a:extLst>
              <a:ext uri="{FF2B5EF4-FFF2-40B4-BE49-F238E27FC236}">
                <a16:creationId xmlns:a16="http://schemas.microsoft.com/office/drawing/2014/main" id="{ACAE3A87-08BF-4193-AA40-9837783158DA}"/>
              </a:ext>
            </a:extLst>
          </p:cNvPr>
          <p:cNvSpPr/>
          <p:nvPr>
            <p:custDataLst>
              <p:tags r:id="rId10"/>
            </p:custDataLst>
          </p:nvPr>
        </p:nvSpPr>
        <p:spPr>
          <a:xfrm>
            <a:off x="7035150" y="4171261"/>
            <a:ext cx="3629053" cy="792088"/>
          </a:xfrm>
          <a:prstGeom prst="rect">
            <a:avLst/>
          </a:prstGeom>
          <a:solidFill>
            <a:srgbClr val="E5B440">
              <a:lumMod val="60000"/>
              <a:lumOff val="40000"/>
            </a:srgbClr>
          </a:solidFill>
          <a:ln w="25400" cap="flat" cmpd="sng" algn="ctr">
            <a:solidFill>
              <a:srgbClr val="918415">
                <a:shade val="50000"/>
              </a:srgbClr>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a:ln>
                  <a:noFill/>
                </a:ln>
                <a:solidFill>
                  <a:srgbClr val="002060"/>
                </a:solidFill>
                <a:effectLst/>
                <a:uLnTx/>
                <a:uFillTx/>
                <a:latin typeface="Franklin Gothic Book"/>
                <a:ea typeface="黑体" panose="02010609060101010101" pitchFamily="49" charset="-122"/>
                <a:cs typeface="+mn-cs"/>
              </a:rPr>
              <a:t>今日驶离香港</a:t>
            </a:r>
          </a:p>
        </p:txBody>
      </p:sp>
    </p:spTree>
    <p:extLst>
      <p:ext uri="{BB962C8B-B14F-4D97-AF65-F5344CB8AC3E}">
        <p14:creationId xmlns:p14="http://schemas.microsoft.com/office/powerpoint/2010/main" val="859096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a:extLst>
              <a:ext uri="{FF2B5EF4-FFF2-40B4-BE49-F238E27FC236}">
                <a16:creationId xmlns:a16="http://schemas.microsoft.com/office/drawing/2014/main" id="{3761F04D-4CCE-4AD2-B575-7A47701575CB}"/>
              </a:ext>
            </a:extLst>
          </p:cNvPr>
          <p:cNvSpPr/>
          <p:nvPr>
            <p:custDataLst>
              <p:tags r:id="rId3"/>
            </p:custDataLst>
          </p:nvPr>
        </p:nvSpPr>
        <p:spPr>
          <a:xfrm>
            <a:off x="411480" y="192689"/>
            <a:ext cx="11172388" cy="584775"/>
          </a:xfrm>
          <a:prstGeom prst="rect">
            <a:avLst/>
          </a:prstGeom>
        </p:spPr>
        <p:txBody>
          <a:bodyPr wrap="square">
            <a:spAutoFit/>
          </a:bodyPr>
          <a:lstStyle/>
          <a:p>
            <a:r>
              <a:rPr lang="zh-CN" altLang="en-US" sz="3200" b="1">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大英帝国从海上来，又从海上去。</a:t>
            </a:r>
            <a:endParaRPr lang="en-US" altLang="zh-CN" sz="3200" b="1">
              <a:solidFill>
                <a:srgbClr val="00206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4" name="矩形 3">
            <a:extLst>
              <a:ext uri="{FF2B5EF4-FFF2-40B4-BE49-F238E27FC236}">
                <a16:creationId xmlns:a16="http://schemas.microsoft.com/office/drawing/2014/main" id="{A25AF4FF-09EC-4304-B98A-E56A1544B6E6}"/>
              </a:ext>
            </a:extLst>
          </p:cNvPr>
          <p:cNvSpPr/>
          <p:nvPr>
            <p:custDataLst>
              <p:tags r:id="rId4"/>
            </p:custDataLst>
          </p:nvPr>
        </p:nvSpPr>
        <p:spPr>
          <a:xfrm>
            <a:off x="1616816" y="3775217"/>
            <a:ext cx="3629053" cy="792088"/>
          </a:xfrm>
          <a:prstGeom prst="rect">
            <a:avLst/>
          </a:prstGeom>
          <a:solidFill>
            <a:srgbClr val="E5B440">
              <a:lumMod val="60000"/>
              <a:lumOff val="40000"/>
            </a:srgbClr>
          </a:solidFill>
          <a:ln w="25400" cap="flat" cmpd="sng" algn="ctr">
            <a:solidFill>
              <a:srgbClr val="918415">
                <a:shade val="50000"/>
              </a:srgbClr>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a:ln>
                  <a:noFill/>
                </a:ln>
                <a:solidFill>
                  <a:srgbClr val="002060"/>
                </a:solidFill>
                <a:effectLst/>
                <a:uLnTx/>
                <a:uFillTx/>
                <a:latin typeface="Franklin Gothic Book"/>
                <a:ea typeface="黑体" panose="02010609060101010101" pitchFamily="49" charset="-122"/>
                <a:cs typeface="+mn-cs"/>
              </a:rPr>
              <a:t>昔日殖民拓张</a:t>
            </a:r>
          </a:p>
        </p:txBody>
      </p:sp>
      <p:sp>
        <p:nvSpPr>
          <p:cNvPr id="5" name="矩形 4">
            <a:extLst>
              <a:ext uri="{FF2B5EF4-FFF2-40B4-BE49-F238E27FC236}">
                <a16:creationId xmlns:a16="http://schemas.microsoft.com/office/drawing/2014/main" id="{2136C5EF-DE51-40DB-9793-C4B4B182E0A2}"/>
              </a:ext>
            </a:extLst>
          </p:cNvPr>
          <p:cNvSpPr/>
          <p:nvPr>
            <p:custDataLst>
              <p:tags r:id="rId5"/>
            </p:custDataLst>
          </p:nvPr>
        </p:nvSpPr>
        <p:spPr>
          <a:xfrm>
            <a:off x="6946131" y="3884978"/>
            <a:ext cx="3629053" cy="792088"/>
          </a:xfrm>
          <a:prstGeom prst="rect">
            <a:avLst/>
          </a:prstGeom>
          <a:solidFill>
            <a:srgbClr val="E5B440">
              <a:lumMod val="60000"/>
              <a:lumOff val="40000"/>
            </a:srgbClr>
          </a:solidFill>
          <a:ln w="25400" cap="flat" cmpd="sng" algn="ctr">
            <a:solidFill>
              <a:srgbClr val="918415">
                <a:shade val="50000"/>
              </a:srgbClr>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a:ln>
                  <a:noFill/>
                </a:ln>
                <a:solidFill>
                  <a:srgbClr val="002060"/>
                </a:solidFill>
                <a:effectLst/>
                <a:uLnTx/>
                <a:uFillTx/>
                <a:latin typeface="Franklin Gothic Book"/>
                <a:ea typeface="黑体" panose="02010609060101010101" pitchFamily="49" charset="-122"/>
                <a:cs typeface="+mn-cs"/>
              </a:rPr>
              <a:t>今日</a:t>
            </a:r>
            <a:r>
              <a:rPr lang="zh-CN" altLang="en-US" sz="3200" b="1" kern="0">
                <a:solidFill>
                  <a:srgbClr val="002060"/>
                </a:solidFill>
                <a:latin typeface="Franklin Gothic Book"/>
                <a:ea typeface="黑体" panose="02010609060101010101" pitchFamily="49" charset="-122"/>
              </a:rPr>
              <a:t>黯然</a:t>
            </a:r>
            <a:r>
              <a:rPr kumimoji="0" lang="zh-CN" altLang="en-US" sz="3200" b="1" i="0" u="none" strike="noStrike" kern="0" cap="none" spc="0" normalizeH="0" baseline="0" noProof="0">
                <a:ln>
                  <a:noFill/>
                </a:ln>
                <a:solidFill>
                  <a:srgbClr val="002060"/>
                </a:solidFill>
                <a:effectLst/>
                <a:uLnTx/>
                <a:uFillTx/>
                <a:latin typeface="Franklin Gothic Book"/>
                <a:ea typeface="黑体" panose="02010609060101010101" pitchFamily="49" charset="-122"/>
                <a:cs typeface="+mn-cs"/>
              </a:rPr>
              <a:t>离去</a:t>
            </a:r>
          </a:p>
        </p:txBody>
      </p:sp>
      <p:pic>
        <p:nvPicPr>
          <p:cNvPr id="6" name="Picture 3">
            <a:extLst>
              <a:ext uri="{FF2B5EF4-FFF2-40B4-BE49-F238E27FC236}">
                <a16:creationId xmlns:a16="http://schemas.microsoft.com/office/drawing/2014/main" id="{AEB13D6A-35A6-4F5C-95A0-1D6B82C8B8C0}"/>
              </a:ext>
            </a:extLst>
          </p:cNvPr>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6860383" y="1076942"/>
            <a:ext cx="3800550" cy="2647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a:extLst>
              <a:ext uri="{FF2B5EF4-FFF2-40B4-BE49-F238E27FC236}">
                <a16:creationId xmlns:a16="http://schemas.microsoft.com/office/drawing/2014/main" id="{5F8F78FD-B76E-474F-A44E-5AD11A37F1CD}"/>
              </a:ext>
            </a:extLst>
          </p:cNvPr>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1185518" y="1076942"/>
            <a:ext cx="4146101" cy="25855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文本框 7">
            <a:extLst>
              <a:ext uri="{FF2B5EF4-FFF2-40B4-BE49-F238E27FC236}">
                <a16:creationId xmlns:a16="http://schemas.microsoft.com/office/drawing/2014/main" id="{6AB69277-A077-4043-B0A2-55D1B5FE1DC0}"/>
              </a:ext>
            </a:extLst>
          </p:cNvPr>
          <p:cNvSpPr txBox="1"/>
          <p:nvPr>
            <p:custDataLst>
              <p:tags r:id="rId10"/>
            </p:custDataLst>
          </p:nvPr>
        </p:nvSpPr>
        <p:spPr>
          <a:xfrm>
            <a:off x="411480" y="4837759"/>
            <a:ext cx="11521440" cy="1827552"/>
          </a:xfrm>
          <a:prstGeom prst="rect">
            <a:avLst/>
          </a:prstGeom>
          <a:solidFill>
            <a:schemeClr val="tx2">
              <a:lumMod val="20000"/>
              <a:lumOff val="80000"/>
            </a:schemeClr>
          </a:solidFill>
        </p:spPr>
        <p:txBody>
          <a:bodyPr wrap="square">
            <a:spAutoFit/>
          </a:bodyPr>
          <a:lstStyle/>
          <a:p>
            <a:pPr>
              <a:lnSpc>
                <a:spcPct val="120000"/>
              </a:lnSpc>
            </a:pPr>
            <a:r>
              <a:rPr lang="zh-CN" altLang="en-US" sz="2400">
                <a:latin typeface="微软雅黑" panose="020b0503020204020204" pitchFamily="34" charset="-122"/>
                <a:ea typeface="微软雅黑" panose="020b0503020204020204" pitchFamily="34" charset="-122"/>
              </a:rPr>
              <a:t> “从海上来”是说当年不可一世的英国远征军强占了中国的领土，开始了殖民统治。“从海上去”，明写查尔斯王子和港督彭定康乘坐“不列颠尼亚”号离开香港，实指英国殖民统治的结束，点明了题意，平实的语言中含蓄地表达了作者要表达的意思和感情。</a:t>
            </a:r>
          </a:p>
        </p:txBody>
      </p:sp>
    </p:spTree>
    <p:extLst>
      <p:ext uri="{BB962C8B-B14F-4D97-AF65-F5344CB8AC3E}">
        <p14:creationId xmlns:p14="http://schemas.microsoft.com/office/powerpoint/2010/main" val="39746197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17142" y="146967"/>
            <a:ext cx="10007958" cy="836014"/>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拓展：这篇文章提到了几处“雨”，找出并分析作用</a:t>
            </a:r>
          </a:p>
        </p:txBody>
      </p:sp>
      <p:sp>
        <p:nvSpPr>
          <p:cNvPr id="3" name="文本框 2">
            <a:extLst>
              <a:ext uri="{FF2B5EF4-FFF2-40B4-BE49-F238E27FC236}">
                <a16:creationId xmlns:a16="http://schemas.microsoft.com/office/drawing/2014/main" id="{4F97DB12-1932-47BB-8DA3-FDF4B22693B8}"/>
              </a:ext>
            </a:extLst>
          </p:cNvPr>
          <p:cNvSpPr txBox="1"/>
          <p:nvPr>
            <p:custDataLst>
              <p:tags r:id="rId4"/>
            </p:custDataLst>
          </p:nvPr>
        </p:nvSpPr>
        <p:spPr>
          <a:xfrm>
            <a:off x="689020" y="1442434"/>
            <a:ext cx="10496280" cy="830997"/>
          </a:xfrm>
          <a:prstGeom prst="rect">
            <a:avLst/>
          </a:prstGeom>
          <a:noFill/>
        </p:spPr>
        <p:txBody>
          <a:bodyPr wrap="square" rtlCol="0">
            <a:spAutoFit/>
          </a:bodyPr>
          <a:lstStyle/>
          <a:p>
            <a:r>
              <a:rPr lang="zh-CN" altLang="en-US" sz="2400">
                <a:latin typeface="黑体" panose="02010609060101010101" pitchFamily="49" charset="-122"/>
                <a:ea typeface="黑体" panose="02010609060101010101" pitchFamily="49" charset="-122"/>
              </a:rPr>
              <a:t>第一处：英国的告别仪式是</a:t>
            </a:r>
            <a:r>
              <a:rPr lang="en-US" altLang="zh-CN" sz="2400">
                <a:latin typeface="黑体" panose="02010609060101010101" pitchFamily="49" charset="-122"/>
                <a:ea typeface="黑体" panose="02010609060101010101" pitchFamily="49" charset="-122"/>
              </a:rPr>
              <a:t>30</a:t>
            </a:r>
            <a:r>
              <a:rPr lang="zh-CN" altLang="en-US" sz="2400">
                <a:latin typeface="黑体" panose="02010609060101010101" pitchFamily="49" charset="-122"/>
                <a:ea typeface="黑体" panose="02010609060101010101" pitchFamily="49" charset="-122"/>
              </a:rPr>
              <a:t>日下午在港岛半山上的港督府拉开序幕的。在</a:t>
            </a:r>
            <a:r>
              <a:rPr lang="zh-CN" altLang="en-US" sz="2400" b="1">
                <a:solidFill>
                  <a:srgbClr val="FF0000"/>
                </a:solidFill>
                <a:latin typeface="黑体" panose="02010609060101010101" pitchFamily="49" charset="-122"/>
                <a:ea typeface="黑体" panose="02010609060101010101" pitchFamily="49" charset="-122"/>
              </a:rPr>
              <a:t>蒙蒙细雨</a:t>
            </a:r>
            <a:r>
              <a:rPr lang="zh-CN" altLang="en-US" sz="2400">
                <a:latin typeface="黑体" panose="02010609060101010101" pitchFamily="49" charset="-122"/>
                <a:ea typeface="黑体" panose="02010609060101010101" pitchFamily="49" charset="-122"/>
              </a:rPr>
              <a:t>中，末任港督告别了这个曾居住了二十五任港督的庭院。</a:t>
            </a:r>
          </a:p>
        </p:txBody>
      </p:sp>
      <p:sp>
        <p:nvSpPr>
          <p:cNvPr id="4" name="文本框 3">
            <a:extLst>
              <a:ext uri="{FF2B5EF4-FFF2-40B4-BE49-F238E27FC236}">
                <a16:creationId xmlns:a16="http://schemas.microsoft.com/office/drawing/2014/main" id="{5CCBA400-20FE-4C9C-AF66-05365BCE9325}"/>
              </a:ext>
            </a:extLst>
          </p:cNvPr>
          <p:cNvSpPr txBox="1"/>
          <p:nvPr>
            <p:custDataLst>
              <p:tags r:id="rId5"/>
            </p:custDataLst>
          </p:nvPr>
        </p:nvSpPr>
        <p:spPr>
          <a:xfrm>
            <a:off x="689021" y="2614411"/>
            <a:ext cx="10496280" cy="1200329"/>
          </a:xfrm>
          <a:prstGeom prst="rect">
            <a:avLst/>
          </a:prstGeom>
          <a:noFill/>
        </p:spPr>
        <p:txBody>
          <a:bodyPr wrap="square" rtlCol="0">
            <a:spAutoFit/>
          </a:bodyPr>
          <a:lstStyle/>
          <a:p>
            <a:r>
              <a:rPr lang="zh-CN" altLang="en-US" sz="2400">
                <a:latin typeface="黑体" panose="02010609060101010101" pitchFamily="49" charset="-122"/>
                <a:ea typeface="黑体" panose="02010609060101010101" pitchFamily="49" charset="-122"/>
              </a:rPr>
              <a:t>第二处：此时，</a:t>
            </a:r>
            <a:r>
              <a:rPr lang="zh-CN" altLang="en-US" sz="2400" b="1">
                <a:solidFill>
                  <a:srgbClr val="FF0000"/>
                </a:solidFill>
                <a:latin typeface="黑体" panose="02010609060101010101" pitchFamily="49" charset="-122"/>
                <a:ea typeface="黑体" panose="02010609060101010101" pitchFamily="49" charset="-122"/>
              </a:rPr>
              <a:t>雨越下越大</a:t>
            </a:r>
            <a:r>
              <a:rPr lang="zh-CN" altLang="en-US" sz="2400">
                <a:latin typeface="黑体" panose="02010609060101010101" pitchFamily="49" charset="-122"/>
                <a:ea typeface="黑体" panose="02010609060101010101" pitchFamily="49" charset="-122"/>
              </a:rPr>
              <a:t>。查尔斯王子在雨中宣读英国女王赠言说：“英国国旗就要降下，中国国旗将飘扬于香港上空。一百五十多年的英国管治即将告终。”</a:t>
            </a:r>
          </a:p>
        </p:txBody>
      </p:sp>
      <p:sp>
        <p:nvSpPr>
          <p:cNvPr id="6" name="文本框 5">
            <a:extLst>
              <a:ext uri="{FF2B5EF4-FFF2-40B4-BE49-F238E27FC236}">
                <a16:creationId xmlns:a16="http://schemas.microsoft.com/office/drawing/2014/main" id="{F9624597-2138-4F77-997D-52288FB00954}"/>
              </a:ext>
            </a:extLst>
          </p:cNvPr>
          <p:cNvSpPr txBox="1"/>
          <p:nvPr>
            <p:custDataLst>
              <p:tags r:id="rId6"/>
            </p:custDataLst>
          </p:nvPr>
        </p:nvSpPr>
        <p:spPr>
          <a:xfrm>
            <a:off x="875763" y="4380844"/>
            <a:ext cx="10554237" cy="1827552"/>
          </a:xfrm>
          <a:prstGeom prst="rect">
            <a:avLst/>
          </a:prstGeom>
          <a:solidFill>
            <a:schemeClr val="tx2">
              <a:lumMod val="20000"/>
              <a:lumOff val="80000"/>
            </a:schemeClr>
          </a:solidFill>
        </p:spPr>
        <p:txBody>
          <a:bodyPr wrap="square">
            <a:spAutoFit/>
          </a:bodyPr>
          <a:lstStyle/>
          <a:p>
            <a:pPr>
              <a:lnSpc>
                <a:spcPct val="120000"/>
              </a:lnSpc>
            </a:pPr>
            <a:r>
              <a:rPr lang="zh-CN" altLang="en-US" sz="2400">
                <a:latin typeface="微软雅黑" panose="020b0503020204020204" pitchFamily="34" charset="-122"/>
                <a:ea typeface="微软雅黑" panose="020b0503020204020204" pitchFamily="34" charset="-122"/>
              </a:rPr>
              <a:t>“蒙蒙细雨中”、“雨越下越大”是天气状况的实写，但两处用笔，写出过程，对仪式的气氛起了烘托的作用；第一处“蒙蒙细雨”是在末任港督离开港督庭院，第二处是查尔斯王子宣读英国女王的赠言。这里的雨都起到烘托气氛的作用，表现英国殖民者离开香港的灰头土脸，反衬国民香港回归的自豪。</a:t>
            </a:r>
          </a:p>
        </p:txBody>
      </p:sp>
    </p:spTree>
    <p:extLst>
      <p:ext uri="{BB962C8B-B14F-4D97-AF65-F5344CB8AC3E}">
        <p14:creationId xmlns:p14="http://schemas.microsoft.com/office/powerpoint/2010/main" val="532035328"/>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62862" y="63147"/>
            <a:ext cx="5625814" cy="851254"/>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这篇消息有什么写作技巧？</a:t>
            </a:r>
          </a:p>
        </p:txBody>
      </p:sp>
      <p:sp>
        <p:nvSpPr>
          <p:cNvPr id="4" name="文本框 3">
            <a:extLst>
              <a:ext uri="{FF2B5EF4-FFF2-40B4-BE49-F238E27FC236}">
                <a16:creationId xmlns:a16="http://schemas.microsoft.com/office/drawing/2014/main" id="{1D0DB2E3-5FD5-47D6-B536-280614E7F2B1}"/>
              </a:ext>
            </a:extLst>
          </p:cNvPr>
          <p:cNvSpPr txBox="1"/>
          <p:nvPr>
            <p:custDataLst>
              <p:tags r:id="rId4"/>
            </p:custDataLst>
          </p:nvPr>
        </p:nvSpPr>
        <p:spPr>
          <a:xfrm>
            <a:off x="453926" y="3088584"/>
            <a:ext cx="5443685" cy="1930337"/>
          </a:xfrm>
          <a:prstGeom prst="rect">
            <a:avLst/>
          </a:prstGeom>
          <a:solidFill>
            <a:schemeClr val="tx2">
              <a:lumMod val="20000"/>
              <a:lumOff val="80000"/>
            </a:schemeClr>
          </a:solidFill>
        </p:spPr>
        <p:txBody>
          <a:bodyPr wrap="square">
            <a:spAutoFit/>
          </a:bodyPr>
          <a:lstStyle/>
          <a:p>
            <a:pPr>
              <a:lnSpc>
                <a:spcPct val="150000"/>
              </a:lnSpc>
            </a:pP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1</a:t>
            </a:r>
            <a:r>
              <a:rPr lang="zh-CN" altLang="en-US" sz="2800" b="1">
                <a:latin typeface="黑体" panose="02010609060101010101" pitchFamily="49" charset="-122"/>
                <a:ea typeface="黑体" panose="02010609060101010101" pitchFamily="49" charset="-122"/>
              </a:rPr>
              <a:t>）以时间闪回的方式组织材料</a:t>
            </a:r>
          </a:p>
          <a:p>
            <a:pPr>
              <a:lnSpc>
                <a:spcPct val="150000"/>
              </a:lnSpc>
            </a:pP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）运用大量细节描写</a:t>
            </a:r>
          </a:p>
          <a:p>
            <a:pPr>
              <a:lnSpc>
                <a:spcPct val="150000"/>
              </a:lnSpc>
            </a:pP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3</a:t>
            </a:r>
            <a:r>
              <a:rPr lang="zh-CN" altLang="en-US" sz="2800" b="1">
                <a:latin typeface="黑体" panose="02010609060101010101" pitchFamily="49" charset="-122"/>
                <a:ea typeface="黑体" panose="02010609060101010101" pitchFamily="49" charset="-122"/>
              </a:rPr>
              <a:t>）善于使用气氛烘托</a:t>
            </a:r>
          </a:p>
        </p:txBody>
      </p:sp>
      <p:pic>
        <p:nvPicPr>
          <p:cNvPr id="5" name="图片 4">
            <a:extLst>
              <a:ext uri="{FF2B5EF4-FFF2-40B4-BE49-F238E27FC236}">
                <a16:creationId xmlns:a16="http://schemas.microsoft.com/office/drawing/2014/main" id="{C702A25F-D404-42D5-8E42-2459BD1E7205}"/>
              </a:ext>
            </a:extLst>
          </p:cNvPr>
          <p:cNvPicPr>
            <a:picLocks noChangeAspect="1"/>
          </p:cNvPicPr>
          <p:nvPr>
            <p:custDataLst>
              <p:tags r:id="rId6"/>
            </p:custDataLst>
          </p:nvPr>
        </p:nvPicPr>
        <p:blipFill>
          <a:blip r:embed="rId5"/>
          <a:stretch>
            <a:fillRect/>
          </a:stretch>
        </p:blipFill>
        <p:spPr>
          <a:xfrm>
            <a:off x="6124120" y="2105182"/>
            <a:ext cx="5624329" cy="377745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36175524"/>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62862" y="63147"/>
            <a:ext cx="5625814" cy="851254"/>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这篇消息有什么写作技巧？</a:t>
            </a:r>
          </a:p>
        </p:txBody>
      </p:sp>
      <p:sp>
        <p:nvSpPr>
          <p:cNvPr id="4" name="文本框 3">
            <a:extLst>
              <a:ext uri="{FF2B5EF4-FFF2-40B4-BE49-F238E27FC236}">
                <a16:creationId xmlns:a16="http://schemas.microsoft.com/office/drawing/2014/main" id="{1D0DB2E3-5FD5-47D6-B536-280614E7F2B1}"/>
              </a:ext>
            </a:extLst>
          </p:cNvPr>
          <p:cNvSpPr txBox="1"/>
          <p:nvPr>
            <p:custDataLst>
              <p:tags r:id="rId4"/>
            </p:custDataLst>
          </p:nvPr>
        </p:nvSpPr>
        <p:spPr>
          <a:xfrm>
            <a:off x="1274794" y="1328364"/>
            <a:ext cx="5705125" cy="637675"/>
          </a:xfrm>
          <a:prstGeom prst="rect">
            <a:avLst/>
          </a:prstGeom>
          <a:solidFill>
            <a:schemeClr val="tx2">
              <a:lumMod val="20000"/>
              <a:lumOff val="80000"/>
            </a:schemeClr>
          </a:solidFill>
        </p:spPr>
        <p:txBody>
          <a:bodyPr wrap="square">
            <a:spAutoFit/>
          </a:bodyPr>
          <a:lstStyle/>
          <a:p>
            <a:pPr>
              <a:lnSpc>
                <a:spcPct val="150000"/>
              </a:lnSpc>
            </a:pP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1</a:t>
            </a:r>
            <a:r>
              <a:rPr lang="zh-CN" altLang="en-US" sz="2800" b="1">
                <a:latin typeface="黑体" panose="02010609060101010101" pitchFamily="49" charset="-122"/>
                <a:ea typeface="黑体" panose="02010609060101010101" pitchFamily="49" charset="-122"/>
              </a:rPr>
              <a:t>）以时间闪回的方式组织材料</a:t>
            </a:r>
          </a:p>
        </p:txBody>
      </p:sp>
      <p:sp>
        <p:nvSpPr>
          <p:cNvPr id="6" name="文本框 5">
            <a:extLst>
              <a:ext uri="{FF2B5EF4-FFF2-40B4-BE49-F238E27FC236}">
                <a16:creationId xmlns:a16="http://schemas.microsoft.com/office/drawing/2014/main" id="{C0799C22-71CF-49FC-8E56-F8A6B2E9EBE5}"/>
              </a:ext>
            </a:extLst>
          </p:cNvPr>
          <p:cNvSpPr txBox="1"/>
          <p:nvPr>
            <p:custDataLst>
              <p:tags r:id="rId5"/>
            </p:custDataLst>
          </p:nvPr>
        </p:nvSpPr>
        <p:spPr>
          <a:xfrm>
            <a:off x="548640" y="2380002"/>
            <a:ext cx="11254740" cy="4351319"/>
          </a:xfrm>
          <a:prstGeom prst="rect">
            <a:avLst/>
          </a:prstGeom>
          <a:noFill/>
        </p:spPr>
        <p:txBody>
          <a:bodyPr wrap="square">
            <a:spAutoFit/>
          </a:bodyPr>
          <a:lstStyle/>
          <a:p>
            <a:pPr>
              <a:lnSpc>
                <a:spcPct val="120000"/>
              </a:lnSpc>
              <a:spcAft>
                <a:spcPts val="1200"/>
              </a:spcAft>
            </a:pPr>
            <a:r>
              <a:rPr lang="zh-CN" altLang="en-US" sz="2400">
                <a:latin typeface="微软雅黑" panose="020b0503020204020204" pitchFamily="34" charset="-122"/>
                <a:ea typeface="微软雅黑" panose="020b0503020204020204" pitchFamily="34" charset="-122"/>
              </a:rPr>
              <a:t>第一层在写港督府告别仪式中的第三段，加进对港督府历史的追述：“掩映在绿树丛中的港督府于</a:t>
            </a:r>
            <a:r>
              <a:rPr lang="en-US" altLang="zh-CN" sz="2400">
                <a:latin typeface="微软雅黑" panose="020b0503020204020204" pitchFamily="34" charset="-122"/>
                <a:ea typeface="微软雅黑" panose="020b0503020204020204" pitchFamily="34" charset="-122"/>
              </a:rPr>
              <a:t>1885</a:t>
            </a:r>
            <a:r>
              <a:rPr lang="zh-CN" altLang="en-US" sz="2400">
                <a:latin typeface="微软雅黑" panose="020b0503020204020204" pitchFamily="34" charset="-122"/>
                <a:ea typeface="微软雅黑" panose="020b0503020204020204" pitchFamily="34" charset="-122"/>
              </a:rPr>
              <a:t>年建成，在以后的近一个半世纪中，包括彭定康在内的许多港督对其进行过大规模改建、扩建和装修。随着末代港督的离去，这座古典风格的白色建筑成为历史的陈迹。”</a:t>
            </a:r>
          </a:p>
          <a:p>
            <a:pPr>
              <a:lnSpc>
                <a:spcPct val="120000"/>
              </a:lnSpc>
              <a:spcAft>
                <a:spcPts val="1200"/>
              </a:spcAft>
            </a:pPr>
            <a:r>
              <a:rPr lang="zh-CN" altLang="en-US" sz="2400">
                <a:latin typeface="微软雅黑" panose="020b0503020204020204" pitchFamily="34" charset="-122"/>
                <a:ea typeface="微软雅黑" panose="020b0503020204020204" pitchFamily="34" charset="-122"/>
              </a:rPr>
              <a:t>第二层写广场告别仪式时，第六段加入“</a:t>
            </a:r>
            <a:r>
              <a:rPr lang="en-US" altLang="zh-CN" sz="2400">
                <a:latin typeface="微软雅黑" panose="020b0503020204020204" pitchFamily="34" charset="-122"/>
                <a:ea typeface="微软雅黑" panose="020b0503020204020204" pitchFamily="34" charset="-122"/>
              </a:rPr>
              <a:t>156</a:t>
            </a:r>
            <a:r>
              <a:rPr lang="zh-CN" altLang="en-US" sz="2400">
                <a:latin typeface="微软雅黑" panose="020b0503020204020204" pitchFamily="34" charset="-122"/>
                <a:ea typeface="微软雅黑" panose="020b0503020204020204" pitchFamily="34" charset="-122"/>
              </a:rPr>
              <a:t>年前一个英国舰长占领港岛，升起英国米字旗”，“今天一个英国士兵在这里降下米字旗”。</a:t>
            </a:r>
          </a:p>
          <a:p>
            <a:pPr>
              <a:lnSpc>
                <a:spcPct val="120000"/>
              </a:lnSpc>
            </a:pPr>
            <a:r>
              <a:rPr lang="zh-CN" altLang="en-US" sz="2400">
                <a:latin typeface="微软雅黑" panose="020b0503020204020204" pitchFamily="34" charset="-122"/>
                <a:ea typeface="微软雅黑" panose="020b0503020204020204" pitchFamily="34" charset="-122"/>
              </a:rPr>
              <a:t>这样一来，就像电影中的闪回一样，将历史与现实用镜头方式交错出现，不仅画面感很强，而且突出了英国在香港</a:t>
            </a:r>
            <a:r>
              <a:rPr lang="en-US" altLang="zh-CN" sz="2400">
                <a:latin typeface="微软雅黑" panose="020b0503020204020204" pitchFamily="34" charset="-122"/>
                <a:ea typeface="微软雅黑" panose="020b0503020204020204" pitchFamily="34" charset="-122"/>
              </a:rPr>
              <a:t>156</a:t>
            </a:r>
            <a:r>
              <a:rPr lang="zh-CN" altLang="en-US" sz="2400">
                <a:latin typeface="微软雅黑" panose="020b0503020204020204" pitchFamily="34" charset="-122"/>
                <a:ea typeface="微软雅黑" panose="020b0503020204020204" pitchFamily="34" charset="-122"/>
              </a:rPr>
              <a:t>年统治的终结。历史的回顾更强化了永不再来的意味。</a:t>
            </a:r>
          </a:p>
        </p:txBody>
      </p:sp>
    </p:spTree>
    <p:extLst>
      <p:ext uri="{BB962C8B-B14F-4D97-AF65-F5344CB8AC3E}">
        <p14:creationId xmlns:p14="http://schemas.microsoft.com/office/powerpoint/2010/main" val="2814760312"/>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62862" y="63147"/>
            <a:ext cx="5625814" cy="851254"/>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这篇消息有什么写作技巧？</a:t>
            </a:r>
          </a:p>
        </p:txBody>
      </p:sp>
      <p:sp>
        <p:nvSpPr>
          <p:cNvPr id="4" name="文本框 3">
            <a:extLst>
              <a:ext uri="{FF2B5EF4-FFF2-40B4-BE49-F238E27FC236}">
                <a16:creationId xmlns:a16="http://schemas.microsoft.com/office/drawing/2014/main" id="{1D0DB2E3-5FD5-47D6-B536-280614E7F2B1}"/>
              </a:ext>
            </a:extLst>
          </p:cNvPr>
          <p:cNvSpPr txBox="1"/>
          <p:nvPr>
            <p:custDataLst>
              <p:tags r:id="rId4"/>
            </p:custDataLst>
          </p:nvPr>
        </p:nvSpPr>
        <p:spPr>
          <a:xfrm>
            <a:off x="1716755" y="1297884"/>
            <a:ext cx="4627808" cy="715581"/>
          </a:xfrm>
          <a:prstGeom prst="rect">
            <a:avLst/>
          </a:prstGeom>
          <a:solidFill>
            <a:schemeClr val="tx2">
              <a:lumMod val="20000"/>
              <a:lumOff val="80000"/>
            </a:schemeClr>
          </a:solidFill>
        </p:spPr>
        <p:txBody>
          <a:bodyPr wrap="square">
            <a:spAutoFit/>
          </a:bodyPr>
          <a:lstStyle/>
          <a:p>
            <a:pPr>
              <a:lnSpc>
                <a:spcPct val="150000"/>
              </a:lnSpc>
            </a:pPr>
            <a:r>
              <a:rPr lang="zh-CN" altLang="en-US" sz="3200" b="1">
                <a:latin typeface="黑体" panose="02010609060101010101" pitchFamily="49" charset="-122"/>
                <a:ea typeface="黑体" panose="02010609060101010101" pitchFamily="49" charset="-122"/>
              </a:rPr>
              <a:t>（</a:t>
            </a:r>
            <a:r>
              <a:rPr lang="en-US" altLang="zh-CN" sz="3200" b="1">
                <a:latin typeface="黑体" panose="02010609060101010101" pitchFamily="49" charset="-122"/>
                <a:ea typeface="黑体" panose="02010609060101010101" pitchFamily="49" charset="-122"/>
              </a:rPr>
              <a:t>2</a:t>
            </a:r>
            <a:r>
              <a:rPr lang="zh-CN" altLang="en-US" sz="3200" b="1">
                <a:latin typeface="黑体" panose="02010609060101010101" pitchFamily="49" charset="-122"/>
                <a:ea typeface="黑体" panose="02010609060101010101" pitchFamily="49" charset="-122"/>
              </a:rPr>
              <a:t>）运用大量细节描写</a:t>
            </a:r>
          </a:p>
        </p:txBody>
      </p:sp>
      <p:sp>
        <p:nvSpPr>
          <p:cNvPr id="5" name="文本框 4">
            <a:extLst>
              <a:ext uri="{FF2B5EF4-FFF2-40B4-BE49-F238E27FC236}">
                <a16:creationId xmlns:a16="http://schemas.microsoft.com/office/drawing/2014/main" id="{A4F21529-77FB-4EF8-9572-95F60B9BF4E9}"/>
              </a:ext>
            </a:extLst>
          </p:cNvPr>
          <p:cNvSpPr txBox="1"/>
          <p:nvPr>
            <p:custDataLst>
              <p:tags r:id="rId5"/>
            </p:custDataLst>
          </p:nvPr>
        </p:nvSpPr>
        <p:spPr>
          <a:xfrm>
            <a:off x="883920" y="2482840"/>
            <a:ext cx="11094720" cy="4043543"/>
          </a:xfrm>
          <a:prstGeom prst="rect">
            <a:avLst/>
          </a:prstGeom>
          <a:noFill/>
        </p:spPr>
        <p:txBody>
          <a:bodyPr wrap="square">
            <a:spAutoFit/>
          </a:bodyPr>
          <a:lstStyle/>
          <a:p>
            <a:pPr>
              <a:lnSpc>
                <a:spcPct val="120000"/>
              </a:lnSpc>
            </a:pPr>
            <a:r>
              <a:rPr lang="zh-CN" altLang="en-US" sz="2400">
                <a:latin typeface="微软雅黑" panose="020b0503020204020204" pitchFamily="34" charset="-122"/>
                <a:ea typeface="微软雅黑" panose="020b0503020204020204" pitchFamily="34" charset="-122"/>
              </a:rPr>
              <a:t>“掩映在绿树丛中的港督府”、“古典风格的白色建筑”、“广场上灯光渐暗”、“‘不列颠尼亚’号很快消失在南海的夜幕中”等描述性的语言使描述对象生动、形象、可感。细节的交代，如“末任港督告别了这个曾居住过二十五任港督的庭院”、“代表女王统治了香港五年的彭定康登上带有皇家标志的黑色‘劳斯莱斯’，最后一次离开了港督府”、“将于</a:t>
            </a:r>
            <a:r>
              <a:rPr lang="en-US" altLang="zh-CN" sz="2400">
                <a:latin typeface="微软雅黑" panose="020b0503020204020204" pitchFamily="34" charset="-122"/>
                <a:ea typeface="微软雅黑" panose="020b0503020204020204" pitchFamily="34" charset="-122"/>
              </a:rPr>
              <a:t>1997</a:t>
            </a:r>
            <a:r>
              <a:rPr lang="zh-CN" altLang="en-US" sz="2400">
                <a:latin typeface="微软雅黑" panose="020b0503020204020204" pitchFamily="34" charset="-122"/>
                <a:ea typeface="微软雅黑" panose="020b0503020204020204" pitchFamily="34" charset="-122"/>
              </a:rPr>
              <a:t>年底退役的‘不列颠尼亚’号”、“在英国军舰‘漆咸’号及悬挂中国国旗和香港特别行政区区旗的香港水警汽艇护卫下”</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把事情的因果、始末交代得具体、清楚。这样一个旷古未有的仪式，可描述的细节很多。但作者只从“告别”切入，将目光聚焦于“历史的终结与开始”这一主题，所有的细节均服务于这一主题，不枝不蔓，清清楚楚。</a:t>
            </a:r>
          </a:p>
        </p:txBody>
      </p:sp>
    </p:spTree>
    <p:extLst>
      <p:ext uri="{BB962C8B-B14F-4D97-AF65-F5344CB8AC3E}">
        <p14:creationId xmlns:p14="http://schemas.microsoft.com/office/powerpoint/2010/main" val="427960786"/>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62862" y="63147"/>
            <a:ext cx="5625814" cy="851254"/>
          </a:xfrm>
          <a:solidFill>
            <a:schemeClr val="accent1">
              <a:lumMod val="75000"/>
            </a:schemeClr>
          </a:solidFill>
        </p:spPr>
        <p:txBody>
          <a:bodyPr>
            <a:normAutofit/>
          </a:bodyPr>
          <a:lstStyle/>
          <a:p>
            <a:r>
              <a:rPr lang="zh-CN" altLang="en-US" sz="3200" b="1">
                <a:solidFill>
                  <a:schemeClr val="bg1"/>
                </a:solidFill>
                <a:latin typeface="微软雅黑" panose="020b0503020204020204" pitchFamily="34" charset="-122"/>
                <a:ea typeface="微软雅黑" panose="020b0503020204020204" pitchFamily="34" charset="-122"/>
              </a:rPr>
              <a:t>这篇消息有什么写作技巧？</a:t>
            </a:r>
          </a:p>
        </p:txBody>
      </p:sp>
      <p:sp>
        <p:nvSpPr>
          <p:cNvPr id="4" name="文本框 3">
            <a:extLst>
              <a:ext uri="{FF2B5EF4-FFF2-40B4-BE49-F238E27FC236}">
                <a16:creationId xmlns:a16="http://schemas.microsoft.com/office/drawing/2014/main" id="{1D0DB2E3-5FD5-47D6-B536-280614E7F2B1}"/>
              </a:ext>
            </a:extLst>
          </p:cNvPr>
          <p:cNvSpPr txBox="1"/>
          <p:nvPr>
            <p:custDataLst>
              <p:tags r:id="rId4"/>
            </p:custDataLst>
          </p:nvPr>
        </p:nvSpPr>
        <p:spPr>
          <a:xfrm>
            <a:off x="1360868" y="1107384"/>
            <a:ext cx="4627808" cy="715581"/>
          </a:xfrm>
          <a:prstGeom prst="rect">
            <a:avLst/>
          </a:prstGeom>
          <a:solidFill>
            <a:schemeClr val="tx2">
              <a:lumMod val="20000"/>
              <a:lumOff val="80000"/>
            </a:schemeClr>
          </a:solidFill>
        </p:spPr>
        <p:txBody>
          <a:bodyPr wrap="square">
            <a:spAutoFit/>
          </a:bodyPr>
          <a:lstStyle/>
          <a:p>
            <a:pPr>
              <a:lnSpc>
                <a:spcPct val="150000"/>
              </a:lnSpc>
            </a:pPr>
            <a:r>
              <a:rPr lang="zh-CN" altLang="en-US" sz="3200" b="1">
                <a:latin typeface="黑体" panose="02010609060101010101" pitchFamily="49" charset="-122"/>
                <a:ea typeface="黑体" panose="02010609060101010101" pitchFamily="49" charset="-122"/>
              </a:rPr>
              <a:t>（</a:t>
            </a:r>
            <a:r>
              <a:rPr lang="en-US" altLang="zh-CN" sz="3200" b="1">
                <a:latin typeface="黑体" panose="02010609060101010101" pitchFamily="49" charset="-122"/>
                <a:ea typeface="黑体" panose="02010609060101010101" pitchFamily="49" charset="-122"/>
              </a:rPr>
              <a:t>3</a:t>
            </a:r>
            <a:r>
              <a:rPr lang="zh-CN" altLang="en-US" sz="3200" b="1">
                <a:latin typeface="黑体" panose="02010609060101010101" pitchFamily="49" charset="-122"/>
                <a:ea typeface="黑体" panose="02010609060101010101" pitchFamily="49" charset="-122"/>
              </a:rPr>
              <a:t>）善于使用气氛烘托</a:t>
            </a:r>
          </a:p>
        </p:txBody>
      </p:sp>
      <p:sp>
        <p:nvSpPr>
          <p:cNvPr id="5" name="文本框 4">
            <a:extLst>
              <a:ext uri="{FF2B5EF4-FFF2-40B4-BE49-F238E27FC236}">
                <a16:creationId xmlns:a16="http://schemas.microsoft.com/office/drawing/2014/main" id="{79567F52-4B8E-40CE-BACE-7E83D0BFE1A8}"/>
              </a:ext>
            </a:extLst>
          </p:cNvPr>
          <p:cNvSpPr txBox="1"/>
          <p:nvPr>
            <p:custDataLst>
              <p:tags r:id="rId5"/>
            </p:custDataLst>
          </p:nvPr>
        </p:nvSpPr>
        <p:spPr>
          <a:xfrm>
            <a:off x="362862" y="2159453"/>
            <a:ext cx="11631930" cy="5373138"/>
          </a:xfrm>
          <a:prstGeom prst="rect">
            <a:avLst/>
          </a:prstGeom>
          <a:noFill/>
        </p:spPr>
        <p:txBody>
          <a:bodyPr wrap="square">
            <a:spAutoFit/>
          </a:bodyPr>
          <a:lstStyle/>
          <a:p>
            <a:pPr>
              <a:lnSpc>
                <a:spcPct val="120000"/>
              </a:lnSpc>
            </a:pPr>
            <a:r>
              <a:rPr lang="zh-CN" altLang="en-US" sz="2400">
                <a:latin typeface="微软雅黑" panose="020b0503020204020204" pitchFamily="34" charset="-122"/>
                <a:ea typeface="微软雅黑" panose="020b0503020204020204" pitchFamily="34" charset="-122"/>
              </a:rPr>
              <a:t>“蒙蒙细雨中”、“雨越下越大”是天气状况的实写，但两处用笔，写出过程，对仪式的气氛起了烘托的作用；“面色凝重”，是对港督彭定康表情的实写，但在这里做交代，对“告别”仪式的氛围起了点染的作用；至于“停泊在港湾中的皇家游轮‘不列颠尼亚’号和邻近大厦上的悬挂的巨幅紫荆花图案，恰好构成这个‘日落仪式’的背景”，则将“新”与“旧”、“撤离”与“交接”、“终结”与“新生”这一主题表现得淋漓尽致。</a:t>
            </a:r>
          </a:p>
          <a:p>
            <a:pPr>
              <a:lnSpc>
                <a:spcPct val="120000"/>
              </a:lnSpc>
            </a:pPr>
            <a:r>
              <a:rPr lang="zh-CN" altLang="en-US" sz="2400">
                <a:latin typeface="微软雅黑" panose="020b0503020204020204" pitchFamily="34" charset="-122"/>
                <a:ea typeface="微软雅黑" panose="020b0503020204020204" pitchFamily="34" charset="-122"/>
              </a:rPr>
              <a:t>英国不愧为最有绅士风度的国家，他们把告别仪式搞得绅士味道十足。港督府的旗帜是在“日落余音”的号角声中降下的，这一特定乐曲的选择，英国人煞费苦心。“日落仪式”的命名以及“日落”时间的选定，都可见到英国皇家的气派与风范</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完美的结束与始终如一的矜持、高贵。“不列颠尼亚”号，这艘以大英帝国国号命名的游轮，在完成接载查尔斯王子和末任港督彭定康的末代使命后也即将退役。通讯的作者正是抓住了这些特点，用侧面烘托的手法，烘托了主题。</a:t>
            </a:r>
          </a:p>
        </p:txBody>
      </p:sp>
    </p:spTree>
    <p:extLst>
      <p:ext uri="{BB962C8B-B14F-4D97-AF65-F5344CB8AC3E}">
        <p14:creationId xmlns:p14="http://schemas.microsoft.com/office/powerpoint/2010/main" val="23617064"/>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720090" y="1716687"/>
            <a:ext cx="10515600" cy="805534"/>
          </a:xfrm>
          <a:solidFill>
            <a:schemeClr val="accent1">
              <a:lumMod val="75000"/>
            </a:schemeClr>
          </a:solidFill>
        </p:spPr>
        <p:txBody>
          <a:bodyPr>
            <a:normAutofit/>
          </a:bodyPr>
          <a:lstStyle/>
          <a:p>
            <a:r>
              <a:rPr lang="zh-CN" altLang="en-US" sz="2800" b="1">
                <a:solidFill>
                  <a:schemeClr val="bg1"/>
                </a:solidFill>
                <a:latin typeface="微软雅黑" panose="020b0503020204020204" pitchFamily="34" charset="-122"/>
                <a:ea typeface="微软雅黑" panose="020b0503020204020204" pitchFamily="34" charset="-122"/>
              </a:rPr>
              <a:t>实践：学校举行了运动会，尝试为运动会开幕式写一个新闻导语。</a:t>
            </a:r>
          </a:p>
        </p:txBody>
      </p:sp>
      <p:pic>
        <p:nvPicPr>
          <p:cNvPr id="3" name="图片 2">
            <a:extLst>
              <a:ext uri="{FF2B5EF4-FFF2-40B4-BE49-F238E27FC236}">
                <a16:creationId xmlns:a16="http://schemas.microsoft.com/office/drawing/2014/main" id="{6ABB4F27-F028-403F-B2BE-42BF4BA4F82A}"/>
              </a:ext>
            </a:extLst>
          </p:cNvPr>
          <p:cNvPicPr>
            <a:picLocks noChangeAspect="1"/>
          </p:cNvPicPr>
          <p:nvPr>
            <p:custDataLst>
              <p:tags r:id="rId5"/>
            </p:custDataLst>
          </p:nvPr>
        </p:nvPicPr>
        <p:blipFill>
          <a:blip r:embed="rId4"/>
          <a:stretch>
            <a:fillRect/>
          </a:stretch>
        </p:blipFill>
        <p:spPr>
          <a:xfrm>
            <a:off x="403860" y="3268980"/>
            <a:ext cx="11148060" cy="3483769"/>
          </a:xfrm>
          <a:prstGeom prst="rect">
            <a:avLst/>
          </a:prstGeom>
          <a:ln>
            <a:noFill/>
          </a:ln>
          <a:effectLst>
            <a:softEdge rad="112500"/>
          </a:effectLst>
        </p:spPr>
      </p:pic>
      <p:pic>
        <p:nvPicPr>
          <p:cNvPr id="4" name="New picture" hidden="1"/>
          <p:cNvPicPr/>
          <p:nvPr>
            <p:custDataLst>
              <p:tags r:id="rId7"/>
            </p:custDataLst>
          </p:nvPr>
        </p:nvPicPr>
        <p:blipFill>
          <a:blip r:embed="rId6"/>
          <a:stretch>
            <a:fillRect/>
          </a:stretch>
        </p:blipFill>
        <p:spPr>
          <a:xfrm>
            <a:off x="11582400" y="11506200"/>
            <a:ext cx="419100" cy="279400"/>
          </a:xfrm>
          <a:prstGeom prst="cube">
            <a:avLst/>
          </a:prstGeom>
        </p:spPr>
      </p:pic>
    </p:spTree>
    <p:extLst>
      <p:ext uri="{BB962C8B-B14F-4D97-AF65-F5344CB8AC3E}">
        <p14:creationId xmlns:p14="http://schemas.microsoft.com/office/powerpoint/2010/main" val="2467998649"/>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678180" y="209311"/>
            <a:ext cx="3086100" cy="1011239"/>
          </a:xfrm>
          <a:solidFill>
            <a:schemeClr val="accent1">
              <a:lumMod val="75000"/>
            </a:schemeClr>
          </a:solidFill>
        </p:spPr>
        <p:txBody>
          <a:bodyPr/>
          <a:lstStyle/>
          <a:p>
            <a:pPr algn="ctr"/>
            <a:r>
              <a:rPr lang="zh-CN" altLang="en-US" b="1">
                <a:solidFill>
                  <a:schemeClr val="bg1"/>
                </a:solidFill>
                <a:latin typeface="微软雅黑" panose="020b0503020204020204" pitchFamily="34" charset="-122"/>
                <a:ea typeface="微软雅黑" panose="020b0503020204020204" pitchFamily="34" charset="-122"/>
              </a:rPr>
              <a:t>新闻</a:t>
            </a:r>
          </a:p>
        </p:txBody>
      </p:sp>
      <p:sp>
        <p:nvSpPr>
          <p:cNvPr id="3" name="内容占位符 2">
            <a:extLst>
              <a:ext uri="{FF2B5EF4-FFF2-40B4-BE49-F238E27FC236}">
                <a16:creationId xmlns:a16="http://schemas.microsoft.com/office/drawing/2014/main" id="{8A683BEE-7707-4C86-9D99-28436AF5D44B}"/>
              </a:ext>
            </a:extLst>
          </p:cNvPr>
          <p:cNvSpPr>
            <a:spLocks noGrp="1"/>
          </p:cNvSpPr>
          <p:nvPr>
            <p:ph idx="1"/>
            <p:custDataLst>
              <p:tags r:id="rId4"/>
            </p:custDataLst>
          </p:nvPr>
        </p:nvSpPr>
        <p:spPr>
          <a:xfrm>
            <a:off x="1005840" y="1378243"/>
            <a:ext cx="10515600" cy="1338319"/>
          </a:xfrm>
          <a:solidFill>
            <a:schemeClr val="tx2">
              <a:lumMod val="20000"/>
              <a:lumOff val="80000"/>
            </a:schemeClr>
          </a:solidFill>
        </p:spPr>
        <p:txBody>
          <a:bodyPr>
            <a:normAutofit fontScale="92500" lnSpcReduction="20000"/>
          </a:bodyPr>
          <a:lstStyle/>
          <a:p>
            <a:pPr marL="0" indent="0">
              <a:lnSpc>
                <a:spcPct val="120000"/>
              </a:lnSpc>
              <a:buNone/>
            </a:pPr>
            <a:r>
              <a:rPr lang="zh-CN" altLang="en-US">
                <a:latin typeface="微软雅黑" panose="020b0503020204020204" pitchFamily="34" charset="-122"/>
                <a:ea typeface="微软雅黑" panose="020b0503020204020204" pitchFamily="34" charset="-122"/>
              </a:rPr>
              <a:t>新闻 ，也叫消息，是指通过报纸、电台、广播、电视台等媒体途径所传播信息的 一种称谓。是记录社会、传播信息、反映时代的一种文体。新闻有广义和狭义之分。</a:t>
            </a:r>
          </a:p>
        </p:txBody>
      </p:sp>
      <p:sp>
        <p:nvSpPr>
          <p:cNvPr id="4" name="文本框 3">
            <a:extLst>
              <a:ext uri="{FF2B5EF4-FFF2-40B4-BE49-F238E27FC236}">
                <a16:creationId xmlns:a16="http://schemas.microsoft.com/office/drawing/2014/main" id="{6153EEBD-EAC9-4219-AE98-EED1BC6A79CD}"/>
              </a:ext>
            </a:extLst>
          </p:cNvPr>
          <p:cNvSpPr txBox="1"/>
          <p:nvPr>
            <p:custDataLst>
              <p:tags r:id="rId5"/>
            </p:custDataLst>
          </p:nvPr>
        </p:nvSpPr>
        <p:spPr>
          <a:xfrm>
            <a:off x="2172772" y="3536910"/>
            <a:ext cx="677108" cy="2230198"/>
          </a:xfrm>
          <a:prstGeom prst="rect">
            <a:avLst/>
          </a:prstGeom>
          <a:noFill/>
        </p:spPr>
        <p:txBody>
          <a:bodyPr vert="eaVert" wrap="square" rtlCol="0">
            <a:spAutoFit/>
          </a:bodyPr>
          <a:lstStyle/>
          <a:p>
            <a:r>
              <a:rPr lang="zh-CN" altLang="en-US" sz="3200" b="1">
                <a:latin typeface="微软雅黑" panose="020b0503020204020204" pitchFamily="34" charset="-122"/>
                <a:ea typeface="微软雅黑" panose="020b0503020204020204" pitchFamily="34" charset="-122"/>
              </a:rPr>
              <a:t>广义的新闻</a:t>
            </a:r>
          </a:p>
        </p:txBody>
      </p:sp>
      <p:sp>
        <p:nvSpPr>
          <p:cNvPr id="5" name="文本框 4">
            <a:extLst>
              <a:ext uri="{FF2B5EF4-FFF2-40B4-BE49-F238E27FC236}">
                <a16:creationId xmlns:a16="http://schemas.microsoft.com/office/drawing/2014/main" id="{D9162E20-331F-4DEE-A4C1-525A2EE6FEDA}"/>
              </a:ext>
            </a:extLst>
          </p:cNvPr>
          <p:cNvSpPr txBox="1"/>
          <p:nvPr>
            <p:custDataLst>
              <p:tags r:id="rId6"/>
            </p:custDataLst>
          </p:nvPr>
        </p:nvSpPr>
        <p:spPr>
          <a:xfrm>
            <a:off x="2172772" y="6155131"/>
            <a:ext cx="6667500" cy="523220"/>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rPr>
              <a:t>狭义的新闻</a:t>
            </a:r>
            <a:r>
              <a:rPr lang="en-US" altLang="zh-CN" sz="2800">
                <a:latin typeface="微软雅黑" panose="020b0503020204020204" pitchFamily="34" charset="-122"/>
                <a:ea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rPr>
              <a:t>消息</a:t>
            </a:r>
          </a:p>
        </p:txBody>
      </p:sp>
      <p:sp>
        <p:nvSpPr>
          <p:cNvPr id="6" name="左大括号 5">
            <a:extLst>
              <a:ext uri="{FF2B5EF4-FFF2-40B4-BE49-F238E27FC236}">
                <a16:creationId xmlns:a16="http://schemas.microsoft.com/office/drawing/2014/main" id="{ADBBFF88-C8CC-4504-AAFD-323627D428AE}"/>
              </a:ext>
            </a:extLst>
          </p:cNvPr>
          <p:cNvSpPr/>
          <p:nvPr>
            <p:custDataLst>
              <p:tags r:id="rId7"/>
            </p:custDataLst>
          </p:nvPr>
        </p:nvSpPr>
        <p:spPr>
          <a:xfrm>
            <a:off x="3318510" y="3321088"/>
            <a:ext cx="617220" cy="24460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78D9B9ED-93B0-4045-A6F0-DA1FC3C90FD5}"/>
              </a:ext>
            </a:extLst>
          </p:cNvPr>
          <p:cNvSpPr txBox="1"/>
          <p:nvPr>
            <p:custDataLst>
              <p:tags r:id="rId8"/>
            </p:custDataLst>
          </p:nvPr>
        </p:nvSpPr>
        <p:spPr>
          <a:xfrm>
            <a:off x="4358640" y="3197592"/>
            <a:ext cx="1905000" cy="2862322"/>
          </a:xfrm>
          <a:prstGeom prst="rect">
            <a:avLst/>
          </a:prstGeom>
          <a:noFill/>
        </p:spPr>
        <p:txBody>
          <a:bodyPr wrap="square">
            <a:spAutoFit/>
          </a:bodyPr>
          <a:lstStyle/>
          <a:p>
            <a:r>
              <a:rPr lang="zh-CN" altLang="en-US" sz="3600">
                <a:solidFill>
                  <a:srgbClr val="FF0000"/>
                </a:solidFill>
                <a:latin typeface="黑体" panose="02010609060101010101" pitchFamily="49" charset="-122"/>
                <a:ea typeface="黑体" panose="02010609060101010101" pitchFamily="49" charset="-122"/>
              </a:rPr>
              <a:t>消息</a:t>
            </a:r>
          </a:p>
          <a:p>
            <a:r>
              <a:rPr lang="zh-CN" altLang="en-US" sz="3600">
                <a:solidFill>
                  <a:srgbClr val="FF0000"/>
                </a:solidFill>
                <a:latin typeface="黑体" panose="02010609060101010101" pitchFamily="49" charset="-122"/>
                <a:ea typeface="黑体" panose="02010609060101010101" pitchFamily="49" charset="-122"/>
              </a:rPr>
              <a:t>特写</a:t>
            </a:r>
          </a:p>
          <a:p>
            <a:r>
              <a:rPr lang="zh-CN" altLang="en-US" sz="3600">
                <a:solidFill>
                  <a:srgbClr val="FF0000"/>
                </a:solidFill>
                <a:latin typeface="黑体" panose="02010609060101010101" pitchFamily="49" charset="-122"/>
                <a:ea typeface="黑体" panose="02010609060101010101" pitchFamily="49" charset="-122"/>
              </a:rPr>
              <a:t>通讯</a:t>
            </a:r>
            <a:endParaRPr lang="en-US" altLang="zh-CN" sz="3600">
              <a:solidFill>
                <a:srgbClr val="FF0000"/>
              </a:solidFill>
              <a:latin typeface="黑体" pitchFamily="49" charset="-122"/>
              <a:ea typeface="黑体" pitchFamily="49" charset="-122"/>
            </a:endParaRPr>
          </a:p>
          <a:p>
            <a:r>
              <a:rPr lang="zh-CN" altLang="en-US" sz="3600">
                <a:solidFill>
                  <a:srgbClr val="FF0000"/>
                </a:solidFill>
                <a:latin typeface="黑体" panose="02010609060101010101" pitchFamily="49" charset="-122"/>
                <a:ea typeface="黑体" panose="02010609060101010101" pitchFamily="49" charset="-122"/>
              </a:rPr>
              <a:t>速写</a:t>
            </a:r>
            <a:endParaRPr lang="en-US" altLang="zh-CN" sz="3600">
              <a:solidFill>
                <a:srgbClr val="FF0000"/>
              </a:solidFill>
              <a:latin typeface="黑体" panose="02010609060101010101" pitchFamily="49" charset="-122"/>
              <a:ea typeface="黑体" panose="02010609060101010101" pitchFamily="49" charset="-122"/>
            </a:endParaRPr>
          </a:p>
          <a:p>
            <a:r>
              <a:rPr lang="en-US" altLang="zh-CN" sz="36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70CF658A-993D-4947-A1AB-153027F9F2DB}"/>
              </a:ext>
            </a:extLst>
          </p:cNvPr>
          <p:cNvPicPr>
            <a:picLocks noChangeAspect="1"/>
          </p:cNvPicPr>
          <p:nvPr>
            <p:custDataLst>
              <p:tags r:id="rId10"/>
            </p:custDataLst>
          </p:nvPr>
        </p:nvPicPr>
        <p:blipFill>
          <a:blip r:embed="rId9"/>
          <a:stretch>
            <a:fillRect/>
          </a:stretch>
        </p:blipFill>
        <p:spPr>
          <a:xfrm>
            <a:off x="7719060" y="2811779"/>
            <a:ext cx="3680460" cy="36804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67431193"/>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55242" y="236337"/>
            <a:ext cx="2753718" cy="1043823"/>
          </a:xfrm>
          <a:solidFill>
            <a:schemeClr val="accent1">
              <a:lumMod val="75000"/>
            </a:schemeClr>
          </a:solidFill>
        </p:spPr>
        <p:txBody>
          <a:bodyPr/>
          <a:lstStyle/>
          <a:p>
            <a:pPr algn="ctr"/>
            <a:r>
              <a:rPr lang="zh-CN" altLang="en-US" b="1">
                <a:solidFill>
                  <a:schemeClr val="bg1"/>
                </a:solidFill>
                <a:latin typeface="微软雅黑" panose="020b0503020204020204" pitchFamily="34" charset="-122"/>
                <a:ea typeface="微软雅黑" panose="020b0503020204020204" pitchFamily="34" charset="-122"/>
              </a:rPr>
              <a:t>消息</a:t>
            </a:r>
          </a:p>
        </p:txBody>
      </p:sp>
      <p:sp>
        <p:nvSpPr>
          <p:cNvPr id="3" name="内容占位符 2">
            <a:extLst>
              <a:ext uri="{FF2B5EF4-FFF2-40B4-BE49-F238E27FC236}">
                <a16:creationId xmlns:a16="http://schemas.microsoft.com/office/drawing/2014/main" id="{8A683BEE-7707-4C86-9D99-28436AF5D44B}"/>
              </a:ext>
            </a:extLst>
          </p:cNvPr>
          <p:cNvSpPr>
            <a:spLocks noGrp="1"/>
          </p:cNvSpPr>
          <p:nvPr>
            <p:ph idx="1"/>
            <p:custDataLst>
              <p:tags r:id="rId4"/>
            </p:custDataLst>
          </p:nvPr>
        </p:nvSpPr>
        <p:spPr>
          <a:xfrm>
            <a:off x="355242" y="1607820"/>
            <a:ext cx="5740758" cy="4602480"/>
          </a:xfrm>
        </p:spPr>
        <p:txBody>
          <a:bodyPr>
            <a:normAutofit/>
          </a:bodyPr>
          <a:lstStyle/>
          <a:p>
            <a:pPr marL="0" indent="0">
              <a:lnSpc>
                <a:spcPct val="120000"/>
              </a:lnSpc>
              <a:buNone/>
            </a:pPr>
            <a:r>
              <a:rPr lang="zh-CN" altLang="en-US">
                <a:latin typeface="微软雅黑" panose="020b0503020204020204" pitchFamily="34" charset="-122"/>
                <a:ea typeface="微软雅黑" panose="020b0503020204020204" pitchFamily="34" charset="-122"/>
              </a:rPr>
              <a:t>消息是用概括的叙述方式，以较简明扼要的文字，迅速及时地报道国内外新近发生的、有价值的事实，让别人了解。每则新闻一般包括</a:t>
            </a:r>
            <a:r>
              <a:rPr lang="zh-CN" altLang="en-US" b="1">
                <a:solidFill>
                  <a:srgbClr val="FF0000"/>
                </a:solidFill>
                <a:latin typeface="微软雅黑" panose="020b0503020204020204" pitchFamily="34" charset="-122"/>
                <a:ea typeface="微软雅黑" panose="020b0503020204020204" pitchFamily="34" charset="-122"/>
              </a:rPr>
              <a:t>标题、导语、主体</a:t>
            </a:r>
            <a:r>
              <a:rPr lang="zh-CN" altLang="en-US">
                <a:latin typeface="微软雅黑" panose="020b0503020204020204" pitchFamily="34" charset="-122"/>
                <a:ea typeface="微软雅黑" panose="020b0503020204020204" pitchFamily="34" charset="-122"/>
              </a:rPr>
              <a:t>三部分。前三者是主要部分，后二者是辅助部分。写法上主要是叙述，有时兼有议论、描写、评论等。</a:t>
            </a:r>
          </a:p>
        </p:txBody>
      </p:sp>
      <p:pic>
        <p:nvPicPr>
          <p:cNvPr id="4" name="图片 3">
            <a:extLst>
              <a:ext uri="{FF2B5EF4-FFF2-40B4-BE49-F238E27FC236}">
                <a16:creationId xmlns:a16="http://schemas.microsoft.com/office/drawing/2014/main" id="{9962B0D0-C29F-42BC-8BAA-902B7E91581F}"/>
              </a:ext>
            </a:extLst>
          </p:cNvPr>
          <p:cNvPicPr>
            <a:picLocks noChangeAspect="1"/>
          </p:cNvPicPr>
          <p:nvPr>
            <p:custDataLst>
              <p:tags r:id="rId6"/>
            </p:custDataLst>
          </p:nvPr>
        </p:nvPicPr>
        <p:blipFill>
          <a:blip r:embed="rId5"/>
          <a:stretch>
            <a:fillRect/>
          </a:stretch>
        </p:blipFill>
        <p:spPr>
          <a:xfrm>
            <a:off x="6141364" y="1919286"/>
            <a:ext cx="5786122" cy="32546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35322519"/>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55242" y="236337"/>
            <a:ext cx="2753718" cy="1043823"/>
          </a:xfrm>
          <a:solidFill>
            <a:schemeClr val="accent1">
              <a:lumMod val="75000"/>
            </a:schemeClr>
          </a:solidFill>
        </p:spPr>
        <p:txBody>
          <a:bodyPr>
            <a:normAutofit fontScale="90000"/>
          </a:bodyPr>
          <a:lstStyle/>
          <a:p>
            <a:pPr algn="ctr"/>
            <a:r>
              <a:rPr lang="zh-CN" altLang="en-US" b="1">
                <a:solidFill>
                  <a:schemeClr val="bg1"/>
                </a:solidFill>
                <a:latin typeface="微软雅黑" panose="020b0503020204020204" pitchFamily="34" charset="-122"/>
                <a:ea typeface="微软雅黑" panose="020b0503020204020204" pitchFamily="34" charset="-122"/>
              </a:rPr>
              <a:t>导语和主体</a:t>
            </a:r>
          </a:p>
        </p:txBody>
      </p:sp>
      <p:sp>
        <p:nvSpPr>
          <p:cNvPr id="3" name="内容占位符 2">
            <a:extLst>
              <a:ext uri="{FF2B5EF4-FFF2-40B4-BE49-F238E27FC236}">
                <a16:creationId xmlns:a16="http://schemas.microsoft.com/office/drawing/2014/main" id="{8A683BEE-7707-4C86-9D99-28436AF5D44B}"/>
              </a:ext>
            </a:extLst>
          </p:cNvPr>
          <p:cNvSpPr>
            <a:spLocks noGrp="1"/>
          </p:cNvSpPr>
          <p:nvPr>
            <p:ph idx="1"/>
            <p:custDataLst>
              <p:tags r:id="rId4"/>
            </p:custDataLst>
          </p:nvPr>
        </p:nvSpPr>
        <p:spPr>
          <a:xfrm>
            <a:off x="735330" y="1546659"/>
            <a:ext cx="10919460" cy="4152983"/>
          </a:xfrm>
        </p:spPr>
        <p:txBody>
          <a:bodyPr>
            <a:normAutofit/>
          </a:bodyPr>
          <a:lstStyle/>
          <a:p>
            <a:pPr marL="0" indent="0">
              <a:lnSpc>
                <a:spcPct val="150000"/>
              </a:lnSpc>
              <a:buNone/>
            </a:pPr>
            <a:r>
              <a:rPr lang="zh-CN" altLang="en-US" b="1">
                <a:latin typeface="微软雅黑" panose="020b0503020204020204" pitchFamily="34" charset="-122"/>
                <a:ea typeface="微软雅黑" panose="020b0503020204020204" pitchFamily="34" charset="-122"/>
              </a:rPr>
              <a:t>导语：</a:t>
            </a:r>
            <a:r>
              <a:rPr lang="zh-CN" altLang="en-US">
                <a:latin typeface="微软雅黑" panose="020b0503020204020204" pitchFamily="34" charset="-122"/>
                <a:ea typeface="微软雅黑" panose="020b0503020204020204" pitchFamily="34" charset="-122"/>
              </a:rPr>
              <a:t>一般情况下是新闻</a:t>
            </a:r>
            <a:r>
              <a:rPr lang="zh-CN" altLang="en-US" b="1">
                <a:solidFill>
                  <a:srgbClr val="FF0000"/>
                </a:solidFill>
                <a:latin typeface="微软雅黑" panose="020b0503020204020204" pitchFamily="34" charset="-122"/>
                <a:ea typeface="微软雅黑" panose="020b0503020204020204" pitchFamily="34" charset="-122"/>
              </a:rPr>
              <a:t>开头的第一段或第一句话</a:t>
            </a:r>
            <a:r>
              <a:rPr lang="zh-CN" altLang="en-US">
                <a:latin typeface="微软雅黑" panose="020b0503020204020204" pitchFamily="34" charset="-122"/>
                <a:ea typeface="微软雅黑" panose="020b0503020204020204" pitchFamily="34" charset="-122"/>
              </a:rPr>
              <a:t>，它扼要地揭示新闻的核心内容。以极其简洁的文字，写出消息中最重要、最精彩的事实，</a:t>
            </a:r>
            <a:r>
              <a:rPr lang="zh-CN" altLang="en-US" b="1">
                <a:latin typeface="微软雅黑" panose="020b0503020204020204" pitchFamily="34" charset="-122"/>
                <a:ea typeface="微软雅黑" panose="020b0503020204020204" pitchFamily="34" charset="-122"/>
              </a:rPr>
              <a:t>提纲挈领，牵引全文，吸引读者。</a:t>
            </a:r>
            <a:endParaRPr lang="en-US" altLang="zh-CN" b="1">
              <a:latin typeface="微软雅黑" panose="020b0503020204020204" pitchFamily="34" charset="-122"/>
              <a:ea typeface="微软雅黑" panose="020b0503020204020204" pitchFamily="34" charset="-122"/>
            </a:endParaRPr>
          </a:p>
          <a:p>
            <a:pPr marL="0" indent="0">
              <a:lnSpc>
                <a:spcPct val="150000"/>
              </a:lnSpc>
              <a:buNone/>
            </a:pPr>
            <a:endParaRPr lang="zh-CN" altLang="en-US">
              <a:latin typeface="微软雅黑" panose="020b0503020204020204" pitchFamily="34" charset="-122"/>
              <a:ea typeface="微软雅黑" panose="020b0503020204020204" pitchFamily="34" charset="-122"/>
            </a:endParaRPr>
          </a:p>
          <a:p>
            <a:pPr marL="0" indent="0">
              <a:lnSpc>
                <a:spcPct val="120000"/>
              </a:lnSpc>
              <a:buNone/>
            </a:pPr>
            <a:r>
              <a:rPr lang="zh-CN" altLang="en-US" b="1">
                <a:latin typeface="微软雅黑" panose="020b0503020204020204" pitchFamily="34" charset="-122"/>
                <a:ea typeface="微软雅黑" panose="020b0503020204020204" pitchFamily="34" charset="-122"/>
              </a:rPr>
              <a:t>主体：</a:t>
            </a:r>
            <a:r>
              <a:rPr lang="zh-CN" altLang="en-US">
                <a:latin typeface="微软雅黑" panose="020b0503020204020204" pitchFamily="34" charset="-122"/>
                <a:ea typeface="微软雅黑" panose="020b0503020204020204" pitchFamily="34" charset="-122"/>
              </a:rPr>
              <a:t>具体展开新闻事实的叙述。</a:t>
            </a:r>
          </a:p>
        </p:txBody>
      </p:sp>
      <p:pic>
        <p:nvPicPr>
          <p:cNvPr id="4" name="图片 3">
            <a:extLst>
              <a:ext uri="{FF2B5EF4-FFF2-40B4-BE49-F238E27FC236}">
                <a16:creationId xmlns:a16="http://schemas.microsoft.com/office/drawing/2014/main" id="{1F872FD5-AA95-4E1F-A97B-01A1D7063FD5}"/>
              </a:ext>
            </a:extLst>
          </p:cNvPr>
          <p:cNvPicPr>
            <a:picLocks noChangeAspect="1"/>
          </p:cNvPicPr>
          <p:nvPr>
            <p:custDataLst>
              <p:tags r:id="rId6"/>
            </p:custDataLst>
          </p:nvPr>
        </p:nvPicPr>
        <p:blipFill>
          <a:blip r:embed="rId5"/>
          <a:stretch>
            <a:fillRect/>
          </a:stretch>
        </p:blipFill>
        <p:spPr>
          <a:xfrm>
            <a:off x="7600950" y="3268980"/>
            <a:ext cx="3223260" cy="32232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33506379"/>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80922" y="-45719"/>
            <a:ext cx="8720178" cy="601979"/>
          </a:xfrm>
          <a:solidFill>
            <a:schemeClr val="accent1">
              <a:lumMod val="75000"/>
            </a:schemeClr>
          </a:solidFill>
        </p:spPr>
        <p:txBody>
          <a:bodyPr>
            <a:normAutofit fontScale="90000"/>
          </a:bodyPr>
          <a:lstStyle/>
          <a:p>
            <a:r>
              <a:rPr lang="zh-CN" altLang="en-US" b="1">
                <a:solidFill>
                  <a:schemeClr val="bg1"/>
                </a:solidFill>
                <a:latin typeface="微软雅黑" panose="020b0503020204020204" pitchFamily="34" charset="-122"/>
                <a:ea typeface="微软雅黑" panose="020b0503020204020204" pitchFamily="34" charset="-122"/>
              </a:rPr>
              <a:t>尝试找出下列新闻中的导语和主体</a:t>
            </a:r>
          </a:p>
        </p:txBody>
      </p:sp>
      <p:sp>
        <p:nvSpPr>
          <p:cNvPr id="3" name="内容占位符 2">
            <a:extLst>
              <a:ext uri="{FF2B5EF4-FFF2-40B4-BE49-F238E27FC236}">
                <a16:creationId xmlns:a16="http://schemas.microsoft.com/office/drawing/2014/main" id="{8A683BEE-7707-4C86-9D99-28436AF5D44B}"/>
              </a:ext>
            </a:extLst>
          </p:cNvPr>
          <p:cNvSpPr>
            <a:spLocks noGrp="1"/>
          </p:cNvSpPr>
          <p:nvPr>
            <p:ph idx="1"/>
            <p:custDataLst>
              <p:tags r:id="rId4"/>
            </p:custDataLst>
          </p:nvPr>
        </p:nvSpPr>
        <p:spPr>
          <a:xfrm>
            <a:off x="198120" y="994310"/>
            <a:ext cx="11917680" cy="5772250"/>
          </a:xfrm>
        </p:spPr>
        <p:txBody>
          <a:bodyPr>
            <a:normAutofit/>
          </a:bodyPr>
          <a:lstStyle/>
          <a:p>
            <a:pPr marL="0" indent="0" algn="ctr">
              <a:spcAft>
                <a:spcPts val="600"/>
              </a:spcAft>
              <a:buNone/>
            </a:pPr>
            <a:r>
              <a:rPr lang="zh-CN" altLang="en-US" b="1">
                <a:latin typeface="微软雅黑" panose="020b0503020204020204" pitchFamily="34" charset="-122"/>
                <a:ea typeface="微软雅黑" panose="020b0503020204020204" pitchFamily="34" charset="-122"/>
              </a:rPr>
              <a:t>杭州市网信办严肃约谈“左旋”网站，关闭违规板块</a:t>
            </a:r>
            <a:r>
              <a:rPr lang="en-US" altLang="zh-CN" b="1">
                <a:latin typeface="微软雅黑" panose="020b0503020204020204" pitchFamily="34" charset="-122"/>
                <a:ea typeface="微软雅黑" panose="020b0503020204020204" pitchFamily="34" charset="-122"/>
              </a:rPr>
              <a:t>15</a:t>
            </a:r>
            <a:r>
              <a:rPr lang="zh-CN" altLang="en-US" b="1">
                <a:latin typeface="微软雅黑" panose="020b0503020204020204" pitchFamily="34" charset="-122"/>
                <a:ea typeface="微软雅黑" panose="020b0503020204020204" pitchFamily="34" charset="-122"/>
              </a:rPr>
              <a:t>天</a:t>
            </a:r>
            <a:endParaRPr lang="en-US" altLang="zh-CN" b="1">
              <a:latin typeface="微软雅黑" panose="020b0503020204020204" pitchFamily="34" charset="-122"/>
              <a:ea typeface="微软雅黑" panose="020b0503020204020204" pitchFamily="34" charset="-122"/>
            </a:endParaRPr>
          </a:p>
          <a:p>
            <a:pPr marL="0" indent="0">
              <a:lnSpc>
                <a:spcPct val="130000"/>
              </a:lnSpc>
              <a:buNone/>
            </a:pPr>
            <a:r>
              <a:rPr lang="zh-CN" altLang="en-US" sz="2400">
                <a:latin typeface="微软雅黑" panose="020b0503020204020204" pitchFamily="34" charset="-122"/>
                <a:ea typeface="微软雅黑" panose="020b0503020204020204" pitchFamily="34" charset="-122"/>
              </a:rPr>
              <a:t> 网信浙江”微信公众号</a:t>
            </a:r>
            <a:r>
              <a:rPr lang="en-US" altLang="zh-CN" sz="2400">
                <a:latin typeface="微软雅黑" panose="020b0503020204020204" pitchFamily="34" charset="-122"/>
                <a:ea typeface="微软雅黑" panose="020b0503020204020204" pitchFamily="34" charset="-122"/>
              </a:rPr>
              <a:t>8</a:t>
            </a:r>
            <a:r>
              <a:rPr lang="zh-CN" altLang="en-US" sz="2400">
                <a:latin typeface="微软雅黑" panose="020b0503020204020204" pitchFamily="34" charset="-122"/>
                <a:ea typeface="微软雅黑" panose="020b0503020204020204" pitchFamily="34" charset="-122"/>
              </a:rPr>
              <a:t>月</a:t>
            </a:r>
            <a:r>
              <a:rPr lang="en-US" altLang="zh-CN" sz="2400">
                <a:latin typeface="微软雅黑" panose="020b0503020204020204" pitchFamily="34" charset="-122"/>
                <a:ea typeface="微软雅黑" panose="020b0503020204020204" pitchFamily="34" charset="-122"/>
              </a:rPr>
              <a:t>7</a:t>
            </a:r>
            <a:r>
              <a:rPr lang="zh-CN" altLang="en-US" sz="2400">
                <a:latin typeface="微软雅黑" panose="020b0503020204020204" pitchFamily="34" charset="-122"/>
                <a:ea typeface="微软雅黑" panose="020b0503020204020204" pitchFamily="34" charset="-122"/>
              </a:rPr>
              <a:t>日消息，近日，杭州市网信办按照上级网信部门统一部署，在全市范围内开展商业网站平台和公众账号突出问题专项集中整治。</a:t>
            </a:r>
          </a:p>
          <a:p>
            <a:pPr marL="0" indent="0">
              <a:lnSpc>
                <a:spcPct val="130000"/>
              </a:lnSpc>
              <a:buNone/>
            </a:pPr>
            <a:endParaRPr lang="en-US" altLang="zh-CN" sz="2400">
              <a:latin typeface="微软雅黑" panose="020b0503020204020204" pitchFamily="34" charset="-122"/>
              <a:ea typeface="微软雅黑" panose="020b0503020204020204" pitchFamily="34" charset="-122"/>
            </a:endParaRPr>
          </a:p>
          <a:p>
            <a:pPr marL="0" indent="0">
              <a:lnSpc>
                <a:spcPct val="130000"/>
              </a:lnSpc>
              <a:buNone/>
            </a:pPr>
            <a:r>
              <a:rPr lang="zh-CN" altLang="en-US" sz="2400">
                <a:latin typeface="微软雅黑" panose="020b0503020204020204" pitchFamily="34" charset="-122"/>
                <a:ea typeface="微软雅黑" panose="020b0503020204020204" pitchFamily="34" charset="-122"/>
              </a:rPr>
              <a:t>经巡查发现，“左旋”网站在无互联网新闻信息服务许可的情况下，违规转载人民网、新华网等新闻网站的时政新闻，违反</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互联网新闻信息服务管理规定</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a:t>
            </a:r>
          </a:p>
          <a:p>
            <a:pPr marL="0" indent="0">
              <a:lnSpc>
                <a:spcPct val="130000"/>
              </a:lnSpc>
              <a:buNone/>
            </a:pPr>
            <a:r>
              <a:rPr lang="en-US" altLang="zh-CN" sz="2400">
                <a:latin typeface="微软雅黑" panose="020b0503020204020204" pitchFamily="34" charset="-122"/>
                <a:ea typeface="微软雅黑" panose="020b0503020204020204" pitchFamily="34" charset="-122"/>
              </a:rPr>
              <a:t>8</a:t>
            </a:r>
            <a:r>
              <a:rPr lang="zh-CN" altLang="en-US" sz="2400">
                <a:latin typeface="微软雅黑" panose="020b0503020204020204" pitchFamily="34" charset="-122"/>
                <a:ea typeface="微软雅黑" panose="020b0503020204020204" pitchFamily="34" charset="-122"/>
              </a:rPr>
              <a:t>月</a:t>
            </a:r>
            <a:r>
              <a:rPr lang="en-US" altLang="zh-CN" sz="2400">
                <a:latin typeface="微软雅黑" panose="020b0503020204020204" pitchFamily="34" charset="-122"/>
                <a:ea typeface="微软雅黑" panose="020b0503020204020204" pitchFamily="34" charset="-122"/>
              </a:rPr>
              <a:t>7</a:t>
            </a:r>
            <a:r>
              <a:rPr lang="zh-CN" altLang="en-US" sz="2400">
                <a:latin typeface="微软雅黑" panose="020b0503020204020204" pitchFamily="34" charset="-122"/>
                <a:ea typeface="微软雅黑" panose="020b0503020204020204" pitchFamily="34" charset="-122"/>
              </a:rPr>
              <a:t>日上午，杭州市网信办对“左旋”网站负责人进行严肃约谈，要求网站立即清理违规转载内容，关闭违规板块</a:t>
            </a:r>
            <a:r>
              <a:rPr lang="en-US" altLang="zh-CN" sz="2400">
                <a:latin typeface="微软雅黑" panose="020b0503020204020204" pitchFamily="34" charset="-122"/>
                <a:ea typeface="微软雅黑" panose="020b0503020204020204" pitchFamily="34" charset="-122"/>
              </a:rPr>
              <a:t>15</a:t>
            </a:r>
            <a:r>
              <a:rPr lang="zh-CN" altLang="en-US" sz="2400">
                <a:latin typeface="微软雅黑" panose="020b0503020204020204" pitchFamily="34" charset="-122"/>
                <a:ea typeface="微软雅黑" panose="020b0503020204020204" pitchFamily="34" charset="-122"/>
              </a:rPr>
              <a:t>天。目前，“左旋”网站已按要求落实整改工作。</a:t>
            </a:r>
          </a:p>
          <a:p>
            <a:pPr marL="0" indent="0">
              <a:lnSpc>
                <a:spcPct val="130000"/>
              </a:lnSpc>
              <a:buNone/>
            </a:pPr>
            <a:r>
              <a:rPr lang="zh-CN" altLang="en-US" sz="2400">
                <a:latin typeface="微软雅黑" panose="020b0503020204020204" pitchFamily="34" charset="-122"/>
                <a:ea typeface="微软雅黑" panose="020b0503020204020204" pitchFamily="34" charset="-122"/>
              </a:rPr>
              <a:t>下一步，杭州市网信办将联合相关部门、突出重点，深入推进专项整治工作，依法依规查处扰乱网络传播秩序的行为，全力维护属地清朗网络空间。</a:t>
            </a:r>
          </a:p>
        </p:txBody>
      </p:sp>
      <p:sp>
        <p:nvSpPr>
          <p:cNvPr id="4" name="矩形 3">
            <a:extLst>
              <a:ext uri="{FF2B5EF4-FFF2-40B4-BE49-F238E27FC236}">
                <a16:creationId xmlns:a16="http://schemas.microsoft.com/office/drawing/2014/main" id="{BA287CE2-055E-441E-850D-EFB85FD83538}"/>
              </a:ext>
            </a:extLst>
          </p:cNvPr>
          <p:cNvSpPr/>
          <p:nvPr>
            <p:custDataLst>
              <p:tags r:id="rId5"/>
            </p:custDataLst>
          </p:nvPr>
        </p:nvSpPr>
        <p:spPr>
          <a:xfrm>
            <a:off x="198120" y="1554480"/>
            <a:ext cx="11795760" cy="1112520"/>
          </a:xfrm>
          <a:prstGeom prst="rect">
            <a:avLst/>
          </a:prstGeom>
          <a:noFill/>
          <a:ln w="317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DA12AFD8-DDF6-47D5-8498-8879776B5895}"/>
              </a:ext>
            </a:extLst>
          </p:cNvPr>
          <p:cNvSpPr txBox="1"/>
          <p:nvPr>
            <p:custDataLst>
              <p:tags r:id="rId6"/>
            </p:custDataLst>
          </p:nvPr>
        </p:nvSpPr>
        <p:spPr>
          <a:xfrm>
            <a:off x="10313670" y="2171700"/>
            <a:ext cx="1360170" cy="769441"/>
          </a:xfrm>
          <a:prstGeom prst="rect">
            <a:avLst/>
          </a:prstGeom>
          <a:solidFill>
            <a:srgbClr val="92D050"/>
          </a:solidFill>
        </p:spPr>
        <p:txBody>
          <a:bodyPr wrap="square" rtlCol="0">
            <a:spAutoFit/>
          </a:bodyPr>
          <a:lstStyle/>
          <a:p>
            <a:r>
              <a:rPr lang="zh-CN" altLang="en-US" sz="4400" b="1">
                <a:solidFill>
                  <a:schemeClr val="bg1"/>
                </a:solidFill>
                <a:latin typeface="微软雅黑" panose="020b0503020204020204" pitchFamily="34" charset="-122"/>
                <a:ea typeface="微软雅黑" panose="020b0503020204020204" pitchFamily="34" charset="-122"/>
              </a:rPr>
              <a:t>导语</a:t>
            </a:r>
          </a:p>
        </p:txBody>
      </p:sp>
      <p:sp>
        <p:nvSpPr>
          <p:cNvPr id="7" name="矩形 6">
            <a:extLst>
              <a:ext uri="{FF2B5EF4-FFF2-40B4-BE49-F238E27FC236}">
                <a16:creationId xmlns:a16="http://schemas.microsoft.com/office/drawing/2014/main" id="{732A8F32-91BD-4593-9359-7F5DC9F0DCA8}"/>
              </a:ext>
            </a:extLst>
          </p:cNvPr>
          <p:cNvSpPr/>
          <p:nvPr>
            <p:custDataLst>
              <p:tags r:id="rId7"/>
            </p:custDataLst>
          </p:nvPr>
        </p:nvSpPr>
        <p:spPr>
          <a:xfrm>
            <a:off x="198120" y="3105050"/>
            <a:ext cx="11795760" cy="3493870"/>
          </a:xfrm>
          <a:prstGeom prst="rect">
            <a:avLst/>
          </a:prstGeom>
          <a:noFill/>
          <a:ln w="317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5A89749F-43D3-4D79-9826-D5FE2616BDDD}"/>
              </a:ext>
            </a:extLst>
          </p:cNvPr>
          <p:cNvSpPr txBox="1"/>
          <p:nvPr>
            <p:custDataLst>
              <p:tags r:id="rId8"/>
            </p:custDataLst>
          </p:nvPr>
        </p:nvSpPr>
        <p:spPr>
          <a:xfrm>
            <a:off x="8492490" y="6031309"/>
            <a:ext cx="1360170" cy="769441"/>
          </a:xfrm>
          <a:prstGeom prst="rect">
            <a:avLst/>
          </a:prstGeom>
          <a:solidFill>
            <a:srgbClr val="92D050"/>
          </a:solidFill>
        </p:spPr>
        <p:txBody>
          <a:bodyPr wrap="square" rtlCol="0">
            <a:spAutoFit/>
          </a:bodyPr>
          <a:lstStyle/>
          <a:p>
            <a:r>
              <a:rPr lang="zh-CN" altLang="en-US" sz="4400" b="1">
                <a:solidFill>
                  <a:schemeClr val="bg1"/>
                </a:solidFill>
                <a:latin typeface="微软雅黑" panose="020b0503020204020204" pitchFamily="34" charset="-122"/>
                <a:ea typeface="微软雅黑" panose="020b0503020204020204" pitchFamily="34" charset="-122"/>
              </a:rPr>
              <a:t>主体</a:t>
            </a:r>
          </a:p>
        </p:txBody>
      </p:sp>
    </p:spTree>
    <p:extLst>
      <p:ext uri="{BB962C8B-B14F-4D97-AF65-F5344CB8AC3E}">
        <p14:creationId xmlns:p14="http://schemas.microsoft.com/office/powerpoint/2010/main" val="2382350217"/>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500022" y="205857"/>
            <a:ext cx="6548478" cy="1059063"/>
          </a:xfrm>
          <a:solidFill>
            <a:schemeClr val="accent1">
              <a:lumMod val="75000"/>
            </a:schemeClr>
          </a:solidFill>
        </p:spPr>
        <p:txBody>
          <a:bodyPr/>
          <a:lstStyle/>
          <a:p>
            <a:r>
              <a:rPr lang="zh-CN" altLang="en-US" b="1">
                <a:solidFill>
                  <a:schemeClr val="bg1"/>
                </a:solidFill>
                <a:latin typeface="微软雅黑" panose="020b0503020204020204" pitchFamily="34" charset="-122"/>
                <a:ea typeface="微软雅黑" panose="020b0503020204020204" pitchFamily="34" charset="-122"/>
              </a:rPr>
              <a:t>新闻的特点和构成要素</a:t>
            </a:r>
          </a:p>
        </p:txBody>
      </p:sp>
      <p:sp>
        <p:nvSpPr>
          <p:cNvPr id="3" name="内容占位符 2">
            <a:extLst>
              <a:ext uri="{FF2B5EF4-FFF2-40B4-BE49-F238E27FC236}">
                <a16:creationId xmlns:a16="http://schemas.microsoft.com/office/drawing/2014/main" id="{8A683BEE-7707-4C86-9D99-28436AF5D44B}"/>
              </a:ext>
            </a:extLst>
          </p:cNvPr>
          <p:cNvSpPr>
            <a:spLocks noGrp="1"/>
          </p:cNvSpPr>
          <p:nvPr>
            <p:ph idx="1"/>
            <p:custDataLst>
              <p:tags r:id="rId4"/>
            </p:custDataLst>
          </p:nvPr>
        </p:nvSpPr>
        <p:spPr>
          <a:xfrm>
            <a:off x="670560" y="1630480"/>
            <a:ext cx="11239500" cy="4198820"/>
          </a:xfrm>
        </p:spPr>
        <p:txBody>
          <a:bodyPr/>
          <a:lstStyle/>
          <a:p>
            <a:pPr marL="0" indent="0">
              <a:buNone/>
            </a:pPr>
            <a:r>
              <a:rPr lang="zh-CN" altLang="en-US">
                <a:latin typeface="微软雅黑" panose="020b0503020204020204" pitchFamily="34" charset="-122"/>
                <a:ea typeface="微软雅黑" panose="020b0503020204020204" pitchFamily="34" charset="-122"/>
              </a:rPr>
              <a:t>新闻六要素（也就是记叙要素）：</a:t>
            </a:r>
            <a:r>
              <a:rPr lang="zh-CN" altLang="en-US" b="1">
                <a:solidFill>
                  <a:srgbClr val="FF0000"/>
                </a:solidFill>
                <a:latin typeface="微软雅黑" panose="020b0503020204020204" pitchFamily="34" charset="-122"/>
                <a:ea typeface="微软雅黑" panose="020b0503020204020204" pitchFamily="34" charset="-122"/>
              </a:rPr>
              <a:t>时间、地点、人物、事件的起因、经过、结果。</a:t>
            </a:r>
            <a:r>
              <a:rPr lang="zh-CN" altLang="en-US">
                <a:latin typeface="微软雅黑" panose="020b0503020204020204" pitchFamily="34" charset="-122"/>
                <a:ea typeface="微软雅黑" panose="020b0503020204020204" pitchFamily="34" charset="-122"/>
              </a:rPr>
              <a:t>即五个“</a:t>
            </a:r>
            <a:r>
              <a:rPr lang="en-US" altLang="zh-CN">
                <a:latin typeface="微软雅黑" panose="020b0503020204020204" pitchFamily="34" charset="-122"/>
                <a:ea typeface="微软雅黑" panose="020b0503020204020204" pitchFamily="34" charset="-122"/>
              </a:rPr>
              <a:t>W”</a:t>
            </a:r>
            <a:r>
              <a:rPr lang="zh-CN" altLang="en-US">
                <a:latin typeface="微软雅黑" panose="020b0503020204020204" pitchFamily="34" charset="-122"/>
                <a:ea typeface="微软雅黑" panose="020b0503020204020204" pitchFamily="34" charset="-122"/>
              </a:rPr>
              <a:t>和一个“</a:t>
            </a:r>
            <a:r>
              <a:rPr lang="en-US" altLang="zh-CN">
                <a:latin typeface="微软雅黑" panose="020b0503020204020204" pitchFamily="34" charset="-122"/>
                <a:ea typeface="微软雅黑" panose="020b0503020204020204" pitchFamily="34" charset="-122"/>
              </a:rPr>
              <a:t>H”</a:t>
            </a:r>
            <a:r>
              <a:rPr lang="zh-CN" altLang="en-US">
                <a:latin typeface="微软雅黑" panose="020b0503020204020204" pitchFamily="34" charset="-122"/>
                <a:ea typeface="微软雅黑" panose="020b0503020204020204" pitchFamily="34" charset="-122"/>
              </a:rPr>
              <a:t>　即</a:t>
            </a:r>
            <a:r>
              <a:rPr lang="en-US" altLang="zh-CN">
                <a:latin typeface="微软雅黑" panose="020b0503020204020204" pitchFamily="34" charset="-122"/>
                <a:ea typeface="微软雅黑" panose="020b0503020204020204" pitchFamily="34" charset="-122"/>
              </a:rPr>
              <a:t>Who</a:t>
            </a:r>
            <a:r>
              <a:rPr lang="zh-CN" altLang="en-US">
                <a:latin typeface="微软雅黑" panose="020b0503020204020204" pitchFamily="34" charset="-122"/>
                <a:ea typeface="微软雅黑" panose="020b0503020204020204" pitchFamily="34" charset="-122"/>
              </a:rPr>
              <a:t>（何人） 、</a:t>
            </a:r>
            <a:r>
              <a:rPr lang="en-US" altLang="zh-CN">
                <a:latin typeface="微软雅黑" panose="020b0503020204020204" pitchFamily="34" charset="-122"/>
                <a:ea typeface="微软雅黑" panose="020b0503020204020204" pitchFamily="34" charset="-122"/>
              </a:rPr>
              <a:t>What</a:t>
            </a:r>
            <a:r>
              <a:rPr lang="zh-CN" altLang="en-US">
                <a:latin typeface="微软雅黑" panose="020b0503020204020204" pitchFamily="34" charset="-122"/>
                <a:ea typeface="微软雅黑" panose="020b0503020204020204" pitchFamily="34" charset="-122"/>
              </a:rPr>
              <a:t>（何事） 、</a:t>
            </a:r>
            <a:r>
              <a:rPr lang="en-US" altLang="zh-CN">
                <a:latin typeface="微软雅黑" panose="020b0503020204020204" pitchFamily="34" charset="-122"/>
                <a:ea typeface="微软雅黑" panose="020b0503020204020204" pitchFamily="34" charset="-122"/>
              </a:rPr>
              <a:t>When</a:t>
            </a:r>
            <a:r>
              <a:rPr lang="zh-CN" altLang="en-US">
                <a:latin typeface="微软雅黑" panose="020b0503020204020204" pitchFamily="34" charset="-122"/>
                <a:ea typeface="微软雅黑" panose="020b0503020204020204" pitchFamily="34" charset="-122"/>
              </a:rPr>
              <a:t>（何时）、</a:t>
            </a:r>
            <a:r>
              <a:rPr lang="en-US" altLang="zh-CN">
                <a:latin typeface="微软雅黑" panose="020b0503020204020204" pitchFamily="34" charset="-122"/>
                <a:ea typeface="微软雅黑" panose="020b0503020204020204" pitchFamily="34" charset="-122"/>
              </a:rPr>
              <a:t>Where</a:t>
            </a:r>
            <a:r>
              <a:rPr lang="zh-CN" altLang="en-US">
                <a:latin typeface="微软雅黑" panose="020b0503020204020204" pitchFamily="34" charset="-122"/>
                <a:ea typeface="微软雅黑" panose="020b0503020204020204" pitchFamily="34" charset="-122"/>
              </a:rPr>
              <a:t>（何地） 、</a:t>
            </a:r>
            <a:r>
              <a:rPr lang="en-US" altLang="zh-CN">
                <a:latin typeface="微软雅黑" panose="020b0503020204020204" pitchFamily="34" charset="-122"/>
                <a:ea typeface="微软雅黑" panose="020b0503020204020204" pitchFamily="34" charset="-122"/>
              </a:rPr>
              <a:t>Why</a:t>
            </a:r>
            <a:r>
              <a:rPr lang="zh-CN" altLang="en-US">
                <a:latin typeface="微软雅黑" panose="020b0503020204020204" pitchFamily="34" charset="-122"/>
                <a:ea typeface="微软雅黑" panose="020b0503020204020204" pitchFamily="34" charset="-122"/>
              </a:rPr>
              <a:t>（何因）、</a:t>
            </a:r>
            <a:r>
              <a:rPr lang="en-US" altLang="zh-CN">
                <a:latin typeface="微软雅黑" panose="020b0503020204020204" pitchFamily="34" charset="-122"/>
                <a:ea typeface="微软雅黑" panose="020b0503020204020204" pitchFamily="34" charset="-122"/>
              </a:rPr>
              <a:t>How</a:t>
            </a:r>
            <a:r>
              <a:rPr lang="zh-CN" altLang="en-US">
                <a:latin typeface="微软雅黑" panose="020b0503020204020204" pitchFamily="34" charset="-122"/>
                <a:ea typeface="微软雅黑" panose="020b0503020204020204" pitchFamily="34" charset="-122"/>
              </a:rPr>
              <a:t>（如何）。</a:t>
            </a:r>
          </a:p>
        </p:txBody>
      </p:sp>
      <p:sp>
        <p:nvSpPr>
          <p:cNvPr id="5" name="文本框 4">
            <a:extLst>
              <a:ext uri="{FF2B5EF4-FFF2-40B4-BE49-F238E27FC236}">
                <a16:creationId xmlns:a16="http://schemas.microsoft.com/office/drawing/2014/main" id="{7152B17A-B3DA-4334-8834-4455A8921CBA}"/>
              </a:ext>
            </a:extLst>
          </p:cNvPr>
          <p:cNvSpPr txBox="1"/>
          <p:nvPr>
            <p:custDataLst>
              <p:tags r:id="rId5"/>
            </p:custDataLst>
          </p:nvPr>
        </p:nvSpPr>
        <p:spPr>
          <a:xfrm>
            <a:off x="670560" y="3957935"/>
            <a:ext cx="5425440" cy="1169551"/>
          </a:xfrm>
          <a:prstGeom prst="rect">
            <a:avLst/>
          </a:prstGeom>
          <a:solidFill>
            <a:schemeClr val="bg2"/>
          </a:solidFill>
        </p:spPr>
        <p:txBody>
          <a:bodyPr wrap="square">
            <a:spAutoFit/>
          </a:bodyPr>
          <a:lstStyle/>
          <a:p>
            <a:pPr>
              <a:spcAft>
                <a:spcPts val="1200"/>
              </a:spcAft>
            </a:pPr>
            <a:r>
              <a:rPr lang="zh-CN" altLang="en-US" sz="3200" b="1">
                <a:latin typeface="微软雅黑" panose="020b0503020204020204" pitchFamily="34" charset="-122"/>
                <a:ea typeface="微软雅黑" panose="020b0503020204020204" pitchFamily="34" charset="-122"/>
              </a:rPr>
              <a:t>特点</a:t>
            </a:r>
          </a:p>
          <a:p>
            <a:r>
              <a:rPr lang="zh-CN" altLang="en-US" sz="2800">
                <a:latin typeface="微软雅黑" panose="020b0503020204020204" pitchFamily="34" charset="-122"/>
                <a:ea typeface="微软雅黑" panose="020b0503020204020204" pitchFamily="34" charset="-122"/>
              </a:rPr>
              <a:t>真实性、及时性、有效性</a:t>
            </a:r>
          </a:p>
        </p:txBody>
      </p:sp>
      <p:pic>
        <p:nvPicPr>
          <p:cNvPr id="4" name="图片 3">
            <a:extLst>
              <a:ext uri="{FF2B5EF4-FFF2-40B4-BE49-F238E27FC236}">
                <a16:creationId xmlns:a16="http://schemas.microsoft.com/office/drawing/2014/main" id="{3349F0F0-207C-4607-8899-C43D12DE1EE4}"/>
              </a:ext>
            </a:extLst>
          </p:cNvPr>
          <p:cNvPicPr>
            <a:picLocks noChangeAspect="1"/>
          </p:cNvPicPr>
          <p:nvPr>
            <p:custDataLst>
              <p:tags r:id="rId7"/>
            </p:custDataLst>
          </p:nvPr>
        </p:nvPicPr>
        <p:blipFill>
          <a:blip r:embed="rId6"/>
          <a:stretch>
            <a:fillRect/>
          </a:stretch>
        </p:blipFill>
        <p:spPr>
          <a:xfrm>
            <a:off x="6151880" y="3340491"/>
            <a:ext cx="5519420" cy="331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3848049"/>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202842" y="63146"/>
            <a:ext cx="6182718" cy="1325563"/>
          </a:xfrm>
          <a:solidFill>
            <a:schemeClr val="accent1">
              <a:lumMod val="75000"/>
            </a:schemeClr>
          </a:solidFill>
        </p:spPr>
        <p:txBody>
          <a:bodyPr/>
          <a:lstStyle/>
          <a:p>
            <a:r>
              <a:rPr lang="zh-CN" altLang="en-US" b="1">
                <a:solidFill>
                  <a:schemeClr val="bg1"/>
                </a:solidFill>
                <a:latin typeface="微软雅黑" panose="020b0503020204020204" pitchFamily="34" charset="-122"/>
                <a:ea typeface="微软雅黑" panose="020b0503020204020204" pitchFamily="34" charset="-122"/>
              </a:rPr>
              <a:t>下列这些都属于新闻吗？</a:t>
            </a:r>
          </a:p>
        </p:txBody>
      </p:sp>
      <p:pic>
        <p:nvPicPr>
          <p:cNvPr id="6" name="图片 5">
            <a:extLst>
              <a:ext uri="{FF2B5EF4-FFF2-40B4-BE49-F238E27FC236}">
                <a16:creationId xmlns:a16="http://schemas.microsoft.com/office/drawing/2014/main" id="{42FEB9BF-AA5E-418F-AAEC-976E68C1C77B}"/>
              </a:ext>
            </a:extLst>
          </p:cNvPr>
          <p:cNvPicPr>
            <a:picLocks noChangeAspect="1"/>
          </p:cNvPicPr>
          <p:nvPr>
            <p:custDataLst>
              <p:tags r:id="rId5"/>
            </p:custDataLst>
          </p:nvPr>
        </p:nvPicPr>
        <p:blipFill>
          <a:blip r:embed="rId4"/>
          <a:stretch>
            <a:fillRect/>
          </a:stretch>
        </p:blipFill>
        <p:spPr>
          <a:xfrm>
            <a:off x="896727" y="1489112"/>
            <a:ext cx="4688239" cy="2356182"/>
          </a:xfrm>
          <a:prstGeom prst="rect">
            <a:avLst/>
          </a:prstGeom>
        </p:spPr>
      </p:pic>
      <p:pic>
        <p:nvPicPr>
          <p:cNvPr id="7" name="图片 6">
            <a:extLst>
              <a:ext uri="{FF2B5EF4-FFF2-40B4-BE49-F238E27FC236}">
                <a16:creationId xmlns:a16="http://schemas.microsoft.com/office/drawing/2014/main" id="{B5519C1F-300B-47AA-B128-EF2076E396D8}"/>
              </a:ext>
            </a:extLst>
          </p:cNvPr>
          <p:cNvPicPr>
            <a:picLocks noChangeAspect="1"/>
          </p:cNvPicPr>
          <p:nvPr>
            <p:custDataLst>
              <p:tags r:id="rId7"/>
            </p:custDataLst>
          </p:nvPr>
        </p:nvPicPr>
        <p:blipFill>
          <a:blip r:embed="rId6"/>
          <a:stretch>
            <a:fillRect/>
          </a:stretch>
        </p:blipFill>
        <p:spPr>
          <a:xfrm>
            <a:off x="7498080" y="978676"/>
            <a:ext cx="3238500" cy="2718808"/>
          </a:xfrm>
          <a:prstGeom prst="rect">
            <a:avLst/>
          </a:prstGeom>
        </p:spPr>
      </p:pic>
      <p:pic>
        <p:nvPicPr>
          <p:cNvPr id="8" name="图片 7">
            <a:extLst>
              <a:ext uri="{FF2B5EF4-FFF2-40B4-BE49-F238E27FC236}">
                <a16:creationId xmlns:a16="http://schemas.microsoft.com/office/drawing/2014/main" id="{DC73D7EC-5B81-43B8-A751-C89B87C3EA64}"/>
              </a:ext>
            </a:extLst>
          </p:cNvPr>
          <p:cNvPicPr>
            <a:picLocks noChangeAspect="1"/>
          </p:cNvPicPr>
          <p:nvPr>
            <p:custDataLst>
              <p:tags r:id="rId9"/>
            </p:custDataLst>
          </p:nvPr>
        </p:nvPicPr>
        <p:blipFill>
          <a:blip r:embed="rId8"/>
          <a:stretch>
            <a:fillRect/>
          </a:stretch>
        </p:blipFill>
        <p:spPr>
          <a:xfrm>
            <a:off x="1606833" y="3961466"/>
            <a:ext cx="8230587" cy="2814844"/>
          </a:xfrm>
          <a:prstGeom prst="rect">
            <a:avLst/>
          </a:prstGeom>
        </p:spPr>
      </p:pic>
    </p:spTree>
    <p:extLst>
      <p:ext uri="{BB962C8B-B14F-4D97-AF65-F5344CB8AC3E}">
        <p14:creationId xmlns:p14="http://schemas.microsoft.com/office/powerpoint/2010/main" val="1939905024"/>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a:extLst>
              <a:ext uri="{FF2B5EF4-FFF2-40B4-BE49-F238E27FC236}">
                <a16:creationId xmlns:a16="http://schemas.microsoft.com/office/drawing/2014/main" id="{771687CB-0BB2-47F4-94EE-FC81E909753D}"/>
              </a:ext>
            </a:extLst>
          </p:cNvPr>
          <p:cNvSpPr>
            <a:spLocks noGrp="1"/>
          </p:cNvSpPr>
          <p:nvPr>
            <p:ph type="title"/>
            <p:custDataLst>
              <p:tags r:id="rId3"/>
            </p:custDataLst>
          </p:nvPr>
        </p:nvSpPr>
        <p:spPr>
          <a:xfrm>
            <a:off x="393342" y="162207"/>
            <a:ext cx="3043278" cy="1186534"/>
          </a:xfrm>
          <a:solidFill>
            <a:schemeClr val="accent1">
              <a:lumMod val="75000"/>
            </a:schemeClr>
          </a:solidFill>
        </p:spPr>
        <p:txBody>
          <a:bodyPr/>
          <a:lstStyle/>
          <a:p>
            <a:r>
              <a:rPr lang="zh-CN" altLang="en-US" b="1">
                <a:solidFill>
                  <a:schemeClr val="bg1"/>
                </a:solidFill>
                <a:latin typeface="微软雅黑" panose="020b0503020204020204" pitchFamily="34" charset="-122"/>
                <a:ea typeface="微软雅黑" panose="020b0503020204020204" pitchFamily="34" charset="-122"/>
              </a:rPr>
              <a:t>作品背景</a:t>
            </a:r>
          </a:p>
        </p:txBody>
      </p:sp>
      <p:sp>
        <p:nvSpPr>
          <p:cNvPr id="3" name="文本框 2">
            <a:extLst>
              <a:ext uri="{FF2B5EF4-FFF2-40B4-BE49-F238E27FC236}">
                <a16:creationId xmlns:a16="http://schemas.microsoft.com/office/drawing/2014/main" id="{592232D3-8248-4B2E-BA42-20E8B7AF9179}"/>
              </a:ext>
            </a:extLst>
          </p:cNvPr>
          <p:cNvSpPr txBox="1"/>
          <p:nvPr>
            <p:custDataLst>
              <p:tags r:id="rId4"/>
            </p:custDataLst>
          </p:nvPr>
        </p:nvSpPr>
        <p:spPr>
          <a:xfrm>
            <a:off x="203218" y="1484862"/>
            <a:ext cx="6929102" cy="5083828"/>
          </a:xfrm>
          <a:prstGeom prst="rect">
            <a:avLst/>
          </a:prstGeom>
          <a:solidFill>
            <a:schemeClr val="tx2">
              <a:lumMod val="20000"/>
              <a:lumOff val="80000"/>
            </a:schemeClr>
          </a:solidFill>
        </p:spPr>
        <p:txBody>
          <a:bodyPr wrap="square" rtlCol="0">
            <a:spAutoFit/>
          </a:bodyPr>
          <a:lstStyle/>
          <a:p>
            <a:pPr>
              <a:lnSpc>
                <a:spcPct val="120000"/>
              </a:lnSpc>
              <a:spcBef>
                <a:spcPts val="1200"/>
              </a:spcBef>
            </a:pPr>
            <a:r>
              <a:rPr lang="zh-CN" altLang="en-US" sz="2400">
                <a:latin typeface="黑体" panose="02010609060101010101" pitchFamily="49" charset="-122"/>
                <a:ea typeface="黑体" panose="02010609060101010101" pitchFamily="49" charset="-122"/>
              </a:rPr>
              <a:t>第一次鸦片战争后，清政府将香港割让给英国。</a:t>
            </a:r>
            <a:r>
              <a:rPr lang="en-US" altLang="zh-CN" sz="2400">
                <a:latin typeface="黑体" panose="02010609060101010101" pitchFamily="49" charset="-122"/>
                <a:ea typeface="黑体" panose="02010609060101010101" pitchFamily="49" charset="-122"/>
              </a:rPr>
              <a:t>1982</a:t>
            </a:r>
            <a:r>
              <a:rPr lang="zh-CN" altLang="en-US" sz="2400">
                <a:latin typeface="黑体" panose="02010609060101010101" pitchFamily="49" charset="-122"/>
                <a:ea typeface="黑体" panose="02010609060101010101" pitchFamily="49" charset="-122"/>
              </a:rPr>
              <a:t>年</a:t>
            </a:r>
            <a:r>
              <a:rPr lang="en-US" altLang="zh-CN" sz="2400">
                <a:latin typeface="黑体" panose="02010609060101010101" pitchFamily="49" charset="-122"/>
                <a:ea typeface="黑体" panose="02010609060101010101" pitchFamily="49" charset="-122"/>
              </a:rPr>
              <a:t>9</a:t>
            </a:r>
            <a:r>
              <a:rPr lang="zh-CN" altLang="en-US" sz="2400">
                <a:latin typeface="黑体" panose="02010609060101010101" pitchFamily="49" charset="-122"/>
                <a:ea typeface="黑体" panose="02010609060101010101" pitchFamily="49" charset="-122"/>
              </a:rPr>
              <a:t>月，英国政府与中华人民共和国政府开始就香港前途问题展开谈判。中英双方经过两年多达</a:t>
            </a:r>
            <a:r>
              <a:rPr lang="en-US" altLang="zh-CN" sz="2400">
                <a:latin typeface="黑体" panose="02010609060101010101" pitchFamily="49" charset="-122"/>
                <a:ea typeface="黑体" panose="02010609060101010101" pitchFamily="49" charset="-122"/>
              </a:rPr>
              <a:t>22</a:t>
            </a:r>
            <a:r>
              <a:rPr lang="zh-CN" altLang="en-US" sz="2400">
                <a:latin typeface="黑体" panose="02010609060101010101" pitchFamily="49" charset="-122"/>
                <a:ea typeface="黑体" panose="02010609060101010101" pitchFamily="49" charset="-122"/>
              </a:rPr>
              <a:t>轮的谈判，最终在</a:t>
            </a:r>
            <a:r>
              <a:rPr lang="en-US" altLang="zh-CN" sz="2400">
                <a:latin typeface="黑体" panose="02010609060101010101" pitchFamily="49" charset="-122"/>
                <a:ea typeface="黑体" panose="02010609060101010101" pitchFamily="49" charset="-122"/>
              </a:rPr>
              <a:t>1984</a:t>
            </a:r>
            <a:r>
              <a:rPr lang="zh-CN" altLang="en-US" sz="2400">
                <a:latin typeface="黑体" panose="02010609060101010101" pitchFamily="49" charset="-122"/>
                <a:ea typeface="黑体" panose="02010609060101010101" pitchFamily="49" charset="-122"/>
              </a:rPr>
              <a:t>年</a:t>
            </a:r>
            <a:r>
              <a:rPr lang="en-US" altLang="zh-CN" sz="2400">
                <a:latin typeface="黑体" panose="02010609060101010101" pitchFamily="49" charset="-122"/>
                <a:ea typeface="黑体" panose="02010609060101010101" pitchFamily="49" charset="-122"/>
              </a:rPr>
              <a:t>12</a:t>
            </a:r>
            <a:r>
              <a:rPr lang="zh-CN" altLang="en-US" sz="2400">
                <a:latin typeface="黑体" panose="02010609060101010101" pitchFamily="49" charset="-122"/>
                <a:ea typeface="黑体" panose="02010609060101010101" pitchFamily="49" charset="-122"/>
              </a:rPr>
              <a:t>月</a:t>
            </a:r>
            <a:r>
              <a:rPr lang="en-US" altLang="zh-CN" sz="2400">
                <a:latin typeface="黑体" panose="02010609060101010101" pitchFamily="49" charset="-122"/>
                <a:ea typeface="黑体" panose="02010609060101010101" pitchFamily="49" charset="-122"/>
              </a:rPr>
              <a:t>19</a:t>
            </a:r>
            <a:r>
              <a:rPr lang="zh-CN" altLang="en-US" sz="2400">
                <a:latin typeface="黑体" panose="02010609060101010101" pitchFamily="49" charset="-122"/>
                <a:ea typeface="黑体" panose="02010609060101010101" pitchFamily="49" charset="-122"/>
              </a:rPr>
              <a:t>日正式签署了</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中英联合声明</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，决定从</a:t>
            </a:r>
            <a:r>
              <a:rPr lang="en-US" altLang="zh-CN" sz="2400">
                <a:latin typeface="黑体" panose="02010609060101010101" pitchFamily="49" charset="-122"/>
                <a:ea typeface="黑体" panose="02010609060101010101" pitchFamily="49" charset="-122"/>
              </a:rPr>
              <a:t>1997</a:t>
            </a:r>
            <a:r>
              <a:rPr lang="zh-CN" altLang="en-US" sz="2400">
                <a:latin typeface="黑体" panose="02010609060101010101" pitchFamily="49" charset="-122"/>
                <a:ea typeface="黑体" panose="02010609060101010101" pitchFamily="49" charset="-122"/>
              </a:rPr>
              <a:t>年</a:t>
            </a:r>
            <a:r>
              <a:rPr lang="en-US" altLang="zh-CN" sz="2400">
                <a:latin typeface="黑体" panose="02010609060101010101" pitchFamily="49" charset="-122"/>
                <a:ea typeface="黑体" panose="02010609060101010101" pitchFamily="49" charset="-122"/>
              </a:rPr>
              <a:t>7</a:t>
            </a:r>
            <a:r>
              <a:rPr lang="zh-CN" altLang="en-US" sz="2400">
                <a:latin typeface="黑体" panose="02010609060101010101" pitchFamily="49" charset="-122"/>
                <a:ea typeface="黑体" panose="02010609060101010101" pitchFamily="49" charset="-122"/>
              </a:rPr>
              <a:t>月</a:t>
            </a:r>
            <a:r>
              <a:rPr lang="en-US" altLang="zh-CN" sz="2400">
                <a:latin typeface="黑体" panose="02010609060101010101" pitchFamily="49" charset="-122"/>
                <a:ea typeface="黑体" panose="02010609060101010101" pitchFamily="49" charset="-122"/>
              </a:rPr>
              <a:t>1</a:t>
            </a:r>
            <a:r>
              <a:rPr lang="zh-CN" altLang="en-US" sz="2400">
                <a:latin typeface="黑体" panose="02010609060101010101" pitchFamily="49" charset="-122"/>
                <a:ea typeface="黑体" panose="02010609060101010101" pitchFamily="49" charset="-122"/>
              </a:rPr>
              <a:t>日起，中国在香港成立特别行政区，开始对香港岛、界限街以南的九龙半岛、新界等土地重新行使主权和治权。</a:t>
            </a:r>
            <a:endParaRPr lang="en-US" altLang="zh-CN" sz="2400">
              <a:latin typeface="黑体" pitchFamily="49" charset="-122"/>
              <a:ea typeface="黑体" pitchFamily="49" charset="-122"/>
            </a:endParaRPr>
          </a:p>
          <a:p>
            <a:pPr>
              <a:lnSpc>
                <a:spcPct val="120000"/>
              </a:lnSpc>
              <a:spcBef>
                <a:spcPts val="1200"/>
              </a:spcBef>
            </a:pPr>
            <a:r>
              <a:rPr lang="en-US" altLang="zh-CN" sz="2400">
                <a:latin typeface="黑体" panose="02010609060101010101" pitchFamily="49" charset="-122"/>
                <a:ea typeface="黑体" panose="02010609060101010101" pitchFamily="49" charset="-122"/>
              </a:rPr>
              <a:t>1997</a:t>
            </a:r>
            <a:r>
              <a:rPr lang="zh-CN" altLang="en-US" sz="2400">
                <a:latin typeface="黑体" panose="02010609060101010101" pitchFamily="49" charset="-122"/>
                <a:ea typeface="黑体" panose="02010609060101010101" pitchFamily="49" charset="-122"/>
              </a:rPr>
              <a:t>年</a:t>
            </a:r>
            <a:r>
              <a:rPr lang="en-US" altLang="zh-CN" sz="2400">
                <a:latin typeface="黑体" panose="02010609060101010101" pitchFamily="49" charset="-122"/>
                <a:ea typeface="黑体" panose="02010609060101010101" pitchFamily="49" charset="-122"/>
              </a:rPr>
              <a:t>7</a:t>
            </a:r>
            <a:r>
              <a:rPr lang="zh-CN" altLang="en-US" sz="2400">
                <a:latin typeface="黑体" panose="02010609060101010101" pitchFamily="49" charset="-122"/>
                <a:ea typeface="黑体" panose="02010609060101010101" pitchFamily="49" charset="-122"/>
              </a:rPr>
              <a:t>月</a:t>
            </a:r>
            <a:r>
              <a:rPr lang="en-US" altLang="zh-CN" sz="2400">
                <a:latin typeface="黑体" panose="02010609060101010101" pitchFamily="49" charset="-122"/>
                <a:ea typeface="黑体" panose="02010609060101010101" pitchFamily="49" charset="-122"/>
              </a:rPr>
              <a:t>1</a:t>
            </a:r>
            <a:r>
              <a:rPr lang="zh-CN" altLang="en-US" sz="2400">
                <a:latin typeface="黑体" panose="02010609060101010101" pitchFamily="49" charset="-122"/>
                <a:ea typeface="黑体" panose="02010609060101010101" pitchFamily="49" charset="-122"/>
              </a:rPr>
              <a:t>日零点整</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中华人民共和国国旗和香港特别行政区区旗在香港升起</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经历了百年沧桑的香港回到祖国的怀抱</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中国政府开始对香港恢复行使主权。</a:t>
            </a:r>
          </a:p>
        </p:txBody>
      </p:sp>
      <p:pic>
        <p:nvPicPr>
          <p:cNvPr id="4" name="图片 3">
            <a:extLst>
              <a:ext uri="{FF2B5EF4-FFF2-40B4-BE49-F238E27FC236}">
                <a16:creationId xmlns:a16="http://schemas.microsoft.com/office/drawing/2014/main" id="{B4302139-1FED-49B3-9D84-70EA5E2B1546}"/>
              </a:ext>
            </a:extLst>
          </p:cNvPr>
          <p:cNvPicPr>
            <a:picLocks noChangeAspect="1"/>
          </p:cNvPicPr>
          <p:nvPr>
            <p:custDataLst>
              <p:tags r:id="rId6"/>
            </p:custDataLst>
          </p:nvPr>
        </p:nvPicPr>
        <p:blipFill>
          <a:blip r:embed="rId5"/>
          <a:stretch>
            <a:fillRect/>
          </a:stretch>
        </p:blipFill>
        <p:spPr>
          <a:xfrm>
            <a:off x="7354462" y="2293620"/>
            <a:ext cx="4634320" cy="3116580"/>
          </a:xfrm>
          <a:prstGeom prst="rect">
            <a:avLst/>
          </a:prstGeom>
        </p:spPr>
      </p:pic>
    </p:spTree>
    <p:extLst>
      <p:ext uri="{BB962C8B-B14F-4D97-AF65-F5344CB8AC3E}">
        <p14:creationId xmlns:p14="http://schemas.microsoft.com/office/powerpoint/2010/main" val="2068048558"/>
      </p:ext>
    </p:extLst>
  </p:cSld>
  <p:clrMapOvr>
    <a:masterClrMapping/>
  </p:clrMapOvr>
  <p:transition/>
  <p:timing/>
</p:sld>
</file>

<file path=ppt/tags/tag1.xml><?xml version="1.0" encoding="utf-8"?>
<p:tagLst xmlns:p="http://schemas.openxmlformats.org/presentationml/2006/main">
  <p:tag name="AS_UNIQUEID" val="1"/>
</p:tagLst>
</file>

<file path=ppt/tags/tag10.xml><?xml version="1.0" encoding="utf-8"?>
<p:tagLst xmlns:p="http://schemas.openxmlformats.org/presentationml/2006/main">
  <p:tag name="AS_UNIQUEID" val="10"/>
</p:tagLst>
</file>

<file path=ppt/tags/tag100.xml><?xml version="1.0" encoding="utf-8"?>
<p:tagLst xmlns:p="http://schemas.openxmlformats.org/presentationml/2006/main">
  <p:tag name="AS_UNIQUEID" val="100"/>
</p:tagLst>
</file>

<file path=ppt/tags/tag101.xml><?xml version="1.0" encoding="utf-8"?>
<p:tagLst xmlns:p="http://schemas.openxmlformats.org/presentationml/2006/main">
  <p:tag name="AS_UNIQUEID" val="101"/>
</p:tagLst>
</file>

<file path=ppt/tags/tag102.xml><?xml version="1.0" encoding="utf-8"?>
<p:tagLst xmlns:p="http://schemas.openxmlformats.org/presentationml/2006/main">
  <p:tag name="AS_UNIQUEID" val="102"/>
</p:tagLst>
</file>

<file path=ppt/tags/tag103.xml><?xml version="1.0" encoding="utf-8"?>
<p:tagLst xmlns:p="http://schemas.openxmlformats.org/presentationml/2006/main">
  <p:tag name="AS_UNIQUEID" val="103"/>
</p:tagLst>
</file>

<file path=ppt/tags/tag104.xml><?xml version="1.0" encoding="utf-8"?>
<p:tagLst xmlns:p="http://schemas.openxmlformats.org/presentationml/2006/main">
  <p:tag name="AS_UNIQUEID" val="104"/>
</p:tagLst>
</file>

<file path=ppt/tags/tag105.xml><?xml version="1.0" encoding="utf-8"?>
<p:tagLst xmlns:p="http://schemas.openxmlformats.org/presentationml/2006/main">
  <p:tag name="AS_UNIQUEID" val="105"/>
</p:tagLst>
</file>

<file path=ppt/tags/tag106.xml><?xml version="1.0" encoding="utf-8"?>
<p:tagLst xmlns:p="http://schemas.openxmlformats.org/presentationml/2006/main">
  <p:tag name="AS_UNIQUEID" val="106"/>
</p:tagLst>
</file>

<file path=ppt/tags/tag107.xml><?xml version="1.0" encoding="utf-8"?>
<p:tagLst xmlns:p="http://schemas.openxmlformats.org/presentationml/2006/main">
  <p:tag name="AS_UNIQUEID" val="107"/>
</p:tagLst>
</file>

<file path=ppt/tags/tag108.xml><?xml version="1.0" encoding="utf-8"?>
<p:tagLst xmlns:p="http://schemas.openxmlformats.org/presentationml/2006/main">
  <p:tag name="AS_UNIQUEID" val="108"/>
</p:tagLst>
</file>

<file path=ppt/tags/tag109.xml><?xml version="1.0" encoding="utf-8"?>
<p:tagLst xmlns:p="http://schemas.openxmlformats.org/presentationml/2006/main">
  <p:tag name="AS_UNIQUEID" val="109"/>
</p:tagLst>
</file>

<file path=ppt/tags/tag11.xml><?xml version="1.0" encoding="utf-8"?>
<p:tagLst xmlns:p="http://schemas.openxmlformats.org/presentationml/2006/main">
  <p:tag name="AS_UNIQUEID" val="11"/>
</p:tagLst>
</file>

<file path=ppt/tags/tag110.xml><?xml version="1.0" encoding="utf-8"?>
<p:tagLst xmlns:p="http://schemas.openxmlformats.org/presentationml/2006/main">
  <p:tag name="AS_UNIQUEID" val="110"/>
</p:tagLst>
</file>

<file path=ppt/tags/tag111.xml><?xml version="1.0" encoding="utf-8"?>
<p:tagLst xmlns:p="http://schemas.openxmlformats.org/presentationml/2006/main">
  <p:tag name="AS_UNIQUEID" val="111"/>
</p:tagLst>
</file>

<file path=ppt/tags/tag112.xml><?xml version="1.0" encoding="utf-8"?>
<p:tagLst xmlns:p="http://schemas.openxmlformats.org/presentationml/2006/main">
  <p:tag name="AS_UNIQUEID" val="112"/>
</p:tagLst>
</file>

<file path=ppt/tags/tag113.xml><?xml version="1.0" encoding="utf-8"?>
<p:tagLst xmlns:p="http://schemas.openxmlformats.org/presentationml/2006/main">
  <p:tag name="AS_UNIQUEID" val="113"/>
</p:tagLst>
</file>

<file path=ppt/tags/tag114.xml><?xml version="1.0" encoding="utf-8"?>
<p:tagLst xmlns:p="http://schemas.openxmlformats.org/presentationml/2006/main">
  <p:tag name="AS_UNIQUEID" val="114"/>
</p:tagLst>
</file>

<file path=ppt/tags/tag115.xml><?xml version="1.0" encoding="utf-8"?>
<p:tagLst xmlns:p="http://schemas.openxmlformats.org/presentationml/2006/main">
  <p:tag name="AS_UNIQUEID" val="115"/>
</p:tagLst>
</file>

<file path=ppt/tags/tag116.xml><?xml version="1.0" encoding="utf-8"?>
<p:tagLst xmlns:p="http://schemas.openxmlformats.org/presentationml/2006/main">
  <p:tag name="AS_UNIQUEID" val="116"/>
</p:tagLst>
</file>

<file path=ppt/tags/tag117.xml><?xml version="1.0" encoding="utf-8"?>
<p:tagLst xmlns:p="http://schemas.openxmlformats.org/presentationml/2006/main">
  <p:tag name="AS_UNIQUEID" val="117"/>
</p:tagLst>
</file>

<file path=ppt/tags/tag118.xml><?xml version="1.0" encoding="utf-8"?>
<p:tagLst xmlns:p="http://schemas.openxmlformats.org/presentationml/2006/main">
  <p:tag name="AS_UNIQUEID" val="118"/>
</p:tagLst>
</file>

<file path=ppt/tags/tag119.xml><?xml version="1.0" encoding="utf-8"?>
<p:tagLst xmlns:p="http://schemas.openxmlformats.org/presentationml/2006/main">
  <p:tag name="AS_UNIQUEID" val="119"/>
</p:tagLst>
</file>

<file path=ppt/tags/tag12.xml><?xml version="1.0" encoding="utf-8"?>
<p:tagLst xmlns:p="http://schemas.openxmlformats.org/presentationml/2006/main">
  <p:tag name="AS_UNIQUEID" val="12"/>
</p:tagLst>
</file>

<file path=ppt/tags/tag120.xml><?xml version="1.0" encoding="utf-8"?>
<p:tagLst xmlns:p="http://schemas.openxmlformats.org/presentationml/2006/main">
  <p:tag name="AS_UNIQUEID" val="120"/>
</p:tagLst>
</file>

<file path=ppt/tags/tag121.xml><?xml version="1.0" encoding="utf-8"?>
<p:tagLst xmlns:p="http://schemas.openxmlformats.org/presentationml/2006/main">
  <p:tag name="AS_UNIQUEID" val="121"/>
</p:tagLst>
</file>

<file path=ppt/tags/tag122.xml><?xml version="1.0" encoding="utf-8"?>
<p:tagLst xmlns:p="http://schemas.openxmlformats.org/presentationml/2006/main">
  <p:tag name="AS_UNIQUEID" val="122"/>
</p:tagLst>
</file>

<file path=ppt/tags/tag123.xml><?xml version="1.0" encoding="utf-8"?>
<p:tagLst xmlns:p="http://schemas.openxmlformats.org/presentationml/2006/main">
  <p:tag name="AS_UNIQUEID" val="123"/>
</p:tagLst>
</file>

<file path=ppt/tags/tag124.xml><?xml version="1.0" encoding="utf-8"?>
<p:tagLst xmlns:p="http://schemas.openxmlformats.org/presentationml/2006/main">
  <p:tag name="AS_UNIQUEID" val="124"/>
</p:tagLst>
</file>

<file path=ppt/tags/tag125.xml><?xml version="1.0" encoding="utf-8"?>
<p:tagLst xmlns:p="http://schemas.openxmlformats.org/presentationml/2006/main">
  <p:tag name="AS_UNIQUEID" val="125"/>
</p:tagLst>
</file>

<file path=ppt/tags/tag126.xml><?xml version="1.0" encoding="utf-8"?>
<p:tagLst xmlns:p="http://schemas.openxmlformats.org/presentationml/2006/main">
  <p:tag name="AS_UNIQUEID" val="126"/>
</p:tagLst>
</file>

<file path=ppt/tags/tag127.xml><?xml version="1.0" encoding="utf-8"?>
<p:tagLst xmlns:p="http://schemas.openxmlformats.org/presentationml/2006/main">
  <p:tag name="AS_UNIQUEID" val="127"/>
</p:tagLst>
</file>

<file path=ppt/tags/tag128.xml><?xml version="1.0" encoding="utf-8"?>
<p:tagLst xmlns:p="http://schemas.openxmlformats.org/presentationml/2006/main">
  <p:tag name="AS_UNIQUEID" val="128"/>
</p:tagLst>
</file>

<file path=ppt/tags/tag129.xml><?xml version="1.0" encoding="utf-8"?>
<p:tagLst xmlns:p="http://schemas.openxmlformats.org/presentationml/2006/main">
  <p:tag name="AS_UNIQUEID" val="129"/>
</p:tagLst>
</file>

<file path=ppt/tags/tag13.xml><?xml version="1.0" encoding="utf-8"?>
<p:tagLst xmlns:p="http://schemas.openxmlformats.org/presentationml/2006/main">
  <p:tag name="AS_UNIQUEID" val="13"/>
</p:tagLst>
</file>

<file path=ppt/tags/tag130.xml><?xml version="1.0" encoding="utf-8"?>
<p:tagLst xmlns:p="http://schemas.openxmlformats.org/presentationml/2006/main">
  <p:tag name="AS_UNIQUEID" val="130"/>
</p:tagLst>
</file>

<file path=ppt/tags/tag131.xml><?xml version="1.0" encoding="utf-8"?>
<p:tagLst xmlns:p="http://schemas.openxmlformats.org/presentationml/2006/main">
  <p:tag name="AS_UNIQUEID" val="131"/>
</p:tagLst>
</file>

<file path=ppt/tags/tag132.xml><?xml version="1.0" encoding="utf-8"?>
<p:tagLst xmlns:p="http://schemas.openxmlformats.org/presentationml/2006/main">
  <p:tag name="AS_UNIQUEID" val="132"/>
</p:tagLst>
</file>

<file path=ppt/tags/tag133.xml><?xml version="1.0" encoding="utf-8"?>
<p:tagLst xmlns:p="http://schemas.openxmlformats.org/presentationml/2006/main">
  <p:tag name="AS_UNIQUEID" val="133"/>
</p:tagLst>
</file>

<file path=ppt/tags/tag134.xml><?xml version="1.0" encoding="utf-8"?>
<p:tagLst xmlns:p="http://schemas.openxmlformats.org/presentationml/2006/main">
  <p:tag name="AS_UNIQUEID" val="134"/>
</p:tagLst>
</file>

<file path=ppt/tags/tag135.xml><?xml version="1.0" encoding="utf-8"?>
<p:tagLst xmlns:p="http://schemas.openxmlformats.org/presentationml/2006/main">
  <p:tag name="AS_UNIQUEID" val="135"/>
</p:tagLst>
</file>

<file path=ppt/tags/tag136.xml><?xml version="1.0" encoding="utf-8"?>
<p:tagLst xmlns:p="http://schemas.openxmlformats.org/presentationml/2006/main">
  <p:tag name="AS_UNIQUEID" val="136"/>
</p:tagLst>
</file>

<file path=ppt/tags/tag137.xml><?xml version="1.0" encoding="utf-8"?>
<p:tagLst xmlns:p="http://schemas.openxmlformats.org/presentationml/2006/main">
  <p:tag name="AS_UNIQUEID" val="137"/>
</p:tagLst>
</file>

<file path=ppt/tags/tag138.xml><?xml version="1.0" encoding="utf-8"?>
<p:tagLst xmlns:p="http://schemas.openxmlformats.org/presentationml/2006/main">
  <p:tag name="AS_UNIQUEID" val="138"/>
</p:tagLst>
</file>

<file path=ppt/tags/tag139.xml><?xml version="1.0" encoding="utf-8"?>
<p:tagLst xmlns:p="http://schemas.openxmlformats.org/presentationml/2006/main">
  <p:tag name="AS_UNIQUEID" val="139"/>
</p:tagLst>
</file>

<file path=ppt/tags/tag14.xml><?xml version="1.0" encoding="utf-8"?>
<p:tagLst xmlns:p="http://schemas.openxmlformats.org/presentationml/2006/main">
  <p:tag name="AS_UNIQUEID" val="14"/>
</p:tagLst>
</file>

<file path=ppt/tags/tag140.xml><?xml version="1.0" encoding="utf-8"?>
<p:tagLst xmlns:p="http://schemas.openxmlformats.org/presentationml/2006/main">
  <p:tag name="AS_UNIQUEID" val="140"/>
</p:tagLst>
</file>

<file path=ppt/tags/tag141.xml><?xml version="1.0" encoding="utf-8"?>
<p:tagLst xmlns:p="http://schemas.openxmlformats.org/presentationml/2006/main">
  <p:tag name="AS_UNIQUEID" val="141"/>
</p:tagLst>
</file>

<file path=ppt/tags/tag142.xml><?xml version="1.0" encoding="utf-8"?>
<p:tagLst xmlns:p="http://schemas.openxmlformats.org/presentationml/2006/main">
  <p:tag name="AS_UNIQUEID" val="142"/>
</p:tagLst>
</file>

<file path=ppt/tags/tag14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5.xml><?xml version="1.0" encoding="utf-8"?>
<p:tagLst xmlns:p="http://schemas.openxmlformats.org/presentationml/2006/main">
  <p:tag name="AS_UNIQUEID" val="15"/>
</p:tagLst>
</file>

<file path=ppt/tags/tag16.xml><?xml version="1.0" encoding="utf-8"?>
<p:tagLst xmlns:p="http://schemas.openxmlformats.org/presentationml/2006/main">
  <p:tag name="AS_UNIQUEID" val="16"/>
</p:tagLst>
</file>

<file path=ppt/tags/tag17.xml><?xml version="1.0" encoding="utf-8"?>
<p:tagLst xmlns:p="http://schemas.openxmlformats.org/presentationml/2006/main">
  <p:tag name="AS_UNIQUEID" val="17"/>
</p:tagLst>
</file>

<file path=ppt/tags/tag18.xml><?xml version="1.0" encoding="utf-8"?>
<p:tagLst xmlns:p="http://schemas.openxmlformats.org/presentationml/2006/main">
  <p:tag name="AS_UNIQUEID" val="18"/>
</p:tagLst>
</file>

<file path=ppt/tags/tag19.xml><?xml version="1.0" encoding="utf-8"?>
<p:tagLst xmlns:p="http://schemas.openxmlformats.org/presentationml/2006/main">
  <p:tag name="AS_UNIQUEID" val="19"/>
</p:tagLst>
</file>

<file path=ppt/tags/tag2.xml><?xml version="1.0" encoding="utf-8"?>
<p:tagLst xmlns:p="http://schemas.openxmlformats.org/presentationml/2006/main">
  <p:tag name="AS_UNIQUEID" val="2"/>
</p:tagLst>
</file>

<file path=ppt/tags/tag20.xml><?xml version="1.0" encoding="utf-8"?>
<p:tagLst xmlns:p="http://schemas.openxmlformats.org/presentationml/2006/main">
  <p:tag name="AS_UNIQUEID" val="20"/>
</p:tagLst>
</file>

<file path=ppt/tags/tag21.xml><?xml version="1.0" encoding="utf-8"?>
<p:tagLst xmlns:p="http://schemas.openxmlformats.org/presentationml/2006/main">
  <p:tag name="AS_UNIQUEID" val="21"/>
</p:tagLst>
</file>

<file path=ppt/tags/tag22.xml><?xml version="1.0" encoding="utf-8"?>
<p:tagLst xmlns:p="http://schemas.openxmlformats.org/presentationml/2006/main">
  <p:tag name="AS_UNIQUEID" val="22"/>
</p:tagLst>
</file>

<file path=ppt/tags/tag23.xml><?xml version="1.0" encoding="utf-8"?>
<p:tagLst xmlns:p="http://schemas.openxmlformats.org/presentationml/2006/main">
  <p:tag name="AS_UNIQUEID" val="23"/>
</p:tagLst>
</file>

<file path=ppt/tags/tag24.xml><?xml version="1.0" encoding="utf-8"?>
<p:tagLst xmlns:p="http://schemas.openxmlformats.org/presentationml/2006/main">
  <p:tag name="AS_UNIQUEID" val="24"/>
</p:tagLst>
</file>

<file path=ppt/tags/tag25.xml><?xml version="1.0" encoding="utf-8"?>
<p:tagLst xmlns:p="http://schemas.openxmlformats.org/presentationml/2006/main">
  <p:tag name="AS_UNIQUEID" val="25"/>
</p:tagLst>
</file>

<file path=ppt/tags/tag26.xml><?xml version="1.0" encoding="utf-8"?>
<p:tagLst xmlns:p="http://schemas.openxmlformats.org/presentationml/2006/main">
  <p:tag name="AS_UNIQUEID" val="26"/>
</p:tagLst>
</file>

<file path=ppt/tags/tag27.xml><?xml version="1.0" encoding="utf-8"?>
<p:tagLst xmlns:p="http://schemas.openxmlformats.org/presentationml/2006/main">
  <p:tag name="AS_UNIQUEID" val="27"/>
</p:tagLst>
</file>

<file path=ppt/tags/tag28.xml><?xml version="1.0" encoding="utf-8"?>
<p:tagLst xmlns:p="http://schemas.openxmlformats.org/presentationml/2006/main">
  <p:tag name="AS_UNIQUEID" val="28"/>
</p:tagLst>
</file>

<file path=ppt/tags/tag29.xml><?xml version="1.0" encoding="utf-8"?>
<p:tagLst xmlns:p="http://schemas.openxmlformats.org/presentationml/2006/main">
  <p:tag name="AS_UNIQUEID" val="29"/>
</p:tagLst>
</file>

<file path=ppt/tags/tag3.xml><?xml version="1.0" encoding="utf-8"?>
<p:tagLst xmlns:p="http://schemas.openxmlformats.org/presentationml/2006/main">
  <p:tag name="AS_UNIQUEID" val="3"/>
</p:tagLst>
</file>

<file path=ppt/tags/tag30.xml><?xml version="1.0" encoding="utf-8"?>
<p:tagLst xmlns:p="http://schemas.openxmlformats.org/presentationml/2006/main">
  <p:tag name="AS_UNIQUEID" val="30"/>
</p:tagLst>
</file>

<file path=ppt/tags/tag31.xml><?xml version="1.0" encoding="utf-8"?>
<p:tagLst xmlns:p="http://schemas.openxmlformats.org/presentationml/2006/main">
  <p:tag name="AS_UNIQUEID" val="31"/>
</p:tagLst>
</file>

<file path=ppt/tags/tag32.xml><?xml version="1.0" encoding="utf-8"?>
<p:tagLst xmlns:p="http://schemas.openxmlformats.org/presentationml/2006/main">
  <p:tag name="AS_UNIQUEID" val="32"/>
</p:tagLst>
</file>

<file path=ppt/tags/tag33.xml><?xml version="1.0" encoding="utf-8"?>
<p:tagLst xmlns:p="http://schemas.openxmlformats.org/presentationml/2006/main">
  <p:tag name="AS_UNIQUEID" val="33"/>
</p:tagLst>
</file>

<file path=ppt/tags/tag34.xml><?xml version="1.0" encoding="utf-8"?>
<p:tagLst xmlns:p="http://schemas.openxmlformats.org/presentationml/2006/main">
  <p:tag name="AS_UNIQUEID" val="34"/>
</p:tagLst>
</file>

<file path=ppt/tags/tag35.xml><?xml version="1.0" encoding="utf-8"?>
<p:tagLst xmlns:p="http://schemas.openxmlformats.org/presentationml/2006/main">
  <p:tag name="AS_UNIQUEID" val="35"/>
</p:tagLst>
</file>

<file path=ppt/tags/tag36.xml><?xml version="1.0" encoding="utf-8"?>
<p:tagLst xmlns:p="http://schemas.openxmlformats.org/presentationml/2006/main">
  <p:tag name="AS_UNIQUEID" val="36"/>
</p:tagLst>
</file>

<file path=ppt/tags/tag37.xml><?xml version="1.0" encoding="utf-8"?>
<p:tagLst xmlns:p="http://schemas.openxmlformats.org/presentationml/2006/main">
  <p:tag name="AS_UNIQUEID" val="37"/>
</p:tagLst>
</file>

<file path=ppt/tags/tag38.xml><?xml version="1.0" encoding="utf-8"?>
<p:tagLst xmlns:p="http://schemas.openxmlformats.org/presentationml/2006/main">
  <p:tag name="AS_UNIQUEID" val="38"/>
</p:tagLst>
</file>

<file path=ppt/tags/tag39.xml><?xml version="1.0" encoding="utf-8"?>
<p:tagLst xmlns:p="http://schemas.openxmlformats.org/presentationml/2006/main">
  <p:tag name="AS_UNIQUEID" val="39"/>
</p:tagLst>
</file>

<file path=ppt/tags/tag4.xml><?xml version="1.0" encoding="utf-8"?>
<p:tagLst xmlns:p="http://schemas.openxmlformats.org/presentationml/2006/main">
  <p:tag name="AS_UNIQUEID" val="4"/>
</p:tagLst>
</file>

<file path=ppt/tags/tag40.xml><?xml version="1.0" encoding="utf-8"?>
<p:tagLst xmlns:p="http://schemas.openxmlformats.org/presentationml/2006/main">
  <p:tag name="AS_UNIQUEID" val="40"/>
</p:tagLst>
</file>

<file path=ppt/tags/tag41.xml><?xml version="1.0" encoding="utf-8"?>
<p:tagLst xmlns:p="http://schemas.openxmlformats.org/presentationml/2006/main">
  <p:tag name="AS_UNIQUEID" val="41"/>
</p:tagLst>
</file>

<file path=ppt/tags/tag42.xml><?xml version="1.0" encoding="utf-8"?>
<p:tagLst xmlns:p="http://schemas.openxmlformats.org/presentationml/2006/main">
  <p:tag name="AS_UNIQUEID" val="42"/>
</p:tagLst>
</file>

<file path=ppt/tags/tag43.xml><?xml version="1.0" encoding="utf-8"?>
<p:tagLst xmlns:p="http://schemas.openxmlformats.org/presentationml/2006/main">
  <p:tag name="AS_UNIQUEID" val="43"/>
</p:tagLst>
</file>

<file path=ppt/tags/tag44.xml><?xml version="1.0" encoding="utf-8"?>
<p:tagLst xmlns:p="http://schemas.openxmlformats.org/presentationml/2006/main">
  <p:tag name="AS_UNIQUEID" val="44"/>
</p:tagLst>
</file>

<file path=ppt/tags/tag45.xml><?xml version="1.0" encoding="utf-8"?>
<p:tagLst xmlns:p="http://schemas.openxmlformats.org/presentationml/2006/main">
  <p:tag name="AS_UNIQUEID" val="45"/>
</p:tagLst>
</file>

<file path=ppt/tags/tag46.xml><?xml version="1.0" encoding="utf-8"?>
<p:tagLst xmlns:p="http://schemas.openxmlformats.org/presentationml/2006/main">
  <p:tag name="AS_UNIQUEID" val="46"/>
</p:tagLst>
</file>

<file path=ppt/tags/tag47.xml><?xml version="1.0" encoding="utf-8"?>
<p:tagLst xmlns:p="http://schemas.openxmlformats.org/presentationml/2006/main">
  <p:tag name="AS_UNIQUEID" val="47"/>
</p:tagLst>
</file>

<file path=ppt/tags/tag48.xml><?xml version="1.0" encoding="utf-8"?>
<p:tagLst xmlns:p="http://schemas.openxmlformats.org/presentationml/2006/main">
  <p:tag name="AS_UNIQUEID" val="48"/>
</p:tagLst>
</file>

<file path=ppt/tags/tag49.xml><?xml version="1.0" encoding="utf-8"?>
<p:tagLst xmlns:p="http://schemas.openxmlformats.org/presentationml/2006/main">
  <p:tag name="AS_UNIQUEID" val="49"/>
</p:tagLst>
</file>

<file path=ppt/tags/tag5.xml><?xml version="1.0" encoding="utf-8"?>
<p:tagLst xmlns:p="http://schemas.openxmlformats.org/presentationml/2006/main">
  <p:tag name="AS_UNIQUEID" val="5"/>
</p:tagLst>
</file>

<file path=ppt/tags/tag50.xml><?xml version="1.0" encoding="utf-8"?>
<p:tagLst xmlns:p="http://schemas.openxmlformats.org/presentationml/2006/main">
  <p:tag name="AS_UNIQUEID" val="50"/>
</p:tagLst>
</file>

<file path=ppt/tags/tag51.xml><?xml version="1.0" encoding="utf-8"?>
<p:tagLst xmlns:p="http://schemas.openxmlformats.org/presentationml/2006/main">
  <p:tag name="AS_UNIQUEID" val="51"/>
</p:tagLst>
</file>

<file path=ppt/tags/tag52.xml><?xml version="1.0" encoding="utf-8"?>
<p:tagLst xmlns:p="http://schemas.openxmlformats.org/presentationml/2006/main">
  <p:tag name="AS_UNIQUEID" val="52"/>
</p:tagLst>
</file>

<file path=ppt/tags/tag53.xml><?xml version="1.0" encoding="utf-8"?>
<p:tagLst xmlns:p="http://schemas.openxmlformats.org/presentationml/2006/main">
  <p:tag name="AS_UNIQUEID" val="53"/>
</p:tagLst>
</file>

<file path=ppt/tags/tag54.xml><?xml version="1.0" encoding="utf-8"?>
<p:tagLst xmlns:p="http://schemas.openxmlformats.org/presentationml/2006/main">
  <p:tag name="AS_UNIQUEID" val="54"/>
</p:tagLst>
</file>

<file path=ppt/tags/tag55.xml><?xml version="1.0" encoding="utf-8"?>
<p:tagLst xmlns:p="http://schemas.openxmlformats.org/presentationml/2006/main">
  <p:tag name="AS_UNIQUEID" val="55"/>
</p:tagLst>
</file>

<file path=ppt/tags/tag56.xml><?xml version="1.0" encoding="utf-8"?>
<p:tagLst xmlns:p="http://schemas.openxmlformats.org/presentationml/2006/main">
  <p:tag name="AS_UNIQUEID" val="56"/>
</p:tagLst>
</file>

<file path=ppt/tags/tag57.xml><?xml version="1.0" encoding="utf-8"?>
<p:tagLst xmlns:p="http://schemas.openxmlformats.org/presentationml/2006/main">
  <p:tag name="AS_UNIQUEID" val="57"/>
</p:tagLst>
</file>

<file path=ppt/tags/tag58.xml><?xml version="1.0" encoding="utf-8"?>
<p:tagLst xmlns:p="http://schemas.openxmlformats.org/presentationml/2006/main">
  <p:tag name="AS_UNIQUEID" val="58"/>
</p:tagLst>
</file>

<file path=ppt/tags/tag59.xml><?xml version="1.0" encoding="utf-8"?>
<p:tagLst xmlns:p="http://schemas.openxmlformats.org/presentationml/2006/main">
  <p:tag name="AS_UNIQUEID" val="59"/>
</p:tagLst>
</file>

<file path=ppt/tags/tag6.xml><?xml version="1.0" encoding="utf-8"?>
<p:tagLst xmlns:p="http://schemas.openxmlformats.org/presentationml/2006/main">
  <p:tag name="AS_UNIQUEID" val="6"/>
</p:tagLst>
</file>

<file path=ppt/tags/tag60.xml><?xml version="1.0" encoding="utf-8"?>
<p:tagLst xmlns:p="http://schemas.openxmlformats.org/presentationml/2006/main">
  <p:tag name="AS_UNIQUEID" val="60"/>
</p:tagLst>
</file>

<file path=ppt/tags/tag61.xml><?xml version="1.0" encoding="utf-8"?>
<p:tagLst xmlns:p="http://schemas.openxmlformats.org/presentationml/2006/main">
  <p:tag name="AS_UNIQUEID" val="61"/>
</p:tagLst>
</file>

<file path=ppt/tags/tag62.xml><?xml version="1.0" encoding="utf-8"?>
<p:tagLst xmlns:p="http://schemas.openxmlformats.org/presentationml/2006/main">
  <p:tag name="AS_UNIQUEID" val="62"/>
</p:tagLst>
</file>

<file path=ppt/tags/tag63.xml><?xml version="1.0" encoding="utf-8"?>
<p:tagLst xmlns:p="http://schemas.openxmlformats.org/presentationml/2006/main">
  <p:tag name="AS_UNIQUEID" val="63"/>
</p:tagLst>
</file>

<file path=ppt/tags/tag64.xml><?xml version="1.0" encoding="utf-8"?>
<p:tagLst xmlns:p="http://schemas.openxmlformats.org/presentationml/2006/main">
  <p:tag name="AS_UNIQUEID" val="64"/>
</p:tagLst>
</file>

<file path=ppt/tags/tag65.xml><?xml version="1.0" encoding="utf-8"?>
<p:tagLst xmlns:p="http://schemas.openxmlformats.org/presentationml/2006/main">
  <p:tag name="AS_UNIQUEID" val="65"/>
</p:tagLst>
</file>

<file path=ppt/tags/tag66.xml><?xml version="1.0" encoding="utf-8"?>
<p:tagLst xmlns:p="http://schemas.openxmlformats.org/presentationml/2006/main">
  <p:tag name="AS_UNIQUEID" val="66"/>
</p:tagLst>
</file>

<file path=ppt/tags/tag67.xml><?xml version="1.0" encoding="utf-8"?>
<p:tagLst xmlns:p="http://schemas.openxmlformats.org/presentationml/2006/main">
  <p:tag name="AS_UNIQUEID" val="67"/>
</p:tagLst>
</file>

<file path=ppt/tags/tag68.xml><?xml version="1.0" encoding="utf-8"?>
<p:tagLst xmlns:p="http://schemas.openxmlformats.org/presentationml/2006/main">
  <p:tag name="AS_UNIQUEID" val="68"/>
</p:tagLst>
</file>

<file path=ppt/tags/tag69.xml><?xml version="1.0" encoding="utf-8"?>
<p:tagLst xmlns:p="http://schemas.openxmlformats.org/presentationml/2006/main">
  <p:tag name="AS_UNIQUEID" val="69"/>
</p:tagLst>
</file>

<file path=ppt/tags/tag7.xml><?xml version="1.0" encoding="utf-8"?>
<p:tagLst xmlns:p="http://schemas.openxmlformats.org/presentationml/2006/main">
  <p:tag name="AS_UNIQUEID" val="7"/>
</p:tagLst>
</file>

<file path=ppt/tags/tag70.xml><?xml version="1.0" encoding="utf-8"?>
<p:tagLst xmlns:p="http://schemas.openxmlformats.org/presentationml/2006/main">
  <p:tag name="AS_UNIQUEID" val="70"/>
</p:tagLst>
</file>

<file path=ppt/tags/tag71.xml><?xml version="1.0" encoding="utf-8"?>
<p:tagLst xmlns:p="http://schemas.openxmlformats.org/presentationml/2006/main">
  <p:tag name="AS_UNIQUEID" val="71"/>
</p:tagLst>
</file>

<file path=ppt/tags/tag72.xml><?xml version="1.0" encoding="utf-8"?>
<p:tagLst xmlns:p="http://schemas.openxmlformats.org/presentationml/2006/main">
  <p:tag name="AS_UNIQUEID" val="72"/>
</p:tagLst>
</file>

<file path=ppt/tags/tag73.xml><?xml version="1.0" encoding="utf-8"?>
<p:tagLst xmlns:p="http://schemas.openxmlformats.org/presentationml/2006/main">
  <p:tag name="AS_UNIQUEID" val="73"/>
</p:tagLst>
</file>

<file path=ppt/tags/tag74.xml><?xml version="1.0" encoding="utf-8"?>
<p:tagLst xmlns:p="http://schemas.openxmlformats.org/presentationml/2006/main">
  <p:tag name="AS_UNIQUEID" val="74"/>
</p:tagLst>
</file>

<file path=ppt/tags/tag75.xml><?xml version="1.0" encoding="utf-8"?>
<p:tagLst xmlns:p="http://schemas.openxmlformats.org/presentationml/2006/main">
  <p:tag name="AS_UNIQUEID" val="75"/>
</p:tagLst>
</file>

<file path=ppt/tags/tag76.xml><?xml version="1.0" encoding="utf-8"?>
<p:tagLst xmlns:p="http://schemas.openxmlformats.org/presentationml/2006/main">
  <p:tag name="AS_UNIQUEID" val="76"/>
</p:tagLst>
</file>

<file path=ppt/tags/tag77.xml><?xml version="1.0" encoding="utf-8"?>
<p:tagLst xmlns:p="http://schemas.openxmlformats.org/presentationml/2006/main">
  <p:tag name="AS_UNIQUEID" val="77"/>
</p:tagLst>
</file>

<file path=ppt/tags/tag78.xml><?xml version="1.0" encoding="utf-8"?>
<p:tagLst xmlns:p="http://schemas.openxmlformats.org/presentationml/2006/main">
  <p:tag name="AS_UNIQUEID" val="78"/>
</p:tagLst>
</file>

<file path=ppt/tags/tag79.xml><?xml version="1.0" encoding="utf-8"?>
<p:tagLst xmlns:p="http://schemas.openxmlformats.org/presentationml/2006/main">
  <p:tag name="AS_UNIQUEID" val="79"/>
</p:tagLst>
</file>

<file path=ppt/tags/tag8.xml><?xml version="1.0" encoding="utf-8"?>
<p:tagLst xmlns:p="http://schemas.openxmlformats.org/presentationml/2006/main">
  <p:tag name="AS_UNIQUEID" val="8"/>
</p:tagLst>
</file>

<file path=ppt/tags/tag80.xml><?xml version="1.0" encoding="utf-8"?>
<p:tagLst xmlns:p="http://schemas.openxmlformats.org/presentationml/2006/main">
  <p:tag name="AS_UNIQUEID" val="80"/>
</p:tagLst>
</file>

<file path=ppt/tags/tag81.xml><?xml version="1.0" encoding="utf-8"?>
<p:tagLst xmlns:p="http://schemas.openxmlformats.org/presentationml/2006/main">
  <p:tag name="AS_UNIQUEID" val="81"/>
</p:tagLst>
</file>

<file path=ppt/tags/tag82.xml><?xml version="1.0" encoding="utf-8"?>
<p:tagLst xmlns:p="http://schemas.openxmlformats.org/presentationml/2006/main">
  <p:tag name="AS_UNIQUEID" val="82"/>
</p:tagLst>
</file>

<file path=ppt/tags/tag83.xml><?xml version="1.0" encoding="utf-8"?>
<p:tagLst xmlns:p="http://schemas.openxmlformats.org/presentationml/2006/main">
  <p:tag name="AS_UNIQUEID" val="83"/>
</p:tagLst>
</file>

<file path=ppt/tags/tag84.xml><?xml version="1.0" encoding="utf-8"?>
<p:tagLst xmlns:p="http://schemas.openxmlformats.org/presentationml/2006/main">
  <p:tag name="AS_UNIQUEID" val="84"/>
</p:tagLst>
</file>

<file path=ppt/tags/tag85.xml><?xml version="1.0" encoding="utf-8"?>
<p:tagLst xmlns:p="http://schemas.openxmlformats.org/presentationml/2006/main">
  <p:tag name="AS_UNIQUEID" val="85"/>
</p:tagLst>
</file>

<file path=ppt/tags/tag86.xml><?xml version="1.0" encoding="utf-8"?>
<p:tagLst xmlns:p="http://schemas.openxmlformats.org/presentationml/2006/main">
  <p:tag name="AS_UNIQUEID" val="86"/>
</p:tagLst>
</file>

<file path=ppt/tags/tag87.xml><?xml version="1.0" encoding="utf-8"?>
<p:tagLst xmlns:p="http://schemas.openxmlformats.org/presentationml/2006/main">
  <p:tag name="AS_UNIQUEID" val="87"/>
</p:tagLst>
</file>

<file path=ppt/tags/tag88.xml><?xml version="1.0" encoding="utf-8"?>
<p:tagLst xmlns:p="http://schemas.openxmlformats.org/presentationml/2006/main">
  <p:tag name="AS_UNIQUEID" val="88"/>
</p:tagLst>
</file>

<file path=ppt/tags/tag89.xml><?xml version="1.0" encoding="utf-8"?>
<p:tagLst xmlns:p="http://schemas.openxmlformats.org/presentationml/2006/main">
  <p:tag name="AS_UNIQUEID" val="89"/>
</p:tagLst>
</file>

<file path=ppt/tags/tag9.xml><?xml version="1.0" encoding="utf-8"?>
<p:tagLst xmlns:p="http://schemas.openxmlformats.org/presentationml/2006/main">
  <p:tag name="AS_UNIQUEID" val="9"/>
</p:tagLst>
</file>

<file path=ppt/tags/tag90.xml><?xml version="1.0" encoding="utf-8"?>
<p:tagLst xmlns:p="http://schemas.openxmlformats.org/presentationml/2006/main">
  <p:tag name="AS_UNIQUEID" val="90"/>
</p:tagLst>
</file>

<file path=ppt/tags/tag91.xml><?xml version="1.0" encoding="utf-8"?>
<p:tagLst xmlns:p="http://schemas.openxmlformats.org/presentationml/2006/main">
  <p:tag name="AS_UNIQUEID" val="91"/>
</p:tagLst>
</file>

<file path=ppt/tags/tag92.xml><?xml version="1.0" encoding="utf-8"?>
<p:tagLst xmlns:p="http://schemas.openxmlformats.org/presentationml/2006/main">
  <p:tag name="AS_UNIQUEID" val="92"/>
</p:tagLst>
</file>

<file path=ppt/tags/tag93.xml><?xml version="1.0" encoding="utf-8"?>
<p:tagLst xmlns:p="http://schemas.openxmlformats.org/presentationml/2006/main">
  <p:tag name="AS_UNIQUEID" val="93"/>
</p:tagLst>
</file>

<file path=ppt/tags/tag94.xml><?xml version="1.0" encoding="utf-8"?>
<p:tagLst xmlns:p="http://schemas.openxmlformats.org/presentationml/2006/main">
  <p:tag name="AS_UNIQUEID" val="94"/>
</p:tagLst>
</file>

<file path=ppt/tags/tag95.xml><?xml version="1.0" encoding="utf-8"?>
<p:tagLst xmlns:p="http://schemas.openxmlformats.org/presentationml/2006/main">
  <p:tag name="AS_UNIQUEID" val="95"/>
</p:tagLst>
</file>

<file path=ppt/tags/tag96.xml><?xml version="1.0" encoding="utf-8"?>
<p:tagLst xmlns:p="http://schemas.openxmlformats.org/presentationml/2006/main">
  <p:tag name="AS_UNIQUEID" val="96"/>
</p:tagLst>
</file>

<file path=ppt/tags/tag97.xml><?xml version="1.0" encoding="utf-8"?>
<p:tagLst xmlns:p="http://schemas.openxmlformats.org/presentationml/2006/main">
  <p:tag name="AS_UNIQUEID" val="97"/>
</p:tagLst>
</file>

<file path=ppt/tags/tag98.xml><?xml version="1.0" encoding="utf-8"?>
<p:tagLst xmlns:p="http://schemas.openxmlformats.org/presentationml/2006/main">
  <p:tag name="AS_UNIQUEID" val="98"/>
</p:tagLst>
</file>

<file path=ppt/tags/tag99.xml><?xml version="1.0" encoding="utf-8"?>
<p:tagLst xmlns:p="http://schemas.openxmlformats.org/presentationml/2006/main">
  <p:tag name="AS_UNIQUEID" val="9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110</Paragraphs>
  <Slides>29</Slides>
  <Notes>0</Notes>
  <TotalTime>300</TotalTime>
  <HiddenSlides>0</HiddenSlides>
  <MMClips>1</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29</vt:i4>
      </vt:variant>
    </vt:vector>
  </HeadingPairs>
  <TitlesOfParts>
    <vt:vector baseType="lpstr" size="40">
      <vt:lpstr>Arial</vt:lpstr>
      <vt:lpstr>等线 Light</vt:lpstr>
      <vt:lpstr>等线</vt:lpstr>
      <vt:lpstr>微软雅黑</vt:lpstr>
      <vt:lpstr>华文新魏</vt:lpstr>
      <vt:lpstr>仿宋</vt:lpstr>
      <vt:lpstr>黑体</vt:lpstr>
      <vt:lpstr>Franklin Gothic Book</vt:lpstr>
      <vt:lpstr>宋体</vt:lpstr>
      <vt:lpstr>楷体</vt:lpstr>
      <vt:lpstr>Office 主题​​</vt:lpstr>
      <vt:lpstr>导入：观看以下视频，说说感受</vt:lpstr>
      <vt:lpstr>PowerPoint Presentation</vt:lpstr>
      <vt:lpstr>新闻</vt:lpstr>
      <vt:lpstr>消息</vt:lpstr>
      <vt:lpstr>导语和主体</vt:lpstr>
      <vt:lpstr>尝试找出下列新闻中的导语和主体</vt:lpstr>
      <vt:lpstr>新闻的特点和构成要素</vt:lpstr>
      <vt:lpstr>下列这些都属于新闻吗？</vt:lpstr>
      <vt:lpstr>作品背景</vt:lpstr>
      <vt:lpstr>解题：“别了，不列颠尼亚”有什么内涵？</vt:lpstr>
      <vt:lpstr>解题：“别了，不列颠尼亚”有什么内涵？</vt:lpstr>
      <vt:lpstr>初读本文，找出这篇新闻的标题、导语、主体</vt:lpstr>
      <vt:lpstr>本文的导语有什么特点</vt:lpstr>
      <vt:lpstr>本文描写了哪些场景？分别对应怎样的背景？</vt:lpstr>
      <vt:lpstr>本文描写了哪些场景？分别对应怎样的背景？</vt:lpstr>
      <vt:lpstr>本文描写了哪些场景？分别对应怎样的背景？</vt:lpstr>
      <vt:lpstr>本文描写了哪些场景？分别对应怎样的背景？</vt:lpstr>
      <vt:lpstr>本文描写了哪些场景？分别对应怎样的背景？</vt:lpstr>
      <vt:lpstr>品味下列语言的言外之意？</vt:lpstr>
      <vt:lpstr>PowerPoint Presentation</vt:lpstr>
      <vt:lpstr>PowerPoint Presentation</vt:lpstr>
      <vt:lpstr>PowerPoint Presentation</vt:lpstr>
      <vt:lpstr>PowerPoint Presentation</vt:lpstr>
      <vt:lpstr>拓展：这篇文章提到了几处“雨”，找出并分析作用</vt:lpstr>
      <vt:lpstr>这篇消息有什么写作技巧？</vt:lpstr>
      <vt:lpstr>这篇消息有什么写作技巧？</vt:lpstr>
      <vt:lpstr>这篇消息有什么写作技巧？</vt:lpstr>
      <vt:lpstr>这篇消息有什么写作技巧？</vt:lpstr>
      <vt:lpstr>实践：学校举行了运动会，尝试为运动会开幕式写一个新闻导语。</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谢 忠凯</dc:creator>
  <cp:lastModifiedBy>谢 忠凯</cp:lastModifiedBy>
  <cp:revision>30</cp:revision>
  <dcterms:created xsi:type="dcterms:W3CDTF">2020-08-06T15:11:19Z</dcterms:created>
  <dcterms:modified xsi:type="dcterms:W3CDTF">2020-08-18T03:51:04Z</dcterms:modified>
</cp:coreProperties>
</file>