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8" r:id="rId3"/>
    <p:sldId id="272" r:id="rId4"/>
    <p:sldId id="259" r:id="rId5"/>
    <p:sldId id="273" r:id="rId6"/>
    <p:sldId id="262" r:id="rId7"/>
    <p:sldId id="274" r:id="rId8"/>
    <p:sldId id="275" r:id="rId9"/>
    <p:sldId id="276" r:id="rId10"/>
    <p:sldId id="260" r:id="rId11"/>
    <p:sldId id="277" r:id="rId12"/>
    <p:sldId id="265" r:id="rId13"/>
    <p:sldId id="278" r:id="rId14"/>
    <p:sldId id="279" r:id="rId15"/>
    <p:sldId id="266" r:id="rId16"/>
    <p:sldId id="280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4B10F-64D1-4D9C-A7DE-0C35D10B647E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7BD70-9944-4CDE-992A-3722A0C6F2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4B10F-64D1-4D9C-A7DE-0C35D10B647E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7BD70-9944-4CDE-992A-3722A0C6F2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4B10F-64D1-4D9C-A7DE-0C35D10B647E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7BD70-9944-4CDE-992A-3722A0C6F2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4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4B10F-64D1-4D9C-A7DE-0C35D10B647E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7BD70-9944-4CDE-992A-3722A0C6F2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4B10F-64D1-4D9C-A7DE-0C35D10B647E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7BD70-9944-4CDE-992A-3722A0C6F2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4B10F-64D1-4D9C-A7DE-0C35D10B647E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7BD70-9944-4CDE-992A-3722A0C6F2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4B10F-64D1-4D9C-A7DE-0C35D10B647E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7BD70-9944-4CDE-992A-3722A0C6F2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4B10F-64D1-4D9C-A7DE-0C35D10B647E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7BD70-9944-4CDE-992A-3722A0C6F2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4B10F-64D1-4D9C-A7DE-0C35D10B647E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7BD70-9944-4CDE-992A-3722A0C6F2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4B10F-64D1-4D9C-A7DE-0C35D10B647E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7BD70-9944-4CDE-992A-3722A0C6F2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4B10F-64D1-4D9C-A7DE-0C35D10B647E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7BD70-9944-4CDE-992A-3722A0C6F2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4B10F-64D1-4D9C-A7DE-0C35D10B647E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7BD70-9944-4CDE-992A-3722A0C6F2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40" r:id="rId27"/>
    <p:sldLayoutId id="2147483841" r:id="rId28"/>
    <p:sldLayoutId id="2147483844" r:id="rId29"/>
    <p:sldLayoutId id="2147483847" r:id="rId3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0.xml"/><Relationship Id="rId4" Type="http://schemas.openxmlformats.org/officeDocument/2006/relationships/slide" Target="slide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1.xml"/><Relationship Id="rId4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2.xml"/><Relationship Id="rId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3.xml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4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5.xml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6.xml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2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19674516"/>
              </p:ext>
            </p:extLst>
          </p:nvPr>
        </p:nvGraphicFramePr>
        <p:xfrm>
          <a:off x="508000" y="3224897"/>
          <a:ext cx="8128000" cy="662206"/>
        </p:xfrm>
        <a:graphic>
          <a:graphicData uri="http://schemas.openxmlformats.org/presentationml/2006/ole">
            <p:oleObj spid="_x0000_s1027" name="文档" r:id="rId3" imgW="3839157" imgH="3128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我忘记了困倦的旅程和已往的许多不快的记忆。我望着这小圆洞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绿叶和我对语。我了解自然无声的语言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正如它了解我的语言一样。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现实生活使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尝到了人生的挫折带来的苦涩滋味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的心中产生了苦闷、忧郁的情绪。但这可爱的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绿叶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感受到生命的美丽和愉悦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暂时忘却了痛苦和烦恼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沉浸在生命的宁静与淡淡的喜悦中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并认识到生命的长河是无止境的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挫折终会成为过去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明天一定美好的人生哲理。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3140968"/>
            <a:ext cx="8240464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61474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植物是多固执啊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它不了解我对它的爱抚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我对它的善意。我为了这永远向着阳光生长的植物不快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因为它损害了我的自尊心。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这段话写出了作者对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囚绿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又无法做出决定的矛盾心理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更能反映出作者对绿爱得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执着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。课文中类似的句子还有很多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我渐渐为这病损的枝叶可怜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虽则我恼怒它的固执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无亲热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我仍旧不放走它。魔念在我心中生长了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这两句点明了自己一方面感到常春藤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同时又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仍旧不放走它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的矛盾心理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是作者的挚爱。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临行时我珍重地开释了这永不屈服于黑暗的囚人。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绿枝条与作者一道经受折磨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但最后都获得了自由。作者把绿枝条当作人来赞美、歌颂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其实是对一种坚强高尚的精神品格的认定和追求。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不屈服于黑暗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是对绿枝条的称赞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也是作者自己心灵的写照。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1916832"/>
            <a:ext cx="8240464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5536" y="4715632"/>
            <a:ext cx="8240464" cy="1665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536711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为什么本文题目为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囚绿记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而不是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赏绿记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常春藤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喜绿记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”?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课文虽然分为寻绿、观绿、囚绿、释绿和怀绿五个层次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但文章的脉络中唯有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囚绿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最能体现作者复杂的心情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作者以此为题。作者回顾了一年前在北京寓所将窗前的常春藤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囚禁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的经过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描绘了绿枝条的生命状态和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性格特征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也写出了作者的生存状况和对绿的无比喜爱之情。另外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在文章的五个层次中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囚绿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写绿枝条最艰难的状况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这暗示着艰难的国运家运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也是对在卢沟桥事变之后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日本帝国主义大举侵略我国领土的时代背景下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作者的内心极度痛苦和精神上坚决反抗的反映。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2348880"/>
            <a:ext cx="8240464" cy="3384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在作者眼里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绿枝条有着怎样的性格特点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作者描写绿枝条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一半是写实景实情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一半是带着感情与想象。它具有美的特点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伸开柔软的卷须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舒开折叠着的嫩叶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下雨时带着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淅沥的声音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小婆娑的摆舞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它是青春、爱和幸福的象征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就像作者说的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我要借绿色来比喻葱茏的爱和幸福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我要借绿色来比喻猗郁的年华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它是柔弱的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离开阳光就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失去了青苍的颜色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变得柔绿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变成嫩黄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枝条变成细瘦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变成娇弱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好像病了的孩子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它是倔强的、坚贞的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它的尖端总朝着窗外的方向。甚至于一枚细叶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一茎卷须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都朝原来的方向。植物是多固执啊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永不屈服于黑暗的囚人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。这些特点既有现实依据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又有作者的美化、拟人化的加工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作者是把绿枝条当作人来写的。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1772816"/>
            <a:ext cx="8240464" cy="4104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2453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23528" y="1007549"/>
            <a:ext cx="8640960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囚绿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的原因是什么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为什么最后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绿囚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恢复了自由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为了让绿色与自己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更接近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更亲密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要囚住这绿色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拿绿色来装饰我这简陋的房间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装饰我过于抑郁的心情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借绿色来比喻葱茏的爱和幸福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比喻猗郁的年华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为我作无声的歌唱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从案前的枝条中发出了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生的欢喜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这一绺常春藤成了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绿友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爱绿至极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即使它不了解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的爱抚和善意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渐渐失去了青苍的颜色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但仍固执地还要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囚系住它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。而被幽囚的常春藤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它的尖端总朝着窗外的方向。甚至于一枚细叶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一茎卷须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都朝原来的方向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。哪怕枝叶病损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仍执着地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永远向着阳光生长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。这些描写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为表现常春藤的性格染上浓重的感情色彩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不甘被囚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追求光明的常春藤形象跃然纸上。如果说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原想在离开的时候恢复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绿友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的自由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是由于对它的挚爱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把瘦黄的枝叶放在原来的位置上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珍重地开释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这永不屈服于黑暗的囚人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却是发自内心深处的对自由和光明的呼唤。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9830" y="1423662"/>
            <a:ext cx="8834894" cy="49575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42467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在《囚绿记》一文中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陆蠡向我们讲述了一枝常春藤不屈服于黑暗、执着追求光明的故事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展示了生命的顽强与抗争。其实陆蠡本身就一如这常春藤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顽强、执着、向着光明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具有不屈不挠的意志。有关陆蠡的材料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可用在立意为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坚忍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执着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爱国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的作文中。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在抗日战争爆发后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孤岛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沦陷的上海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陆蠡坚守出版岗位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广泛联系进步作家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并接待、掩护在沪的地下党员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为抗战文化作贡献。亲历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九一八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特别是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七七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八一三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事变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作为一个中国人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一个爱国者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目睹日本帝国主义的步步入侵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祖国和人民所经受的灾难日益深重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陆蠡的爱国救亡意识与日俱增。他与巴金、曹禺等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位作家一起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在抗议日本侵略的《中国文艺工作者宣言》上签名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发出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我们决不屈服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决不畏惧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的呼号。这口号与这不屈的常春藤的精神是多么的相似。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7487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几乎所有当代了解陆蠡生平的人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都是从了解他的牺牲开始的。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日本宪兵查抄文化生活出版社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搜去一些有关抗日的书籍。陆蠡得知此事后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孤身来到捕房交涉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就此落入虎口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据陆蠡的狱友回忆说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日本人曾提审陆蠡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你爱国吗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爱国。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赞成南京政府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指汪伪政权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不赞成。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依你看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日本人能不能征服中国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绝对不能征服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日本人勃然大怒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给他上了酷刑。这样的刑审又经过多次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得到的口供依然如故。陆蠡由于坚持爱国抗日立场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不屈不挠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被日军刑审数月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最后遭虐杀而死。巴金先生在后来回忆陆蠡的文章中这样高度赞美说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古圣贤所说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富贵不能淫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贫贱不能移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威武不能屈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他可以当之无愧。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2215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1822072"/>
            <a:ext cx="8128000" cy="3467857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995473"/>
              </p:ext>
            </p:extLst>
          </p:nvPr>
        </p:nvGraphicFramePr>
        <p:xfrm>
          <a:off x="508000" y="3224897"/>
          <a:ext cx="8128000" cy="662206"/>
        </p:xfrm>
        <a:graphic>
          <a:graphicData uri="http://schemas.openxmlformats.org/presentationml/2006/ole">
            <p:oleObj spid="_x0000_s2051" name="文档" r:id="rId3" imgW="3839157" imgH="3128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3821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陆蠡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(1908—1942),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字圣泉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浙江天台人。现代散文家、翻译家。他的散文大都关注现实社会和下层人民的贫穷疾苦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赞颂劳动人民的勤劳、勇敢、纯朴的优良品质和不屈不挠的斗争精神。在艺术上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那乡野泥土的气息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忧郁动人的故事情调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优美清丽的文笔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严谨的构思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形成他自己独特的风格。其文笔缜密、漂亮、醇厚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感情深沉、诚挚、朴实。他以散文诗集《海星》步上文坛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崭露头角。后来又出版了散文集《竹刀》和《囚绿记》。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Q06.eps" descr="id:214748881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4067944" y="1460876"/>
            <a:ext cx="1152128" cy="1594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《囚绿记》写于抗战前期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祖国蒙受极大耻辱的时候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作者当时正在沦为孤岛的上海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由此他怀念起一年前暂住北京时的常春藤。这常春藤被自己牵进迎窗的案头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然而被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囚禁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的绿藤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尖端仍朝着窗外的阳光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颜色一天天变得嫩黄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枝条也细瘦起来。直至抗战爆发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作者被迫南归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才将这个永不屈服于黑暗的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囚人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释放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并祝福它繁茂苍绿。这篇散文写的是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囚绿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的故事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实际上含不尽之意自在言外。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173784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33418931"/>
              </p:ext>
            </p:extLst>
          </p:nvPr>
        </p:nvGraphicFramePr>
        <p:xfrm>
          <a:off x="508000" y="1052736"/>
          <a:ext cx="8128000" cy="5206894"/>
        </p:xfrm>
        <a:graphic>
          <a:graphicData uri="http://schemas.openxmlformats.org/presentationml/2006/ole">
            <p:oleObj spid="_x0000_s3075" name="文档" r:id="rId5" imgW="3839157" imgH="2458879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652330" y="144543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03238" y="144543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5966" y="1456320"/>
            <a:ext cx="186434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52330" y="190594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30148" y="190594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86825" y="190594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213810" y="2359019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73175" y="291240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873175" y="344154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873175" y="395333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654466" y="4725144"/>
            <a:ext cx="325246" cy="321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632694" y="5283630"/>
            <a:ext cx="325246" cy="321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656629" y="5803759"/>
            <a:ext cx="277376" cy="321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527631" y="4735018"/>
            <a:ext cx="277376" cy="321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246603" y="5283630"/>
            <a:ext cx="277376" cy="321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525129" y="5822729"/>
            <a:ext cx="277376" cy="321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瞥见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一眼看见。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固执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性情或态度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古板执着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不肯变通。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慰安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使人心情安适。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淅沥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形容轻微的风声、雨声、落叶声。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急不暇择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着急得没有时间选择。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婆娑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盘旋舞动的样子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枝叶扶疏的样子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眼泪下滴的样子。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抑郁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心情怨愤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不能诉说而烦闷。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葱茏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草木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青翠茂盛。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涸辙的鱼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在干涸车辙里的鱼。语出《庄子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外物》。涸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枯竭。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揠苗助长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比喻违反事物的发展规律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急于求成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反而坏事。揠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拔。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48395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辨用法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灵巧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灵活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她的手很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灵巧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能做各种精致的小玩意儿。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我们应该注意队员之间的配合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灵活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地处理赛场上传接球的问题。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不死板、易于运用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但词义的侧重点和使用对象不同。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灵巧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指灵活而巧妙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既可用于有生命的对象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也可用于无生命的对象。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灵活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指敏捷、不呆板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善于随机应变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不拘泥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主要用于有生命的对象。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56858" y="259336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49146" y="299695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3778154"/>
            <a:ext cx="8240464" cy="18830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85707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8823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留恋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流连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度过了一个月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留恋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于这片绿色。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现代人为逃避世事的纷繁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舒缓工作的压力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流连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于乡间的碧水青山中。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二者都有舍不得离开之意。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指舍不得离开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对象为祖国、故乡、母校、亲人、生命等。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指舍不得离开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对象常是名胜风景。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急不暇择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迫不及待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我怀念着绿色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如同涸辙的鱼盼等着雨水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急不暇择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的心情即使一枝之绿也视同至宝。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见到来信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他欢呼雀跃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一把抓过来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迫不及待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地打开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似乎见到久违的亲人。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二者都表示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心情急迫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但词义的侧重点不同。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急不暇择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指在紧急的情况下来不及选择。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迫不及待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指急迫得不能再等待。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7944" y="136923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00192" y="177281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2552142"/>
            <a:ext cx="8240464" cy="1175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50428" y="4192624"/>
            <a:ext cx="110189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70308" y="5002289"/>
            <a:ext cx="110189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5536" y="5755028"/>
            <a:ext cx="8240464" cy="741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54981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</TotalTime>
  <Words>1924</Words>
  <Application>Microsoft Office PowerPoint</Application>
  <PresentationFormat>全屏显示(4:3)</PresentationFormat>
  <Paragraphs>81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11</cp:revision>
  <dcterms:created xsi:type="dcterms:W3CDTF">2014-12-27T00:55:35Z</dcterms:created>
  <dcterms:modified xsi:type="dcterms:W3CDTF">2016-09-16T16:01:25Z</dcterms:modified>
</cp:coreProperties>
</file>