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579" r:id="rId3"/>
    <p:sldId id="694" r:id="rId4"/>
    <p:sldId id="453" r:id="rId5"/>
    <p:sldId id="644" r:id="rId6"/>
    <p:sldId id="626" r:id="rId7"/>
    <p:sldId id="674" r:id="rId8"/>
    <p:sldId id="590" r:id="rId9"/>
    <p:sldId id="662" r:id="rId10"/>
    <p:sldId id="592" r:id="rId11"/>
    <p:sldId id="717" r:id="rId12"/>
    <p:sldId id="628" r:id="rId13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1" i="0" u="none" kern="1200" baseline="0">
        <a:solidFill>
          <a:schemeClr val="tx1"/>
        </a:solidFill>
        <a:latin typeface="楷体_GB2312" pitchFamily="49" charset="-122"/>
        <a:ea typeface="楷体_GB2312" pitchFamily="49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1" i="0" u="none" kern="1200" baseline="0">
        <a:solidFill>
          <a:schemeClr val="tx1"/>
        </a:solidFill>
        <a:latin typeface="楷体_GB2312" pitchFamily="49" charset="-122"/>
        <a:ea typeface="楷体_GB2312" pitchFamily="49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1" i="0" u="none" kern="1200" baseline="0">
        <a:solidFill>
          <a:schemeClr val="tx1"/>
        </a:solidFill>
        <a:latin typeface="楷体_GB2312" pitchFamily="49" charset="-122"/>
        <a:ea typeface="楷体_GB2312" pitchFamily="49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1" i="0" u="none" kern="1200" baseline="0">
        <a:solidFill>
          <a:schemeClr val="tx1"/>
        </a:solidFill>
        <a:latin typeface="楷体_GB2312" pitchFamily="49" charset="-122"/>
        <a:ea typeface="楷体_GB2312" pitchFamily="49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1" i="0" u="none" kern="1200" baseline="0">
        <a:solidFill>
          <a:schemeClr val="tx1"/>
        </a:solidFill>
        <a:latin typeface="楷体_GB2312" pitchFamily="49" charset="-122"/>
        <a:ea typeface="楷体_GB2312" pitchFamily="49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1" i="0" u="none" kern="1200" baseline="0">
        <a:solidFill>
          <a:schemeClr val="tx1"/>
        </a:solidFill>
        <a:latin typeface="楷体_GB2312" pitchFamily="49" charset="-122"/>
        <a:ea typeface="楷体_GB2312" pitchFamily="49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1" i="0" u="none" kern="1200" baseline="0">
        <a:solidFill>
          <a:schemeClr val="tx1"/>
        </a:solidFill>
        <a:latin typeface="楷体_GB2312" pitchFamily="49" charset="-122"/>
        <a:ea typeface="楷体_GB2312" pitchFamily="49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1" i="0" u="none" kern="1200" baseline="0">
        <a:solidFill>
          <a:schemeClr val="tx1"/>
        </a:solidFill>
        <a:latin typeface="楷体_GB2312" pitchFamily="49" charset="-122"/>
        <a:ea typeface="楷体_GB2312" pitchFamily="49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1" i="0" u="none" kern="1200" baseline="0">
        <a:solidFill>
          <a:schemeClr val="tx1"/>
        </a:solidFill>
        <a:latin typeface="楷体_GB2312" pitchFamily="49" charset="-122"/>
        <a:ea typeface="楷体_GB2312" pitchFamily="49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66FF33"/>
    <a:srgbClr val="FF0000"/>
    <a:srgbClr val="0099FF"/>
    <a:srgbClr val="CC3300"/>
    <a:srgbClr val="FFCC66"/>
    <a:srgbClr val="006666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753"/>
  </p:normalViewPr>
  <p:slideViewPr>
    <p:cSldViewPr showGuides="1">
      <p:cViewPr>
        <p:scale>
          <a:sx n="100" d="100"/>
          <a:sy n="100" d="100"/>
        </p:scale>
        <p:origin x="1000" y="296"/>
      </p:cViewPr>
      <p:guideLst>
        <p:guide orient="horz" pos="2100"/>
        <p:guide pos="393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94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AAE242-3628-2B4C-99F2-7129CFB08C7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9ECCD3-6AB6-0F4C-AEAE-F3A3F078E4A6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686800" y="609600"/>
            <a:ext cx="2590800" cy="54864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609600"/>
            <a:ext cx="7622209" cy="54864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77968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9632" y="1981200"/>
            <a:ext cx="5077968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914400" y="1981200"/>
            <a:ext cx="103632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914400" y="6248400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/>
            </a:lvl1pPr>
          </a:lstStyle>
          <a:p>
            <a:pPr lvl="0" fontAlgn="base"/>
            <a:endParaRPr lang="zh-CN" altLang="en-US" strike="noStrike" noProof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/>
            </a:lvl1pPr>
          </a:lstStyle>
          <a:p>
            <a:pPr lvl="0" fontAlgn="base"/>
            <a:endParaRPr lang="zh-CN" altLang="en-US" strike="noStrike" noProof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8400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/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tx1"/>
          </a:solidFill>
          <a:latin typeface="楷体_GB2312" pitchFamily="49" charset="-122"/>
          <a:ea typeface="楷体_GB2312" pitchFamily="49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tx1"/>
          </a:solidFill>
          <a:latin typeface="楷体_GB2312" pitchFamily="49" charset="-122"/>
          <a:ea typeface="楷体_GB2312" pitchFamily="49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tx1"/>
          </a:solidFill>
          <a:latin typeface="楷体_GB2312" pitchFamily="49" charset="-122"/>
          <a:ea typeface="楷体_GB2312" pitchFamily="49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tx1"/>
          </a:solidFill>
          <a:latin typeface="楷体_GB2312" pitchFamily="49" charset="-122"/>
          <a:ea typeface="楷体_GB2312" pitchFamily="49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tx1"/>
          </a:solidFill>
          <a:latin typeface="楷体_GB2312" pitchFamily="49" charset="-122"/>
          <a:ea typeface="楷体_GB2312" pitchFamily="49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tx1"/>
          </a:solidFill>
          <a:latin typeface="楷体_GB2312" pitchFamily="49" charset="-122"/>
          <a:ea typeface="楷体_GB2312" pitchFamily="49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tx1"/>
          </a:solidFill>
          <a:latin typeface="楷体_GB2312" pitchFamily="49" charset="-122"/>
          <a:ea typeface="楷体_GB2312" pitchFamily="49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tx1"/>
          </a:solidFill>
          <a:latin typeface="楷体_GB2312" pitchFamily="49" charset="-122"/>
          <a:ea typeface="楷体_GB2312" pitchFamily="49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jpeg"/><Relationship Id="rId1" Type="http://schemas.openxmlformats.org/officeDocument/2006/relationships/slide" Target="slide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jpeg"/><Relationship Id="rId1" Type="http://schemas.openxmlformats.org/officeDocument/2006/relationships/slide" Target="slide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jpeg"/><Relationship Id="rId1" Type="http://schemas.openxmlformats.org/officeDocument/2006/relationships/slide" Target="slide11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0.xml"/><Relationship Id="rId2" Type="http://schemas.openxmlformats.org/officeDocument/2006/relationships/image" Target="../media/image4.jpeg"/><Relationship Id="rId1" Type="http://schemas.openxmlformats.org/officeDocument/2006/relationships/slide" Target="slide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" Type="http://schemas.openxmlformats.org/officeDocument/2006/relationships/slide" Target="slide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jpeg"/><Relationship Id="rId2" Type="http://schemas.openxmlformats.org/officeDocument/2006/relationships/slide" Target="slide6.xml"/><Relationship Id="rId1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图片 51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-6985"/>
            <a:ext cx="12195175" cy="68637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8" name="图片 51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18" y="-7302"/>
            <a:ext cx="5629933" cy="149208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4777105" y="5870575"/>
            <a:ext cx="33820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执教者：刘海涛</a:t>
            </a: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61670" y="1122680"/>
            <a:ext cx="10987405" cy="36918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>
              <a:lnSpc>
                <a:spcPct val="130000"/>
              </a:lnSpc>
            </a:pPr>
            <a:r>
              <a:rPr lang="en-US" altLang="zh-CN" sz="3600">
                <a:solidFill>
                  <a:srgbClr val="000000"/>
                </a:solidFill>
                <a:ea typeface="等线" panose="02010600030101010101" charset="-122"/>
              </a:rPr>
              <a:t>  </a:t>
            </a:r>
            <a:r>
              <a:rPr lang="en-US" altLang="zh-CN" sz="36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sz="36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一枝野菊花，两个硬馒头，战火纷飞下，你的眼里是热爱，你的心里是温暖。    一声快趴下，全身扑危难，青春绽放中，你的英勇撼旧宇，你的大义照汗青。    每一个牺牲都是不朽，每一个伟大都由平凡。</a:t>
            </a:r>
            <a:endParaRPr lang="zh-CN" altLang="en-US" sz="36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3" name="图片 2" descr="baisehuahuizhuomianbizhi_361402_m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66375" y="5130165"/>
            <a:ext cx="1843405" cy="174498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199262151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8615" y="177165"/>
            <a:ext cx="4403090" cy="6374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t0134fbf16cfd6d2b6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30295" y="102235"/>
            <a:ext cx="4979670" cy="65906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95680" y="1610995"/>
            <a:ext cx="10596880" cy="2251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altLang="zh-CN" sz="36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假如你是“通讯员”的战友——</a:t>
            </a:r>
            <a:endParaRPr altLang="zh-CN" sz="36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30000"/>
              </a:lnSpc>
            </a:pPr>
            <a:r>
              <a:rPr altLang="zh-CN" sz="36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“通讯员”是一个怎样的人呢？《建国七十周年·人物》栏目邀请你给大家说一说他。</a:t>
            </a:r>
            <a:endParaRPr altLang="zh-CN" sz="36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558303" y="224071"/>
            <a:ext cx="4032448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solidFill>
                  <a:schemeClr val="accent1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体验</a:t>
            </a:r>
            <a:r>
              <a:rPr lang="zh-CN" altLang="en-US" sz="4800" dirty="0">
                <a:solidFill>
                  <a:schemeClr val="accent1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与</a:t>
            </a:r>
            <a:r>
              <a:rPr lang="zh-CN" altLang="en-US" sz="4800" dirty="0">
                <a:solidFill>
                  <a:schemeClr val="accent1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感受</a:t>
            </a:r>
            <a:endParaRPr lang="zh-CN" altLang="en-US" sz="4800" dirty="0">
              <a:solidFill>
                <a:schemeClr val="accent1">
                  <a:lumMod val="50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4" name="图片 3" descr="baisehuahuizhuomianbizhi_361402_m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66375" y="5130165"/>
            <a:ext cx="1843405" cy="1744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127448" y="2223770"/>
            <a:ext cx="10009111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1.“</a:t>
            </a:r>
            <a:r>
              <a:rPr lang="zh-CN" sz="36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通讯员</a:t>
            </a:r>
            <a:r>
              <a:rPr lang="en-US" altLang="zh-CN" sz="3600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zh-CN" sz="36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这样</a:t>
            </a:r>
            <a:r>
              <a:rPr lang="zh-CN" altLang="zh-CN" sz="36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的形象有怎样的时代意义呢？ </a:t>
            </a:r>
            <a:endParaRPr lang="zh-CN" altLang="en-US" sz="36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151784" y="404664"/>
            <a:ext cx="364045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solidFill>
                  <a:schemeClr val="accent1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品味与</a:t>
            </a:r>
            <a:r>
              <a:rPr lang="zh-CN" altLang="en-US" sz="4800" dirty="0">
                <a:solidFill>
                  <a:schemeClr val="accent1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评</a:t>
            </a:r>
            <a:r>
              <a:rPr lang="zh-CN" altLang="en-US" sz="4800" dirty="0">
                <a:solidFill>
                  <a:schemeClr val="accent1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hlinkClick r:id="rId1" action="ppaction://hlinksldjump"/>
              </a:rPr>
              <a:t>价</a:t>
            </a:r>
            <a:endParaRPr lang="zh-CN" altLang="en-US" sz="4800" dirty="0">
              <a:solidFill>
                <a:schemeClr val="accent1">
                  <a:lumMod val="5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3" name="图片 2" descr="baisehuahuizhuomianbizhi_361402_m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18420" y="4987925"/>
            <a:ext cx="1981835" cy="18757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39825" y="1712595"/>
            <a:ext cx="10702290" cy="3046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altLang="zh-CN" kern="1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2.假如“通讯员”被《建国七十周年·人物》栏目</a:t>
            </a:r>
            <a:r>
              <a:rPr lang="zh-CN" kern="1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评选</a:t>
            </a:r>
            <a:r>
              <a:rPr altLang="zh-CN" kern="1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为“感动中国文学人物”——</a:t>
            </a:r>
            <a:endParaRPr altLang="zh-CN" kern="1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50000"/>
              </a:lnSpc>
            </a:pPr>
            <a:r>
              <a:rPr altLang="zh-CN" kern="1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请你给“通讯员”写一段</a:t>
            </a:r>
            <a:r>
              <a:rPr lang="zh-CN" altLang="zh-CN" kern="1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颁奖词</a:t>
            </a:r>
            <a:r>
              <a:rPr altLang="zh-CN" kern="1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。（散文式、诗歌式等皆可，字数不限）</a:t>
            </a:r>
            <a:r>
              <a:rPr lang="zh-CN" altLang="zh-CN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zh-CN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3" name="图片 2" descr="baisehuahuizhuomianbizhi_361402_m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0510" y="5187950"/>
            <a:ext cx="1769745" cy="167576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176395" y="443230"/>
            <a:ext cx="364045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solidFill>
                  <a:schemeClr val="accent1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品味与</a:t>
            </a:r>
            <a:r>
              <a:rPr lang="zh-CN" altLang="en-US" sz="4800" dirty="0">
                <a:solidFill>
                  <a:schemeClr val="accent1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hlinkClick r:id="rId3" action="ppaction://hlinksldjump"/>
              </a:rPr>
              <a:t>评</a:t>
            </a:r>
            <a:r>
              <a:rPr lang="zh-CN" altLang="en-US" sz="4800" dirty="0">
                <a:solidFill>
                  <a:schemeClr val="accent1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价</a:t>
            </a:r>
            <a:endParaRPr lang="zh-CN" altLang="en-US" sz="4800" dirty="0">
              <a:solidFill>
                <a:schemeClr val="accent1">
                  <a:lumMod val="5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baisehuahuizhuomianbizhi_361402_m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28994" y="3861047"/>
            <a:ext cx="3171261" cy="300266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610735" y="1429385"/>
            <a:ext cx="480250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9600" dirty="0">
                <a:solidFill>
                  <a:srgbClr val="006666"/>
                </a:solidFill>
                <a:uFillTx/>
                <a:latin typeface="华文隶书" panose="02010800040101010101" charset="-122"/>
                <a:ea typeface="华文隶书" panose="02010800040101010101" charset="-122"/>
                <a:cs typeface="汉仪智楷繁" panose="02010600000101010101" charset="-122"/>
                <a:sym typeface="+mn-ea"/>
              </a:rPr>
              <a:t>青春</a:t>
            </a:r>
            <a:endParaRPr lang="zh-CN" altLang="en-US" sz="9600">
              <a:latin typeface="华文隶书" panose="02010800040101010101" charset="-122"/>
              <a:ea typeface="华文隶书" panose="020108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59765" y="360045"/>
            <a:ext cx="1109535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800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作业：</a:t>
            </a:r>
            <a:endParaRPr lang="zh-CN" altLang="en-US" sz="48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1.为了指导读者更好地阅读，请你为本文写一段学习提示。一百字左右即可。</a:t>
            </a:r>
            <a:endParaRPr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2.以“百合花”为题，创作一首诗歌。</a:t>
            </a:r>
            <a:endParaRPr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3" name="图片 2" descr="baisehuahuizhuomianbizhi_361402_m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60025" y="5121275"/>
            <a:ext cx="1840230" cy="1742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t01176bd419ed8fd1ce"/>
          <p:cNvPicPr>
            <a:picLocks noChangeAspect="1"/>
          </p:cNvPicPr>
          <p:nvPr/>
        </p:nvPicPr>
        <p:blipFill>
          <a:blip r:embed="rId1"/>
          <a:srcRect l="14750" t="132" r="13699" b="1675"/>
          <a:stretch>
            <a:fillRect/>
          </a:stretch>
        </p:blipFill>
        <p:spPr>
          <a:xfrm>
            <a:off x="4075430" y="173990"/>
            <a:ext cx="5387340" cy="6080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LOCAL20181114082900032467287598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4150" y="-9525"/>
            <a:ext cx="3637915" cy="4628515"/>
          </a:xfrm>
          <a:prstGeom prst="rect">
            <a:avLst/>
          </a:prstGeom>
        </p:spPr>
      </p:pic>
      <p:pic>
        <p:nvPicPr>
          <p:cNvPr id="4" name="图片 3" descr="bd985694c709492ba29a8f87e3256dbb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3035" y="177165"/>
            <a:ext cx="5225415" cy="444182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73075" y="4831080"/>
            <a:ext cx="11450955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杜富国，1991年生，南部战区陆军云南扫雷大队中士。2018年10月11日下午，在边境扫雷行动中面对复杂雷场中的不明爆炸物，对战友喊出"你退后，让我来"，突遇爆炸，英勇负伤，失去双手和双眼，同组战友安然无恙。                     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BE5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462</Words>
  <Application>WPS 演示</Application>
  <PresentationFormat>宽屏</PresentationFormat>
  <Paragraphs>28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5" baseType="lpstr">
      <vt:lpstr>Arial</vt:lpstr>
      <vt:lpstr>宋体</vt:lpstr>
      <vt:lpstr>Wingdings</vt:lpstr>
      <vt:lpstr>楷体_GB2312</vt:lpstr>
      <vt:lpstr>Times New Roman</vt:lpstr>
      <vt:lpstr>楷体</vt:lpstr>
      <vt:lpstr>黑体</vt:lpstr>
      <vt:lpstr>华文隶书</vt:lpstr>
      <vt:lpstr>汉仪智楷繁</vt:lpstr>
      <vt:lpstr>等线</vt:lpstr>
      <vt:lpstr>微软雅黑</vt:lpstr>
      <vt:lpstr>Arial Unicode MS</vt:lpstr>
      <vt:lpstr>新宋体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湖南师大附中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记念刘和珍君</dc:title>
  <dc:creator>yubai</dc:creator>
  <cp:lastModifiedBy>dell</cp:lastModifiedBy>
  <cp:revision>332</cp:revision>
  <dcterms:created xsi:type="dcterms:W3CDTF">2002-10-14T01:06:00Z</dcterms:created>
  <dcterms:modified xsi:type="dcterms:W3CDTF">2019-11-28T10:39:24Z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2052-11.1.0.9208</vt:lpwstr>
  </property>
</Properties>
</file>