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3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91" r:id="rId2"/>
    <p:sldId id="293" r:id="rId3"/>
    <p:sldId id="295" r:id="rId4"/>
    <p:sldId id="294" r:id="rId5"/>
    <p:sldId id="296" r:id="rId6"/>
    <p:sldId id="297" r:id="rId7"/>
    <p:sldId id="298" r:id="rId8"/>
    <p:sldId id="406" r:id="rId9"/>
    <p:sldId id="374" r:id="rId10"/>
    <p:sldId id="299" r:id="rId11"/>
    <p:sldId id="300" r:id="rId12"/>
    <p:sldId id="301" r:id="rId13"/>
    <p:sldId id="322" r:id="rId14"/>
    <p:sldId id="302" r:id="rId15"/>
    <p:sldId id="303" r:id="rId16"/>
    <p:sldId id="305" r:id="rId17"/>
    <p:sldId id="307" r:id="rId18"/>
    <p:sldId id="308" r:id="rId19"/>
    <p:sldId id="324" r:id="rId20"/>
    <p:sldId id="309" r:id="rId21"/>
    <p:sldId id="310" r:id="rId22"/>
    <p:sldId id="311" r:id="rId23"/>
    <p:sldId id="312" r:id="rId24"/>
    <p:sldId id="325" r:id="rId25"/>
    <p:sldId id="323" r:id="rId26"/>
    <p:sldId id="346" r:id="rId27"/>
    <p:sldId id="357" r:id="rId28"/>
    <p:sldId id="359" r:id="rId29"/>
    <p:sldId id="313" r:id="rId30"/>
    <p:sldId id="314" r:id="rId31"/>
    <p:sldId id="315" r:id="rId32"/>
    <p:sldId id="326" r:id="rId33"/>
    <p:sldId id="316" r:id="rId34"/>
    <p:sldId id="317" r:id="rId35"/>
    <p:sldId id="375" r:id="rId36"/>
    <p:sldId id="318" r:id="rId37"/>
    <p:sldId id="370" r:id="rId38"/>
    <p:sldId id="319" r:id="rId39"/>
    <p:sldId id="320" r:id="rId40"/>
    <p:sldId id="321" r:id="rId41"/>
    <p:sldId id="439" r:id="rId42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84" y="-414"/>
      </p:cViewPr>
      <p:guideLst>
        <p:guide orient="horz" pos="1620"/>
        <p:guide pos="2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995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1374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15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9505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0063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347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6769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2788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7638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6827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4760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180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5451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9775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3062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609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9813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3630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6146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13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9794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0856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051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8572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7870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971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5466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7134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1330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0343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2232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1508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7595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551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23755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14628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606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9973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258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20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9811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633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8161-93F9-4489-93D3-932E9A39D71C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ECE3-2B8F-46D4-A789-6E7D43AA82F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Group 23"/>
          <p:cNvGrpSpPr/>
          <p:nvPr userDrawn="1"/>
        </p:nvGrpSpPr>
        <p:grpSpPr>
          <a:xfrm>
            <a:off x="0" y="85725"/>
            <a:ext cx="4007644" cy="475059"/>
            <a:chOff x="0" y="209550"/>
            <a:chExt cx="5343525" cy="538162"/>
          </a:xfrm>
        </p:grpSpPr>
        <p:grpSp>
          <p:nvGrpSpPr>
            <p:cNvPr id="6" name="Group 14"/>
            <p:cNvGrpSpPr/>
            <p:nvPr userDrawn="1"/>
          </p:nvGrpSpPr>
          <p:grpSpPr>
            <a:xfrm>
              <a:off x="0" y="209550"/>
              <a:ext cx="1685924" cy="538162"/>
              <a:chOff x="0" y="323850"/>
              <a:chExt cx="658032" cy="423862"/>
            </a:xfrm>
          </p:grpSpPr>
          <p:sp>
            <p:nvSpPr>
              <p:cNvPr id="8" name="Rectangle 3"/>
              <p:cNvSpPr/>
              <p:nvPr userDrawn="1"/>
            </p:nvSpPr>
            <p:spPr>
              <a:xfrm>
                <a:off x="0" y="323850"/>
                <a:ext cx="171450" cy="42386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baseline="-25000"/>
              </a:p>
            </p:txBody>
          </p:sp>
          <p:sp>
            <p:nvSpPr>
              <p:cNvPr id="9" name="Rectangle 9"/>
              <p:cNvSpPr/>
              <p:nvPr userDrawn="1"/>
            </p:nvSpPr>
            <p:spPr>
              <a:xfrm>
                <a:off x="171450" y="323850"/>
                <a:ext cx="149225" cy="42386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5" baseline="-25000"/>
              </a:p>
            </p:txBody>
          </p:sp>
          <p:sp>
            <p:nvSpPr>
              <p:cNvPr id="10" name="Rectangle 10"/>
              <p:cNvSpPr/>
              <p:nvPr userDrawn="1"/>
            </p:nvSpPr>
            <p:spPr>
              <a:xfrm>
                <a:off x="320676" y="323850"/>
                <a:ext cx="114300" cy="42386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5" baseline="-25000"/>
              </a:p>
            </p:txBody>
          </p:sp>
          <p:sp>
            <p:nvSpPr>
              <p:cNvPr id="11" name="Rectangle 11"/>
              <p:cNvSpPr/>
              <p:nvPr userDrawn="1"/>
            </p:nvSpPr>
            <p:spPr>
              <a:xfrm>
                <a:off x="434975" y="323850"/>
                <a:ext cx="95250" cy="42386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5" baseline="-25000"/>
              </a:p>
            </p:txBody>
          </p:sp>
          <p:sp>
            <p:nvSpPr>
              <p:cNvPr id="12" name="Rectangle 12"/>
              <p:cNvSpPr/>
              <p:nvPr userDrawn="1"/>
            </p:nvSpPr>
            <p:spPr>
              <a:xfrm>
                <a:off x="530225" y="323850"/>
                <a:ext cx="72042" cy="42386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5" baseline="-25000"/>
              </a:p>
            </p:txBody>
          </p:sp>
          <p:sp>
            <p:nvSpPr>
              <p:cNvPr id="13" name="Rectangle 13"/>
              <p:cNvSpPr/>
              <p:nvPr userDrawn="1"/>
            </p:nvSpPr>
            <p:spPr>
              <a:xfrm>
                <a:off x="602267" y="323850"/>
                <a:ext cx="55765" cy="42386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en-US" sz="1015" baseline="-25000"/>
              </a:p>
            </p:txBody>
          </p:sp>
        </p:grpSp>
        <p:sp>
          <p:nvSpPr>
            <p:cNvPr id="7" name="Rectangle 17"/>
            <p:cNvSpPr/>
            <p:nvPr userDrawn="1"/>
          </p:nvSpPr>
          <p:spPr>
            <a:xfrm>
              <a:off x="1685925" y="719931"/>
              <a:ext cx="3657600" cy="274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/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1506228" y="80963"/>
            <a:ext cx="3332472" cy="2325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1650" b="1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525278" y="339577"/>
            <a:ext cx="1950244" cy="15056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050" b="1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Subtext Goes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"/>
            <a:ext cx="9144000" cy="51414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1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"/>
            <a:ext cx="9144000" cy="514142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8" t="11621" r="14962"/>
          <a:stretch>
            <a:fillRect/>
          </a:stretch>
        </p:blipFill>
        <p:spPr>
          <a:xfrm>
            <a:off x="1647930" y="633471"/>
            <a:ext cx="7496070" cy="5054826"/>
          </a:xfrm>
          <a:prstGeom prst="rect">
            <a:avLst/>
          </a:prstGeom>
        </p:spPr>
      </p:pic>
      <p:sp>
        <p:nvSpPr>
          <p:cNvPr id="24" name="文本框 11"/>
          <p:cNvSpPr txBox="1"/>
          <p:nvPr/>
        </p:nvSpPr>
        <p:spPr>
          <a:xfrm>
            <a:off x="835163" y="1553607"/>
            <a:ext cx="716163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阅读之美：欣赏之美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四班蒋曦月。很多人会认为鲜花很美，色彩很美，可鲜花和色彩之所以美，就是因为它让人有了</a:t>
            </a:r>
            <a:r>
              <a:rPr lang="en-US" altLang="zh-CN" sz="1800" b="0">
                <a:solidFill>
                  <a:schemeClr val="accent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精神上的享受</a:t>
            </a:r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</a:p>
          <a:p>
            <a:pPr indent="133350"/>
            <a:r>
              <a:rPr lang="zh-CN" altLang="en-US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</a:p>
          <a:p>
            <a:pPr indent="133350"/>
            <a:r>
              <a:rPr lang="zh-CN" altLang="en-US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三班胡欣悦。美为何物？书法之有形有力有魄，收笔时一览众山的整齐可观，这便是书法的美吧，所以</a:t>
            </a:r>
            <a:r>
              <a:rPr lang="zh-CN" altLang="en-US" sz="1800" b="0">
                <a:solidFill>
                  <a:schemeClr val="accent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美亦无形，美亦有形</a:t>
            </a:r>
            <a:r>
              <a:rPr lang="zh-CN" altLang="en-US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</a:p>
          <a:p>
            <a:pPr indent="133350"/>
            <a:r>
              <a:rPr lang="zh-CN" altLang="en-US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  <a:p>
            <a:pPr indent="133350"/>
            <a:r>
              <a:rPr lang="zh-CN" altLang="en-US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四班周子栩。小时候觉得万物皆可用“美”来冠称，凡是顺眼的，喜欢的，皆用一个“美”字来形容。长大了也就明白了，美也不只是外表上的，还是心灵上的。可以令人震撼，可以可亲可爱。初春微雨，给予人们“停云霭霭，时雨濛濛”之感，让人们能从中领会到“林花谢了春红”之意，短短几个字，铺排出了人们无限的遐想，无尽的情思，无穷的韵味，这</a:t>
            </a:r>
            <a:r>
              <a:rPr lang="zh-CN" altLang="en-US" sz="1800" b="0">
                <a:solidFill>
                  <a:schemeClr val="accent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空灵的意境</a:t>
            </a:r>
            <a:r>
              <a:rPr lang="zh-CN" altLang="en-US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，需细细品味，字字咀嚼，身临其境，才能感受其别样的美感，极致的心境。</a:t>
            </a:r>
          </a:p>
          <a:p>
            <a:pPr indent="133350"/>
            <a:r>
              <a:rPr lang="zh-CN" altLang="en-US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5865" y="549275"/>
            <a:ext cx="7059930" cy="2837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105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sz="105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同学们的文字告诉我们，一个人对美的理解也不是一个词语简单概括出来的，而是对无数的人、事、景、物参透后逐渐累积的过程。</a:t>
            </a:r>
          </a:p>
          <a:p>
            <a:pPr indent="266700"/>
            <a:r>
              <a:rPr 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所以，美为什么会变化，关键是审美的人的变化。我们看世界，在于我们怎么看。</a:t>
            </a:r>
            <a:endParaRPr lang="zh-CN" altLang="en-US" sz="2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5865" y="549275"/>
            <a:ext cx="7059930" cy="683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105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sz="105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</a:t>
            </a:r>
            <a:endParaRPr lang="zh-CN" altLang="en-US" sz="2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5695" y="1030605"/>
            <a:ext cx="50800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4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</a:t>
            </a:r>
            <a:r>
              <a:rPr lang="zh-CN" sz="4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如何欣赏美？</a:t>
            </a:r>
          </a:p>
          <a:p>
            <a:pPr indent="0"/>
            <a:r>
              <a:rPr lang="zh-CN" altLang="en-US" sz="4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5865" y="549275"/>
            <a:ext cx="7059930" cy="683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105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sz="105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</a:t>
            </a:r>
            <a:endParaRPr lang="zh-CN" altLang="en-US" sz="2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3460" y="623570"/>
            <a:ext cx="5080000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4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sz="4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如何欣赏美？</a:t>
            </a:r>
          </a:p>
          <a:p>
            <a:pPr indent="0"/>
            <a:r>
              <a:rPr lang="zh-CN" altLang="en-US" sz="4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 </a:t>
            </a:r>
          </a:p>
          <a:p>
            <a:pPr indent="0"/>
            <a:r>
              <a:rPr lang="zh-CN" altLang="en-US" sz="4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 美在意境</a:t>
            </a:r>
          </a:p>
          <a:p>
            <a:pPr indent="0"/>
            <a:r>
              <a:rPr lang="zh-CN" altLang="en-US" sz="4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 美在含蓄</a:t>
            </a:r>
          </a:p>
          <a:p>
            <a:pPr indent="0"/>
            <a:r>
              <a:rPr lang="zh-CN" altLang="en-US" sz="4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 美在想象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5865" y="549275"/>
            <a:ext cx="7059930" cy="683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105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sz="105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吴冠中的画        </a:t>
            </a:r>
            <a:endParaRPr lang="zh-CN" altLang="en-US" sz="2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3" name="图片 13" descr="IMG_2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990" y="798195"/>
            <a:ext cx="3436620" cy="335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41680" y="1602740"/>
            <a:ext cx="35179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>
                <a:solidFill>
                  <a:schemeClr val="bg1"/>
                </a:solidFill>
                <a:ea typeface="宋体" panose="02010600030101010101" pitchFamily="2" charset="-122"/>
              </a:rPr>
              <a:t>       </a:t>
            </a:r>
            <a:r>
              <a:rPr lang="zh-CN" sz="2400" b="0">
                <a:solidFill>
                  <a:schemeClr val="bg1"/>
                </a:solidFill>
                <a:ea typeface="宋体" panose="02010600030101010101" pitchFamily="2" charset="-122"/>
              </a:rPr>
              <a:t>岸上白墙黑瓦的民居，用彩色和黑色错落地点出，强调了一派和谐而静谧的江南景象。</a:t>
            </a:r>
            <a:endParaRPr lang="zh-CN" altLang="en-US" sz="2400" b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2910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2460" y="673735"/>
            <a:ext cx="13455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18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吴冠中先生水墨江南作品似乎特别钟意空白的效果，带点飘逸空灵之感，虚实相生，无画处皆成妙境，不着一字，尽得风流。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9" descr="IMG_2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6720" y="1258570"/>
            <a:ext cx="2186305" cy="33642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5b4a0005d18edcc832f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8025" y="2250440"/>
            <a:ext cx="4023360" cy="2650490"/>
          </a:xfrm>
          <a:prstGeom prst="rect">
            <a:avLst/>
          </a:prstGeom>
        </p:spPr>
      </p:pic>
      <p:pic>
        <p:nvPicPr>
          <p:cNvPr id="7" name="图片 6" descr="a8101782449749279246caf758f9fb1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6310" y="239395"/>
            <a:ext cx="4474845" cy="188849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5865" y="549275"/>
            <a:ext cx="747395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8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 </a:t>
            </a:r>
          </a:p>
          <a:p>
            <a:pPr indent="266700"/>
            <a:r>
              <a:rPr lang="en-US" altLang="zh-CN" sz="28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sz="2800" b="1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欣赏</a:t>
            </a:r>
            <a:r>
              <a:rPr lang="en-US" altLang="zh-CN" sz="2800" b="1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sz="2800" b="1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美在意境</a:t>
            </a:r>
            <a:r>
              <a:rPr lang="en-US" altLang="zh-CN" sz="2800" b="1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，首先在于抓住关键点形成的画面。</a:t>
            </a:r>
          </a:p>
          <a:p>
            <a:pPr indent="266700"/>
            <a:r>
              <a:rPr lang="zh-CN" altLang="en-US" sz="2800" b="1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  比如</a:t>
            </a:r>
            <a:r>
              <a:rPr lang="en-US" altLang="zh-CN" sz="2800" b="1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江南好</a:t>
            </a:r>
            <a:r>
              <a:rPr lang="en-US" altLang="zh-CN" sz="2800" b="1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。白居易没有从描写江南惯用的“花”、“莺”着手，而是别出心裁地从“江”为中心下笔，又通过“红胜火”和“绿如蓝”，异色相衬，展现了鲜艳夺目的江南春景。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3810" y="680085"/>
            <a:ext cx="75577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</a:t>
            </a:r>
            <a:r>
              <a:rPr 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采访吴冠中：</a:t>
            </a:r>
          </a:p>
          <a:p>
            <a:pPr indent="266700"/>
            <a:r>
              <a:rPr 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zh-CN" sz="2800" b="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“风格不是自己造出来，造出来的都是假的。风格是你自己走自己的路，爬也好，走路也好，向着自己的目标去走，留来的脚印，就是风格。风格是你走在前面，留下来的背影。所以，</a:t>
            </a:r>
            <a:r>
              <a:rPr lang="zh-CN" sz="2800" b="1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我从来没考虑风格，只考虑真的感情。”</a:t>
            </a:r>
            <a:endParaRPr lang="zh-CN" sz="2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“美在意境”</a:t>
            </a:r>
            <a:r>
              <a:rPr lang="zh-CN" altLang="en-US" sz="2800" b="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，</a:t>
            </a:r>
            <a:r>
              <a:rPr lang="zh-CN" sz="280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感情是深藏在景色背后的极致，从感情剖析深入就得真谛。</a:t>
            </a:r>
            <a:endParaRPr lang="zh-CN" sz="2800" b="0">
              <a:solidFill>
                <a:srgbClr val="FFC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266700"/>
            <a:endParaRPr lang="zh-CN" sz="2800" b="0">
              <a:solidFill>
                <a:srgbClr val="FFC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0430" y="798195"/>
            <a:ext cx="777938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苏轼    江城子·乙卯正月二十日夜记梦</a:t>
            </a:r>
          </a:p>
          <a:p>
            <a:pPr indent="266700"/>
            <a:endParaRPr lang="zh-CN" altLang="en-US" sz="2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indent="266700"/>
            <a:r>
              <a:rPr lang="zh-CN" altLang="en-US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十年生死两茫茫，不思量，自难忘。千里孤坟，无处话凄凉。纵使相逢应不识，尘满面，鬓如霜。</a:t>
            </a:r>
          </a:p>
          <a:p>
            <a:pPr indent="266700"/>
            <a:r>
              <a:rPr lang="zh-CN" altLang="en-US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夜来幽梦忽还乡，小轩窗，正梳妆。相顾无言，惟有泪千行。料得年年肠断处，明月夜，短松冈。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0430" y="798195"/>
            <a:ext cx="7779385" cy="3723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苏轼    江城子·乙卯正月二十日夜记梦</a:t>
            </a:r>
          </a:p>
          <a:p>
            <a:pPr indent="266700"/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十年忌辰，触动人心的日子里，他不能“不思量”那聪慧明理的贤内助。往事蓦然来到心间，久蓄的情感潜流，忽如闸门大开，奔腾澎湃难以遏止。于是乎有梦，是真实而又自然的。</a:t>
            </a:r>
            <a:r>
              <a:rPr lang="zh-CN" altLang="en-US" sz="2000" b="1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孤独寂寞、凄凉无助而又急于向人诉说的情感，格外感人。</a:t>
            </a:r>
            <a:endParaRPr lang="zh-CN" altLang="en-US" sz="2000" b="1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indent="266700"/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</a:t>
            </a:r>
          </a:p>
          <a:p>
            <a:pPr indent="266700"/>
            <a:r>
              <a:rPr lang="zh-CN" altLang="en-US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正唯“无言”，方显沉痛；正唯“无言”，才胜过了万语千言；正唯无言，才使这个梦境令人感到无限凄凉。“此时无声胜有声”，无声之胜，全在于此。最后这三句，意深，痛巨，余音袅袅，让人回味无穷。</a:t>
            </a:r>
            <a:r>
              <a:rPr lang="zh-CN" altLang="en-US" sz="2000" b="1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特别是“明月夜，短松冈”二句，凄清幽独，黯然魂销惟情深而已。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26795" y="958850"/>
            <a:ext cx="74269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4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</a:t>
            </a:r>
            <a:r>
              <a:rPr lang="zh-CN" sz="4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我们回顾一下，第四单元后三篇文章，每个作者分别想表达什么呢？</a:t>
            </a:r>
            <a:endParaRPr lang="zh-CN" altLang="en-US" sz="40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9910" y="430530"/>
            <a:ext cx="797687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美在意境，还要从气韵说起。</a:t>
            </a:r>
          </a:p>
          <a:p>
            <a:pPr indent="0"/>
            <a:endParaRPr lang="zh-CN" sz="24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作家汪曾祺在《中国文学的语言问题---在耶鲁和哈佛的演讲》：语言的美不在一句一句的话，而在话与话之间的关系。包世臣论王羲之的字，说单看一个一个的字，并不怎么好看，但是字的各部分，字与字之间“如老翁携带幼孙，顾盼有情，痛痒相关”。中国人写字讲究“行气”。语言是处处相通，有内在联系的。 语言像树，枝干树叶，汁液流转，一枝动，百枝摇；它是“活”的。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2460" y="691515"/>
            <a:ext cx="81648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四班徐宇昊：我喜欢书法，看着王羲之飘逸潇洒的行书，看着秦汉标准规矩方方正正的篆隶，我都会认为它们很美。它们美得仅仅是那蚕头雁尾或者行云流水吗？不，它们美的是在那种像游丝一样的气，是一种连贯整篇作品的气韵。纵观书法界的每一个杰作，没有一个不是流淌着那种或是奔放豪迈或是温婉柔情的气韵的。只有有了气，它才有了生命，它有了美。</a:t>
            </a: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4025" y="429895"/>
            <a:ext cx="822579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湖通常是平静的，透明的 。黄昏了。湖上的蓝天渐渐变成浅黄，橘黄，又渐渐变成紫色，很深很深的紫色。这种紫色使人深深感动，我闻到一阵阵炊烟的香味，那是停泊在御码头一带的船上正在烧饭。</a:t>
            </a:r>
          </a:p>
          <a:p>
            <a:pPr indent="266700"/>
            <a:r>
              <a:rPr lang="zh-CN" altLang="en-US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只听见一个女人高亮而悠长的声音:“二丫头……回家吃晚饭来……”                                            汪曾祺《我的家乡》</a:t>
            </a:r>
          </a:p>
          <a:p>
            <a:pPr indent="266700"/>
            <a:r>
              <a:rPr lang="zh-CN" altLang="en-US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000" b="1">
                <a:solidFill>
                  <a:srgbClr val="FFC000"/>
                </a:solidFill>
                <a:sym typeface="+mn-ea"/>
              </a:rPr>
              <a:t>黄昏了，三个字，薄暮慢慢来了，像潮水一般，但作者只说三个字。第二第三句，所有的湖天只有色彩的渐变水天的广阔，自然的气韵如此生动变幻，定格紫色，作者为生命的气魄感动，但作者不点明，只说感动。最后一句是作者的回味，几十年后的回味，风景、生命、云天说来都是乡情。黄昏</a:t>
            </a:r>
            <a:r>
              <a:rPr lang="en-US" altLang="zh-CN" sz="2000" b="1">
                <a:solidFill>
                  <a:srgbClr val="FFC000"/>
                </a:solidFill>
                <a:sym typeface="+mn-ea"/>
              </a:rPr>
              <a:t>——</a:t>
            </a:r>
            <a:r>
              <a:rPr lang="zh-CN" altLang="en-US" sz="2000" b="1">
                <a:solidFill>
                  <a:srgbClr val="FFC000"/>
                </a:solidFill>
                <a:sym typeface="+mn-ea"/>
              </a:rPr>
              <a:t>色彩</a:t>
            </a:r>
            <a:r>
              <a:rPr lang="en-US" altLang="zh-CN" sz="2000" b="1">
                <a:solidFill>
                  <a:srgbClr val="FFC000"/>
                </a:solidFill>
                <a:sym typeface="+mn-ea"/>
              </a:rPr>
              <a:t>——</a:t>
            </a:r>
            <a:r>
              <a:rPr lang="zh-CN" altLang="en-US" sz="2000" b="1">
                <a:solidFill>
                  <a:srgbClr val="FFC000"/>
                </a:solidFill>
                <a:sym typeface="+mn-ea"/>
              </a:rPr>
              <a:t>感动</a:t>
            </a:r>
            <a:r>
              <a:rPr lang="en-US" altLang="zh-CN" sz="2000" b="1">
                <a:solidFill>
                  <a:srgbClr val="FFC000"/>
                </a:solidFill>
                <a:sym typeface="+mn-ea"/>
              </a:rPr>
              <a:t>——</a:t>
            </a:r>
            <a:r>
              <a:rPr lang="zh-CN" altLang="en-US" sz="2000" b="1">
                <a:solidFill>
                  <a:srgbClr val="FFC000"/>
                </a:solidFill>
                <a:sym typeface="+mn-ea"/>
              </a:rPr>
              <a:t>忘不了，情感如潮水涨起来，到最深刻处打住。</a:t>
            </a:r>
            <a:endParaRPr lang="zh-CN" altLang="en-US" sz="2000" b="1">
              <a:solidFill>
                <a:srgbClr val="FFC000"/>
              </a:solidFill>
            </a:endParaRPr>
          </a:p>
          <a:p>
            <a:pPr indent="266700"/>
            <a:endParaRPr lang="zh-CN" altLang="en-US" sz="24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altLang="en-US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</a:t>
            </a:r>
            <a:endParaRPr lang="en-US" altLang="zh-CN" sz="24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altLang="en-US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             </a:t>
            </a:r>
          </a:p>
          <a:p>
            <a:pPr indent="266700"/>
            <a:r>
              <a:rPr lang="zh-CN" altLang="en-US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                     </a:t>
            </a:r>
            <a:endParaRPr lang="en-US" altLang="zh-CN" sz="24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1690" y="429895"/>
            <a:ext cx="719455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4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美在含蓄 </a:t>
            </a:r>
          </a:p>
          <a:p>
            <a:pPr indent="266700"/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</a:p>
          <a:p>
            <a:pPr indent="266700"/>
            <a:r>
              <a:rPr lang="en-US" altLang="zh-CN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宋徽宗赵佶出题目"深山藏古寺"。</a:t>
            </a:r>
          </a:p>
          <a:p>
            <a:pPr indent="266700"/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</a:p>
          <a:p>
            <a:pPr indent="266700"/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有的在山腰间画座古庙，</a:t>
            </a:r>
          </a:p>
          <a:p>
            <a:pPr indent="266700"/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有的把古庙画在丛林深处。</a:t>
            </a:r>
          </a:p>
          <a:p>
            <a:pPr indent="266700"/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庙，有的画得完整，</a:t>
            </a:r>
          </a:p>
          <a:p>
            <a:pPr indent="266700"/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有的只画出庙的一角或庙的一段残墙断壁……。</a:t>
            </a:r>
          </a:p>
          <a:p>
            <a:pPr indent="266700"/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他看了很多幅，在他感到失望的时候，有一幅画深深地吸引了他。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0145" y="429895"/>
            <a:ext cx="717169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那位高明的画家，根本就没有画庙。画的是崇山峻岭之中，一股清泉飞流直下，跳珠溅玉。泉边有个老态龙钟的和尚，一瓢一瓢地舀了泉水倒进桶里。就这么一个挑水的和尚，就把"深山藏古寺"这个题目表现得含蓄深邃极了。</a:t>
            </a:r>
          </a:p>
          <a:p>
            <a:pPr indent="266700" fontAlgn="auto"/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</a:p>
          <a:p>
            <a:pPr indent="266700" fontAlgn="auto"/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和尚挑水，当然是用来烧茶煮饭，洗衣浆衫，这就叫人想到附近一定有庙;和尚年迈，还得自己来挑水，可以想象到那庙是座破败的古庙了。庙一定是在深山中，画面上看不见，这就把"藏"字表现出来了。这幅画比起那些画庙的一角或庙的一段墙垣的，更切</a:t>
            </a:r>
            <a:r>
              <a:rPr lang="en-US" altLang="zh-CN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深山藏古寺"的题意。</a:t>
            </a:r>
            <a:r>
              <a:rPr lang="zh-CN" altLang="en-US" sz="4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  <a:p>
            <a:pPr indent="266700"/>
            <a:r>
              <a:rPr lang="zh-CN" altLang="en-US" sz="2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3630" y="798195"/>
            <a:ext cx="78174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绘画如此，诗歌也是。</a:t>
            </a:r>
            <a:r>
              <a:rPr lang="zh-CN" altLang="en-US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诗歌表情达意往往含蓄委婉， 给了读者丰富的想象空间， 让读者调动自 己的生活经历、阅读体验去填补作者留下的空白 ，当读者领会到作者那没有说出来的话时， 便从中获得了一种审美的愉悦， 这就是含蓄的美。</a:t>
            </a:r>
            <a:endParaRPr lang="zh-CN" altLang="en-US" sz="24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altLang="en-US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明白如话不是诗，尽收眼底的也肯定不是佳作，真正好的诗歌应如雾霭笼罩的美景，美就美在若隐若现欲语还休之间。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3355" y="798195"/>
            <a:ext cx="74777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endParaRPr lang="zh-CN" altLang="en-US" sz="40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1825" y="1248410"/>
            <a:ext cx="795972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/>
            <a:r>
              <a:rPr lang="en-US" altLang="zh-CN" sz="280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400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藏：话不说尽，留给读者思索。</a:t>
            </a:r>
            <a:endParaRPr lang="zh-CN" altLang="en-US" sz="4000" b="0">
              <a:solidFill>
                <a:srgbClr val="FFC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altLang="en-US" sz="400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留：留白，虚实相映，灵动空间。</a:t>
            </a:r>
            <a:endParaRPr lang="zh-CN" altLang="en-US" sz="4000"/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3355" y="798195"/>
            <a:ext cx="74777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endParaRPr lang="zh-CN" altLang="en-US" sz="40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605" y="931545"/>
            <a:ext cx="733742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/>
            <a:r>
              <a:rPr lang="en-US" altLang="zh-CN" sz="280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400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藏：话不说尽，留给读者思索。</a:t>
            </a:r>
            <a:endParaRPr lang="zh-CN" altLang="en-US" sz="4000" b="0">
              <a:solidFill>
                <a:srgbClr val="FFC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266700"/>
            <a:r>
              <a:rPr lang="zh-CN" altLang="en-US" sz="400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例如陈子昂的</a:t>
            </a:r>
            <a:r>
              <a:rPr lang="en-US" altLang="zh-CN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前不见古人，后不见来者，念天地之悠悠，独怆然而涕下</a:t>
            </a:r>
            <a:r>
              <a:rPr lang="en-US" altLang="zh-CN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，并没有很具体的形象，但因在其中表现了</a:t>
            </a:r>
            <a:r>
              <a:rPr lang="en-US" altLang="zh-CN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心事浩茫连广宇</a:t>
            </a:r>
            <a:r>
              <a:rPr lang="en-US" altLang="zh-CN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的无穷时空感，透露出壮志难酬和</a:t>
            </a:r>
            <a:r>
              <a:rPr lang="en-US" altLang="zh-CN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生年不满百，常怀千岁忧</a:t>
            </a:r>
            <a:r>
              <a:rPr lang="en-US" altLang="zh-CN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的深沉复杂心情。它的韵外之致就非常丰富，令人味之无穷。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zh-CN" altLang="en-US" sz="1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3355" y="798195"/>
            <a:ext cx="74777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endParaRPr lang="zh-CN" altLang="en-US" sz="40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605" y="875030"/>
            <a:ext cx="73374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/>
            <a:r>
              <a:rPr lang="zh-CN" altLang="en-US" sz="360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留：留白，虚实相映，灵动空间。</a:t>
            </a:r>
            <a:endParaRPr lang="zh-CN" altLang="en-US" sz="3600"/>
          </a:p>
          <a:p>
            <a:pPr indent="266700"/>
            <a:endParaRPr lang="zh-CN" altLang="en-US" sz="3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7450" y="1880870"/>
            <a:ext cx="44627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《天净沙·秋思》（马致远）</a:t>
            </a:r>
          </a:p>
          <a:p>
            <a:r>
              <a:rPr lang="zh-CN" altLang="en-US" sz="2800">
                <a:solidFill>
                  <a:schemeClr val="bg1"/>
                </a:solidFill>
              </a:rPr>
              <a:t>枯藤老树昏鸦。</a:t>
            </a:r>
          </a:p>
          <a:p>
            <a:r>
              <a:rPr lang="zh-CN" altLang="en-US" sz="2800">
                <a:solidFill>
                  <a:schemeClr val="bg1"/>
                </a:solidFill>
              </a:rPr>
              <a:t>小桥流水人家。</a:t>
            </a:r>
          </a:p>
          <a:p>
            <a:r>
              <a:rPr lang="zh-CN" altLang="en-US" sz="2800">
                <a:solidFill>
                  <a:schemeClr val="bg1"/>
                </a:solidFill>
              </a:rPr>
              <a:t>古道西风瘦马。</a:t>
            </a:r>
          </a:p>
          <a:p>
            <a:r>
              <a:rPr lang="zh-CN" altLang="en-US" sz="2800">
                <a:solidFill>
                  <a:schemeClr val="bg1"/>
                </a:solidFill>
              </a:rPr>
              <a:t>夕阳西下，</a:t>
            </a:r>
          </a:p>
          <a:p>
            <a:r>
              <a:rPr lang="zh-CN" altLang="en-US" sz="2800">
                <a:solidFill>
                  <a:schemeClr val="bg1"/>
                </a:solidFill>
              </a:rPr>
              <a:t>断肠人在天涯。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54650" y="1572895"/>
            <a:ext cx="322516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solidFill>
                  <a:srgbClr val="FFC000"/>
                </a:solidFill>
              </a:rPr>
              <a:t>         </a:t>
            </a:r>
            <a:r>
              <a:rPr lang="zh-CN" altLang="en-US" sz="2000" b="1">
                <a:solidFill>
                  <a:srgbClr val="FFC000"/>
                </a:solidFill>
              </a:rPr>
              <a:t>著名的小曲，28个字，几乎全篇是名词，没有动词，是大量物象的叠加，这是满与实，但省掉了历程的叙述，这是空与白。断肠人在时、空的边缘徜徉，他在苦苦追寻着一个千古不变的童话，他在热切地渴盼着那个魂牵梦绕的家园！</a:t>
            </a: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美在想象：</a:t>
            </a:r>
          </a:p>
          <a:p>
            <a:pPr indent="133350"/>
            <a:endParaRPr lang="en-US" altLang="zh-CN" sz="32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想象是翅膀，让</a:t>
            </a:r>
            <a:r>
              <a:rPr lang="zh-CN" altLang="en-US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读者</a:t>
            </a:r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超越字面的空间，</a:t>
            </a:r>
          </a:p>
          <a:p>
            <a:pPr indent="133350"/>
            <a:endParaRPr lang="en-US" altLang="zh-CN" sz="32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产生独特的美。</a:t>
            </a:r>
          </a:p>
          <a:p>
            <a:pPr indent="133350"/>
            <a:endParaRPr lang="en-US" altLang="zh-CN" sz="32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如何启动想象呢？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43355" y="872490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altLang="en-US" sz="4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8520" y="701675"/>
            <a:ext cx="74269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4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en-US" altLang="zh-CN" sz="32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W02019061058289600808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445" y="1101725"/>
            <a:ext cx="7012940" cy="33432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47445" y="514985"/>
            <a:ext cx="6082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C000"/>
                </a:solidFill>
              </a:rPr>
              <a:t>《山水画的意境》李可染</a:t>
            </a: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我觉得：</a:t>
            </a:r>
          </a:p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</a:t>
            </a:r>
          </a:p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知人论世，走进作者。</a:t>
            </a:r>
          </a:p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</a:t>
            </a:r>
          </a:p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设身处地，走</a:t>
            </a:r>
            <a:r>
              <a:rPr lang="zh-CN" altLang="en-US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进</a:t>
            </a:r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作品。  </a:t>
            </a:r>
          </a:p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</a:t>
            </a:r>
          </a:p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超越时空，读者再创。  </a:t>
            </a:r>
            <a:endParaRPr lang="zh-CN" altLang="en-US" sz="32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01065" y="429895"/>
            <a:ext cx="50558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8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潘天寿作品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《记写雁荡山花》</a:t>
            </a:r>
            <a:r>
              <a:rPr lang="zh-CN" altLang="en-US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3" name="图片 2" descr="16050809516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75" y="1403985"/>
            <a:ext cx="5225415" cy="34531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324600" y="1403985"/>
            <a:ext cx="266382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笔下的山川草木鸟兽虫鱼，无不被赋予蓬勃倔强的生命力。以画作中巨大神奇的石头，因酷似他本人坚实厚重的性格而被称为</a:t>
            </a:r>
            <a:r>
              <a:rPr lang="en-US" altLang="zh-CN" sz="2400">
                <a:solidFill>
                  <a:schemeClr val="bg1"/>
                </a:solidFill>
              </a:rPr>
              <a:t>“</a:t>
            </a:r>
            <a:r>
              <a:rPr lang="zh-CN" altLang="en-US" sz="2400">
                <a:solidFill>
                  <a:schemeClr val="bg1"/>
                </a:solidFill>
              </a:rPr>
              <a:t>潘公石</a:t>
            </a:r>
            <a:r>
              <a:rPr lang="en-US" altLang="zh-CN" sz="2400">
                <a:solidFill>
                  <a:schemeClr val="bg1"/>
                </a:solidFill>
              </a:rPr>
              <a:t>”</a:t>
            </a:r>
            <a:r>
              <a:rPr lang="zh-CN" altLang="en-US" sz="2400">
                <a:solidFill>
                  <a:schemeClr val="bg1"/>
                </a:solidFill>
              </a:rPr>
              <a:t>。</a:t>
            </a:r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01065" y="429895"/>
            <a:ext cx="50558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800" b="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知人论世，走进作者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42060" y="1210945"/>
            <a:ext cx="729234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         </a:t>
            </a:r>
            <a:r>
              <a:rPr lang="zh-CN" altLang="en-US" sz="2400">
                <a:solidFill>
                  <a:schemeClr val="bg1"/>
                </a:solidFill>
              </a:rPr>
              <a:t>他的儿子潘公凯回忆说：我父亲几乎从来不画甜美的花草。因为在他的理解中，生活其实充满了苦难。他对于苦难，对于人生的无奈，对于在艰苦贫瘠的自然条件下，生命的顽强是非常有体会的。</a:t>
            </a:r>
          </a:p>
          <a:p>
            <a:r>
              <a:rPr lang="zh-CN" altLang="en-US" sz="2400">
                <a:solidFill>
                  <a:schemeClr val="bg1"/>
                </a:solidFill>
              </a:rPr>
              <a:t>         他天生喜欢巨大敦厚的东西，用粗线条在2/3的画面上勾勒出一块大石。再在旁边画一些青蛙竹子，小草。一派自然天真的意境便跃然纸上。</a:t>
            </a: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48640" y="712470"/>
            <a:ext cx="461899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设身处地，走进作品</a:t>
            </a:r>
          </a:p>
          <a:p>
            <a:pPr indent="133350" algn="l">
              <a:buClrTx/>
              <a:buSzTx/>
              <a:buNone/>
            </a:pPr>
            <a:r>
              <a:rPr lang="zh-CN" altLang="en-US" sz="3200" b="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咏怀古迹五首·其二</a:t>
            </a:r>
          </a:p>
          <a:p>
            <a:pPr indent="133350"/>
            <a:r>
              <a:rPr lang="zh-CN" altLang="en-US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[ 唐 ] 杜甫</a:t>
            </a:r>
          </a:p>
          <a:p>
            <a:pPr indent="133350"/>
            <a:r>
              <a:rPr lang="zh-CN" altLang="en-US" sz="1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1800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摇落深知宋玉悲，风流儒雅亦吾师。</a:t>
            </a:r>
          </a:p>
          <a:p>
            <a:pPr indent="133350"/>
            <a:endParaRPr lang="zh-CN" altLang="en-US" sz="1800" b="1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133350"/>
            <a:r>
              <a:rPr lang="zh-CN" altLang="en-US" sz="1800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怅望千秋一洒泪，萧条异代不同时。</a:t>
            </a:r>
          </a:p>
          <a:p>
            <a:pPr indent="133350"/>
            <a:endParaRPr lang="zh-CN" altLang="en-US" sz="1800" b="1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133350"/>
            <a:r>
              <a:rPr lang="zh-CN" altLang="en-US" sz="1800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江山故宅空文藻，云雨荒台岂梦思。</a:t>
            </a:r>
          </a:p>
          <a:p>
            <a:pPr indent="133350"/>
            <a:endParaRPr lang="zh-CN" altLang="en-US" sz="1800" b="1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133350"/>
            <a:r>
              <a:rPr lang="zh-CN" altLang="en-US" sz="1800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最是楚宫俱泯灭，舟人指点到今疑。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62245" y="918845"/>
            <a:ext cx="33934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      </a:t>
            </a:r>
            <a:r>
              <a:rPr lang="en-US" altLang="zh-CN" sz="2400">
                <a:solidFill>
                  <a:srgbClr val="FFC000"/>
                </a:solidFill>
              </a:rPr>
              <a:t> </a:t>
            </a:r>
            <a:r>
              <a:rPr lang="zh-CN" altLang="en-US" sz="2400">
                <a:solidFill>
                  <a:srgbClr val="FFC000"/>
                </a:solidFill>
              </a:rPr>
              <a:t>中国有秋士易感的传统。悲秋，不是为了草木摇落而悲哀，而是因草木摇落想到生命的短暂，想到自己的才华使命不能完成。</a:t>
            </a:r>
          </a:p>
          <a:p>
            <a:r>
              <a:rPr lang="zh-CN" altLang="en-US" sz="2400">
                <a:solidFill>
                  <a:srgbClr val="FFC000"/>
                </a:solidFill>
              </a:rPr>
              <a:t>       杜甫站在宋玉古宅面前，感同身受宋玉的悲秋和怅惘。  </a:t>
            </a:r>
          </a:p>
          <a:p>
            <a:r>
              <a:rPr lang="zh-CN" altLang="en-US" sz="2400">
                <a:solidFill>
                  <a:schemeClr val="bg1"/>
                </a:solidFill>
              </a:rPr>
              <a:t>        </a:t>
            </a: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53720" y="339090"/>
            <a:ext cx="63373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zh-CN" altLang="en-US" sz="360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超越时空，读者再创</a:t>
            </a:r>
          </a:p>
          <a:p>
            <a:pPr indent="133350"/>
            <a:endParaRPr lang="zh-CN" altLang="en-US" sz="3600" b="0">
              <a:solidFill>
                <a:srgbClr val="FFC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indent="133350"/>
            <a:endParaRPr lang="zh-CN" altLang="en-US" sz="3600" b="0">
              <a:solidFill>
                <a:srgbClr val="FFC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332865" y="1022985"/>
            <a:ext cx="5558155" cy="3854450"/>
          </a:xfrm>
          <a:prstGeom prst="rect">
            <a:avLst/>
          </a:prstGeom>
        </p:spPr>
      </p:pic>
      <p:pic>
        <p:nvPicPr>
          <p:cNvPr id="5" name="邓建栋-二泉映月(华彦钧作曲)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38440" y="906145"/>
            <a:ext cx="619125" cy="6191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659370" y="1541145"/>
            <a:ext cx="798195" cy="2818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>
                <a:solidFill>
                  <a:srgbClr val="FFC000"/>
                </a:solidFill>
              </a:rPr>
              <a:t>二泉映月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000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68425" y="361950"/>
            <a:ext cx="71520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36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二泉映月</a:t>
            </a:r>
            <a:r>
              <a:rPr lang="zh-CN" altLang="en-US" sz="360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（超越时空，读者再创）</a:t>
            </a:r>
            <a:endParaRPr lang="zh-CN" altLang="en-US" sz="3600" b="0">
              <a:solidFill>
                <a:srgbClr val="FFC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6570" y="1075055"/>
            <a:ext cx="851217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            </a:t>
            </a:r>
            <a:r>
              <a:rPr lang="zh-CN" altLang="en-US" sz="2000">
                <a:solidFill>
                  <a:schemeClr val="bg1"/>
                </a:solidFill>
              </a:rPr>
              <a:t>1978年6月，小泽征尔第二次访问北京，小泽征尔到中央音乐学院访问，想听听二胡独奏《二泉映月》。</a:t>
            </a:r>
          </a:p>
          <a:p>
            <a:r>
              <a:rPr lang="zh-CN" altLang="en-US" sz="2000">
                <a:solidFill>
                  <a:schemeClr val="bg1"/>
                </a:solidFill>
              </a:rPr>
              <a:t>       当时，为他演奏的是中央音乐学院民乐系姜建华。一声长叹开头后，旋律渐起，时而如泣如诉，时而哀婉凄凉，时而缠缠绵绵。小泽征尔听着听着，情不自禁，掩面而泣。突然，他从坐着的椅子上顺势跪下去。坐在他身旁的中央音乐学院院长惊呆了，以为出了什么意外，赶紧要把他扶到座位上。</a:t>
            </a:r>
          </a:p>
          <a:p>
            <a:r>
              <a:rPr lang="zh-CN" altLang="en-US" sz="2000">
                <a:solidFill>
                  <a:schemeClr val="bg1"/>
                </a:solidFill>
              </a:rPr>
              <a:t>        可小泽征尔不肯，他以东方人特有的虔诚说:“这种音乐应当跪下去听。坐着和站着听，都是极不恭敬的。” 就这样，</a:t>
            </a:r>
            <a:r>
              <a:rPr lang="zh-CN" altLang="en-US" sz="2000" b="1">
                <a:solidFill>
                  <a:srgbClr val="FFC000"/>
                </a:solidFill>
              </a:rPr>
              <a:t>他一直跪着，直到曲终。他说，这是真正的天籁！真正的天籁！” </a:t>
            </a: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7740" y="679450"/>
            <a:ext cx="780669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将华彦钧一生的坎坷与磨难、饱尝人间的辛酸和欺凌等种种不幸遭遇在音乐中表现得酣畅淋漓，各种复杂的感情随着音乐的进行细腻而深情地伸展开来，仿佛是阿炳一生压抑的灵魂在皎洁的月光下倾吐、呼号，使得音乐像潮水一样撞击着人们的心扉。</a:t>
            </a:r>
          </a:p>
          <a:p>
            <a:pPr indent="0"/>
            <a:endParaRPr lang="en-US" sz="20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en-US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优秀的作品是作曲家用自己的全部天才和生命创作出来的，它化作音乐语言向人类诉说，而这种语言是超越国界的</a:t>
            </a:r>
            <a:r>
              <a:rPr lang="zh-CN" altLang="en-US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r>
              <a:rPr lang="en-US" sz="2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在音乐中可以听到生命的呐喊，苦难的挣扎，痛苦的哭泣等等，将人类所具有的各种体验和感情表现得极其完美和深刻。</a:t>
            </a:r>
            <a:endParaRPr lang="en-US" sz="24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77010" y="736600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4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40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为什么</a:t>
            </a:r>
            <a:r>
              <a:rPr lang="zh-CN" sz="4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欣赏美呢？</a:t>
            </a:r>
            <a:endParaRPr lang="zh-CN" altLang="en-US" sz="40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77010" y="736600"/>
            <a:ext cx="6494145" cy="4461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四班韩洁雯。美，没有定义，没有边界。你目光所及之处都是美，千万双眼睛，无数的心灵有着不同的见解，享受着不同的美丽。</a:t>
            </a:r>
            <a:endParaRPr lang="zh-CN" altLang="en-US" sz="28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0"/>
            <a:r>
              <a:rPr lang="zh-CN" altLang="en-US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  <a:p>
            <a:pPr indent="0"/>
            <a:r>
              <a:rPr lang="zh-CN" altLang="en-US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三班周茜曦。纯白在我的眼中是美的。但当它和多种颜色混杂之后，似乎那种美就不存在了。美是一种纯粹吧。</a:t>
            </a:r>
          </a:p>
          <a:p>
            <a:pPr indent="0"/>
            <a:endParaRPr lang="zh-CN" altLang="en-US" sz="24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0"/>
            <a:r>
              <a:rPr lang="zh-CN" altLang="en-US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</a:p>
        </p:txBody>
      </p:sp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50950" y="736600"/>
            <a:ext cx="714946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四班周许乐。悠扬而舒缓的音乐缓缓响起，静下心来，细细品味。乐曲是优美的，环境是唯美的，人生却是不完美的，但是在最不完美的人生中，我们要尽力做好每一件事情，力争完美，为不完美的人生补缺，让人生尽量成为一个圆，一个饱满的圆。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8520" y="1205230"/>
            <a:ext cx="7426960" cy="2430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40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作者通过从美术、文学、音乐、雕塑这几个方面来论证无言之美，说明了“说出来的越少，留着不说的越多，所引起的美感就越大越深越真切”的道理。告诉人们要从艺术的角度关注并学会运用无言之美。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16710" y="751840"/>
            <a:ext cx="3950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C000"/>
                </a:solidFill>
              </a:rPr>
              <a:t>《无言之美》朱光潜</a:t>
            </a:r>
          </a:p>
        </p:txBody>
      </p:sp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15745" y="839470"/>
            <a:ext cx="728535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chemeClr val="bg1"/>
                </a:solidFill>
              </a:rPr>
              <a:t>      </a:t>
            </a:r>
            <a:r>
              <a:rPr lang="zh-CN" altLang="en-US" sz="5400">
                <a:solidFill>
                  <a:srgbClr val="FFC000"/>
                </a:solidFill>
              </a:rPr>
              <a:t>发现美 ，欣赏美，创造美，走出你的美的历程。</a:t>
            </a:r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2460" y="429895"/>
            <a:ext cx="80473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2120" y="429895"/>
            <a:ext cx="84054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</a:rPr>
              <a:t>作业：</a:t>
            </a:r>
          </a:p>
          <a:p>
            <a:r>
              <a:rPr lang="en-US" altLang="zh-CN" sz="2800">
                <a:solidFill>
                  <a:schemeClr val="bg1"/>
                </a:solidFill>
              </a:rPr>
              <a:t>       各门艺术门类之间总有共通之处，彼此往往能</a:t>
            </a:r>
          </a:p>
          <a:p>
            <a:r>
              <a:rPr lang="en-US" altLang="zh-CN" sz="2800">
                <a:solidFill>
                  <a:schemeClr val="bg1"/>
                </a:solidFill>
              </a:rPr>
              <a:t>够互相借鉴，“有的画家，没有深刻感受，没有表</a:t>
            </a:r>
          </a:p>
          <a:p>
            <a:r>
              <a:rPr lang="en-US" altLang="zh-CN" sz="2800">
                <a:solidFill>
                  <a:schemeClr val="bg1"/>
                </a:solidFill>
              </a:rPr>
              <a:t>现自己亲身感受的强烈欲望，总是重复别人的，</a:t>
            </a:r>
          </a:p>
          <a:p>
            <a:r>
              <a:rPr lang="en-US" altLang="zh-CN" sz="2800">
                <a:solidFill>
                  <a:schemeClr val="bg1"/>
                </a:solidFill>
              </a:rPr>
              <a:t>就谈不到意境的独创性。”这是创作山水画的心得，对你的写作有哪些启示？      </a:t>
            </a:r>
            <a:endParaRPr lang="zh-CN" altLang="en-US" sz="2800">
              <a:solidFill>
                <a:srgbClr val="FFC000"/>
              </a:solidFill>
            </a:endParaRPr>
          </a:p>
        </p:txBody>
      </p:sp>
      <p:pic>
        <p:nvPicPr>
          <p:cNvPr id="10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560300" y="10210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8520" y="690245"/>
            <a:ext cx="7539355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《驱遣我们的想象》叶圣陶</a:t>
            </a:r>
            <a:r>
              <a:rPr lang="en-US" altLang="zh-CN" sz="2800" b="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0">
                <a:solidFill>
                  <a:srgbClr val="FFC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  <a:p>
            <a:pPr indent="133350"/>
            <a:r>
              <a:rPr lang="en-US" altLang="zh-CN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作为读者的我们该如何深入理解作者的所见所感呢？此时作者向我们讲述了鉴赏文艺的方法——驱遣我们的想象，才能通过文字接受美感的经验，得到人生的受用。文章在写作上运用了引用论证、举例论证。通过列举对高尔基的《海燕》和王维的《使至塞上》的赏析。生动具体地带领孩子们进行了文本赏析</a:t>
            </a:r>
            <a:r>
              <a:rPr lang="zh-CN" altLang="en-US" sz="28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8520" y="690245"/>
            <a:ext cx="75393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我们是否发现，他们无论是说绘画、诗歌、音乐还是雕塑等等，都</a:t>
            </a:r>
            <a:r>
              <a:rPr lang="zh-CN" altLang="en-US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在探讨</a:t>
            </a:r>
            <a:r>
              <a:rPr lang="en-US" altLang="zh-CN" sz="32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一个共同的话题，如何欣赏美？</a:t>
            </a:r>
            <a:endParaRPr lang="zh-CN" altLang="en-US" sz="32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8520" y="690245"/>
            <a:ext cx="7539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</a:t>
            </a:r>
            <a:endParaRPr lang="zh-CN" altLang="en-US" sz="24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9245" y="344170"/>
            <a:ext cx="4784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800">
                <a:solidFill>
                  <a:schemeClr val="bg1"/>
                </a:solidFill>
              </a:rPr>
              <a:t>苏州初三试卷</a:t>
            </a:r>
          </a:p>
        </p:txBody>
      </p:sp>
      <p:pic>
        <p:nvPicPr>
          <p:cNvPr id="5" name="图片 4" descr="截图202103160823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245" y="1266190"/>
            <a:ext cx="3773170" cy="2139315"/>
          </a:xfrm>
          <a:prstGeom prst="rect">
            <a:avLst/>
          </a:prstGeom>
        </p:spPr>
      </p:pic>
      <p:pic>
        <p:nvPicPr>
          <p:cNvPr id="6" name="图片 5" descr="截图202103160827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000" y="397510"/>
            <a:ext cx="3930015" cy="424942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8520" y="690245"/>
            <a:ext cx="7539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</a:t>
            </a:r>
            <a:endParaRPr lang="zh-CN" altLang="en-US" sz="24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9245" y="344170"/>
            <a:ext cx="4784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800">
                <a:solidFill>
                  <a:schemeClr val="bg1"/>
                </a:solidFill>
              </a:rPr>
              <a:t>苏州初三试卷</a:t>
            </a:r>
          </a:p>
        </p:txBody>
      </p:sp>
      <p:pic>
        <p:nvPicPr>
          <p:cNvPr id="7" name="图片 6" descr="截图202103160828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2630" y="394970"/>
            <a:ext cx="5283835" cy="449707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8520" y="690245"/>
            <a:ext cx="7539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3350"/>
            <a:r>
              <a:rPr lang="en-US" altLang="zh-CN" sz="2400" b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</a:t>
            </a:r>
            <a:endParaRPr lang="zh-CN" altLang="en-US" sz="2400" b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455" y="567055"/>
            <a:ext cx="79317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zh-CN" sz="4000">
                <a:solidFill>
                  <a:schemeClr val="bg1"/>
                </a:solidFill>
              </a:rPr>
              <a:t>同学们对美的认识有哪些呢？</a:t>
            </a:r>
          </a:p>
        </p:txBody>
      </p:sp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5954c51b6859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647,&quot;width&quot;:830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690,&quot;width&quot;:7860}"/>
</p:tagLst>
</file>

<file path=ppt/theme/theme1.xml><?xml version="1.0" encoding="utf-8"?>
<a:theme xmlns:a="http://schemas.openxmlformats.org/drawingml/2006/main" name="Office 主题​​">
  <a:themeElements>
    <a:clrScheme name="自定义 2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F6541"/>
      </a:accent1>
      <a:accent2>
        <a:srgbClr val="FFFFFF"/>
      </a:accent2>
      <a:accent3>
        <a:srgbClr val="EF6541"/>
      </a:accent3>
      <a:accent4>
        <a:srgbClr val="FFFFFF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2715</Words>
  <Application>Microsoft Office PowerPoint</Application>
  <PresentationFormat>全屏显示(16:9)</PresentationFormat>
  <Paragraphs>213</Paragraphs>
  <Slides>41</Slides>
  <Notes>41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2021-04-24T11:08:25Z</cp:lastPrinted>
  <dcterms:created xsi:type="dcterms:W3CDTF">2021-04-24T11:08:25Z</dcterms:created>
  <dcterms:modified xsi:type="dcterms:W3CDTF">2021-09-10T01:28:28Z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