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2" r:id="rId4"/>
    <p:sldId id="287" r:id="rId5"/>
    <p:sldId id="271" r:id="rId6"/>
    <p:sldId id="343" r:id="rId7"/>
    <p:sldId id="326" r:id="rId8"/>
    <p:sldId id="269" r:id="rId9"/>
    <p:sldId id="272" r:id="rId10"/>
    <p:sldId id="274" r:id="rId11"/>
    <p:sldId id="289" r:id="rId12"/>
    <p:sldId id="275" r:id="rId13"/>
    <p:sldId id="315" r:id="rId14"/>
    <p:sldId id="335" r:id="rId15"/>
    <p:sldId id="336" r:id="rId16"/>
    <p:sldId id="337" r:id="rId17"/>
    <p:sldId id="339" r:id="rId18"/>
    <p:sldId id="341" r:id="rId19"/>
    <p:sldId id="279" r:id="rId20"/>
    <p:sldId id="281" r:id="rId21"/>
    <p:sldId id="265" r:id="rId22"/>
    <p:sldId id="278" r:id="rId23"/>
    <p:sldId id="261" r:id="rId24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10" autoAdjust="0"/>
    <p:restoredTop sz="94660"/>
  </p:normalViewPr>
  <p:slideViewPr>
    <p:cSldViewPr snapToGrid="0">
      <p:cViewPr varScale="1">
        <p:scale>
          <a:sx n="63" d="100"/>
          <a:sy n="63" d="100"/>
        </p:scale>
        <p:origin x="48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BF1AC-3F4A-4F5E-895E-39C84FC5A782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17DAB-34F4-4679-99B2-045FAEBCE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50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06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91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4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44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402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865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195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8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82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600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30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692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35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472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3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74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77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14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111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55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479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16085906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6C4C9E-7027-354F-B9D2-6189E991B7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png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Relationship Id="rId4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3CAF936-17B7-4453-A705-B0005F0A8579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D6C9002-E066-4BA9-92D0-F62945F9EC90}"/>
              </a:ext>
            </a:extLst>
          </p:cNvPr>
          <p:cNvSpPr txBox="1"/>
          <p:nvPr/>
        </p:nvSpPr>
        <p:spPr>
          <a:xfrm rot="10800000" flipH="1" flipV="1">
            <a:off x="2553385" y="624814"/>
            <a:ext cx="3030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古诗词诵读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FA4BC29-7DB3-4649-A832-1D87A7BA246B}"/>
              </a:ext>
            </a:extLst>
          </p:cNvPr>
          <p:cNvSpPr txBox="1"/>
          <p:nvPr/>
        </p:nvSpPr>
        <p:spPr>
          <a:xfrm>
            <a:off x="4068714" y="2720176"/>
            <a:ext cx="4535480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4600" b="1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临安春雨初霁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8001460-F368-4837-A93F-A412055A644F}"/>
              </a:ext>
            </a:extLst>
          </p:cNvPr>
          <p:cNvSpPr txBox="1"/>
          <p:nvPr/>
        </p:nvSpPr>
        <p:spPr>
          <a:xfrm>
            <a:off x="7361056" y="5446752"/>
            <a:ext cx="6670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高中语文选择性必修下册</a:t>
            </a:r>
            <a:endParaRPr lang="en-US" altLang="zh-CN" sz="1800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D9A459C-6B5F-49F5-BBCE-EAD0C33FDC5B}"/>
              </a:ext>
            </a:extLst>
          </p:cNvPr>
          <p:cNvSpPr/>
          <p:nvPr/>
        </p:nvSpPr>
        <p:spPr>
          <a:xfrm>
            <a:off x="2358594" y="845579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3A24C1B-CB25-C040-835B-F9857EECA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45165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9B6AA9-063E-4E32-8FF8-DAAABF05F6B1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贰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85214" y="443561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精读研习</a:t>
            </a:r>
            <a:endParaRPr lang="zh-CN" altLang="en-US" sz="4000" spc="600">
              <a:solidFill>
                <a:srgbClr val="26374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11F05E7F-7DFB-B54F-9A7E-B537A33C6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3553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B6A652C-70E8-4275-914D-F73FA7E62F4B}"/>
              </a:ext>
            </a:extLst>
          </p:cNvPr>
          <p:cNvSpPr/>
          <p:nvPr/>
        </p:nvSpPr>
        <p:spPr>
          <a:xfrm>
            <a:off x="9948672" y="0"/>
            <a:ext cx="2243328" cy="688282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E6B1E91-F723-4AC4-841A-568FC4D93182}"/>
              </a:ext>
            </a:extLst>
          </p:cNvPr>
          <p:cNvSpPr/>
          <p:nvPr/>
        </p:nvSpPr>
        <p:spPr>
          <a:xfrm>
            <a:off x="10094699" y="2574418"/>
            <a:ext cx="2097301" cy="1709163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Freeform 6323">
            <a:extLst>
              <a:ext uri="{FF2B5EF4-FFF2-40B4-BE49-F238E27FC236}">
                <a16:creationId xmlns:a16="http://schemas.microsoft.com/office/drawing/2014/main" xmlns="" id="{F76E1684-3B10-4FA7-94C8-979BBB8AB98C}"/>
              </a:ext>
            </a:extLst>
          </p:cNvPr>
          <p:cNvSpPr>
            <a:spLocks noEditPoints="1"/>
          </p:cNvSpPr>
          <p:nvPr/>
        </p:nvSpPr>
        <p:spPr bwMode="auto">
          <a:xfrm>
            <a:off x="532276" y="5289112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E72633A-9A2E-4DE4-B7F0-29CC92FC808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78F96F-50A1-40EF-9633-DC999DEBE69B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A2F0061-C0BD-4252-9C25-161DB067CBBA}"/>
              </a:ext>
            </a:extLst>
          </p:cNvPr>
          <p:cNvSpPr txBox="1"/>
          <p:nvPr/>
        </p:nvSpPr>
        <p:spPr>
          <a:xfrm>
            <a:off x="1053491" y="1417791"/>
            <a:ext cx="8668511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按照所标出的节拍，诵读该诗。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世味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似纱，谁令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骑马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京华。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小楼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春雨，深巷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明朝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杏花。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矮纸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斜行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闲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作草，晴窗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细乳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分茶。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素衣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莫起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风尘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叹，犹及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清明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到家。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D27DDC0-6A33-9842-B9CC-5507935AC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37283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鉴赏首联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如何解读首联的内容？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 诗一开始就流露出不得已而来京的意思。世味薄则直道穷，南宋朝廷不图恢复，得过且过，官场上的习气一天比一天地坏下去，哪里还有什么直道呢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在这样的环境里做官，的确没有什么意思，因此诗人不提受职一事，而只说谁让我到京城来做客呢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7001160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鉴赏颔联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颔联写了什么？又表达了怎样的情感？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850597" y="2678981"/>
            <a:ext cx="10814534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 听了一夜的春雨，次日清晨又听到深巷叫卖杏花，淡雅的春意油然而生，令人想起江南美丽的春色。但细品一下，诗人听了一夜的春雨，并未入眠。在这春夜里他为何事辗转反侧呢？那远远传来的如断如续的卖花声，又能给他一些什么样的愉悦和抚慰呢？不能。只有诗人一个人在清幽得空寂的春晨中独自惆怅。而达官贵人多居深巷，那里自然有人去叫卖杏花，这不经意的一笔，点染了临安城中的“太平盛世”气象，似乎全然忘记了亡国的危险。</a:t>
            </a:r>
          </a:p>
        </p:txBody>
      </p:sp>
    </p:spTree>
    <p:extLst>
      <p:ext uri="{BB962C8B-B14F-4D97-AF65-F5344CB8AC3E}">
        <p14:creationId xmlns:p14="http://schemas.microsoft.com/office/powerpoint/2010/main" val="257603558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鉴赏颈联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如何解读颈联的内容？哪两个字用的最精妙？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199" y="3041523"/>
            <a:ext cx="10451617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    诗人到了京城，不去结交权贵，却独自呆在客邸里以“作草”“分茶”消磨时光，也反映了他对官场生活感到厌倦。这一来似乎是嘲笑自己百无聊赖，其实是从侧面揭露当时政治的黑暗。在诗人眼中，临安春色，何其清淡寡味，人情何其冷漠，世味何其索薄，壮志更是无从去提起一字，只有在“闲”“戏”中打发时光。</a:t>
            </a:r>
          </a:p>
        </p:txBody>
      </p:sp>
    </p:spTree>
    <p:extLst>
      <p:ext uri="{BB962C8B-B14F-4D97-AF65-F5344CB8AC3E}">
        <p14:creationId xmlns:p14="http://schemas.microsoft.com/office/powerpoint/2010/main" val="1815974884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鉴赏尾联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分析尾联的精妙之处。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48200" y="2532071"/>
            <a:ext cx="9923744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 到尾联诗人才将他的讽喻意图明朗化，因为“素衣莫起风尘叹”里，已经包含了“京洛多风尘，素衣化为缁”的内容；诗人告诉家人“莫起风尘叹”，也是自己不会受到京城坏风气影响的意思。这样来结住全诗，跟开头的“世味年来薄似纱”是紧紧呼应的，真是绝妙的章法。</a:t>
            </a:r>
          </a:p>
        </p:txBody>
      </p:sp>
    </p:spTree>
    <p:extLst>
      <p:ext uri="{BB962C8B-B14F-4D97-AF65-F5344CB8AC3E}">
        <p14:creationId xmlns:p14="http://schemas.microsoft.com/office/powerpoint/2010/main" val="145421584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小结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1134128" y="2884768"/>
            <a:ext cx="9923744" cy="3360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在深夜，万籁俱寂时，作者眼前没有现实生活的情景搅扰，可以对着旷远的星空和雨夜任意地幻想，说任何放言达词。而身在繁荣帝都，作者却身不由己。临安城虽然春色明媚，但官僚们偏安一隅，忘报国仇，粉饰太平。作者是时刻清醒的，他在表面的升平气象和繁荣面貌中看到了世人的麻木、朝廷的昏聩，想到了自己未酬的壮志。但他既不能高唱，又无法托清梦，只好借春色说愁绪，把春天写成了无情之物。</a:t>
            </a:r>
          </a:p>
        </p:txBody>
      </p:sp>
    </p:spTree>
    <p:extLst>
      <p:ext uri="{BB962C8B-B14F-4D97-AF65-F5344CB8AC3E}">
        <p14:creationId xmlns:p14="http://schemas.microsoft.com/office/powerpoint/2010/main" val="3018420194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F661D7-738D-48D2-BD0F-61842B68A764}"/>
              </a:ext>
            </a:extLst>
          </p:cNvPr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779E2F-5C83-423F-BB51-32193AB18059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F910AD-62F6-4BCF-B435-A3E150AAF48F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333C27-1E78-4C34-930E-2666605F497E}"/>
              </a:ext>
            </a:extLst>
          </p:cNvPr>
          <p:cNvSpPr txBox="1"/>
          <p:nvPr/>
        </p:nvSpPr>
        <p:spPr>
          <a:xfrm>
            <a:off x="878521" y="1266659"/>
            <a:ext cx="1060766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如何理解陆游在这首诗歌中表现出的性格特征。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E47FBA7-DC32-4414-B436-DF031992959F}"/>
              </a:ext>
            </a:extLst>
          </p:cNvPr>
          <p:cNvSpPr txBox="1"/>
          <p:nvPr/>
        </p:nvSpPr>
        <p:spPr>
          <a:xfrm>
            <a:off x="857128" y="2806391"/>
            <a:ext cx="10477743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一个诗人的性格是复杂的，一个始终刚强不屈、矢志不渝的烈士，也难免间或惆怅抑郁。这种抑郁惆怅与其雄奇悲壮并不矛盾。唯其抑郁惆怅得苦不堪言，才有更强烈的情怀的喷发。诗中一开头就道“世味薄似纱”，正是作者对现实的否定，也体现出作者的刚直气节。诗末拂袖而去，也是诗人对浮华帝都的不屑。因此，透过原诗的表面，依稀仍可看见一个威武不屈的形象，这个形象才是作者真正的一贯的自己。</a:t>
            </a:r>
          </a:p>
        </p:txBody>
      </p:sp>
    </p:spTree>
    <p:extLst>
      <p:ext uri="{BB962C8B-B14F-4D97-AF65-F5344CB8AC3E}">
        <p14:creationId xmlns:p14="http://schemas.microsoft.com/office/powerpoint/2010/main" val="2611647612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6B25504-B482-440B-81BB-15C237745428}"/>
              </a:ext>
            </a:extLst>
          </p:cNvPr>
          <p:cNvSpPr/>
          <p:nvPr/>
        </p:nvSpPr>
        <p:spPr>
          <a:xfrm>
            <a:off x="4208589" y="1413045"/>
            <a:ext cx="7669157" cy="4635889"/>
          </a:xfrm>
          <a:prstGeom prst="rect">
            <a:avLst/>
          </a:prstGeom>
          <a:solidFill>
            <a:srgbClr val="2637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开篇即以问句的形式表达世态炎凉的无奈和客籍京华的蹉跎，直抒胸臆，情感喷薄，整首诗的情绪在开篇即达到高潮，后面三联逐渐回落。无论是夜不能寐听春雨，天明百无聊赖“作草”“分茶”，还是自我安慰说“清明可到家”，都是开篇两句的注脚，都是本已厌倦官场却又客籍京华的无奈之举。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215620B-6774-4D51-A4FB-7810EFA77774}"/>
              </a:ext>
            </a:extLst>
          </p:cNvPr>
          <p:cNvCxnSpPr/>
          <p:nvPr/>
        </p:nvCxnSpPr>
        <p:spPr>
          <a:xfrm flipH="1">
            <a:off x="3593146" y="1540395"/>
            <a:ext cx="0" cy="4456545"/>
          </a:xfrm>
          <a:prstGeom prst="line">
            <a:avLst/>
          </a:prstGeom>
          <a:noFill/>
          <a:ln w="15875">
            <a:solidFill>
              <a:srgbClr val="263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BC421DC0-3F83-4B54-B209-AB5E9BFC7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007"/>
            <a:ext cx="3242570" cy="637978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BC2BD1C-160E-44CD-87B9-BE2F175B1D1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FB4F1B5-21EE-4507-9C4C-B43E4BD5E625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</a:p>
        </p:txBody>
      </p:sp>
    </p:spTree>
    <p:extLst>
      <p:ext uri="{BB962C8B-B14F-4D97-AF65-F5344CB8AC3E}">
        <p14:creationId xmlns:p14="http://schemas.microsoft.com/office/powerpoint/2010/main" val="93213601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A275702-0144-4750-AD92-64140D8CD267}"/>
              </a:ext>
            </a:extLst>
          </p:cNvPr>
          <p:cNvSpPr/>
          <p:nvPr/>
        </p:nvSpPr>
        <p:spPr>
          <a:xfrm>
            <a:off x="0" y="0"/>
            <a:ext cx="12192000" cy="143256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C409E8-0C39-406F-92D1-8326E3632188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3023199-8F68-44A4-ADD9-2075AFE2917C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名家点评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593E107-5EFD-44DD-8A37-D76E75CB32F5}"/>
              </a:ext>
            </a:extLst>
          </p:cNvPr>
          <p:cNvSpPr txBox="1"/>
          <p:nvPr/>
        </p:nvSpPr>
        <p:spPr>
          <a:xfrm>
            <a:off x="433700" y="2030476"/>
            <a:ext cx="11352744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小楼深巷卖花声，七字春愁隔夜生。（清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舒位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书剑南诗集序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“小楼”一联，从诗的意境看，有三个层次：身居小楼，一夜听雨，是一诗境；春雨如丝，绵绵不断，杏花开放，带露艳丽，另一诗境；深巷卖花，声声入耳，又一诗境。（殷光熹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宋诗名篇赏析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[3] 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小楼一夜听春雨，深巷明朝卖杏花。”此句被誉为“绘尽江南春的神魄”。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72E0600-3300-7243-93BB-780E7C095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603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32B40EB3-3B7A-48DA-9941-AF32B4D2D26B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9224BCB-9A01-4646-B364-035B60BF43A3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6DF7CA4-FC8B-4D12-9DFC-1286FFD7B2A5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29163897-1CB8-49D1-BA80-3C3E941F8013}"/>
              </a:ext>
            </a:extLst>
          </p:cNvPr>
          <p:cNvSpPr txBox="1"/>
          <p:nvPr/>
        </p:nvSpPr>
        <p:spPr>
          <a:xfrm>
            <a:off x="2353528" y="2222415"/>
            <a:ext cx="7657649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了解陆游的生平及创作风格，了解本诗的写作背景。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体会诗人所要表达的思想情感。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鉴赏诗歌的艺术技巧。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背诵全诗。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0632708-9A5E-8946-8821-A80FA45D4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25118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56E7DF8-1C77-43EA-A5CF-063FA6B1F0B2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 an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500" b="0" i="0" u="none" strike="noStrike" kern="1200" cap="none" spc="0" normalizeH="0" baseline="0" noProof="0">
                <a:ln>
                  <a:noFill/>
                </a:ln>
                <a:solidFill>
                  <a:srgbClr val="26374B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24254" y="4442609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自读检测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7B05CC2-5C8F-7749-8070-87854C6BD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58003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E2B31CC-C2D4-42CA-BA0C-51BCF7908083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6323">
            <a:extLst>
              <a:ext uri="{FF2B5EF4-FFF2-40B4-BE49-F238E27FC236}">
                <a16:creationId xmlns:a16="http://schemas.microsoft.com/office/drawing/2014/main" xmlns="" id="{845A71BB-26C0-4B9A-92A8-035C5F55CE1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10771" y="1141860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768AE0F-1EA3-4307-8D7F-082D2C1B80E0}"/>
              </a:ext>
            </a:extLst>
          </p:cNvPr>
          <p:cNvSpPr/>
          <p:nvPr/>
        </p:nvSpPr>
        <p:spPr>
          <a:xfrm>
            <a:off x="389206" y="868092"/>
            <a:ext cx="11588146" cy="50601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【情境默写】 </a:t>
            </a:r>
            <a:endParaRPr lang="en-US" altLang="zh-CN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《临安春雨初霁》中用独具易懂的巧譬，感叹世态人情薄得就像半透明的纱的一句是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《临安春雨初霁》中绵绵的春雨，由诗人的听觉中写出；而骀荡的春光，则在卖花声里透出。写得如此形象而又深致的两句是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《临安春雨初霁》中诗末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这两句，写诗人拂袖而去，也是诗人对浮华帝都的不屑。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《临安春雨初霁》中诗人用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“________________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________________”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两句写了自己的日常消遣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练书法和品茶。这两项都是需花费精力慢慢去做的，表面上闲适悠然，实际上可以看到诗人无事可做、消磨时光的焦灼的心。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【答案】</a:t>
            </a: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世味年来薄似纱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小楼一夜听春雨　深巷明朝卖杏花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素衣莫起风尘叹　犹及清明可到家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zh-CN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矮纸斜行闲作草　晴窗细乳戏分茶</a:t>
            </a:r>
          </a:p>
        </p:txBody>
      </p:sp>
    </p:spTree>
    <p:extLst>
      <p:ext uri="{BB962C8B-B14F-4D97-AF65-F5344CB8AC3E}">
        <p14:creationId xmlns:p14="http://schemas.microsoft.com/office/powerpoint/2010/main" val="269885136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7492C6D-328D-4922-9A14-79B0A3CD3D72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38862E-3F60-403A-A9B1-9D6F02B3810D}"/>
              </a:ext>
            </a:extLst>
          </p:cNvPr>
          <p:cNvSpPr txBox="1"/>
          <p:nvPr/>
        </p:nvSpPr>
        <p:spPr>
          <a:xfrm>
            <a:off x="5202227" y="857250"/>
            <a:ext cx="150174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800" spc="-1500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本课结束</a:t>
            </a:r>
            <a:endParaRPr kumimoji="0" lang="zh-CN" altLang="en-US" sz="8800" b="0" i="0" u="none" strike="noStrike" kern="1200" cap="none" spc="-150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87EC54-C3E9-4F94-905C-C7E58301AEE1}"/>
              </a:ext>
            </a:extLst>
          </p:cNvPr>
          <p:cNvSpPr/>
          <p:nvPr/>
        </p:nvSpPr>
        <p:spPr>
          <a:xfrm>
            <a:off x="5338907" y="762000"/>
            <a:ext cx="1501744" cy="4425827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D725A-AAC0-47E0-979B-D59344D92D23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79FD508-E364-42B6-BFD7-71030D40D36D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61E9D8C-F32F-474A-8C4A-DA184D3A337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44B5183D-6700-4219-A512-55686A133602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5DA9AFF2-4173-4B82-AFE6-0A643874097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0DBC421B-1EB9-4B6C-B925-47A2BE755B8C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B8F2EBB-0FE1-4FFB-8306-7B1AC720F345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295724-FB10-46CA-963C-24D48FEABE00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64B4D39-8AC0-4E22-9BDA-6257DCB94F51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4595DB0-5BC2-4EF6-B6DD-D3A0848B3B9E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3D3E2A20-9E43-43F6-9735-1652B5CC5BD1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95457BD-9584-4109-A415-4483C642AD56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E760E29C-3A8B-4439-A16C-DE66D731D3F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80EFE85-6AA8-4691-88F9-67B63068A932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63200" y="10693400"/>
            <a:ext cx="3429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8980224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9B6AA9-063E-4E32-8FF8-DAAABF05F6B1}"/>
              </a:ext>
            </a:extLst>
          </p:cNvPr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0ED81F-4778-48CD-96E7-1B77350E4D5A}"/>
              </a:ext>
            </a:extLst>
          </p:cNvPr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CCE5296-3B2E-4AEE-B545-7196A71F848A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E36B595-AF54-497E-A414-3AA5CA1EEE02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C24AF91-5378-4801-9E5D-BD3D44C753BE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A94A70-24F0-4CD9-9F2D-91CEF1AD7DFD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149DE585-CA76-4769-B1C1-0670FD6AF736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0B81D29B-F9F4-428E-97F4-C89D0A7A42A9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2DA22A2-9AC5-4441-BEA3-23117D4534A8}"/>
              </a:ext>
            </a:extLst>
          </p:cNvPr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960610-89BB-4FF1-9473-62219FC4F43E}"/>
                </a:ext>
              </a:extLst>
            </p:cNvPr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ED5284-3DAD-415D-96D2-2B3081D81F25}"/>
                </a:ext>
              </a:extLst>
            </p:cNvPr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511F03E-F04F-4829-9BE4-232360F3267A}"/>
                  </a:ext>
                </a:extLst>
              </p:cNvPr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E6188077-637A-4BD3-AAB2-0DE40670F464}"/>
                  </a:ext>
                </a:extLst>
              </p:cNvPr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E5486416-099E-4AB3-8A9F-13D687D840E5}"/>
                  </a:ext>
                </a:extLst>
              </p:cNvPr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E1EDEE26-EE0F-4517-A373-3E25DDACAE13}"/>
                  </a:ext>
                </a:extLst>
              </p:cNvPr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BC6C029-B3C0-4429-935E-88E20FAEC367}"/>
              </a:ext>
            </a:extLst>
          </p:cNvPr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3BE1D38-CED2-4076-BC1C-65DFCE7FA9D2}"/>
                </a:ext>
              </a:extLst>
            </p:cNvPr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7844832-7FEA-4A71-86FB-A1E5FB1616C1}"/>
                </a:ext>
              </a:extLst>
            </p:cNvPr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08E1D43-BD80-44AD-B2CC-4F28DC32F476}"/>
                </a:ext>
              </a:extLst>
            </p:cNvPr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F84BABE-2BFE-4F5C-8CD2-AE7D1D9B08AF}"/>
                </a:ext>
              </a:extLst>
            </p:cNvPr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D3C244A-A6A3-4753-B148-6B42274CD7B9}"/>
                </a:ext>
              </a:extLst>
            </p:cNvPr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049397-4D03-4433-AF24-EB0DA49B05C7}"/>
              </a:ext>
            </a:extLst>
          </p:cNvPr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21893B-42EF-4818-B156-D65D8303C163}"/>
              </a:ext>
            </a:extLst>
          </p:cNvPr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壹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4D52FC4-05FC-4E81-8F52-E4A354CB041F}"/>
              </a:ext>
            </a:extLst>
          </p:cNvPr>
          <p:cNvSpPr/>
          <p:nvPr/>
        </p:nvSpPr>
        <p:spPr>
          <a:xfrm>
            <a:off x="4885214" y="443859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预读先学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9D62BDDF-140D-DB46-9BAC-8C07A2F02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0938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FB285A-3889-450D-A4D1-2D06B0D0B9B3}"/>
              </a:ext>
            </a:extLst>
          </p:cNvPr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>
            <a:extLst>
              <a:ext uri="{FF2B5EF4-FFF2-40B4-BE49-F238E27FC236}">
                <a16:creationId xmlns:a16="http://schemas.microsoft.com/office/drawing/2014/main" xmlns="" id="{8B9A72C0-20D4-459A-B014-444130909A5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4F3380-6901-4A77-B4FA-33D875EE4C61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9C395F-70D3-43F4-B390-6361B7FFAD3A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76E50D-FA2A-46C1-AEB7-C039FB765546}"/>
              </a:ext>
            </a:extLst>
          </p:cNvPr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者 介 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6E9DF4-53BA-4B65-8DB5-1424A4FE4EBC}"/>
              </a:ext>
            </a:extLst>
          </p:cNvPr>
          <p:cNvSpPr txBox="1"/>
          <p:nvPr/>
        </p:nvSpPr>
        <p:spPr>
          <a:xfrm>
            <a:off x="5202226" y="1582758"/>
            <a:ext cx="6517741" cy="4654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陆游（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1125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 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  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），字务观，号放翁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，汉族，越州山阴（今浙江绍兴）人，尚书右丞陆佃之孙，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南宋文学家、史学家、爱国诗人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陆游生逢北宋灭亡之际，少年时即深受家庭爱国思想的熏陶。宋高宗时，参加礼部考试，因受宰臣秦桧排斥而仕途不畅。宋孝宗即位后，赐进士出身，历任福州宁德县主簿、敕令所删定官、隆兴府通判等职，因坚持抗金，屡遭主和派排斥。乾道七年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1171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年），应四川宣抚使王炎之邀，投身军旅，任职于南郑幕府。次年，幕府解散，陆游奉诏入蜀，与四川制置使范成大相知。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2BAB83-F884-49AE-84C4-C5A1FBE14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753" y="1844307"/>
            <a:ext cx="2768348" cy="35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9252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FB285A-3889-450D-A4D1-2D06B0D0B9B3}"/>
              </a:ext>
            </a:extLst>
          </p:cNvPr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>
            <a:extLst>
              <a:ext uri="{FF2B5EF4-FFF2-40B4-BE49-F238E27FC236}">
                <a16:creationId xmlns:a16="http://schemas.microsoft.com/office/drawing/2014/main" xmlns="" id="{8B9A72C0-20D4-459A-B014-444130909A5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4F3380-6901-4A77-B4FA-33D875EE4C61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9C395F-70D3-43F4-B390-6361B7FFAD3A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76E50D-FA2A-46C1-AEB7-C039FB765546}"/>
              </a:ext>
            </a:extLst>
          </p:cNvPr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者 介 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6E9DF4-53BA-4B65-8DB5-1424A4FE4EBC}"/>
              </a:ext>
            </a:extLst>
          </p:cNvPr>
          <p:cNvSpPr txBox="1"/>
          <p:nvPr/>
        </p:nvSpPr>
        <p:spPr>
          <a:xfrm>
            <a:off x="5202226" y="2025057"/>
            <a:ext cx="6517741" cy="2807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宋光宗继位后，升为礼部郎中兼实录院检讨官，不久即因“嘲咏风月”罢官归居故里。嘉泰二年（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1202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年），宋宁宗诏陆游入京，主持编修孝宗、光宗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两朝实录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三朝史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，官至宝章阁待制。书成后，陆游长期蛰居山阴，嘉定二年（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1210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年）与世长辞，留绝笔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示儿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2BAB83-F884-49AE-84C4-C5A1FBE14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753" y="1844307"/>
            <a:ext cx="2768348" cy="35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0290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FB285A-3889-450D-A4D1-2D06B0D0B9B3}"/>
              </a:ext>
            </a:extLst>
          </p:cNvPr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>
            <a:extLst>
              <a:ext uri="{FF2B5EF4-FFF2-40B4-BE49-F238E27FC236}">
                <a16:creationId xmlns:a16="http://schemas.microsoft.com/office/drawing/2014/main" xmlns="" id="{8B9A72C0-20D4-459A-B014-444130909A5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4F3380-6901-4A77-B4FA-33D875EE4C61}"/>
              </a:ext>
            </a:extLst>
          </p:cNvPr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9C395F-70D3-43F4-B390-6361B7FFAD3A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76E50D-FA2A-46C1-AEB7-C039FB765546}"/>
              </a:ext>
            </a:extLst>
          </p:cNvPr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作品介绍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6E9DF4-53BA-4B65-8DB5-1424A4FE4EBC}"/>
              </a:ext>
            </a:extLst>
          </p:cNvPr>
          <p:cNvSpPr txBox="1"/>
          <p:nvPr/>
        </p:nvSpPr>
        <p:spPr>
          <a:xfrm>
            <a:off x="5180519" y="1086661"/>
            <a:ext cx="6751557" cy="5618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在陆游的众多著名诗篇中，有壮怀激烈的爱国忧民之作，如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关山月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秋夜将晓出篱门迎凉有感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；有寄梦抒怀、悲愤凄切之作，如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十一月四日风雨大作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，这些诗不是直抒胸臆，痛切陈词，就是笔墨纵横，抚古思今，都是雄壮的大气磅礴之作；作者也有优美淳朴的乡村生活描写，如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游山西村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；也有缅怀爱情、追思往日幸福的伤感之作，如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沈园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。等等这些，都与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临安春雨初霁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极不相似。</a:t>
            </a:r>
          </a:p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临安春雨初霁</a:t>
            </a:r>
            <a:r>
              <a:rPr lang="en-US" altLang="zh-CN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没有豪唱，也没有悲鸣，没有愤愤之诗，也没有盈盈酸泪，有的只是结肠难解的郁闷和淡淡然的一声轻叹，“别是一番滋味在心头”。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2BAB83-F884-49AE-84C4-C5A1FBE14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69" y="2532980"/>
            <a:ext cx="3901717" cy="219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3477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4A8AAD-E6FE-43A4-973C-6755B578305D}"/>
              </a:ext>
            </a:extLst>
          </p:cNvPr>
          <p:cNvSpPr/>
          <p:nvPr/>
        </p:nvSpPr>
        <p:spPr>
          <a:xfrm>
            <a:off x="0" y="3429000"/>
            <a:ext cx="4882896" cy="86450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0707AF8A-6193-4FE5-8E6C-B30448F03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t="9164" r="19250"/>
          <a:stretch>
            <a:fillRect/>
          </a:stretch>
        </p:blipFill>
        <p:spPr>
          <a:xfrm>
            <a:off x="415291" y="2020098"/>
            <a:ext cx="4283855" cy="2016424"/>
          </a:xfrm>
          <a:prstGeom prst="rect">
            <a:avLst/>
          </a:prstGeom>
        </p:spPr>
      </p:pic>
      <p:sp>
        <p:nvSpPr>
          <p:cNvPr id="5" name="Freeform 6323">
            <a:extLst>
              <a:ext uri="{FF2B5EF4-FFF2-40B4-BE49-F238E27FC236}">
                <a16:creationId xmlns:a16="http://schemas.microsoft.com/office/drawing/2014/main" xmlns="" id="{A333959D-C267-4882-A7B3-9163917CB07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44880" y="4983712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A09B8EE-CC35-4F13-9038-96C2E193D892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DC01D4-5537-46B9-8CF6-B56FFA606BC0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        解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9D7FBE6-AC8F-4D03-A879-8F58E3885F62}"/>
              </a:ext>
            </a:extLst>
          </p:cNvPr>
          <p:cNvSpPr txBox="1"/>
          <p:nvPr/>
        </p:nvSpPr>
        <p:spPr>
          <a:xfrm>
            <a:off x="5163856" y="2480519"/>
            <a:ext cx="6718006" cy="1556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①临安，是南宋王朝的都城。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②春雨，点明时节和天气。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③初霁，刚刚放晴。</a:t>
            </a:r>
          </a:p>
        </p:txBody>
      </p:sp>
    </p:spTree>
    <p:extLst>
      <p:ext uri="{BB962C8B-B14F-4D97-AF65-F5344CB8AC3E}">
        <p14:creationId xmlns:p14="http://schemas.microsoft.com/office/powerpoint/2010/main" val="3386075901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FDFDD4-198E-45EA-A6E4-831B41CA6ECA}"/>
              </a:ext>
            </a:extLst>
          </p:cNvPr>
          <p:cNvSpPr/>
          <p:nvPr/>
        </p:nvSpPr>
        <p:spPr>
          <a:xfrm>
            <a:off x="0" y="1595223"/>
            <a:ext cx="12192000" cy="526277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陆游的这首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临安春雨初霁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写于淳熙十三年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(1186)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，此时他已六十二岁，在家乡山阴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今浙江绍兴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赋闲了五年。诗人少年时的意气风发与壮年时的裘马清狂，都随着岁月的流逝一去不返了。虽然他光复中原的壮志未衰，但对偏安一隅的南宋小朝廷的软弱与黑暗，是日益见得明白了。这一年春天，陆游又被起用为严州知府，赴任之前，先到临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今浙江杭州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去觐见皇帝，住在西湖边上的客栈里听候召见，在百无聊赖中，写下了这首广泛传诵的名作。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ECF8E57-D079-4860-961D-0724873189A7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F36D2A2-95CE-48AB-A50B-2EE2E7D38DB6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</p:spTree>
    <p:extLst>
      <p:ext uri="{BB962C8B-B14F-4D97-AF65-F5344CB8AC3E}">
        <p14:creationId xmlns:p14="http://schemas.microsoft.com/office/powerpoint/2010/main" val="2243450605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80BC424-1127-421C-8555-B7328119AB2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106B02A-E0F5-47F0-B47C-5A282A590E84}"/>
              </a:ext>
            </a:extLst>
          </p:cNvPr>
          <p:cNvSpPr/>
          <p:nvPr/>
        </p:nvSpPr>
        <p:spPr>
          <a:xfrm>
            <a:off x="1022667" y="1892654"/>
            <a:ext cx="3024187" cy="3024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图片 8" descr="图片包含 花瓶, 鲜花, 白色, 植物&#10;&#10;已生成极高可信度的说明">
            <a:extLst>
              <a:ext uri="{FF2B5EF4-FFF2-40B4-BE49-F238E27FC236}">
                <a16:creationId xmlns:a16="http://schemas.microsoft.com/office/drawing/2014/main" xmlns="" id="{F420ED5F-744B-4BF5-9472-B49757C6F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340" y="2270003"/>
            <a:ext cx="2646839" cy="264683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E339CA0-23A3-4AB9-A175-44E3A5878CD6}"/>
              </a:ext>
            </a:extLst>
          </p:cNvPr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E8C2C51-9FFF-4BCF-8935-BDCBB154F00A}"/>
              </a:ext>
            </a:extLst>
          </p:cNvPr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CF600A4-E8DF-4DCC-83AE-8498B3E5CFFF}"/>
              </a:ext>
            </a:extLst>
          </p:cNvPr>
          <p:cNvSpPr txBox="1"/>
          <p:nvPr/>
        </p:nvSpPr>
        <p:spPr>
          <a:xfrm>
            <a:off x="4777534" y="1214107"/>
            <a:ext cx="7112577" cy="511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霁（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明朝（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①世味：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人世滋味；社会人情。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②京华：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京城之美称。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③矮纸：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短纸、小纸。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④斜行：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倾斜的行列。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⑤细乳：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沏茶时水面呈白色的小泡沫。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⑥素衣：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原指白色的衣服，这里是诗人对自己的谦称（类似于“素士”）。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3254B6F-6FB9-3642-B754-6BC385629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40179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81</Paragraphs>
  <Slides>22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5">
      <vt:lpstr>Arial</vt:lpstr>
      <vt:lpstr>Calibri Light</vt:lpstr>
      <vt:lpstr>Calibri</vt:lpstr>
      <vt:lpstr>等线 Light</vt:lpstr>
      <vt:lpstr>等线</vt:lpstr>
      <vt:lpstr>微软雅黑</vt:lpstr>
      <vt:lpstr>楷体</vt:lpstr>
      <vt:lpstr>Wingdings</vt:lpstr>
      <vt:lpstr>方正清刻本悦宋简体</vt:lpstr>
      <vt:lpstr>方正苏新诗柳楷简体-yolan</vt:lpstr>
      <vt:lpstr>楷体_GB2312</vt:lpstr>
      <vt:lpstr>Microsoft YaHei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2021-04-28T17:30:47.657</cp:lastPrinted>
  <dcterms:created xsi:type="dcterms:W3CDTF">2021-04-28T17:30:47Z</dcterms:created>
  <dcterms:modified xsi:type="dcterms:W3CDTF">2021-04-28T09:30:49Z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