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1131" r:id="rId2"/>
    <p:sldId id="1134" r:id="rId3"/>
    <p:sldId id="263" r:id="rId4"/>
    <p:sldId id="694" r:id="rId5"/>
    <p:sldId id="409" r:id="rId6"/>
    <p:sldId id="1132" r:id="rId7"/>
    <p:sldId id="1135" r:id="rId8"/>
    <p:sldId id="1136" r:id="rId9"/>
    <p:sldId id="1137" r:id="rId10"/>
    <p:sldId id="550" r:id="rId11"/>
    <p:sldId id="265" r:id="rId12"/>
    <p:sldId id="698" r:id="rId13"/>
    <p:sldId id="1149" r:id="rId14"/>
    <p:sldId id="1140" r:id="rId15"/>
    <p:sldId id="1141" r:id="rId16"/>
    <p:sldId id="1139" r:id="rId17"/>
    <p:sldId id="1143" r:id="rId18"/>
    <p:sldId id="1144" r:id="rId19"/>
    <p:sldId id="1145" r:id="rId20"/>
    <p:sldId id="287" r:id="rId21"/>
    <p:sldId id="290" r:id="rId22"/>
    <p:sldId id="291" r:id="rId23"/>
    <p:sldId id="1138" r:id="rId24"/>
    <p:sldId id="699" r:id="rId25"/>
    <p:sldId id="1146" r:id="rId26"/>
    <p:sldId id="1147" r:id="rId27"/>
    <p:sldId id="1148" r:id="rId28"/>
    <p:sldId id="1011" r:id="rId29"/>
    <p:sldId id="1017" r:id="rId30"/>
    <p:sldId id="1018" r:id="rId31"/>
    <p:sldId id="303" r:id="rId32"/>
    <p:sldId id="304" r:id="rId33"/>
    <p:sldId id="1014" r:id="rId34"/>
    <p:sldId id="305" r:id="rId35"/>
    <p:sldId id="306" r:id="rId36"/>
    <p:sldId id="1015" r:id="rId37"/>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029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4" d="100"/>
          <a:sy n="74" d="100"/>
        </p:scale>
        <p:origin x="540"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AE3D4E48-46BE-4C02-9028-825F223DCA6E}" type="datetimeFigureOut">
              <a:rPr lang="zh-CN" altLang="en-US"/>
              <a:pPr>
                <a:defRPr/>
              </a:pPr>
              <a:t>2019/9/16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9FCC600F-A425-4B8E-BBF9-A0A941EA1C95}" type="slidenum">
              <a:rPr lang="zh-CN" altLang="en-US"/>
              <a:pPr>
                <a:defRPr/>
              </a:pPr>
              <a:t>‹#›</a:t>
            </a:fld>
            <a:endParaRPr lang="zh-CN" altLang="en-US"/>
          </a:p>
        </p:txBody>
      </p:sp>
    </p:spTree>
    <p:extLst>
      <p:ext uri="{BB962C8B-B14F-4D97-AF65-F5344CB8AC3E}">
        <p14:creationId xmlns:p14="http://schemas.microsoft.com/office/powerpoint/2010/main" val="59968435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58721"/>
          <p:cNvSpPr>
            <a:spLocks noGrp="1" noRot="1" noChangeAspect="1" noTextEdit="1"/>
          </p:cNvSpPr>
          <p:nvPr>
            <p:ph type="sldImg"/>
          </p:nvPr>
        </p:nvSpPr>
        <p:spPr bwMode="auto">
          <a:noFill/>
          <a:ln>
            <a:solidFill>
              <a:srgbClr val="000000"/>
            </a:solidFill>
            <a:miter lim="800000"/>
            <a:headEnd/>
            <a:tailEnd/>
          </a:ln>
        </p:spPr>
      </p:sp>
      <p:sp>
        <p:nvSpPr>
          <p:cNvPr id="44034" name="文本占位符 15872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4035" name="灯片编号占位符 1"/>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F7FE4F3-FEAD-47D8-B3F9-4E291FD29263}" type="slidenum">
              <a:rPr lang="zh-CN" altLang="en-US">
                <a:solidFill>
                  <a:prstClr val="black"/>
                </a:solidFill>
              </a:rPr>
              <a:pPr fontAlgn="base">
                <a:spcBef>
                  <a:spcPct val="0"/>
                </a:spcBef>
                <a:spcAft>
                  <a:spcPct val="0"/>
                </a:spcAft>
                <a:defRPr/>
              </a:pPr>
              <a:t>19</a:t>
            </a:fld>
            <a:endParaRPr lang="en-US" altLang="zh-CN">
              <a:solidFill>
                <a:prstClr val="black"/>
              </a:solidFill>
            </a:endParaRPr>
          </a:p>
        </p:txBody>
      </p:sp>
    </p:spTree>
    <p:extLst>
      <p:ext uri="{BB962C8B-B14F-4D97-AF65-F5344CB8AC3E}">
        <p14:creationId xmlns:p14="http://schemas.microsoft.com/office/powerpoint/2010/main" val="2854987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1A1C039F-1B8D-4EF0-AF52-F5264EC0F656}" type="datetimeFigureOut">
              <a:rPr lang="zh-CN" altLang="en-US"/>
              <a:pPr>
                <a:defRPr/>
              </a:pPr>
              <a:t>2019/9/16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1B181D2-A3F0-447C-BB0B-12C50A5344B6}"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A2A2FEF6-A4E4-4798-BEFC-FF3E6C1B12F8}" type="datetimeFigureOut">
              <a:rPr lang="zh-CN" altLang="en-US"/>
              <a:pPr>
                <a:defRPr/>
              </a:pPr>
              <a:t>2019/9/16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F5616CC-0B4A-4AA8-B912-DE534C553FC6}"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D63ED99-5A4D-42EB-AB74-F0688FE289A9}" type="datetimeFigureOut">
              <a:rPr lang="zh-CN" altLang="en-US"/>
              <a:pPr>
                <a:defRPr/>
              </a:pPr>
              <a:t>2019/9/16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C7229BD-547D-4DC1-97A3-4D77DA091ED6}"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02167" y="685800"/>
            <a:ext cx="11387667"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06400" y="1981200"/>
            <a:ext cx="5592233"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01833" y="1981200"/>
            <a:ext cx="5592233" cy="3886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01638" y="6019800"/>
            <a:ext cx="3052762" cy="476250"/>
          </a:xfrm>
        </p:spPr>
        <p:txBody>
          <a:bodyPr/>
          <a:lstStyle>
            <a:lvl1pPr>
              <a:defRPr/>
            </a:lvl1pPr>
          </a:lstStyle>
          <a:p>
            <a:pPr>
              <a:defRPr/>
            </a:pPr>
            <a:endParaRPr lang="en-US" altLang="zh-CN"/>
          </a:p>
        </p:txBody>
      </p:sp>
      <p:sp>
        <p:nvSpPr>
          <p:cNvPr id="6" name="页脚占位符 5"/>
          <p:cNvSpPr>
            <a:spLocks noGrp="1"/>
          </p:cNvSpPr>
          <p:nvPr>
            <p:ph type="ftr" sz="quarter" idx="11"/>
          </p:nvPr>
        </p:nvSpPr>
        <p:spPr>
          <a:xfrm>
            <a:off x="4165600" y="6019800"/>
            <a:ext cx="3860800" cy="476250"/>
          </a:xfrm>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a:xfrm>
            <a:off x="8737600" y="6019800"/>
            <a:ext cx="3052763" cy="476250"/>
          </a:xfrm>
        </p:spPr>
        <p:txBody>
          <a:bodyPr/>
          <a:lstStyle>
            <a:lvl1pPr>
              <a:defRPr/>
            </a:lvl1pPr>
          </a:lstStyle>
          <a:p>
            <a:pPr>
              <a:defRPr/>
            </a:pPr>
            <a:fld id="{CE1473D3-D470-40F3-ADC1-18CD3098637D}" type="slidenum">
              <a:rPr lang="en-US" altLang="zh-CN"/>
              <a:pPr>
                <a:defRPr/>
              </a:pPr>
              <a:t>‹#›</a:t>
            </a:fld>
            <a:endParaRPr lang="en-US" altLang="zh-CN"/>
          </a:p>
        </p:txBody>
      </p:sp>
    </p:spTree>
  </p:cSld>
  <p:clrMapOvr>
    <a:masterClrMapping/>
  </p:clrMapOvr>
  <p:transition spd="slow">
    <p:randomBar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AndObj" preserve="1">
  <p:cSld name="标题，两项小型内容和一项型大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quarter" idx="1"/>
          </p:nvPr>
        </p:nvSpPr>
        <p:spPr>
          <a:xfrm>
            <a:off x="838200" y="1825625"/>
            <a:ext cx="5181600" cy="20986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838200" y="4076700"/>
            <a:ext cx="5181600" cy="21002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half" idx="3"/>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p:txBody>
          <a:bodyPr/>
          <a:lstStyle>
            <a:lvl1pPr>
              <a:defRPr>
                <a:latin typeface="Arial" panose="020B0604020202020204" pitchFamily="34" charset="0"/>
              </a:defRPr>
            </a:lvl1pPr>
          </a:lstStyle>
          <a:p>
            <a:pPr>
              <a:defRPr/>
            </a:pPr>
            <a:endParaRPr lang="zh-CN" altLang="en-US"/>
          </a:p>
        </p:txBody>
      </p:sp>
      <p:sp>
        <p:nvSpPr>
          <p:cNvPr id="7" name="页脚占位符 6"/>
          <p:cNvSpPr>
            <a:spLocks noGrp="1"/>
          </p:cNvSpPr>
          <p:nvPr>
            <p:ph type="ftr" sz="quarter" idx="11"/>
          </p:nvPr>
        </p:nvSpPr>
        <p:spPr/>
        <p:txBody>
          <a:bodyPr/>
          <a:lstStyle>
            <a:lvl1pPr>
              <a:defRPr>
                <a:latin typeface="Arial" panose="020B0604020202020204" pitchFamily="34" charset="0"/>
              </a:defRPr>
            </a:lvl1pPr>
          </a:lstStyle>
          <a:p>
            <a:pPr>
              <a:defRPr/>
            </a:pPr>
            <a:endParaRPr lang="zh-CN" altLang="en-US"/>
          </a:p>
        </p:txBody>
      </p:sp>
      <p:sp>
        <p:nvSpPr>
          <p:cNvPr id="8" name="灯片编号占位符 7"/>
          <p:cNvSpPr>
            <a:spLocks noGrp="1"/>
          </p:cNvSpPr>
          <p:nvPr>
            <p:ph type="sldNum" sz="quarter" idx="12"/>
          </p:nvPr>
        </p:nvSpPr>
        <p:spPr/>
        <p:txBody>
          <a:bodyPr/>
          <a:lstStyle>
            <a:lvl1pPr>
              <a:defRPr/>
            </a:lvl1pPr>
          </a:lstStyle>
          <a:p>
            <a:pPr>
              <a:defRPr/>
            </a:pPr>
            <a:fld id="{80E7E5A9-2CAC-4AB3-B7C9-5995073CCE23}" type="slidenum">
              <a:rPr lang="zh-CN" altLang="en-US"/>
              <a:pPr>
                <a:defRPr/>
              </a:pPr>
              <a:t>‹#›</a:t>
            </a:fld>
            <a:endParaRPr lang="zh-CN" altLang="en-US">
              <a:latin typeface="Arial" panose="020B0604020202020204" pitchFamily="34" charset="0"/>
            </a:endParaRPr>
          </a:p>
        </p:txBody>
      </p:sp>
    </p:spTree>
  </p:cSld>
  <p:clrMapOvr>
    <a:masterClrMapping/>
  </p:clrMapOvr>
  <p:transition spd="med">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05B62A89-EE8F-4E8A-B8D5-4F31A2BBB068}" type="datetimeFigureOut">
              <a:rPr lang="zh-CN" altLang="en-US"/>
              <a:pPr>
                <a:defRPr/>
              </a:pPr>
              <a:t>2019/9/16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F7727B8-00DA-4D2A-A452-C3BECA5A4F85}"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7C8B33CB-4E16-45CE-8F91-A239EF9F5584}" type="datetimeFigureOut">
              <a:rPr lang="zh-CN" altLang="en-US"/>
              <a:pPr>
                <a:defRPr/>
              </a:pPr>
              <a:t>2019/9/16</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2AFD4BF-891A-4067-8875-236495AC793D}"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01A70D55-90A0-4662-B64D-16D9BED836E8}" type="datetimeFigureOut">
              <a:rPr lang="zh-CN" altLang="en-US"/>
              <a:pPr>
                <a:defRPr/>
              </a:pPr>
              <a:t>2019/9/16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9DE5C98-1735-4E0D-AB14-D5429B305012}"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2B86895F-50E7-4C58-9A9F-D016FB577D09}" type="datetimeFigureOut">
              <a:rPr lang="zh-CN" altLang="en-US"/>
              <a:pPr>
                <a:defRPr/>
              </a:pPr>
              <a:t>2019/9/16</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497D6CB6-5C2A-4E38-BA61-87C53AE3E924}"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52BC50A7-91FA-444A-B9D4-EB09014EAE97}" type="datetimeFigureOut">
              <a:rPr lang="zh-CN" altLang="en-US"/>
              <a:pPr>
                <a:defRPr/>
              </a:pPr>
              <a:t>2019/9/16</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4253C653-D47A-4B15-A0BF-007783FD3E38}"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C6ECC42-E831-4B6F-905C-B909C3853796}" type="datetimeFigureOut">
              <a:rPr lang="zh-CN" altLang="en-US"/>
              <a:pPr>
                <a:defRPr/>
              </a:pPr>
              <a:t>2019/9/16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933AE37F-3C84-4933-9A6D-FE834ECE3551}"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B800CD5-E3D4-4C59-AB97-A93043D0EE88}" type="datetimeFigureOut">
              <a:rPr lang="zh-CN" altLang="en-US"/>
              <a:pPr>
                <a:defRPr/>
              </a:pPr>
              <a:t>2019/9/16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49F356C-A1F1-452F-A846-3EC99205CCCE}"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8450C8B-FAAA-4A29-A6D5-E293A70E6946}" type="datetimeFigureOut">
              <a:rPr lang="zh-CN" altLang="en-US"/>
              <a:pPr>
                <a:defRPr/>
              </a:pPr>
              <a:t>2019/9/16</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B770242-1AFC-4F3C-B682-28F540CED623}"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61960480-65DE-47DE-90AE-64E0C9A1CDB2}" type="datetimeFigureOut">
              <a:rPr lang="zh-CN" altLang="en-US"/>
              <a:pPr>
                <a:defRPr/>
              </a:pPr>
              <a:t>2019/9/16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FF2BBCDC-A675-48D0-BB6D-1A1A823DB56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1" r:id="rId2"/>
    <p:sldLayoutId id="2147483660" r:id="rId3"/>
    <p:sldLayoutId id="2147483659" r:id="rId4"/>
    <p:sldLayoutId id="2147483658" r:id="rId5"/>
    <p:sldLayoutId id="2147483657" r:id="rId6"/>
    <p:sldLayoutId id="2147483656" r:id="rId7"/>
    <p:sldLayoutId id="2147483655" r:id="rId8"/>
    <p:sldLayoutId id="2147483654" r:id="rId9"/>
    <p:sldLayoutId id="2147483653" r:id="rId10"/>
    <p:sldLayoutId id="2147483652" r:id="rId11"/>
    <p:sldLayoutId id="2147483664" r:id="rId12"/>
    <p:sldLayoutId id="2147483665" r:id="rId13"/>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ea typeface="宋体" charset="-122"/>
        </a:defRPr>
      </a:lvl2pPr>
      <a:lvl3pPr algn="l" rtl="0" eaLnBrk="0" fontAlgn="base" hangingPunct="0">
        <a:lnSpc>
          <a:spcPct val="90000"/>
        </a:lnSpc>
        <a:spcBef>
          <a:spcPct val="0"/>
        </a:spcBef>
        <a:spcAft>
          <a:spcPct val="0"/>
        </a:spcAft>
        <a:defRPr sz="4400">
          <a:solidFill>
            <a:schemeClr val="tx1"/>
          </a:solidFill>
          <a:latin typeface="Calibri Light"/>
          <a:ea typeface="宋体" charset="-122"/>
        </a:defRPr>
      </a:lvl3pPr>
      <a:lvl4pPr algn="l" rtl="0" eaLnBrk="0" fontAlgn="base" hangingPunct="0">
        <a:lnSpc>
          <a:spcPct val="90000"/>
        </a:lnSpc>
        <a:spcBef>
          <a:spcPct val="0"/>
        </a:spcBef>
        <a:spcAft>
          <a:spcPct val="0"/>
        </a:spcAft>
        <a:defRPr sz="4400">
          <a:solidFill>
            <a:schemeClr val="tx1"/>
          </a:solidFill>
          <a:latin typeface="Calibri Light"/>
          <a:ea typeface="宋体" charset="-122"/>
        </a:defRPr>
      </a:lvl4pPr>
      <a:lvl5pPr algn="l" rtl="0" eaLnBrk="0" fontAlgn="base" hangingPunct="0">
        <a:lnSpc>
          <a:spcPct val="90000"/>
        </a:lnSpc>
        <a:spcBef>
          <a:spcPct val="0"/>
        </a:spcBef>
        <a:spcAft>
          <a:spcPct val="0"/>
        </a:spcAft>
        <a:defRPr sz="4400">
          <a:solidFill>
            <a:schemeClr val="tx1"/>
          </a:solidFill>
          <a:latin typeface="Calibri Light"/>
          <a:ea typeface="宋体" charset="-122"/>
        </a:defRPr>
      </a:lvl5pPr>
      <a:lvl6pPr marL="457200" algn="l" rtl="0" fontAlgn="base">
        <a:lnSpc>
          <a:spcPct val="90000"/>
        </a:lnSpc>
        <a:spcBef>
          <a:spcPct val="0"/>
        </a:spcBef>
        <a:spcAft>
          <a:spcPct val="0"/>
        </a:spcAft>
        <a:defRPr sz="4400">
          <a:solidFill>
            <a:schemeClr val="tx1"/>
          </a:solidFill>
          <a:latin typeface="Calibri Light"/>
          <a:ea typeface="宋体" charset="-122"/>
        </a:defRPr>
      </a:lvl6pPr>
      <a:lvl7pPr marL="914400" algn="l" rtl="0" fontAlgn="base">
        <a:lnSpc>
          <a:spcPct val="90000"/>
        </a:lnSpc>
        <a:spcBef>
          <a:spcPct val="0"/>
        </a:spcBef>
        <a:spcAft>
          <a:spcPct val="0"/>
        </a:spcAft>
        <a:defRPr sz="4400">
          <a:solidFill>
            <a:schemeClr val="tx1"/>
          </a:solidFill>
          <a:latin typeface="Calibri Light"/>
          <a:ea typeface="宋体" charset="-122"/>
        </a:defRPr>
      </a:lvl7pPr>
      <a:lvl8pPr marL="1371600" algn="l" rtl="0" fontAlgn="base">
        <a:lnSpc>
          <a:spcPct val="90000"/>
        </a:lnSpc>
        <a:spcBef>
          <a:spcPct val="0"/>
        </a:spcBef>
        <a:spcAft>
          <a:spcPct val="0"/>
        </a:spcAft>
        <a:defRPr sz="4400">
          <a:solidFill>
            <a:schemeClr val="tx1"/>
          </a:solidFill>
          <a:latin typeface="Calibri Light"/>
          <a:ea typeface="宋体" charset="-122"/>
        </a:defRPr>
      </a:lvl8pPr>
      <a:lvl9pPr marL="1828800" algn="l" rtl="0" fontAlgn="base">
        <a:lnSpc>
          <a:spcPct val="90000"/>
        </a:lnSpc>
        <a:spcBef>
          <a:spcPct val="0"/>
        </a:spcBef>
        <a:spcAft>
          <a:spcPct val="0"/>
        </a:spcAft>
        <a:defRPr sz="4400">
          <a:solidFill>
            <a:schemeClr val="tx1"/>
          </a:solidFill>
          <a:latin typeface="Calibri Light"/>
          <a:ea typeface="宋体" charset="-122"/>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baike.baidu.com/view/155398.htm" TargetMode="External"/><Relationship Id="rId7" Type="http://schemas.openxmlformats.org/officeDocument/2006/relationships/image" Target="../media/image4.jpeg"/><Relationship Id="rId2" Type="http://schemas.openxmlformats.org/officeDocument/2006/relationships/hyperlink" Target="http://baike.baidu.com/view/155370.htm" TargetMode="External"/><Relationship Id="rId1" Type="http://schemas.openxmlformats.org/officeDocument/2006/relationships/slideLayout" Target="../slideLayouts/slideLayout7.xml"/><Relationship Id="rId6" Type="http://schemas.openxmlformats.org/officeDocument/2006/relationships/hyperlink" Target="http://baike.baidu.com/view/949506.htm" TargetMode="External"/><Relationship Id="rId5" Type="http://schemas.openxmlformats.org/officeDocument/2006/relationships/hyperlink" Target="http://baike.baidu.com/view/159028.htm" TargetMode="External"/><Relationship Id="rId4" Type="http://schemas.openxmlformats.org/officeDocument/2006/relationships/hyperlink" Target="http://baike.baidu.com/view/155396.htm"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audio" Target="../media/audio2.wav"/><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图片 1" descr="timg (4)"/>
          <p:cNvPicPr>
            <a:picLocks noChangeAspect="1"/>
          </p:cNvPicPr>
          <p:nvPr/>
        </p:nvPicPr>
        <p:blipFill>
          <a:blip r:embed="rId2"/>
          <a:srcRect/>
          <a:stretch>
            <a:fillRect/>
          </a:stretch>
        </p:blipFill>
        <p:spPr bwMode="auto">
          <a:xfrm>
            <a:off x="46038" y="-61913"/>
            <a:ext cx="12099925" cy="6961188"/>
          </a:xfrm>
          <a:prstGeom prst="rect">
            <a:avLst/>
          </a:prstGeom>
          <a:noFill/>
          <a:ln w="9525">
            <a:noFill/>
            <a:miter lim="800000"/>
            <a:headEnd/>
            <a:tailEnd/>
          </a:ln>
        </p:spPr>
      </p:pic>
      <p:sp>
        <p:nvSpPr>
          <p:cNvPr id="3" name="文本框 2"/>
          <p:cNvSpPr txBox="1">
            <a:spLocks noChangeArrowheads="1"/>
          </p:cNvSpPr>
          <p:nvPr/>
        </p:nvSpPr>
        <p:spPr bwMode="auto">
          <a:xfrm>
            <a:off x="3365500" y="-61913"/>
            <a:ext cx="5548313" cy="2952751"/>
          </a:xfrm>
          <a:prstGeom prst="rect">
            <a:avLst/>
          </a:prstGeom>
          <a:noFill/>
          <a:ln w="9525">
            <a:noFill/>
            <a:miter lim="800000"/>
            <a:headEnd/>
            <a:tailEnd/>
          </a:ln>
        </p:spPr>
        <p:txBody>
          <a:bodyPr>
            <a:spAutoFit/>
          </a:bodyPr>
          <a:lstStyle/>
          <a:p>
            <a:pPr algn="ctr">
              <a:spcBef>
                <a:spcPct val="50000"/>
              </a:spcBef>
            </a:pPr>
            <a:r>
              <a:rPr lang="zh-CN" altLang="zh-CN" sz="9600" dirty="0">
                <a:solidFill>
                  <a:srgbClr val="FFFF00"/>
                </a:solidFill>
                <a:latin typeface="Calibri" pitchFamily="34" charset="0"/>
                <a:ea typeface="隶书"/>
                <a:cs typeface="隶书"/>
                <a:sym typeface="+mn-ea"/>
              </a:rPr>
              <a:t>行路难</a:t>
            </a:r>
          </a:p>
          <a:p>
            <a:pPr algn="ctr">
              <a:spcBef>
                <a:spcPct val="50000"/>
              </a:spcBef>
            </a:pPr>
            <a:r>
              <a:rPr lang="zh-CN" altLang="zh-CN" sz="6000" dirty="0">
                <a:solidFill>
                  <a:srgbClr val="FFFF00"/>
                </a:solidFill>
                <a:latin typeface="Calibri" pitchFamily="34" charset="0"/>
                <a:ea typeface="隶书"/>
                <a:cs typeface="隶书"/>
                <a:sym typeface="+mn-ea"/>
              </a:rPr>
              <a:t>李白</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93182" y="1107582"/>
            <a:ext cx="11998818" cy="3323987"/>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wrap="square">
            <a:spAutoFit/>
          </a:bodyPr>
          <a:lstStyle/>
          <a:p>
            <a:pPr fontAlgn="auto">
              <a:lnSpc>
                <a:spcPts val="4240"/>
              </a:lnSpc>
              <a:spcBef>
                <a:spcPts val="0"/>
              </a:spcBef>
              <a:spcAft>
                <a:spcPts val="0"/>
              </a:spcAft>
              <a:defRPr/>
            </a:pPr>
            <a:r>
              <a:rPr lang="en-US" altLang="zh-CN" sz="5200" b="1" dirty="0">
                <a:latin typeface="+mj-ea"/>
                <a:ea typeface="+mj-ea"/>
              </a:rPr>
              <a:t> </a:t>
            </a:r>
            <a:r>
              <a:rPr lang="zh-CN" altLang="en-US" sz="5200" b="1" dirty="0" smtClean="0">
                <a:solidFill>
                  <a:srgbClr val="FF0000"/>
                </a:solidFill>
                <a:latin typeface="+mj-ea"/>
                <a:ea typeface="+mj-ea"/>
              </a:rPr>
              <a:t>“</a:t>
            </a:r>
            <a:r>
              <a:rPr lang="zh-CN" altLang="en-US" sz="5200" b="1" dirty="0">
                <a:solidFill>
                  <a:srgbClr val="FF0000"/>
                </a:solidFill>
                <a:latin typeface="+mj-ea"/>
                <a:ea typeface="+mj-ea"/>
              </a:rPr>
              <a:t>借酒消愁愁更愁</a:t>
            </a:r>
            <a:r>
              <a:rPr lang="zh-CN" altLang="en-US" sz="5200" b="1" dirty="0" smtClean="0">
                <a:solidFill>
                  <a:srgbClr val="FF0000"/>
                </a:solidFill>
                <a:latin typeface="+mj-ea"/>
                <a:ea typeface="+mj-ea"/>
              </a:rPr>
              <a:t>”</a:t>
            </a:r>
            <a:endParaRPr lang="en-US" altLang="zh-CN" sz="5200" b="1" dirty="0" smtClean="0">
              <a:solidFill>
                <a:srgbClr val="FF0000"/>
              </a:solidFill>
              <a:latin typeface="+mj-ea"/>
              <a:ea typeface="+mj-ea"/>
            </a:endParaRPr>
          </a:p>
          <a:p>
            <a:pPr fontAlgn="auto">
              <a:lnSpc>
                <a:spcPts val="4240"/>
              </a:lnSpc>
              <a:spcBef>
                <a:spcPts val="0"/>
              </a:spcBef>
              <a:spcAft>
                <a:spcPts val="0"/>
              </a:spcAft>
              <a:defRPr/>
            </a:pPr>
            <a:endParaRPr lang="en-US" altLang="zh-CN" sz="5200" b="1" dirty="0" smtClean="0">
              <a:solidFill>
                <a:srgbClr val="FF0000"/>
              </a:solidFill>
              <a:latin typeface="+mj-ea"/>
              <a:ea typeface="+mj-ea"/>
            </a:endParaRPr>
          </a:p>
          <a:p>
            <a:pPr fontAlgn="auto">
              <a:lnSpc>
                <a:spcPts val="4240"/>
              </a:lnSpc>
              <a:spcBef>
                <a:spcPts val="0"/>
              </a:spcBef>
              <a:spcAft>
                <a:spcPts val="0"/>
              </a:spcAft>
              <a:defRPr/>
            </a:pPr>
            <a:r>
              <a:rPr lang="zh-CN" altLang="en-US" sz="5200" b="1" dirty="0" smtClean="0">
                <a:latin typeface="+mj-ea"/>
                <a:ea typeface="+mj-ea"/>
              </a:rPr>
              <a:t> </a:t>
            </a:r>
            <a:r>
              <a:rPr lang="zh-CN" altLang="en-US" sz="5200" b="1" dirty="0" smtClean="0">
                <a:solidFill>
                  <a:srgbClr val="FF0000"/>
                </a:solidFill>
                <a:latin typeface="+mj-ea"/>
                <a:ea typeface="+mj-ea"/>
              </a:rPr>
              <a:t>“</a:t>
            </a:r>
            <a:r>
              <a:rPr lang="zh-CN" altLang="en-US" sz="5200" b="1" dirty="0">
                <a:solidFill>
                  <a:srgbClr val="FF0000"/>
                </a:solidFill>
                <a:latin typeface="+mj-ea"/>
                <a:ea typeface="+mj-ea"/>
              </a:rPr>
              <a:t>花间一壶酒，独酌无相亲</a:t>
            </a:r>
            <a:r>
              <a:rPr lang="zh-CN" altLang="en-US" sz="5200" b="1" dirty="0" smtClean="0">
                <a:solidFill>
                  <a:srgbClr val="FF0000"/>
                </a:solidFill>
                <a:latin typeface="+mj-ea"/>
                <a:ea typeface="+mj-ea"/>
                <a:sym typeface="+mn-ea"/>
              </a:rPr>
              <a:t>”</a:t>
            </a:r>
            <a:endParaRPr lang="en-US" altLang="zh-CN" sz="5200" b="1" dirty="0" smtClean="0">
              <a:solidFill>
                <a:srgbClr val="FF0000"/>
              </a:solidFill>
              <a:latin typeface="+mj-ea"/>
              <a:ea typeface="+mj-ea"/>
              <a:sym typeface="+mn-ea"/>
            </a:endParaRPr>
          </a:p>
          <a:p>
            <a:pPr fontAlgn="auto">
              <a:lnSpc>
                <a:spcPts val="4240"/>
              </a:lnSpc>
              <a:spcBef>
                <a:spcPts val="0"/>
              </a:spcBef>
              <a:spcAft>
                <a:spcPts val="0"/>
              </a:spcAft>
              <a:defRPr/>
            </a:pPr>
            <a:r>
              <a:rPr lang="zh-CN" altLang="en-US" sz="5200" b="1" dirty="0" smtClean="0">
                <a:latin typeface="+mj-ea"/>
                <a:ea typeface="+mj-ea"/>
              </a:rPr>
              <a:t> </a:t>
            </a:r>
            <a:endParaRPr lang="en-US" altLang="zh-CN" sz="5200" b="1" dirty="0" smtClean="0">
              <a:latin typeface="+mj-ea"/>
              <a:ea typeface="+mj-ea"/>
            </a:endParaRPr>
          </a:p>
          <a:p>
            <a:pPr fontAlgn="auto">
              <a:lnSpc>
                <a:spcPts val="4240"/>
              </a:lnSpc>
              <a:spcBef>
                <a:spcPts val="0"/>
              </a:spcBef>
              <a:spcAft>
                <a:spcPts val="0"/>
              </a:spcAft>
              <a:defRPr/>
            </a:pPr>
            <a:r>
              <a:rPr lang="zh-CN" altLang="en-US" sz="5200" b="1" dirty="0" smtClean="0">
                <a:solidFill>
                  <a:srgbClr val="FF0000"/>
                </a:solidFill>
                <a:latin typeface="+mj-ea"/>
                <a:ea typeface="+mj-ea"/>
              </a:rPr>
              <a:t> “ </a:t>
            </a:r>
            <a:r>
              <a:rPr lang="zh-CN" altLang="en-US" sz="5200" b="1" dirty="0">
                <a:solidFill>
                  <a:srgbClr val="FF0000"/>
                </a:solidFill>
                <a:latin typeface="+mj-ea"/>
                <a:ea typeface="+mj-ea"/>
              </a:rPr>
              <a:t>五花马，千金裘，呼儿将出换美酒</a:t>
            </a:r>
            <a:r>
              <a:rPr lang="zh-CN" altLang="en-US" sz="5200" b="1" dirty="0" smtClean="0">
                <a:solidFill>
                  <a:srgbClr val="FF0000"/>
                </a:solidFill>
                <a:latin typeface="+mj-ea"/>
                <a:ea typeface="+mj-ea"/>
              </a:rPr>
              <a:t>”</a:t>
            </a:r>
            <a:endParaRPr lang="en-US" altLang="zh-CN" sz="5200" b="1" dirty="0" smtClean="0">
              <a:solidFill>
                <a:srgbClr val="FF0000"/>
              </a:solidFill>
              <a:latin typeface="+mj-ea"/>
              <a:ea typeface="+mj-ea"/>
            </a:endParaRPr>
          </a:p>
          <a:p>
            <a:pPr fontAlgn="auto">
              <a:lnSpc>
                <a:spcPts val="4240"/>
              </a:lnSpc>
              <a:spcBef>
                <a:spcPts val="0"/>
              </a:spcBef>
              <a:spcAft>
                <a:spcPts val="0"/>
              </a:spcAft>
              <a:defRPr/>
            </a:pPr>
            <a:r>
              <a:rPr lang="zh-CN" altLang="en-US" sz="5200" b="1" dirty="0" smtClean="0">
                <a:latin typeface="+mj-ea"/>
                <a:ea typeface="+mj-ea"/>
              </a:rPr>
              <a:t> </a:t>
            </a:r>
            <a:endParaRPr lang="en-US" altLang="zh-CN" sz="5200" b="1" dirty="0" smtClean="0">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文本占位符 174082"/>
          <p:cNvSpPr>
            <a:spLocks noGrp="1"/>
          </p:cNvSpPr>
          <p:nvPr>
            <p:ph type="body" idx="1"/>
          </p:nvPr>
        </p:nvSpPr>
        <p:spPr>
          <a:xfrm>
            <a:off x="0" y="1551904"/>
            <a:ext cx="12014200" cy="5715000"/>
          </a:xfrm>
        </p:spPr>
        <p:style>
          <a:lnRef idx="2">
            <a:schemeClr val="accent5"/>
          </a:lnRef>
          <a:fillRef idx="1">
            <a:schemeClr val="lt1"/>
          </a:fillRef>
          <a:effectRef idx="0">
            <a:schemeClr val="accent5"/>
          </a:effectRef>
          <a:fontRef idx="minor">
            <a:schemeClr val="dk1"/>
          </a:fontRef>
        </p:style>
        <p:txBody>
          <a:bodyPr rtlCol="0">
            <a:noAutofit/>
          </a:bodyPr>
          <a:lstStyle/>
          <a:p>
            <a:pPr eaLnBrk="1" fontAlgn="auto" hangingPunct="1">
              <a:lnSpc>
                <a:spcPts val="5560"/>
              </a:lnSpc>
              <a:spcAft>
                <a:spcPts val="0"/>
              </a:spcAft>
              <a:buFont typeface="Arial" panose="020B0604020202020204" pitchFamily="34" charset="0"/>
              <a:buNone/>
              <a:defRPr/>
            </a:pPr>
            <a:r>
              <a:rPr lang="en-US" altLang="zh-CN" sz="3600" b="1" dirty="0"/>
              <a:t>          </a:t>
            </a:r>
            <a:r>
              <a:rPr lang="en-US" altLang="zh-CN" sz="3600" b="1" dirty="0" smtClean="0"/>
              <a:t>  </a:t>
            </a:r>
            <a:r>
              <a:rPr lang="zh-CN" altLang="en-US" sz="4400" b="1" dirty="0" smtClean="0">
                <a:solidFill>
                  <a:schemeClr val="tx1"/>
                </a:solidFill>
                <a:effectLst>
                  <a:outerShdw blurRad="38100" dist="38100" dir="2700000" algn="tl">
                    <a:srgbClr val="C0C0C0"/>
                  </a:outerShdw>
                </a:effectLst>
                <a:latin typeface="Arial" panose="020B0604020202020204" pitchFamily="34" charset="0"/>
                <a:sym typeface="+mn-ea"/>
              </a:rPr>
              <a:t>在大唐盛世，有一位诗人他豪情满怀，诗酒仗剑走江湖。他才华横溢，满怀经世治国之志，在道士吴筠的推荐下，他由布衣登上了卿相的殿堂，</a:t>
            </a:r>
            <a:r>
              <a:rPr lang="zh-CN" altLang="en-US" sz="4400" b="1" dirty="0">
                <a:solidFill>
                  <a:schemeClr val="tx1"/>
                </a:solidFill>
                <a:effectLst>
                  <a:outerShdw blurRad="38100" dist="19050" dir="2700000" algn="tl" rotWithShape="0">
                    <a:schemeClr val="dk1">
                      <a:alpha val="40000"/>
                    </a:schemeClr>
                  </a:outerShdw>
                </a:effectLst>
                <a:sym typeface="+mn-ea"/>
              </a:rPr>
              <a:t>公元</a:t>
            </a:r>
            <a:r>
              <a:rPr lang="en-US" altLang="zh-CN" sz="4400" b="1" dirty="0">
                <a:solidFill>
                  <a:schemeClr val="tx1"/>
                </a:solidFill>
                <a:effectLst>
                  <a:outerShdw blurRad="38100" dist="19050" dir="2700000" algn="tl" rotWithShape="0">
                    <a:schemeClr val="dk1">
                      <a:alpha val="40000"/>
                    </a:schemeClr>
                  </a:outerShdw>
                </a:effectLst>
                <a:sym typeface="+mn-ea"/>
              </a:rPr>
              <a:t>742</a:t>
            </a:r>
            <a:r>
              <a:rPr lang="zh-CN" altLang="en-US" sz="4400" b="1" dirty="0">
                <a:solidFill>
                  <a:schemeClr val="tx1"/>
                </a:solidFill>
                <a:effectLst>
                  <a:outerShdw blurRad="38100" dist="19050" dir="2700000" algn="tl" rotWithShape="0">
                    <a:schemeClr val="dk1">
                      <a:alpha val="40000"/>
                    </a:schemeClr>
                  </a:outerShdw>
                </a:effectLst>
                <a:sym typeface="+mn-ea"/>
              </a:rPr>
              <a:t>年（天宝元年），李白奉诏入京，担任翰林供奉，</a:t>
            </a:r>
            <a:r>
              <a:rPr lang="zh-CN" altLang="en-US" sz="4400" b="1" dirty="0" smtClean="0">
                <a:solidFill>
                  <a:schemeClr val="tx1"/>
                </a:solidFill>
                <a:effectLst>
                  <a:outerShdw blurRad="38100" dist="38100" dir="2700000" algn="tl">
                    <a:srgbClr val="C0C0C0"/>
                  </a:outerShdw>
                </a:effectLst>
                <a:latin typeface="Arial" panose="020B0604020202020204" pitchFamily="34" charset="0"/>
                <a:sym typeface="+mn-ea"/>
              </a:rPr>
              <a:t>满以为实现理想、施展才华的时候到了。</a:t>
            </a:r>
            <a:endParaRPr lang="zh-CN" altLang="en-US" sz="4400" b="1" dirty="0">
              <a:solidFill>
                <a:schemeClr val="tx1"/>
              </a:solidFill>
              <a:effectLst>
                <a:outerShdw blurRad="38100" dist="19050" dir="2700000" algn="tl" rotWithShape="0">
                  <a:schemeClr val="dk1">
                    <a:alpha val="40000"/>
                  </a:schemeClr>
                </a:outerShdw>
              </a:effectLst>
              <a:sym typeface="+mn-ea"/>
            </a:endParaRPr>
          </a:p>
        </p:txBody>
      </p:sp>
      <p:sp>
        <p:nvSpPr>
          <p:cNvPr id="122882" name="文本框 122881"/>
          <p:cNvSpPr txBox="1"/>
          <p:nvPr/>
        </p:nvSpPr>
        <p:spPr>
          <a:xfrm>
            <a:off x="4418330" y="36195"/>
            <a:ext cx="4379595" cy="1106805"/>
          </a:xfrm>
          <a:prstGeom prst="rect">
            <a:avLst/>
          </a:prstGeom>
          <a:noFill/>
          <a:ln w="9525">
            <a:noFill/>
          </a:ln>
        </p:spPr>
        <p:txBody>
          <a:bodyPr>
            <a:spAutoFit/>
          </a:bodyPr>
          <a:lstStyle/>
          <a:p>
            <a:pPr fontAlgn="auto">
              <a:spcBef>
                <a:spcPct val="50000"/>
              </a:spcBef>
              <a:spcAft>
                <a:spcPts val="0"/>
              </a:spcAft>
              <a:defRPr/>
            </a:pPr>
            <a:r>
              <a:rPr lang="zh-CN" altLang="zh-CN" sz="6600" b="1">
                <a:ln w="22225">
                  <a:solidFill>
                    <a:schemeClr val="accent2"/>
                  </a:solidFill>
                  <a:prstDash val="solid"/>
                </a:ln>
                <a:solidFill>
                  <a:schemeClr val="accent2">
                    <a:lumMod val="40000"/>
                    <a:lumOff val="60000"/>
                  </a:schemeClr>
                </a:solidFill>
                <a:latin typeface="Arial" panose="020B0604020202020204" pitchFamily="34" charset="0"/>
                <a:ea typeface="楷体_GB2312" pitchFamily="49" charset="-122"/>
              </a:rPr>
              <a:t>背景链接</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083">
                                            <p:bg/>
                                          </p:spTgt>
                                        </p:tgtEl>
                                        <p:attrNameLst>
                                          <p:attrName>style.visibility</p:attrName>
                                        </p:attrNameLst>
                                      </p:cBhvr>
                                      <p:to>
                                        <p:strVal val="visible"/>
                                      </p:to>
                                    </p:set>
                                    <p:anim calcmode="lin" valueType="num">
                                      <p:cBhvr additive="base">
                                        <p:cTn id="7" dur="500" fill="hold"/>
                                        <p:tgtEl>
                                          <p:spTgt spid="17408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7408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083">
                                            <p:txEl>
                                              <p:pRg st="0" end="0"/>
                                            </p:txEl>
                                          </p:spTgt>
                                        </p:tgtEl>
                                        <p:attrNameLst>
                                          <p:attrName>style.visibility</p:attrName>
                                        </p:attrNameLst>
                                      </p:cBhvr>
                                      <p:to>
                                        <p:strVal val="visible"/>
                                      </p:to>
                                    </p:set>
                                    <p:anim calcmode="lin" valueType="num">
                                      <p:cBhvr additive="base">
                                        <p:cTn id="13" dur="500" fill="hold"/>
                                        <p:tgtEl>
                                          <p:spTgt spid="17408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08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文本占位符 174082"/>
          <p:cNvSpPr>
            <a:spLocks noGrp="1"/>
          </p:cNvSpPr>
          <p:nvPr>
            <p:ph type="body" idx="1"/>
          </p:nvPr>
        </p:nvSpPr>
        <p:spPr>
          <a:xfrm>
            <a:off x="0" y="1143000"/>
            <a:ext cx="12204700" cy="5299075"/>
          </a:xfrm>
        </p:spPr>
        <p:style>
          <a:lnRef idx="2">
            <a:schemeClr val="accent5"/>
          </a:lnRef>
          <a:fillRef idx="1">
            <a:schemeClr val="lt1"/>
          </a:fillRef>
          <a:effectRef idx="0">
            <a:schemeClr val="accent5"/>
          </a:effectRef>
          <a:fontRef idx="minor">
            <a:schemeClr val="dk1"/>
          </a:fontRef>
        </p:style>
        <p:txBody>
          <a:bodyPr rtlCol="0">
            <a:noAutofit/>
          </a:bodyPr>
          <a:lstStyle/>
          <a:p>
            <a:pPr marL="0" lvl="0" indent="0" eaLnBrk="1" fontAlgn="auto" hangingPunct="1">
              <a:lnSpc>
                <a:spcPct val="100000"/>
              </a:lnSpc>
              <a:spcBef>
                <a:spcPct val="50000"/>
              </a:spcBef>
              <a:spcAft>
                <a:spcPts val="0"/>
              </a:spcAft>
              <a:buNone/>
              <a:defRPr/>
            </a:pPr>
            <a:r>
              <a:rPr lang="zh-CN" altLang="en-US" sz="4000" b="1" dirty="0" smtClean="0">
                <a:solidFill>
                  <a:srgbClr val="000099"/>
                </a:solidFill>
                <a:latin typeface="宋体" panose="02010600030101010101" pitchFamily="2" charset="-122"/>
              </a:rPr>
              <a:t>    青年</a:t>
            </a:r>
            <a:r>
              <a:rPr lang="zh-CN" altLang="en-US" sz="4000" b="1" dirty="0">
                <a:solidFill>
                  <a:srgbClr val="000099"/>
                </a:solidFill>
                <a:latin typeface="宋体" panose="02010600030101010101" pitchFamily="2" charset="-122"/>
              </a:rPr>
              <a:t>时代就怀抱着</a:t>
            </a:r>
            <a:r>
              <a:rPr lang="zh-CN" altLang="en-US" sz="4000" b="1" dirty="0">
                <a:solidFill>
                  <a:srgbClr val="FF0000"/>
                </a:solidFill>
                <a:latin typeface="宋体" panose="02010600030101010101" pitchFamily="2" charset="-122"/>
              </a:rPr>
              <a:t>“</a:t>
            </a:r>
            <a:r>
              <a:rPr lang="zh-CN" altLang="en-US" sz="4000" b="1" dirty="0">
                <a:solidFill>
                  <a:srgbClr val="FF0000"/>
                </a:solidFill>
                <a:effectLst>
                  <a:outerShdw blurRad="38100" dist="38100" dir="2700000">
                    <a:srgbClr val="C0C0C0"/>
                  </a:outerShdw>
                </a:effectLst>
                <a:latin typeface="宋体" panose="02010600030101010101" pitchFamily="2" charset="-122"/>
              </a:rPr>
              <a:t>济苍生、安社稷</a:t>
            </a:r>
            <a:r>
              <a:rPr lang="zh-CN" altLang="en-US" sz="4000" b="1" dirty="0">
                <a:solidFill>
                  <a:srgbClr val="FF0000"/>
                </a:solidFill>
                <a:latin typeface="宋体" panose="02010600030101010101" pitchFamily="2" charset="-122"/>
              </a:rPr>
              <a:t>”</a:t>
            </a:r>
            <a:r>
              <a:rPr lang="zh-CN" altLang="en-US" sz="4000" b="1" dirty="0">
                <a:solidFill>
                  <a:srgbClr val="000099"/>
                </a:solidFill>
                <a:latin typeface="宋体" panose="02010600030101010101" pitchFamily="2" charset="-122"/>
              </a:rPr>
              <a:t>理想的李白，终于在</a:t>
            </a:r>
            <a:r>
              <a:rPr lang="zh-CN" altLang="en-US" sz="4000" b="1" dirty="0">
                <a:solidFill>
                  <a:srgbClr val="FF0000"/>
                </a:solidFill>
                <a:latin typeface="宋体" panose="02010600030101010101" pitchFamily="2" charset="-122"/>
              </a:rPr>
              <a:t>四十二岁</a:t>
            </a:r>
            <a:r>
              <a:rPr lang="zh-CN" altLang="en-US" sz="4000" b="1" dirty="0">
                <a:solidFill>
                  <a:srgbClr val="000099"/>
                </a:solidFill>
                <a:latin typeface="宋体" panose="02010600030101010101" pitchFamily="2" charset="-122"/>
              </a:rPr>
              <a:t>来到了长安，进入朝廷供职。可他担任的只不过是文学侍臣，并不参与政事。表面上受到玄宗礼贤下士的优待，但因他傲视权贵放荡不羁，得罪了很多人。才两年，即“赐金放还”，</a:t>
            </a:r>
            <a:r>
              <a:rPr lang="zh-CN" altLang="en-US" sz="4000" b="1" dirty="0">
                <a:solidFill>
                  <a:srgbClr val="000099"/>
                </a:solidFill>
                <a:effectLst>
                  <a:outerShdw blurRad="38100" dist="38100" dir="2700000">
                    <a:srgbClr val="C0C0C0"/>
                  </a:outerShdw>
                </a:effectLst>
                <a:latin typeface="宋体" panose="02010600030101010101" pitchFamily="2" charset="-122"/>
              </a:rPr>
              <a:t>逐出</a:t>
            </a:r>
            <a:r>
              <a:rPr lang="zh-CN" altLang="en-US" sz="4000" b="1" dirty="0">
                <a:solidFill>
                  <a:srgbClr val="000099"/>
                </a:solidFill>
                <a:latin typeface="宋体" panose="02010600030101010101" pitchFamily="2" charset="-122"/>
              </a:rPr>
              <a:t>长安。 </a:t>
            </a:r>
          </a:p>
          <a:p>
            <a:pPr eaLnBrk="1" fontAlgn="auto" hangingPunct="1">
              <a:lnSpc>
                <a:spcPts val="5560"/>
              </a:lnSpc>
              <a:spcAft>
                <a:spcPts val="0"/>
              </a:spcAft>
              <a:buFont typeface="Arial" panose="020B0604020202020204" pitchFamily="34" charset="0"/>
              <a:buNone/>
              <a:defRPr/>
            </a:pPr>
            <a:r>
              <a:rPr lang="zh-CN" altLang="en-US" sz="4000" b="1" dirty="0" smtClean="0">
                <a:solidFill>
                  <a:srgbClr val="FF0000"/>
                </a:solidFill>
              </a:rPr>
              <a:t>李白</a:t>
            </a:r>
            <a:r>
              <a:rPr lang="zh-CN" altLang="en-US" sz="4000" b="1" dirty="0">
                <a:solidFill>
                  <a:srgbClr val="FF0000"/>
                </a:solidFill>
              </a:rPr>
              <a:t>被逼出京，朋友们都来为他饯行，求仕无望的他深感仕路的艰难，满怀愤慨写下了此篇</a:t>
            </a:r>
            <a:r>
              <a:rPr lang="en-US" altLang="zh-CN" sz="4000" b="1" dirty="0">
                <a:solidFill>
                  <a:srgbClr val="FF0000"/>
                </a:solidFill>
              </a:rPr>
              <a:t>《</a:t>
            </a:r>
            <a:r>
              <a:rPr lang="zh-CN" altLang="en-US" sz="4000" b="1" dirty="0">
                <a:solidFill>
                  <a:srgbClr val="FF0000"/>
                </a:solidFill>
              </a:rPr>
              <a:t>行路难</a:t>
            </a:r>
            <a:r>
              <a:rPr lang="en-US" altLang="zh-CN" sz="4000" b="1" dirty="0">
                <a:solidFill>
                  <a:srgbClr val="FF0000"/>
                </a:solidFill>
              </a:rPr>
              <a:t>》</a:t>
            </a:r>
            <a:r>
              <a:rPr lang="zh-CN" altLang="en-US" sz="4000" b="1" dirty="0">
                <a:solidFill>
                  <a:srgbClr val="FF0000"/>
                </a:solidFill>
              </a:rPr>
              <a:t>。</a:t>
            </a:r>
            <a:endParaRPr lang="zh-CN" altLang="en-US" sz="4000" b="1" dirty="0"/>
          </a:p>
          <a:p>
            <a:pPr eaLnBrk="1" fontAlgn="auto" hangingPunct="1">
              <a:lnSpc>
                <a:spcPts val="5560"/>
              </a:lnSpc>
              <a:spcAft>
                <a:spcPts val="0"/>
              </a:spcAft>
              <a:buFont typeface="Arial" panose="020B0604020202020204" pitchFamily="34" charset="0"/>
              <a:buNone/>
              <a:defRPr/>
            </a:pPr>
            <a:endParaRPr lang="zh-CN" altLang="en-US" sz="4000" b="1" dirty="0"/>
          </a:p>
        </p:txBody>
      </p:sp>
      <p:sp>
        <p:nvSpPr>
          <p:cNvPr id="122882" name="文本框 122881"/>
          <p:cNvSpPr txBox="1"/>
          <p:nvPr/>
        </p:nvSpPr>
        <p:spPr>
          <a:xfrm>
            <a:off x="4418330" y="36195"/>
            <a:ext cx="4379595" cy="1106805"/>
          </a:xfrm>
          <a:prstGeom prst="rect">
            <a:avLst/>
          </a:prstGeom>
          <a:noFill/>
          <a:ln w="9525">
            <a:noFill/>
          </a:ln>
        </p:spPr>
        <p:txBody>
          <a:bodyPr>
            <a:spAutoFit/>
          </a:bodyPr>
          <a:lstStyle/>
          <a:p>
            <a:pPr fontAlgn="auto">
              <a:spcBef>
                <a:spcPct val="50000"/>
              </a:spcBef>
              <a:spcAft>
                <a:spcPts val="0"/>
              </a:spcAft>
              <a:defRPr/>
            </a:pPr>
            <a:r>
              <a:rPr lang="zh-CN" altLang="zh-CN" sz="6600" b="1">
                <a:ln w="22225">
                  <a:solidFill>
                    <a:schemeClr val="accent2"/>
                  </a:solidFill>
                  <a:prstDash val="solid"/>
                </a:ln>
                <a:solidFill>
                  <a:schemeClr val="accent2">
                    <a:lumMod val="40000"/>
                    <a:lumOff val="60000"/>
                  </a:schemeClr>
                </a:solidFill>
                <a:latin typeface="Arial" panose="020B0604020202020204" pitchFamily="34" charset="0"/>
                <a:ea typeface="楷体_GB2312" pitchFamily="49" charset="-122"/>
              </a:rPr>
              <a:t>背景链接</a:t>
            </a:r>
          </a:p>
        </p:txBody>
      </p:sp>
    </p:spTree>
  </p:cSld>
  <p:clrMapOvr>
    <a:masterClrMapping/>
  </p:clrMapOvr>
  <p:transition spd="med">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33028" y="246657"/>
            <a:ext cx="8218544" cy="1107996"/>
          </a:xfrm>
          <a:prstGeom prst="rect">
            <a:avLst/>
          </a:prstGeom>
          <a:noFill/>
        </p:spPr>
        <p:txBody>
          <a:bodyPr wrap="square" rtlCol="0">
            <a:spAutoFit/>
          </a:bodyPr>
          <a:lstStyle/>
          <a:p>
            <a:r>
              <a:rPr lang="zh-CN" altLang="en-US" sz="6600" b="1" dirty="0" smtClean="0">
                <a:solidFill>
                  <a:srgbClr val="FF0000"/>
                </a:solidFill>
                <a:latin typeface="宋体" panose="02010600030101010101" pitchFamily="2" charset="-122"/>
                <a:ea typeface="宋体" panose="02010600030101010101" pitchFamily="2" charset="-122"/>
              </a:rPr>
              <a:t>四 再读品情感</a:t>
            </a:r>
            <a:endParaRPr lang="zh-CN" altLang="en-US" sz="6600" b="1" dirty="0">
              <a:solidFill>
                <a:srgbClr val="FF0000"/>
              </a:solidFill>
              <a:latin typeface="宋体" panose="02010600030101010101" pitchFamily="2" charset="-122"/>
              <a:ea typeface="宋体" panose="02010600030101010101" pitchFamily="2" charset="-122"/>
            </a:endParaRPr>
          </a:p>
        </p:txBody>
      </p:sp>
      <p:sp>
        <p:nvSpPr>
          <p:cNvPr id="5" name="文本框 4"/>
          <p:cNvSpPr txBox="1"/>
          <p:nvPr/>
        </p:nvSpPr>
        <p:spPr>
          <a:xfrm>
            <a:off x="798490" y="2060619"/>
            <a:ext cx="10419007" cy="2308324"/>
          </a:xfrm>
          <a:prstGeom prst="rect">
            <a:avLst/>
          </a:prstGeom>
          <a:noFill/>
        </p:spPr>
        <p:txBody>
          <a:bodyPr wrap="square" rtlCol="0">
            <a:spAutoFit/>
          </a:bodyPr>
          <a:lstStyle/>
          <a:p>
            <a:r>
              <a:rPr lang="zh-CN" altLang="en-US" sz="7200" dirty="0" smtClean="0">
                <a:solidFill>
                  <a:prstClr val="black"/>
                </a:solidFill>
              </a:rPr>
              <a:t>纵观</a:t>
            </a:r>
            <a:r>
              <a:rPr lang="zh-CN" altLang="en-US" sz="7200" dirty="0">
                <a:solidFill>
                  <a:prstClr val="black"/>
                </a:solidFill>
              </a:rPr>
              <a:t>全诗，结合具体内容，分析诗人的情感</a:t>
            </a:r>
            <a:r>
              <a:rPr lang="zh-CN" altLang="en-US" sz="7200" dirty="0" smtClean="0">
                <a:solidFill>
                  <a:prstClr val="black"/>
                </a:solidFill>
              </a:rPr>
              <a:t>变化。</a:t>
            </a:r>
            <a:endParaRPr lang="zh-CN" altLang="en-US" sz="7200" dirty="0">
              <a:solidFill>
                <a:prstClr val="black"/>
              </a:solidFill>
            </a:endParaRPr>
          </a:p>
        </p:txBody>
      </p:sp>
    </p:spTree>
    <p:extLst>
      <p:ext uri="{BB962C8B-B14F-4D97-AF65-F5344CB8AC3E}">
        <p14:creationId xmlns:p14="http://schemas.microsoft.com/office/powerpoint/2010/main" val="16560602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9" name="Rectangle 3"/>
          <p:cNvSpPr>
            <a:spLocks noGrp="1" noRot="1"/>
          </p:cNvSpPr>
          <p:nvPr>
            <p:ph type="body" idx="4294967295"/>
          </p:nvPr>
        </p:nvSpPr>
        <p:spPr>
          <a:xfrm>
            <a:off x="200025" y="1317625"/>
            <a:ext cx="11793538" cy="5038725"/>
          </a:xfrm>
        </p:spPr>
        <p:txBody>
          <a:bodyPr>
            <a:normAutofit/>
          </a:bodyPr>
          <a:lstStyle/>
          <a:p>
            <a:pPr eaLnBrk="1" fontAlgn="auto" hangingPunct="1">
              <a:spcAft>
                <a:spcPts val="0"/>
              </a:spcAft>
              <a:buFont typeface="Arial" panose="020B0604020202020204" pitchFamily="34" charset="0"/>
              <a:buNone/>
              <a:defRPr/>
            </a:pPr>
            <a:r>
              <a:rPr lang="en-US" altLang="zh-CN" b="1">
                <a:solidFill>
                  <a:schemeClr val="hlink"/>
                </a:solidFill>
              </a:rPr>
              <a:t>      </a:t>
            </a:r>
            <a:r>
              <a:rPr lang="zh-CN" altLang="en-US" sz="4800" b="1" u="sng" dirty="0">
                <a:solidFill>
                  <a:schemeClr val="tx2"/>
                </a:solidFill>
              </a:rPr>
              <a:t>金樽</a:t>
            </a:r>
            <a:r>
              <a:rPr lang="zh-CN" altLang="en-US" sz="4800" b="1" dirty="0">
                <a:solidFill>
                  <a:srgbClr val="3333FF"/>
                </a:solidFill>
              </a:rPr>
              <a:t>清酒</a:t>
            </a:r>
            <a:r>
              <a:rPr lang="zh-CN" altLang="en-US" sz="4800" b="1" dirty="0">
                <a:solidFill>
                  <a:srgbClr val="FF0000"/>
                </a:solidFill>
              </a:rPr>
              <a:t>斗十千</a:t>
            </a:r>
            <a:r>
              <a:rPr lang="zh-CN" altLang="en-US" sz="4800" b="1" dirty="0">
                <a:solidFill>
                  <a:srgbClr val="660033"/>
                </a:solidFill>
              </a:rPr>
              <a:t>，</a:t>
            </a:r>
            <a:r>
              <a:rPr lang="zh-CN" altLang="en-US" sz="4800" b="1" u="sng" dirty="0">
                <a:solidFill>
                  <a:schemeClr val="tx2"/>
                </a:solidFill>
              </a:rPr>
              <a:t>玉盘</a:t>
            </a:r>
            <a:r>
              <a:rPr lang="zh-CN" altLang="en-US" sz="4800" b="1" dirty="0">
                <a:solidFill>
                  <a:srgbClr val="3333FF"/>
                </a:solidFill>
              </a:rPr>
              <a:t>珍羞</a:t>
            </a:r>
            <a:r>
              <a:rPr lang="zh-CN" altLang="en-US" sz="4800" b="1" dirty="0">
                <a:solidFill>
                  <a:srgbClr val="FF0000"/>
                </a:solidFill>
              </a:rPr>
              <a:t>值万钱</a:t>
            </a:r>
            <a:r>
              <a:rPr lang="zh-CN" altLang="en-US" sz="4800" b="1" dirty="0">
                <a:solidFill>
                  <a:srgbClr val="660033"/>
                </a:solidFill>
              </a:rPr>
              <a:t>。</a:t>
            </a:r>
          </a:p>
          <a:p>
            <a:pPr eaLnBrk="1" fontAlgn="auto" hangingPunct="1">
              <a:spcAft>
                <a:spcPts val="0"/>
              </a:spcAft>
              <a:buFont typeface="Arial" panose="020B0604020202020204" pitchFamily="34" charset="0"/>
              <a:buNone/>
              <a:defRPr/>
            </a:pPr>
            <a:endParaRPr lang="zh-CN" altLang="en-US" sz="4800" b="1" dirty="0">
              <a:solidFill>
                <a:srgbClr val="660033"/>
              </a:solidFill>
            </a:endParaRPr>
          </a:p>
          <a:p>
            <a:pPr eaLnBrk="1" fontAlgn="auto" hangingPunct="1">
              <a:spcAft>
                <a:spcPts val="0"/>
              </a:spcAft>
              <a:buFont typeface="Arial" panose="020B0604020202020204" pitchFamily="34" charset="0"/>
              <a:buNone/>
              <a:defRPr/>
            </a:pPr>
            <a:r>
              <a:rPr lang="zh-CN" altLang="en-US" b="1" dirty="0">
                <a:solidFill>
                  <a:srgbClr val="660033"/>
                </a:solidFill>
              </a:rPr>
              <a:t>           </a:t>
            </a:r>
          </a:p>
          <a:p>
            <a:pPr eaLnBrk="1" fontAlgn="auto" hangingPunct="1">
              <a:spcAft>
                <a:spcPts val="0"/>
              </a:spcAft>
              <a:buFont typeface="Arial" panose="020B0604020202020204" pitchFamily="34" charset="0"/>
              <a:buNone/>
              <a:defRPr/>
            </a:pPr>
            <a:endParaRPr lang="zh-CN" altLang="en-US" sz="2400" b="1" dirty="0">
              <a:solidFill>
                <a:schemeClr val="accent2"/>
              </a:solidFill>
            </a:endParaRPr>
          </a:p>
          <a:p>
            <a:pPr eaLnBrk="1" fontAlgn="auto" hangingPunct="1">
              <a:spcAft>
                <a:spcPts val="0"/>
              </a:spcAft>
              <a:buFont typeface="Arial" panose="020B0604020202020204" pitchFamily="34" charset="0"/>
              <a:buNone/>
              <a:defRPr/>
            </a:pPr>
            <a:endParaRPr lang="zh-CN" altLang="en-US" b="1" dirty="0">
              <a:solidFill>
                <a:srgbClr val="000000"/>
              </a:solidFill>
            </a:endParaRPr>
          </a:p>
          <a:p>
            <a:pPr eaLnBrk="1" fontAlgn="auto" hangingPunct="1">
              <a:spcAft>
                <a:spcPts val="0"/>
              </a:spcAft>
              <a:buFont typeface="Arial" panose="020B0604020202020204" pitchFamily="34" charset="0"/>
              <a:buNone/>
              <a:defRPr/>
            </a:pPr>
            <a:endParaRPr lang="zh-CN" altLang="en-US" b="1" dirty="0">
              <a:solidFill>
                <a:srgbClr val="000000"/>
              </a:solidFill>
            </a:endParaRPr>
          </a:p>
          <a:p>
            <a:pPr eaLnBrk="1" fontAlgn="auto" hangingPunct="1">
              <a:spcAft>
                <a:spcPts val="0"/>
              </a:spcAft>
              <a:buFont typeface="Arial" panose="020B0604020202020204" pitchFamily="34" charset="0"/>
              <a:buNone/>
              <a:defRPr/>
            </a:pPr>
            <a:r>
              <a:rPr lang="zh-CN" altLang="en-US" b="1" dirty="0">
                <a:solidFill>
                  <a:srgbClr val="000000"/>
                </a:solidFill>
              </a:rPr>
              <a:t>                   </a:t>
            </a:r>
            <a:endParaRPr lang="zh-CN" altLang="en-US" b="1" dirty="0">
              <a:solidFill>
                <a:schemeClr val="accent2"/>
              </a:solidFill>
            </a:endParaRPr>
          </a:p>
        </p:txBody>
      </p:sp>
      <p:sp>
        <p:nvSpPr>
          <p:cNvPr id="31747" name="Line 6"/>
          <p:cNvSpPr>
            <a:spLocks noChangeShapeType="1"/>
          </p:cNvSpPr>
          <p:nvPr/>
        </p:nvSpPr>
        <p:spPr bwMode="auto">
          <a:xfrm>
            <a:off x="1092200" y="1863725"/>
            <a:ext cx="1025525" cy="1558925"/>
          </a:xfrm>
          <a:prstGeom prst="line">
            <a:avLst/>
          </a:prstGeom>
          <a:noFill/>
          <a:ln w="9525">
            <a:solidFill>
              <a:schemeClr val="tx1"/>
            </a:solidFill>
            <a:round/>
            <a:headEnd/>
            <a:tailEnd type="triangle" w="med" len="med"/>
          </a:ln>
        </p:spPr>
        <p:txBody>
          <a:bodyPr/>
          <a:lstStyle/>
          <a:p>
            <a:endParaRPr lang="zh-CN" altLang="en-US"/>
          </a:p>
        </p:txBody>
      </p:sp>
      <p:sp>
        <p:nvSpPr>
          <p:cNvPr id="31748" name="Line 7"/>
          <p:cNvSpPr>
            <a:spLocks noChangeShapeType="1"/>
          </p:cNvSpPr>
          <p:nvPr/>
        </p:nvSpPr>
        <p:spPr bwMode="auto">
          <a:xfrm flipH="1">
            <a:off x="2117725" y="1863725"/>
            <a:ext cx="4314825" cy="1530350"/>
          </a:xfrm>
          <a:prstGeom prst="line">
            <a:avLst/>
          </a:prstGeom>
          <a:noFill/>
          <a:ln w="9525">
            <a:solidFill>
              <a:schemeClr val="tx1"/>
            </a:solidFill>
            <a:round/>
            <a:headEnd/>
            <a:tailEnd type="triangle" w="med" len="med"/>
          </a:ln>
        </p:spPr>
        <p:txBody>
          <a:bodyPr/>
          <a:lstStyle/>
          <a:p>
            <a:endParaRPr lang="zh-CN" altLang="en-US"/>
          </a:p>
        </p:txBody>
      </p:sp>
      <p:sp>
        <p:nvSpPr>
          <p:cNvPr id="31749" name="Line 10"/>
          <p:cNvSpPr>
            <a:spLocks noChangeShapeType="1"/>
          </p:cNvSpPr>
          <p:nvPr/>
        </p:nvSpPr>
        <p:spPr bwMode="auto">
          <a:xfrm>
            <a:off x="2806700" y="1727200"/>
            <a:ext cx="7369175" cy="801688"/>
          </a:xfrm>
          <a:prstGeom prst="line">
            <a:avLst/>
          </a:prstGeom>
          <a:noFill/>
          <a:ln w="9525">
            <a:solidFill>
              <a:schemeClr val="tx1"/>
            </a:solidFill>
            <a:round/>
            <a:headEnd/>
            <a:tailEnd type="triangle" w="med" len="med"/>
          </a:ln>
        </p:spPr>
        <p:txBody>
          <a:bodyPr/>
          <a:lstStyle/>
          <a:p>
            <a:endParaRPr lang="zh-CN" altLang="en-US"/>
          </a:p>
        </p:txBody>
      </p:sp>
      <p:sp>
        <p:nvSpPr>
          <p:cNvPr id="31750" name="Line 11"/>
          <p:cNvSpPr>
            <a:spLocks noChangeShapeType="1"/>
          </p:cNvSpPr>
          <p:nvPr/>
        </p:nvSpPr>
        <p:spPr bwMode="auto">
          <a:xfrm>
            <a:off x="7800975" y="1628775"/>
            <a:ext cx="2374900" cy="901700"/>
          </a:xfrm>
          <a:prstGeom prst="line">
            <a:avLst/>
          </a:prstGeom>
          <a:noFill/>
          <a:ln w="9525">
            <a:solidFill>
              <a:schemeClr val="tx1"/>
            </a:solidFill>
            <a:round/>
            <a:headEnd/>
            <a:tailEnd type="triangle" w="med" len="med"/>
          </a:ln>
        </p:spPr>
        <p:txBody>
          <a:bodyPr/>
          <a:lstStyle/>
          <a:p>
            <a:endParaRPr lang="zh-CN" altLang="en-US"/>
          </a:p>
        </p:txBody>
      </p:sp>
      <p:sp>
        <p:nvSpPr>
          <p:cNvPr id="199688" name="矩形 199687"/>
          <p:cNvSpPr/>
          <p:nvPr/>
        </p:nvSpPr>
        <p:spPr>
          <a:xfrm>
            <a:off x="4111625" y="3606800"/>
            <a:ext cx="5851525" cy="1568450"/>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fontAlgn="auto">
              <a:spcBef>
                <a:spcPts val="0"/>
              </a:spcBef>
              <a:spcAft>
                <a:spcPts val="0"/>
              </a:spcAft>
              <a:defRPr/>
            </a:pPr>
            <a:r>
              <a:rPr lang="zh-CN" altLang="en-US" sz="4800" b="1" dirty="0">
                <a:solidFill>
                  <a:srgbClr val="3333FF"/>
                </a:solidFill>
                <a:latin typeface="Arial" panose="020B0604020202020204" pitchFamily="34" charset="0"/>
              </a:rPr>
              <a:t>极言酒、菜之珍贵，</a:t>
            </a:r>
            <a:r>
              <a:rPr lang="zh-CN" altLang="en-US" sz="4800" b="1" dirty="0">
                <a:solidFill>
                  <a:srgbClr val="FF0000"/>
                </a:solidFill>
                <a:sym typeface="+mn-ea"/>
              </a:rPr>
              <a:t>宴饮的丰富、奢华。</a:t>
            </a:r>
            <a:endParaRPr lang="zh-CN" altLang="en-US" sz="4800" b="1" dirty="0">
              <a:solidFill>
                <a:srgbClr val="3333FF"/>
              </a:solidFill>
              <a:latin typeface="Arial" panose="020B0604020202020204" pitchFamily="34" charset="0"/>
            </a:endParaRPr>
          </a:p>
        </p:txBody>
      </p:sp>
      <p:sp>
        <p:nvSpPr>
          <p:cNvPr id="199689" name="矩形 199688"/>
          <p:cNvSpPr/>
          <p:nvPr/>
        </p:nvSpPr>
        <p:spPr>
          <a:xfrm>
            <a:off x="455613" y="3421063"/>
            <a:ext cx="3244850" cy="830262"/>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fontAlgn="auto">
              <a:spcBef>
                <a:spcPts val="0"/>
              </a:spcBef>
              <a:spcAft>
                <a:spcPts val="0"/>
              </a:spcAft>
              <a:defRPr/>
            </a:pPr>
            <a:r>
              <a:rPr lang="zh-CN" altLang="en-US" sz="4800" b="1" dirty="0">
                <a:solidFill>
                  <a:srgbClr val="3333FF"/>
                </a:solidFill>
                <a:latin typeface="Arial" panose="020B0604020202020204" pitchFamily="34" charset="0"/>
              </a:rPr>
              <a:t>写器皿贵重</a:t>
            </a:r>
          </a:p>
        </p:txBody>
      </p:sp>
      <p:sp>
        <p:nvSpPr>
          <p:cNvPr id="199690" name="矩形 199689"/>
          <p:cNvSpPr/>
          <p:nvPr/>
        </p:nvSpPr>
        <p:spPr>
          <a:xfrm>
            <a:off x="8137525" y="2592388"/>
            <a:ext cx="3856038" cy="828675"/>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fontAlgn="auto">
              <a:spcBef>
                <a:spcPct val="20000"/>
              </a:spcBef>
              <a:spcAft>
                <a:spcPts val="0"/>
              </a:spcAft>
              <a:buClr>
                <a:schemeClr val="bg2"/>
              </a:buClr>
              <a:buSzPct val="75000"/>
              <a:buFont typeface="Wingdings" panose="05000000000000000000" pitchFamily="2" charset="2"/>
              <a:buNone/>
              <a:defRPr/>
            </a:pPr>
            <a:r>
              <a:rPr lang="zh-CN" altLang="en-US" sz="4800" b="1" dirty="0">
                <a:solidFill>
                  <a:srgbClr val="FF0000"/>
                </a:solidFill>
                <a:latin typeface="Arial" panose="020B0604020202020204" pitchFamily="34" charset="0"/>
              </a:rPr>
              <a:t>写菜肴之珍奇</a:t>
            </a:r>
          </a:p>
        </p:txBody>
      </p:sp>
      <p:sp>
        <p:nvSpPr>
          <p:cNvPr id="31754" name="Line 7"/>
          <p:cNvSpPr>
            <a:spLocks noChangeShapeType="1"/>
          </p:cNvSpPr>
          <p:nvPr/>
        </p:nvSpPr>
        <p:spPr bwMode="auto">
          <a:xfrm flipH="1">
            <a:off x="5807075" y="1863725"/>
            <a:ext cx="3432175" cy="1854200"/>
          </a:xfrm>
          <a:prstGeom prst="line">
            <a:avLst/>
          </a:prstGeom>
          <a:noFill/>
          <a:ln w="9525">
            <a:solidFill>
              <a:schemeClr val="tx1"/>
            </a:solidFill>
            <a:round/>
            <a:headEnd/>
            <a:tailEnd type="triangle" w="med" len="med"/>
          </a:ln>
        </p:spPr>
        <p:txBody>
          <a:bodyPr/>
          <a:lstStyle/>
          <a:p>
            <a:endParaRPr lang="zh-CN" altLang="en-US"/>
          </a:p>
        </p:txBody>
      </p:sp>
      <p:sp>
        <p:nvSpPr>
          <p:cNvPr id="31755" name="Line 6"/>
          <p:cNvSpPr>
            <a:spLocks noChangeShapeType="1"/>
          </p:cNvSpPr>
          <p:nvPr/>
        </p:nvSpPr>
        <p:spPr bwMode="auto">
          <a:xfrm>
            <a:off x="4111625" y="1863725"/>
            <a:ext cx="1695450" cy="1854200"/>
          </a:xfrm>
          <a:prstGeom prst="line">
            <a:avLst/>
          </a:prstGeom>
          <a:noFill/>
          <a:ln w="9525">
            <a:solidFill>
              <a:schemeClr val="tx1"/>
            </a:solidFill>
            <a:round/>
            <a:headEnd/>
            <a:tailEnd type="triangle" w="med" len="med"/>
          </a:ln>
        </p:spPr>
        <p:txBody>
          <a:bodyPr/>
          <a:lstStyle/>
          <a:p>
            <a:endParaRPr lang="zh-CN" altLang="en-US"/>
          </a:p>
        </p:txBody>
      </p:sp>
      <p:sp>
        <p:nvSpPr>
          <p:cNvPr id="3" name="矩形 2"/>
          <p:cNvSpPr/>
          <p:nvPr/>
        </p:nvSpPr>
        <p:spPr>
          <a:xfrm>
            <a:off x="830580" y="4788535"/>
            <a:ext cx="2652395" cy="1198880"/>
          </a:xfrm>
          <a:prstGeom prst="rect">
            <a:avLst/>
          </a:prstGeom>
        </p:spPr>
        <p:style>
          <a:lnRef idx="3">
            <a:schemeClr val="lt1"/>
          </a:lnRef>
          <a:fillRef idx="1">
            <a:schemeClr val="accent4"/>
          </a:fillRef>
          <a:effectRef idx="1">
            <a:schemeClr val="accent4"/>
          </a:effectRef>
          <a:fontRef idx="minor">
            <a:schemeClr val="lt1"/>
          </a:fontRef>
        </p:style>
        <p:txBody>
          <a:bodyPr>
            <a:spAutoFit/>
            <a:scene3d>
              <a:camera prst="obliqueBottomLeft"/>
              <a:lightRig rig="threePt" dir="t"/>
            </a:scene3d>
            <a:sp3d extrusionH="387350">
              <a:extrusionClr>
                <a:srgbClr val="175BCB"/>
              </a:extrusionClr>
            </a:sp3d>
          </a:bodyPr>
          <a:lstStyle/>
          <a:p>
            <a:pPr algn="ctr" fontAlgn="auto">
              <a:spcBef>
                <a:spcPts val="0"/>
              </a:spcBef>
              <a:spcAft>
                <a:spcPts val="0"/>
              </a:spcAft>
              <a:defRPr/>
            </a:pPr>
            <a:r>
              <a:rPr lang="zh-CN" altLang="en-US" sz="7200" b="1" dirty="0">
                <a:blipFill>
                  <a:blip r:embed="rId2"/>
                  <a:tile tx="0" ty="0" sx="82000" sy="63000" flip="none" algn="br"/>
                </a:blipFill>
                <a:effectLst>
                  <a:outerShdw blurRad="60007" dist="310007" dir="7680000" sy="30000" kx="1300200" algn="ctr" rotWithShape="0">
                    <a:srgbClr val="0D1E55">
                      <a:alpha val="32000"/>
                    </a:srgbClr>
                  </a:outerShdw>
                </a:effectLst>
                <a:sym typeface="+mn-ea"/>
              </a:rPr>
              <a:t>夸张 </a:t>
            </a:r>
          </a:p>
        </p:txBody>
      </p:sp>
    </p:spTree>
    <p:extLst>
      <p:ext uri="{BB962C8B-B14F-4D97-AF65-F5344CB8AC3E}">
        <p14:creationId xmlns:p14="http://schemas.microsoft.com/office/powerpoint/2010/main" val="123609948"/>
      </p:ext>
    </p:extLst>
  </p:cSld>
  <p:clrMapOvr>
    <a:masterClrMapping/>
  </p:clrMapOvr>
  <p:transition spd="med">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矩形 106497"/>
          <p:cNvSpPr/>
          <p:nvPr/>
        </p:nvSpPr>
        <p:spPr>
          <a:xfrm>
            <a:off x="373063" y="95250"/>
            <a:ext cx="9880600" cy="1198563"/>
          </a:xfrm>
          <a:prstGeom prst="rect">
            <a:avLst/>
          </a:prstGeom>
          <a:noFill/>
          <a:ln w="9525">
            <a:noFill/>
          </a:ln>
        </p:spPr>
        <p:txBody>
          <a:bodyPr>
            <a:spAutoFit/>
          </a:bodyPr>
          <a:lstStyle/>
          <a:p>
            <a:pPr fontAlgn="auto">
              <a:lnSpc>
                <a:spcPct val="150000"/>
              </a:lnSpc>
              <a:spcBef>
                <a:spcPts val="0"/>
              </a:spcBef>
              <a:spcAft>
                <a:spcPts val="0"/>
              </a:spcAft>
              <a:defRPr/>
            </a:pPr>
            <a:r>
              <a:rPr lang="zh-CN" altLang="en-US" sz="4800" b="1" dirty="0">
                <a:solidFill>
                  <a:srgbClr val="FF0000"/>
                </a:solidFill>
                <a:effectLst>
                  <a:outerShdw blurRad="38100" dist="38100" dir="2700000">
                    <a:srgbClr val="C0C0C0"/>
                  </a:outerShdw>
                </a:effectLst>
                <a:latin typeface="Arial" panose="020B0604020202020204" pitchFamily="34" charset="0"/>
                <a:ea typeface="楷体_GB2312" pitchFamily="49" charset="-122"/>
              </a:rPr>
              <a:t>停</a:t>
            </a:r>
            <a:r>
              <a:rPr lang="zh-CN" altLang="en-US" sz="4800" b="1" dirty="0">
                <a:solidFill>
                  <a:prstClr val="black"/>
                </a:solidFill>
                <a:effectLst>
                  <a:outerShdw blurRad="38100" dist="38100" dir="2700000">
                    <a:srgbClr val="C0C0C0"/>
                  </a:outerShdw>
                </a:effectLst>
                <a:latin typeface="Arial" panose="020B0604020202020204" pitchFamily="34" charset="0"/>
                <a:ea typeface="楷体_GB2312" pitchFamily="49" charset="-122"/>
              </a:rPr>
              <a:t>杯</a:t>
            </a:r>
            <a:r>
              <a:rPr lang="zh-CN" altLang="en-US" sz="4800" b="1" dirty="0">
                <a:solidFill>
                  <a:srgbClr val="FF0000"/>
                </a:solidFill>
                <a:effectLst>
                  <a:outerShdw blurRad="38100" dist="38100" dir="2700000">
                    <a:srgbClr val="C0C0C0"/>
                  </a:outerShdw>
                </a:effectLst>
                <a:latin typeface="Arial" panose="020B0604020202020204" pitchFamily="34" charset="0"/>
                <a:ea typeface="楷体_GB2312" pitchFamily="49" charset="-122"/>
              </a:rPr>
              <a:t>投</a:t>
            </a:r>
            <a:r>
              <a:rPr lang="zh-CN" altLang="en-US" sz="4800" b="1" dirty="0">
                <a:effectLst>
                  <a:outerShdw blurRad="38100" dist="38100" dir="2700000">
                    <a:srgbClr val="C0C0C0"/>
                  </a:outerShdw>
                </a:effectLst>
                <a:latin typeface="Arial" panose="020B0604020202020204" pitchFamily="34" charset="0"/>
                <a:ea typeface="楷体_GB2312" pitchFamily="49" charset="-122"/>
              </a:rPr>
              <a:t>箸</a:t>
            </a:r>
            <a:r>
              <a:rPr lang="zh-CN" altLang="en-US" sz="4800" b="1" dirty="0">
                <a:solidFill>
                  <a:prstClr val="black"/>
                </a:solidFill>
                <a:effectLst>
                  <a:outerShdw blurRad="38100" dist="38100" dir="2700000">
                    <a:srgbClr val="C0C0C0"/>
                  </a:outerShdw>
                </a:effectLst>
                <a:latin typeface="Arial" panose="020B0604020202020204" pitchFamily="34" charset="0"/>
                <a:ea typeface="楷体_GB2312" pitchFamily="49" charset="-122"/>
              </a:rPr>
              <a:t>不能食，</a:t>
            </a:r>
            <a:r>
              <a:rPr lang="zh-CN" altLang="en-US" sz="4800" b="1" dirty="0">
                <a:solidFill>
                  <a:srgbClr val="FF0000"/>
                </a:solidFill>
                <a:effectLst>
                  <a:outerShdw blurRad="38100" dist="38100" dir="2700000">
                    <a:srgbClr val="C0C0C0"/>
                  </a:outerShdw>
                </a:effectLst>
                <a:latin typeface="Arial" panose="020B0604020202020204" pitchFamily="34" charset="0"/>
                <a:ea typeface="楷体_GB2312" pitchFamily="49" charset="-122"/>
              </a:rPr>
              <a:t>拔</a:t>
            </a:r>
            <a:r>
              <a:rPr lang="zh-CN" altLang="en-US" sz="4800" b="1" dirty="0">
                <a:solidFill>
                  <a:prstClr val="black"/>
                </a:solidFill>
                <a:effectLst>
                  <a:outerShdw blurRad="38100" dist="38100" dir="2700000">
                    <a:srgbClr val="C0C0C0"/>
                  </a:outerShdw>
                </a:effectLst>
                <a:latin typeface="Arial" panose="020B0604020202020204" pitchFamily="34" charset="0"/>
                <a:ea typeface="楷体_GB2312" pitchFamily="49" charset="-122"/>
              </a:rPr>
              <a:t>剑</a:t>
            </a:r>
            <a:r>
              <a:rPr lang="zh-CN" altLang="en-US" sz="4800" b="1" dirty="0">
                <a:effectLst>
                  <a:outerShdw blurRad="38100" dist="38100" dir="2700000">
                    <a:srgbClr val="C0C0C0"/>
                  </a:outerShdw>
                </a:effectLst>
                <a:latin typeface="Arial" panose="020B0604020202020204" pitchFamily="34" charset="0"/>
                <a:ea typeface="楷体_GB2312" pitchFamily="49" charset="-122"/>
              </a:rPr>
              <a:t>四</a:t>
            </a:r>
            <a:r>
              <a:rPr lang="zh-CN" altLang="en-US" sz="4800" b="1" dirty="0">
                <a:solidFill>
                  <a:srgbClr val="FF0000"/>
                </a:solidFill>
                <a:effectLst>
                  <a:outerShdw blurRad="38100" dist="38100" dir="2700000">
                    <a:srgbClr val="C0C0C0"/>
                  </a:outerShdw>
                </a:effectLst>
                <a:latin typeface="Arial" panose="020B0604020202020204" pitchFamily="34" charset="0"/>
                <a:ea typeface="楷体_GB2312" pitchFamily="49" charset="-122"/>
              </a:rPr>
              <a:t>顾</a:t>
            </a:r>
            <a:r>
              <a:rPr lang="zh-CN" altLang="en-US" sz="4800" b="1" dirty="0">
                <a:solidFill>
                  <a:prstClr val="black"/>
                </a:solidFill>
                <a:effectLst>
                  <a:outerShdw blurRad="38100" dist="38100" dir="2700000">
                    <a:srgbClr val="C0C0C0"/>
                  </a:outerShdw>
                </a:effectLst>
                <a:latin typeface="Arial" panose="020B0604020202020204" pitchFamily="34" charset="0"/>
                <a:ea typeface="楷体_GB2312" pitchFamily="49" charset="-122"/>
              </a:rPr>
              <a:t>心茫然。</a:t>
            </a:r>
          </a:p>
        </p:txBody>
      </p:sp>
      <p:pic>
        <p:nvPicPr>
          <p:cNvPr id="33798" name="图片 3" descr="timg (12)"/>
          <p:cNvPicPr>
            <a:picLocks noChangeAspect="1"/>
          </p:cNvPicPr>
          <p:nvPr/>
        </p:nvPicPr>
        <p:blipFill>
          <a:blip r:embed="rId2"/>
          <a:srcRect/>
          <a:stretch>
            <a:fillRect/>
          </a:stretch>
        </p:blipFill>
        <p:spPr bwMode="auto">
          <a:xfrm>
            <a:off x="138113" y="2147888"/>
            <a:ext cx="6732587" cy="3455987"/>
          </a:xfrm>
          <a:prstGeom prst="rect">
            <a:avLst/>
          </a:prstGeom>
          <a:noFill/>
          <a:ln w="9525">
            <a:noFill/>
            <a:miter lim="800000"/>
            <a:headEnd/>
            <a:tailEnd/>
          </a:ln>
        </p:spPr>
      </p:pic>
      <p:sp>
        <p:nvSpPr>
          <p:cNvPr id="9" name="文本框 8"/>
          <p:cNvSpPr txBox="1"/>
          <p:nvPr/>
        </p:nvSpPr>
        <p:spPr>
          <a:xfrm>
            <a:off x="7031863" y="1675278"/>
            <a:ext cx="4767151" cy="440120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indent="304800" fontAlgn="auto">
              <a:spcBef>
                <a:spcPts val="0"/>
              </a:spcBef>
              <a:spcAft>
                <a:spcPts val="0"/>
              </a:spcAft>
              <a:defRPr/>
            </a:pPr>
            <a:r>
              <a:rPr lang="en-US" altLang="zh-CN" sz="4000" b="1" dirty="0">
                <a:solidFill>
                  <a:schemeClr val="tx1"/>
                </a:solidFill>
                <a:sym typeface="+mn-ea"/>
              </a:rPr>
              <a:t>    </a:t>
            </a:r>
            <a:r>
              <a:rPr lang="zh-CN" sz="4000" b="1" dirty="0">
                <a:solidFill>
                  <a:schemeClr val="tx1"/>
                </a:solidFill>
                <a:sym typeface="+mn-ea"/>
              </a:rPr>
              <a:t>连续</a:t>
            </a:r>
            <a:r>
              <a:rPr lang="zh-CN" sz="4000" b="1" dirty="0" smtClean="0">
                <a:solidFill>
                  <a:schemeClr val="tx1"/>
                </a:solidFill>
                <a:sym typeface="+mn-ea"/>
              </a:rPr>
              <a:t>使用</a:t>
            </a:r>
            <a:r>
              <a:rPr lang="zh-CN" sz="4000" b="1" dirty="0" smtClean="0">
                <a:solidFill>
                  <a:schemeClr val="tx1"/>
                </a:solidFill>
                <a:cs typeface="宋体" panose="02010600030101010101" pitchFamily="2" charset="-122"/>
                <a:sym typeface="+mn-ea"/>
              </a:rPr>
              <a:t>“停”</a:t>
            </a:r>
            <a:r>
              <a:rPr lang="zh-CN" sz="4000" b="1" dirty="0">
                <a:solidFill>
                  <a:schemeClr val="tx1"/>
                </a:solidFill>
                <a:cs typeface="宋体" panose="02010600030101010101" pitchFamily="2" charset="-122"/>
                <a:sym typeface="+mn-ea"/>
              </a:rPr>
              <a:t>“投”“拔”“顾”四个动词，生动刻画了当时诗人十分</a:t>
            </a:r>
            <a:r>
              <a:rPr lang="zh-CN" sz="6000" b="1" dirty="0">
                <a:solidFill>
                  <a:srgbClr val="1029E4"/>
                </a:solidFill>
                <a:cs typeface="宋体" panose="02010600030101010101" pitchFamily="2" charset="-122"/>
                <a:sym typeface="+mn-ea"/>
              </a:rPr>
              <a:t>悲愤苦闷</a:t>
            </a:r>
            <a:r>
              <a:rPr lang="zh-CN" sz="4000" b="1" dirty="0">
                <a:solidFill>
                  <a:schemeClr val="tx1"/>
                </a:solidFill>
                <a:cs typeface="宋体" panose="02010600030101010101" pitchFamily="2" charset="-122"/>
                <a:sym typeface="+mn-ea"/>
              </a:rPr>
              <a:t>的心情。</a:t>
            </a:r>
            <a:endParaRPr lang="zh-CN" altLang="en-US" sz="4000" b="1" dirty="0">
              <a:solidFill>
                <a:schemeClr val="tx1"/>
              </a:solidFill>
              <a:cs typeface="宋体" panose="02010600030101010101" pitchFamily="2" charset="-122"/>
              <a:sym typeface="+mn-ea"/>
            </a:endParaRPr>
          </a:p>
        </p:txBody>
      </p:sp>
    </p:spTree>
    <p:extLst>
      <p:ext uri="{BB962C8B-B14F-4D97-AF65-F5344CB8AC3E}">
        <p14:creationId xmlns:p14="http://schemas.microsoft.com/office/powerpoint/2010/main" val="3916659478"/>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矩形 110593"/>
          <p:cNvSpPr/>
          <p:nvPr/>
        </p:nvSpPr>
        <p:spPr>
          <a:xfrm>
            <a:off x="271463" y="54511"/>
            <a:ext cx="11649075" cy="1015663"/>
          </a:xfrm>
          <a:prstGeom prst="rect">
            <a:avLst/>
          </a:prstGeom>
          <a:noFill/>
          <a:ln w="9525">
            <a:noFill/>
          </a:ln>
        </p:spPr>
        <p:txBody>
          <a:bodyPr>
            <a:spAutoFit/>
          </a:bodyPr>
          <a:lstStyle/>
          <a:p>
            <a:pPr fontAlgn="auto">
              <a:lnSpc>
                <a:spcPct val="150000"/>
              </a:lnSpc>
              <a:spcBef>
                <a:spcPts val="0"/>
              </a:spcBef>
              <a:spcAft>
                <a:spcPts val="0"/>
              </a:spcAft>
              <a:defRPr/>
            </a:pPr>
            <a:r>
              <a:rPr lang="zh-CN" altLang="en-US" sz="4000" b="1" dirty="0">
                <a:solidFill>
                  <a:srgbClr val="000000"/>
                </a:solidFill>
                <a:effectLst>
                  <a:outerShdw blurRad="38100" dist="38100" dir="2700000">
                    <a:srgbClr val="C0C0C0"/>
                  </a:outerShdw>
                </a:effectLst>
                <a:latin typeface="Arial" panose="020B0604020202020204" pitchFamily="34" charset="0"/>
                <a:ea typeface="楷体_GB2312" pitchFamily="49" charset="-122"/>
              </a:rPr>
              <a:t>欲渡黄河冰塞川，将登太行雪满山。</a:t>
            </a:r>
          </a:p>
        </p:txBody>
      </p:sp>
      <p:sp>
        <p:nvSpPr>
          <p:cNvPr id="110596" name="矩形 110595"/>
          <p:cNvSpPr/>
          <p:nvPr/>
        </p:nvSpPr>
        <p:spPr>
          <a:xfrm>
            <a:off x="173038" y="4500563"/>
            <a:ext cx="11747500" cy="1938337"/>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fontAlgn="auto">
              <a:spcBef>
                <a:spcPts val="0"/>
              </a:spcBef>
              <a:spcAft>
                <a:spcPts val="0"/>
              </a:spcAft>
              <a:defRPr/>
            </a:pPr>
            <a:r>
              <a:rPr lang="zh-CN" altLang="en-US" sz="4000" b="1" dirty="0">
                <a:latin typeface="Arial" panose="020B0604020202020204" pitchFamily="34" charset="0"/>
                <a:ea typeface="楷体_GB2312" pitchFamily="49" charset="-122"/>
              </a:rPr>
              <a:t>赏析：整句话运用</a:t>
            </a:r>
            <a:r>
              <a:rPr lang="zh-CN" altLang="en-US" sz="4000" b="1" dirty="0">
                <a:solidFill>
                  <a:srgbClr val="FF0000"/>
                </a:solidFill>
                <a:effectLst>
                  <a:outerShdw blurRad="38100" dist="38100" dir="2700000">
                    <a:srgbClr val="C0C0C0"/>
                  </a:outerShdw>
                </a:effectLst>
                <a:latin typeface="Arial" panose="020B0604020202020204" pitchFamily="34" charset="0"/>
                <a:ea typeface="楷体_GB2312" pitchFamily="49" charset="-122"/>
              </a:rPr>
              <a:t>比兴</a:t>
            </a:r>
            <a:r>
              <a:rPr lang="zh-CN" altLang="en-US" sz="4000" b="1" dirty="0">
                <a:effectLst>
                  <a:outerShdw blurRad="38100" dist="38100" dir="2700000">
                    <a:srgbClr val="C0C0C0"/>
                  </a:outerShdw>
                </a:effectLst>
                <a:latin typeface="Arial" panose="020B0604020202020204" pitchFamily="34" charset="0"/>
                <a:ea typeface="楷体_GB2312" pitchFamily="49" charset="-122"/>
              </a:rPr>
              <a:t>的修辞，说明自己的</a:t>
            </a:r>
            <a:r>
              <a:rPr lang="zh-CN" altLang="en-US" sz="4000" b="1" dirty="0">
                <a:solidFill>
                  <a:srgbClr val="FF0000"/>
                </a:solidFill>
                <a:effectLst>
                  <a:outerShdw blurRad="38100" dist="38100" dir="2700000">
                    <a:srgbClr val="C0C0C0"/>
                  </a:outerShdw>
                </a:effectLst>
                <a:latin typeface="Arial" panose="020B0604020202020204" pitchFamily="34" charset="0"/>
                <a:ea typeface="楷体_GB2312" pitchFamily="49" charset="-122"/>
              </a:rPr>
              <a:t>仕途道路受到阻塞，济世安民的理想无法实现。</a:t>
            </a:r>
          </a:p>
          <a:p>
            <a:pPr fontAlgn="auto">
              <a:spcBef>
                <a:spcPts val="0"/>
              </a:spcBef>
              <a:spcAft>
                <a:spcPts val="0"/>
              </a:spcAft>
              <a:defRPr/>
            </a:pPr>
            <a:r>
              <a:rPr lang="zh-CN" altLang="en-US" sz="4000" b="1" dirty="0">
                <a:solidFill>
                  <a:srgbClr val="FF0000"/>
                </a:solidFill>
                <a:latin typeface="Arial" panose="020B0604020202020204" pitchFamily="34" charset="0"/>
                <a:sym typeface="+mn-ea"/>
              </a:rPr>
              <a:t>      交代了诗人惆怅的原因，含有无限的悲慨。</a:t>
            </a:r>
            <a:endParaRPr lang="zh-CN" altLang="en-US" sz="4000" b="1" dirty="0">
              <a:solidFill>
                <a:srgbClr val="FF0000"/>
              </a:solidFill>
              <a:latin typeface="楷体_GB2312" pitchFamily="49" charset="-122"/>
              <a:ea typeface="楷体_GB2312" pitchFamily="49" charset="-122"/>
            </a:endParaRPr>
          </a:p>
        </p:txBody>
      </p:sp>
      <p:sp>
        <p:nvSpPr>
          <p:cNvPr id="110600" name="矩形 110599"/>
          <p:cNvSpPr/>
          <p:nvPr/>
        </p:nvSpPr>
        <p:spPr>
          <a:xfrm>
            <a:off x="292100" y="1682750"/>
            <a:ext cx="2754313" cy="1076325"/>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fontAlgn="auto">
              <a:spcBef>
                <a:spcPts val="0"/>
              </a:spcBef>
              <a:spcAft>
                <a:spcPts val="0"/>
              </a:spcAft>
              <a:defRPr/>
            </a:pPr>
            <a:r>
              <a:rPr lang="en-US" altLang="zh-CN" sz="3200" b="1" dirty="0">
                <a:latin typeface="Arial" panose="020B0604020202020204" pitchFamily="34" charset="0"/>
              </a:rPr>
              <a:t>“</a:t>
            </a:r>
            <a:r>
              <a:rPr lang="zh-CN" altLang="en-US" sz="3200" b="1" dirty="0">
                <a:latin typeface="Arial" panose="020B0604020202020204" pitchFamily="34" charset="0"/>
              </a:rPr>
              <a:t>欲渡黄河”、“将登太行”</a:t>
            </a:r>
          </a:p>
        </p:txBody>
      </p:sp>
      <p:sp>
        <p:nvSpPr>
          <p:cNvPr id="110602" name="矩形 110601"/>
          <p:cNvSpPr/>
          <p:nvPr/>
        </p:nvSpPr>
        <p:spPr>
          <a:xfrm>
            <a:off x="5087938" y="1868488"/>
            <a:ext cx="3272050" cy="707886"/>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pPr fontAlgn="auto">
              <a:spcBef>
                <a:spcPts val="0"/>
              </a:spcBef>
              <a:spcAft>
                <a:spcPts val="0"/>
              </a:spcAft>
              <a:defRPr/>
            </a:pPr>
            <a:r>
              <a:rPr lang="zh-CN" altLang="en-US" sz="4000" b="1" dirty="0" smtClean="0">
                <a:solidFill>
                  <a:srgbClr val="3333FF"/>
                </a:solidFill>
                <a:latin typeface="Arial" panose="020B0604020202020204" pitchFamily="34" charset="0"/>
              </a:rPr>
              <a:t>对理想</a:t>
            </a:r>
            <a:r>
              <a:rPr lang="zh-CN" altLang="en-US" sz="4000" b="1" dirty="0">
                <a:solidFill>
                  <a:srgbClr val="3333FF"/>
                </a:solidFill>
                <a:latin typeface="Arial" panose="020B0604020202020204" pitchFamily="34" charset="0"/>
              </a:rPr>
              <a:t>的追求</a:t>
            </a:r>
          </a:p>
        </p:txBody>
      </p:sp>
      <p:sp>
        <p:nvSpPr>
          <p:cNvPr id="110603" name="矩形 110602"/>
          <p:cNvSpPr/>
          <p:nvPr/>
        </p:nvSpPr>
        <p:spPr>
          <a:xfrm>
            <a:off x="292100" y="3087688"/>
            <a:ext cx="2701925" cy="1076325"/>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fontAlgn="auto">
              <a:spcBef>
                <a:spcPts val="0"/>
              </a:spcBef>
              <a:spcAft>
                <a:spcPts val="0"/>
              </a:spcAft>
              <a:defRPr/>
            </a:pPr>
            <a:r>
              <a:rPr lang="en-US" altLang="zh-CN" sz="3200" b="1" dirty="0">
                <a:latin typeface="Arial" panose="020B0604020202020204" pitchFamily="34" charset="0"/>
              </a:rPr>
              <a:t>“</a:t>
            </a:r>
            <a:r>
              <a:rPr lang="zh-CN" altLang="en-US" sz="3200" b="1" dirty="0">
                <a:latin typeface="Arial" panose="020B0604020202020204" pitchFamily="34" charset="0"/>
              </a:rPr>
              <a:t>冰塞川”、“雪满山”</a:t>
            </a:r>
          </a:p>
        </p:txBody>
      </p:sp>
      <p:sp>
        <p:nvSpPr>
          <p:cNvPr id="110604" name="矩形 110603"/>
          <p:cNvSpPr>
            <a:spLocks noChangeArrowheads="1"/>
          </p:cNvSpPr>
          <p:nvPr/>
        </p:nvSpPr>
        <p:spPr bwMode="auto">
          <a:xfrm>
            <a:off x="3341688" y="1619250"/>
            <a:ext cx="998537" cy="582613"/>
          </a:xfrm>
          <a:prstGeom prst="rect">
            <a:avLst/>
          </a:prstGeom>
          <a:noFill/>
          <a:ln w="9525">
            <a:noFill/>
            <a:miter lim="800000"/>
            <a:headEnd/>
            <a:tailEnd/>
          </a:ln>
        </p:spPr>
        <p:txBody>
          <a:bodyPr wrap="none">
            <a:spAutoFit/>
          </a:bodyPr>
          <a:lstStyle/>
          <a:p>
            <a:r>
              <a:rPr lang="zh-CN" altLang="en-US" sz="3200" b="1">
                <a:solidFill>
                  <a:srgbClr val="3333FF"/>
                </a:solidFill>
              </a:rPr>
              <a:t>比喻</a:t>
            </a:r>
          </a:p>
        </p:txBody>
      </p:sp>
      <p:sp>
        <p:nvSpPr>
          <p:cNvPr id="38919" name="右箭头 110605"/>
          <p:cNvSpPr>
            <a:spLocks noChangeArrowheads="1"/>
          </p:cNvSpPr>
          <p:nvPr/>
        </p:nvSpPr>
        <p:spPr bwMode="auto">
          <a:xfrm>
            <a:off x="3046413" y="2185988"/>
            <a:ext cx="1871662" cy="71437"/>
          </a:xfrm>
          <a:prstGeom prst="rightArrow">
            <a:avLst>
              <a:gd name="adj1" fmla="val 50000"/>
              <a:gd name="adj2" fmla="val 655004"/>
            </a:avLst>
          </a:prstGeom>
          <a:solidFill>
            <a:schemeClr val="accent1"/>
          </a:solidFill>
          <a:ln w="9525">
            <a:solidFill>
              <a:schemeClr val="tx1"/>
            </a:solidFill>
            <a:miter lim="800000"/>
            <a:headEnd/>
            <a:tailEnd/>
          </a:ln>
        </p:spPr>
        <p:txBody>
          <a:bodyPr/>
          <a:lstStyle/>
          <a:p>
            <a:endParaRPr lang="zh-CN" altLang="en-US">
              <a:latin typeface="Calibri" pitchFamily="34" charset="0"/>
            </a:endParaRPr>
          </a:p>
        </p:txBody>
      </p:sp>
      <p:sp>
        <p:nvSpPr>
          <p:cNvPr id="38920" name="右箭头 110606"/>
          <p:cNvSpPr>
            <a:spLocks noChangeArrowheads="1"/>
          </p:cNvSpPr>
          <p:nvPr/>
        </p:nvSpPr>
        <p:spPr bwMode="auto">
          <a:xfrm>
            <a:off x="2994025" y="3598863"/>
            <a:ext cx="1871663" cy="71437"/>
          </a:xfrm>
          <a:prstGeom prst="rightArrow">
            <a:avLst>
              <a:gd name="adj1" fmla="val 50000"/>
              <a:gd name="adj2" fmla="val 655005"/>
            </a:avLst>
          </a:prstGeom>
          <a:solidFill>
            <a:schemeClr val="accent1"/>
          </a:solidFill>
          <a:ln w="9525">
            <a:solidFill>
              <a:schemeClr val="tx1"/>
            </a:solidFill>
            <a:miter lim="800000"/>
            <a:headEnd/>
            <a:tailEnd/>
          </a:ln>
        </p:spPr>
        <p:txBody>
          <a:bodyPr/>
          <a:lstStyle/>
          <a:p>
            <a:endParaRPr lang="zh-CN" altLang="en-US">
              <a:latin typeface="Calibri" pitchFamily="34" charset="0"/>
            </a:endParaRPr>
          </a:p>
        </p:txBody>
      </p:sp>
      <p:sp>
        <p:nvSpPr>
          <p:cNvPr id="110608" name="矩形 110607"/>
          <p:cNvSpPr>
            <a:spLocks noChangeArrowheads="1"/>
          </p:cNvSpPr>
          <p:nvPr/>
        </p:nvSpPr>
        <p:spPr bwMode="auto">
          <a:xfrm>
            <a:off x="3224213" y="3087688"/>
            <a:ext cx="1000125" cy="582612"/>
          </a:xfrm>
          <a:prstGeom prst="rect">
            <a:avLst/>
          </a:prstGeom>
          <a:noFill/>
          <a:ln w="9525">
            <a:noFill/>
            <a:miter lim="800000"/>
            <a:headEnd/>
            <a:tailEnd/>
          </a:ln>
        </p:spPr>
        <p:txBody>
          <a:bodyPr wrap="none">
            <a:spAutoFit/>
          </a:bodyPr>
          <a:lstStyle/>
          <a:p>
            <a:r>
              <a:rPr lang="zh-CN" altLang="en-US" sz="3200" b="1">
                <a:solidFill>
                  <a:srgbClr val="3333FF"/>
                </a:solidFill>
              </a:rPr>
              <a:t>比喻</a:t>
            </a:r>
          </a:p>
        </p:txBody>
      </p:sp>
      <p:sp>
        <p:nvSpPr>
          <p:cNvPr id="18457" name="Text Box 25"/>
          <p:cNvSpPr txBox="1"/>
          <p:nvPr/>
        </p:nvSpPr>
        <p:spPr>
          <a:xfrm>
            <a:off x="5087938" y="2717800"/>
            <a:ext cx="6869112" cy="1322388"/>
          </a:xfrm>
          <a:prstGeom prst="rect">
            <a:avLst/>
          </a:prstGeom>
        </p:spPr>
        <p:style>
          <a:lnRef idx="2">
            <a:schemeClr val="accent5"/>
          </a:lnRef>
          <a:fillRef idx="1">
            <a:schemeClr val="lt1"/>
          </a:fillRef>
          <a:effectRef idx="0">
            <a:schemeClr val="accent5"/>
          </a:effectRef>
          <a:fontRef idx="minor">
            <a:schemeClr val="dk1"/>
          </a:fontRef>
        </p:style>
        <p:txBody>
          <a:bodyPr>
            <a:spAutoFit/>
          </a:bodyPr>
          <a:lstStyle/>
          <a:p>
            <a:pPr fontAlgn="auto">
              <a:spcBef>
                <a:spcPts val="0"/>
              </a:spcBef>
              <a:spcAft>
                <a:spcPts val="0"/>
              </a:spcAft>
              <a:defRPr/>
            </a:pPr>
            <a:r>
              <a:rPr lang="zh-CN" altLang="en-US" sz="4000" b="1" dirty="0">
                <a:solidFill>
                  <a:srgbClr val="3333FF"/>
                </a:solidFill>
              </a:rPr>
              <a:t>仕途的艰难、人生道路上的艰难险阻</a:t>
            </a:r>
          </a:p>
        </p:txBody>
      </p:sp>
      <p:sp>
        <p:nvSpPr>
          <p:cNvPr id="3" name="文本框 2"/>
          <p:cNvSpPr txBox="1"/>
          <p:nvPr/>
        </p:nvSpPr>
        <p:spPr>
          <a:xfrm>
            <a:off x="9867900" y="885825"/>
            <a:ext cx="1712913" cy="1014413"/>
          </a:xfrm>
          <a:prstGeom prst="rect">
            <a:avLst/>
          </a:prstGeom>
          <a:noFill/>
        </p:spPr>
        <p:txBody>
          <a:bodyPr wrap="none">
            <a:spAutoFit/>
          </a:bodyPr>
          <a:lstStyle/>
          <a:p>
            <a:pPr fontAlgn="auto">
              <a:spcBef>
                <a:spcPts val="0"/>
              </a:spcBef>
              <a:spcAft>
                <a:spcPts val="0"/>
              </a:spcAft>
              <a:defRPr/>
            </a:pPr>
            <a:r>
              <a:rPr lang="zh-CN" altLang="en-US" sz="6000" b="1" dirty="0">
                <a:solidFill>
                  <a:srgbClr val="FF0000"/>
                </a:solidFill>
                <a:effectLst>
                  <a:outerShdw blurRad="38100" dist="38100" dir="2700000">
                    <a:srgbClr val="C0C0C0"/>
                  </a:outerShdw>
                </a:effectLst>
                <a:latin typeface="Arial" panose="020B0604020202020204" pitchFamily="34" charset="0"/>
                <a:ea typeface="楷体_GB2312" pitchFamily="49" charset="-122"/>
                <a:sym typeface="+mn-ea"/>
              </a:rPr>
              <a:t>比兴</a:t>
            </a:r>
            <a:endParaRPr lang="zh-CN" altLang="en-US" sz="6000">
              <a:latin typeface="+mn-lt"/>
              <a:ea typeface="+mn-ea"/>
            </a:endParaRPr>
          </a:p>
        </p:txBody>
      </p:sp>
    </p:spTree>
    <p:extLst>
      <p:ext uri="{BB962C8B-B14F-4D97-AF65-F5344CB8AC3E}">
        <p14:creationId xmlns:p14="http://schemas.microsoft.com/office/powerpoint/2010/main" val="712047144"/>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0600"/>
                                        </p:tgtEl>
                                        <p:attrNameLst>
                                          <p:attrName>style.visibility</p:attrName>
                                        </p:attrNameLst>
                                      </p:cBhvr>
                                      <p:to>
                                        <p:strVal val="visible"/>
                                      </p:to>
                                    </p:set>
                                    <p:anim calcmode="lin" valueType="num">
                                      <p:cBhvr additive="base">
                                        <p:cTn id="13" dur="500" fill="hold"/>
                                        <p:tgtEl>
                                          <p:spTgt spid="110600"/>
                                        </p:tgtEl>
                                        <p:attrNameLst>
                                          <p:attrName>ppt_x</p:attrName>
                                        </p:attrNameLst>
                                      </p:cBhvr>
                                      <p:tavLst>
                                        <p:tav tm="0">
                                          <p:val>
                                            <p:strVal val="#ppt_x"/>
                                          </p:val>
                                        </p:tav>
                                        <p:tav tm="100000">
                                          <p:val>
                                            <p:strVal val="#ppt_x"/>
                                          </p:val>
                                        </p:tav>
                                      </p:tavLst>
                                    </p:anim>
                                    <p:anim calcmode="lin" valueType="num">
                                      <p:cBhvr additive="base">
                                        <p:cTn id="14" dur="500" fill="hold"/>
                                        <p:tgtEl>
                                          <p:spTgt spid="11060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0604"/>
                                        </p:tgtEl>
                                        <p:attrNameLst>
                                          <p:attrName>style.visibility</p:attrName>
                                        </p:attrNameLst>
                                      </p:cBhvr>
                                      <p:to>
                                        <p:strVal val="visible"/>
                                      </p:to>
                                    </p:set>
                                    <p:anim calcmode="lin" valueType="num">
                                      <p:cBhvr additive="base">
                                        <p:cTn id="19" dur="500" fill="hold"/>
                                        <p:tgtEl>
                                          <p:spTgt spid="110604"/>
                                        </p:tgtEl>
                                        <p:attrNameLst>
                                          <p:attrName>ppt_x</p:attrName>
                                        </p:attrNameLst>
                                      </p:cBhvr>
                                      <p:tavLst>
                                        <p:tav tm="0">
                                          <p:val>
                                            <p:strVal val="#ppt_x"/>
                                          </p:val>
                                        </p:tav>
                                        <p:tav tm="100000">
                                          <p:val>
                                            <p:strVal val="#ppt_x"/>
                                          </p:val>
                                        </p:tav>
                                      </p:tavLst>
                                    </p:anim>
                                    <p:anim calcmode="lin" valueType="num">
                                      <p:cBhvr additive="base">
                                        <p:cTn id="20" dur="500" fill="hold"/>
                                        <p:tgtEl>
                                          <p:spTgt spid="11060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0602"/>
                                        </p:tgtEl>
                                        <p:attrNameLst>
                                          <p:attrName>style.visibility</p:attrName>
                                        </p:attrNameLst>
                                      </p:cBhvr>
                                      <p:to>
                                        <p:strVal val="visible"/>
                                      </p:to>
                                    </p:set>
                                    <p:anim calcmode="lin" valueType="num">
                                      <p:cBhvr additive="base">
                                        <p:cTn id="25" dur="500" fill="hold"/>
                                        <p:tgtEl>
                                          <p:spTgt spid="110602"/>
                                        </p:tgtEl>
                                        <p:attrNameLst>
                                          <p:attrName>ppt_x</p:attrName>
                                        </p:attrNameLst>
                                      </p:cBhvr>
                                      <p:tavLst>
                                        <p:tav tm="0">
                                          <p:val>
                                            <p:strVal val="#ppt_x"/>
                                          </p:val>
                                        </p:tav>
                                        <p:tav tm="100000">
                                          <p:val>
                                            <p:strVal val="#ppt_x"/>
                                          </p:val>
                                        </p:tav>
                                      </p:tavLst>
                                    </p:anim>
                                    <p:anim calcmode="lin" valueType="num">
                                      <p:cBhvr additive="base">
                                        <p:cTn id="26" dur="500" fill="hold"/>
                                        <p:tgtEl>
                                          <p:spTgt spid="11060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0603"/>
                                        </p:tgtEl>
                                        <p:attrNameLst>
                                          <p:attrName>style.visibility</p:attrName>
                                        </p:attrNameLst>
                                      </p:cBhvr>
                                      <p:to>
                                        <p:strVal val="visible"/>
                                      </p:to>
                                    </p:set>
                                    <p:anim calcmode="lin" valueType="num">
                                      <p:cBhvr additive="base">
                                        <p:cTn id="31" dur="500" fill="hold"/>
                                        <p:tgtEl>
                                          <p:spTgt spid="110603"/>
                                        </p:tgtEl>
                                        <p:attrNameLst>
                                          <p:attrName>ppt_x</p:attrName>
                                        </p:attrNameLst>
                                      </p:cBhvr>
                                      <p:tavLst>
                                        <p:tav tm="0">
                                          <p:val>
                                            <p:strVal val="#ppt_x"/>
                                          </p:val>
                                        </p:tav>
                                        <p:tav tm="100000">
                                          <p:val>
                                            <p:strVal val="#ppt_x"/>
                                          </p:val>
                                        </p:tav>
                                      </p:tavLst>
                                    </p:anim>
                                    <p:anim calcmode="lin" valueType="num">
                                      <p:cBhvr additive="base">
                                        <p:cTn id="32" dur="500" fill="hold"/>
                                        <p:tgtEl>
                                          <p:spTgt spid="11060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0608"/>
                                        </p:tgtEl>
                                        <p:attrNameLst>
                                          <p:attrName>style.visibility</p:attrName>
                                        </p:attrNameLst>
                                      </p:cBhvr>
                                      <p:to>
                                        <p:strVal val="visible"/>
                                      </p:to>
                                    </p:set>
                                    <p:anim calcmode="lin" valueType="num">
                                      <p:cBhvr additive="base">
                                        <p:cTn id="37" dur="500" fill="hold"/>
                                        <p:tgtEl>
                                          <p:spTgt spid="110608"/>
                                        </p:tgtEl>
                                        <p:attrNameLst>
                                          <p:attrName>ppt_x</p:attrName>
                                        </p:attrNameLst>
                                      </p:cBhvr>
                                      <p:tavLst>
                                        <p:tav tm="0">
                                          <p:val>
                                            <p:strVal val="#ppt_x"/>
                                          </p:val>
                                        </p:tav>
                                        <p:tav tm="100000">
                                          <p:val>
                                            <p:strVal val="#ppt_x"/>
                                          </p:val>
                                        </p:tav>
                                      </p:tavLst>
                                    </p:anim>
                                    <p:anim calcmode="lin" valueType="num">
                                      <p:cBhvr additive="base">
                                        <p:cTn id="38" dur="500" fill="hold"/>
                                        <p:tgtEl>
                                          <p:spTgt spid="11060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 presetClass="entr" presetSubtype="16" fill="hold" grpId="0" nodeType="clickEffect">
                                  <p:stCondLst>
                                    <p:cond delay="0"/>
                                  </p:stCondLst>
                                  <p:childTnLst>
                                    <p:set>
                                      <p:cBhvr>
                                        <p:cTn id="42" dur="1" fill="hold">
                                          <p:stCondLst>
                                            <p:cond delay="0"/>
                                          </p:stCondLst>
                                        </p:cTn>
                                        <p:tgtEl>
                                          <p:spTgt spid="18457"/>
                                        </p:tgtEl>
                                        <p:attrNameLst>
                                          <p:attrName>style.visibility</p:attrName>
                                        </p:attrNameLst>
                                      </p:cBhvr>
                                      <p:to>
                                        <p:strVal val="visible"/>
                                      </p:to>
                                    </p:set>
                                    <p:animEffect transition="in" filter="box(in)">
                                      <p:cBhvr>
                                        <p:cTn id="43" dur="500"/>
                                        <p:tgtEl>
                                          <p:spTgt spid="18457"/>
                                        </p:tgtEl>
                                      </p:cBhvr>
                                    </p:animEffect>
                                  </p:childTnLst>
                                </p:cTn>
                              </p:par>
                            </p:childTnLst>
                          </p:cTn>
                        </p:par>
                      </p:childTnLst>
                    </p:cTn>
                  </p:par>
                  <p:par>
                    <p:cTn id="44" fill="hold">
                      <p:stCondLst>
                        <p:cond delay="indefinite"/>
                      </p:stCondLst>
                      <p:childTnLst>
                        <p:par>
                          <p:cTn id="45" fill="hold">
                            <p:stCondLst>
                              <p:cond delay="0"/>
                            </p:stCondLst>
                            <p:childTnLst>
                              <p:par>
                                <p:cTn id="46" presetID="4" presetClass="entr" presetSubtype="16" fill="hold" grpId="0" nodeType="clickEffect">
                                  <p:stCondLst>
                                    <p:cond delay="0"/>
                                  </p:stCondLst>
                                  <p:childTnLst>
                                    <p:set>
                                      <p:cBhvr>
                                        <p:cTn id="47" dur="1" fill="hold">
                                          <p:stCondLst>
                                            <p:cond delay="0"/>
                                          </p:stCondLst>
                                        </p:cTn>
                                        <p:tgtEl>
                                          <p:spTgt spid="110596"/>
                                        </p:tgtEl>
                                        <p:attrNameLst>
                                          <p:attrName>style.visibility</p:attrName>
                                        </p:attrNameLst>
                                      </p:cBhvr>
                                      <p:to>
                                        <p:strVal val="visible"/>
                                      </p:to>
                                    </p:set>
                                    <p:animEffect transition="in" filter="box(in)">
                                      <p:cBhvr>
                                        <p:cTn id="48" dur="500"/>
                                        <p:tgtEl>
                                          <p:spTgt spid="1105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6" grpId="0" bldLvl="0" animBg="1"/>
      <p:bldP spid="110600" grpId="0" bldLvl="0" animBg="1"/>
      <p:bldP spid="110602" grpId="0" bldLvl="0" animBg="1"/>
      <p:bldP spid="110603" grpId="0" bldLvl="0" animBg="1"/>
      <p:bldP spid="110604" grpId="0"/>
      <p:bldP spid="110608" grpId="0"/>
      <p:bldP spid="18457" grpId="0" bldLvl="0" animBg="1"/>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1" name="文本占位符 155650"/>
          <p:cNvSpPr>
            <a:spLocks noGrp="1"/>
          </p:cNvSpPr>
          <p:nvPr/>
        </p:nvSpPr>
        <p:spPr>
          <a:xfrm>
            <a:off x="4763" y="2955925"/>
            <a:ext cx="12184062" cy="66309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ts val="5500"/>
              </a:lnSpc>
              <a:spcAft>
                <a:spcPts val="0"/>
              </a:spcAft>
              <a:buFont typeface="Arial" panose="020B0604020202020204" pitchFamily="34" charset="0"/>
              <a:buNone/>
              <a:defRPr/>
            </a:pPr>
            <a:endParaRPr lang="zh-CN" altLang="en-US" sz="4000" b="1" dirty="0">
              <a:solidFill>
                <a:srgbClr val="663300"/>
              </a:solidFill>
              <a:effectLst>
                <a:outerShdw blurRad="38100" dist="38100" dir="2700000">
                  <a:srgbClr val="C0C0C0"/>
                </a:outerShdw>
              </a:effectLst>
              <a:ea typeface="楷体_GB2312" pitchFamily="49" charset="-122"/>
            </a:endParaRPr>
          </a:p>
        </p:txBody>
      </p:sp>
      <p:sp>
        <p:nvSpPr>
          <p:cNvPr id="2" name="WordArt 10"/>
          <p:cNvSpPr>
            <a:spLocks noChangeArrowheads="1" noChangeShapeType="1" noTextEdit="1"/>
          </p:cNvSpPr>
          <p:nvPr/>
        </p:nvSpPr>
        <p:spPr bwMode="auto">
          <a:xfrm>
            <a:off x="9106884" y="0"/>
            <a:ext cx="2143125" cy="1095376"/>
          </a:xfrm>
          <a:prstGeom prst="rect">
            <a:avLst/>
          </a:prstGeom>
        </p:spPr>
        <p:txBody>
          <a:bodyPr wrap="none" fromWordArt="1">
            <a:prstTxWarp prst="textFadeUp">
              <a:avLst>
                <a:gd name="adj" fmla="val 9991"/>
              </a:avLst>
            </a:prstTxWarp>
          </a:bodyPr>
          <a:lstStyle/>
          <a:p>
            <a:pPr algn="ctr"/>
            <a:r>
              <a:rPr lang="zh-CN" altLang="en-US" sz="3600" kern="10" dirty="0">
                <a:ln w="22225">
                  <a:solidFill>
                    <a:srgbClr val="000000"/>
                  </a:solidFill>
                  <a:round/>
                  <a:headEnd/>
                  <a:tailEnd/>
                </a:ln>
                <a:solidFill>
                  <a:prstClr val="black"/>
                </a:solidFill>
                <a:effectLst>
                  <a:outerShdw dist="35921" dir="2700000" sy="50000" rotWithShape="0">
                    <a:srgbClr val="875B0D">
                      <a:alpha val="54999"/>
                    </a:srgbClr>
                  </a:outerShdw>
                </a:effectLst>
                <a:latin typeface="宋体"/>
                <a:ea typeface="宋体"/>
              </a:rPr>
              <a:t>典故</a:t>
            </a:r>
          </a:p>
        </p:txBody>
      </p:sp>
      <p:sp>
        <p:nvSpPr>
          <p:cNvPr id="3" name="文本框 2"/>
          <p:cNvSpPr txBox="1"/>
          <p:nvPr/>
        </p:nvSpPr>
        <p:spPr>
          <a:xfrm>
            <a:off x="269875" y="1001713"/>
            <a:ext cx="6175375" cy="5767387"/>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gn="ctr" fontAlgn="auto">
              <a:spcBef>
                <a:spcPts val="0"/>
              </a:spcBef>
              <a:spcAft>
                <a:spcPts val="0"/>
              </a:spcAft>
              <a:defRPr/>
            </a:pPr>
            <a:r>
              <a:rPr lang="zh-CN" altLang="en-US" sz="4800" b="1" dirty="0">
                <a:solidFill>
                  <a:srgbClr val="FF0000"/>
                </a:solidFill>
                <a:effectLst>
                  <a:outerShdw blurRad="38100" dist="38100" dir="2700000">
                    <a:srgbClr val="C0C0C0"/>
                  </a:outerShdw>
                </a:effectLst>
                <a:sym typeface="+mn-ea"/>
              </a:rPr>
              <a:t>伊尹</a:t>
            </a:r>
            <a:endParaRPr lang="zh-CN" altLang="en-US" sz="4000" b="1" dirty="0">
              <a:solidFill>
                <a:srgbClr val="FF0000"/>
              </a:solidFill>
              <a:effectLst>
                <a:outerShdw blurRad="38100" dist="38100" dir="2700000">
                  <a:srgbClr val="C0C0C0"/>
                </a:outerShdw>
              </a:effectLst>
            </a:endParaRPr>
          </a:p>
          <a:p>
            <a:pPr fontAlgn="auto">
              <a:lnSpc>
                <a:spcPts val="5500"/>
              </a:lnSpc>
              <a:spcBef>
                <a:spcPts val="0"/>
              </a:spcBef>
              <a:spcAft>
                <a:spcPts val="0"/>
              </a:spcAft>
              <a:defRPr/>
            </a:pPr>
            <a:r>
              <a:rPr lang="zh-CN" altLang="en-US" sz="4000" b="1" dirty="0">
                <a:solidFill>
                  <a:prstClr val="black"/>
                </a:solidFill>
                <a:effectLst>
                  <a:outerShdw blurRad="38100" dist="38100" dir="2700000">
                    <a:srgbClr val="C0C0C0"/>
                  </a:outerShdw>
                </a:effectLst>
                <a:sym typeface="+mn-ea"/>
              </a:rPr>
              <a:t>          </a:t>
            </a:r>
            <a:r>
              <a:rPr lang="zh-CN" altLang="en-US" sz="4000" b="1" dirty="0">
                <a:solidFill>
                  <a:srgbClr val="663300"/>
                </a:solidFill>
                <a:effectLst>
                  <a:outerShdw blurRad="38100" dist="38100" dir="2700000">
                    <a:srgbClr val="C0C0C0"/>
                  </a:outerShdw>
                </a:effectLst>
                <a:ea typeface="楷体_GB2312" pitchFamily="49" charset="-122"/>
                <a:sym typeface="+mn-ea"/>
              </a:rPr>
              <a:t>商朝初年著名丞相。本是</a:t>
            </a:r>
            <a:r>
              <a:rPr lang="zh-CN" altLang="en-US" sz="4000" b="1" dirty="0">
                <a:solidFill>
                  <a:srgbClr val="FF0000"/>
                </a:solidFill>
                <a:effectLst>
                  <a:outerShdw blurRad="38100" dist="38100" dir="2700000">
                    <a:srgbClr val="C0C0C0"/>
                  </a:outerShdw>
                </a:effectLst>
                <a:ea typeface="楷体_GB2312" pitchFamily="49" charset="-122"/>
                <a:sym typeface="+mn-ea"/>
              </a:rPr>
              <a:t>商汤奴隶</a:t>
            </a:r>
            <a:r>
              <a:rPr lang="zh-CN" altLang="en-US" sz="4000" b="1" dirty="0">
                <a:solidFill>
                  <a:srgbClr val="663300"/>
                </a:solidFill>
                <a:effectLst>
                  <a:outerShdw blurRad="38100" dist="38100" dir="2700000">
                    <a:srgbClr val="C0C0C0"/>
                  </a:outerShdw>
                </a:effectLst>
                <a:ea typeface="楷体_GB2312" pitchFamily="49" charset="-122"/>
                <a:sym typeface="+mn-ea"/>
              </a:rPr>
              <a:t>，但有远大抱负，不甘做奴隶，于是利用向商汤进食机会向商汤分析天下形势。商汤很欣赏他，提拔他为宰相。</a:t>
            </a:r>
            <a:r>
              <a:rPr lang="zh-CN" altLang="en-US" sz="4000" b="1" dirty="0">
                <a:solidFill>
                  <a:srgbClr val="FF0000"/>
                </a:solidFill>
                <a:latin typeface="Arial" panose="020B0604020202020204" pitchFamily="34" charset="0"/>
                <a:ea typeface="黑体" panose="02010609060101010101" pitchFamily="49" charset="-122"/>
                <a:sym typeface="+mn-ea"/>
              </a:rPr>
              <a:t>受命于商汤助商灭夏</a:t>
            </a:r>
          </a:p>
        </p:txBody>
      </p:sp>
      <p:sp>
        <p:nvSpPr>
          <p:cNvPr id="4" name="文本框 3"/>
          <p:cNvSpPr txBox="1"/>
          <p:nvPr/>
        </p:nvSpPr>
        <p:spPr>
          <a:xfrm>
            <a:off x="6784975" y="1001713"/>
            <a:ext cx="5175250" cy="5734050"/>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gn="ctr" fontAlgn="auto">
              <a:lnSpc>
                <a:spcPts val="5500"/>
              </a:lnSpc>
              <a:spcBef>
                <a:spcPts val="0"/>
              </a:spcBef>
              <a:spcAft>
                <a:spcPts val="0"/>
              </a:spcAft>
              <a:defRPr/>
            </a:pPr>
            <a:r>
              <a:rPr lang="zh-CN" altLang="en-US" sz="4800" b="1" dirty="0">
                <a:solidFill>
                  <a:srgbClr val="FF0000"/>
                </a:solidFill>
                <a:effectLst>
                  <a:outerShdw blurRad="38100" dist="38100" dir="2700000">
                    <a:srgbClr val="C0C0C0"/>
                  </a:outerShdw>
                </a:effectLst>
                <a:sym typeface="+mn-ea"/>
              </a:rPr>
              <a:t>吕尚（姜子牙</a:t>
            </a:r>
            <a:r>
              <a:rPr lang="zh-CN" altLang="en-US" sz="4800" b="1" dirty="0">
                <a:solidFill>
                  <a:prstClr val="black"/>
                </a:solidFill>
                <a:effectLst>
                  <a:outerShdw blurRad="38100" dist="38100" dir="2700000">
                    <a:srgbClr val="C0C0C0"/>
                  </a:outerShdw>
                </a:effectLst>
                <a:sym typeface="+mn-ea"/>
              </a:rPr>
              <a:t>）</a:t>
            </a:r>
            <a:endParaRPr lang="zh-CN" altLang="en-US" sz="4000" b="1" dirty="0">
              <a:solidFill>
                <a:prstClr val="black"/>
              </a:solidFill>
              <a:effectLst>
                <a:outerShdw blurRad="38100" dist="38100" dir="2700000">
                  <a:srgbClr val="C0C0C0"/>
                </a:outerShdw>
              </a:effectLst>
            </a:endParaRPr>
          </a:p>
          <a:p>
            <a:pPr fontAlgn="auto">
              <a:lnSpc>
                <a:spcPts val="5500"/>
              </a:lnSpc>
              <a:spcBef>
                <a:spcPts val="0"/>
              </a:spcBef>
              <a:spcAft>
                <a:spcPts val="0"/>
              </a:spcAft>
              <a:defRPr/>
            </a:pPr>
            <a:r>
              <a:rPr lang="zh-CN" altLang="en-US" sz="4000" b="1" dirty="0">
                <a:solidFill>
                  <a:prstClr val="black"/>
                </a:solidFill>
                <a:effectLst>
                  <a:outerShdw blurRad="38100" dist="38100" dir="2700000">
                    <a:srgbClr val="C0C0C0"/>
                  </a:outerShdw>
                </a:effectLst>
                <a:sym typeface="+mn-ea"/>
              </a:rPr>
              <a:t>          </a:t>
            </a:r>
            <a:r>
              <a:rPr lang="zh-CN" altLang="en-US" sz="4000" b="1" dirty="0">
                <a:solidFill>
                  <a:srgbClr val="663300"/>
                </a:solidFill>
                <a:effectLst>
                  <a:outerShdw blurRad="38100" dist="38100" dir="2700000">
                    <a:srgbClr val="C0C0C0"/>
                  </a:outerShdw>
                </a:effectLst>
                <a:ea typeface="楷体_GB2312" pitchFamily="49" charset="-122"/>
                <a:sym typeface="+mn-ea"/>
              </a:rPr>
              <a:t>深明兵法战策。曾去殷商求做官，不成。</a:t>
            </a:r>
            <a:r>
              <a:rPr lang="zh-CN" altLang="en-US" sz="4000" b="1" dirty="0">
                <a:solidFill>
                  <a:srgbClr val="FF0000"/>
                </a:solidFill>
                <a:effectLst>
                  <a:outerShdw blurRad="38100" dist="38100" dir="2700000">
                    <a:srgbClr val="C0C0C0"/>
                  </a:outerShdw>
                </a:effectLst>
                <a:ea typeface="楷体_GB2312" pitchFamily="49" charset="-122"/>
                <a:sym typeface="+mn-ea"/>
              </a:rPr>
              <a:t>直到八十岁时</a:t>
            </a:r>
            <a:r>
              <a:rPr lang="zh-CN" altLang="en-US" sz="4000" b="1" dirty="0">
                <a:solidFill>
                  <a:srgbClr val="663300"/>
                </a:solidFill>
                <a:effectLst>
                  <a:outerShdw blurRad="38100" dist="38100" dir="2700000">
                    <a:srgbClr val="C0C0C0"/>
                  </a:outerShdw>
                </a:effectLst>
                <a:ea typeface="楷体_GB2312" pitchFamily="49" charset="-122"/>
                <a:sym typeface="+mn-ea"/>
              </a:rPr>
              <a:t>，遇见了西伯侯姬昌，被认定是难得的贤才。于是</a:t>
            </a:r>
            <a:r>
              <a:rPr lang="zh-CN" altLang="en-US" sz="4000" b="1" dirty="0">
                <a:solidFill>
                  <a:srgbClr val="FF0000"/>
                </a:solidFill>
                <a:effectLst>
                  <a:outerShdw blurRad="38100" dist="38100" dir="2700000">
                    <a:srgbClr val="C0C0C0"/>
                  </a:outerShdw>
                </a:effectLst>
                <a:ea typeface="楷体_GB2312" pitchFamily="49" charset="-122"/>
                <a:sym typeface="+mn-ea"/>
              </a:rPr>
              <a:t>辅佐姬昌父子兴周灭纣。</a:t>
            </a:r>
          </a:p>
        </p:txBody>
      </p:sp>
      <p:sp>
        <p:nvSpPr>
          <p:cNvPr id="5" name="文本框 4"/>
          <p:cNvSpPr txBox="1"/>
          <p:nvPr/>
        </p:nvSpPr>
        <p:spPr>
          <a:xfrm>
            <a:off x="374626" y="177691"/>
            <a:ext cx="8417689" cy="707886"/>
          </a:xfrm>
          <a:prstGeom prst="rect">
            <a:avLst/>
          </a:prstGeom>
          <a:noFill/>
        </p:spPr>
        <p:txBody>
          <a:bodyPr wrap="none" rtlCol="0">
            <a:spAutoFit/>
          </a:bodyPr>
          <a:lstStyle/>
          <a:p>
            <a:r>
              <a:rPr lang="zh-CN" altLang="en-US" sz="4000" b="1" dirty="0"/>
              <a:t>闲</a:t>
            </a:r>
            <a:r>
              <a:rPr lang="zh-CN" altLang="en-US" sz="4000" b="1" dirty="0" smtClean="0"/>
              <a:t>来垂钓碧溪上，忽复乘舟梦日边。</a:t>
            </a:r>
            <a:endParaRPr lang="zh-CN" altLang="en-US" sz="4000" b="1" dirty="0"/>
          </a:p>
        </p:txBody>
      </p:sp>
    </p:spTree>
    <p:extLst>
      <p:ext uri="{BB962C8B-B14F-4D97-AF65-F5344CB8AC3E}">
        <p14:creationId xmlns:p14="http://schemas.microsoft.com/office/powerpoint/2010/main" val="3695539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ext Box 3"/>
          <p:cNvSpPr txBox="1">
            <a:spLocks noChangeArrowheads="1"/>
          </p:cNvSpPr>
          <p:nvPr/>
        </p:nvSpPr>
        <p:spPr bwMode="auto">
          <a:xfrm>
            <a:off x="111125" y="404813"/>
            <a:ext cx="5251450" cy="3476625"/>
          </a:xfrm>
          <a:prstGeom prst="rect">
            <a:avLst/>
          </a:prstGeom>
          <a:noFill/>
          <a:ln>
            <a:noFill/>
          </a:ln>
          <a:effectLst/>
        </p:spPr>
        <p:txBody>
          <a:bodyPr>
            <a:spAutoFit/>
          </a:bodyPr>
          <a:lstStyle/>
          <a:p>
            <a:pPr fontAlgn="auto">
              <a:spcBef>
                <a:spcPts val="0"/>
              </a:spcBef>
              <a:spcAft>
                <a:spcPts val="0"/>
              </a:spcAft>
              <a:defRPr/>
            </a:pPr>
            <a:endParaRPr lang="en-US" altLang="zh-CN" sz="4400" b="1" dirty="0">
              <a:solidFill>
                <a:srgbClr val="0000FF"/>
              </a:solidFill>
              <a:effectLst>
                <a:outerShdw blurRad="38100" dist="38100" dir="2700000">
                  <a:srgbClr val="C0C0C0"/>
                </a:outerShdw>
              </a:effectLst>
              <a:latin typeface="Arial" panose="020B0604020202020204" pitchFamily="34" charset="0"/>
              <a:ea typeface="隶书" pitchFamily="49" charset="-122"/>
            </a:endParaRPr>
          </a:p>
          <a:p>
            <a:pPr fontAlgn="auto">
              <a:spcBef>
                <a:spcPts val="0"/>
              </a:spcBef>
              <a:spcAft>
                <a:spcPts val="0"/>
              </a:spcAft>
              <a:defRPr/>
            </a:pPr>
            <a:r>
              <a:rPr lang="zh-CN" altLang="en-US" sz="4000" b="1" dirty="0">
                <a:solidFill>
                  <a:srgbClr val="0000FF"/>
                </a:solidFill>
                <a:effectLst>
                  <a:outerShdw blurRad="38100" dist="38100" dir="2700000">
                    <a:srgbClr val="C0C0C0"/>
                  </a:outerShdw>
                </a:effectLst>
                <a:latin typeface="Arial" panose="020B0604020202020204" pitchFamily="34" charset="0"/>
                <a:ea typeface="隶书" pitchFamily="49" charset="-122"/>
              </a:rPr>
              <a:t>闲来垂钓碧溪上，</a:t>
            </a:r>
          </a:p>
          <a:p>
            <a:pPr fontAlgn="auto">
              <a:spcBef>
                <a:spcPts val="0"/>
              </a:spcBef>
              <a:spcAft>
                <a:spcPts val="0"/>
              </a:spcAft>
              <a:defRPr/>
            </a:pPr>
            <a:endParaRPr lang="zh-CN" altLang="en-US" sz="4000" b="1" dirty="0">
              <a:solidFill>
                <a:srgbClr val="0000FF"/>
              </a:solidFill>
              <a:effectLst>
                <a:outerShdw blurRad="38100" dist="38100" dir="2700000">
                  <a:srgbClr val="C0C0C0"/>
                </a:outerShdw>
              </a:effectLst>
              <a:latin typeface="Arial" panose="020B0604020202020204" pitchFamily="34" charset="0"/>
              <a:ea typeface="隶书" pitchFamily="49" charset="-122"/>
            </a:endParaRPr>
          </a:p>
          <a:p>
            <a:pPr fontAlgn="auto">
              <a:spcBef>
                <a:spcPts val="0"/>
              </a:spcBef>
              <a:spcAft>
                <a:spcPts val="0"/>
              </a:spcAft>
              <a:defRPr/>
            </a:pPr>
            <a:r>
              <a:rPr lang="zh-CN" altLang="en-US" sz="4000" b="1" dirty="0">
                <a:solidFill>
                  <a:srgbClr val="0000FF"/>
                </a:solidFill>
                <a:effectLst>
                  <a:outerShdw blurRad="38100" dist="38100" dir="2700000">
                    <a:srgbClr val="C0C0C0"/>
                  </a:outerShdw>
                </a:effectLst>
                <a:latin typeface="Arial" panose="020B0604020202020204" pitchFamily="34" charset="0"/>
                <a:ea typeface="隶书" pitchFamily="49" charset="-122"/>
              </a:rPr>
              <a:t>忽复乘舟梦日边</a:t>
            </a:r>
            <a:r>
              <a:rPr lang="zh-CN" altLang="en-US" sz="4800" b="1" dirty="0">
                <a:solidFill>
                  <a:srgbClr val="0000FF"/>
                </a:solidFill>
                <a:effectLst>
                  <a:outerShdw blurRad="38100" dist="38100" dir="2700000">
                    <a:srgbClr val="C0C0C0"/>
                  </a:outerShdw>
                </a:effectLst>
                <a:latin typeface="Arial" panose="020B0604020202020204" pitchFamily="34" charset="0"/>
                <a:ea typeface="隶书" pitchFamily="49" charset="-122"/>
              </a:rPr>
              <a:t>。</a:t>
            </a:r>
          </a:p>
          <a:p>
            <a:pPr fontAlgn="auto">
              <a:spcBef>
                <a:spcPts val="0"/>
              </a:spcBef>
              <a:spcAft>
                <a:spcPts val="0"/>
              </a:spcAft>
              <a:defRPr/>
            </a:pPr>
            <a:endParaRPr lang="zh-CN" altLang="zh-CN" sz="4800" b="1" dirty="0">
              <a:solidFill>
                <a:srgbClr val="0000FF"/>
              </a:solidFill>
              <a:effectLst>
                <a:outerShdw blurRad="38100" dist="38100" dir="2700000">
                  <a:srgbClr val="C0C0C0"/>
                </a:outerShdw>
              </a:effectLst>
              <a:latin typeface="Arial" panose="020B0604020202020204" pitchFamily="34" charset="0"/>
              <a:ea typeface="隶书" pitchFamily="49" charset="-122"/>
            </a:endParaRPr>
          </a:p>
        </p:txBody>
      </p:sp>
      <p:sp>
        <p:nvSpPr>
          <p:cNvPr id="41986" name="Text Box 5"/>
          <p:cNvSpPr txBox="1">
            <a:spLocks noChangeArrowheads="1"/>
          </p:cNvSpPr>
          <p:nvPr/>
        </p:nvSpPr>
        <p:spPr bwMode="auto">
          <a:xfrm>
            <a:off x="6435725" y="2930525"/>
            <a:ext cx="309563" cy="368300"/>
          </a:xfrm>
          <a:prstGeom prst="rect">
            <a:avLst/>
          </a:prstGeom>
          <a:noFill/>
          <a:ln w="9525">
            <a:noFill/>
            <a:miter lim="800000"/>
            <a:headEnd/>
            <a:tailEnd/>
          </a:ln>
        </p:spPr>
        <p:txBody>
          <a:bodyPr wrap="none">
            <a:spAutoFit/>
          </a:bodyPr>
          <a:lstStyle/>
          <a:p>
            <a:endParaRPr lang="zh-CN" altLang="zh-CN">
              <a:solidFill>
                <a:prstClr val="black"/>
              </a:solidFill>
              <a:ea typeface="隶书"/>
              <a:cs typeface="隶书"/>
            </a:endParaRPr>
          </a:p>
        </p:txBody>
      </p:sp>
      <p:sp>
        <p:nvSpPr>
          <p:cNvPr id="16390" name="Text Box 6"/>
          <p:cNvSpPr txBox="1">
            <a:spLocks noChangeArrowheads="1"/>
          </p:cNvSpPr>
          <p:nvPr/>
        </p:nvSpPr>
        <p:spPr bwMode="auto">
          <a:xfrm>
            <a:off x="4405313" y="1171575"/>
            <a:ext cx="7612062" cy="646113"/>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fontAlgn="auto">
              <a:spcBef>
                <a:spcPts val="0"/>
              </a:spcBef>
              <a:spcAft>
                <a:spcPts val="0"/>
              </a:spcAft>
              <a:defRPr/>
            </a:pPr>
            <a:r>
              <a:rPr lang="zh-CN" altLang="en-US" sz="3600" b="1">
                <a:solidFill>
                  <a:prstClr val="black"/>
                </a:solidFill>
                <a:effectLst>
                  <a:outerShdw blurRad="38100" dist="38100" dir="2700000" algn="tl">
                    <a:srgbClr val="C0C0C0"/>
                  </a:outerShdw>
                </a:effectLst>
                <a:latin typeface="Arial" panose="020B0604020202020204" pitchFamily="34" charset="0"/>
                <a:ea typeface="隶书" pitchFamily="49" charset="-122"/>
              </a:rPr>
              <a:t>姜太公溪边垂钓遇周文王后</a:t>
            </a:r>
            <a:r>
              <a:rPr lang="zh-CN" altLang="en-US" sz="3600" b="1">
                <a:solidFill>
                  <a:srgbClr val="CC0000"/>
                </a:solidFill>
                <a:effectLst>
                  <a:outerShdw blurRad="38100" dist="38100" dir="2700000" algn="tl">
                    <a:srgbClr val="C0C0C0"/>
                  </a:outerShdw>
                </a:effectLst>
                <a:latin typeface="Arial" panose="020B0604020202020204" pitchFamily="34" charset="0"/>
                <a:ea typeface="隶书" pitchFamily="49" charset="-122"/>
              </a:rPr>
              <a:t>一展宏图</a:t>
            </a:r>
          </a:p>
        </p:txBody>
      </p:sp>
      <p:sp>
        <p:nvSpPr>
          <p:cNvPr id="16391" name="Text Box 7"/>
          <p:cNvSpPr txBox="1">
            <a:spLocks noChangeArrowheads="1"/>
          </p:cNvSpPr>
          <p:nvPr/>
        </p:nvSpPr>
        <p:spPr bwMode="auto">
          <a:xfrm>
            <a:off x="4405313" y="2257425"/>
            <a:ext cx="7612062" cy="1198563"/>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fontAlgn="auto">
              <a:spcBef>
                <a:spcPts val="0"/>
              </a:spcBef>
              <a:spcAft>
                <a:spcPts val="0"/>
              </a:spcAft>
              <a:defRPr/>
            </a:pPr>
            <a:r>
              <a:rPr lang="zh-CN" altLang="en-US" sz="3600" b="1">
                <a:solidFill>
                  <a:prstClr val="black"/>
                </a:solidFill>
                <a:effectLst>
                  <a:outerShdw blurRad="38100" dist="38100" dir="2700000" algn="tl">
                    <a:srgbClr val="C0C0C0"/>
                  </a:outerShdw>
                </a:effectLst>
                <a:latin typeface="Arial" panose="020B0604020202020204" pitchFamily="34" charset="0"/>
                <a:ea typeface="隶书" pitchFamily="49" charset="-122"/>
              </a:rPr>
              <a:t>伊尹梦见自己乘船在日月旁经过后被商汤</a:t>
            </a:r>
            <a:r>
              <a:rPr lang="zh-CN" altLang="en-US" sz="3600" b="1">
                <a:solidFill>
                  <a:srgbClr val="CC0000"/>
                </a:solidFill>
                <a:effectLst>
                  <a:outerShdw blurRad="38100" dist="38100" dir="2700000" algn="tl">
                    <a:srgbClr val="C0C0C0"/>
                  </a:outerShdw>
                </a:effectLst>
                <a:latin typeface="Arial" panose="020B0604020202020204" pitchFamily="34" charset="0"/>
                <a:ea typeface="隶书" pitchFamily="49" charset="-122"/>
              </a:rPr>
              <a:t>重用</a:t>
            </a:r>
            <a:r>
              <a:rPr lang="zh-CN" altLang="en-US" sz="3600" b="1">
                <a:solidFill>
                  <a:prstClr val="black"/>
                </a:solidFill>
                <a:effectLst>
                  <a:outerShdw blurRad="38100" dist="38100" dir="2700000" algn="tl">
                    <a:srgbClr val="C0C0C0"/>
                  </a:outerShdw>
                </a:effectLst>
                <a:latin typeface="Arial" panose="020B0604020202020204" pitchFamily="34" charset="0"/>
                <a:ea typeface="隶书" pitchFamily="49" charset="-122"/>
              </a:rPr>
              <a:t>。</a:t>
            </a:r>
          </a:p>
        </p:txBody>
      </p:sp>
      <p:pic>
        <p:nvPicPr>
          <p:cNvPr id="16392" name="Picture 8" descr="BD14677_"/>
          <p:cNvPicPr>
            <a:picLocks noChangeAspect="1"/>
          </p:cNvPicPr>
          <p:nvPr/>
        </p:nvPicPr>
        <p:blipFill>
          <a:blip r:embed="rId2"/>
          <a:srcRect/>
          <a:stretch>
            <a:fillRect/>
          </a:stretch>
        </p:blipFill>
        <p:spPr bwMode="auto">
          <a:xfrm>
            <a:off x="1243013" y="1698625"/>
            <a:ext cx="2808287" cy="215900"/>
          </a:xfrm>
          <a:prstGeom prst="rect">
            <a:avLst/>
          </a:prstGeom>
          <a:noFill/>
          <a:ln w="9525">
            <a:noFill/>
            <a:miter lim="800000"/>
            <a:headEnd/>
            <a:tailEnd/>
          </a:ln>
        </p:spPr>
      </p:pic>
      <p:pic>
        <p:nvPicPr>
          <p:cNvPr id="16393" name="Picture 9" descr="BD14677_"/>
          <p:cNvPicPr>
            <a:picLocks noChangeAspect="1"/>
          </p:cNvPicPr>
          <p:nvPr/>
        </p:nvPicPr>
        <p:blipFill>
          <a:blip r:embed="rId2"/>
          <a:srcRect/>
          <a:stretch>
            <a:fillRect/>
          </a:stretch>
        </p:blipFill>
        <p:spPr bwMode="auto">
          <a:xfrm>
            <a:off x="1331913" y="3006725"/>
            <a:ext cx="2808287" cy="215900"/>
          </a:xfrm>
          <a:prstGeom prst="rect">
            <a:avLst/>
          </a:prstGeom>
          <a:noFill/>
          <a:ln w="9525">
            <a:noFill/>
            <a:miter lim="800000"/>
            <a:headEnd/>
            <a:tailEnd/>
          </a:ln>
        </p:spPr>
      </p:pic>
      <p:sp>
        <p:nvSpPr>
          <p:cNvPr id="41991" name="Text Box 14"/>
          <p:cNvSpPr txBox="1">
            <a:spLocks noChangeArrowheads="1"/>
          </p:cNvSpPr>
          <p:nvPr/>
        </p:nvSpPr>
        <p:spPr bwMode="auto">
          <a:xfrm>
            <a:off x="3267075" y="5307013"/>
            <a:ext cx="309563" cy="368300"/>
          </a:xfrm>
          <a:prstGeom prst="rect">
            <a:avLst/>
          </a:prstGeom>
          <a:noFill/>
          <a:ln w="9525">
            <a:noFill/>
            <a:miter lim="800000"/>
            <a:headEnd/>
            <a:tailEnd/>
          </a:ln>
        </p:spPr>
        <p:txBody>
          <a:bodyPr wrap="none">
            <a:spAutoFit/>
          </a:bodyPr>
          <a:lstStyle/>
          <a:p>
            <a:endParaRPr lang="zh-CN" altLang="zh-CN">
              <a:solidFill>
                <a:prstClr val="black"/>
              </a:solidFill>
              <a:ea typeface="隶书"/>
              <a:cs typeface="隶书"/>
            </a:endParaRPr>
          </a:p>
        </p:txBody>
      </p:sp>
      <p:sp>
        <p:nvSpPr>
          <p:cNvPr id="155650" name="标题 155649"/>
          <p:cNvSpPr>
            <a:spLocks noGrp="1"/>
          </p:cNvSpPr>
          <p:nvPr/>
        </p:nvSpPr>
        <p:spPr>
          <a:xfrm>
            <a:off x="607695" y="271145"/>
            <a:ext cx="6937375" cy="533400"/>
          </a:xfrm>
          <a:prstGeom prst="rect">
            <a:avLst/>
          </a:prstGeom>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zh-CN" altLang="en-US" sz="5400" b="1" dirty="0">
                <a:ln w="22225">
                  <a:solidFill>
                    <a:srgbClr val="ED7D31"/>
                  </a:solidFill>
                  <a:prstDash val="solid"/>
                </a:ln>
                <a:solidFill>
                  <a:srgbClr val="ED7D31">
                    <a:lumMod val="40000"/>
                    <a:lumOff val="60000"/>
                  </a:srgbClr>
                </a:solidFill>
              </a:rPr>
              <a:t>两位古代贤人</a:t>
            </a:r>
          </a:p>
        </p:txBody>
      </p:sp>
      <p:graphicFrame>
        <p:nvGraphicFramePr>
          <p:cNvPr id="3" name="表格 2"/>
          <p:cNvGraphicFramePr/>
          <p:nvPr/>
        </p:nvGraphicFramePr>
        <p:xfrm>
          <a:off x="196850" y="3630613"/>
          <a:ext cx="11797665" cy="2781300"/>
        </p:xfrm>
        <a:graphic>
          <a:graphicData uri="http://schemas.openxmlformats.org/drawingml/2006/table">
            <a:tbl>
              <a:tblPr firstRow="1" bandRow="1">
                <a:tableStyleId>{5C22544A-7EE6-4342-B048-85BDC9FD1C3A}</a:tableStyleId>
              </a:tblPr>
              <a:tblGrid>
                <a:gridCol w="2949416"/>
                <a:gridCol w="2949417"/>
                <a:gridCol w="2949416"/>
                <a:gridCol w="2949416"/>
              </a:tblGrid>
              <a:tr h="1390650">
                <a:tc>
                  <a:txBody>
                    <a:bodyPr/>
                    <a:lstStyle/>
                    <a:p>
                      <a:pPr>
                        <a:buNone/>
                      </a:pPr>
                      <a:endParaRPr lang="zh-CN" altLang="en-US"/>
                    </a:p>
                  </a:txBody>
                  <a:tcPr>
                    <a:solidFill>
                      <a:schemeClr val="tx1"/>
                    </a:solidFill>
                  </a:tcPr>
                </a:tc>
                <a:tc>
                  <a:txBody>
                    <a:bodyPr/>
                    <a:lstStyle/>
                    <a:p>
                      <a:pPr>
                        <a:buNone/>
                      </a:pPr>
                      <a:endParaRPr lang="zh-CN" altLang="en-US"/>
                    </a:p>
                  </a:txBody>
                  <a:tcPr>
                    <a:solidFill>
                      <a:schemeClr val="tx1"/>
                    </a:solidFill>
                  </a:tcPr>
                </a:tc>
                <a:tc>
                  <a:txBody>
                    <a:bodyPr/>
                    <a:lstStyle/>
                    <a:p>
                      <a:pPr>
                        <a:buNone/>
                      </a:pPr>
                      <a:endParaRPr lang="zh-CN" altLang="en-US"/>
                    </a:p>
                  </a:txBody>
                  <a:tcPr>
                    <a:solidFill>
                      <a:schemeClr val="tx1"/>
                    </a:solidFill>
                  </a:tcPr>
                </a:tc>
                <a:tc>
                  <a:txBody>
                    <a:bodyPr/>
                    <a:lstStyle/>
                    <a:p>
                      <a:pPr>
                        <a:buNone/>
                      </a:pPr>
                      <a:endParaRPr lang="zh-CN" altLang="en-US"/>
                    </a:p>
                  </a:txBody>
                  <a:tcPr>
                    <a:solidFill>
                      <a:schemeClr val="tx1"/>
                    </a:solidFill>
                  </a:tcPr>
                </a:tc>
              </a:tr>
              <a:tr h="1390650">
                <a:tc>
                  <a:txBody>
                    <a:bodyPr/>
                    <a:lstStyle/>
                    <a:p>
                      <a:pPr>
                        <a:buNone/>
                      </a:pPr>
                      <a:endParaRPr lang="zh-CN" altLang="en-US"/>
                    </a:p>
                  </a:txBody>
                  <a:tcPr>
                    <a:solidFill>
                      <a:schemeClr val="tx1"/>
                    </a:solidFill>
                  </a:tcPr>
                </a:tc>
                <a:tc>
                  <a:txBody>
                    <a:bodyPr/>
                    <a:lstStyle/>
                    <a:p>
                      <a:pPr>
                        <a:buNone/>
                      </a:pPr>
                      <a:endParaRPr lang="zh-CN" altLang="en-US"/>
                    </a:p>
                  </a:txBody>
                  <a:tcPr>
                    <a:solidFill>
                      <a:schemeClr val="tx1"/>
                    </a:solidFill>
                  </a:tcPr>
                </a:tc>
                <a:tc>
                  <a:txBody>
                    <a:bodyPr/>
                    <a:lstStyle/>
                    <a:p>
                      <a:pPr>
                        <a:buNone/>
                      </a:pPr>
                      <a:endParaRPr lang="zh-CN" altLang="en-US"/>
                    </a:p>
                  </a:txBody>
                  <a:tcPr>
                    <a:solidFill>
                      <a:schemeClr val="tx1"/>
                    </a:solidFill>
                  </a:tcPr>
                </a:tc>
                <a:tc>
                  <a:txBody>
                    <a:bodyPr/>
                    <a:lstStyle/>
                    <a:p>
                      <a:pPr>
                        <a:buNone/>
                      </a:pPr>
                      <a:endParaRPr lang="zh-CN" altLang="en-US"/>
                    </a:p>
                  </a:txBody>
                  <a:tcPr>
                    <a:solidFill>
                      <a:schemeClr val="tx1"/>
                    </a:solidFill>
                  </a:tcPr>
                </a:tc>
              </a:tr>
            </a:tbl>
          </a:graphicData>
        </a:graphic>
      </p:graphicFrame>
      <p:sp>
        <p:nvSpPr>
          <p:cNvPr id="4" name="文本框 3"/>
          <p:cNvSpPr txBox="1">
            <a:spLocks noChangeArrowheads="1"/>
          </p:cNvSpPr>
          <p:nvPr/>
        </p:nvSpPr>
        <p:spPr bwMode="auto">
          <a:xfrm>
            <a:off x="993775" y="3881438"/>
            <a:ext cx="1908175" cy="2400300"/>
          </a:xfrm>
          <a:prstGeom prst="rect">
            <a:avLst/>
          </a:prstGeom>
          <a:noFill/>
          <a:ln w="9525">
            <a:noFill/>
            <a:miter lim="800000"/>
            <a:headEnd/>
            <a:tailEnd/>
          </a:ln>
        </p:spPr>
        <p:txBody>
          <a:bodyPr>
            <a:spAutoFit/>
          </a:bodyPr>
          <a:lstStyle/>
          <a:p>
            <a:pPr>
              <a:spcBef>
                <a:spcPct val="50000"/>
              </a:spcBef>
            </a:pPr>
            <a:r>
              <a:rPr lang="zh-CN" altLang="en-US" sz="6000" b="1">
                <a:solidFill>
                  <a:srgbClr val="FFFF00"/>
                </a:solidFill>
              </a:rPr>
              <a:t>二贤：</a:t>
            </a:r>
          </a:p>
          <a:p>
            <a:pPr>
              <a:spcBef>
                <a:spcPct val="50000"/>
              </a:spcBef>
            </a:pPr>
            <a:r>
              <a:rPr lang="zh-CN" altLang="en-US" sz="6000" b="1">
                <a:solidFill>
                  <a:srgbClr val="FFFF00"/>
                </a:solidFill>
              </a:rPr>
              <a:t>李白：</a:t>
            </a:r>
          </a:p>
        </p:txBody>
      </p:sp>
      <p:sp>
        <p:nvSpPr>
          <p:cNvPr id="5" name="文本框 4"/>
          <p:cNvSpPr txBox="1">
            <a:spLocks noChangeArrowheads="1"/>
          </p:cNvSpPr>
          <p:nvPr/>
        </p:nvSpPr>
        <p:spPr bwMode="auto">
          <a:xfrm>
            <a:off x="3459163" y="3881438"/>
            <a:ext cx="2543175" cy="2400300"/>
          </a:xfrm>
          <a:prstGeom prst="rect">
            <a:avLst/>
          </a:prstGeom>
          <a:noFill/>
          <a:ln w="9525">
            <a:noFill/>
            <a:miter lim="800000"/>
            <a:headEnd/>
            <a:tailEnd/>
          </a:ln>
        </p:spPr>
        <p:txBody>
          <a:bodyPr>
            <a:spAutoFit/>
          </a:bodyPr>
          <a:lstStyle/>
          <a:p>
            <a:pPr>
              <a:spcBef>
                <a:spcPct val="50000"/>
              </a:spcBef>
            </a:pPr>
            <a:r>
              <a:rPr lang="zh-CN" altLang="en-US" sz="6000" b="1" u="sng">
                <a:solidFill>
                  <a:srgbClr val="FF0000"/>
                </a:solidFill>
              </a:rPr>
              <a:t>有才能</a:t>
            </a:r>
          </a:p>
          <a:p>
            <a:pPr>
              <a:spcBef>
                <a:spcPct val="50000"/>
              </a:spcBef>
            </a:pPr>
            <a:r>
              <a:rPr lang="zh-CN" altLang="en-US" sz="6000" b="1" u="sng">
                <a:solidFill>
                  <a:srgbClr val="FF0000"/>
                </a:solidFill>
              </a:rPr>
              <a:t>有才能</a:t>
            </a:r>
          </a:p>
        </p:txBody>
      </p:sp>
      <p:sp>
        <p:nvSpPr>
          <p:cNvPr id="6" name="文本框 5"/>
          <p:cNvSpPr txBox="1">
            <a:spLocks noChangeArrowheads="1"/>
          </p:cNvSpPr>
          <p:nvPr/>
        </p:nvSpPr>
        <p:spPr bwMode="auto">
          <a:xfrm>
            <a:off x="6289675" y="3630613"/>
            <a:ext cx="2586038" cy="1446212"/>
          </a:xfrm>
          <a:prstGeom prst="rect">
            <a:avLst/>
          </a:prstGeom>
          <a:noFill/>
          <a:ln w="9525">
            <a:noFill/>
            <a:miter lim="800000"/>
            <a:headEnd/>
            <a:tailEnd/>
          </a:ln>
        </p:spPr>
        <p:txBody>
          <a:bodyPr>
            <a:spAutoFit/>
          </a:bodyPr>
          <a:lstStyle/>
          <a:p>
            <a:pPr>
              <a:spcBef>
                <a:spcPct val="50000"/>
              </a:spcBef>
            </a:pPr>
            <a:r>
              <a:rPr lang="zh-CN" altLang="en-US" sz="4400" b="1" u="sng">
                <a:solidFill>
                  <a:srgbClr val="FF0000"/>
                </a:solidFill>
                <a:sym typeface="+mn-ea"/>
              </a:rPr>
              <a:t>最初并不顺利</a:t>
            </a:r>
          </a:p>
        </p:txBody>
      </p:sp>
      <p:sp>
        <p:nvSpPr>
          <p:cNvPr id="7" name="文本框 6"/>
          <p:cNvSpPr txBox="1">
            <a:spLocks noChangeArrowheads="1"/>
          </p:cNvSpPr>
          <p:nvPr/>
        </p:nvSpPr>
        <p:spPr bwMode="auto">
          <a:xfrm flipH="1">
            <a:off x="9505950" y="3938588"/>
            <a:ext cx="2366963" cy="830262"/>
          </a:xfrm>
          <a:prstGeom prst="rect">
            <a:avLst/>
          </a:prstGeom>
          <a:noFill/>
          <a:ln w="9525">
            <a:noFill/>
            <a:miter lim="800000"/>
            <a:headEnd/>
            <a:tailEnd/>
          </a:ln>
        </p:spPr>
        <p:txBody>
          <a:bodyPr>
            <a:spAutoFit/>
          </a:bodyPr>
          <a:lstStyle/>
          <a:p>
            <a:pPr>
              <a:spcBef>
                <a:spcPct val="50000"/>
              </a:spcBef>
            </a:pPr>
            <a:r>
              <a:rPr lang="zh-CN" altLang="en-US" sz="4800" b="1" u="sng">
                <a:solidFill>
                  <a:srgbClr val="FF0000"/>
                </a:solidFill>
                <a:sym typeface="+mn-ea"/>
              </a:rPr>
              <a:t>被重用</a:t>
            </a:r>
            <a:endParaRPr lang="zh-CN" altLang="en-US" sz="4800">
              <a:solidFill>
                <a:prstClr val="black"/>
              </a:solidFill>
              <a:latin typeface="Calibri" pitchFamily="34" charset="0"/>
            </a:endParaRPr>
          </a:p>
        </p:txBody>
      </p:sp>
      <p:sp>
        <p:nvSpPr>
          <p:cNvPr id="8" name="文本框 7"/>
          <p:cNvSpPr txBox="1">
            <a:spLocks noChangeArrowheads="1"/>
          </p:cNvSpPr>
          <p:nvPr/>
        </p:nvSpPr>
        <p:spPr bwMode="auto">
          <a:xfrm>
            <a:off x="6121400" y="4967288"/>
            <a:ext cx="2587625" cy="1444625"/>
          </a:xfrm>
          <a:prstGeom prst="rect">
            <a:avLst/>
          </a:prstGeom>
          <a:noFill/>
          <a:ln w="9525">
            <a:noFill/>
            <a:miter lim="800000"/>
            <a:headEnd/>
            <a:tailEnd/>
          </a:ln>
        </p:spPr>
        <p:txBody>
          <a:bodyPr>
            <a:spAutoFit/>
          </a:bodyPr>
          <a:lstStyle/>
          <a:p>
            <a:pPr>
              <a:spcBef>
                <a:spcPct val="50000"/>
              </a:spcBef>
            </a:pPr>
            <a:r>
              <a:rPr lang="zh-CN" altLang="en-US" sz="4400" b="1" u="sng">
                <a:solidFill>
                  <a:srgbClr val="FF0000"/>
                </a:solidFill>
                <a:sym typeface="+mn-ea"/>
              </a:rPr>
              <a:t>眼前功业受阻</a:t>
            </a:r>
          </a:p>
        </p:txBody>
      </p:sp>
      <p:sp>
        <p:nvSpPr>
          <p:cNvPr id="153606" name="文本框 153605"/>
          <p:cNvSpPr txBox="1">
            <a:spLocks noChangeArrowheads="1"/>
          </p:cNvSpPr>
          <p:nvPr/>
        </p:nvSpPr>
        <p:spPr bwMode="auto">
          <a:xfrm>
            <a:off x="9525000" y="5181600"/>
            <a:ext cx="1800225" cy="1016000"/>
          </a:xfrm>
          <a:prstGeom prst="rect">
            <a:avLst/>
          </a:prstGeom>
          <a:noFill/>
          <a:ln w="9525">
            <a:noFill/>
            <a:miter lim="800000"/>
            <a:headEnd/>
            <a:tailEnd/>
          </a:ln>
        </p:spPr>
        <p:txBody>
          <a:bodyPr>
            <a:spAutoFit/>
          </a:bodyPr>
          <a:lstStyle/>
          <a:p>
            <a:pPr>
              <a:spcBef>
                <a:spcPct val="50000"/>
              </a:spcBef>
            </a:pPr>
            <a:r>
              <a:rPr lang="zh-CN" altLang="en-US" sz="6000" b="1">
                <a:solidFill>
                  <a:srgbClr val="FF0000"/>
                </a:solidFill>
              </a:rPr>
              <a:t>  ？</a:t>
            </a:r>
          </a:p>
        </p:txBody>
      </p:sp>
    </p:spTree>
    <p:extLst>
      <p:ext uri="{BB962C8B-B14F-4D97-AF65-F5344CB8AC3E}">
        <p14:creationId xmlns:p14="http://schemas.microsoft.com/office/powerpoint/2010/main" val="2061467589"/>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6392"/>
                                        </p:tgtEl>
                                        <p:attrNameLst>
                                          <p:attrName>style.visibility</p:attrName>
                                        </p:attrNameLst>
                                      </p:cBhvr>
                                      <p:to>
                                        <p:strVal val="visible"/>
                                      </p:to>
                                    </p:set>
                                    <p:animEffect transition="in" filter="slide(fromBottom)">
                                      <p:cBhvr>
                                        <p:cTn id="7" dur="500"/>
                                        <p:tgtEl>
                                          <p:spTgt spid="16392"/>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16390"/>
                                        </p:tgtEl>
                                        <p:attrNameLst>
                                          <p:attrName>style.visibility</p:attrName>
                                        </p:attrNameLst>
                                      </p:cBhvr>
                                      <p:to>
                                        <p:strVal val="visible"/>
                                      </p:to>
                                    </p:set>
                                    <p:animEffect transition="in" filter="fade">
                                      <p:cBhvr>
                                        <p:cTn id="12" dur="1000"/>
                                        <p:tgtEl>
                                          <p:spTgt spid="16390"/>
                                        </p:tgtEl>
                                      </p:cBhvr>
                                    </p:animEffect>
                                    <p:anim calcmode="lin" valueType="num">
                                      <p:cBhvr>
                                        <p:cTn id="13" dur="1000" fill="hold"/>
                                        <p:tgtEl>
                                          <p:spTgt spid="16390"/>
                                        </p:tgtEl>
                                        <p:attrNameLst>
                                          <p:attrName>ppt_x</p:attrName>
                                        </p:attrNameLst>
                                      </p:cBhvr>
                                      <p:tavLst>
                                        <p:tav tm="0">
                                          <p:val>
                                            <p:strVal val="#ppt_x"/>
                                          </p:val>
                                        </p:tav>
                                        <p:tav tm="100000">
                                          <p:val>
                                            <p:strVal val="#ppt_x"/>
                                          </p:val>
                                        </p:tav>
                                      </p:tavLst>
                                    </p:anim>
                                    <p:anim calcmode="lin" valueType="num">
                                      <p:cBhvr>
                                        <p:cTn id="14" dur="1000" fill="hold"/>
                                        <p:tgtEl>
                                          <p:spTgt spid="1639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6393"/>
                                        </p:tgtEl>
                                        <p:attrNameLst>
                                          <p:attrName>style.visibility</p:attrName>
                                        </p:attrNameLst>
                                      </p:cBhvr>
                                      <p:to>
                                        <p:strVal val="visible"/>
                                      </p:to>
                                    </p:set>
                                    <p:animEffect transition="in" filter="slide(fromBottom)">
                                      <p:cBhvr>
                                        <p:cTn id="19" dur="500"/>
                                        <p:tgtEl>
                                          <p:spTgt spid="16393"/>
                                        </p:tgtEl>
                                      </p:cBhvr>
                                    </p:animEffect>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grpId="0" nodeType="clickEffect">
                                  <p:stCondLst>
                                    <p:cond delay="0"/>
                                  </p:stCondLst>
                                  <p:childTnLst>
                                    <p:set>
                                      <p:cBhvr>
                                        <p:cTn id="23" dur="1" fill="hold">
                                          <p:stCondLst>
                                            <p:cond delay="0"/>
                                          </p:stCondLst>
                                        </p:cTn>
                                        <p:tgtEl>
                                          <p:spTgt spid="16391"/>
                                        </p:tgtEl>
                                        <p:attrNameLst>
                                          <p:attrName>style.visibility</p:attrName>
                                        </p:attrNameLst>
                                      </p:cBhvr>
                                      <p:to>
                                        <p:strVal val="visible"/>
                                      </p:to>
                                    </p:set>
                                    <p:animEffect transition="in" filter="fade">
                                      <p:cBhvr>
                                        <p:cTn id="24" dur="1000"/>
                                        <p:tgtEl>
                                          <p:spTgt spid="16391"/>
                                        </p:tgtEl>
                                      </p:cBhvr>
                                    </p:animEffect>
                                    <p:anim calcmode="lin" valueType="num">
                                      <p:cBhvr>
                                        <p:cTn id="25" dur="1000" fill="hold"/>
                                        <p:tgtEl>
                                          <p:spTgt spid="16391"/>
                                        </p:tgtEl>
                                        <p:attrNameLst>
                                          <p:attrName>ppt_x</p:attrName>
                                        </p:attrNameLst>
                                      </p:cBhvr>
                                      <p:tavLst>
                                        <p:tav tm="0">
                                          <p:val>
                                            <p:strVal val="#ppt_x"/>
                                          </p:val>
                                        </p:tav>
                                        <p:tav tm="100000">
                                          <p:val>
                                            <p:strVal val="#ppt_x"/>
                                          </p:val>
                                        </p:tav>
                                      </p:tavLst>
                                    </p:anim>
                                    <p:anim calcmode="lin" valueType="num">
                                      <p:cBhvr>
                                        <p:cTn id="26" dur="1000" fill="hold"/>
                                        <p:tgtEl>
                                          <p:spTgt spid="1639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9" presetClass="exit" presetSubtype="0" fill="hold" grpId="1" nodeType="clickEffect">
                                  <p:stCondLst>
                                    <p:cond delay="0"/>
                                  </p:stCondLst>
                                  <p:childTnLst>
                                    <p:animEffect transition="out" filter="dissolve">
                                      <p:cBhvr>
                                        <p:cTn id="30" dur="500"/>
                                        <p:tgtEl>
                                          <p:spTgt spid="16390"/>
                                        </p:tgtEl>
                                      </p:cBhvr>
                                    </p:animEffect>
                                    <p:set>
                                      <p:cBhvr>
                                        <p:cTn id="31" dur="1" fill="hold">
                                          <p:stCondLst>
                                            <p:cond delay="499"/>
                                          </p:stCondLst>
                                        </p:cTn>
                                        <p:tgtEl>
                                          <p:spTgt spid="16390"/>
                                        </p:tgtEl>
                                        <p:attrNameLst>
                                          <p:attrName>style.visibility</p:attrName>
                                        </p:attrNameLst>
                                      </p:cBhvr>
                                      <p:to>
                                        <p:strVal val="hidden"/>
                                      </p:to>
                                    </p:set>
                                  </p:childTnLst>
                                </p:cTn>
                              </p:par>
                              <p:par>
                                <p:cTn id="32" presetID="9" presetClass="exit" presetSubtype="0" fill="hold" grpId="1" nodeType="withEffect">
                                  <p:stCondLst>
                                    <p:cond delay="0"/>
                                  </p:stCondLst>
                                  <p:childTnLst>
                                    <p:animEffect transition="out" filter="dissolve">
                                      <p:cBhvr>
                                        <p:cTn id="33" dur="500"/>
                                        <p:tgtEl>
                                          <p:spTgt spid="16391"/>
                                        </p:tgtEl>
                                      </p:cBhvr>
                                    </p:animEffect>
                                    <p:set>
                                      <p:cBhvr>
                                        <p:cTn id="34" dur="1" fill="hold">
                                          <p:stCondLst>
                                            <p:cond delay="499"/>
                                          </p:stCondLst>
                                        </p:cTn>
                                        <p:tgtEl>
                                          <p:spTgt spid="16391"/>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8" presetClass="entr" presetSubtype="12"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strips(downLeft)">
                                      <p:cBhvr>
                                        <p:cTn id="39" dur="500"/>
                                        <p:tgtEl>
                                          <p:spTgt spid="4"/>
                                        </p:tgtEl>
                                      </p:cBhvr>
                                    </p:animEffect>
                                  </p:childTnLst>
                                </p:cTn>
                              </p:par>
                            </p:childTnLst>
                          </p:cTn>
                        </p:par>
                      </p:childTnLst>
                    </p:cTn>
                  </p:par>
                  <p:par>
                    <p:cTn id="40" fill="hold">
                      <p:stCondLst>
                        <p:cond delay="indefinite"/>
                      </p:stCondLst>
                      <p:childTnLst>
                        <p:par>
                          <p:cTn id="41" fill="hold">
                            <p:stCondLst>
                              <p:cond delay="0"/>
                            </p:stCondLst>
                            <p:childTnLst>
                              <p:par>
                                <p:cTn id="42" presetID="41" presetClass="entr" presetSubtype="0" fill="hold" grpId="0" nodeType="clickEffect">
                                  <p:stCondLst>
                                    <p:cond delay="0"/>
                                  </p:stCondLst>
                                  <p:iterate type="lt">
                                    <p:tmPct val="10000"/>
                                  </p:iterate>
                                  <p:childTnLst>
                                    <p:set>
                                      <p:cBhvr>
                                        <p:cTn id="43" dur="1" fill="hold">
                                          <p:stCondLst>
                                            <p:cond delay="0"/>
                                          </p:stCondLst>
                                        </p:cTn>
                                        <p:tgtEl>
                                          <p:spTgt spid="5">
                                            <p:txEl>
                                              <p:pRg st="0" end="0"/>
                                            </p:txEl>
                                          </p:spTgt>
                                        </p:tgtEl>
                                        <p:attrNameLst>
                                          <p:attrName>style.visibility</p:attrName>
                                        </p:attrNameLst>
                                      </p:cBhvr>
                                      <p:to>
                                        <p:strVal val="visible"/>
                                      </p:to>
                                    </p:set>
                                    <p:anim calcmode="lin" valueType="num">
                                      <p:cBhvr>
                                        <p:cTn id="44" dur="10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5" dur="10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46" dur="10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7" dur="10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8" dur="1000" tmFilter="0,0; .5, 1; 1, 1"/>
                                        <p:tgtEl>
                                          <p:spTgt spid="5">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41" presetClass="entr" presetSubtype="0" fill="hold" grpId="0" nodeType="clickEffect">
                                  <p:stCondLst>
                                    <p:cond delay="0"/>
                                  </p:stCondLst>
                                  <p:iterate type="lt">
                                    <p:tmPct val="10000"/>
                                  </p:iterate>
                                  <p:childTnLst>
                                    <p:set>
                                      <p:cBhvr>
                                        <p:cTn id="52" dur="1" fill="hold">
                                          <p:stCondLst>
                                            <p:cond delay="0"/>
                                          </p:stCondLst>
                                        </p:cTn>
                                        <p:tgtEl>
                                          <p:spTgt spid="5">
                                            <p:txEl>
                                              <p:pRg st="1" end="1"/>
                                            </p:txEl>
                                          </p:spTgt>
                                        </p:tgtEl>
                                        <p:attrNameLst>
                                          <p:attrName>style.visibility</p:attrName>
                                        </p:attrNameLst>
                                      </p:cBhvr>
                                      <p:to>
                                        <p:strVal val="visible"/>
                                      </p:to>
                                    </p:set>
                                    <p:anim calcmode="lin" valueType="num">
                                      <p:cBhvr>
                                        <p:cTn id="53" dur="1000" fill="hold"/>
                                        <p:tgtEl>
                                          <p:spTgt spid="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54" dur="1000" fill="hold"/>
                                        <p:tgtEl>
                                          <p:spTgt spid="5">
                                            <p:txEl>
                                              <p:pRg st="1" end="1"/>
                                            </p:txEl>
                                          </p:spTgt>
                                        </p:tgtEl>
                                        <p:attrNameLst>
                                          <p:attrName>ppt_y</p:attrName>
                                        </p:attrNameLst>
                                      </p:cBhvr>
                                      <p:tavLst>
                                        <p:tav tm="0">
                                          <p:val>
                                            <p:strVal val="#ppt_y"/>
                                          </p:val>
                                        </p:tav>
                                        <p:tav tm="100000">
                                          <p:val>
                                            <p:strVal val="#ppt_y"/>
                                          </p:val>
                                        </p:tav>
                                      </p:tavLst>
                                    </p:anim>
                                    <p:anim calcmode="lin" valueType="num">
                                      <p:cBhvr>
                                        <p:cTn id="55" dur="1000" fill="hold"/>
                                        <p:tgtEl>
                                          <p:spTgt spid="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6" dur="1000" fill="hold"/>
                                        <p:tgtEl>
                                          <p:spTgt spid="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7" dur="1000" tmFilter="0,0; .5, 1; 1, 1"/>
                                        <p:tgtEl>
                                          <p:spTgt spid="5">
                                            <p:txEl>
                                              <p:pRg st="1" end="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additive="base">
                                        <p:cTn id="62" dur="500" fill="hold"/>
                                        <p:tgtEl>
                                          <p:spTgt spid="6"/>
                                        </p:tgtEl>
                                        <p:attrNameLst>
                                          <p:attrName>ppt_x</p:attrName>
                                        </p:attrNameLst>
                                      </p:cBhvr>
                                      <p:tavLst>
                                        <p:tav tm="0">
                                          <p:val>
                                            <p:strVal val="#ppt_x"/>
                                          </p:val>
                                        </p:tav>
                                        <p:tav tm="100000">
                                          <p:val>
                                            <p:strVal val="#ppt_x"/>
                                          </p:val>
                                        </p:tav>
                                      </p:tavLst>
                                    </p:anim>
                                    <p:anim calcmode="lin" valueType="num">
                                      <p:cBhvr additive="base">
                                        <p:cTn id="6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8"/>
                                        </p:tgtEl>
                                        <p:attrNameLst>
                                          <p:attrName>style.visibility</p:attrName>
                                        </p:attrNameLst>
                                      </p:cBhvr>
                                      <p:to>
                                        <p:strVal val="visible"/>
                                      </p:to>
                                    </p:set>
                                    <p:anim calcmode="lin" valueType="num">
                                      <p:cBhvr additive="base">
                                        <p:cTn id="68" dur="500" fill="hold"/>
                                        <p:tgtEl>
                                          <p:spTgt spid="8"/>
                                        </p:tgtEl>
                                        <p:attrNameLst>
                                          <p:attrName>ppt_x</p:attrName>
                                        </p:attrNameLst>
                                      </p:cBhvr>
                                      <p:tavLst>
                                        <p:tav tm="0">
                                          <p:val>
                                            <p:strVal val="#ppt_x"/>
                                          </p:val>
                                        </p:tav>
                                        <p:tav tm="100000">
                                          <p:val>
                                            <p:strVal val="#ppt_x"/>
                                          </p:val>
                                        </p:tav>
                                      </p:tavLst>
                                    </p:anim>
                                    <p:anim calcmode="lin" valueType="num">
                                      <p:cBhvr additive="base">
                                        <p:cTn id="6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7"/>
                                        </p:tgtEl>
                                        <p:attrNameLst>
                                          <p:attrName>style.visibility</p:attrName>
                                        </p:attrNameLst>
                                      </p:cBhvr>
                                      <p:to>
                                        <p:strVal val="visible"/>
                                      </p:to>
                                    </p:set>
                                    <p:anim calcmode="lin" valueType="num">
                                      <p:cBhvr additive="base">
                                        <p:cTn id="74" dur="500" fill="hold"/>
                                        <p:tgtEl>
                                          <p:spTgt spid="7"/>
                                        </p:tgtEl>
                                        <p:attrNameLst>
                                          <p:attrName>ppt_x</p:attrName>
                                        </p:attrNameLst>
                                      </p:cBhvr>
                                      <p:tavLst>
                                        <p:tav tm="0">
                                          <p:val>
                                            <p:strVal val="#ppt_x"/>
                                          </p:val>
                                        </p:tav>
                                        <p:tav tm="100000">
                                          <p:val>
                                            <p:strVal val="#ppt_x"/>
                                          </p:val>
                                        </p:tav>
                                      </p:tavLst>
                                    </p:anim>
                                    <p:anim calcmode="lin" valueType="num">
                                      <p:cBhvr additive="base">
                                        <p:cTn id="7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153606">
                                            <p:txEl>
                                              <p:pRg st="0" end="0"/>
                                            </p:txEl>
                                          </p:spTgt>
                                        </p:tgtEl>
                                        <p:attrNameLst>
                                          <p:attrName>style.visibility</p:attrName>
                                        </p:attrNameLst>
                                      </p:cBhvr>
                                      <p:to>
                                        <p:strVal val="visible"/>
                                      </p:to>
                                    </p:set>
                                    <p:anim calcmode="lin" valueType="num">
                                      <p:cBhvr additive="base">
                                        <p:cTn id="80" dur="500" fill="hold"/>
                                        <p:tgtEl>
                                          <p:spTgt spid="153606">
                                            <p:txEl>
                                              <p:pRg st="0" end="0"/>
                                            </p:txEl>
                                          </p:spTgt>
                                        </p:tgtEl>
                                        <p:attrNameLst>
                                          <p:attrName>ppt_x</p:attrName>
                                        </p:attrNameLst>
                                      </p:cBhvr>
                                      <p:tavLst>
                                        <p:tav tm="0">
                                          <p:val>
                                            <p:strVal val="#ppt_x"/>
                                          </p:val>
                                        </p:tav>
                                        <p:tav tm="100000">
                                          <p:val>
                                            <p:strVal val="#ppt_x"/>
                                          </p:val>
                                        </p:tav>
                                      </p:tavLst>
                                    </p:anim>
                                    <p:anim calcmode="lin" valueType="num">
                                      <p:cBhvr additive="base">
                                        <p:cTn id="81" dur="500" fill="hold"/>
                                        <p:tgtEl>
                                          <p:spTgt spid="15360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bldLvl="0" animBg="1"/>
      <p:bldP spid="16390" grpId="1" bldLvl="0" animBg="1"/>
      <p:bldP spid="16391" grpId="0" bldLvl="0" animBg="1"/>
      <p:bldP spid="16391" grpId="1" bldLvl="0" animBg="1"/>
      <p:bldP spid="4" grpId="0"/>
      <p:bldP spid="5" grpId="0" build="p"/>
      <p:bldP spid="6" grpId="0"/>
      <p:bldP spid="7" grpId="0"/>
      <p:bldP spid="8" grpId="0"/>
      <p:bldP spid="153606" grpId="0" build="allAtOnce" bldLvl="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9" name="矩形 157698"/>
          <p:cNvSpPr>
            <a:spLocks noChangeArrowheads="1" noChangeShapeType="1" noTextEdit="1"/>
          </p:cNvSpPr>
          <p:nvPr/>
        </p:nvSpPr>
        <p:spPr bwMode="auto">
          <a:xfrm>
            <a:off x="8126412" y="1468952"/>
            <a:ext cx="2879725" cy="673100"/>
          </a:xfrm>
          <a:prstGeom prst="rect">
            <a:avLst/>
          </a:prstGeom>
        </p:spPr>
        <p:txBody>
          <a:bodyPr wrap="none" fromWordArt="1">
            <a:prstTxWarp prst="textPlain">
              <a:avLst>
                <a:gd name="adj" fmla="val 50000"/>
              </a:avLst>
            </a:prstTxWarp>
            <a:scene3d>
              <a:camera prst="legacyPerspectiveTopLeft"/>
              <a:lightRig rig="legacyNormal3" dir="r"/>
            </a:scene3d>
            <a:sp3d extrusionH="201600" prstMaterial="legacyMetal">
              <a:extrusionClr>
                <a:srgbClr val="FFFFFF"/>
              </a:extrusionClr>
            </a:sp3d>
          </a:bodyPr>
          <a:lstStyle/>
          <a:p>
            <a:pPr algn="ctr"/>
            <a:r>
              <a:rPr lang="zh-CN" altLang="en-US" sz="3600" b="1" kern="10" dirty="0">
                <a:ln w="9525">
                  <a:round/>
                  <a:headEnd/>
                  <a:tailEnd/>
                </a:ln>
                <a:gradFill rotWithShape="1">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5400000" scaled="1"/>
                </a:gradFill>
                <a:ea typeface="楷体_GB2312"/>
              </a:rPr>
              <a:t>典故的作用</a:t>
            </a:r>
          </a:p>
        </p:txBody>
      </p:sp>
      <p:sp>
        <p:nvSpPr>
          <p:cNvPr id="91146" name="文本框 91145"/>
          <p:cNvSpPr txBox="1"/>
          <p:nvPr/>
        </p:nvSpPr>
        <p:spPr>
          <a:xfrm>
            <a:off x="319110" y="326298"/>
            <a:ext cx="11722100" cy="830263"/>
          </a:xfrm>
          <a:prstGeom prst="rect">
            <a:avLst/>
          </a:prstGeom>
          <a:noFill/>
          <a:ln w="9525">
            <a:noFill/>
          </a:ln>
        </p:spPr>
        <p:txBody>
          <a:bodyPr>
            <a:spAutoFit/>
          </a:bodyPr>
          <a:lstStyle/>
          <a:p>
            <a:pPr fontAlgn="auto">
              <a:spcBef>
                <a:spcPct val="50000"/>
              </a:spcBef>
              <a:spcAft>
                <a:spcPts val="0"/>
              </a:spcAft>
              <a:defRPr/>
            </a:pPr>
            <a:r>
              <a:rPr lang="zh-CN" altLang="en-US" sz="4800" b="1" dirty="0">
                <a:solidFill>
                  <a:prstClr val="black"/>
                </a:solidFill>
                <a:effectLst>
                  <a:outerShdw blurRad="38100" dist="19050" dir="2700000" algn="tl" rotWithShape="0">
                    <a:prstClr val="black">
                      <a:alpha val="40000"/>
                    </a:prstClr>
                  </a:outerShdw>
                </a:effectLst>
                <a:latin typeface="Arial" panose="020B0604020202020204" pitchFamily="34" charset="0"/>
                <a:ea typeface="楷体_GB2312" pitchFamily="49" charset="-122"/>
              </a:rPr>
              <a:t>你认为此处运用这两个典故有何作用？</a:t>
            </a:r>
          </a:p>
        </p:txBody>
      </p:sp>
      <p:sp>
        <p:nvSpPr>
          <p:cNvPr id="2" name="文本框 1"/>
          <p:cNvSpPr txBox="1">
            <a:spLocks noChangeArrowheads="1"/>
          </p:cNvSpPr>
          <p:nvPr/>
        </p:nvSpPr>
        <p:spPr bwMode="auto">
          <a:xfrm>
            <a:off x="1122362" y="2766833"/>
            <a:ext cx="9883775" cy="1938992"/>
          </a:xfrm>
          <a:prstGeom prst="rect">
            <a:avLst/>
          </a:prstGeom>
          <a:solidFill>
            <a:schemeClr val="bg1"/>
          </a:solidFill>
          <a:ln w="12700" algn="ctr">
            <a:solidFill>
              <a:schemeClr val="tx1"/>
            </a:solidFill>
            <a:miter lim="800000"/>
            <a:headEnd/>
            <a:tailEnd/>
          </a:ln>
        </p:spPr>
        <p:txBody>
          <a:bodyPr>
            <a:spAutoFit/>
          </a:bodyPr>
          <a:lstStyle/>
          <a:p>
            <a:pPr fontAlgn="auto">
              <a:spcBef>
                <a:spcPct val="50000"/>
              </a:spcBef>
              <a:spcAft>
                <a:spcPts val="0"/>
              </a:spcAft>
              <a:defRPr/>
            </a:pPr>
            <a:r>
              <a:rPr lang="zh-CN" altLang="en-US" sz="6000" b="1" dirty="0">
                <a:solidFill>
                  <a:srgbClr val="0000CC"/>
                </a:solidFill>
                <a:latin typeface="Times New Roman" panose="02020603050405020304" pitchFamily="18" charset="0"/>
                <a:ea typeface="黑体" panose="02010609060101010101" pitchFamily="49" charset="-122"/>
                <a:sym typeface="+mn-ea"/>
              </a:rPr>
              <a:t>表达了希望自己能够得到明君重用的愿望。</a:t>
            </a:r>
            <a:endParaRPr lang="zh-CN" altLang="en-US" sz="6000">
              <a:solidFill>
                <a:prstClr val="black"/>
              </a:solidFill>
              <a:latin typeface="Calibri"/>
              <a:ea typeface="宋体" panose="02010600030101010101" pitchFamily="2" charset="-122"/>
            </a:endParaRPr>
          </a:p>
        </p:txBody>
      </p:sp>
    </p:spTree>
    <p:extLst>
      <p:ext uri="{BB962C8B-B14F-4D97-AF65-F5344CB8AC3E}">
        <p14:creationId xmlns:p14="http://schemas.microsoft.com/office/powerpoint/2010/main" val="133936816"/>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7699"/>
                                        </p:tgtEl>
                                        <p:attrNameLst>
                                          <p:attrName>style.visibility</p:attrName>
                                        </p:attrNameLst>
                                      </p:cBhvr>
                                      <p:to>
                                        <p:strVal val="visible"/>
                                      </p:to>
                                    </p:set>
                                    <p:animEffect transition="in" filter="fade">
                                      <p:cBhvr>
                                        <p:cTn id="7" dur="500"/>
                                        <p:tgtEl>
                                          <p:spTgt spid="15769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699" grpId="0"/>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0048" y="1137064"/>
            <a:ext cx="5396248" cy="3477875"/>
          </a:xfrm>
          <a:prstGeom prst="rect">
            <a:avLst/>
          </a:prstGeom>
          <a:noFill/>
        </p:spPr>
        <p:txBody>
          <a:bodyPr wrap="square" rtlCol="0">
            <a:spAutoFit/>
          </a:bodyPr>
          <a:lstStyle/>
          <a:p>
            <a:r>
              <a:rPr lang="zh-CN" altLang="en-US" sz="4400" dirty="0"/>
              <a:t> </a:t>
            </a:r>
            <a:r>
              <a:rPr lang="zh-CN" altLang="en-US" sz="4400" dirty="0" smtClean="0"/>
              <a:t>      酒</a:t>
            </a:r>
            <a:r>
              <a:rPr lang="zh-CN" altLang="en-US" sz="4400" dirty="0"/>
              <a:t>入豪肠，七分酿成月光，剩下的三分啸成剑气，绣口一张吐就半个</a:t>
            </a:r>
            <a:r>
              <a:rPr lang="zh-CN" altLang="en-US" sz="4400" dirty="0" smtClean="0"/>
              <a:t>盛唐。</a:t>
            </a:r>
            <a:endParaRPr lang="en-US" altLang="zh-CN" sz="4400" dirty="0" smtClean="0"/>
          </a:p>
          <a:p>
            <a:r>
              <a:rPr lang="en-US" altLang="zh-CN" sz="4400" dirty="0" smtClean="0"/>
              <a:t>—— </a:t>
            </a:r>
            <a:r>
              <a:rPr lang="zh-CN" altLang="en-US" sz="4400" dirty="0" smtClean="0"/>
              <a:t>余光中</a:t>
            </a:r>
            <a:r>
              <a:rPr lang="en-US" altLang="zh-CN" sz="4400" dirty="0" smtClean="0"/>
              <a:t>《</a:t>
            </a:r>
            <a:r>
              <a:rPr lang="zh-CN" altLang="en-US" sz="4400" dirty="0" smtClean="0"/>
              <a:t>寻李白</a:t>
            </a:r>
            <a:r>
              <a:rPr lang="en-US" altLang="zh-CN" sz="4400" dirty="0" smtClean="0"/>
              <a:t>》</a:t>
            </a:r>
            <a:endParaRPr lang="zh-CN" altLang="en-US" sz="4400" dirty="0"/>
          </a:p>
        </p:txBody>
      </p:sp>
      <p:sp>
        <p:nvSpPr>
          <p:cNvPr id="5" name="文本框 4"/>
          <p:cNvSpPr txBox="1"/>
          <p:nvPr/>
        </p:nvSpPr>
        <p:spPr>
          <a:xfrm>
            <a:off x="5861955" y="1192303"/>
            <a:ext cx="4698722" cy="3477875"/>
          </a:xfrm>
          <a:prstGeom prst="rect">
            <a:avLst/>
          </a:prstGeom>
          <a:noFill/>
        </p:spPr>
        <p:txBody>
          <a:bodyPr wrap="none" rtlCol="0">
            <a:spAutoFit/>
          </a:bodyPr>
          <a:lstStyle/>
          <a:p>
            <a:r>
              <a:rPr lang="zh-CN" altLang="en-US" sz="4400" dirty="0" smtClean="0">
                <a:solidFill>
                  <a:srgbClr val="1029E4"/>
                </a:solidFill>
              </a:rPr>
              <a:t>李白</a:t>
            </a:r>
            <a:r>
              <a:rPr lang="zh-CN" altLang="en-US" sz="4400" dirty="0">
                <a:solidFill>
                  <a:srgbClr val="1029E4"/>
                </a:solidFill>
              </a:rPr>
              <a:t>斗酒诗百篇，</a:t>
            </a:r>
          </a:p>
          <a:p>
            <a:r>
              <a:rPr lang="zh-CN" altLang="en-US" sz="4400" dirty="0">
                <a:solidFill>
                  <a:srgbClr val="1029E4"/>
                </a:solidFill>
              </a:rPr>
              <a:t>长安街上酒家眠</a:t>
            </a:r>
            <a:r>
              <a:rPr lang="zh-CN" altLang="en-US" sz="4400" dirty="0" smtClean="0">
                <a:solidFill>
                  <a:srgbClr val="1029E4"/>
                </a:solidFill>
              </a:rPr>
              <a:t>。</a:t>
            </a:r>
            <a:endParaRPr lang="en-US" altLang="zh-CN" sz="4400" dirty="0" smtClean="0">
              <a:solidFill>
                <a:srgbClr val="1029E4"/>
              </a:solidFill>
            </a:endParaRPr>
          </a:p>
          <a:p>
            <a:r>
              <a:rPr lang="zh-CN" altLang="en-US" sz="4400" dirty="0">
                <a:solidFill>
                  <a:srgbClr val="1029E4"/>
                </a:solidFill>
              </a:rPr>
              <a:t>天子呼来不上船，</a:t>
            </a:r>
          </a:p>
          <a:p>
            <a:r>
              <a:rPr lang="zh-CN" altLang="en-US" sz="4400" dirty="0" smtClean="0">
                <a:solidFill>
                  <a:srgbClr val="1029E4"/>
                </a:solidFill>
              </a:rPr>
              <a:t>自</a:t>
            </a:r>
            <a:r>
              <a:rPr lang="zh-CN" altLang="en-US" sz="4400" dirty="0">
                <a:solidFill>
                  <a:srgbClr val="1029E4"/>
                </a:solidFill>
              </a:rPr>
              <a:t>称臣是酒中</a:t>
            </a:r>
            <a:r>
              <a:rPr lang="zh-CN" altLang="en-US" sz="4400" dirty="0" smtClean="0">
                <a:solidFill>
                  <a:srgbClr val="1029E4"/>
                </a:solidFill>
              </a:rPr>
              <a:t>仙。</a:t>
            </a:r>
            <a:endParaRPr lang="en-US" altLang="zh-CN" sz="4400" dirty="0" smtClean="0">
              <a:solidFill>
                <a:srgbClr val="1029E4"/>
              </a:solidFill>
            </a:endParaRPr>
          </a:p>
          <a:p>
            <a:r>
              <a:rPr lang="en-US" altLang="zh-CN" sz="4400" dirty="0" smtClean="0">
                <a:solidFill>
                  <a:srgbClr val="1029E4"/>
                </a:solidFill>
              </a:rPr>
              <a:t>             ——</a:t>
            </a:r>
            <a:r>
              <a:rPr lang="zh-CN" altLang="en-US" sz="4400" dirty="0" smtClean="0">
                <a:solidFill>
                  <a:srgbClr val="1029E4"/>
                </a:solidFill>
              </a:rPr>
              <a:t>杜甫</a:t>
            </a:r>
            <a:endParaRPr lang="zh-CN" altLang="en-US" sz="4400" dirty="0">
              <a:solidFill>
                <a:srgbClr val="1029E4"/>
              </a:solidFill>
            </a:endParaRPr>
          </a:p>
        </p:txBody>
      </p:sp>
      <p:pic>
        <p:nvPicPr>
          <p:cNvPr id="6" name="图片 5"/>
          <p:cNvPicPr>
            <a:picLocks noChangeAspect="1"/>
          </p:cNvPicPr>
          <p:nvPr/>
        </p:nvPicPr>
        <p:blipFill>
          <a:blip r:embed="rId2"/>
          <a:stretch>
            <a:fillRect/>
          </a:stretch>
        </p:blipFill>
        <p:spPr>
          <a:xfrm>
            <a:off x="10344422" y="0"/>
            <a:ext cx="1847578" cy="6858000"/>
          </a:xfrm>
          <a:prstGeom prst="rect">
            <a:avLst/>
          </a:prstGeom>
        </p:spPr>
      </p:pic>
    </p:spTree>
    <p:extLst>
      <p:ext uri="{BB962C8B-B14F-4D97-AF65-F5344CB8AC3E}">
        <p14:creationId xmlns:p14="http://schemas.microsoft.com/office/powerpoint/2010/main" val="4195613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矩形 112641"/>
          <p:cNvSpPr/>
          <p:nvPr/>
        </p:nvSpPr>
        <p:spPr>
          <a:xfrm>
            <a:off x="41275" y="0"/>
            <a:ext cx="10026650" cy="1198563"/>
          </a:xfrm>
          <a:prstGeom prst="rect">
            <a:avLst/>
          </a:prstGeom>
          <a:noFill/>
          <a:ln w="9525">
            <a:noFill/>
          </a:ln>
        </p:spPr>
        <p:txBody>
          <a:bodyPr>
            <a:spAutoFit/>
          </a:bodyPr>
          <a:lstStyle/>
          <a:p>
            <a:pPr fontAlgn="auto">
              <a:lnSpc>
                <a:spcPct val="150000"/>
              </a:lnSpc>
              <a:spcBef>
                <a:spcPts val="0"/>
              </a:spcBef>
              <a:spcAft>
                <a:spcPts val="0"/>
              </a:spcAft>
              <a:defRPr/>
            </a:pPr>
            <a:r>
              <a:rPr lang="zh-CN" altLang="en-US" sz="4800" b="1" dirty="0">
                <a:solidFill>
                  <a:srgbClr val="000000"/>
                </a:solidFill>
                <a:effectLst>
                  <a:outerShdw blurRad="38100" dist="38100" dir="2700000">
                    <a:srgbClr val="C0C0C0"/>
                  </a:outerShdw>
                </a:effectLst>
                <a:latin typeface="Arial" panose="020B0604020202020204" pitchFamily="34" charset="0"/>
                <a:ea typeface="楷体_GB2312" pitchFamily="49" charset="-122"/>
              </a:rPr>
              <a:t>行路难！行路难！多歧路，今安在？</a:t>
            </a:r>
          </a:p>
        </p:txBody>
      </p:sp>
      <p:sp>
        <p:nvSpPr>
          <p:cNvPr id="3" name="文本框 2"/>
          <p:cNvSpPr txBox="1"/>
          <p:nvPr/>
        </p:nvSpPr>
        <p:spPr>
          <a:xfrm>
            <a:off x="8851900" y="1198563"/>
            <a:ext cx="3340100" cy="4801314"/>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lvl="0" eaLnBrk="0" hangingPunct="0">
              <a:spcBef>
                <a:spcPct val="50000"/>
              </a:spcBef>
              <a:defRPr/>
            </a:pPr>
            <a:r>
              <a:rPr lang="zh-CN" altLang="zh-CN" sz="3600" b="1" dirty="0">
                <a:solidFill>
                  <a:srgbClr val="000000"/>
                </a:solidFill>
                <a:latin typeface="Arial" charset="0"/>
              </a:rPr>
              <a:t>1</a:t>
            </a:r>
            <a:r>
              <a:rPr lang="zh-CN" altLang="en-US" sz="3600" b="1" dirty="0">
                <a:solidFill>
                  <a:srgbClr val="000000"/>
                </a:solidFill>
                <a:latin typeface="Arial" charset="0"/>
              </a:rPr>
              <a:t>、运用</a:t>
            </a:r>
            <a:r>
              <a:rPr lang="zh-CN" altLang="en-US" sz="3600" b="1" dirty="0">
                <a:solidFill>
                  <a:srgbClr val="FF0000"/>
                </a:solidFill>
                <a:latin typeface="Arial" charset="0"/>
              </a:rPr>
              <a:t>反复</a:t>
            </a:r>
            <a:r>
              <a:rPr lang="zh-CN" altLang="en-US" sz="3600" b="1" dirty="0">
                <a:solidFill>
                  <a:srgbClr val="000000"/>
                </a:solidFill>
                <a:latin typeface="Arial" charset="0"/>
              </a:rPr>
              <a:t>的修辞手法，从语气和感情上</a:t>
            </a:r>
            <a:r>
              <a:rPr lang="zh-CN" altLang="en-US" sz="3600" b="1" dirty="0">
                <a:solidFill>
                  <a:srgbClr val="FF0000"/>
                </a:solidFill>
                <a:latin typeface="Arial" charset="0"/>
              </a:rPr>
              <a:t>强调行路难</a:t>
            </a:r>
            <a:r>
              <a:rPr lang="zh-CN" altLang="en-US" sz="3600" b="1" dirty="0">
                <a:solidFill>
                  <a:srgbClr val="000000"/>
                </a:solidFill>
                <a:latin typeface="Arial" charset="0"/>
              </a:rPr>
              <a:t>，并且抒发了</a:t>
            </a:r>
            <a:r>
              <a:rPr lang="zh-CN" altLang="en-US" sz="3600" b="1" dirty="0">
                <a:solidFill>
                  <a:srgbClr val="FF0000"/>
                </a:solidFill>
                <a:latin typeface="Arial" charset="0"/>
              </a:rPr>
              <a:t>气愤</a:t>
            </a:r>
            <a:r>
              <a:rPr lang="zh-CN" altLang="en-US" sz="3600" b="1" dirty="0">
                <a:solidFill>
                  <a:prstClr val="black"/>
                </a:solidFill>
                <a:latin typeface="Arial" charset="0"/>
              </a:rPr>
              <a:t>之情</a:t>
            </a:r>
            <a:r>
              <a:rPr lang="zh-CN" altLang="en-US" sz="3600" b="1" dirty="0">
                <a:solidFill>
                  <a:srgbClr val="000000"/>
                </a:solidFill>
                <a:latin typeface="Arial" charset="0"/>
              </a:rPr>
              <a:t>。</a:t>
            </a:r>
          </a:p>
          <a:p>
            <a:pPr lvl="0" eaLnBrk="0" hangingPunct="0">
              <a:spcBef>
                <a:spcPct val="50000"/>
              </a:spcBef>
              <a:defRPr/>
            </a:pPr>
            <a:r>
              <a:rPr lang="zh-CN" altLang="zh-CN" sz="3600" b="1" dirty="0">
                <a:solidFill>
                  <a:srgbClr val="000000"/>
                </a:solidFill>
                <a:latin typeface="Arial" charset="0"/>
                <a:sym typeface="+mn-ea"/>
              </a:rPr>
              <a:t>2</a:t>
            </a:r>
            <a:r>
              <a:rPr lang="zh-CN" altLang="en-US" sz="3600" b="1" dirty="0">
                <a:solidFill>
                  <a:srgbClr val="000000"/>
                </a:solidFill>
                <a:latin typeface="Arial" charset="0"/>
                <a:sym typeface="+mn-ea"/>
              </a:rPr>
              <a:t>、</a:t>
            </a:r>
            <a:r>
              <a:rPr lang="zh-CN" altLang="en-US" sz="3600" b="1" dirty="0">
                <a:solidFill>
                  <a:srgbClr val="FF0000"/>
                </a:solidFill>
                <a:latin typeface="Arial" charset="0"/>
                <a:sym typeface="+mn-ea"/>
              </a:rPr>
              <a:t>短句</a:t>
            </a:r>
            <a:r>
              <a:rPr lang="zh-CN" altLang="en-US" sz="3600" b="1" dirty="0">
                <a:solidFill>
                  <a:srgbClr val="000000"/>
                </a:solidFill>
                <a:latin typeface="Arial" charset="0"/>
                <a:sym typeface="+mn-ea"/>
              </a:rPr>
              <a:t>的运用，富有气势。</a:t>
            </a:r>
            <a:endParaRPr lang="zh-CN" altLang="en-US" sz="3600" b="1" dirty="0">
              <a:solidFill>
                <a:srgbClr val="000000"/>
              </a:solidFill>
              <a:latin typeface="Arial" charset="0"/>
            </a:endParaRPr>
          </a:p>
        </p:txBody>
      </p:sp>
      <p:pic>
        <p:nvPicPr>
          <p:cNvPr id="45059" name="图片 3" descr="timg (22)"/>
          <p:cNvPicPr>
            <a:picLocks noChangeAspect="1"/>
          </p:cNvPicPr>
          <p:nvPr/>
        </p:nvPicPr>
        <p:blipFill>
          <a:blip r:embed="rId2"/>
          <a:srcRect/>
          <a:stretch>
            <a:fillRect/>
          </a:stretch>
        </p:blipFill>
        <p:spPr bwMode="auto">
          <a:xfrm>
            <a:off x="41275" y="1198563"/>
            <a:ext cx="8648700" cy="5581650"/>
          </a:xfrm>
          <a:prstGeom prst="rect">
            <a:avLst/>
          </a:prstGeom>
          <a:noFill/>
          <a:ln w="9525">
            <a:noFill/>
            <a:miter lim="800000"/>
            <a:headEnd/>
            <a:tailEnd/>
          </a:ln>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矩形 113665"/>
          <p:cNvSpPr/>
          <p:nvPr/>
        </p:nvSpPr>
        <p:spPr>
          <a:xfrm>
            <a:off x="128588" y="68263"/>
            <a:ext cx="10012362" cy="1198562"/>
          </a:xfrm>
          <a:prstGeom prst="rect">
            <a:avLst/>
          </a:prstGeom>
          <a:noFill/>
          <a:ln w="9525">
            <a:noFill/>
          </a:ln>
        </p:spPr>
        <p:txBody>
          <a:bodyPr>
            <a:spAutoFit/>
          </a:bodyPr>
          <a:lstStyle/>
          <a:p>
            <a:pPr fontAlgn="auto">
              <a:lnSpc>
                <a:spcPct val="150000"/>
              </a:lnSpc>
              <a:spcBef>
                <a:spcPts val="0"/>
              </a:spcBef>
              <a:spcAft>
                <a:spcPts val="0"/>
              </a:spcAft>
              <a:defRPr/>
            </a:pPr>
            <a:r>
              <a:rPr lang="zh-CN" altLang="en-US" sz="4800" b="1" dirty="0">
                <a:solidFill>
                  <a:srgbClr val="FF0000"/>
                </a:solidFill>
                <a:effectLst>
                  <a:outerShdw blurRad="38100" dist="38100" dir="2700000">
                    <a:srgbClr val="C0C0C0"/>
                  </a:outerShdw>
                </a:effectLst>
                <a:latin typeface="Arial" panose="020B0604020202020204" pitchFamily="34" charset="0"/>
                <a:ea typeface="楷体_GB2312" pitchFamily="49" charset="-122"/>
              </a:rPr>
              <a:t>长风</a:t>
            </a:r>
            <a:r>
              <a:rPr lang="zh-CN" altLang="en-US" sz="4800" b="1" dirty="0">
                <a:solidFill>
                  <a:srgbClr val="000000"/>
                </a:solidFill>
                <a:effectLst>
                  <a:outerShdw blurRad="38100" dist="38100" dir="2700000">
                    <a:srgbClr val="C0C0C0"/>
                  </a:outerShdw>
                </a:effectLst>
                <a:latin typeface="Arial" panose="020B0604020202020204" pitchFamily="34" charset="0"/>
                <a:ea typeface="楷体_GB2312" pitchFamily="49" charset="-122"/>
              </a:rPr>
              <a:t>破浪</a:t>
            </a:r>
            <a:r>
              <a:rPr lang="zh-CN" altLang="en-US" sz="4800" b="1" dirty="0">
                <a:solidFill>
                  <a:srgbClr val="FF0000"/>
                </a:solidFill>
                <a:effectLst>
                  <a:outerShdw blurRad="38100" dist="38100" dir="2700000">
                    <a:srgbClr val="C0C0C0"/>
                  </a:outerShdw>
                </a:effectLst>
                <a:latin typeface="Arial" panose="020B0604020202020204" pitchFamily="34" charset="0"/>
                <a:ea typeface="楷体_GB2312" pitchFamily="49" charset="-122"/>
              </a:rPr>
              <a:t>会</a:t>
            </a:r>
            <a:r>
              <a:rPr lang="zh-CN" altLang="en-US" sz="4800" b="1" dirty="0">
                <a:solidFill>
                  <a:srgbClr val="000000"/>
                </a:solidFill>
                <a:effectLst>
                  <a:outerShdw blurRad="38100" dist="38100" dir="2700000">
                    <a:srgbClr val="C0C0C0"/>
                  </a:outerShdw>
                </a:effectLst>
                <a:latin typeface="Arial" panose="020B0604020202020204" pitchFamily="34" charset="0"/>
                <a:ea typeface="楷体_GB2312" pitchFamily="49" charset="-122"/>
              </a:rPr>
              <a:t>有时，</a:t>
            </a:r>
            <a:r>
              <a:rPr lang="zh-CN" altLang="en-US" sz="4800" b="1" dirty="0">
                <a:solidFill>
                  <a:srgbClr val="FF0000"/>
                </a:solidFill>
                <a:effectLst>
                  <a:outerShdw blurRad="38100" dist="38100" dir="2700000">
                    <a:srgbClr val="C0C0C0"/>
                  </a:outerShdw>
                </a:effectLst>
                <a:latin typeface="Arial" panose="020B0604020202020204" pitchFamily="34" charset="0"/>
                <a:ea typeface="楷体_GB2312" pitchFamily="49" charset="-122"/>
              </a:rPr>
              <a:t>直</a:t>
            </a:r>
            <a:r>
              <a:rPr lang="zh-CN" altLang="en-US" sz="4800" b="1" dirty="0">
                <a:solidFill>
                  <a:srgbClr val="000000"/>
                </a:solidFill>
                <a:effectLst>
                  <a:outerShdw blurRad="38100" dist="38100" dir="2700000">
                    <a:srgbClr val="C0C0C0"/>
                  </a:outerShdw>
                </a:effectLst>
                <a:latin typeface="Arial" panose="020B0604020202020204" pitchFamily="34" charset="0"/>
                <a:ea typeface="楷体_GB2312" pitchFamily="49" charset="-122"/>
              </a:rPr>
              <a:t>挂云帆</a:t>
            </a:r>
            <a:r>
              <a:rPr lang="zh-CN" altLang="en-US" sz="4800" b="1" dirty="0">
                <a:solidFill>
                  <a:srgbClr val="FF0000"/>
                </a:solidFill>
                <a:effectLst>
                  <a:outerShdw blurRad="38100" dist="38100" dir="2700000">
                    <a:srgbClr val="C0C0C0"/>
                  </a:outerShdw>
                </a:effectLst>
                <a:latin typeface="Arial" panose="020B0604020202020204" pitchFamily="34" charset="0"/>
                <a:ea typeface="楷体_GB2312" pitchFamily="49" charset="-122"/>
              </a:rPr>
              <a:t>济</a:t>
            </a:r>
            <a:r>
              <a:rPr lang="zh-CN" altLang="en-US" sz="4800" b="1" dirty="0">
                <a:solidFill>
                  <a:srgbClr val="000000"/>
                </a:solidFill>
                <a:effectLst>
                  <a:outerShdw blurRad="38100" dist="38100" dir="2700000">
                    <a:srgbClr val="C0C0C0"/>
                  </a:outerShdw>
                </a:effectLst>
                <a:latin typeface="Arial" panose="020B0604020202020204" pitchFamily="34" charset="0"/>
                <a:ea typeface="楷体_GB2312" pitchFamily="49" charset="-122"/>
              </a:rPr>
              <a:t>沧海。</a:t>
            </a:r>
          </a:p>
        </p:txBody>
      </p:sp>
      <p:pic>
        <p:nvPicPr>
          <p:cNvPr id="47108" name="图片 2" descr="timg (19)"/>
          <p:cNvPicPr>
            <a:picLocks noChangeAspect="1"/>
          </p:cNvPicPr>
          <p:nvPr/>
        </p:nvPicPr>
        <p:blipFill>
          <a:blip r:embed="rId2"/>
          <a:srcRect/>
          <a:stretch>
            <a:fillRect/>
          </a:stretch>
        </p:blipFill>
        <p:spPr bwMode="auto">
          <a:xfrm>
            <a:off x="128588" y="2343150"/>
            <a:ext cx="2722562" cy="4373563"/>
          </a:xfrm>
          <a:prstGeom prst="rect">
            <a:avLst/>
          </a:prstGeom>
          <a:noFill/>
          <a:ln w="9525">
            <a:noFill/>
            <a:miter lim="800000"/>
            <a:headEnd/>
            <a:tailEnd/>
          </a:ln>
        </p:spPr>
      </p:pic>
      <p:sp>
        <p:nvSpPr>
          <p:cNvPr id="4" name="文本框 3"/>
          <p:cNvSpPr txBox="1"/>
          <p:nvPr/>
        </p:nvSpPr>
        <p:spPr>
          <a:xfrm>
            <a:off x="2860672" y="2582732"/>
            <a:ext cx="8923497" cy="4154984"/>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zh-CN" altLang="en-US" sz="4400" b="1" dirty="0"/>
              <a:t>朝宋国著名将领宗悫（què）从小就有雄心壮志，喜欢舞枪弄剑，他的叔父宗炳问他的志向，他回答说：“愿乘长风破万里浪！”，后来他带兵攻打林邑国，运用计谋取胜，被封为左卫将军。</a:t>
            </a:r>
          </a:p>
        </p:txBody>
      </p:sp>
      <p:sp>
        <p:nvSpPr>
          <p:cNvPr id="5" name="文本框 4"/>
          <p:cNvSpPr txBox="1"/>
          <p:nvPr/>
        </p:nvSpPr>
        <p:spPr>
          <a:xfrm>
            <a:off x="138111" y="1136182"/>
            <a:ext cx="11646058" cy="144655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fontAlgn="auto">
              <a:spcBef>
                <a:spcPts val="0"/>
              </a:spcBef>
              <a:spcAft>
                <a:spcPts val="0"/>
              </a:spcAft>
              <a:defRPr/>
            </a:pPr>
            <a:r>
              <a:rPr lang="zh-CN" altLang="en-US" sz="4400" b="1" dirty="0">
                <a:solidFill>
                  <a:srgbClr val="FF0000"/>
                </a:solidFill>
              </a:rPr>
              <a:t>长风破浪</a:t>
            </a:r>
            <a:r>
              <a:rPr lang="zh-CN" altLang="en-US" sz="4400" b="1" dirty="0"/>
              <a:t>是一个成语，出自《宋书·宗悫传》。</a:t>
            </a:r>
            <a:r>
              <a:rPr lang="zh-CN" altLang="en-US" sz="4400" b="1" dirty="0">
                <a:solidFill>
                  <a:srgbClr val="1029E4"/>
                </a:solidFill>
              </a:rPr>
              <a:t>比喻志向远大，不怕困难，奋勇前进。</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标题 214017"/>
          <p:cNvSpPr>
            <a:spLocks noGrp="1"/>
          </p:cNvSpPr>
          <p:nvPr>
            <p:ph type="title"/>
          </p:nvPr>
        </p:nvSpPr>
        <p:spPr>
          <a:xfrm>
            <a:off x="426881" y="450560"/>
            <a:ext cx="10515600" cy="1325562"/>
          </a:xfrm>
        </p:spPr>
        <p:txBody>
          <a:bodyPr/>
          <a:lstStyle/>
          <a:p>
            <a:pPr lvl="0" eaLnBrk="1" fontAlgn="auto" hangingPunct="1">
              <a:lnSpc>
                <a:spcPct val="150000"/>
              </a:lnSpc>
              <a:spcBef>
                <a:spcPts val="0"/>
              </a:spcBef>
              <a:spcAft>
                <a:spcPts val="0"/>
              </a:spcAft>
              <a:defRPr/>
            </a:pPr>
            <a:r>
              <a:rPr lang="zh-CN" altLang="en-US" sz="4800" b="1" dirty="0">
                <a:effectLst>
                  <a:outerShdw blurRad="38100" dist="38100" dir="2700000">
                    <a:srgbClr val="C0C0C0"/>
                  </a:outerShdw>
                </a:effectLst>
                <a:latin typeface="Arial" panose="020B0604020202020204" pitchFamily="34" charset="0"/>
                <a:ea typeface="楷体_GB2312" pitchFamily="49" charset="-122"/>
                <a:cs typeface="+mn-cs"/>
              </a:rPr>
              <a:t>长风破浪会有时，直挂云帆济沧海</a:t>
            </a:r>
            <a:r>
              <a:rPr lang="zh-CN" altLang="en-US" sz="4800" b="1" dirty="0">
                <a:solidFill>
                  <a:srgbClr val="000000"/>
                </a:solidFill>
                <a:effectLst>
                  <a:outerShdw blurRad="38100" dist="38100" dir="2700000">
                    <a:srgbClr val="C0C0C0"/>
                  </a:outerShdw>
                </a:effectLst>
                <a:latin typeface="Arial" panose="020B0604020202020204" pitchFamily="34" charset="0"/>
                <a:ea typeface="楷体_GB2312" pitchFamily="49" charset="-122"/>
                <a:cs typeface="+mn-cs"/>
              </a:rPr>
              <a:t>。</a:t>
            </a:r>
          </a:p>
        </p:txBody>
      </p:sp>
      <p:sp>
        <p:nvSpPr>
          <p:cNvPr id="214019" name="文本占位符 214018"/>
          <p:cNvSpPr>
            <a:spLocks noGrp="1"/>
          </p:cNvSpPr>
          <p:nvPr>
            <p:ph type="body" idx="1"/>
          </p:nvPr>
        </p:nvSpPr>
        <p:spPr>
          <a:xfrm>
            <a:off x="221300" y="1557181"/>
            <a:ext cx="11871962" cy="4946650"/>
          </a:xfrm>
        </p:spPr>
        <p:style>
          <a:lnRef idx="2">
            <a:schemeClr val="accent1"/>
          </a:lnRef>
          <a:fillRef idx="1">
            <a:schemeClr val="lt1"/>
          </a:fillRef>
          <a:effectRef idx="0">
            <a:schemeClr val="accent1"/>
          </a:effectRef>
          <a:fontRef idx="minor">
            <a:schemeClr val="dk1"/>
          </a:fontRef>
        </p:style>
        <p:txBody>
          <a:bodyPr rtlCol="0">
            <a:noAutofit/>
          </a:bodyPr>
          <a:lstStyle/>
          <a:p>
            <a:pPr marL="342900" lvl="0" indent="-342900" eaLnBrk="1" hangingPunct="1">
              <a:lnSpc>
                <a:spcPts val="5600"/>
              </a:lnSpc>
              <a:spcBef>
                <a:spcPct val="0"/>
              </a:spcBef>
              <a:buNone/>
              <a:defRPr/>
            </a:pPr>
            <a:r>
              <a:rPr lang="en-US" altLang="zh-CN" sz="3600" b="1" dirty="0" smtClean="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a:t>
            </a:r>
            <a:r>
              <a:rPr lang="zh-CN" altLang="en-US" sz="3600" b="1" dirty="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、运用</a:t>
            </a:r>
            <a:r>
              <a:rPr lang="zh-CN" altLang="en-US"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比喻</a:t>
            </a:r>
            <a:r>
              <a:rPr lang="zh-CN" altLang="en-US" sz="3600" b="1" dirty="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，生动地表现了作者</a:t>
            </a:r>
            <a:r>
              <a:rPr lang="zh-CN" altLang="en-US" sz="36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乐观、自信</a:t>
            </a:r>
            <a:r>
              <a:rPr lang="zh-CN" altLang="en-US" sz="3600" b="1" dirty="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和对</a:t>
            </a:r>
            <a:r>
              <a:rPr lang="zh-CN" altLang="en-US" sz="36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理想的执著追求</a:t>
            </a:r>
            <a:r>
              <a:rPr lang="zh-CN" altLang="en-US" sz="3600" b="1" dirty="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p>
          <a:p>
            <a:pPr marL="342900" lvl="0" indent="-342900" eaLnBrk="1" hangingPunct="1">
              <a:lnSpc>
                <a:spcPts val="5600"/>
              </a:lnSpc>
              <a:spcBef>
                <a:spcPct val="0"/>
              </a:spcBef>
              <a:buNone/>
              <a:defRPr/>
            </a:pPr>
            <a:r>
              <a:rPr lang="en-US" altLang="zh-CN" sz="3600" b="1" dirty="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B</a:t>
            </a:r>
            <a:r>
              <a:rPr lang="zh-CN" altLang="en-US" sz="3600" b="1" dirty="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、“破”“挂”富有</a:t>
            </a:r>
            <a:r>
              <a:rPr lang="zh-CN" altLang="en-US"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动感</a:t>
            </a:r>
            <a:r>
              <a:rPr lang="zh-CN" altLang="en-US" sz="3600" b="1" dirty="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、充满</a:t>
            </a:r>
            <a:r>
              <a:rPr lang="zh-CN" altLang="en-US"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气势，</a:t>
            </a:r>
            <a:r>
              <a:rPr lang="en-US" altLang="zh-CN" sz="3600" b="1" dirty="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en-US" sz="3600" b="1" dirty="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展示了诗人力图从苦闷中挣脱出来的</a:t>
            </a:r>
            <a:r>
              <a:rPr lang="zh-CN" altLang="en-US" sz="3600" b="1"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强大精神力量</a:t>
            </a:r>
            <a:r>
              <a:rPr lang="zh-CN" altLang="en-US" sz="3600" b="1" dirty="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p>
          <a:p>
            <a:pPr eaLnBrk="1" fontAlgn="auto" hangingPunct="1">
              <a:lnSpc>
                <a:spcPts val="5600"/>
              </a:lnSpc>
              <a:spcBef>
                <a:spcPct val="0"/>
              </a:spcBef>
              <a:spcAft>
                <a:spcPts val="0"/>
              </a:spcAft>
              <a:buSzPct val="100000"/>
              <a:buFont typeface="Arial" panose="020B0604020202020204" pitchFamily="34" charset="0"/>
              <a:buNone/>
              <a:defRPr/>
            </a:pPr>
            <a:r>
              <a:rPr lang="en-US" altLang="zh-CN" sz="3600" b="1" dirty="0" smtClean="0">
                <a:solidFill>
                  <a:srgbClr val="3333FF"/>
                </a:solidFill>
              </a:rPr>
              <a:t> C</a:t>
            </a:r>
            <a:r>
              <a:rPr lang="zh-CN" altLang="zh-CN" sz="3600" b="1" dirty="0" smtClean="0">
                <a:solidFill>
                  <a:srgbClr val="3333FF"/>
                </a:solidFill>
              </a:rPr>
              <a:t>、</a:t>
            </a:r>
            <a:r>
              <a:rPr lang="zh-CN" altLang="en-US" sz="3600" b="1" dirty="0" smtClean="0">
                <a:solidFill>
                  <a:srgbClr val="3333FF"/>
                </a:solidFill>
              </a:rPr>
              <a:t>体现了是人的倔强、自信、乐观和对理想的执着追求。</a:t>
            </a:r>
          </a:p>
          <a:p>
            <a:pPr eaLnBrk="1" fontAlgn="auto" hangingPunct="1">
              <a:lnSpc>
                <a:spcPts val="5600"/>
              </a:lnSpc>
              <a:spcBef>
                <a:spcPct val="0"/>
              </a:spcBef>
              <a:spcAft>
                <a:spcPts val="0"/>
              </a:spcAft>
              <a:buSzPct val="100000"/>
              <a:buFont typeface="Arial" panose="020B0604020202020204" pitchFamily="34" charset="0"/>
              <a:buNone/>
              <a:defRPr/>
            </a:pPr>
            <a:r>
              <a:rPr lang="zh-CN" altLang="en-US" sz="3600" b="1" dirty="0" smtClean="0">
                <a:solidFill>
                  <a:srgbClr val="FF0000"/>
                </a:solidFill>
              </a:rPr>
              <a:t>         现在常用这兩句诗表达自己有宏大的理想和实现理想抱负的坚定信念。</a:t>
            </a:r>
          </a:p>
          <a:p>
            <a:pPr eaLnBrk="1" fontAlgn="auto" hangingPunct="1">
              <a:lnSpc>
                <a:spcPts val="5600"/>
              </a:lnSpc>
              <a:spcBef>
                <a:spcPct val="0"/>
              </a:spcBef>
              <a:spcAft>
                <a:spcPts val="0"/>
              </a:spcAft>
              <a:buFont typeface="Arial" panose="020B0604020202020204" pitchFamily="34" charset="0"/>
              <a:buChar char="•"/>
              <a:defRPr/>
            </a:pPr>
            <a:endParaRPr lang="zh-CN" altLang="en-US" sz="3600" dirty="0"/>
          </a:p>
        </p:txBody>
      </p:sp>
      <p:sp>
        <p:nvSpPr>
          <p:cNvPr id="2" name="WordArt 10"/>
          <p:cNvSpPr>
            <a:spLocks noChangeArrowheads="1" noChangeShapeType="1" noTextEdit="1"/>
          </p:cNvSpPr>
          <p:nvPr/>
        </p:nvSpPr>
        <p:spPr bwMode="auto">
          <a:xfrm>
            <a:off x="2743200" y="117475"/>
            <a:ext cx="6442075" cy="590863"/>
          </a:xfrm>
          <a:prstGeom prst="rect">
            <a:avLst/>
          </a:prstGeom>
        </p:spPr>
        <p:txBody>
          <a:bodyPr wrap="none" fromWordArt="1">
            <a:prstTxWarp prst="textFadeUp">
              <a:avLst>
                <a:gd name="adj" fmla="val 9991"/>
              </a:avLst>
            </a:prstTxWarp>
          </a:bodyPr>
          <a:lstStyle/>
          <a:p>
            <a:pPr algn="ctr"/>
            <a:r>
              <a:rPr lang="zh-CN" altLang="en-US" sz="3600" kern="10" dirty="0">
                <a:ln w="22225">
                  <a:solidFill>
                    <a:srgbClr val="000000"/>
                  </a:solidFill>
                  <a:round/>
                  <a:headEnd/>
                  <a:tailEnd/>
                </a:ln>
                <a:effectLst>
                  <a:outerShdw dist="35921" dir="2700000" sy="50000" rotWithShape="0">
                    <a:srgbClr val="875B0D">
                      <a:alpha val="54999"/>
                    </a:srgbClr>
                  </a:outerShdw>
                </a:effectLst>
                <a:latin typeface="宋体"/>
                <a:ea typeface="宋体"/>
              </a:rPr>
              <a:t>名句赏析</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4019">
                                            <p:bg/>
                                          </p:spTgt>
                                        </p:tgtEl>
                                        <p:attrNameLst>
                                          <p:attrName>style.visibility</p:attrName>
                                        </p:attrNameLst>
                                      </p:cBhvr>
                                      <p:to>
                                        <p:strVal val="visible"/>
                                      </p:to>
                                    </p:set>
                                    <p:animEffect transition="in" filter="fade">
                                      <p:cBhvr>
                                        <p:cTn id="7" dur="500"/>
                                        <p:tgtEl>
                                          <p:spTgt spid="214019">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4019">
                                            <p:txEl>
                                              <p:pRg st="0" end="0"/>
                                            </p:txEl>
                                          </p:spTgt>
                                        </p:tgtEl>
                                        <p:attrNameLst>
                                          <p:attrName>style.visibility</p:attrName>
                                        </p:attrNameLst>
                                      </p:cBhvr>
                                      <p:to>
                                        <p:strVal val="visible"/>
                                      </p:to>
                                    </p:set>
                                    <p:animEffect transition="in" filter="fade">
                                      <p:cBhvr>
                                        <p:cTn id="12" dur="500"/>
                                        <p:tgtEl>
                                          <p:spTgt spid="21401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14019">
                                            <p:txEl>
                                              <p:pRg st="1" end="1"/>
                                            </p:txEl>
                                          </p:spTgt>
                                        </p:tgtEl>
                                        <p:attrNameLst>
                                          <p:attrName>style.visibility</p:attrName>
                                        </p:attrNameLst>
                                      </p:cBhvr>
                                      <p:to>
                                        <p:strVal val="visible"/>
                                      </p:to>
                                    </p:set>
                                    <p:animEffect transition="in" filter="fade">
                                      <p:cBhvr>
                                        <p:cTn id="17" dur="500"/>
                                        <p:tgtEl>
                                          <p:spTgt spid="21401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4019">
                                            <p:txEl>
                                              <p:pRg st="2" end="2"/>
                                            </p:txEl>
                                          </p:spTgt>
                                        </p:tgtEl>
                                        <p:attrNameLst>
                                          <p:attrName>style.visibility</p:attrName>
                                        </p:attrNameLst>
                                      </p:cBhvr>
                                      <p:to>
                                        <p:strVal val="visible"/>
                                      </p:to>
                                    </p:set>
                                    <p:animEffect transition="in" filter="fade">
                                      <p:cBhvr>
                                        <p:cTn id="22" dur="500"/>
                                        <p:tgtEl>
                                          <p:spTgt spid="21401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4019">
                                            <p:txEl>
                                              <p:pRg st="3" end="3"/>
                                            </p:txEl>
                                          </p:spTgt>
                                        </p:tgtEl>
                                        <p:attrNameLst>
                                          <p:attrName>style.visibility</p:attrName>
                                        </p:attrNameLst>
                                      </p:cBhvr>
                                      <p:to>
                                        <p:strVal val="visible"/>
                                      </p:to>
                                    </p:set>
                                    <p:animEffect transition="in" filter="fade">
                                      <p:cBhvr>
                                        <p:cTn id="27" dur="500"/>
                                        <p:tgtEl>
                                          <p:spTgt spid="2140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19"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2"/>
          <p:cNvSpPr txBox="1">
            <a:spLocks noChangeArrowheads="1"/>
          </p:cNvSpPr>
          <p:nvPr/>
        </p:nvSpPr>
        <p:spPr bwMode="auto">
          <a:xfrm>
            <a:off x="1847850" y="765175"/>
            <a:ext cx="1198563" cy="706438"/>
          </a:xfrm>
          <a:prstGeom prst="rect">
            <a:avLst/>
          </a:prstGeom>
          <a:noFill/>
          <a:ln w="9525">
            <a:noFill/>
            <a:miter lim="800000"/>
          </a:ln>
          <a:effectLst/>
        </p:spPr>
        <p:txBody>
          <a:bodyPr wrap="none">
            <a:spAutoFit/>
          </a:bodyPr>
          <a:lstStyle/>
          <a:p>
            <a:pPr fontAlgn="auto">
              <a:spcBef>
                <a:spcPts val="0"/>
              </a:spcBef>
              <a:spcAft>
                <a:spcPts val="0"/>
              </a:spcAft>
              <a:defRPr/>
            </a:pPr>
            <a:r>
              <a:rPr lang="zh-CN" sz="4000" b="1">
                <a:solidFill>
                  <a:srgbClr val="FF0000"/>
                </a:solidFill>
                <a:effectLst>
                  <a:outerShdw blurRad="38100" dist="38100" dir="2700000" algn="tl">
                    <a:srgbClr val="C0C0C0"/>
                  </a:outerShdw>
                </a:effectLst>
                <a:latin typeface="Arial" panose="020B0604020202020204" pitchFamily="34" charset="0"/>
                <a:ea typeface="隶书" pitchFamily="49" charset="-122"/>
              </a:rPr>
              <a:t>欢乐</a:t>
            </a:r>
          </a:p>
        </p:txBody>
      </p:sp>
      <p:sp>
        <p:nvSpPr>
          <p:cNvPr id="58371" name="Text Box 3"/>
          <p:cNvSpPr txBox="1"/>
          <p:nvPr/>
        </p:nvSpPr>
        <p:spPr>
          <a:xfrm>
            <a:off x="1774825" y="2924175"/>
            <a:ext cx="720725" cy="1322388"/>
          </a:xfrm>
          <a:prstGeom prst="rect">
            <a:avLst/>
          </a:prstGeom>
          <a:noFill/>
          <a:ln w="9525">
            <a:noFill/>
          </a:ln>
        </p:spPr>
        <p:txBody>
          <a:bodyPr>
            <a:spAutoFit/>
          </a:bodyPr>
          <a:lstStyle/>
          <a:p>
            <a:pPr fontAlgn="auto">
              <a:spcBef>
                <a:spcPts val="0"/>
              </a:spcBef>
              <a:spcAft>
                <a:spcPts val="0"/>
              </a:spcAft>
              <a:defRPr/>
            </a:pPr>
            <a:r>
              <a:rPr lang="zh-CN" altLang="en-US" sz="4000" b="1" dirty="0">
                <a:solidFill>
                  <a:srgbClr val="FF0000"/>
                </a:solidFill>
                <a:effectLst>
                  <a:outerShdw blurRad="38100" dist="38100" dir="2700000">
                    <a:srgbClr val="C0C0C0"/>
                  </a:outerShdw>
                </a:effectLst>
                <a:latin typeface="Arial" panose="020B0604020202020204" pitchFamily="34" charset="0"/>
                <a:ea typeface="隶书" pitchFamily="49" charset="-122"/>
              </a:rPr>
              <a:t>苦闷</a:t>
            </a:r>
          </a:p>
        </p:txBody>
      </p:sp>
      <p:sp>
        <p:nvSpPr>
          <p:cNvPr id="52227" name="Text Box 4"/>
          <p:cNvSpPr txBox="1">
            <a:spLocks noChangeArrowheads="1"/>
          </p:cNvSpPr>
          <p:nvPr/>
        </p:nvSpPr>
        <p:spPr bwMode="auto">
          <a:xfrm>
            <a:off x="4511675" y="3933825"/>
            <a:ext cx="309563" cy="368300"/>
          </a:xfrm>
          <a:prstGeom prst="rect">
            <a:avLst/>
          </a:prstGeom>
          <a:noFill/>
          <a:ln w="9525">
            <a:noFill/>
            <a:miter lim="800000"/>
            <a:headEnd/>
            <a:tailEnd/>
          </a:ln>
        </p:spPr>
        <p:txBody>
          <a:bodyPr wrap="none">
            <a:spAutoFit/>
          </a:bodyPr>
          <a:lstStyle/>
          <a:p>
            <a:endParaRPr lang="zh-CN" altLang="zh-CN">
              <a:ea typeface="隶书"/>
              <a:cs typeface="隶书"/>
            </a:endParaRPr>
          </a:p>
        </p:txBody>
      </p:sp>
      <p:sp>
        <p:nvSpPr>
          <p:cNvPr id="38917" name="Text Box 5"/>
          <p:cNvSpPr txBox="1">
            <a:spLocks noChangeArrowheads="1"/>
          </p:cNvSpPr>
          <p:nvPr/>
        </p:nvSpPr>
        <p:spPr bwMode="auto">
          <a:xfrm>
            <a:off x="5880100" y="2276475"/>
            <a:ext cx="1198563" cy="706438"/>
          </a:xfrm>
          <a:prstGeom prst="rect">
            <a:avLst/>
          </a:prstGeom>
          <a:noFill/>
          <a:ln w="9525">
            <a:noFill/>
            <a:miter lim="800000"/>
            <a:headEnd/>
            <a:tailEnd/>
          </a:ln>
        </p:spPr>
        <p:txBody>
          <a:bodyPr wrap="none">
            <a:spAutoFit/>
          </a:bodyPr>
          <a:lstStyle/>
          <a:p>
            <a:r>
              <a:rPr lang="zh-CN" altLang="en-US" sz="4000" b="1">
                <a:solidFill>
                  <a:srgbClr val="FF0000"/>
                </a:solidFill>
                <a:ea typeface="隶书"/>
                <a:cs typeface="隶书"/>
              </a:rPr>
              <a:t>希望</a:t>
            </a:r>
          </a:p>
        </p:txBody>
      </p:sp>
      <p:sp>
        <p:nvSpPr>
          <p:cNvPr id="38918" name="Text Box 6"/>
          <p:cNvSpPr txBox="1">
            <a:spLocks noChangeArrowheads="1"/>
          </p:cNvSpPr>
          <p:nvPr/>
        </p:nvSpPr>
        <p:spPr bwMode="auto">
          <a:xfrm>
            <a:off x="2424113" y="4868863"/>
            <a:ext cx="1198562" cy="706437"/>
          </a:xfrm>
          <a:prstGeom prst="rect">
            <a:avLst/>
          </a:prstGeom>
          <a:noFill/>
          <a:ln w="9525">
            <a:noFill/>
            <a:miter lim="800000"/>
          </a:ln>
          <a:effectLst/>
        </p:spPr>
        <p:txBody>
          <a:bodyPr wrap="none">
            <a:spAutoFit/>
          </a:bodyPr>
          <a:lstStyle/>
          <a:p>
            <a:pPr fontAlgn="auto">
              <a:spcBef>
                <a:spcPts val="0"/>
              </a:spcBef>
              <a:spcAft>
                <a:spcPts val="0"/>
              </a:spcAft>
              <a:defRPr/>
            </a:pPr>
            <a:r>
              <a:rPr lang="zh-CN" sz="4000" b="1">
                <a:solidFill>
                  <a:srgbClr val="FF0000"/>
                </a:solidFill>
                <a:effectLst>
                  <a:outerShdw blurRad="38100" dist="38100" dir="2700000" algn="tl">
                    <a:srgbClr val="C0C0C0"/>
                  </a:outerShdw>
                </a:effectLst>
                <a:latin typeface="Arial" panose="020B0604020202020204" pitchFamily="34" charset="0"/>
                <a:ea typeface="隶书" pitchFamily="49" charset="-122"/>
              </a:rPr>
              <a:t>失望</a:t>
            </a:r>
          </a:p>
        </p:txBody>
      </p:sp>
      <p:sp>
        <p:nvSpPr>
          <p:cNvPr id="52230" name="WordArt 7"/>
          <p:cNvSpPr>
            <a:spLocks noChangeArrowheads="1" noChangeShapeType="1" noTextEdit="1"/>
          </p:cNvSpPr>
          <p:nvPr/>
        </p:nvSpPr>
        <p:spPr bwMode="auto">
          <a:xfrm>
            <a:off x="3935413" y="0"/>
            <a:ext cx="4248150" cy="1628775"/>
          </a:xfrm>
          <a:prstGeom prst="rect">
            <a:avLst/>
          </a:prstGeom>
        </p:spPr>
        <p:txBody>
          <a:bodyPr wrap="none" fromWordArt="1">
            <a:prstTxWarp prst="textPlain">
              <a:avLst>
                <a:gd name="adj" fmla="val 50000"/>
              </a:avLst>
            </a:prstTxWarp>
          </a:bodyPr>
          <a:lstStyle/>
          <a:p>
            <a:pPr algn="ctr"/>
            <a:r>
              <a:rPr lang="zh-CN" altLang="en-US" sz="40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prstShdw prst="shdw11">
                    <a:srgbClr val="C0C0C0">
                      <a:alpha val="76999"/>
                    </a:srgbClr>
                  </a:prstShdw>
                </a:effectLst>
                <a:latin typeface="黑体"/>
                <a:ea typeface="黑体"/>
              </a:rPr>
              <a:t>复杂的心理历程</a:t>
            </a:r>
          </a:p>
          <a:p>
            <a:pPr algn="ctr"/>
            <a:r>
              <a:rPr lang="zh-CN" altLang="en-US" sz="40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prstShdw prst="shdw11">
                    <a:srgbClr val="C0C0C0">
                      <a:alpha val="76999"/>
                    </a:srgbClr>
                  </a:prstShdw>
                </a:effectLst>
                <a:latin typeface="黑体"/>
                <a:ea typeface="黑体"/>
              </a:rPr>
              <a:t>情感的起伏变化</a:t>
            </a:r>
          </a:p>
        </p:txBody>
      </p:sp>
      <p:sp>
        <p:nvSpPr>
          <p:cNvPr id="52231" name="Text Box 8"/>
          <p:cNvSpPr txBox="1">
            <a:spLocks noChangeArrowheads="1"/>
          </p:cNvSpPr>
          <p:nvPr/>
        </p:nvSpPr>
        <p:spPr bwMode="auto">
          <a:xfrm>
            <a:off x="1971675" y="3794125"/>
            <a:ext cx="309563" cy="368300"/>
          </a:xfrm>
          <a:prstGeom prst="rect">
            <a:avLst/>
          </a:prstGeom>
          <a:noFill/>
          <a:ln w="9525">
            <a:noFill/>
            <a:miter lim="800000"/>
            <a:headEnd/>
            <a:tailEnd/>
          </a:ln>
        </p:spPr>
        <p:txBody>
          <a:bodyPr wrap="none">
            <a:spAutoFit/>
          </a:bodyPr>
          <a:lstStyle/>
          <a:p>
            <a:endParaRPr lang="zh-CN" altLang="zh-CN">
              <a:ea typeface="隶书"/>
              <a:cs typeface="隶书"/>
            </a:endParaRPr>
          </a:p>
        </p:txBody>
      </p:sp>
      <p:sp>
        <p:nvSpPr>
          <p:cNvPr id="38921" name="Text Box 9"/>
          <p:cNvSpPr txBox="1">
            <a:spLocks noChangeArrowheads="1"/>
          </p:cNvSpPr>
          <p:nvPr/>
        </p:nvSpPr>
        <p:spPr bwMode="auto">
          <a:xfrm>
            <a:off x="1524000" y="1412875"/>
            <a:ext cx="2214563" cy="706438"/>
          </a:xfrm>
          <a:prstGeom prst="rect">
            <a:avLst/>
          </a:prstGeom>
          <a:solidFill>
            <a:srgbClr val="FFFF99"/>
          </a:solidFill>
          <a:ln w="9525">
            <a:noFill/>
            <a:miter lim="800000"/>
          </a:ln>
          <a:effectLst/>
        </p:spPr>
        <p:txBody>
          <a:bodyPr wrap="none">
            <a:spAutoFit/>
          </a:bodyPr>
          <a:lstStyle/>
          <a:p>
            <a:pPr fontAlgn="auto">
              <a:spcBef>
                <a:spcPts val="0"/>
              </a:spcBef>
              <a:spcAft>
                <a:spcPts val="0"/>
              </a:spcAft>
              <a:defRPr/>
            </a:pPr>
            <a:r>
              <a:rPr lang="zh-CN" altLang="en-US" sz="4000" b="1">
                <a:solidFill>
                  <a:srgbClr val="000000"/>
                </a:solidFill>
                <a:effectLst>
                  <a:outerShdw blurRad="38100" dist="38100" dir="2700000" algn="tl">
                    <a:srgbClr val="FFFFFF"/>
                  </a:outerShdw>
                </a:effectLst>
                <a:latin typeface="Arial" panose="020B0604020202020204" pitchFamily="34" charset="0"/>
                <a:ea typeface="隶书" pitchFamily="49" charset="-122"/>
              </a:rPr>
              <a:t>宴饮场景</a:t>
            </a:r>
          </a:p>
        </p:txBody>
      </p:sp>
      <p:sp>
        <p:nvSpPr>
          <p:cNvPr id="58378" name="Text Box 10"/>
          <p:cNvSpPr txBox="1"/>
          <p:nvPr/>
        </p:nvSpPr>
        <p:spPr>
          <a:xfrm>
            <a:off x="2424113" y="2997200"/>
            <a:ext cx="2303462" cy="1322388"/>
          </a:xfrm>
          <a:prstGeom prst="rect">
            <a:avLst/>
          </a:prstGeom>
          <a:solidFill>
            <a:srgbClr val="FFFF99"/>
          </a:solidFill>
          <a:ln w="9525">
            <a:noFill/>
          </a:ln>
        </p:spPr>
        <p:txBody>
          <a:bodyPr>
            <a:spAutoFit/>
          </a:bodyPr>
          <a:lstStyle/>
          <a:p>
            <a:pPr fontAlgn="auto">
              <a:spcBef>
                <a:spcPts val="0"/>
              </a:spcBef>
              <a:spcAft>
                <a:spcPts val="0"/>
              </a:spcAft>
              <a:defRPr/>
            </a:pPr>
            <a:r>
              <a:rPr lang="zh-CN" altLang="en-US" sz="4000" b="1" dirty="0">
                <a:solidFill>
                  <a:srgbClr val="000000"/>
                </a:solidFill>
                <a:effectLst>
                  <a:outerShdw blurRad="38100" dist="38100" dir="2700000">
                    <a:srgbClr val="FFFFFF"/>
                  </a:outerShdw>
                </a:effectLst>
                <a:latin typeface="Arial" panose="020B0604020202020204" pitchFamily="34" charset="0"/>
                <a:ea typeface="隶书" pitchFamily="49" charset="-122"/>
              </a:rPr>
              <a:t>停杯投箸</a:t>
            </a:r>
          </a:p>
          <a:p>
            <a:pPr fontAlgn="auto">
              <a:spcBef>
                <a:spcPts val="0"/>
              </a:spcBef>
              <a:spcAft>
                <a:spcPts val="0"/>
              </a:spcAft>
              <a:defRPr/>
            </a:pPr>
            <a:r>
              <a:rPr lang="zh-CN" altLang="en-US" sz="4000" b="1" dirty="0">
                <a:solidFill>
                  <a:srgbClr val="000000"/>
                </a:solidFill>
                <a:effectLst>
                  <a:outerShdw blurRad="38100" dist="38100" dir="2700000">
                    <a:srgbClr val="FFFFFF"/>
                  </a:outerShdw>
                </a:effectLst>
                <a:latin typeface="Arial" panose="020B0604020202020204" pitchFamily="34" charset="0"/>
                <a:ea typeface="隶书" pitchFamily="49" charset="-122"/>
              </a:rPr>
              <a:t>拔剑四顾</a:t>
            </a:r>
          </a:p>
        </p:txBody>
      </p:sp>
      <p:sp>
        <p:nvSpPr>
          <p:cNvPr id="38923" name="箭头 1091"/>
          <p:cNvSpPr>
            <a:spLocks noChangeShapeType="1"/>
          </p:cNvSpPr>
          <p:nvPr/>
        </p:nvSpPr>
        <p:spPr bwMode="auto">
          <a:xfrm>
            <a:off x="2351088" y="2060575"/>
            <a:ext cx="649287" cy="936625"/>
          </a:xfrm>
          <a:prstGeom prst="line">
            <a:avLst/>
          </a:prstGeom>
          <a:noFill/>
          <a:ln w="101600">
            <a:solidFill>
              <a:srgbClr val="FF0000"/>
            </a:solidFill>
            <a:round/>
            <a:headEnd/>
            <a:tailEnd type="triangle" w="med" len="med"/>
          </a:ln>
        </p:spPr>
        <p:txBody>
          <a:bodyPr/>
          <a:lstStyle/>
          <a:p>
            <a:endParaRPr lang="zh-CN" altLang="en-US"/>
          </a:p>
        </p:txBody>
      </p:sp>
      <p:sp>
        <p:nvSpPr>
          <p:cNvPr id="38924" name="Text Box 12"/>
          <p:cNvSpPr txBox="1">
            <a:spLocks noChangeArrowheads="1"/>
          </p:cNvSpPr>
          <p:nvPr/>
        </p:nvSpPr>
        <p:spPr bwMode="auto">
          <a:xfrm>
            <a:off x="3575050" y="4941888"/>
            <a:ext cx="2214563" cy="706437"/>
          </a:xfrm>
          <a:prstGeom prst="rect">
            <a:avLst/>
          </a:prstGeom>
          <a:solidFill>
            <a:srgbClr val="FFFF99"/>
          </a:solidFill>
          <a:ln w="9525">
            <a:noFill/>
            <a:miter lim="800000"/>
          </a:ln>
          <a:effectLst/>
        </p:spPr>
        <p:txBody>
          <a:bodyPr wrap="none">
            <a:spAutoFit/>
          </a:bodyPr>
          <a:lstStyle/>
          <a:p>
            <a:pPr fontAlgn="auto">
              <a:spcBef>
                <a:spcPts val="0"/>
              </a:spcBef>
              <a:spcAft>
                <a:spcPts val="0"/>
              </a:spcAft>
              <a:defRPr/>
            </a:pPr>
            <a:r>
              <a:rPr lang="zh-CN" altLang="en-US" sz="4000" b="1">
                <a:solidFill>
                  <a:srgbClr val="000000"/>
                </a:solidFill>
                <a:effectLst>
                  <a:outerShdw blurRad="38100" dist="38100" dir="2700000" algn="tl">
                    <a:srgbClr val="FFFFFF"/>
                  </a:outerShdw>
                </a:effectLst>
                <a:latin typeface="Arial" panose="020B0604020202020204" pitchFamily="34" charset="0"/>
                <a:ea typeface="隶书" pitchFamily="49" charset="-122"/>
              </a:rPr>
              <a:t>展望未来</a:t>
            </a:r>
          </a:p>
        </p:txBody>
      </p:sp>
      <p:sp>
        <p:nvSpPr>
          <p:cNvPr id="38925" name="箭头 1091"/>
          <p:cNvSpPr>
            <a:spLocks noChangeShapeType="1"/>
          </p:cNvSpPr>
          <p:nvPr/>
        </p:nvSpPr>
        <p:spPr bwMode="auto">
          <a:xfrm flipV="1">
            <a:off x="5016500" y="3716338"/>
            <a:ext cx="1150938" cy="1235075"/>
          </a:xfrm>
          <a:prstGeom prst="line">
            <a:avLst/>
          </a:prstGeom>
          <a:noFill/>
          <a:ln w="101600">
            <a:solidFill>
              <a:srgbClr val="FF0000"/>
            </a:solidFill>
            <a:round/>
            <a:headEnd/>
            <a:tailEnd type="triangle" w="med" len="med"/>
          </a:ln>
        </p:spPr>
        <p:txBody>
          <a:bodyPr/>
          <a:lstStyle/>
          <a:p>
            <a:endParaRPr lang="zh-CN" altLang="en-US"/>
          </a:p>
        </p:txBody>
      </p:sp>
      <p:sp>
        <p:nvSpPr>
          <p:cNvPr id="38926" name="箭头 1091"/>
          <p:cNvSpPr>
            <a:spLocks noChangeShapeType="1"/>
          </p:cNvSpPr>
          <p:nvPr/>
        </p:nvSpPr>
        <p:spPr bwMode="auto">
          <a:xfrm flipV="1">
            <a:off x="8256588" y="1341438"/>
            <a:ext cx="1079500" cy="3455987"/>
          </a:xfrm>
          <a:prstGeom prst="line">
            <a:avLst/>
          </a:prstGeom>
          <a:noFill/>
          <a:ln w="101600">
            <a:solidFill>
              <a:srgbClr val="FF0000"/>
            </a:solidFill>
            <a:round/>
            <a:headEnd/>
            <a:tailEnd type="triangle" w="med" len="med"/>
          </a:ln>
        </p:spPr>
        <p:txBody>
          <a:bodyPr/>
          <a:lstStyle/>
          <a:p>
            <a:endParaRPr lang="zh-CN" altLang="en-US"/>
          </a:p>
        </p:txBody>
      </p:sp>
      <p:sp>
        <p:nvSpPr>
          <p:cNvPr id="38927" name="箭头 1091"/>
          <p:cNvSpPr>
            <a:spLocks noChangeShapeType="1"/>
          </p:cNvSpPr>
          <p:nvPr/>
        </p:nvSpPr>
        <p:spPr bwMode="auto">
          <a:xfrm>
            <a:off x="3503613" y="4221163"/>
            <a:ext cx="1008062" cy="720725"/>
          </a:xfrm>
          <a:prstGeom prst="line">
            <a:avLst/>
          </a:prstGeom>
          <a:noFill/>
          <a:ln w="101600">
            <a:solidFill>
              <a:srgbClr val="FF0000"/>
            </a:solidFill>
            <a:round/>
            <a:headEnd/>
            <a:tailEnd type="triangle" w="med" len="med"/>
          </a:ln>
        </p:spPr>
        <p:txBody>
          <a:bodyPr/>
          <a:lstStyle/>
          <a:p>
            <a:endParaRPr lang="zh-CN" altLang="en-US"/>
          </a:p>
        </p:txBody>
      </p:sp>
      <p:sp>
        <p:nvSpPr>
          <p:cNvPr id="38928" name="Text Box 16"/>
          <p:cNvSpPr txBox="1">
            <a:spLocks noChangeArrowheads="1"/>
          </p:cNvSpPr>
          <p:nvPr/>
        </p:nvSpPr>
        <p:spPr bwMode="auto">
          <a:xfrm>
            <a:off x="5448300" y="2924175"/>
            <a:ext cx="2214563" cy="706438"/>
          </a:xfrm>
          <a:prstGeom prst="rect">
            <a:avLst/>
          </a:prstGeom>
          <a:solidFill>
            <a:srgbClr val="FFFF99"/>
          </a:solidFill>
          <a:ln w="9525">
            <a:noFill/>
            <a:miter lim="800000"/>
          </a:ln>
          <a:effectLst/>
        </p:spPr>
        <p:txBody>
          <a:bodyPr wrap="none">
            <a:spAutoFit/>
          </a:bodyPr>
          <a:lstStyle/>
          <a:p>
            <a:pPr fontAlgn="auto">
              <a:spcBef>
                <a:spcPts val="0"/>
              </a:spcBef>
              <a:spcAft>
                <a:spcPts val="0"/>
              </a:spcAft>
              <a:defRPr/>
            </a:pPr>
            <a:r>
              <a:rPr lang="zh-CN" altLang="en-US" sz="4000" b="1">
                <a:solidFill>
                  <a:srgbClr val="000000"/>
                </a:solidFill>
                <a:effectLst>
                  <a:outerShdw blurRad="38100" dist="38100" dir="2700000" algn="tl">
                    <a:srgbClr val="FFFFFF"/>
                  </a:outerShdw>
                </a:effectLst>
                <a:latin typeface="Arial" panose="020B0604020202020204" pitchFamily="34" charset="0"/>
                <a:ea typeface="隶书" pitchFamily="49" charset="-122"/>
              </a:rPr>
              <a:t>神游千古</a:t>
            </a:r>
          </a:p>
        </p:txBody>
      </p:sp>
      <p:sp>
        <p:nvSpPr>
          <p:cNvPr id="38929" name="箭头 1091"/>
          <p:cNvSpPr>
            <a:spLocks noChangeShapeType="1"/>
          </p:cNvSpPr>
          <p:nvPr/>
        </p:nvSpPr>
        <p:spPr bwMode="auto">
          <a:xfrm>
            <a:off x="6816725" y="3644900"/>
            <a:ext cx="1223963" cy="1223963"/>
          </a:xfrm>
          <a:prstGeom prst="line">
            <a:avLst/>
          </a:prstGeom>
          <a:noFill/>
          <a:ln w="101600">
            <a:solidFill>
              <a:srgbClr val="FF0000"/>
            </a:solidFill>
            <a:round/>
            <a:headEnd/>
            <a:tailEnd type="triangle" w="med" len="med"/>
          </a:ln>
        </p:spPr>
        <p:txBody>
          <a:bodyPr/>
          <a:lstStyle/>
          <a:p>
            <a:endParaRPr lang="zh-CN" altLang="en-US"/>
          </a:p>
        </p:txBody>
      </p:sp>
      <p:sp>
        <p:nvSpPr>
          <p:cNvPr id="38930" name="Text Box 18"/>
          <p:cNvSpPr txBox="1">
            <a:spLocks noChangeArrowheads="1"/>
          </p:cNvSpPr>
          <p:nvPr/>
        </p:nvSpPr>
        <p:spPr bwMode="auto">
          <a:xfrm>
            <a:off x="7032625" y="4797425"/>
            <a:ext cx="2214563" cy="706438"/>
          </a:xfrm>
          <a:prstGeom prst="rect">
            <a:avLst/>
          </a:prstGeom>
          <a:solidFill>
            <a:srgbClr val="FFFF99"/>
          </a:solidFill>
          <a:ln w="9525">
            <a:noFill/>
            <a:miter lim="800000"/>
          </a:ln>
          <a:effectLst/>
        </p:spPr>
        <p:txBody>
          <a:bodyPr wrap="none">
            <a:spAutoFit/>
          </a:bodyPr>
          <a:lstStyle/>
          <a:p>
            <a:pPr fontAlgn="auto">
              <a:spcBef>
                <a:spcPts val="0"/>
              </a:spcBef>
              <a:spcAft>
                <a:spcPts val="0"/>
              </a:spcAft>
              <a:defRPr/>
            </a:pPr>
            <a:r>
              <a:rPr lang="zh-CN" altLang="en-US" sz="4000" b="1">
                <a:solidFill>
                  <a:srgbClr val="000000"/>
                </a:solidFill>
                <a:effectLst>
                  <a:outerShdw blurRad="38100" dist="38100" dir="2700000" algn="tl">
                    <a:srgbClr val="FFFFFF"/>
                  </a:outerShdw>
                </a:effectLst>
                <a:latin typeface="Arial" panose="020B0604020202020204" pitchFamily="34" charset="0"/>
                <a:ea typeface="隶书" pitchFamily="49" charset="-122"/>
              </a:rPr>
              <a:t>回到现实</a:t>
            </a:r>
            <a:endParaRPr lang="zh-CN" altLang="en-US">
              <a:latin typeface="Arial" panose="020B0604020202020204" pitchFamily="34" charset="0"/>
              <a:ea typeface="宋体" panose="02010600030101010101" pitchFamily="2" charset="-122"/>
            </a:endParaRPr>
          </a:p>
        </p:txBody>
      </p:sp>
      <p:sp>
        <p:nvSpPr>
          <p:cNvPr id="38931" name="Text Box 19"/>
          <p:cNvSpPr txBox="1">
            <a:spLocks noChangeArrowheads="1"/>
          </p:cNvSpPr>
          <p:nvPr/>
        </p:nvSpPr>
        <p:spPr bwMode="auto">
          <a:xfrm>
            <a:off x="9264650" y="4797425"/>
            <a:ext cx="1198563" cy="706438"/>
          </a:xfrm>
          <a:prstGeom prst="rect">
            <a:avLst/>
          </a:prstGeom>
          <a:noFill/>
          <a:ln w="9525">
            <a:noFill/>
            <a:miter lim="800000"/>
          </a:ln>
          <a:effectLst/>
        </p:spPr>
        <p:txBody>
          <a:bodyPr wrap="none">
            <a:spAutoFit/>
          </a:bodyPr>
          <a:lstStyle/>
          <a:p>
            <a:pPr fontAlgn="auto">
              <a:spcBef>
                <a:spcPts val="0"/>
              </a:spcBef>
              <a:spcAft>
                <a:spcPts val="0"/>
              </a:spcAft>
              <a:defRPr/>
            </a:pPr>
            <a:r>
              <a:rPr lang="zh-CN" altLang="en-US" sz="4000" b="1">
                <a:solidFill>
                  <a:srgbClr val="FF0000"/>
                </a:solidFill>
                <a:effectLst>
                  <a:outerShdw blurRad="38100" dist="38100" dir="2700000" algn="tl">
                    <a:srgbClr val="C0C0C0"/>
                  </a:outerShdw>
                </a:effectLst>
                <a:latin typeface="Arial" panose="020B0604020202020204" pitchFamily="34" charset="0"/>
                <a:ea typeface="隶书" pitchFamily="49" charset="-122"/>
              </a:rPr>
              <a:t>迷惘</a:t>
            </a:r>
          </a:p>
        </p:txBody>
      </p:sp>
      <p:sp>
        <p:nvSpPr>
          <p:cNvPr id="38932" name="Text Box 20"/>
          <p:cNvSpPr txBox="1">
            <a:spLocks noChangeArrowheads="1"/>
          </p:cNvSpPr>
          <p:nvPr/>
        </p:nvSpPr>
        <p:spPr bwMode="auto">
          <a:xfrm>
            <a:off x="8453438" y="620713"/>
            <a:ext cx="2214562" cy="706437"/>
          </a:xfrm>
          <a:prstGeom prst="rect">
            <a:avLst/>
          </a:prstGeom>
          <a:solidFill>
            <a:srgbClr val="FFFF99"/>
          </a:solidFill>
          <a:ln w="9525">
            <a:noFill/>
            <a:miter lim="800000"/>
          </a:ln>
          <a:effectLst/>
        </p:spPr>
        <p:txBody>
          <a:bodyPr wrap="none">
            <a:spAutoFit/>
          </a:bodyPr>
          <a:lstStyle/>
          <a:p>
            <a:pPr fontAlgn="auto">
              <a:spcBef>
                <a:spcPts val="0"/>
              </a:spcBef>
              <a:spcAft>
                <a:spcPts val="0"/>
              </a:spcAft>
              <a:defRPr/>
            </a:pPr>
            <a:r>
              <a:rPr lang="zh-CN" altLang="en-US" sz="4000" b="1">
                <a:solidFill>
                  <a:srgbClr val="000000"/>
                </a:solidFill>
                <a:effectLst>
                  <a:outerShdw blurRad="38100" dist="38100" dir="2700000" algn="tl">
                    <a:srgbClr val="FFFFFF"/>
                  </a:outerShdw>
                </a:effectLst>
                <a:latin typeface="Arial" panose="020B0604020202020204" pitchFamily="34" charset="0"/>
                <a:ea typeface="隶书" pitchFamily="49" charset="-122"/>
              </a:rPr>
              <a:t>乘风破浪</a:t>
            </a:r>
            <a:endParaRPr lang="zh-CN" altLang="en-US">
              <a:latin typeface="Arial" panose="020B0604020202020204" pitchFamily="34" charset="0"/>
              <a:ea typeface="宋体" panose="02010600030101010101" pitchFamily="2" charset="-122"/>
            </a:endParaRPr>
          </a:p>
        </p:txBody>
      </p:sp>
      <p:sp>
        <p:nvSpPr>
          <p:cNvPr id="38933" name="Text Box 21"/>
          <p:cNvSpPr txBox="1">
            <a:spLocks noChangeArrowheads="1"/>
          </p:cNvSpPr>
          <p:nvPr/>
        </p:nvSpPr>
        <p:spPr bwMode="auto">
          <a:xfrm>
            <a:off x="8451850" y="0"/>
            <a:ext cx="2214563" cy="706438"/>
          </a:xfrm>
          <a:prstGeom prst="rect">
            <a:avLst/>
          </a:prstGeom>
          <a:noFill/>
          <a:ln w="9525">
            <a:noFill/>
            <a:miter lim="800000"/>
          </a:ln>
          <a:effectLst/>
        </p:spPr>
        <p:txBody>
          <a:bodyPr wrap="none">
            <a:spAutoFit/>
          </a:bodyPr>
          <a:lstStyle/>
          <a:p>
            <a:pPr fontAlgn="auto">
              <a:spcBef>
                <a:spcPts val="0"/>
              </a:spcBef>
              <a:spcAft>
                <a:spcPts val="0"/>
              </a:spcAft>
              <a:defRPr/>
            </a:pPr>
            <a:r>
              <a:rPr lang="zh-CN" altLang="en-US" sz="4000" b="1" dirty="0">
                <a:solidFill>
                  <a:srgbClr val="FF0000"/>
                </a:solidFill>
                <a:effectLst>
                  <a:outerShdw blurRad="38100" dist="38100" dir="2700000">
                    <a:srgbClr val="C0C0C0"/>
                  </a:outerShdw>
                </a:effectLst>
                <a:latin typeface="Arial" panose="020B0604020202020204" pitchFamily="34" charset="0"/>
                <a:ea typeface="隶书" pitchFamily="49" charset="-122"/>
              </a:rPr>
              <a:t>自信奋发</a:t>
            </a:r>
          </a:p>
        </p:txBody>
      </p:sp>
      <p:sp>
        <p:nvSpPr>
          <p:cNvPr id="58391" name="Text Box 10"/>
          <p:cNvSpPr/>
          <p:nvPr/>
        </p:nvSpPr>
        <p:spPr>
          <a:xfrm>
            <a:off x="935038" y="5876925"/>
            <a:ext cx="9888537" cy="706438"/>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fontAlgn="auto">
              <a:spcBef>
                <a:spcPct val="50000"/>
              </a:spcBef>
              <a:spcAft>
                <a:spcPts val="0"/>
              </a:spcAft>
              <a:defRPr/>
            </a:pPr>
            <a:r>
              <a:rPr lang="en-US" altLang="zh-CN" sz="3600" b="1">
                <a:latin typeface="Arial" panose="020B0604020202020204" pitchFamily="34" charset="0"/>
              </a:rPr>
              <a:t>  </a:t>
            </a:r>
            <a:r>
              <a:rPr lang="zh-CN" altLang="en-US" sz="4000" b="1" dirty="0">
                <a:solidFill>
                  <a:srgbClr val="0000FF"/>
                </a:solidFill>
                <a:effectLst>
                  <a:outerShdw blurRad="38100" dist="38100" dir="2700000">
                    <a:srgbClr val="C0C0C0"/>
                  </a:outerShdw>
                </a:effectLst>
                <a:latin typeface="黑体" panose="02010609060101010101" pitchFamily="49" charset="-122"/>
                <a:ea typeface="黑体" panose="02010609060101010101" pitchFamily="49" charset="-122"/>
                <a:sym typeface="方正硬笔楷书简体"/>
              </a:rPr>
              <a:t>悲愤中不乏豪迈之情，失意中仍满怀信心。</a:t>
            </a:r>
          </a:p>
        </p:txBody>
      </p:sp>
    </p:spTree>
    <p:extLst>
      <p:ext uri="{BB962C8B-B14F-4D97-AF65-F5344CB8AC3E}">
        <p14:creationId xmlns:p14="http://schemas.microsoft.com/office/powerpoint/2010/main" val="16250444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8921"/>
                                        </p:tgtEl>
                                        <p:attrNameLst>
                                          <p:attrName>style.visibility</p:attrName>
                                        </p:attrNameLst>
                                      </p:cBhvr>
                                      <p:to>
                                        <p:strVal val="visible"/>
                                      </p:to>
                                    </p:set>
                                    <p:animEffect transition="in" filter="slide(fromBottom)">
                                      <p:cBhvr>
                                        <p:cTn id="7" dur="500"/>
                                        <p:tgtEl>
                                          <p:spTgt spid="3892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3891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38923"/>
                                        </p:tgtEl>
                                        <p:attrNameLst>
                                          <p:attrName>style.visibility</p:attrName>
                                        </p:attrNameLst>
                                      </p:cBhvr>
                                      <p:to>
                                        <p:strVal val="visible"/>
                                      </p:to>
                                    </p:set>
                                    <p:animEffect transition="in" filter="blinds(horizontal)">
                                      <p:cBhvr>
                                        <p:cTn id="16" dur="500"/>
                                        <p:tgtEl>
                                          <p:spTgt spid="38923"/>
                                        </p:tgtEl>
                                      </p:cBhvr>
                                    </p:animEffect>
                                  </p:childTnLst>
                                </p:cTn>
                              </p:par>
                            </p:childTnLst>
                          </p:cTn>
                        </p:par>
                      </p:childTnLst>
                    </p:cTn>
                  </p:par>
                  <p:par>
                    <p:cTn id="17" fill="hold">
                      <p:stCondLst>
                        <p:cond delay="indefinite"/>
                      </p:stCondLst>
                      <p:childTnLst>
                        <p:par>
                          <p:cTn id="18" fill="hold">
                            <p:stCondLst>
                              <p:cond delay="0"/>
                            </p:stCondLst>
                            <p:childTnLst>
                              <p:par>
                                <p:cTn id="19" presetID="17" presetClass="entr" presetSubtype="10" fill="hold" grpId="0" nodeType="clickEffect">
                                  <p:stCondLst>
                                    <p:cond delay="0"/>
                                  </p:stCondLst>
                                  <p:childTnLst>
                                    <p:set>
                                      <p:cBhvr>
                                        <p:cTn id="20" dur="1" fill="hold">
                                          <p:stCondLst>
                                            <p:cond delay="0"/>
                                          </p:stCondLst>
                                        </p:cTn>
                                        <p:tgtEl>
                                          <p:spTgt spid="58378"/>
                                        </p:tgtEl>
                                        <p:attrNameLst>
                                          <p:attrName>style.visibility</p:attrName>
                                        </p:attrNameLst>
                                      </p:cBhvr>
                                      <p:to>
                                        <p:strVal val="visible"/>
                                      </p:to>
                                    </p:set>
                                    <p:anim calcmode="lin" valueType="num">
                                      <p:cBhvr>
                                        <p:cTn id="21" dur="500" fill="hold"/>
                                        <p:tgtEl>
                                          <p:spTgt spid="58378"/>
                                        </p:tgtEl>
                                        <p:attrNameLst>
                                          <p:attrName>ppt_w</p:attrName>
                                        </p:attrNameLst>
                                      </p:cBhvr>
                                      <p:tavLst>
                                        <p:tav tm="0">
                                          <p:val>
                                            <p:fltVal val="0"/>
                                          </p:val>
                                        </p:tav>
                                        <p:tav tm="100000">
                                          <p:val>
                                            <p:strVal val="#ppt_w"/>
                                          </p:val>
                                        </p:tav>
                                      </p:tavLst>
                                    </p:anim>
                                    <p:anim calcmode="lin" valueType="num">
                                      <p:cBhvr>
                                        <p:cTn id="22" dur="500" fill="hold"/>
                                        <p:tgtEl>
                                          <p:spTgt spid="58378"/>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58371"/>
                                        </p:tgtEl>
                                        <p:attrNameLst>
                                          <p:attrName>style.visibility</p:attrName>
                                        </p:attrNameLst>
                                      </p:cBhvr>
                                      <p:to>
                                        <p:strVal val="visible"/>
                                      </p:to>
                                    </p:set>
                                    <p:animEffect transition="in" filter="slide(fromBottom)">
                                      <p:cBhvr>
                                        <p:cTn id="27" dur="500"/>
                                        <p:tgtEl>
                                          <p:spTgt spid="5837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5" fill="hold" grpId="0" nodeType="clickEffect">
                                  <p:stCondLst>
                                    <p:cond delay="0"/>
                                  </p:stCondLst>
                                  <p:childTnLst>
                                    <p:set>
                                      <p:cBhvr>
                                        <p:cTn id="31" dur="1" fill="hold">
                                          <p:stCondLst>
                                            <p:cond delay="0"/>
                                          </p:stCondLst>
                                        </p:cTn>
                                        <p:tgtEl>
                                          <p:spTgt spid="38927"/>
                                        </p:tgtEl>
                                        <p:attrNameLst>
                                          <p:attrName>style.visibility</p:attrName>
                                        </p:attrNameLst>
                                      </p:cBhvr>
                                      <p:to>
                                        <p:strVal val="visible"/>
                                      </p:to>
                                    </p:set>
                                    <p:animEffect transition="in" filter="blinds(vertical)">
                                      <p:cBhvr>
                                        <p:cTn id="32" dur="500"/>
                                        <p:tgtEl>
                                          <p:spTgt spid="3892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38924"/>
                                        </p:tgtEl>
                                        <p:attrNameLst>
                                          <p:attrName>style.visibility</p:attrName>
                                        </p:attrNameLst>
                                      </p:cBhvr>
                                      <p:to>
                                        <p:strVal val="visible"/>
                                      </p:to>
                                    </p:set>
                                    <p:animEffect transition="in" filter="slide(fromBottom)">
                                      <p:cBhvr>
                                        <p:cTn id="37" dur="500"/>
                                        <p:tgtEl>
                                          <p:spTgt spid="38924"/>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38918"/>
                                        </p:tgtEl>
                                        <p:attrNameLst>
                                          <p:attrName>style.visibility</p:attrName>
                                        </p:attrNameLst>
                                      </p:cBhvr>
                                      <p:to>
                                        <p:strVal val="visible"/>
                                      </p:to>
                                    </p:set>
                                    <p:animEffect transition="in" filter="slide(fromBottom)">
                                      <p:cBhvr>
                                        <p:cTn id="42" dur="500"/>
                                        <p:tgtEl>
                                          <p:spTgt spid="3891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8925"/>
                                        </p:tgtEl>
                                        <p:attrNameLst>
                                          <p:attrName>style.visibility</p:attrName>
                                        </p:attrNameLst>
                                      </p:cBhvr>
                                      <p:to>
                                        <p:strVal val="visible"/>
                                      </p:to>
                                    </p:set>
                                    <p:animEffect transition="in" filter="blinds(horizontal)">
                                      <p:cBhvr>
                                        <p:cTn id="47" dur="500"/>
                                        <p:tgtEl>
                                          <p:spTgt spid="38925"/>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38928"/>
                                        </p:tgtEl>
                                        <p:attrNameLst>
                                          <p:attrName>style.visibility</p:attrName>
                                        </p:attrNameLst>
                                      </p:cBhvr>
                                      <p:to>
                                        <p:strVal val="visible"/>
                                      </p:to>
                                    </p:set>
                                    <p:animEffect transition="in" filter="slide(fromBottom)">
                                      <p:cBhvr>
                                        <p:cTn id="52" dur="500"/>
                                        <p:tgtEl>
                                          <p:spTgt spid="38928"/>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499"/>
                                          </p:stCondLst>
                                        </p:cTn>
                                        <p:tgtEl>
                                          <p:spTgt spid="38917"/>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38929"/>
                                        </p:tgtEl>
                                        <p:attrNameLst>
                                          <p:attrName>style.visibility</p:attrName>
                                        </p:attrNameLst>
                                      </p:cBhvr>
                                      <p:to>
                                        <p:strVal val="visible"/>
                                      </p:to>
                                    </p:set>
                                    <p:animEffect transition="in" filter="blinds(horizontal)">
                                      <p:cBhvr>
                                        <p:cTn id="61" dur="500"/>
                                        <p:tgtEl>
                                          <p:spTgt spid="38929"/>
                                        </p:tgtEl>
                                      </p:cBhvr>
                                    </p:animEffect>
                                  </p:childTnLst>
                                </p:cTn>
                              </p:par>
                            </p:childTnLst>
                          </p:cTn>
                        </p:par>
                      </p:childTnLst>
                    </p:cTn>
                  </p:par>
                  <p:par>
                    <p:cTn id="62" fill="hold">
                      <p:stCondLst>
                        <p:cond delay="indefinite"/>
                      </p:stCondLst>
                      <p:childTnLst>
                        <p:par>
                          <p:cTn id="63" fill="hold">
                            <p:stCondLst>
                              <p:cond delay="0"/>
                            </p:stCondLst>
                            <p:childTnLst>
                              <p:par>
                                <p:cTn id="64" presetID="12" presetClass="entr" presetSubtype="4" fill="hold" grpId="0" nodeType="clickEffect">
                                  <p:stCondLst>
                                    <p:cond delay="0"/>
                                  </p:stCondLst>
                                  <p:childTnLst>
                                    <p:set>
                                      <p:cBhvr>
                                        <p:cTn id="65" dur="1" fill="hold">
                                          <p:stCondLst>
                                            <p:cond delay="0"/>
                                          </p:stCondLst>
                                        </p:cTn>
                                        <p:tgtEl>
                                          <p:spTgt spid="38930"/>
                                        </p:tgtEl>
                                        <p:attrNameLst>
                                          <p:attrName>style.visibility</p:attrName>
                                        </p:attrNameLst>
                                      </p:cBhvr>
                                      <p:to>
                                        <p:strVal val="visible"/>
                                      </p:to>
                                    </p:set>
                                    <p:animEffect transition="in" filter="slide(fromBottom)">
                                      <p:cBhvr>
                                        <p:cTn id="66" dur="500"/>
                                        <p:tgtEl>
                                          <p:spTgt spid="38930"/>
                                        </p:tgtEl>
                                      </p:cBhvr>
                                    </p:animEffect>
                                  </p:childTnLst>
                                </p:cTn>
                              </p:par>
                            </p:childTnLst>
                          </p:cTn>
                        </p:par>
                      </p:childTnLst>
                    </p:cTn>
                  </p:par>
                  <p:par>
                    <p:cTn id="67" fill="hold">
                      <p:stCondLst>
                        <p:cond delay="indefinite"/>
                      </p:stCondLst>
                      <p:childTnLst>
                        <p:par>
                          <p:cTn id="68" fill="hold">
                            <p:stCondLst>
                              <p:cond delay="0"/>
                            </p:stCondLst>
                            <p:childTnLst>
                              <p:par>
                                <p:cTn id="69" presetID="12" presetClass="entr" presetSubtype="4" fill="hold" grpId="0" nodeType="clickEffect">
                                  <p:stCondLst>
                                    <p:cond delay="0"/>
                                  </p:stCondLst>
                                  <p:childTnLst>
                                    <p:set>
                                      <p:cBhvr>
                                        <p:cTn id="70" dur="1" fill="hold">
                                          <p:stCondLst>
                                            <p:cond delay="0"/>
                                          </p:stCondLst>
                                        </p:cTn>
                                        <p:tgtEl>
                                          <p:spTgt spid="38931"/>
                                        </p:tgtEl>
                                        <p:attrNameLst>
                                          <p:attrName>style.visibility</p:attrName>
                                        </p:attrNameLst>
                                      </p:cBhvr>
                                      <p:to>
                                        <p:strVal val="visible"/>
                                      </p:to>
                                    </p:set>
                                    <p:animEffect transition="in" filter="slide(fromBottom)">
                                      <p:cBhvr>
                                        <p:cTn id="71" dur="500"/>
                                        <p:tgtEl>
                                          <p:spTgt spid="38931"/>
                                        </p:tgtEl>
                                      </p:cBhvr>
                                    </p:animEffect>
                                  </p:childTnLst>
                                </p:cTn>
                              </p:par>
                            </p:childTnLst>
                          </p:cTn>
                        </p:par>
                      </p:childTnLst>
                    </p:cTn>
                  </p:par>
                  <p:par>
                    <p:cTn id="72" fill="hold">
                      <p:stCondLst>
                        <p:cond delay="indefinite"/>
                      </p:stCondLst>
                      <p:childTnLst>
                        <p:par>
                          <p:cTn id="73" fill="hold">
                            <p:stCondLst>
                              <p:cond delay="0"/>
                            </p:stCondLst>
                            <p:childTnLst>
                              <p:par>
                                <p:cTn id="74" presetID="3" presetClass="entr" presetSubtype="10" fill="hold" grpId="0" nodeType="clickEffect">
                                  <p:stCondLst>
                                    <p:cond delay="0"/>
                                  </p:stCondLst>
                                  <p:childTnLst>
                                    <p:set>
                                      <p:cBhvr>
                                        <p:cTn id="75" dur="1" fill="hold">
                                          <p:stCondLst>
                                            <p:cond delay="0"/>
                                          </p:stCondLst>
                                        </p:cTn>
                                        <p:tgtEl>
                                          <p:spTgt spid="38926"/>
                                        </p:tgtEl>
                                        <p:attrNameLst>
                                          <p:attrName>style.visibility</p:attrName>
                                        </p:attrNameLst>
                                      </p:cBhvr>
                                      <p:to>
                                        <p:strVal val="visible"/>
                                      </p:to>
                                    </p:set>
                                    <p:animEffect transition="in" filter="blinds(horizontal)">
                                      <p:cBhvr>
                                        <p:cTn id="76" dur="500"/>
                                        <p:tgtEl>
                                          <p:spTgt spid="38926"/>
                                        </p:tgtEl>
                                      </p:cBhvr>
                                    </p:animEffect>
                                  </p:childTnLst>
                                </p:cTn>
                              </p:par>
                            </p:childTnLst>
                          </p:cTn>
                        </p:par>
                      </p:childTnLst>
                    </p:cTn>
                  </p:par>
                  <p:par>
                    <p:cTn id="77" fill="hold">
                      <p:stCondLst>
                        <p:cond delay="indefinite"/>
                      </p:stCondLst>
                      <p:childTnLst>
                        <p:par>
                          <p:cTn id="78" fill="hold">
                            <p:stCondLst>
                              <p:cond delay="0"/>
                            </p:stCondLst>
                            <p:childTnLst>
                              <p:par>
                                <p:cTn id="79" presetID="12" presetClass="entr" presetSubtype="4" fill="hold" grpId="0" nodeType="clickEffect">
                                  <p:stCondLst>
                                    <p:cond delay="0"/>
                                  </p:stCondLst>
                                  <p:childTnLst>
                                    <p:set>
                                      <p:cBhvr>
                                        <p:cTn id="80" dur="1" fill="hold">
                                          <p:stCondLst>
                                            <p:cond delay="0"/>
                                          </p:stCondLst>
                                        </p:cTn>
                                        <p:tgtEl>
                                          <p:spTgt spid="38932"/>
                                        </p:tgtEl>
                                        <p:attrNameLst>
                                          <p:attrName>style.visibility</p:attrName>
                                        </p:attrNameLst>
                                      </p:cBhvr>
                                      <p:to>
                                        <p:strVal val="visible"/>
                                      </p:to>
                                    </p:set>
                                    <p:animEffect transition="in" filter="slide(fromBottom)">
                                      <p:cBhvr>
                                        <p:cTn id="81" dur="500"/>
                                        <p:tgtEl>
                                          <p:spTgt spid="38932"/>
                                        </p:tgtEl>
                                      </p:cBhvr>
                                    </p:animEffect>
                                  </p:childTnLst>
                                </p:cTn>
                              </p:par>
                            </p:childTnLst>
                          </p:cTn>
                        </p:par>
                      </p:childTnLst>
                    </p:cTn>
                  </p:par>
                  <p:par>
                    <p:cTn id="82" fill="hold">
                      <p:stCondLst>
                        <p:cond delay="indefinite"/>
                      </p:stCondLst>
                      <p:childTnLst>
                        <p:par>
                          <p:cTn id="83" fill="hold">
                            <p:stCondLst>
                              <p:cond delay="0"/>
                            </p:stCondLst>
                            <p:childTnLst>
                              <p:par>
                                <p:cTn id="84" presetID="12" presetClass="entr" presetSubtype="4" fill="hold" grpId="0" nodeType="clickEffect">
                                  <p:stCondLst>
                                    <p:cond delay="0"/>
                                  </p:stCondLst>
                                  <p:childTnLst>
                                    <p:set>
                                      <p:cBhvr>
                                        <p:cTn id="85" dur="1" fill="hold">
                                          <p:stCondLst>
                                            <p:cond delay="0"/>
                                          </p:stCondLst>
                                        </p:cTn>
                                        <p:tgtEl>
                                          <p:spTgt spid="38933"/>
                                        </p:tgtEl>
                                        <p:attrNameLst>
                                          <p:attrName>style.visibility</p:attrName>
                                        </p:attrNameLst>
                                      </p:cBhvr>
                                      <p:to>
                                        <p:strVal val="visible"/>
                                      </p:to>
                                    </p:set>
                                    <p:animEffect transition="in" filter="slide(fromBottom)">
                                      <p:cBhvr>
                                        <p:cTn id="86" dur="500"/>
                                        <p:tgtEl>
                                          <p:spTgt spid="38933"/>
                                        </p:tgtEl>
                                      </p:cBhvr>
                                    </p:animEffect>
                                  </p:childTnLst>
                                </p:cTn>
                              </p:par>
                            </p:childTnLst>
                          </p:cTn>
                        </p:par>
                      </p:childTnLst>
                    </p:cTn>
                  </p:par>
                  <p:par>
                    <p:cTn id="87" fill="hold">
                      <p:stCondLst>
                        <p:cond delay="indefinite"/>
                      </p:stCondLst>
                      <p:childTnLst>
                        <p:par>
                          <p:cTn id="88" fill="hold">
                            <p:stCondLst>
                              <p:cond delay="0"/>
                            </p:stCondLst>
                            <p:childTnLst>
                              <p:par>
                                <p:cTn id="89" presetID="3" presetClass="entr" presetSubtype="10" fill="hold" grpId="0" nodeType="clickEffect">
                                  <p:stCondLst>
                                    <p:cond delay="0"/>
                                  </p:stCondLst>
                                  <p:childTnLst>
                                    <p:set>
                                      <p:cBhvr>
                                        <p:cTn id="90" dur="1" fill="hold">
                                          <p:stCondLst>
                                            <p:cond delay="0"/>
                                          </p:stCondLst>
                                        </p:cTn>
                                        <p:tgtEl>
                                          <p:spTgt spid="58391"/>
                                        </p:tgtEl>
                                        <p:attrNameLst>
                                          <p:attrName>style.visibility</p:attrName>
                                        </p:attrNameLst>
                                      </p:cBhvr>
                                      <p:to>
                                        <p:strVal val="visible"/>
                                      </p:to>
                                    </p:set>
                                    <p:animEffect filter="blinds(horizontal)">
                                      <p:cBhvr>
                                        <p:cTn id="91" dur="500"/>
                                        <p:tgtEl>
                                          <p:spTgt spid="583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bldLvl="0" animBg="1"/>
      <p:bldP spid="58371" grpId="0"/>
      <p:bldP spid="38917" grpId="0"/>
      <p:bldP spid="38918" grpId="0" bldLvl="0" animBg="1"/>
      <p:bldP spid="38921" grpId="0" bldLvl="0" animBg="1"/>
      <p:bldP spid="58378" grpId="0" bldLvl="0" animBg="1"/>
      <p:bldP spid="38923" grpId="0" animBg="1"/>
      <p:bldP spid="38924" grpId="0" bldLvl="0" animBg="1"/>
      <p:bldP spid="38925" grpId="0" animBg="1"/>
      <p:bldP spid="38926" grpId="0" animBg="1"/>
      <p:bldP spid="38927" grpId="0" animBg="1"/>
      <p:bldP spid="38928" grpId="0" bldLvl="0" animBg="1"/>
      <p:bldP spid="38929" grpId="0" animBg="1"/>
      <p:bldP spid="38930" grpId="0" bldLvl="0" animBg="1"/>
      <p:bldP spid="38931" grpId="0" bldLvl="0" animBg="1"/>
      <p:bldP spid="38932" grpId="0" bldLvl="0" animBg="1"/>
      <p:bldP spid="38933" grpId="0" bldLvl="0" animBg="1"/>
      <p:bldP spid="58391"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1" name="花边圆形2 368"/>
          <p:cNvSpPr>
            <a:spLocks noChangeArrowheads="1"/>
          </p:cNvSpPr>
          <p:nvPr/>
        </p:nvSpPr>
        <p:spPr bwMode="auto">
          <a:xfrm>
            <a:off x="7510878" y="2234694"/>
            <a:ext cx="2085975" cy="2303462"/>
          </a:xfrm>
          <a:custGeom>
            <a:avLst/>
            <a:gdLst>
              <a:gd name="T0" fmla="*/ 9873 w 2587436"/>
              <a:gd name="T1" fmla="*/ 360135 h 2587437"/>
              <a:gd name="T2" fmla="*/ 232065 w 2587436"/>
              <a:gd name="T3" fmla="*/ 360135 h 2587437"/>
              <a:gd name="T4" fmla="*/ 110181 w 2587436"/>
              <a:gd name="T5" fmla="*/ 217 h 2587437"/>
              <a:gd name="T6" fmla="*/ 131756 w 2587436"/>
              <a:gd name="T7" fmla="*/ 217 h 2587437"/>
              <a:gd name="T8" fmla="*/ 138818 w 2587436"/>
              <a:gd name="T9" fmla="*/ 24637 h 2587437"/>
              <a:gd name="T10" fmla="*/ 155692 w 2587436"/>
              <a:gd name="T11" fmla="*/ 41986 h 2587437"/>
              <a:gd name="T12" fmla="*/ 172780 w 2587436"/>
              <a:gd name="T13" fmla="*/ 56682 h 2587437"/>
              <a:gd name="T14" fmla="*/ 187015 w 2587436"/>
              <a:gd name="T15" fmla="*/ 89502 h 2587437"/>
              <a:gd name="T16" fmla="*/ 201743 w 2587436"/>
              <a:gd name="T17" fmla="*/ 119198 h 2587437"/>
              <a:gd name="T18" fmla="*/ 211874 w 2587436"/>
              <a:gd name="T19" fmla="*/ 163508 h 2587437"/>
              <a:gd name="T20" fmla="*/ 222798 w 2587436"/>
              <a:gd name="T21" fmla="*/ 205299 h 2587437"/>
              <a:gd name="T22" fmla="*/ 227835 w 2587436"/>
              <a:gd name="T23" fmla="*/ 256762 h 2587437"/>
              <a:gd name="T24" fmla="*/ 233886 w 2587436"/>
              <a:gd name="T25" fmla="*/ 306558 h 2587437"/>
              <a:gd name="T26" fmla="*/ 233335 w 2587436"/>
              <a:gd name="T27" fmla="*/ 360135 h 2587437"/>
              <a:gd name="T28" fmla="*/ 233662 w 2587436"/>
              <a:gd name="T29" fmla="*/ 413272 h 2587437"/>
              <a:gd name="T30" fmla="*/ 227835 w 2587436"/>
              <a:gd name="T31" fmla="*/ 463508 h 2587437"/>
              <a:gd name="T32" fmla="*/ 222899 w 2587436"/>
              <a:gd name="T33" fmla="*/ 514382 h 2587437"/>
              <a:gd name="T34" fmla="*/ 211874 w 2587436"/>
              <a:gd name="T35" fmla="*/ 556763 h 2587437"/>
              <a:gd name="T36" fmla="*/ 201899 w 2587436"/>
              <a:gd name="T37" fmla="*/ 600604 h 2587437"/>
              <a:gd name="T38" fmla="*/ 187015 w 2587436"/>
              <a:gd name="T39" fmla="*/ 630768 h 2587437"/>
              <a:gd name="T40" fmla="*/ 172978 w 2587436"/>
              <a:gd name="T41" fmla="*/ 663289 h 2587437"/>
              <a:gd name="T42" fmla="*/ 155692 w 2587436"/>
              <a:gd name="T43" fmla="*/ 678284 h 2587437"/>
              <a:gd name="T44" fmla="*/ 138965 w 2587436"/>
              <a:gd name="T45" fmla="*/ 696297 h 2587437"/>
              <a:gd name="T46" fmla="*/ 120969 w 2587436"/>
              <a:gd name="T47" fmla="*/ 694657 h 2587437"/>
              <a:gd name="T48" fmla="*/ 102973 w 2587436"/>
              <a:gd name="T49" fmla="*/ 696297 h 2587437"/>
              <a:gd name="T50" fmla="*/ 86247 w 2587436"/>
              <a:gd name="T51" fmla="*/ 678284 h 2587437"/>
              <a:gd name="T52" fmla="*/ 68960 w 2587436"/>
              <a:gd name="T53" fmla="*/ 663289 h 2587437"/>
              <a:gd name="T54" fmla="*/ 54922 w 2587436"/>
              <a:gd name="T55" fmla="*/ 630768 h 2587437"/>
              <a:gd name="T56" fmla="*/ 39865 w 2587436"/>
              <a:gd name="T57" fmla="*/ 601586 h 2587437"/>
              <a:gd name="T58" fmla="*/ 30063 w 2587436"/>
              <a:gd name="T59" fmla="*/ 556762 h 2587437"/>
              <a:gd name="T60" fmla="*/ 18773 w 2587436"/>
              <a:gd name="T61" fmla="*/ 515157 h 2587437"/>
              <a:gd name="T62" fmla="*/ 14104 w 2587436"/>
              <a:gd name="T63" fmla="*/ 463508 h 2587437"/>
              <a:gd name="T64" fmla="*/ 8052 w 2587436"/>
              <a:gd name="T65" fmla="*/ 413712 h 2587437"/>
              <a:gd name="T66" fmla="*/ 8604 w 2587436"/>
              <a:gd name="T67" fmla="*/ 360135 h 2587437"/>
              <a:gd name="T68" fmla="*/ 8053 w 2587436"/>
              <a:gd name="T69" fmla="*/ 306558 h 2587437"/>
              <a:gd name="T70" fmla="*/ 14104 w 2587436"/>
              <a:gd name="T71" fmla="*/ 256762 h 2587437"/>
              <a:gd name="T72" fmla="*/ 18773 w 2587436"/>
              <a:gd name="T73" fmla="*/ 205114 h 2587437"/>
              <a:gd name="T74" fmla="*/ 30063 w 2587436"/>
              <a:gd name="T75" fmla="*/ 163508 h 2587437"/>
              <a:gd name="T76" fmla="*/ 39865 w 2587436"/>
              <a:gd name="T77" fmla="*/ 118684 h 2587437"/>
              <a:gd name="T78" fmla="*/ 54922 w 2587436"/>
              <a:gd name="T79" fmla="*/ 89502 h 2587437"/>
              <a:gd name="T80" fmla="*/ 68898 w 2587436"/>
              <a:gd name="T81" fmla="*/ 55889 h 2587437"/>
              <a:gd name="T82" fmla="*/ 86247 w 2587436"/>
              <a:gd name="T83" fmla="*/ 41986 h 2587437"/>
              <a:gd name="T84" fmla="*/ 103013 w 2587436"/>
              <a:gd name="T85" fmla="*/ 24155 h 2587437"/>
              <a:gd name="T86" fmla="*/ 110181 w 2587436"/>
              <a:gd name="T87" fmla="*/ 217 h 258743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87436"/>
              <a:gd name="T133" fmla="*/ 0 h 2587437"/>
              <a:gd name="T134" fmla="*/ 2587436 w 2587436"/>
              <a:gd name="T135" fmla="*/ 2587437 h 258743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87436" h="2587437">
                <a:moveTo>
                  <a:pt x="1293718" y="105586"/>
                </a:moveTo>
                <a:cubicBezTo>
                  <a:pt x="637531" y="105586"/>
                  <a:pt x="105586" y="637531"/>
                  <a:pt x="105586" y="1293718"/>
                </a:cubicBezTo>
                <a:cubicBezTo>
                  <a:pt x="105586" y="1949905"/>
                  <a:pt x="637531" y="2481850"/>
                  <a:pt x="1293718" y="2481850"/>
                </a:cubicBezTo>
                <a:cubicBezTo>
                  <a:pt x="1949905" y="2481850"/>
                  <a:pt x="2481850" y="1949905"/>
                  <a:pt x="2481850" y="1293718"/>
                </a:cubicBezTo>
                <a:cubicBezTo>
                  <a:pt x="2481850" y="637531"/>
                  <a:pt x="1949905" y="105586"/>
                  <a:pt x="1293718" y="105586"/>
                </a:cubicBezTo>
                <a:close/>
                <a:moveTo>
                  <a:pt x="1178351" y="781"/>
                </a:moveTo>
                <a:cubicBezTo>
                  <a:pt x="1220450" y="-5049"/>
                  <a:pt x="1268508" y="21422"/>
                  <a:pt x="1293718" y="92011"/>
                </a:cubicBezTo>
                <a:cubicBezTo>
                  <a:pt x="1318929" y="21422"/>
                  <a:pt x="1366986" y="-5049"/>
                  <a:pt x="1409085" y="781"/>
                </a:cubicBezTo>
                <a:cubicBezTo>
                  <a:pt x="1434345" y="4279"/>
                  <a:pt x="1457459" y="19405"/>
                  <a:pt x="1472207" y="43607"/>
                </a:cubicBezTo>
                <a:lnTo>
                  <a:pt x="1484604" y="88506"/>
                </a:lnTo>
                <a:lnTo>
                  <a:pt x="1510269" y="49635"/>
                </a:lnTo>
                <a:cubicBezTo>
                  <a:pt x="1567616" y="408"/>
                  <a:pt x="1661604" y="30947"/>
                  <a:pt x="1665065" y="150827"/>
                </a:cubicBezTo>
                <a:cubicBezTo>
                  <a:pt x="1738329" y="55877"/>
                  <a:pt x="1832316" y="86415"/>
                  <a:pt x="1849776" y="159948"/>
                </a:cubicBezTo>
                <a:lnTo>
                  <a:pt x="1847820" y="203618"/>
                </a:lnTo>
                <a:lnTo>
                  <a:pt x="1858676" y="192501"/>
                </a:lnTo>
                <a:cubicBezTo>
                  <a:pt x="1932101" y="134716"/>
                  <a:pt x="2038035" y="192050"/>
                  <a:pt x="2000063" y="321517"/>
                </a:cubicBezTo>
                <a:cubicBezTo>
                  <a:pt x="2099082" y="253854"/>
                  <a:pt x="2179033" y="311942"/>
                  <a:pt x="2172915" y="387271"/>
                </a:cubicBezTo>
                <a:lnTo>
                  <a:pt x="2157560" y="428199"/>
                </a:lnTo>
                <a:lnTo>
                  <a:pt x="2171320" y="420980"/>
                </a:lnTo>
                <a:cubicBezTo>
                  <a:pt x="2259007" y="388713"/>
                  <a:pt x="2342040" y="475977"/>
                  <a:pt x="2265919" y="587373"/>
                </a:cubicBezTo>
                <a:cubicBezTo>
                  <a:pt x="2381000" y="553620"/>
                  <a:pt x="2439088" y="633571"/>
                  <a:pt x="2409992" y="703323"/>
                </a:cubicBezTo>
                <a:lnTo>
                  <a:pt x="2382741" y="737503"/>
                </a:lnTo>
                <a:lnTo>
                  <a:pt x="2398059" y="734889"/>
                </a:lnTo>
                <a:cubicBezTo>
                  <a:pt x="2491425" y="731298"/>
                  <a:pt x="2543428" y="839949"/>
                  <a:pt x="2436609" y="922371"/>
                </a:cubicBezTo>
                <a:cubicBezTo>
                  <a:pt x="2556489" y="925832"/>
                  <a:pt x="2587027" y="1019820"/>
                  <a:pt x="2537801" y="1077167"/>
                </a:cubicBezTo>
                <a:lnTo>
                  <a:pt x="2501321" y="1101253"/>
                </a:lnTo>
                <a:lnTo>
                  <a:pt x="2516697" y="1103501"/>
                </a:lnTo>
                <a:cubicBezTo>
                  <a:pt x="2606603" y="1128937"/>
                  <a:pt x="2622486" y="1248340"/>
                  <a:pt x="2495425" y="1293719"/>
                </a:cubicBezTo>
                <a:cubicBezTo>
                  <a:pt x="2608368" y="1334056"/>
                  <a:pt x="2608368" y="1432880"/>
                  <a:pt x="2543829" y="1472208"/>
                </a:cubicBezTo>
                <a:lnTo>
                  <a:pt x="2498930" y="1484605"/>
                </a:lnTo>
                <a:lnTo>
                  <a:pt x="2537800" y="1510270"/>
                </a:lnTo>
                <a:cubicBezTo>
                  <a:pt x="2587027" y="1567617"/>
                  <a:pt x="2556488" y="1661605"/>
                  <a:pt x="2436609" y="1665066"/>
                </a:cubicBezTo>
                <a:cubicBezTo>
                  <a:pt x="2531559" y="1738330"/>
                  <a:pt x="2501021" y="1832318"/>
                  <a:pt x="2427488" y="1849777"/>
                </a:cubicBezTo>
                <a:lnTo>
                  <a:pt x="2383816" y="1847821"/>
                </a:lnTo>
                <a:lnTo>
                  <a:pt x="2394935" y="1858678"/>
                </a:lnTo>
                <a:cubicBezTo>
                  <a:pt x="2452719" y="1932103"/>
                  <a:pt x="2395386" y="2038037"/>
                  <a:pt x="2265918" y="2000065"/>
                </a:cubicBezTo>
                <a:cubicBezTo>
                  <a:pt x="2333581" y="2099084"/>
                  <a:pt x="2275494" y="2179035"/>
                  <a:pt x="2200165" y="2172917"/>
                </a:cubicBezTo>
                <a:lnTo>
                  <a:pt x="2159237" y="2157562"/>
                </a:lnTo>
                <a:lnTo>
                  <a:pt x="2166455" y="2171321"/>
                </a:lnTo>
                <a:cubicBezTo>
                  <a:pt x="2198722" y="2259008"/>
                  <a:pt x="2111459" y="2342041"/>
                  <a:pt x="2000062" y="2265920"/>
                </a:cubicBezTo>
                <a:cubicBezTo>
                  <a:pt x="2033815" y="2381001"/>
                  <a:pt x="1953865" y="2439089"/>
                  <a:pt x="1884113" y="2409993"/>
                </a:cubicBezTo>
                <a:lnTo>
                  <a:pt x="1849933" y="2382742"/>
                </a:lnTo>
                <a:lnTo>
                  <a:pt x="1852546" y="2398060"/>
                </a:lnTo>
                <a:cubicBezTo>
                  <a:pt x="1856137" y="2491426"/>
                  <a:pt x="1747486" y="2543429"/>
                  <a:pt x="1665064" y="2436610"/>
                </a:cubicBezTo>
                <a:cubicBezTo>
                  <a:pt x="1661603" y="2556490"/>
                  <a:pt x="1567616" y="2587028"/>
                  <a:pt x="1510269" y="2537802"/>
                </a:cubicBezTo>
                <a:lnTo>
                  <a:pt x="1486184" y="2501323"/>
                </a:lnTo>
                <a:lnTo>
                  <a:pt x="1483936" y="2516698"/>
                </a:lnTo>
                <a:cubicBezTo>
                  <a:pt x="1458499" y="2606604"/>
                  <a:pt x="1339096" y="2622487"/>
                  <a:pt x="1293717" y="2495426"/>
                </a:cubicBezTo>
                <a:cubicBezTo>
                  <a:pt x="1248339" y="2622487"/>
                  <a:pt x="1128936" y="2606604"/>
                  <a:pt x="1103499" y="2516698"/>
                </a:cubicBezTo>
                <a:lnTo>
                  <a:pt x="1101252" y="2501322"/>
                </a:lnTo>
                <a:lnTo>
                  <a:pt x="1077165" y="2537801"/>
                </a:lnTo>
                <a:cubicBezTo>
                  <a:pt x="1019818" y="2587028"/>
                  <a:pt x="925830" y="2556489"/>
                  <a:pt x="922369" y="2436610"/>
                </a:cubicBezTo>
                <a:cubicBezTo>
                  <a:pt x="839947" y="2543429"/>
                  <a:pt x="731297" y="2491426"/>
                  <a:pt x="734888" y="2398060"/>
                </a:cubicBezTo>
                <a:lnTo>
                  <a:pt x="737501" y="2382741"/>
                </a:lnTo>
                <a:lnTo>
                  <a:pt x="703321" y="2409993"/>
                </a:lnTo>
                <a:cubicBezTo>
                  <a:pt x="633569" y="2439089"/>
                  <a:pt x="553618" y="2381001"/>
                  <a:pt x="587371" y="2265919"/>
                </a:cubicBezTo>
                <a:cubicBezTo>
                  <a:pt x="475975" y="2342040"/>
                  <a:pt x="388712" y="2259008"/>
                  <a:pt x="420978" y="2171321"/>
                </a:cubicBezTo>
                <a:lnTo>
                  <a:pt x="426346" y="2161089"/>
                </a:lnTo>
                <a:lnTo>
                  <a:pt x="416114" y="2166457"/>
                </a:lnTo>
                <a:cubicBezTo>
                  <a:pt x="328427" y="2198724"/>
                  <a:pt x="245394" y="2111461"/>
                  <a:pt x="321515" y="2000064"/>
                </a:cubicBezTo>
                <a:cubicBezTo>
                  <a:pt x="192048" y="2038036"/>
                  <a:pt x="134715" y="1932102"/>
                  <a:pt x="192499" y="1858678"/>
                </a:cubicBezTo>
                <a:lnTo>
                  <a:pt x="200768" y="1850603"/>
                </a:lnTo>
                <a:lnTo>
                  <a:pt x="189375" y="1852547"/>
                </a:lnTo>
                <a:cubicBezTo>
                  <a:pt x="96009" y="1856138"/>
                  <a:pt x="44006" y="1747487"/>
                  <a:pt x="150825" y="1665065"/>
                </a:cubicBezTo>
                <a:cubicBezTo>
                  <a:pt x="30946" y="1661604"/>
                  <a:pt x="407" y="1567617"/>
                  <a:pt x="49634" y="1510270"/>
                </a:cubicBezTo>
                <a:lnTo>
                  <a:pt x="86113" y="1486184"/>
                </a:lnTo>
                <a:lnTo>
                  <a:pt x="70739" y="1483937"/>
                </a:lnTo>
                <a:cubicBezTo>
                  <a:pt x="-19168" y="1458500"/>
                  <a:pt x="-35050" y="1339097"/>
                  <a:pt x="92010" y="1293718"/>
                </a:cubicBezTo>
                <a:cubicBezTo>
                  <a:pt x="-35050" y="1248340"/>
                  <a:pt x="-19168" y="1128937"/>
                  <a:pt x="70739" y="1103500"/>
                </a:cubicBezTo>
                <a:lnTo>
                  <a:pt x="86114" y="1101253"/>
                </a:lnTo>
                <a:lnTo>
                  <a:pt x="49634" y="1077166"/>
                </a:lnTo>
                <a:cubicBezTo>
                  <a:pt x="407" y="1019820"/>
                  <a:pt x="30946" y="925832"/>
                  <a:pt x="150825" y="922370"/>
                </a:cubicBezTo>
                <a:cubicBezTo>
                  <a:pt x="44006" y="839949"/>
                  <a:pt x="96009" y="731298"/>
                  <a:pt x="189375" y="734889"/>
                </a:cubicBezTo>
                <a:lnTo>
                  <a:pt x="200767" y="736833"/>
                </a:lnTo>
                <a:lnTo>
                  <a:pt x="192499" y="728759"/>
                </a:lnTo>
                <a:cubicBezTo>
                  <a:pt x="134715" y="655335"/>
                  <a:pt x="192049" y="549401"/>
                  <a:pt x="321516" y="587372"/>
                </a:cubicBezTo>
                <a:cubicBezTo>
                  <a:pt x="245395" y="475976"/>
                  <a:pt x="328427" y="388713"/>
                  <a:pt x="416114" y="420980"/>
                </a:cubicBezTo>
                <a:lnTo>
                  <a:pt x="426347" y="426349"/>
                </a:lnTo>
                <a:lnTo>
                  <a:pt x="420979" y="416115"/>
                </a:lnTo>
                <a:cubicBezTo>
                  <a:pt x="388712" y="328428"/>
                  <a:pt x="475975" y="245396"/>
                  <a:pt x="587372" y="321517"/>
                </a:cubicBezTo>
                <a:cubicBezTo>
                  <a:pt x="549400" y="192050"/>
                  <a:pt x="655334" y="134716"/>
                  <a:pt x="728758" y="192500"/>
                </a:cubicBezTo>
                <a:lnTo>
                  <a:pt x="736832" y="200768"/>
                </a:lnTo>
                <a:lnTo>
                  <a:pt x="734888" y="189377"/>
                </a:lnTo>
                <a:cubicBezTo>
                  <a:pt x="731297" y="96010"/>
                  <a:pt x="839948" y="44008"/>
                  <a:pt x="922370" y="150826"/>
                </a:cubicBezTo>
                <a:cubicBezTo>
                  <a:pt x="925831" y="30947"/>
                  <a:pt x="1019818" y="408"/>
                  <a:pt x="1077165" y="49635"/>
                </a:cubicBezTo>
                <a:lnTo>
                  <a:pt x="1101686" y="86772"/>
                </a:lnTo>
                <a:lnTo>
                  <a:pt x="1102495" y="74529"/>
                </a:lnTo>
                <a:cubicBezTo>
                  <a:pt x="1112942" y="32385"/>
                  <a:pt x="1143619" y="5591"/>
                  <a:pt x="1178351" y="781"/>
                </a:cubicBezTo>
                <a:close/>
              </a:path>
            </a:pathLst>
          </a:custGeom>
          <a:solidFill>
            <a:srgbClr val="00FF00"/>
          </a:solidFill>
          <a:ln w="9525">
            <a:noFill/>
            <a:miter lim="800000"/>
            <a:headEnd/>
            <a:tailEnd/>
          </a:ln>
        </p:spPr>
        <p:txBody>
          <a:bodyPr/>
          <a:lstStyle/>
          <a:p>
            <a:endParaRPr lang="zh-CN" altLang="en-US"/>
          </a:p>
        </p:txBody>
      </p:sp>
      <p:sp>
        <p:nvSpPr>
          <p:cNvPr id="34822" name="矩形 25605"/>
          <p:cNvSpPr>
            <a:spLocks noTextEdit="1"/>
          </p:cNvSpPr>
          <p:nvPr/>
        </p:nvSpPr>
        <p:spPr bwMode="auto">
          <a:xfrm>
            <a:off x="3902299" y="2801224"/>
            <a:ext cx="5344732" cy="2408348"/>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sp3d>
          </a:bodyPr>
          <a:lstStyle/>
          <a:p>
            <a:pPr algn="ctr"/>
            <a:r>
              <a:rPr lang="zh-CN" altLang="en-US" sz="3600" kern="10" dirty="0">
                <a:ln w="9525">
                  <a:round/>
                  <a:headEnd/>
                  <a:tailEnd/>
                </a:ln>
                <a:gradFill rotWithShape="1">
                  <a:gsLst>
                    <a:gs pos="0">
                      <a:srgbClr val="FFE701"/>
                    </a:gs>
                    <a:gs pos="100000">
                      <a:srgbClr val="FE3E02"/>
                    </a:gs>
                  </a:gsLst>
                  <a:lin ang="5400000" scaled="1"/>
                </a:gradFill>
                <a:latin typeface="宋体"/>
                <a:ea typeface="宋体"/>
              </a:rPr>
              <a:t>行路难</a:t>
            </a:r>
          </a:p>
        </p:txBody>
      </p:sp>
      <p:sp>
        <p:nvSpPr>
          <p:cNvPr id="8" name="文本框 7"/>
          <p:cNvSpPr txBox="1"/>
          <p:nvPr/>
        </p:nvSpPr>
        <p:spPr>
          <a:xfrm>
            <a:off x="162560" y="70128"/>
            <a:ext cx="5671570" cy="1107996"/>
          </a:xfrm>
          <a:prstGeom prst="rect">
            <a:avLst/>
          </a:prstGeom>
          <a:noFill/>
          <a:ln w="9525">
            <a:noFill/>
          </a:ln>
        </p:spPr>
        <p:txBody>
          <a:bodyPr wrap="square">
            <a:spAutoFit/>
          </a:bodyPr>
          <a:lstStyle/>
          <a:p>
            <a:pPr fontAlgn="auto">
              <a:spcBef>
                <a:spcPct val="50000"/>
              </a:spcBef>
              <a:spcAft>
                <a:spcPts val="0"/>
              </a:spcAft>
              <a:defRPr/>
            </a:pPr>
            <a:r>
              <a:rPr lang="zh-CN" altLang="en-US" sz="6600" b="1" dirty="0" smtClean="0">
                <a:ln w="22225">
                  <a:solidFill>
                    <a:schemeClr val="accent2"/>
                  </a:solidFill>
                  <a:prstDash val="solid"/>
                </a:ln>
                <a:solidFill>
                  <a:schemeClr val="accent2">
                    <a:lumMod val="40000"/>
                    <a:lumOff val="60000"/>
                  </a:schemeClr>
                </a:solidFill>
                <a:latin typeface="Arial" panose="020B0604020202020204" pitchFamily="34" charset="0"/>
                <a:ea typeface="楷体_GB2312" pitchFamily="49" charset="-122"/>
              </a:rPr>
              <a:t>五 深读叩心扉</a:t>
            </a:r>
            <a:endParaRPr lang="zh-CN" altLang="zh-CN" sz="6600" b="1" dirty="0">
              <a:ln w="22225">
                <a:solidFill>
                  <a:schemeClr val="accent2"/>
                </a:solidFill>
                <a:prstDash val="solid"/>
              </a:ln>
              <a:solidFill>
                <a:schemeClr val="accent2">
                  <a:lumMod val="40000"/>
                  <a:lumOff val="60000"/>
                </a:schemeClr>
              </a:solidFill>
              <a:latin typeface="Arial" panose="020B0604020202020204" pitchFamily="34" charset="0"/>
              <a:ea typeface="楷体_GB2312" pitchFamily="49" charset="-122"/>
            </a:endParaRPr>
          </a:p>
        </p:txBody>
      </p:sp>
      <p:sp>
        <p:nvSpPr>
          <p:cNvPr id="9" name="文本框 8"/>
          <p:cNvSpPr txBox="1"/>
          <p:nvPr/>
        </p:nvSpPr>
        <p:spPr>
          <a:xfrm>
            <a:off x="-1022019" y="1398835"/>
            <a:ext cx="7416103" cy="3139321"/>
          </a:xfrm>
          <a:prstGeom prst="rect">
            <a:avLst/>
          </a:prstGeom>
          <a:noFill/>
        </p:spPr>
        <p:txBody>
          <a:bodyPr wrap="square">
            <a:spAutoFit/>
          </a:bodyPr>
          <a:lstStyle/>
          <a:p>
            <a:pPr fontAlgn="auto">
              <a:spcBef>
                <a:spcPts val="0"/>
              </a:spcBef>
              <a:spcAft>
                <a:spcPts val="0"/>
              </a:spcAft>
              <a:defRPr/>
            </a:pPr>
            <a:r>
              <a:rPr lang="zh-CN" altLang="en-US" sz="6600" b="1" dirty="0" smtClean="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    全诗</a:t>
            </a:r>
            <a:r>
              <a:rPr lang="zh-CN" altLang="en-US" sz="6600" b="1" dirty="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诗眼</a:t>
            </a:r>
            <a:r>
              <a:rPr lang="zh-CN" altLang="en-US" sz="6600" b="1" dirty="0" smtClean="0">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是？</a:t>
            </a:r>
            <a:endParaRPr lang="zh-CN" altLang="en-US" sz="6600" b="1" dirty="0">
              <a:effectLst>
                <a:outerShdw blurRad="38100" dist="19050" dir="2700000" algn="tl" rotWithShape="0">
                  <a:schemeClr val="dk1">
                    <a:alpha val="40000"/>
                  </a:schemeClr>
                </a:outerShdw>
              </a:effectLst>
              <a:latin typeface="+mn-lt"/>
              <a:ea typeface="+mn-ea"/>
            </a:endParaRPr>
          </a:p>
          <a:p>
            <a:pPr fontAlgn="auto">
              <a:spcBef>
                <a:spcPts val="0"/>
              </a:spcBef>
              <a:spcAft>
                <a:spcPts val="0"/>
              </a:spcAft>
              <a:defRPr/>
            </a:pPr>
            <a:endParaRPr lang="zh-CN" altLang="en-US" sz="6600" b="1" dirty="0">
              <a:effectLst>
                <a:outerShdw blurRad="38100" dist="38100" dir="2700000">
                  <a:srgbClr val="C0C0C0"/>
                </a:outerShdw>
              </a:effectLst>
              <a:latin typeface="Arial" panose="020B0604020202020204" pitchFamily="34" charset="0"/>
              <a:ea typeface="+mn-ea"/>
            </a:endParaRPr>
          </a:p>
          <a:p>
            <a:pPr fontAlgn="auto">
              <a:spcBef>
                <a:spcPts val="0"/>
              </a:spcBef>
              <a:spcAft>
                <a:spcPts val="0"/>
              </a:spcAft>
              <a:defRPr/>
            </a:pPr>
            <a:endParaRPr lang="zh-CN" altLang="en-US" sz="6600" dirty="0">
              <a:latin typeface="+mn-lt"/>
              <a:ea typeface="+mn-ea"/>
            </a:endParaRPr>
          </a:p>
        </p:txBody>
      </p:sp>
      <p:sp>
        <p:nvSpPr>
          <p:cNvPr id="2" name="文本框 1"/>
          <p:cNvSpPr txBox="1"/>
          <p:nvPr/>
        </p:nvSpPr>
        <p:spPr>
          <a:xfrm>
            <a:off x="849905" y="5114382"/>
            <a:ext cx="10345007" cy="1446550"/>
          </a:xfrm>
          <a:prstGeom prst="rect">
            <a:avLst/>
          </a:prstGeom>
          <a:noFill/>
        </p:spPr>
        <p:txBody>
          <a:bodyPr wrap="square" rtlCol="0">
            <a:spAutoFit/>
          </a:bodyPr>
          <a:lstStyle/>
          <a:p>
            <a:r>
              <a:rPr lang="zh-CN" altLang="en-US" sz="4400" b="1" dirty="0" smtClean="0">
                <a:solidFill>
                  <a:srgbClr val="1029E4"/>
                </a:solidFill>
              </a:rPr>
              <a:t>    请</a:t>
            </a:r>
            <a:r>
              <a:rPr lang="zh-CN" altLang="en-US" sz="4400" b="1" dirty="0" smtClean="0">
                <a:solidFill>
                  <a:srgbClr val="1029E4"/>
                </a:solidFill>
              </a:rPr>
              <a:t>同学们围绕诗眼，用“从 </a:t>
            </a:r>
            <a:r>
              <a:rPr lang="en-US" altLang="zh-CN" sz="4400" b="1" dirty="0" smtClean="0">
                <a:solidFill>
                  <a:srgbClr val="1029E4"/>
                </a:solidFill>
              </a:rPr>
              <a:t>______</a:t>
            </a:r>
            <a:r>
              <a:rPr lang="zh-CN" altLang="en-US" sz="4400" b="1" dirty="0" smtClean="0">
                <a:solidFill>
                  <a:srgbClr val="1029E4"/>
                </a:solidFill>
              </a:rPr>
              <a:t>的诗句中，我读出了一个</a:t>
            </a:r>
            <a:r>
              <a:rPr lang="en-US" altLang="zh-CN" sz="4400" b="1" dirty="0" smtClean="0">
                <a:solidFill>
                  <a:srgbClr val="1029E4"/>
                </a:solidFill>
              </a:rPr>
              <a:t>_____</a:t>
            </a:r>
            <a:r>
              <a:rPr lang="zh-CN" altLang="en-US" sz="4400" b="1" dirty="0" smtClean="0">
                <a:solidFill>
                  <a:srgbClr val="1029E4"/>
                </a:solidFill>
              </a:rPr>
              <a:t>的李白” 。</a:t>
            </a:r>
            <a:endParaRPr lang="zh-CN" altLang="en-US" sz="4400" b="1" dirty="0">
              <a:solidFill>
                <a:srgbClr val="1029E4"/>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22"/>
                                        </p:tgtEl>
                                        <p:attrNameLst>
                                          <p:attrName>style.visibility</p:attrName>
                                        </p:attrNameLst>
                                      </p:cBhvr>
                                      <p:to>
                                        <p:strVal val="visible"/>
                                      </p:to>
                                    </p:set>
                                    <p:anim calcmode="lin" valueType="num">
                                      <p:cBhvr additive="base">
                                        <p:cTn id="7" dur="500" fill="hold"/>
                                        <p:tgtEl>
                                          <p:spTgt spid="34822"/>
                                        </p:tgtEl>
                                        <p:attrNameLst>
                                          <p:attrName>ppt_x</p:attrName>
                                        </p:attrNameLst>
                                      </p:cBhvr>
                                      <p:tavLst>
                                        <p:tav tm="0">
                                          <p:val>
                                            <p:strVal val="#ppt_x"/>
                                          </p:val>
                                        </p:tav>
                                        <p:tav tm="100000">
                                          <p:val>
                                            <p:strVal val="#ppt_x"/>
                                          </p:val>
                                        </p:tav>
                                      </p:tavLst>
                                    </p:anim>
                                    <p:anim calcmode="lin" valueType="num">
                                      <p:cBhvr additive="base">
                                        <p:cTn id="8" dur="500" fill="hold"/>
                                        <p:tgtEl>
                                          <p:spTgt spid="348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96261"/>
                                        </p:tgtEl>
                                        <p:attrNameLst>
                                          <p:attrName>style.visibility</p:attrName>
                                        </p:attrNameLst>
                                      </p:cBhvr>
                                      <p:to>
                                        <p:strVal val="visible"/>
                                      </p:to>
                                    </p:set>
                                    <p:animEffect transition="in" filter="checkerboard(across)">
                                      <p:cBhvr>
                                        <p:cTn id="13" dur="500"/>
                                        <p:tgtEl>
                                          <p:spTgt spid="96261"/>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1" grpId="0" bldLvl="0" animBg="1"/>
      <p:bldP spid="34822" grpId="0" animBg="1"/>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22529"/>
          <p:cNvSpPr>
            <a:spLocks noChangeArrowheads="1"/>
          </p:cNvSpPr>
          <p:nvPr/>
        </p:nvSpPr>
        <p:spPr bwMode="auto">
          <a:xfrm>
            <a:off x="-3175" y="1028700"/>
            <a:ext cx="11803063" cy="5630863"/>
          </a:xfrm>
          <a:prstGeom prst="rect">
            <a:avLst/>
          </a:prstGeom>
          <a:noFill/>
          <a:ln w="9525">
            <a:noFill/>
            <a:miter lim="800000"/>
            <a:headEnd/>
            <a:tailEnd/>
          </a:ln>
        </p:spPr>
        <p:txBody>
          <a:bodyPr>
            <a:spAutoFit/>
          </a:bodyPr>
          <a:lstStyle/>
          <a:p>
            <a:pPr>
              <a:buFont typeface="Arial" charset="0"/>
              <a:buNone/>
            </a:pPr>
            <a:r>
              <a:rPr lang="en-US" altLang="zh-CN" sz="2400" b="1">
                <a:solidFill>
                  <a:prstClr val="black"/>
                </a:solidFill>
                <a:latin typeface="Times New Roman" pitchFamily="18" charset="0"/>
              </a:rPr>
              <a:t>        </a:t>
            </a:r>
            <a:r>
              <a:rPr lang="zh-CN" altLang="en-US" sz="4000" b="1">
                <a:solidFill>
                  <a:prstClr val="black"/>
                </a:solidFill>
                <a:latin typeface="Times New Roman" pitchFamily="18" charset="0"/>
              </a:rPr>
              <a:t>离开长安后，李白仍关心国事，希望有一天能够重新得到朝廷的重用。</a:t>
            </a:r>
          </a:p>
          <a:p>
            <a:pPr>
              <a:buFont typeface="Arial" charset="0"/>
              <a:buNone/>
            </a:pPr>
            <a:r>
              <a:rPr lang="zh-CN" altLang="en-US" sz="4000" b="1">
                <a:solidFill>
                  <a:prstClr val="black"/>
                </a:solidFill>
                <a:latin typeface="Times New Roman" pitchFamily="18" charset="0"/>
              </a:rPr>
              <a:t>       十三年后，安史之乱爆发，李白怀着恢复国家安定的志愿，加入了永王李磷的幕府，却因此获罪并被流放。这时李白已经五十九岁，但他仍没有后悔自己的选择。流放归来后，李白一度准备参加李光弼的军队，但中途忽然得病，未能如愿。两年之后，李白在当涂去世，时年六十二岁。</a:t>
            </a:r>
          </a:p>
          <a:p>
            <a:pPr>
              <a:buFont typeface="Arial" charset="0"/>
              <a:buNone/>
            </a:pPr>
            <a:r>
              <a:rPr lang="zh-CN" altLang="en-US" sz="4000" b="1">
                <a:solidFill>
                  <a:prstClr val="black"/>
                </a:solidFill>
                <a:latin typeface="Times New Roman" pitchFamily="18" charset="0"/>
              </a:rPr>
              <a:t>        </a:t>
            </a:r>
            <a:endParaRPr lang="en-US" altLang="zh-CN" sz="4000" b="1">
              <a:solidFill>
                <a:prstClr val="black"/>
              </a:solidFill>
              <a:latin typeface="Times New Roman" pitchFamily="18" charset="0"/>
            </a:endParaRPr>
          </a:p>
        </p:txBody>
      </p:sp>
    </p:spTree>
    <p:extLst>
      <p:ext uri="{BB962C8B-B14F-4D97-AF65-F5344CB8AC3E}">
        <p14:creationId xmlns:p14="http://schemas.microsoft.com/office/powerpoint/2010/main" val="965216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500" fill="hold"/>
                                        <p:tgtEl>
                                          <p:spTgt spid="22530"/>
                                        </p:tgtEl>
                                        <p:attrNameLst>
                                          <p:attrName>ppt_x</p:attrName>
                                        </p:attrNameLst>
                                      </p:cBhvr>
                                      <p:tavLst>
                                        <p:tav tm="0">
                                          <p:val>
                                            <p:strVal val="#ppt_x"/>
                                          </p:val>
                                        </p:tav>
                                        <p:tav tm="100000">
                                          <p:val>
                                            <p:strVal val="#ppt_x"/>
                                          </p:val>
                                        </p:tav>
                                      </p:tavLst>
                                    </p:anim>
                                    <p:anim calcmode="lin" valueType="num">
                                      <p:cBhvr additive="base">
                                        <p:cTn id="8" dur="500" fill="hold"/>
                                        <p:tgtEl>
                                          <p:spTgt spid="225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Rot="1"/>
          </p:cNvSpPr>
          <p:nvPr/>
        </p:nvSpPr>
        <p:spPr>
          <a:xfrm>
            <a:off x="66675" y="320675"/>
            <a:ext cx="11985625" cy="4978400"/>
          </a:xfrm>
          <a:prstGeom prst="rect">
            <a:avLst/>
          </a:prstGeom>
          <a:noFill/>
          <a:ln w="9525">
            <a:noFill/>
          </a:ln>
        </p:spPr>
        <p:txBody>
          <a:bodyPr lIns="90170" tIns="46990" rIns="90170" bIns="46990"/>
          <a:lstStyle/>
          <a:p>
            <a:pPr marL="342900" indent="-342900" fontAlgn="auto">
              <a:lnSpc>
                <a:spcPts val="5500"/>
              </a:lnSpc>
              <a:spcBef>
                <a:spcPts val="0"/>
              </a:spcBef>
              <a:spcAft>
                <a:spcPts val="0"/>
              </a:spcAft>
              <a:buClr>
                <a:srgbClr val="0563C1"/>
              </a:buClr>
              <a:buSzPct val="70000"/>
              <a:buFont typeface="Wingdings" panose="05000000000000000000" pitchFamily="2" charset="2"/>
              <a:buNone/>
              <a:defRPr/>
            </a:pPr>
            <a:r>
              <a:rPr lang="en-US" altLang="zh-CN" sz="4000" b="1" dirty="0">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      </a:t>
            </a:r>
            <a:endParaRPr lang="zh-CN" altLang="en-US" sz="5400" dirty="0">
              <a:solidFill>
                <a:prstClr val="black"/>
              </a:solidFill>
              <a:latin typeface="黑体" panose="02010609060101010101" pitchFamily="49" charset="-122"/>
              <a:ea typeface="黑体" panose="02010609060101010101" pitchFamily="49" charset="-122"/>
            </a:endParaRPr>
          </a:p>
        </p:txBody>
      </p:sp>
      <p:sp>
        <p:nvSpPr>
          <p:cNvPr id="4" name="文本框 3"/>
          <p:cNvSpPr txBox="1"/>
          <p:nvPr/>
        </p:nvSpPr>
        <p:spPr>
          <a:xfrm>
            <a:off x="196850" y="20638"/>
            <a:ext cx="11723688" cy="6440487"/>
          </a:xfrm>
          <a:prstGeom prst="rect">
            <a:avLst/>
          </a:prstGeom>
          <a:noFill/>
        </p:spPr>
        <p:txBody>
          <a:bodyPr>
            <a:spAutoFit/>
          </a:bodyPr>
          <a:lstStyle/>
          <a:p>
            <a:pPr marL="342900" indent="-342900" fontAlgn="auto">
              <a:lnSpc>
                <a:spcPts val="5500"/>
              </a:lnSpc>
              <a:spcBef>
                <a:spcPts val="0"/>
              </a:spcBef>
              <a:spcAft>
                <a:spcPts val="0"/>
              </a:spcAft>
              <a:buClr>
                <a:srgbClr val="0563C1"/>
              </a:buClr>
              <a:buSzPct val="70000"/>
              <a:buFont typeface="Wingdings" panose="05000000000000000000" pitchFamily="2" charset="2"/>
              <a:buNone/>
              <a:defRPr/>
            </a:pPr>
            <a:r>
              <a:rPr lang="en-US" altLang="zh-CN" sz="4800" b="1" dirty="0">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     </a:t>
            </a:r>
            <a:r>
              <a:rPr lang="zh-CN" altLang="en-US" sz="4800" b="1" dirty="0">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李白道</a:t>
            </a:r>
            <a:r>
              <a:rPr lang="en-US" altLang="zh-CN" sz="4800" b="1">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a:t>
            </a:r>
            <a:r>
              <a:rPr lang="zh-CN" altLang="en-US" sz="4800" b="1" dirty="0">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行路难</a:t>
            </a:r>
            <a:r>
              <a:rPr lang="en-US" altLang="zh-CN" sz="4800" b="1">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a:t>
            </a:r>
            <a:r>
              <a:rPr lang="zh-CN" altLang="en-US" sz="4800" b="1" dirty="0">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，却一直在走。走着笑对红尘，走着辞别故友。一壶浊酒，</a:t>
            </a:r>
            <a:r>
              <a:rPr lang="en-US" altLang="zh-CN" sz="4800" b="1">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a:t>
            </a:r>
            <a:r>
              <a:rPr lang="zh-CN" altLang="en-US" sz="4800" b="1" dirty="0">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歌遍山河八万里</a:t>
            </a:r>
            <a:r>
              <a:rPr lang="en-US" altLang="zh-CN" sz="4800" b="1">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a:t>
            </a:r>
            <a:r>
              <a:rPr lang="zh-CN" altLang="en-US" sz="4800" b="1" dirty="0">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；一叶轻舟，</a:t>
            </a:r>
            <a:r>
              <a:rPr lang="en-US" altLang="zh-CN" sz="4800" b="1">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a:t>
            </a:r>
            <a:r>
              <a:rPr lang="zh-CN" altLang="en-US" sz="4800" b="1" dirty="0">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惟见长江天际流</a:t>
            </a:r>
            <a:r>
              <a:rPr lang="en-US" altLang="zh-CN" sz="4800" b="1">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a:t>
            </a:r>
            <a:r>
              <a:rPr lang="zh-CN" altLang="en-US" sz="4800" b="1" dirty="0">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。渴望建功，他</a:t>
            </a:r>
            <a:r>
              <a:rPr lang="en-US" altLang="zh-CN" sz="4800" b="1">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a:t>
            </a:r>
            <a:r>
              <a:rPr lang="zh-CN" altLang="en-US" sz="4800" b="1" dirty="0">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仰天大笑出门去，我辈岂是蓬</a:t>
            </a:r>
            <a:r>
              <a:rPr lang="zh-CN" altLang="en-US" sz="4800" b="1" dirty="0">
                <a:solidFill>
                  <a:srgbClr val="0000FF"/>
                </a:solidFill>
                <a:effectLst>
                  <a:outerShdw blurRad="38100" dist="38100" dir="2700000">
                    <a:srgbClr val="C0C0C0"/>
                  </a:outerShdw>
                </a:effectLst>
                <a:latin typeface="隶书" pitchFamily="49" charset="-122"/>
                <a:ea typeface="黑体" panose="02010609060101010101" pitchFamily="49" charset="-122"/>
                <a:sym typeface="隶书" pitchFamily="49" charset="-122"/>
              </a:rPr>
              <a:t>蒿</a:t>
            </a:r>
            <a:r>
              <a:rPr lang="zh-CN" altLang="en-US" sz="4800" b="1" dirty="0">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人</a:t>
            </a:r>
            <a:r>
              <a:rPr lang="en-US" altLang="zh-CN" sz="4800" b="1">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a:t>
            </a:r>
            <a:r>
              <a:rPr lang="zh-CN" altLang="en-US" sz="4800" b="1" dirty="0">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；翰林遭贬，他</a:t>
            </a:r>
            <a:r>
              <a:rPr lang="en-US" altLang="zh-CN" sz="4800" b="1">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a:t>
            </a:r>
            <a:r>
              <a:rPr lang="zh-CN" altLang="en-US" sz="4800" b="1" dirty="0">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安能摧眉折腰事权贵，使我不得开心颜</a:t>
            </a:r>
            <a:r>
              <a:rPr lang="en-US" altLang="zh-CN" sz="4800" b="1">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a:t>
            </a:r>
            <a:r>
              <a:rPr lang="zh-CN" altLang="en-US" sz="4800" b="1" dirty="0">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；流放夜郎，他</a:t>
            </a:r>
            <a:r>
              <a:rPr lang="en-US" altLang="zh-CN" sz="4800" b="1">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 “</a:t>
            </a:r>
            <a:r>
              <a:rPr lang="zh-CN" altLang="en-US" sz="4800" b="1" dirty="0">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一生好入名山游</a:t>
            </a:r>
            <a:r>
              <a:rPr lang="en-US" altLang="zh-CN" sz="4800" b="1">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a:t>
            </a:r>
            <a:r>
              <a:rPr lang="zh-CN" altLang="en-US" sz="4800" b="1" dirty="0">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。他一生命运多</a:t>
            </a:r>
            <a:r>
              <a:rPr lang="zh-CN" altLang="en-US" sz="4800" b="1" dirty="0">
                <a:solidFill>
                  <a:srgbClr val="0000FF"/>
                </a:solidFill>
                <a:effectLst>
                  <a:outerShdw blurRad="38100" dist="38100" dir="2700000">
                    <a:srgbClr val="C0C0C0"/>
                  </a:outerShdw>
                </a:effectLst>
                <a:latin typeface="隶书" pitchFamily="49" charset="-122"/>
                <a:ea typeface="黑体" panose="02010609060101010101" pitchFamily="49" charset="-122"/>
                <a:sym typeface="隶书" pitchFamily="49" charset="-122"/>
              </a:rPr>
              <a:t>舛</a:t>
            </a:r>
            <a:r>
              <a:rPr lang="zh-CN" altLang="en-US" sz="4800" b="1" dirty="0">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，却始终未停下脚步，因为他坚信</a:t>
            </a:r>
            <a:r>
              <a:rPr lang="en-US" altLang="zh-CN" sz="4800" b="1">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a:t>
            </a:r>
            <a:r>
              <a:rPr lang="zh-CN" altLang="en-US" sz="4800" b="1" dirty="0">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长风破浪会有时</a:t>
            </a:r>
            <a:r>
              <a:rPr lang="en-US" altLang="zh-CN" sz="4800" b="1">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a:t>
            </a:r>
            <a:r>
              <a:rPr lang="zh-CN" altLang="en-US" sz="4800" b="1" dirty="0">
                <a:solidFill>
                  <a:srgbClr val="0000FF"/>
                </a:solidFill>
                <a:effectLst>
                  <a:outerShdw blurRad="38100" dist="38100" dir="2700000">
                    <a:srgbClr val="C0C0C0"/>
                  </a:outerShdw>
                </a:effectLst>
                <a:latin typeface="迷你简小隶书" pitchFamily="1" charset="-122"/>
                <a:ea typeface="黑体" panose="02010609060101010101" pitchFamily="49" charset="-122"/>
                <a:sym typeface="迷你简小隶书" pitchFamily="1" charset="-122"/>
              </a:rPr>
              <a:t>！</a:t>
            </a:r>
            <a:endParaRPr lang="zh-CN" altLang="en-US" sz="4800">
              <a:solidFill>
                <a:prstClr val="black"/>
              </a:solidFill>
              <a:latin typeface="Calibri"/>
              <a:ea typeface="宋体" panose="02010600030101010101" pitchFamily="2" charset="-122"/>
            </a:endParaRPr>
          </a:p>
        </p:txBody>
      </p:sp>
    </p:spTree>
    <p:extLst>
      <p:ext uri="{BB962C8B-B14F-4D97-AF65-F5344CB8AC3E}">
        <p14:creationId xmlns:p14="http://schemas.microsoft.com/office/powerpoint/2010/main" val="4267342007"/>
      </p:ext>
    </p:extLst>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rrowheads="1"/>
          </p:cNvSpPr>
          <p:nvPr/>
        </p:nvSpPr>
        <p:spPr bwMode="auto">
          <a:xfrm>
            <a:off x="793325" y="594127"/>
            <a:ext cx="6496117" cy="5262979"/>
          </a:xfrm>
          <a:prstGeom prst="rect">
            <a:avLst/>
          </a:prstGeom>
          <a:noFill/>
          <a:ln w="9525">
            <a:noFill/>
            <a:miter lim="800000"/>
            <a:headEnd/>
            <a:tailEnd/>
          </a:ln>
        </p:spPr>
        <p:txBody>
          <a:bodyPr wrap="square">
            <a:spAutoFit/>
          </a:bodyPr>
          <a:lstStyle/>
          <a:p>
            <a:pPr>
              <a:buFont typeface="Arial" charset="0"/>
              <a:buNone/>
            </a:pPr>
            <a:r>
              <a:rPr lang="zh-CN" altLang="en-US" sz="4800" b="1" dirty="0">
                <a:solidFill>
                  <a:srgbClr val="1029E4"/>
                </a:solidFill>
                <a:latin typeface="Times New Roman" pitchFamily="18" charset="0"/>
                <a:sym typeface="+mn-ea"/>
              </a:rPr>
              <a:t>可以说，李白的一生都与失败交织在一起。我们的未来不会一帆风顺，或许当我们在成长的路上遭遇失败时，可以拿李白的诗句来勉励自己</a:t>
            </a:r>
            <a:r>
              <a:rPr lang="en-US" altLang="zh-CN" sz="4800" b="1" dirty="0">
                <a:solidFill>
                  <a:srgbClr val="1029E4"/>
                </a:solidFill>
                <a:latin typeface="Times New Roman" pitchFamily="18" charset="0"/>
                <a:sym typeface="+mn-ea"/>
              </a:rPr>
              <a:t>——</a:t>
            </a:r>
          </a:p>
        </p:txBody>
      </p:sp>
      <p:sp>
        <p:nvSpPr>
          <p:cNvPr id="40963" name="矩形 40962"/>
          <p:cNvSpPr/>
          <p:nvPr/>
        </p:nvSpPr>
        <p:spPr>
          <a:xfrm rot="5400000">
            <a:off x="6526020" y="2507266"/>
            <a:ext cx="5791200" cy="1885950"/>
          </a:xfrm>
          <a:prstGeom prst="rect">
            <a:avLst/>
          </a:prstGeom>
        </p:spPr>
        <p:txBody>
          <a:bodyPr vert="eaVert" wrap="none" fromWordArt="1">
            <a:prstTxWarp prst="textPlain">
              <a:avLst>
                <a:gd name="adj" fmla="val 50000"/>
              </a:avLst>
            </a:prstTxWarp>
            <a:normAutofit/>
          </a:bodyPr>
          <a:lstStyle/>
          <a:p>
            <a:pPr algn="ctr">
              <a:buFont typeface="Arial" panose="020B0604020202020204" pitchFamily="34" charset="0"/>
              <a:buNone/>
              <a:defRPr/>
            </a:pPr>
            <a:r>
              <a:rPr lang="zh-CN" altLang="en-US" sz="3600" b="1" noProof="1">
                <a:ln w="9525" cap="flat" cmpd="sng">
                  <a:solidFill>
                    <a:srgbClr val="000000"/>
                  </a:solidFill>
                  <a:prstDash val="solid"/>
                  <a:headEnd type="none" w="med" len="med"/>
                  <a:tailEnd type="none" w="med" len="med"/>
                </a:ln>
                <a:solidFill>
                  <a:srgbClr val="FFFF00">
                    <a:alpha val="100000"/>
                  </a:srgbClr>
                </a:solidFill>
                <a:latin typeface="华文新魏" charset="0"/>
                <a:ea typeface="华文新魏" charset="0"/>
                <a:cs typeface="+mn-ea"/>
              </a:rPr>
              <a:t>长风破浪会有时</a:t>
            </a:r>
            <a:endParaRPr lang="zh-CN" altLang="en-US" sz="3600" b="1" noProof="1">
              <a:ln w="9525" cap="flat" cmpd="sng">
                <a:solidFill>
                  <a:srgbClr val="000000"/>
                </a:solidFill>
                <a:prstDash val="solid"/>
                <a:headEnd type="none" w="med" len="med"/>
                <a:tailEnd type="none" w="med" len="med"/>
              </a:ln>
              <a:solidFill>
                <a:srgbClr val="FFFF00">
                  <a:alpha val="100000"/>
                </a:srgbClr>
              </a:solidFill>
              <a:latin typeface="华文新魏" charset="0"/>
              <a:ea typeface="华文新魏" charset="0"/>
            </a:endParaRPr>
          </a:p>
          <a:p>
            <a:pPr algn="ctr">
              <a:buFont typeface="Arial" panose="020B0604020202020204" pitchFamily="34" charset="0"/>
              <a:buNone/>
              <a:defRPr/>
            </a:pPr>
            <a:r>
              <a:rPr lang="zh-CN" altLang="en-US" sz="3600" b="1" noProof="1">
                <a:ln w="9525" cap="flat" cmpd="sng">
                  <a:solidFill>
                    <a:srgbClr val="000000"/>
                  </a:solidFill>
                  <a:prstDash val="solid"/>
                  <a:headEnd type="none" w="med" len="med"/>
                  <a:tailEnd type="none" w="med" len="med"/>
                </a:ln>
                <a:solidFill>
                  <a:srgbClr val="FFFF00">
                    <a:alpha val="100000"/>
                  </a:srgbClr>
                </a:solidFill>
                <a:latin typeface="华文新魏" charset="0"/>
                <a:ea typeface="华文新魏" charset="0"/>
                <a:cs typeface="+mn-ea"/>
              </a:rPr>
              <a:t>直挂云帆济沧海</a:t>
            </a:r>
            <a:endParaRPr lang="zh-CN" altLang="en-US" sz="3600" b="1" noProof="1">
              <a:ln w="9525" cap="flat" cmpd="sng">
                <a:solidFill>
                  <a:srgbClr val="000000"/>
                </a:solidFill>
                <a:prstDash val="solid"/>
                <a:headEnd type="none" w="med" len="med"/>
                <a:tailEnd type="none" w="med" len="med"/>
              </a:ln>
              <a:solidFill>
                <a:srgbClr val="FFFF00">
                  <a:alpha val="100000"/>
                </a:srgbClr>
              </a:solidFill>
              <a:latin typeface="华文新魏" charset="0"/>
              <a:ea typeface="华文新魏" charset="0"/>
            </a:endParaRPr>
          </a:p>
        </p:txBody>
      </p:sp>
    </p:spTree>
    <p:extLst>
      <p:ext uri="{BB962C8B-B14F-4D97-AF65-F5344CB8AC3E}">
        <p14:creationId xmlns:p14="http://schemas.microsoft.com/office/powerpoint/2010/main" val="2414729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500"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963"/>
                                        </p:tgtEl>
                                        <p:attrNameLst>
                                          <p:attrName>style.visibility</p:attrName>
                                        </p:attrNameLst>
                                      </p:cBhvr>
                                      <p:to>
                                        <p:strVal val="visible"/>
                                      </p:to>
                                    </p:set>
                                    <p:anim calcmode="lin" valueType="num">
                                      <p:cBhvr additive="base">
                                        <p:cTn id="13" dur="500" fill="hold"/>
                                        <p:tgtEl>
                                          <p:spTgt spid="40963"/>
                                        </p:tgtEl>
                                        <p:attrNameLst>
                                          <p:attrName>ppt_x</p:attrName>
                                        </p:attrNameLst>
                                      </p:cBhvr>
                                      <p:tavLst>
                                        <p:tav tm="0">
                                          <p:val>
                                            <p:strVal val="#ppt_x"/>
                                          </p:val>
                                        </p:tav>
                                        <p:tav tm="100000">
                                          <p:val>
                                            <p:strVal val="#ppt_x"/>
                                          </p:val>
                                        </p:tav>
                                      </p:tavLst>
                                    </p:anim>
                                    <p:anim calcmode="lin" valueType="num">
                                      <p:cBhvr additive="base">
                                        <p:cTn id="14" dur="500" fill="hold"/>
                                        <p:tgtEl>
                                          <p:spTgt spid="4096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1" nodeType="clickEffect">
                                  <p:stCondLst>
                                    <p:cond delay="0"/>
                                  </p:stCondLst>
                                  <p:childTnLst>
                                    <p:anim calcmode="lin" valueType="num">
                                      <p:cBhvr additive="base">
                                        <p:cTn id="18" dur="500"/>
                                        <p:tgtEl>
                                          <p:spTgt spid="3"/>
                                        </p:tgtEl>
                                        <p:attrNameLst>
                                          <p:attrName>ppt_x</p:attrName>
                                        </p:attrNameLst>
                                      </p:cBhvr>
                                      <p:tavLst>
                                        <p:tav tm="0">
                                          <p:val>
                                            <p:strVal val="ppt_x"/>
                                          </p:val>
                                        </p:tav>
                                        <p:tav tm="100000">
                                          <p:val>
                                            <p:strVal val="ppt_x"/>
                                          </p:val>
                                        </p:tav>
                                      </p:tavLst>
                                    </p:anim>
                                    <p:anim calcmode="lin" valueType="num">
                                      <p:cBhvr additive="base">
                                        <p:cTn id="19" dur="500"/>
                                        <p:tgtEl>
                                          <p:spTgt spid="3"/>
                                        </p:tgtEl>
                                        <p:attrNameLst>
                                          <p:attrName>ppt_y</p:attrName>
                                        </p:attrNameLst>
                                      </p:cBhvr>
                                      <p:tavLst>
                                        <p:tav tm="0">
                                          <p:val>
                                            <p:strVal val="ppt_y"/>
                                          </p:val>
                                        </p:tav>
                                        <p:tav tm="100000">
                                          <p:val>
                                            <p:strVal val="1+ppt_h/2"/>
                                          </p:val>
                                        </p:tav>
                                      </p:tavLst>
                                    </p:anim>
                                    <p:set>
                                      <p:cBhvr>
                                        <p:cTn id="20" dur="1" fill="hold">
                                          <p:stCondLst>
                                            <p:cond delay="499"/>
                                          </p:stCondLst>
                                        </p:cTn>
                                        <p:tgtEl>
                                          <p:spTgt spid="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40963"/>
                                        </p:tgtEl>
                                        <p:attrNameLst>
                                          <p:attrName>ppt_x</p:attrName>
                                        </p:attrNameLst>
                                      </p:cBhvr>
                                      <p:tavLst>
                                        <p:tav tm="0">
                                          <p:val>
                                            <p:strVal val="ppt_x"/>
                                          </p:val>
                                        </p:tav>
                                        <p:tav tm="100000">
                                          <p:val>
                                            <p:strVal val="ppt_x"/>
                                          </p:val>
                                        </p:tav>
                                      </p:tavLst>
                                    </p:anim>
                                    <p:anim calcmode="lin" valueType="num">
                                      <p:cBhvr additive="base">
                                        <p:cTn id="25" dur="500"/>
                                        <p:tgtEl>
                                          <p:spTgt spid="40963"/>
                                        </p:tgtEl>
                                        <p:attrNameLst>
                                          <p:attrName>ppt_y</p:attrName>
                                        </p:attrNameLst>
                                      </p:cBhvr>
                                      <p:tavLst>
                                        <p:tav tm="0">
                                          <p:val>
                                            <p:strVal val="ppt_y"/>
                                          </p:val>
                                        </p:tav>
                                        <p:tav tm="100000">
                                          <p:val>
                                            <p:strVal val="1+ppt_h/2"/>
                                          </p:val>
                                        </p:tav>
                                      </p:tavLst>
                                    </p:anim>
                                    <p:set>
                                      <p:cBhvr>
                                        <p:cTn id="26" dur="1" fill="hold">
                                          <p:stCondLst>
                                            <p:cond delay="499"/>
                                          </p:stCondLst>
                                        </p:cTn>
                                        <p:tgtEl>
                                          <p:spTgt spid="4096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3" name="矩形 78852"/>
          <p:cNvSpPr/>
          <p:nvPr/>
        </p:nvSpPr>
        <p:spPr>
          <a:xfrm>
            <a:off x="784561" y="2155088"/>
            <a:ext cx="9972675" cy="1823576"/>
          </a:xfrm>
          <a:prstGeom prst="rect">
            <a:avLst/>
          </a:prstGeom>
          <a:noFill/>
          <a:ln w="9525">
            <a:noFill/>
          </a:ln>
          <a:effectLst>
            <a:prstShdw prst="shdw11" dir="16200000">
              <a:schemeClr val="bg2">
                <a:alpha val="50000"/>
              </a:schemeClr>
            </a:prstShdw>
          </a:effectLst>
        </p:spPr>
        <p:txBody>
          <a:bodyPr>
            <a:spAutoFit/>
          </a:bodyPr>
          <a:lstStyle/>
          <a:p>
            <a:pPr>
              <a:lnSpc>
                <a:spcPts val="4538"/>
              </a:lnSpc>
              <a:defRPr/>
            </a:pPr>
            <a:r>
              <a:rPr lang="zh-CN" altLang="en-US" sz="4800" b="1" dirty="0" smtClean="0">
                <a:effectLst>
                  <a:outerShdw blurRad="38100" dist="38100" dir="2700000" algn="tl">
                    <a:srgbClr val="C0C0C0"/>
                  </a:outerShdw>
                </a:effectLst>
                <a:latin typeface="黑体" pitchFamily="49" charset="-122"/>
                <a:ea typeface="黑体" pitchFamily="49" charset="-122"/>
                <a:sym typeface="+mn-ea"/>
              </a:rPr>
              <a:t>    本诗</a:t>
            </a:r>
            <a:r>
              <a:rPr lang="zh-CN" altLang="en-US" sz="4800" b="1" dirty="0" smtClean="0">
                <a:solidFill>
                  <a:srgbClr val="FF0066"/>
                </a:solidFill>
                <a:effectLst>
                  <a:outerShdw blurRad="38100" dist="38100" dir="2700000" algn="tl">
                    <a:srgbClr val="C0C0C0"/>
                  </a:outerShdw>
                </a:effectLst>
                <a:latin typeface="黑体" pitchFamily="49" charset="-122"/>
                <a:ea typeface="黑体" pitchFamily="49" charset="-122"/>
                <a:sym typeface="+mn-ea"/>
              </a:rPr>
              <a:t>主要</a:t>
            </a:r>
            <a:r>
              <a:rPr lang="zh-CN" altLang="en-US" sz="4800" b="1" dirty="0">
                <a:solidFill>
                  <a:srgbClr val="FF0066"/>
                </a:solidFill>
                <a:effectLst>
                  <a:outerShdw blurRad="38100" dist="38100" dir="2700000" algn="tl">
                    <a:srgbClr val="C0C0C0"/>
                  </a:outerShdw>
                </a:effectLst>
                <a:latin typeface="黑体" pitchFamily="49" charset="-122"/>
                <a:ea typeface="黑体" pitchFamily="49" charset="-122"/>
                <a:sym typeface="+mn-ea"/>
              </a:rPr>
              <a:t>抒发了作者怀才不遇的情怀，在悲愤中不乏豪迈气概，在失意中仍怀有希望。 </a:t>
            </a:r>
            <a:endParaRPr lang="zh-CN" altLang="en-US" sz="4800" b="1" dirty="0">
              <a:effectLst>
                <a:outerShdw blurRad="38100" dist="38100" dir="2700000" algn="tl">
                  <a:srgbClr val="C0C0C0"/>
                </a:outerShdw>
              </a:effectLst>
              <a:latin typeface="黑体" pitchFamily="49" charset="-122"/>
              <a:ea typeface="黑体" pitchFamily="49" charset="-122"/>
            </a:endParaRPr>
          </a:p>
        </p:txBody>
      </p:sp>
      <p:sp>
        <p:nvSpPr>
          <p:cNvPr id="54276" name="Rectangle 4"/>
          <p:cNvSpPr>
            <a:spLocks noChangeArrowheads="1"/>
          </p:cNvSpPr>
          <p:nvPr/>
        </p:nvSpPr>
        <p:spPr bwMode="auto">
          <a:xfrm>
            <a:off x="604703" y="598309"/>
            <a:ext cx="7867650" cy="1107996"/>
          </a:xfrm>
          <a:prstGeom prst="rect">
            <a:avLst/>
          </a:prstGeom>
          <a:noFill/>
          <a:ln w="9525">
            <a:noFill/>
            <a:miter lim="800000"/>
            <a:headEnd/>
            <a:tailEnd/>
          </a:ln>
          <a:effectLst>
            <a:prstShdw prst="shdw11">
              <a:schemeClr val="bg2">
                <a:alpha val="50000"/>
              </a:schemeClr>
            </a:prstShdw>
          </a:effectLst>
        </p:spPr>
        <p:txBody>
          <a:bodyPr>
            <a:spAutoFit/>
          </a:bodyPr>
          <a:lstStyle/>
          <a:p>
            <a:pPr>
              <a:spcBef>
                <a:spcPct val="50000"/>
              </a:spcBef>
            </a:pPr>
            <a:r>
              <a:rPr lang="zh-CN" altLang="en-US" sz="6600" b="1" dirty="0" smtClean="0">
                <a:effectLst>
                  <a:outerShdw blurRad="38100" dist="38100" dir="2700000" algn="tl">
                    <a:srgbClr val="C0C0C0"/>
                  </a:outerShdw>
                </a:effectLst>
              </a:rPr>
              <a:t>课堂小结：</a:t>
            </a:r>
            <a:endParaRPr lang="zh-CN" altLang="en-US" sz="6600" b="1" dirty="0">
              <a:effectLst>
                <a:outerShdw blurRad="38100" dist="38100" dir="2700000" algn="tl">
                  <a:srgbClr val="C0C0C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78853"/>
                                        </p:tgtEl>
                                        <p:attrNameLst>
                                          <p:attrName>style.visibility</p:attrName>
                                        </p:attrNameLst>
                                      </p:cBhvr>
                                      <p:to>
                                        <p:strVal val="visible"/>
                                      </p:to>
                                    </p:set>
                                    <p:animEffect transition="in" filter="strips(downLeft)">
                                      <p:cBhvr>
                                        <p:cTn id="7" dur="500"/>
                                        <p:tgtEl>
                                          <p:spTgt spid="788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3"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ext Box 2"/>
          <p:cNvSpPr txBox="1">
            <a:spLocks noChangeArrowheads="1"/>
          </p:cNvSpPr>
          <p:nvPr/>
        </p:nvSpPr>
        <p:spPr bwMode="auto">
          <a:xfrm>
            <a:off x="376238" y="981075"/>
            <a:ext cx="11676062" cy="5518150"/>
          </a:xfrm>
          <a:prstGeom prst="rect">
            <a:avLst/>
          </a:prstGeom>
          <a:noFill/>
          <a:ln w="9525">
            <a:noFill/>
            <a:miter lim="800000"/>
            <a:headEnd/>
            <a:tailEnd/>
          </a:ln>
        </p:spPr>
        <p:txBody>
          <a:bodyPr>
            <a:spAutoFit/>
          </a:bodyPr>
          <a:lstStyle/>
          <a:p>
            <a:pPr>
              <a:spcBef>
                <a:spcPct val="20000"/>
              </a:spcBef>
              <a:buFont typeface="Arial" charset="0"/>
              <a:buNone/>
            </a:pPr>
            <a:r>
              <a:rPr lang="en-US" altLang="zh-CN" sz="3600" b="1">
                <a:latin typeface="微软雅黑" pitchFamily="34" charset="-122"/>
                <a:ea typeface="微软雅黑" pitchFamily="34" charset="-122"/>
              </a:rPr>
              <a:t>1</a:t>
            </a:r>
            <a:r>
              <a:rPr lang="zh-CN" altLang="en-US" sz="3600" b="1">
                <a:latin typeface="微软雅黑" pitchFamily="34" charset="-122"/>
                <a:ea typeface="微软雅黑" pitchFamily="34" charset="-122"/>
              </a:rPr>
              <a:t>、以下对诗歌的理解有误的一项是（   </a:t>
            </a:r>
            <a:r>
              <a:rPr lang="en-US" altLang="zh-CN" sz="3600" b="1">
                <a:latin typeface="微软雅黑" pitchFamily="34" charset="-122"/>
                <a:ea typeface="微软雅黑" pitchFamily="34" charset="-122"/>
              </a:rPr>
              <a:t> </a:t>
            </a:r>
            <a:r>
              <a:rPr lang="zh-CN" altLang="en-US" sz="3600" b="1">
                <a:latin typeface="微软雅黑" pitchFamily="34" charset="-122"/>
                <a:ea typeface="微软雅黑" pitchFamily="34" charset="-122"/>
              </a:rPr>
              <a:t> ）</a:t>
            </a:r>
          </a:p>
          <a:p>
            <a:pPr>
              <a:spcBef>
                <a:spcPct val="20000"/>
              </a:spcBef>
              <a:buFont typeface="Arial" charset="0"/>
              <a:buNone/>
            </a:pPr>
            <a:r>
              <a:rPr lang="en-US" altLang="zh-CN" sz="3600" b="1">
                <a:latin typeface="微软雅黑" pitchFamily="34" charset="-122"/>
                <a:ea typeface="微软雅黑" pitchFamily="34" charset="-122"/>
              </a:rPr>
              <a:t> A</a:t>
            </a:r>
            <a:r>
              <a:rPr lang="zh-CN" altLang="en-US" sz="3600" b="1">
                <a:latin typeface="微软雅黑" pitchFamily="34" charset="-122"/>
                <a:ea typeface="微软雅黑" pitchFamily="34" charset="-122"/>
              </a:rPr>
              <a:t>、诗的开头两句以夸张的笔法，营造了欢乐的宴饮气氛，体现了诗人愉悦的心情。</a:t>
            </a:r>
          </a:p>
          <a:p>
            <a:pPr>
              <a:spcBef>
                <a:spcPct val="20000"/>
              </a:spcBef>
              <a:buFont typeface="Arial" charset="0"/>
              <a:buNone/>
            </a:pPr>
            <a:r>
              <a:rPr lang="zh-CN" altLang="en-US" sz="3600" b="1">
                <a:latin typeface="微软雅黑" pitchFamily="34" charset="-122"/>
                <a:ea typeface="微软雅黑" pitchFamily="34" charset="-122"/>
              </a:rPr>
              <a:t> </a:t>
            </a:r>
            <a:r>
              <a:rPr lang="en-US" altLang="zh-CN" sz="3600" b="1">
                <a:latin typeface="微软雅黑" pitchFamily="34" charset="-122"/>
                <a:ea typeface="微软雅黑" pitchFamily="34" charset="-122"/>
              </a:rPr>
              <a:t>B</a:t>
            </a:r>
            <a:r>
              <a:rPr lang="zh-CN" altLang="en-US" sz="3600" b="1">
                <a:latin typeface="微软雅黑" pitchFamily="34" charset="-122"/>
                <a:ea typeface="微软雅黑" pitchFamily="34" charset="-122"/>
              </a:rPr>
              <a:t>、诗中以“欲渡黄河冰塞川，将登太行雪满山”</a:t>
            </a:r>
            <a:r>
              <a:rPr lang="en-US" altLang="zh-CN" sz="3600" b="1">
                <a:latin typeface="微软雅黑" pitchFamily="34" charset="-122"/>
                <a:ea typeface="微软雅黑" pitchFamily="34" charset="-122"/>
              </a:rPr>
              <a:t>  </a:t>
            </a:r>
            <a:r>
              <a:rPr lang="zh-CN" altLang="en-US" sz="3600" b="1">
                <a:latin typeface="微软雅黑" pitchFamily="34" charset="-122"/>
                <a:ea typeface="微软雅黑" pitchFamily="34" charset="-122"/>
              </a:rPr>
              <a:t>来比喻人生道路中的艰难险阻。</a:t>
            </a:r>
          </a:p>
          <a:p>
            <a:pPr>
              <a:spcBef>
                <a:spcPct val="20000"/>
              </a:spcBef>
              <a:buFont typeface="Arial" charset="0"/>
              <a:buNone/>
            </a:pPr>
            <a:r>
              <a:rPr lang="en-US" altLang="zh-CN" sz="3600" b="1">
                <a:latin typeface="微软雅黑" pitchFamily="34" charset="-122"/>
                <a:ea typeface="微软雅黑" pitchFamily="34" charset="-122"/>
              </a:rPr>
              <a:t> C</a:t>
            </a:r>
            <a:r>
              <a:rPr lang="zh-CN" altLang="en-US" sz="3600" b="1">
                <a:latin typeface="微软雅黑" pitchFamily="34" charset="-122"/>
                <a:ea typeface="微软雅黑" pitchFamily="34" charset="-122"/>
              </a:rPr>
              <a:t>、诗中运用典故，含蓄地表达了诗人盼望得到朝廷重用的心理。</a:t>
            </a:r>
          </a:p>
          <a:p>
            <a:pPr>
              <a:spcBef>
                <a:spcPct val="20000"/>
              </a:spcBef>
              <a:buFont typeface="Arial" charset="0"/>
              <a:buNone/>
            </a:pPr>
            <a:r>
              <a:rPr lang="en-US" altLang="zh-CN" sz="3600" b="1">
                <a:latin typeface="微软雅黑" pitchFamily="34" charset="-122"/>
                <a:ea typeface="微软雅黑" pitchFamily="34" charset="-122"/>
              </a:rPr>
              <a:t> D</a:t>
            </a:r>
            <a:r>
              <a:rPr lang="zh-CN" altLang="en-US" sz="3600" b="1">
                <a:latin typeface="微软雅黑" pitchFamily="34" charset="-122"/>
                <a:ea typeface="微软雅黑" pitchFamily="34" charset="-122"/>
              </a:rPr>
              <a:t>、诗的最后两句写出了诗人坚信远大的抱负必能实现的豪迈气概</a:t>
            </a:r>
            <a:r>
              <a:rPr lang="en-US" altLang="zh-CN" sz="3600" b="1">
                <a:latin typeface="微软雅黑" pitchFamily="34" charset="-122"/>
                <a:ea typeface="微软雅黑" pitchFamily="34" charset="-122"/>
              </a:rPr>
              <a:t>。</a:t>
            </a:r>
          </a:p>
        </p:txBody>
      </p:sp>
      <p:sp>
        <p:nvSpPr>
          <p:cNvPr id="51203" name="Text Box 3"/>
          <p:cNvSpPr txBox="1">
            <a:spLocks noChangeArrowheads="1"/>
          </p:cNvSpPr>
          <p:nvPr/>
        </p:nvSpPr>
        <p:spPr bwMode="auto">
          <a:xfrm>
            <a:off x="8039100" y="908050"/>
            <a:ext cx="504825" cy="706438"/>
          </a:xfrm>
          <a:prstGeom prst="rect">
            <a:avLst/>
          </a:prstGeom>
          <a:noFill/>
          <a:ln w="9525">
            <a:noFill/>
            <a:miter lim="800000"/>
            <a:headEnd/>
            <a:tailEnd/>
          </a:ln>
        </p:spPr>
        <p:txBody>
          <a:bodyPr>
            <a:spAutoFit/>
          </a:bodyPr>
          <a:lstStyle/>
          <a:p>
            <a:pPr>
              <a:spcBef>
                <a:spcPct val="50000"/>
              </a:spcBef>
              <a:buFont typeface="Arial" charset="0"/>
              <a:buNone/>
            </a:pPr>
            <a:r>
              <a:rPr lang="en-US" altLang="zh-CN" sz="4000" b="1">
                <a:solidFill>
                  <a:srgbClr val="FF0066"/>
                </a:solidFill>
              </a:rPr>
              <a:t>A</a:t>
            </a:r>
          </a:p>
        </p:txBody>
      </p:sp>
      <p:sp>
        <p:nvSpPr>
          <p:cNvPr id="102404" name="WordArt 4"/>
          <p:cNvSpPr>
            <a:spLocks noTextEdit="1"/>
          </p:cNvSpPr>
          <p:nvPr/>
        </p:nvSpPr>
        <p:spPr>
          <a:xfrm>
            <a:off x="375920" y="201295"/>
            <a:ext cx="4783455" cy="706755"/>
          </a:xfrm>
          <a:prstGeom prst="rect">
            <a:avLst/>
          </a:prstGeom>
        </p:spPr>
        <p:txBody>
          <a:bodyPr wrap="none" fromWordArt="1">
            <a:prstTxWarp prst="textPlain">
              <a:avLst>
                <a:gd name="adj" fmla="val 50000"/>
              </a:avLst>
            </a:prstTxWarp>
            <a:scene3d>
              <a:camera prst="orthographicFront"/>
              <a:lightRig rig="threePt" dir="t"/>
            </a:scene3d>
          </a:bodyPr>
          <a:lstStyle/>
          <a:p>
            <a:pPr algn="ctr" eaLnBrk="0" fontAlgn="auto" hangingPunct="0">
              <a:spcBef>
                <a:spcPts val="0"/>
              </a:spcBef>
              <a:spcAft>
                <a:spcPts val="0"/>
              </a:spcAft>
              <a:defRPr/>
            </a:pPr>
            <a:r>
              <a:rPr lang="zh-CN" altLang="en-US" sz="4600" b="1">
                <a:ln w="22225">
                  <a:solidFill>
                    <a:schemeClr val="accent2"/>
                  </a:solidFill>
                  <a:prstDash val="solid"/>
                </a:ln>
                <a:solidFill>
                  <a:schemeClr val="accent2">
                    <a:lumMod val="40000"/>
                    <a:lumOff val="60000"/>
                  </a:schemeClr>
                </a:solidFill>
                <a:latin typeface="宋体" panose="02010600030101010101" pitchFamily="2" charset="-122"/>
                <a:ea typeface="宋体" panose="02010600030101010101" pitchFamily="2" charset="-122"/>
              </a:rPr>
              <a:t>巩固练习：</a:t>
            </a: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02"/>
                                        </p:tgtEl>
                                        <p:attrNameLst>
                                          <p:attrName>style.visibility</p:attrName>
                                        </p:attrNameLst>
                                      </p:cBhvr>
                                      <p:to>
                                        <p:strVal val="visible"/>
                                      </p:to>
                                    </p:set>
                                    <p:anim calcmode="lin" valueType="num">
                                      <p:cBhvr additive="base">
                                        <p:cTn id="7" dur="500" fill="hold"/>
                                        <p:tgtEl>
                                          <p:spTgt spid="102402"/>
                                        </p:tgtEl>
                                        <p:attrNameLst>
                                          <p:attrName>ppt_x</p:attrName>
                                        </p:attrNameLst>
                                      </p:cBhvr>
                                      <p:tavLst>
                                        <p:tav tm="0">
                                          <p:val>
                                            <p:strVal val="#ppt_x"/>
                                          </p:val>
                                        </p:tav>
                                        <p:tav tm="100000">
                                          <p:val>
                                            <p:strVal val="#ppt_x"/>
                                          </p:val>
                                        </p:tav>
                                      </p:tavLst>
                                    </p:anim>
                                    <p:anim calcmode="lin" valueType="num">
                                      <p:cBhvr additive="base">
                                        <p:cTn id="8" dur="500" fill="hold"/>
                                        <p:tgtEl>
                                          <p:spTgt spid="1024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1203">
                                            <p:txEl>
                                              <p:pRg st="0" end="0"/>
                                            </p:txEl>
                                          </p:spTgt>
                                        </p:tgtEl>
                                        <p:attrNameLst>
                                          <p:attrName>style.visibility</p:attrName>
                                        </p:attrNameLst>
                                      </p:cBhvr>
                                      <p:to>
                                        <p:strVal val="visible"/>
                                      </p:to>
                                    </p:set>
                                    <p:anim calcmode="lin" valueType="num">
                                      <p:cBhvr additive="base">
                                        <p:cTn id="13" dur="500" fill="hold"/>
                                        <p:tgtEl>
                                          <p:spTgt spid="51203">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120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60" name="文本框 173059"/>
          <p:cNvSpPr txBox="1"/>
          <p:nvPr/>
        </p:nvSpPr>
        <p:spPr>
          <a:xfrm>
            <a:off x="0" y="1023938"/>
            <a:ext cx="7140575" cy="5862637"/>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fontAlgn="auto">
              <a:lnSpc>
                <a:spcPts val="5000"/>
              </a:lnSpc>
              <a:spcBef>
                <a:spcPts val="0"/>
              </a:spcBef>
              <a:spcAft>
                <a:spcPts val="0"/>
              </a:spcAft>
              <a:defRPr/>
            </a:pPr>
            <a:r>
              <a:rPr lang="en-US" altLang="zh-CN" sz="4000" b="1" dirty="0">
                <a:latin typeface="Arial" panose="020B0604020202020204" pitchFamily="34" charset="0"/>
              </a:rPr>
              <a:t>      </a:t>
            </a:r>
            <a:r>
              <a:rPr lang="zh-CN" altLang="en-US" sz="4000" b="1" dirty="0">
                <a:latin typeface="Arial" panose="020B0604020202020204" pitchFamily="34" charset="0"/>
              </a:rPr>
              <a:t>李白，</a:t>
            </a:r>
            <a:r>
              <a:rPr lang="zh-CN" altLang="en-US" sz="4000" b="1" dirty="0">
                <a:solidFill>
                  <a:srgbClr val="FF0000"/>
                </a:solidFill>
                <a:latin typeface="Arial" panose="020B0604020202020204" pitchFamily="34" charset="0"/>
              </a:rPr>
              <a:t>字太白，号青莲居士，又号“谪仙人”，</a:t>
            </a:r>
            <a:r>
              <a:rPr lang="zh-CN" altLang="en-US" sz="4000" b="1" dirty="0">
                <a:latin typeface="Arial" panose="020B0604020202020204" pitchFamily="34" charset="0"/>
              </a:rPr>
              <a:t>中国</a:t>
            </a:r>
            <a:r>
              <a:rPr lang="zh-CN" altLang="en-US" sz="4000" b="1" dirty="0">
                <a:solidFill>
                  <a:srgbClr val="FF0000"/>
                </a:solidFill>
                <a:latin typeface="Arial" panose="020B0604020202020204" pitchFamily="34" charset="0"/>
              </a:rPr>
              <a:t>唐代</a:t>
            </a:r>
            <a:r>
              <a:rPr lang="zh-CN" altLang="en-US" sz="4000" b="1" dirty="0">
                <a:latin typeface="Arial" panose="020B0604020202020204" pitchFamily="34" charset="0"/>
              </a:rPr>
              <a:t>伟大的</a:t>
            </a:r>
            <a:r>
              <a:rPr lang="zh-CN" altLang="en-US" sz="4000" b="1" dirty="0">
                <a:solidFill>
                  <a:srgbClr val="FF0000"/>
                </a:solidFill>
                <a:latin typeface="Arial" panose="020B0604020202020204" pitchFamily="34" charset="0"/>
              </a:rPr>
              <a:t>浪漫主义</a:t>
            </a:r>
            <a:r>
              <a:rPr lang="zh-CN" altLang="en-US" sz="4000" b="1" dirty="0">
                <a:latin typeface="Arial" panose="020B0604020202020204" pitchFamily="34" charset="0"/>
              </a:rPr>
              <a:t>诗人，被后人尊称为“</a:t>
            </a:r>
            <a:r>
              <a:rPr lang="zh-CN" altLang="en-US" sz="4000" b="1" dirty="0">
                <a:solidFill>
                  <a:srgbClr val="FF0000"/>
                </a:solidFill>
                <a:latin typeface="Arial" panose="020B0604020202020204" pitchFamily="34" charset="0"/>
              </a:rPr>
              <a:t>诗仙</a:t>
            </a:r>
            <a:r>
              <a:rPr lang="zh-CN" altLang="en-US" sz="4000" b="1" dirty="0">
                <a:latin typeface="Arial" panose="020B0604020202020204" pitchFamily="34" charset="0"/>
              </a:rPr>
              <a:t>”，</a:t>
            </a:r>
            <a:r>
              <a:rPr lang="zh-CN" altLang="en-US" sz="4000" b="1">
                <a:sym typeface="+mn-ea"/>
              </a:rPr>
              <a:t>与杜甫并称为</a:t>
            </a:r>
            <a:r>
              <a:rPr lang="zh-CN" altLang="en-US" sz="4000" b="1">
                <a:solidFill>
                  <a:srgbClr val="FF0000"/>
                </a:solidFill>
                <a:sym typeface="+mn-ea"/>
              </a:rPr>
              <a:t>“李杜”</a:t>
            </a:r>
            <a:r>
              <a:rPr lang="zh-CN" altLang="en-US" sz="4000" b="1">
                <a:sym typeface="+mn-ea"/>
              </a:rPr>
              <a:t>，为了与另两位诗人李商隐与杜牧即“小李杜”区别，杜甫与李白又合称“大李杜”。</a:t>
            </a:r>
            <a:r>
              <a:rPr lang="zh-CN" altLang="en-US" sz="4000" b="1">
                <a:solidFill>
                  <a:srgbClr val="FF0000"/>
                </a:solidFill>
                <a:sym typeface="+mn-ea"/>
              </a:rPr>
              <a:t>其人爽朗大方，爱饮酒作诗，喜交友。</a:t>
            </a:r>
            <a:endParaRPr lang="zh-CN" altLang="en-US" sz="4000" b="1">
              <a:solidFill>
                <a:srgbClr val="FF0000"/>
              </a:solidFill>
              <a:latin typeface="Arial" panose="020B0604020202020204" pitchFamily="34" charset="0"/>
              <a:sym typeface="+mn-ea"/>
            </a:endParaRPr>
          </a:p>
        </p:txBody>
      </p:sp>
      <p:sp>
        <p:nvSpPr>
          <p:cNvPr id="122882" name="文本框 122881"/>
          <p:cNvSpPr txBox="1"/>
          <p:nvPr/>
        </p:nvSpPr>
        <p:spPr>
          <a:xfrm>
            <a:off x="162560" y="0"/>
            <a:ext cx="5800358" cy="1107996"/>
          </a:xfrm>
          <a:prstGeom prst="rect">
            <a:avLst/>
          </a:prstGeom>
          <a:noFill/>
          <a:ln w="9525">
            <a:noFill/>
          </a:ln>
        </p:spPr>
        <p:txBody>
          <a:bodyPr wrap="square">
            <a:spAutoFit/>
          </a:bodyPr>
          <a:lstStyle/>
          <a:p>
            <a:pPr fontAlgn="auto">
              <a:spcBef>
                <a:spcPct val="50000"/>
              </a:spcBef>
              <a:spcAft>
                <a:spcPts val="0"/>
              </a:spcAft>
              <a:defRPr/>
            </a:pPr>
            <a:r>
              <a:rPr lang="zh-CN" altLang="en-US" sz="6600" b="1" dirty="0" smtClean="0">
                <a:ln w="22225">
                  <a:solidFill>
                    <a:schemeClr val="accent2"/>
                  </a:solidFill>
                  <a:prstDash val="solid"/>
                </a:ln>
                <a:solidFill>
                  <a:schemeClr val="accent2">
                    <a:lumMod val="40000"/>
                    <a:lumOff val="60000"/>
                  </a:schemeClr>
                </a:solidFill>
                <a:latin typeface="Arial" panose="020B0604020202020204" pitchFamily="34" charset="0"/>
                <a:ea typeface="楷体_GB2312" pitchFamily="49" charset="-122"/>
              </a:rPr>
              <a:t>一 </a:t>
            </a:r>
            <a:r>
              <a:rPr lang="zh-CN" altLang="zh-CN" sz="6600" b="1" dirty="0" smtClean="0">
                <a:ln w="22225">
                  <a:solidFill>
                    <a:schemeClr val="accent2"/>
                  </a:solidFill>
                  <a:prstDash val="solid"/>
                </a:ln>
                <a:solidFill>
                  <a:schemeClr val="accent2">
                    <a:lumMod val="40000"/>
                    <a:lumOff val="60000"/>
                  </a:schemeClr>
                </a:solidFill>
                <a:latin typeface="Arial" panose="020B0604020202020204" pitchFamily="34" charset="0"/>
                <a:ea typeface="楷体_GB2312" pitchFamily="49" charset="-122"/>
              </a:rPr>
              <a:t>走近</a:t>
            </a:r>
            <a:r>
              <a:rPr lang="zh-CN" altLang="zh-CN" sz="6600" b="1" dirty="0">
                <a:ln w="22225">
                  <a:solidFill>
                    <a:schemeClr val="accent2"/>
                  </a:solidFill>
                  <a:prstDash val="solid"/>
                </a:ln>
                <a:solidFill>
                  <a:schemeClr val="accent2">
                    <a:lumMod val="40000"/>
                    <a:lumOff val="60000"/>
                  </a:schemeClr>
                </a:solidFill>
                <a:latin typeface="Arial" panose="020B0604020202020204" pitchFamily="34" charset="0"/>
                <a:ea typeface="楷体_GB2312" pitchFamily="49" charset="-122"/>
              </a:rPr>
              <a:t>作者</a:t>
            </a:r>
          </a:p>
        </p:txBody>
      </p:sp>
      <p:pic>
        <p:nvPicPr>
          <p:cNvPr id="27651" name="Picture 3" descr="李白">
            <a:hlinkClick r:id="" action="ppaction://noaction">
              <a:snd r:embed="rId2" name="chimes.wav"/>
            </a:hlinkClick>
          </p:cNvPr>
          <p:cNvPicPr>
            <a:picLocks noChangeAspect="1"/>
          </p:cNvPicPr>
          <p:nvPr/>
        </p:nvPicPr>
        <p:blipFill>
          <a:blip r:embed="rId3"/>
          <a:srcRect/>
          <a:stretch>
            <a:fillRect/>
          </a:stretch>
        </p:blipFill>
        <p:spPr bwMode="auto">
          <a:xfrm>
            <a:off x="7500938" y="96838"/>
            <a:ext cx="4403725" cy="6619875"/>
          </a:xfrm>
          <a:prstGeom prst="rect">
            <a:avLst/>
          </a:prstGeom>
          <a:noFill/>
          <a:ln w="9525">
            <a:noFill/>
            <a:miter lim="800000"/>
            <a:headEnd/>
            <a:tailEnd/>
          </a:ln>
        </p:spPr>
      </p:pic>
    </p:spTree>
  </p:cSld>
  <p:clrMapOvr>
    <a:masterClrMapping/>
  </p:clrMapOvr>
  <p:transition spd="med">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3"/>
          <p:cNvSpPr>
            <a:spLocks noGrp="1" noRot="1"/>
          </p:cNvSpPr>
          <p:nvPr>
            <p:ph type="body" idx="4294967295"/>
          </p:nvPr>
        </p:nvSpPr>
        <p:spPr>
          <a:xfrm>
            <a:off x="274638" y="593725"/>
            <a:ext cx="11644312" cy="6264275"/>
          </a:xfrm>
        </p:spPr>
        <p:txBody>
          <a:bodyPr/>
          <a:lstStyle/>
          <a:p>
            <a:pPr marL="357188" indent="-357188" eaLnBrk="1" hangingPunct="1">
              <a:buFont typeface="Arial" charset="0"/>
              <a:buNone/>
            </a:pPr>
            <a:r>
              <a:rPr lang="en-US" altLang="zh-CN" sz="3600" smtClean="0">
                <a:solidFill>
                  <a:srgbClr val="000000"/>
                </a:solidFill>
                <a:latin typeface="微软雅黑" pitchFamily="34" charset="-122"/>
                <a:ea typeface="微软雅黑" pitchFamily="34" charset="-122"/>
              </a:rPr>
              <a:t>2</a:t>
            </a:r>
            <a:r>
              <a:rPr lang="zh-CN" altLang="en-US" sz="3600" smtClean="0">
                <a:solidFill>
                  <a:srgbClr val="000000"/>
                </a:solidFill>
                <a:latin typeface="微软雅黑" pitchFamily="34" charset="-122"/>
                <a:ea typeface="微软雅黑" pitchFamily="34" charset="-122"/>
              </a:rPr>
              <a:t>、生活中难免经历痛苦与挫折，请你用本诗中的句子对身处逆境的朋友进行激励或劝勉</a:t>
            </a:r>
            <a:r>
              <a:rPr lang="en-US" altLang="zh-CN" sz="3600" smtClean="0">
                <a:solidFill>
                  <a:srgbClr val="000000"/>
                </a:solidFill>
                <a:latin typeface="微软雅黑" pitchFamily="34" charset="-122"/>
                <a:ea typeface="微软雅黑" pitchFamily="34" charset="-122"/>
              </a:rPr>
              <a:t> </a:t>
            </a:r>
            <a:r>
              <a:rPr lang="zh-CN" altLang="en-US" sz="3600" smtClean="0">
                <a:solidFill>
                  <a:srgbClr val="000000"/>
                </a:solidFill>
                <a:latin typeface="微软雅黑" pitchFamily="34" charset="-122"/>
                <a:ea typeface="微软雅黑" pitchFamily="34" charset="-122"/>
              </a:rPr>
              <a:t>：</a:t>
            </a:r>
            <a:r>
              <a:rPr lang="zh-CN" altLang="en-US" sz="3600" u="sng" smtClean="0">
                <a:solidFill>
                  <a:srgbClr val="000000"/>
                </a:solidFill>
                <a:latin typeface="微软雅黑" pitchFamily="34" charset="-122"/>
                <a:ea typeface="微软雅黑" pitchFamily="34" charset="-122"/>
              </a:rPr>
              <a:t>                                                                            </a:t>
            </a:r>
            <a:r>
              <a:rPr lang="zh-CN" altLang="en-US" sz="3600" smtClean="0">
                <a:solidFill>
                  <a:srgbClr val="000000"/>
                </a:solidFill>
                <a:latin typeface="微软雅黑" pitchFamily="34" charset="-122"/>
                <a:ea typeface="微软雅黑" pitchFamily="34" charset="-122"/>
              </a:rPr>
              <a:t>                                                                            </a:t>
            </a:r>
            <a:r>
              <a:rPr lang="zh-CN" altLang="en-US" sz="3600" u="sng" smtClean="0">
                <a:solidFill>
                  <a:srgbClr val="000000"/>
                </a:solidFill>
                <a:latin typeface="微软雅黑" pitchFamily="34" charset="-122"/>
                <a:ea typeface="微软雅黑" pitchFamily="34" charset="-122"/>
              </a:rPr>
              <a:t>      </a:t>
            </a:r>
          </a:p>
          <a:p>
            <a:pPr marL="357188" indent="-357188" eaLnBrk="1" hangingPunct="1">
              <a:lnSpc>
                <a:spcPct val="140000"/>
              </a:lnSpc>
              <a:buFont typeface="Arial" charset="0"/>
              <a:buNone/>
            </a:pPr>
            <a:r>
              <a:rPr lang="en-US" altLang="zh-CN" sz="3600" u="sng" smtClean="0">
                <a:solidFill>
                  <a:srgbClr val="000000"/>
                </a:solidFill>
                <a:latin typeface="微软雅黑" pitchFamily="34" charset="-122"/>
                <a:ea typeface="微软雅黑" pitchFamily="34" charset="-122"/>
              </a:rPr>
              <a:t> </a:t>
            </a:r>
            <a:r>
              <a:rPr lang="zh-CN" altLang="en-US" sz="3600" u="sng" smtClean="0">
                <a:solidFill>
                  <a:srgbClr val="000000"/>
                </a:solidFill>
                <a:latin typeface="微软雅黑" pitchFamily="34" charset="-122"/>
                <a:ea typeface="微软雅黑" pitchFamily="34" charset="-122"/>
              </a:rPr>
              <a:t>                          </a:t>
            </a:r>
            <a:r>
              <a:rPr lang="en-US" altLang="zh-CN" sz="3600" u="sng" smtClean="0">
                <a:solidFill>
                  <a:srgbClr val="000000"/>
                </a:solidFill>
                <a:latin typeface="微软雅黑" pitchFamily="34" charset="-122"/>
                <a:ea typeface="微软雅黑" pitchFamily="34" charset="-122"/>
              </a:rPr>
              <a:t>           </a:t>
            </a:r>
            <a:r>
              <a:rPr lang="zh-CN" altLang="en-US" sz="3600" smtClean="0">
                <a:solidFill>
                  <a:srgbClr val="000000"/>
                </a:solidFill>
                <a:latin typeface="微软雅黑" pitchFamily="34" charset="-122"/>
                <a:ea typeface="微软雅黑" pitchFamily="34" charset="-122"/>
              </a:rPr>
              <a:t>， </a:t>
            </a:r>
            <a:r>
              <a:rPr lang="en-US" altLang="zh-CN" sz="3600" u="sng" smtClean="0">
                <a:solidFill>
                  <a:srgbClr val="000000"/>
                </a:solidFill>
                <a:latin typeface="微软雅黑" pitchFamily="34" charset="-122"/>
                <a:ea typeface="微软雅黑" pitchFamily="34" charset="-122"/>
              </a:rPr>
              <a:t>       </a:t>
            </a:r>
            <a:r>
              <a:rPr lang="zh-CN" altLang="en-US" sz="3600" u="sng" smtClean="0">
                <a:solidFill>
                  <a:srgbClr val="000000"/>
                </a:solidFill>
                <a:latin typeface="微软雅黑" pitchFamily="34" charset="-122"/>
                <a:ea typeface="微软雅黑" pitchFamily="34" charset="-122"/>
              </a:rPr>
              <a:t> </a:t>
            </a:r>
            <a:r>
              <a:rPr lang="en-US" altLang="zh-CN" sz="3600" u="sng" smtClean="0">
                <a:solidFill>
                  <a:srgbClr val="000000"/>
                </a:solidFill>
                <a:latin typeface="微软雅黑" pitchFamily="34" charset="-122"/>
                <a:ea typeface="微软雅黑" pitchFamily="34" charset="-122"/>
              </a:rPr>
              <a:t> </a:t>
            </a:r>
            <a:r>
              <a:rPr lang="zh-CN" altLang="en-US" sz="3600" u="sng" smtClean="0">
                <a:solidFill>
                  <a:srgbClr val="000000"/>
                </a:solidFill>
                <a:latin typeface="微软雅黑" pitchFamily="34" charset="-122"/>
                <a:ea typeface="微软雅黑" pitchFamily="34" charset="-122"/>
              </a:rPr>
              <a:t>             </a:t>
            </a:r>
            <a:r>
              <a:rPr lang="en-US" altLang="zh-CN" sz="3600" u="sng" smtClean="0">
                <a:solidFill>
                  <a:srgbClr val="000000"/>
                </a:solidFill>
                <a:latin typeface="微软雅黑" pitchFamily="34" charset="-122"/>
                <a:ea typeface="微软雅黑" pitchFamily="34" charset="-122"/>
              </a:rPr>
              <a:t>       </a:t>
            </a:r>
            <a:r>
              <a:rPr lang="zh-CN" altLang="en-US" sz="3600" smtClean="0">
                <a:solidFill>
                  <a:srgbClr val="000000"/>
                </a:solidFill>
                <a:latin typeface="微软雅黑" pitchFamily="34" charset="-122"/>
                <a:ea typeface="微软雅黑" pitchFamily="34" charset="-122"/>
              </a:rPr>
              <a:t>。</a:t>
            </a:r>
            <a:endParaRPr lang="en-US" altLang="zh-CN" sz="3600" smtClean="0">
              <a:solidFill>
                <a:srgbClr val="000000"/>
              </a:solidFill>
              <a:latin typeface="微软雅黑" pitchFamily="34" charset="-122"/>
              <a:ea typeface="微软雅黑" pitchFamily="34" charset="-122"/>
            </a:endParaRPr>
          </a:p>
          <a:p>
            <a:pPr marL="357188" indent="-357188" eaLnBrk="1" hangingPunct="1">
              <a:lnSpc>
                <a:spcPct val="140000"/>
              </a:lnSpc>
              <a:buFont typeface="Arial" charset="0"/>
              <a:buNone/>
            </a:pPr>
            <a:r>
              <a:rPr lang="en-US" altLang="zh-CN" sz="3600" smtClean="0">
                <a:solidFill>
                  <a:srgbClr val="000000"/>
                </a:solidFill>
                <a:latin typeface="微软雅黑" pitchFamily="34" charset="-122"/>
                <a:ea typeface="微软雅黑" pitchFamily="34" charset="-122"/>
              </a:rPr>
              <a:t>3</a:t>
            </a:r>
            <a:r>
              <a:rPr lang="zh-CN" altLang="en-US" sz="3600" smtClean="0">
                <a:solidFill>
                  <a:srgbClr val="000000"/>
                </a:solidFill>
                <a:latin typeface="微软雅黑" pitchFamily="34" charset="-122"/>
                <a:ea typeface="微软雅黑" pitchFamily="34" charset="-122"/>
              </a:rPr>
              <a:t>、本诗使用典故古人能有此机遇，自己也不见得没有的句子</a:t>
            </a:r>
            <a:r>
              <a:rPr lang="en-US" altLang="zh-CN" sz="3600" smtClean="0">
                <a:solidFill>
                  <a:srgbClr val="000000"/>
                </a:solidFill>
                <a:latin typeface="微软雅黑" pitchFamily="34" charset="-122"/>
                <a:ea typeface="微软雅黑" pitchFamily="34" charset="-122"/>
              </a:rPr>
              <a:t> </a:t>
            </a:r>
            <a:r>
              <a:rPr lang="en-US" altLang="zh-CN" sz="3600" u="sng" smtClean="0">
                <a:solidFill>
                  <a:srgbClr val="000000"/>
                </a:solidFill>
                <a:latin typeface="微软雅黑" pitchFamily="34" charset="-122"/>
                <a:ea typeface="微软雅黑" pitchFamily="34" charset="-122"/>
              </a:rPr>
              <a:t>       </a:t>
            </a:r>
            <a:r>
              <a:rPr lang="zh-CN" altLang="en-US" sz="3600" u="sng" smtClean="0">
                <a:solidFill>
                  <a:srgbClr val="000000"/>
                </a:solidFill>
                <a:latin typeface="微软雅黑" pitchFamily="34" charset="-122"/>
                <a:ea typeface="微软雅黑" pitchFamily="34" charset="-122"/>
              </a:rPr>
              <a:t>  </a:t>
            </a:r>
            <a:r>
              <a:rPr lang="en-US" altLang="zh-CN" sz="3600" u="sng" smtClean="0">
                <a:solidFill>
                  <a:srgbClr val="000000"/>
                </a:solidFill>
                <a:latin typeface="微软雅黑" pitchFamily="34" charset="-122"/>
                <a:ea typeface="微软雅黑" pitchFamily="34" charset="-122"/>
              </a:rPr>
              <a:t>  </a:t>
            </a:r>
            <a:r>
              <a:rPr lang="zh-CN" altLang="en-US" sz="3600" u="sng" smtClean="0">
                <a:solidFill>
                  <a:srgbClr val="000000"/>
                </a:solidFill>
                <a:latin typeface="微软雅黑" pitchFamily="34" charset="-122"/>
                <a:ea typeface="微软雅黑" pitchFamily="34" charset="-122"/>
              </a:rPr>
              <a:t>             </a:t>
            </a:r>
            <a:r>
              <a:rPr lang="en-US" altLang="zh-CN" sz="3600" u="sng" smtClean="0">
                <a:solidFill>
                  <a:srgbClr val="000000"/>
                </a:solidFill>
                <a:latin typeface="微软雅黑" pitchFamily="34" charset="-122"/>
                <a:ea typeface="微软雅黑" pitchFamily="34" charset="-122"/>
              </a:rPr>
              <a:t> </a:t>
            </a:r>
            <a:r>
              <a:rPr lang="zh-CN" altLang="en-US" sz="3600" smtClean="0">
                <a:solidFill>
                  <a:srgbClr val="000000"/>
                </a:solidFill>
                <a:latin typeface="微软雅黑" pitchFamily="34" charset="-122"/>
                <a:ea typeface="微软雅黑" pitchFamily="34" charset="-122"/>
              </a:rPr>
              <a:t>，</a:t>
            </a:r>
            <a:r>
              <a:rPr lang="en-US" altLang="zh-CN" sz="3600" u="sng" smtClean="0">
                <a:solidFill>
                  <a:srgbClr val="000000"/>
                </a:solidFill>
                <a:latin typeface="微软雅黑" pitchFamily="34" charset="-122"/>
                <a:ea typeface="微软雅黑" pitchFamily="34" charset="-122"/>
              </a:rPr>
              <a:t>  </a:t>
            </a:r>
            <a:r>
              <a:rPr lang="zh-CN" altLang="en-US" sz="3600" u="sng" smtClean="0">
                <a:solidFill>
                  <a:srgbClr val="000000"/>
                </a:solidFill>
                <a:latin typeface="微软雅黑" pitchFamily="34" charset="-122"/>
                <a:ea typeface="微软雅黑" pitchFamily="34" charset="-122"/>
              </a:rPr>
              <a:t>               </a:t>
            </a:r>
            <a:r>
              <a:rPr lang="en-US" altLang="zh-CN" sz="3600" u="sng" smtClean="0">
                <a:solidFill>
                  <a:srgbClr val="000000"/>
                </a:solidFill>
                <a:latin typeface="微软雅黑" pitchFamily="34" charset="-122"/>
                <a:ea typeface="微软雅黑" pitchFamily="34" charset="-122"/>
              </a:rPr>
              <a:t>       </a:t>
            </a:r>
            <a:r>
              <a:rPr lang="zh-CN" altLang="en-US" sz="3600" smtClean="0">
                <a:solidFill>
                  <a:srgbClr val="000000"/>
                </a:solidFill>
                <a:latin typeface="微软雅黑" pitchFamily="34" charset="-122"/>
                <a:ea typeface="微软雅黑" pitchFamily="34" charset="-122"/>
              </a:rPr>
              <a:t>。</a:t>
            </a:r>
          </a:p>
          <a:p>
            <a:pPr marL="357188" indent="-357188" eaLnBrk="1" hangingPunct="1">
              <a:lnSpc>
                <a:spcPct val="140000"/>
              </a:lnSpc>
              <a:buFont typeface="Arial" charset="0"/>
              <a:buNone/>
            </a:pPr>
            <a:r>
              <a:rPr lang="en-US" altLang="zh-CN" sz="3600" smtClean="0">
                <a:solidFill>
                  <a:srgbClr val="000000"/>
                </a:solidFill>
                <a:latin typeface="微软雅黑" pitchFamily="34" charset="-122"/>
                <a:ea typeface="微软雅黑" pitchFamily="34" charset="-122"/>
              </a:rPr>
              <a:t>4</a:t>
            </a:r>
            <a:r>
              <a:rPr lang="zh-CN" altLang="en-US" sz="3600" smtClean="0">
                <a:solidFill>
                  <a:srgbClr val="000000"/>
                </a:solidFill>
                <a:latin typeface="微软雅黑" pitchFamily="34" charset="-122"/>
                <a:ea typeface="微软雅黑" pitchFamily="34" charset="-122"/>
              </a:rPr>
              <a:t>、诗人以“行路难”比喻</a:t>
            </a:r>
            <a:r>
              <a:rPr lang="en-US" altLang="zh-CN" sz="3600" u="sng" smtClean="0">
                <a:solidFill>
                  <a:srgbClr val="000000"/>
                </a:solidFill>
                <a:latin typeface="微软雅黑" pitchFamily="34" charset="-122"/>
                <a:ea typeface="微软雅黑" pitchFamily="34" charset="-122"/>
              </a:rPr>
              <a:t> </a:t>
            </a:r>
            <a:r>
              <a:rPr lang="zh-CN" altLang="en-US" sz="3600" u="sng" smtClean="0">
                <a:solidFill>
                  <a:srgbClr val="000000"/>
                </a:solidFill>
                <a:latin typeface="微软雅黑" pitchFamily="34" charset="-122"/>
                <a:ea typeface="微软雅黑" pitchFamily="34" charset="-122"/>
              </a:rPr>
              <a:t>             </a:t>
            </a:r>
            <a:r>
              <a:rPr lang="en-US" altLang="zh-CN" sz="3600" u="sng" smtClean="0">
                <a:solidFill>
                  <a:srgbClr val="000000"/>
                </a:solidFill>
                <a:latin typeface="微软雅黑" pitchFamily="34" charset="-122"/>
                <a:ea typeface="微软雅黑" pitchFamily="34" charset="-122"/>
              </a:rPr>
              <a:t>        </a:t>
            </a:r>
            <a:r>
              <a:rPr lang="zh-CN" altLang="en-US" sz="3600" smtClean="0">
                <a:solidFill>
                  <a:srgbClr val="000000"/>
                </a:solidFill>
                <a:latin typeface="微软雅黑" pitchFamily="34" charset="-122"/>
                <a:ea typeface="微软雅黑" pitchFamily="34" charset="-122"/>
              </a:rPr>
              <a:t>，诗中具体体现“行路难”（ 照应题目 ）的诗句</a:t>
            </a:r>
            <a:r>
              <a:rPr lang="en-US" altLang="zh-CN" sz="3600" smtClean="0">
                <a:solidFill>
                  <a:srgbClr val="000000"/>
                </a:solidFill>
                <a:latin typeface="微软雅黑" pitchFamily="34" charset="-122"/>
                <a:ea typeface="微软雅黑" pitchFamily="34" charset="-122"/>
              </a:rPr>
              <a:t>：</a:t>
            </a:r>
          </a:p>
          <a:p>
            <a:pPr marL="357188" indent="-357188" eaLnBrk="1" hangingPunct="1">
              <a:lnSpc>
                <a:spcPct val="140000"/>
              </a:lnSpc>
              <a:buFont typeface="Arial" charset="0"/>
              <a:buNone/>
            </a:pPr>
            <a:r>
              <a:rPr lang="en-US" altLang="zh-CN" sz="3600" u="sng" smtClean="0">
                <a:solidFill>
                  <a:srgbClr val="000000"/>
                </a:solidFill>
                <a:latin typeface="微软雅黑" pitchFamily="34" charset="-122"/>
                <a:ea typeface="微软雅黑" pitchFamily="34" charset="-122"/>
              </a:rPr>
              <a:t>             </a:t>
            </a:r>
            <a:r>
              <a:rPr lang="zh-CN" altLang="en-US" sz="3600" u="sng" smtClean="0">
                <a:solidFill>
                  <a:srgbClr val="000000"/>
                </a:solidFill>
                <a:latin typeface="微软雅黑" pitchFamily="34" charset="-122"/>
                <a:ea typeface="微软雅黑" pitchFamily="34" charset="-122"/>
              </a:rPr>
              <a:t>                 </a:t>
            </a:r>
            <a:r>
              <a:rPr lang="en-US" altLang="zh-CN" sz="3600" u="sng" smtClean="0">
                <a:solidFill>
                  <a:srgbClr val="000000"/>
                </a:solidFill>
                <a:latin typeface="微软雅黑" pitchFamily="34" charset="-122"/>
                <a:ea typeface="微软雅黑" pitchFamily="34" charset="-122"/>
              </a:rPr>
              <a:t>    </a:t>
            </a:r>
            <a:r>
              <a:rPr lang="zh-CN" altLang="en-US" sz="3600" smtClean="0">
                <a:solidFill>
                  <a:srgbClr val="000000"/>
                </a:solidFill>
                <a:latin typeface="微软雅黑" pitchFamily="34" charset="-122"/>
                <a:ea typeface="微软雅黑" pitchFamily="34" charset="-122"/>
              </a:rPr>
              <a:t>，</a:t>
            </a:r>
            <a:r>
              <a:rPr lang="en-US" altLang="zh-CN" sz="3600" u="sng" smtClean="0">
                <a:solidFill>
                  <a:srgbClr val="000000"/>
                </a:solidFill>
                <a:latin typeface="微软雅黑" pitchFamily="34" charset="-122"/>
                <a:ea typeface="微软雅黑" pitchFamily="34" charset="-122"/>
              </a:rPr>
              <a:t>      </a:t>
            </a:r>
            <a:r>
              <a:rPr lang="zh-CN" altLang="en-US" sz="3600" u="sng" smtClean="0">
                <a:solidFill>
                  <a:srgbClr val="000000"/>
                </a:solidFill>
                <a:latin typeface="微软雅黑" pitchFamily="34" charset="-122"/>
                <a:ea typeface="微软雅黑" pitchFamily="34" charset="-122"/>
              </a:rPr>
              <a:t>                   </a:t>
            </a:r>
            <a:r>
              <a:rPr lang="en-US" altLang="zh-CN" sz="3600" u="sng" smtClean="0">
                <a:solidFill>
                  <a:srgbClr val="000000"/>
                </a:solidFill>
                <a:latin typeface="微软雅黑" pitchFamily="34" charset="-122"/>
                <a:ea typeface="微软雅黑" pitchFamily="34" charset="-122"/>
              </a:rPr>
              <a:t>         </a:t>
            </a:r>
            <a:r>
              <a:rPr lang="zh-CN" altLang="en-US" sz="3600" smtClean="0">
                <a:solidFill>
                  <a:srgbClr val="000000"/>
                </a:solidFill>
                <a:latin typeface="微软雅黑" pitchFamily="34" charset="-122"/>
                <a:ea typeface="微软雅黑" pitchFamily="34" charset="-122"/>
              </a:rPr>
              <a:t>。</a:t>
            </a:r>
          </a:p>
        </p:txBody>
      </p:sp>
      <p:sp>
        <p:nvSpPr>
          <p:cNvPr id="101380" name="Text Box 4"/>
          <p:cNvSpPr txBox="1"/>
          <p:nvPr/>
        </p:nvSpPr>
        <p:spPr>
          <a:xfrm>
            <a:off x="1882775" y="1879600"/>
            <a:ext cx="8424863" cy="644525"/>
          </a:xfrm>
          <a:prstGeom prst="rect">
            <a:avLst/>
          </a:prstGeom>
          <a:noFill/>
          <a:ln w="9525">
            <a:noFill/>
          </a:ln>
        </p:spPr>
        <p:txBody>
          <a:bodyPr>
            <a:spAutoFit/>
          </a:bodyPr>
          <a:lstStyle/>
          <a:p>
            <a:pPr fontAlgn="auto">
              <a:spcBef>
                <a:spcPct val="50000"/>
              </a:spcBef>
              <a:spcAft>
                <a:spcPts val="0"/>
              </a:spcAft>
              <a:buFont typeface="Arial" panose="020B0604020202020204" pitchFamily="34" charset="0"/>
              <a:buNone/>
              <a:defRPr/>
            </a:pPr>
            <a:r>
              <a:rPr lang="zh-CN" altLang="en-US" sz="3600" b="1" dirty="0">
                <a:solidFill>
                  <a:srgbClr val="FF0000"/>
                </a:solidFill>
                <a:effectLst>
                  <a:outerShdw blurRad="38100" dist="38100" dir="2700000">
                    <a:srgbClr val="C0C0C0"/>
                  </a:outerShdw>
                </a:effectLst>
                <a:latin typeface="黑体" panose="02010609060101010101" pitchFamily="49" charset="-122"/>
                <a:ea typeface="黑体" panose="02010609060101010101" pitchFamily="49" charset="-122"/>
              </a:rPr>
              <a:t>长风破浪会有时     直挂云帆济沧海</a:t>
            </a:r>
          </a:p>
        </p:txBody>
      </p:sp>
      <p:sp>
        <p:nvSpPr>
          <p:cNvPr id="50181" name="Text Box 5"/>
          <p:cNvSpPr txBox="1"/>
          <p:nvPr/>
        </p:nvSpPr>
        <p:spPr>
          <a:xfrm>
            <a:off x="2101850" y="3433763"/>
            <a:ext cx="6769100" cy="584200"/>
          </a:xfrm>
          <a:prstGeom prst="rect">
            <a:avLst/>
          </a:prstGeom>
          <a:noFill/>
          <a:ln w="9525">
            <a:noFill/>
          </a:ln>
        </p:spPr>
        <p:txBody>
          <a:bodyPr>
            <a:spAutoFit/>
          </a:bodyPr>
          <a:lstStyle/>
          <a:p>
            <a:pPr fontAlgn="auto">
              <a:spcBef>
                <a:spcPct val="50000"/>
              </a:spcBef>
              <a:spcAft>
                <a:spcPts val="0"/>
              </a:spcAft>
              <a:buFont typeface="Arial" panose="020B0604020202020204" pitchFamily="34" charset="0"/>
              <a:buNone/>
              <a:defRPr/>
            </a:pPr>
            <a:r>
              <a:rPr lang="zh-CN" altLang="en-US" sz="3200" b="1" dirty="0">
                <a:solidFill>
                  <a:srgbClr val="FF0000"/>
                </a:solidFill>
                <a:effectLst>
                  <a:outerShdw blurRad="38100" dist="38100" dir="2700000">
                    <a:srgbClr val="C0C0C0"/>
                  </a:outerShdw>
                </a:effectLst>
                <a:latin typeface="黑体" panose="02010609060101010101" pitchFamily="49" charset="-122"/>
                <a:ea typeface="黑体" panose="02010609060101010101" pitchFamily="49" charset="-122"/>
              </a:rPr>
              <a:t>闲来垂钓碧溪上  忽复乘舟梦日边                </a:t>
            </a:r>
          </a:p>
        </p:txBody>
      </p:sp>
      <p:sp>
        <p:nvSpPr>
          <p:cNvPr id="50182" name="Text Box 7"/>
          <p:cNvSpPr txBox="1"/>
          <p:nvPr/>
        </p:nvSpPr>
        <p:spPr>
          <a:xfrm>
            <a:off x="5735638" y="4357688"/>
            <a:ext cx="2808287" cy="584200"/>
          </a:xfrm>
          <a:prstGeom prst="rect">
            <a:avLst/>
          </a:prstGeom>
          <a:noFill/>
          <a:ln w="9525">
            <a:noFill/>
          </a:ln>
        </p:spPr>
        <p:txBody>
          <a:bodyPr>
            <a:spAutoFit/>
          </a:bodyPr>
          <a:lstStyle/>
          <a:p>
            <a:pPr fontAlgn="auto">
              <a:spcBef>
                <a:spcPct val="50000"/>
              </a:spcBef>
              <a:spcAft>
                <a:spcPts val="0"/>
              </a:spcAft>
              <a:buFont typeface="Arial" panose="020B0604020202020204" pitchFamily="34" charset="0"/>
              <a:buNone/>
              <a:defRPr/>
            </a:pPr>
            <a:r>
              <a:rPr lang="zh-CN" altLang="en-US" sz="3200" b="1" dirty="0">
                <a:solidFill>
                  <a:srgbClr val="FF0000"/>
                </a:solidFill>
                <a:effectLst>
                  <a:outerShdw blurRad="38100" dist="38100" dir="2700000">
                    <a:srgbClr val="C0C0C0"/>
                  </a:outerShdw>
                </a:effectLst>
                <a:latin typeface="Arial" panose="020B0604020202020204" pitchFamily="34" charset="0"/>
                <a:ea typeface="黑体" panose="02010609060101010101" pitchFamily="49" charset="-122"/>
              </a:rPr>
              <a:t>世路艰难</a:t>
            </a:r>
          </a:p>
        </p:txBody>
      </p:sp>
      <p:sp>
        <p:nvSpPr>
          <p:cNvPr id="50183" name="Text Box 8"/>
          <p:cNvSpPr txBox="1"/>
          <p:nvPr/>
        </p:nvSpPr>
        <p:spPr>
          <a:xfrm>
            <a:off x="2246313" y="6034088"/>
            <a:ext cx="6754812" cy="582612"/>
          </a:xfrm>
          <a:prstGeom prst="rect">
            <a:avLst/>
          </a:prstGeom>
          <a:noFill/>
          <a:ln w="9525">
            <a:noFill/>
          </a:ln>
        </p:spPr>
        <p:txBody>
          <a:bodyPr>
            <a:spAutoFit/>
          </a:bodyPr>
          <a:lstStyle/>
          <a:p>
            <a:pPr fontAlgn="auto">
              <a:spcBef>
                <a:spcPct val="50000"/>
              </a:spcBef>
              <a:spcAft>
                <a:spcPts val="0"/>
              </a:spcAft>
              <a:buFont typeface="Arial" panose="020B0604020202020204" pitchFamily="34" charset="0"/>
              <a:buNone/>
              <a:defRPr/>
            </a:pPr>
            <a:r>
              <a:rPr lang="zh-CN" altLang="en-US" sz="3200" b="1" dirty="0">
                <a:solidFill>
                  <a:srgbClr val="FF0000"/>
                </a:solidFill>
                <a:effectLst>
                  <a:outerShdw blurRad="38100" dist="38100" dir="2700000">
                    <a:srgbClr val="C0C0C0"/>
                  </a:outerShdw>
                </a:effectLst>
                <a:latin typeface="黑体" panose="02010609060101010101" pitchFamily="49" charset="-122"/>
                <a:ea typeface="黑体" panose="02010609060101010101" pitchFamily="49" charset="-122"/>
              </a:rPr>
              <a:t>欲渡黄河冰塞川    将登太行雪满山</a:t>
            </a:r>
          </a:p>
        </p:txBody>
      </p:sp>
      <p:sp>
        <p:nvSpPr>
          <p:cNvPr id="59398" name="矩形 101383"/>
          <p:cNvSpPr>
            <a:spLocks noChangeArrowheads="1"/>
          </p:cNvSpPr>
          <p:nvPr/>
        </p:nvSpPr>
        <p:spPr bwMode="auto">
          <a:xfrm>
            <a:off x="95250" y="9525"/>
            <a:ext cx="2632075" cy="584200"/>
          </a:xfrm>
          <a:prstGeom prst="rect">
            <a:avLst/>
          </a:prstGeom>
          <a:noFill/>
          <a:ln w="9525">
            <a:noFill/>
            <a:miter lim="800000"/>
            <a:headEnd/>
            <a:tailEnd/>
          </a:ln>
          <a:effectLst>
            <a:prstShdw prst="shdw11">
              <a:schemeClr val="bg2">
                <a:alpha val="50000"/>
              </a:schemeClr>
            </a:prstShdw>
          </a:effectLst>
        </p:spPr>
        <p:txBody>
          <a:bodyPr wrap="none">
            <a:spAutoFit/>
          </a:bodyPr>
          <a:lstStyle/>
          <a:p>
            <a:r>
              <a:rPr lang="zh-CN" altLang="en-US" sz="3200" b="1">
                <a:solidFill>
                  <a:srgbClr val="008000"/>
                </a:solidFill>
              </a:rPr>
              <a:t>根据原诗填空</a:t>
            </a: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380"/>
                                        </p:tgtEl>
                                        <p:attrNameLst>
                                          <p:attrName>style.visibility</p:attrName>
                                        </p:attrNameLst>
                                      </p:cBhvr>
                                      <p:to>
                                        <p:strVal val="visible"/>
                                      </p:to>
                                    </p:set>
                                    <p:animEffect transition="in" filter="blinds(horizontal)">
                                      <p:cBhvr>
                                        <p:cTn id="7" dur="500"/>
                                        <p:tgtEl>
                                          <p:spTgt spid="10138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50181">
                                            <p:txEl>
                                              <p:pRg st="0" end="0"/>
                                            </p:txEl>
                                          </p:spTgt>
                                        </p:tgtEl>
                                        <p:attrNameLst>
                                          <p:attrName>style.visibility</p:attrName>
                                        </p:attrNameLst>
                                      </p:cBhvr>
                                      <p:to>
                                        <p:strVal val="visible"/>
                                      </p:to>
                                    </p:set>
                                    <p:anim calcmode="lin" valueType="num">
                                      <p:cBhvr additive="base">
                                        <p:cTn id="12" dur="500" fill="hold"/>
                                        <p:tgtEl>
                                          <p:spTgt spid="50181">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0181">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50182">
                                            <p:txEl>
                                              <p:pRg st="0" end="0"/>
                                            </p:txEl>
                                          </p:spTgt>
                                        </p:tgtEl>
                                        <p:attrNameLst>
                                          <p:attrName>style.visibility</p:attrName>
                                        </p:attrNameLst>
                                      </p:cBhvr>
                                      <p:to>
                                        <p:strVal val="visible"/>
                                      </p:to>
                                    </p:set>
                                    <p:animEffect transition="in" filter="box(in)">
                                      <p:cBhvr>
                                        <p:cTn id="18" dur="500"/>
                                        <p:tgtEl>
                                          <p:spTgt spid="5018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50183">
                                            <p:txEl>
                                              <p:pRg st="0" end="0"/>
                                            </p:txEl>
                                          </p:spTgt>
                                        </p:tgtEl>
                                        <p:attrNameLst>
                                          <p:attrName>style.visibility</p:attrName>
                                        </p:attrNameLst>
                                      </p:cBhvr>
                                      <p:to>
                                        <p:strVal val="visible"/>
                                      </p:to>
                                    </p:set>
                                    <p:animEffect transition="in" filter="checkerboard(across)">
                                      <p:cBhvr>
                                        <p:cTn id="23" dur="500"/>
                                        <p:tgtEl>
                                          <p:spTgt spid="5018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图片 1" descr="6631522963515243282"/>
          <p:cNvPicPr>
            <a:picLocks noChangeAspect="1"/>
          </p:cNvPicPr>
          <p:nvPr/>
        </p:nvPicPr>
        <p:blipFill>
          <a:blip r:embed="rId2"/>
          <a:srcRect/>
          <a:stretch>
            <a:fillRect/>
          </a:stretch>
        </p:blipFill>
        <p:spPr bwMode="auto">
          <a:xfrm>
            <a:off x="-66675" y="12700"/>
            <a:ext cx="12260263" cy="6773863"/>
          </a:xfrm>
          <a:prstGeom prst="rect">
            <a:avLst/>
          </a:prstGeom>
          <a:noFill/>
          <a:ln w="9525">
            <a:noFill/>
            <a:miter lim="800000"/>
            <a:headEnd/>
            <a:tailEnd/>
          </a:ln>
        </p:spPr>
      </p:pic>
      <p:sp>
        <p:nvSpPr>
          <p:cNvPr id="176130" name="标题 176129"/>
          <p:cNvSpPr>
            <a:spLocks noGrp="1"/>
          </p:cNvSpPr>
          <p:nvPr>
            <p:ph type="title"/>
          </p:nvPr>
        </p:nvSpPr>
        <p:spPr>
          <a:xfrm>
            <a:off x="292100" y="2151063"/>
            <a:ext cx="10515600" cy="1325562"/>
          </a:xfrm>
        </p:spPr>
        <p:txBody>
          <a:bodyPr/>
          <a:lstStyle/>
          <a:p>
            <a:pPr eaLnBrk="1" hangingPunct="1"/>
            <a:r>
              <a:rPr lang="en-US" altLang="zh-CN" sz="8800" b="1" smtClean="0">
                <a:solidFill>
                  <a:srgbClr val="FFFF00"/>
                </a:solidFill>
              </a:rPr>
              <a:t>1</a:t>
            </a:r>
            <a:r>
              <a:rPr lang="zh-CN" altLang="en-US" sz="8800" b="1" smtClean="0">
                <a:solidFill>
                  <a:srgbClr val="FFFF00"/>
                </a:solidFill>
              </a:rPr>
              <a:t>、李白作品名句</a:t>
            </a:r>
          </a:p>
        </p:txBody>
      </p:sp>
      <p:sp>
        <p:nvSpPr>
          <p:cNvPr id="207886" name="矩形 14"/>
          <p:cNvSpPr/>
          <p:nvPr/>
        </p:nvSpPr>
        <p:spPr>
          <a:xfrm>
            <a:off x="-65405" y="13335"/>
            <a:ext cx="7394575" cy="1568450"/>
          </a:xfrm>
          <a:prstGeom prst="rect">
            <a:avLst/>
          </a:prstGeom>
          <a:noFill/>
          <a:ln w="9525">
            <a:noFill/>
          </a:ln>
        </p:spPr>
        <p:txBody>
          <a:bodyPr>
            <a:spAutoFit/>
          </a:bodyPr>
          <a:lstStyle/>
          <a:p>
            <a:pPr fontAlgn="auto">
              <a:spcBef>
                <a:spcPts val="0"/>
              </a:spcBef>
              <a:spcAft>
                <a:spcPts val="0"/>
              </a:spcAft>
              <a:defRPr/>
            </a:pPr>
            <a:r>
              <a:rPr lang="zh-CN" altLang="en-US" sz="9600" b="1">
                <a:ln w="22225">
                  <a:solidFill>
                    <a:schemeClr val="accent2"/>
                  </a:solidFill>
                  <a:prstDash val="solid"/>
                </a:ln>
                <a:solidFill>
                  <a:schemeClr val="accent2">
                    <a:lumMod val="40000"/>
                    <a:lumOff val="60000"/>
                  </a:schemeClr>
                </a:solidFill>
                <a:latin typeface="Calibri" panose="020F0502020204030204" charset="0"/>
                <a:ea typeface="楷体_GB2312" pitchFamily="49" charset="-122"/>
              </a:rPr>
              <a:t>拓展延伸</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7886"/>
                                        </p:tgtEl>
                                        <p:attrNameLst>
                                          <p:attrName>style.visibility</p:attrName>
                                        </p:attrNameLst>
                                      </p:cBhvr>
                                      <p:to>
                                        <p:strVal val="visible"/>
                                      </p:to>
                                    </p:set>
                                    <p:anim calcmode="lin" valueType="num">
                                      <p:cBhvr additive="base">
                                        <p:cTn id="7" dur="500" fill="hold"/>
                                        <p:tgtEl>
                                          <p:spTgt spid="207886"/>
                                        </p:tgtEl>
                                        <p:attrNameLst>
                                          <p:attrName>ppt_x</p:attrName>
                                        </p:attrNameLst>
                                      </p:cBhvr>
                                      <p:tavLst>
                                        <p:tav tm="0">
                                          <p:val>
                                            <p:strVal val="#ppt_x"/>
                                          </p:val>
                                        </p:tav>
                                        <p:tav tm="100000">
                                          <p:val>
                                            <p:strVal val="#ppt_x"/>
                                          </p:val>
                                        </p:tav>
                                      </p:tavLst>
                                    </p:anim>
                                    <p:anim calcmode="lin" valueType="num">
                                      <p:cBhvr additive="base">
                                        <p:cTn id="8" dur="500" fill="hold"/>
                                        <p:tgtEl>
                                          <p:spTgt spid="20788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6130"/>
                                        </p:tgtEl>
                                        <p:attrNameLst>
                                          <p:attrName>style.visibility</p:attrName>
                                        </p:attrNameLst>
                                      </p:cBhvr>
                                      <p:to>
                                        <p:strVal val="visible"/>
                                      </p:to>
                                    </p:set>
                                    <p:anim calcmode="lin" valueType="num">
                                      <p:cBhvr additive="base">
                                        <p:cTn id="13" dur="500" fill="hold"/>
                                        <p:tgtEl>
                                          <p:spTgt spid="176130"/>
                                        </p:tgtEl>
                                        <p:attrNameLst>
                                          <p:attrName>ppt_x</p:attrName>
                                        </p:attrNameLst>
                                      </p:cBhvr>
                                      <p:tavLst>
                                        <p:tav tm="0">
                                          <p:val>
                                            <p:strVal val="#ppt_x"/>
                                          </p:val>
                                        </p:tav>
                                        <p:tav tm="100000">
                                          <p:val>
                                            <p:strVal val="#ppt_x"/>
                                          </p:val>
                                        </p:tav>
                                      </p:tavLst>
                                    </p:anim>
                                    <p:anim calcmode="lin" valueType="num">
                                      <p:cBhvr additive="base">
                                        <p:cTn id="14" dur="500" fill="hold"/>
                                        <p:tgtEl>
                                          <p:spTgt spid="1761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3" name="文本框 130052"/>
          <p:cNvSpPr txBox="1">
            <a:spLocks noChangeArrowheads="1"/>
          </p:cNvSpPr>
          <p:nvPr/>
        </p:nvSpPr>
        <p:spPr bwMode="auto">
          <a:xfrm>
            <a:off x="214313" y="260350"/>
            <a:ext cx="11795125" cy="6708775"/>
          </a:xfrm>
          <a:prstGeom prst="rect">
            <a:avLst/>
          </a:prstGeom>
          <a:noFill/>
          <a:ln w="9525">
            <a:noFill/>
            <a:miter lim="800000"/>
            <a:headEnd/>
            <a:tailEnd/>
          </a:ln>
        </p:spPr>
        <p:txBody>
          <a:bodyPr>
            <a:spAutoFit/>
          </a:bodyPr>
          <a:lstStyle/>
          <a:p>
            <a:pPr>
              <a:buClr>
                <a:schemeClr val="bg1"/>
              </a:buClr>
            </a:pPr>
            <a:r>
              <a:rPr lang="zh-CN" altLang="en-US" sz="4000" b="1">
                <a:solidFill>
                  <a:srgbClr val="000000"/>
                </a:solidFill>
                <a:latin typeface="楷体_GB2312"/>
                <a:ea typeface="楷体_GB2312"/>
                <a:cs typeface="楷体_GB2312"/>
              </a:rPr>
              <a:t>【作品名句】</a:t>
            </a:r>
          </a:p>
          <a:p>
            <a:pPr>
              <a:lnSpc>
                <a:spcPts val="5200"/>
              </a:lnSpc>
              <a:buClr>
                <a:schemeClr val="bg1"/>
              </a:buClr>
            </a:pPr>
            <a:r>
              <a:rPr lang="en-US" altLang="zh-CN" sz="4000" b="1">
                <a:solidFill>
                  <a:srgbClr val="FF0000"/>
                </a:solidFill>
                <a:latin typeface="楷体_GB2312"/>
                <a:ea typeface="楷体_GB2312"/>
                <a:cs typeface="楷体_GB2312"/>
              </a:rPr>
              <a:t>1</a:t>
            </a:r>
            <a:r>
              <a:rPr lang="zh-CN" altLang="en-US" sz="4000" b="1">
                <a:solidFill>
                  <a:srgbClr val="FF0000"/>
                </a:solidFill>
                <a:latin typeface="楷体_GB2312"/>
                <a:ea typeface="楷体_GB2312"/>
                <a:cs typeface="楷体_GB2312"/>
              </a:rPr>
              <a:t>、长风破浪会有时，直挂云帆济沧海。 </a:t>
            </a:r>
            <a:r>
              <a:rPr lang="en-US" altLang="zh-CN" sz="4000" b="1">
                <a:solidFill>
                  <a:srgbClr val="FF0000"/>
                </a:solidFill>
                <a:latin typeface="楷体_GB2312"/>
                <a:ea typeface="楷体_GB2312"/>
                <a:cs typeface="楷体_GB2312"/>
              </a:rPr>
              <a:t>《</a:t>
            </a:r>
            <a:r>
              <a:rPr lang="zh-CN" altLang="en-US" sz="4000" b="1">
                <a:solidFill>
                  <a:srgbClr val="FF0000"/>
                </a:solidFill>
                <a:latin typeface="楷体_GB2312"/>
                <a:ea typeface="楷体_GB2312"/>
                <a:cs typeface="楷体_GB2312"/>
              </a:rPr>
              <a:t>行路难</a:t>
            </a:r>
            <a:r>
              <a:rPr lang="en-US" altLang="zh-CN" sz="4000" b="1">
                <a:solidFill>
                  <a:srgbClr val="FF0000"/>
                </a:solidFill>
                <a:latin typeface="楷体_GB2312"/>
                <a:ea typeface="楷体_GB2312"/>
                <a:cs typeface="楷体_GB2312"/>
              </a:rPr>
              <a:t>》</a:t>
            </a:r>
          </a:p>
          <a:p>
            <a:pPr>
              <a:lnSpc>
                <a:spcPts val="5200"/>
              </a:lnSpc>
              <a:buClr>
                <a:schemeClr val="bg1"/>
              </a:buClr>
            </a:pPr>
            <a:r>
              <a:rPr lang="en-US" altLang="zh-CN" sz="4000" b="1">
                <a:solidFill>
                  <a:srgbClr val="FF0000"/>
                </a:solidFill>
                <a:latin typeface="楷体_GB2312"/>
                <a:ea typeface="楷体_GB2312"/>
                <a:cs typeface="楷体_GB2312"/>
              </a:rPr>
              <a:t>2</a:t>
            </a:r>
            <a:r>
              <a:rPr lang="zh-CN" altLang="en-US" sz="4000" b="1">
                <a:solidFill>
                  <a:srgbClr val="FF0000"/>
                </a:solidFill>
                <a:latin typeface="楷体_GB2312"/>
                <a:ea typeface="楷体_GB2312"/>
                <a:cs typeface="楷体_GB2312"/>
              </a:rPr>
              <a:t>、抽刀断水水更流，举杯销愁愁更愁。 </a:t>
            </a:r>
          </a:p>
          <a:p>
            <a:pPr>
              <a:lnSpc>
                <a:spcPts val="5200"/>
              </a:lnSpc>
              <a:buClr>
                <a:schemeClr val="bg1"/>
              </a:buClr>
            </a:pPr>
            <a:r>
              <a:rPr lang="zh-CN" altLang="en-US" sz="4000" b="1">
                <a:solidFill>
                  <a:srgbClr val="FF0000"/>
                </a:solidFill>
                <a:latin typeface="楷体_GB2312"/>
                <a:ea typeface="楷体_GB2312"/>
                <a:cs typeface="楷体_GB2312"/>
              </a:rPr>
              <a:t>                   </a:t>
            </a:r>
            <a:r>
              <a:rPr lang="en-US" altLang="zh-CN" sz="4000" b="1">
                <a:solidFill>
                  <a:srgbClr val="FF0000"/>
                </a:solidFill>
                <a:latin typeface="楷体_GB2312"/>
                <a:ea typeface="楷体_GB2312"/>
                <a:cs typeface="楷体_GB2312"/>
              </a:rPr>
              <a:t>《</a:t>
            </a:r>
            <a:r>
              <a:rPr lang="zh-CN" altLang="en-US" sz="4000" b="1">
                <a:solidFill>
                  <a:srgbClr val="FF0000"/>
                </a:solidFill>
                <a:latin typeface="楷体_GB2312"/>
                <a:ea typeface="楷体_GB2312"/>
                <a:cs typeface="楷体_GB2312"/>
              </a:rPr>
              <a:t>宣州谢眺楼饯别校书叔云</a:t>
            </a:r>
            <a:r>
              <a:rPr lang="en-US" altLang="zh-CN" sz="4000" b="1">
                <a:solidFill>
                  <a:srgbClr val="FF0000"/>
                </a:solidFill>
                <a:latin typeface="楷体_GB2312"/>
                <a:ea typeface="楷体_GB2312"/>
                <a:cs typeface="楷体_GB2312"/>
              </a:rPr>
              <a:t>》</a:t>
            </a:r>
          </a:p>
          <a:p>
            <a:pPr>
              <a:lnSpc>
                <a:spcPts val="5200"/>
              </a:lnSpc>
              <a:buClr>
                <a:schemeClr val="bg1"/>
              </a:buClr>
            </a:pPr>
            <a:r>
              <a:rPr lang="en-US" altLang="zh-CN" sz="4000" b="1">
                <a:solidFill>
                  <a:srgbClr val="000000"/>
                </a:solidFill>
                <a:latin typeface="楷体_GB2312"/>
                <a:ea typeface="楷体_GB2312"/>
                <a:cs typeface="楷体_GB2312"/>
              </a:rPr>
              <a:t>3</a:t>
            </a:r>
            <a:r>
              <a:rPr lang="zh-CN" altLang="en-US" sz="4000" b="1">
                <a:solidFill>
                  <a:srgbClr val="000000"/>
                </a:solidFill>
                <a:latin typeface="楷体_GB2312"/>
                <a:ea typeface="楷体_GB2312"/>
                <a:cs typeface="楷体_GB2312"/>
              </a:rPr>
              <a:t>、燕山雪花大如席，片片吹落轩辕台。 </a:t>
            </a:r>
            <a:r>
              <a:rPr lang="en-US" altLang="zh-CN" sz="4000" b="1">
                <a:solidFill>
                  <a:srgbClr val="000000"/>
                </a:solidFill>
                <a:latin typeface="楷体_GB2312"/>
                <a:ea typeface="楷体_GB2312"/>
                <a:cs typeface="楷体_GB2312"/>
              </a:rPr>
              <a:t>《</a:t>
            </a:r>
            <a:r>
              <a:rPr lang="zh-CN" altLang="en-US" sz="4000" b="1">
                <a:solidFill>
                  <a:srgbClr val="000000"/>
                </a:solidFill>
                <a:latin typeface="楷体_GB2312"/>
                <a:ea typeface="楷体_GB2312"/>
                <a:cs typeface="楷体_GB2312"/>
              </a:rPr>
              <a:t>北风行</a:t>
            </a:r>
            <a:r>
              <a:rPr lang="en-US" altLang="zh-CN" sz="4000" b="1">
                <a:solidFill>
                  <a:srgbClr val="000000"/>
                </a:solidFill>
                <a:latin typeface="楷体_GB2312"/>
                <a:ea typeface="楷体_GB2312"/>
                <a:cs typeface="楷体_GB2312"/>
              </a:rPr>
              <a:t>》</a:t>
            </a:r>
          </a:p>
          <a:p>
            <a:pPr>
              <a:lnSpc>
                <a:spcPts val="5200"/>
              </a:lnSpc>
              <a:buClr>
                <a:schemeClr val="bg1"/>
              </a:buClr>
            </a:pPr>
            <a:r>
              <a:rPr lang="en-US" altLang="zh-CN" sz="4000" b="1">
                <a:solidFill>
                  <a:srgbClr val="FF0000"/>
                </a:solidFill>
                <a:latin typeface="楷体_GB2312"/>
                <a:ea typeface="楷体_GB2312"/>
                <a:cs typeface="楷体_GB2312"/>
              </a:rPr>
              <a:t>4</a:t>
            </a:r>
            <a:r>
              <a:rPr lang="zh-CN" altLang="en-US" sz="4000" b="1">
                <a:solidFill>
                  <a:srgbClr val="FF0000"/>
                </a:solidFill>
                <a:latin typeface="楷体_GB2312"/>
                <a:ea typeface="楷体_GB2312"/>
                <a:cs typeface="楷体_GB2312"/>
              </a:rPr>
              <a:t>、天生我材必有用，千金散尽还复来。 </a:t>
            </a:r>
            <a:r>
              <a:rPr lang="en-US" altLang="zh-CN" sz="4000" b="1">
                <a:solidFill>
                  <a:srgbClr val="FF0000"/>
                </a:solidFill>
                <a:latin typeface="楷体_GB2312"/>
                <a:ea typeface="楷体_GB2312"/>
                <a:cs typeface="楷体_GB2312"/>
              </a:rPr>
              <a:t>《</a:t>
            </a:r>
            <a:r>
              <a:rPr lang="zh-CN" altLang="en-US" sz="4000" b="1">
                <a:solidFill>
                  <a:srgbClr val="FF0000"/>
                </a:solidFill>
                <a:latin typeface="楷体_GB2312"/>
                <a:ea typeface="楷体_GB2312"/>
                <a:cs typeface="楷体_GB2312"/>
              </a:rPr>
              <a:t>将进酒</a:t>
            </a:r>
            <a:r>
              <a:rPr lang="en-US" altLang="zh-CN" sz="4000" b="1">
                <a:solidFill>
                  <a:srgbClr val="FF0000"/>
                </a:solidFill>
                <a:latin typeface="楷体_GB2312"/>
                <a:ea typeface="楷体_GB2312"/>
                <a:cs typeface="楷体_GB2312"/>
              </a:rPr>
              <a:t>》</a:t>
            </a:r>
          </a:p>
          <a:p>
            <a:pPr>
              <a:lnSpc>
                <a:spcPts val="5200"/>
              </a:lnSpc>
              <a:buClr>
                <a:schemeClr val="bg1"/>
              </a:buClr>
            </a:pPr>
            <a:r>
              <a:rPr lang="en-US" altLang="zh-CN" sz="4000" b="1">
                <a:solidFill>
                  <a:srgbClr val="000000"/>
                </a:solidFill>
                <a:latin typeface="楷体_GB2312"/>
                <a:ea typeface="楷体_GB2312"/>
                <a:cs typeface="楷体_GB2312"/>
              </a:rPr>
              <a:t>5</a:t>
            </a:r>
            <a:r>
              <a:rPr lang="zh-CN" altLang="en-US" sz="4000" b="1">
                <a:solidFill>
                  <a:srgbClr val="000000"/>
                </a:solidFill>
                <a:latin typeface="楷体_GB2312"/>
                <a:ea typeface="楷体_GB2312"/>
                <a:cs typeface="楷体_GB2312"/>
              </a:rPr>
              <a:t>、君不见黄河之水天上来，奔流到海不复回；君不见高堂明镜悲白发，朝如青丝暮成雪。</a:t>
            </a:r>
            <a:r>
              <a:rPr lang="en-US" altLang="zh-CN" sz="4000" b="1">
                <a:solidFill>
                  <a:srgbClr val="000000"/>
                </a:solidFill>
                <a:latin typeface="楷体_GB2312"/>
                <a:ea typeface="楷体_GB2312"/>
                <a:cs typeface="楷体_GB2312"/>
              </a:rPr>
              <a:t>《</a:t>
            </a:r>
            <a:r>
              <a:rPr lang="zh-CN" altLang="en-US" sz="4000" b="1">
                <a:solidFill>
                  <a:srgbClr val="000000"/>
                </a:solidFill>
                <a:latin typeface="楷体_GB2312"/>
                <a:ea typeface="楷体_GB2312"/>
                <a:cs typeface="楷体_GB2312"/>
              </a:rPr>
              <a:t>将进酒</a:t>
            </a:r>
            <a:r>
              <a:rPr lang="en-US" altLang="zh-CN" sz="4000" b="1">
                <a:solidFill>
                  <a:srgbClr val="000000"/>
                </a:solidFill>
                <a:latin typeface="楷体_GB2312"/>
                <a:ea typeface="楷体_GB2312"/>
                <a:cs typeface="楷体_GB2312"/>
              </a:rPr>
              <a:t>》</a:t>
            </a:r>
          </a:p>
          <a:p>
            <a:pPr>
              <a:lnSpc>
                <a:spcPts val="5200"/>
              </a:lnSpc>
              <a:buClr>
                <a:schemeClr val="bg1"/>
              </a:buClr>
            </a:pPr>
            <a:r>
              <a:rPr lang="en-US" altLang="zh-CN" sz="4000" b="1">
                <a:solidFill>
                  <a:srgbClr val="FF0000"/>
                </a:solidFill>
                <a:latin typeface="楷体_GB2312"/>
                <a:ea typeface="楷体_GB2312"/>
                <a:cs typeface="楷体_GB2312"/>
              </a:rPr>
              <a:t>6</a:t>
            </a:r>
            <a:r>
              <a:rPr lang="zh-CN" altLang="en-US" sz="4000" b="1">
                <a:solidFill>
                  <a:srgbClr val="FF0000"/>
                </a:solidFill>
                <a:latin typeface="楷体_GB2312"/>
                <a:ea typeface="楷体_GB2312"/>
                <a:cs typeface="楷体_GB2312"/>
              </a:rPr>
              <a:t>、人生得意须尽欢，莫使金樽空对月。 </a:t>
            </a:r>
            <a:r>
              <a:rPr lang="en-US" altLang="zh-CN" sz="4000" b="1">
                <a:solidFill>
                  <a:srgbClr val="FF0000"/>
                </a:solidFill>
                <a:latin typeface="楷体_GB2312"/>
                <a:ea typeface="楷体_GB2312"/>
                <a:cs typeface="楷体_GB2312"/>
              </a:rPr>
              <a:t>《</a:t>
            </a:r>
            <a:r>
              <a:rPr lang="zh-CN" altLang="en-US" sz="4000" b="1">
                <a:solidFill>
                  <a:srgbClr val="FF0000"/>
                </a:solidFill>
                <a:latin typeface="楷体_GB2312"/>
                <a:ea typeface="楷体_GB2312"/>
                <a:cs typeface="楷体_GB2312"/>
              </a:rPr>
              <a:t>将进酒</a:t>
            </a:r>
            <a:r>
              <a:rPr lang="en-US" altLang="zh-CN" sz="4000" b="1">
                <a:solidFill>
                  <a:srgbClr val="FF0000"/>
                </a:solidFill>
                <a:latin typeface="楷体_GB2312"/>
                <a:ea typeface="楷体_GB2312"/>
                <a:cs typeface="楷体_GB2312"/>
              </a:rPr>
              <a:t>》</a:t>
            </a:r>
          </a:p>
          <a:p>
            <a:pPr>
              <a:lnSpc>
                <a:spcPts val="5200"/>
              </a:lnSpc>
              <a:buClr>
                <a:schemeClr val="bg1"/>
              </a:buClr>
            </a:pPr>
            <a:r>
              <a:rPr lang="zh-CN" altLang="en-US" sz="4000" b="1">
                <a:solidFill>
                  <a:srgbClr val="FF0000"/>
                </a:solidFill>
                <a:latin typeface="楷体_GB2312"/>
                <a:ea typeface="楷体_GB2312"/>
                <a:cs typeface="楷体_GB2312"/>
              </a:rPr>
              <a:t>　　</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0053"/>
                                        </p:tgtEl>
                                        <p:attrNameLst>
                                          <p:attrName>style.visibility</p:attrName>
                                        </p:attrNameLst>
                                      </p:cBhvr>
                                      <p:to>
                                        <p:strVal val="visible"/>
                                      </p:to>
                                    </p:set>
                                    <p:anim calcmode="lin" valueType="num">
                                      <p:cBhvr additive="base">
                                        <p:cTn id="7" dur="500" fill="hold"/>
                                        <p:tgtEl>
                                          <p:spTgt spid="130053"/>
                                        </p:tgtEl>
                                        <p:attrNameLst>
                                          <p:attrName>ppt_x</p:attrName>
                                        </p:attrNameLst>
                                      </p:cBhvr>
                                      <p:tavLst>
                                        <p:tav tm="0">
                                          <p:val>
                                            <p:strVal val="#ppt_x"/>
                                          </p:val>
                                        </p:tav>
                                        <p:tav tm="100000">
                                          <p:val>
                                            <p:strVal val="#ppt_x"/>
                                          </p:val>
                                        </p:tav>
                                      </p:tavLst>
                                    </p:anim>
                                    <p:anim calcmode="lin" valueType="num">
                                      <p:cBhvr additive="base">
                                        <p:cTn id="8" dur="500" fill="hold"/>
                                        <p:tgtEl>
                                          <p:spTgt spid="1300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7" name="文本框 131076"/>
          <p:cNvSpPr txBox="1">
            <a:spLocks noChangeArrowheads="1"/>
          </p:cNvSpPr>
          <p:nvPr/>
        </p:nvSpPr>
        <p:spPr bwMode="auto">
          <a:xfrm>
            <a:off x="331788" y="349250"/>
            <a:ext cx="11720512" cy="5630863"/>
          </a:xfrm>
          <a:prstGeom prst="rect">
            <a:avLst/>
          </a:prstGeom>
          <a:noFill/>
          <a:ln w="9525">
            <a:noFill/>
            <a:miter lim="800000"/>
            <a:headEnd/>
            <a:tailEnd/>
          </a:ln>
        </p:spPr>
        <p:txBody>
          <a:bodyPr>
            <a:spAutoFit/>
          </a:bodyPr>
          <a:lstStyle/>
          <a:p>
            <a:pPr>
              <a:buClr>
                <a:schemeClr val="bg1"/>
              </a:buClr>
            </a:pPr>
            <a:r>
              <a:rPr lang="en-US" altLang="zh-CN" sz="4000" b="1">
                <a:solidFill>
                  <a:srgbClr val="000000"/>
                </a:solidFill>
                <a:latin typeface="楷体_GB2312"/>
                <a:ea typeface="楷体_GB2312"/>
                <a:cs typeface="楷体_GB2312"/>
              </a:rPr>
              <a:t>7</a:t>
            </a:r>
            <a:r>
              <a:rPr lang="zh-CN" altLang="en-US" sz="4000" b="1">
                <a:solidFill>
                  <a:srgbClr val="000000"/>
                </a:solidFill>
                <a:latin typeface="楷体_GB2312"/>
                <a:ea typeface="楷体_GB2312"/>
                <a:cs typeface="楷体_GB2312"/>
              </a:rPr>
              <a:t>、两岸青山相对出，孤帆一片日边来。 </a:t>
            </a:r>
          </a:p>
          <a:p>
            <a:pPr>
              <a:buClr>
                <a:schemeClr val="bg1"/>
              </a:buClr>
            </a:pPr>
            <a:r>
              <a:rPr lang="zh-CN" altLang="en-US" sz="4000" b="1">
                <a:solidFill>
                  <a:srgbClr val="000000"/>
                </a:solidFill>
                <a:latin typeface="楷体_GB2312"/>
                <a:ea typeface="楷体_GB2312"/>
                <a:cs typeface="楷体_GB2312"/>
              </a:rPr>
              <a:t>                                 </a:t>
            </a:r>
            <a:r>
              <a:rPr lang="en-US" altLang="zh-CN" sz="4000" b="1">
                <a:solidFill>
                  <a:srgbClr val="000000"/>
                </a:solidFill>
                <a:latin typeface="楷体_GB2312"/>
                <a:ea typeface="楷体_GB2312"/>
                <a:cs typeface="楷体_GB2312"/>
              </a:rPr>
              <a:t>《</a:t>
            </a:r>
            <a:r>
              <a:rPr lang="zh-CN" altLang="en-US" sz="4000" b="1">
                <a:solidFill>
                  <a:srgbClr val="000000"/>
                </a:solidFill>
                <a:latin typeface="楷体_GB2312"/>
                <a:ea typeface="楷体_GB2312"/>
                <a:cs typeface="楷体_GB2312"/>
              </a:rPr>
              <a:t>望天门山</a:t>
            </a:r>
            <a:r>
              <a:rPr lang="en-US" altLang="zh-CN" sz="4000" b="1">
                <a:solidFill>
                  <a:srgbClr val="000000"/>
                </a:solidFill>
                <a:latin typeface="楷体_GB2312"/>
                <a:ea typeface="楷体_GB2312"/>
                <a:cs typeface="楷体_GB2312"/>
              </a:rPr>
              <a:t>》</a:t>
            </a:r>
          </a:p>
          <a:p>
            <a:pPr>
              <a:buClr>
                <a:schemeClr val="bg1"/>
              </a:buClr>
            </a:pPr>
            <a:r>
              <a:rPr lang="en-US" altLang="zh-CN" sz="4000" b="1">
                <a:solidFill>
                  <a:srgbClr val="FF0000"/>
                </a:solidFill>
                <a:latin typeface="楷体_GB2312"/>
                <a:ea typeface="楷体_GB2312"/>
                <a:cs typeface="楷体_GB2312"/>
              </a:rPr>
              <a:t>8</a:t>
            </a:r>
            <a:r>
              <a:rPr lang="zh-CN" altLang="en-US" sz="4000" b="1">
                <a:solidFill>
                  <a:srgbClr val="FF0000"/>
                </a:solidFill>
                <a:latin typeface="楷体_GB2312"/>
                <a:ea typeface="楷体_GB2312"/>
                <a:cs typeface="楷体_GB2312"/>
              </a:rPr>
              <a:t>、孤帆远影碧空尽，惟见长江天际流。 </a:t>
            </a:r>
          </a:p>
          <a:p>
            <a:pPr>
              <a:buClr>
                <a:schemeClr val="bg1"/>
              </a:buClr>
            </a:pPr>
            <a:r>
              <a:rPr lang="zh-CN" altLang="en-US" sz="4000" b="1">
                <a:solidFill>
                  <a:srgbClr val="FF0000"/>
                </a:solidFill>
                <a:latin typeface="楷体_GB2312"/>
                <a:ea typeface="楷体_GB2312"/>
                <a:cs typeface="楷体_GB2312"/>
              </a:rPr>
              <a:t>                       </a:t>
            </a:r>
            <a:r>
              <a:rPr lang="en-US" altLang="zh-CN" sz="4000" b="1">
                <a:solidFill>
                  <a:srgbClr val="FF0000"/>
                </a:solidFill>
                <a:latin typeface="楷体_GB2312"/>
                <a:ea typeface="楷体_GB2312"/>
                <a:cs typeface="楷体_GB2312"/>
              </a:rPr>
              <a:t>《</a:t>
            </a:r>
            <a:r>
              <a:rPr lang="zh-CN" altLang="en-US" sz="4000" b="1">
                <a:solidFill>
                  <a:srgbClr val="FF0000"/>
                </a:solidFill>
                <a:latin typeface="楷体_GB2312"/>
                <a:ea typeface="楷体_GB2312"/>
                <a:cs typeface="楷体_GB2312"/>
              </a:rPr>
              <a:t>黄鹤楼送孟浩然之广陵</a:t>
            </a:r>
            <a:r>
              <a:rPr lang="en-US" altLang="zh-CN" sz="4000" b="1">
                <a:solidFill>
                  <a:srgbClr val="FF0000"/>
                </a:solidFill>
                <a:latin typeface="楷体_GB2312"/>
                <a:ea typeface="楷体_GB2312"/>
                <a:cs typeface="楷体_GB2312"/>
              </a:rPr>
              <a:t>》</a:t>
            </a:r>
          </a:p>
          <a:p>
            <a:pPr>
              <a:buClr>
                <a:schemeClr val="bg1"/>
              </a:buClr>
            </a:pPr>
            <a:r>
              <a:rPr lang="en-US" altLang="zh-CN" sz="4000" b="1">
                <a:solidFill>
                  <a:srgbClr val="FF0000"/>
                </a:solidFill>
                <a:latin typeface="楷体_GB2312"/>
                <a:ea typeface="楷体_GB2312"/>
                <a:cs typeface="楷体_GB2312"/>
              </a:rPr>
              <a:t>9</a:t>
            </a:r>
            <a:r>
              <a:rPr lang="zh-CN" altLang="en-US" sz="4000" b="1">
                <a:solidFill>
                  <a:srgbClr val="FF0000"/>
                </a:solidFill>
                <a:latin typeface="楷体_GB2312"/>
                <a:ea typeface="楷体_GB2312"/>
                <a:cs typeface="楷体_GB2312"/>
              </a:rPr>
              <a:t>、飞流直下三千尺，疑是银河落九天。</a:t>
            </a:r>
          </a:p>
          <a:p>
            <a:pPr>
              <a:buClr>
                <a:schemeClr val="bg1"/>
              </a:buClr>
            </a:pPr>
            <a:r>
              <a:rPr lang="zh-CN" altLang="en-US" sz="4000" b="1">
                <a:solidFill>
                  <a:srgbClr val="FF0000"/>
                </a:solidFill>
                <a:latin typeface="楷体_GB2312"/>
                <a:ea typeface="楷体_GB2312"/>
                <a:cs typeface="楷体_GB2312"/>
              </a:rPr>
              <a:t>                                </a:t>
            </a:r>
            <a:r>
              <a:rPr lang="en-US" altLang="zh-CN" sz="4000" b="1">
                <a:solidFill>
                  <a:srgbClr val="FF0000"/>
                </a:solidFill>
                <a:latin typeface="楷体_GB2312"/>
                <a:ea typeface="楷体_GB2312"/>
                <a:cs typeface="楷体_GB2312"/>
              </a:rPr>
              <a:t>《</a:t>
            </a:r>
            <a:r>
              <a:rPr lang="zh-CN" altLang="en-US" sz="4000" b="1">
                <a:solidFill>
                  <a:srgbClr val="FF0000"/>
                </a:solidFill>
                <a:latin typeface="楷体_GB2312"/>
                <a:ea typeface="楷体_GB2312"/>
                <a:cs typeface="楷体_GB2312"/>
              </a:rPr>
              <a:t>望庐山瀑布</a:t>
            </a:r>
            <a:r>
              <a:rPr lang="en-US" altLang="zh-CN" sz="4000" b="1">
                <a:solidFill>
                  <a:srgbClr val="FF0000"/>
                </a:solidFill>
                <a:latin typeface="楷体_GB2312"/>
                <a:ea typeface="楷体_GB2312"/>
                <a:cs typeface="楷体_GB2312"/>
              </a:rPr>
              <a:t>》</a:t>
            </a:r>
          </a:p>
          <a:p>
            <a:pPr>
              <a:buClr>
                <a:schemeClr val="bg1"/>
              </a:buClr>
            </a:pPr>
            <a:r>
              <a:rPr lang="en-US" altLang="zh-CN" sz="4000" b="1">
                <a:solidFill>
                  <a:srgbClr val="000000"/>
                </a:solidFill>
                <a:latin typeface="楷体_GB2312"/>
                <a:ea typeface="楷体_GB2312"/>
                <a:cs typeface="楷体_GB2312"/>
              </a:rPr>
              <a:t>10</a:t>
            </a:r>
            <a:r>
              <a:rPr lang="zh-CN" altLang="en-US" sz="4000" b="1">
                <a:solidFill>
                  <a:srgbClr val="000000"/>
                </a:solidFill>
                <a:latin typeface="楷体_GB2312"/>
                <a:ea typeface="楷体_GB2312"/>
                <a:cs typeface="楷体_GB2312"/>
              </a:rPr>
              <a:t>、三山半落青天外，二水中分白鹭洲。 </a:t>
            </a:r>
          </a:p>
          <a:p>
            <a:pPr>
              <a:buClr>
                <a:schemeClr val="bg1"/>
              </a:buClr>
            </a:pPr>
            <a:r>
              <a:rPr lang="zh-CN" altLang="en-US" sz="4000" b="1">
                <a:solidFill>
                  <a:srgbClr val="000000"/>
                </a:solidFill>
                <a:latin typeface="楷体_GB2312"/>
                <a:ea typeface="楷体_GB2312"/>
                <a:cs typeface="楷体_GB2312"/>
              </a:rPr>
              <a:t>                               </a:t>
            </a:r>
            <a:r>
              <a:rPr lang="en-US" altLang="zh-CN" sz="4000" b="1">
                <a:solidFill>
                  <a:srgbClr val="000000"/>
                </a:solidFill>
                <a:latin typeface="楷体_GB2312"/>
                <a:ea typeface="楷体_GB2312"/>
                <a:cs typeface="楷体_GB2312"/>
              </a:rPr>
              <a:t>《</a:t>
            </a:r>
            <a:r>
              <a:rPr lang="zh-CN" altLang="en-US" sz="4000" b="1">
                <a:solidFill>
                  <a:srgbClr val="000000"/>
                </a:solidFill>
                <a:latin typeface="楷体_GB2312"/>
                <a:ea typeface="楷体_GB2312"/>
                <a:cs typeface="楷体_GB2312"/>
              </a:rPr>
              <a:t>登金陵凤凰台</a:t>
            </a:r>
            <a:r>
              <a:rPr lang="en-US" altLang="zh-CN" sz="4000" b="1">
                <a:solidFill>
                  <a:srgbClr val="000000"/>
                </a:solidFill>
                <a:latin typeface="楷体_GB2312"/>
                <a:ea typeface="楷体_GB2312"/>
                <a:cs typeface="楷体_GB2312"/>
              </a:rPr>
              <a:t>》</a:t>
            </a:r>
          </a:p>
          <a:p>
            <a:pPr>
              <a:buClr>
                <a:schemeClr val="bg1"/>
              </a:buClr>
            </a:pPr>
            <a:endParaRPr lang="zh-CN" altLang="en-US" sz="4000" b="1">
              <a:solidFill>
                <a:srgbClr val="000000"/>
              </a:solidFill>
              <a:latin typeface="楷体_GB2312"/>
              <a:ea typeface="楷体_GB2312"/>
              <a:cs typeface="楷体_GB231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131077">
                                            <p:txEl>
                                              <p:pRg st="0" end="0"/>
                                            </p:txEl>
                                          </p:spTgt>
                                        </p:tgtEl>
                                        <p:attrNameLst>
                                          <p:attrName>style.visibility</p:attrName>
                                        </p:attrNameLst>
                                      </p:cBhvr>
                                      <p:to>
                                        <p:strVal val="visible"/>
                                      </p:to>
                                    </p:set>
                                    <p:anim calcmode="lin" valueType="num">
                                      <p:cBhvr additive="base">
                                        <p:cTn id="7" dur="500" fill="hold"/>
                                        <p:tgtEl>
                                          <p:spTgt spid="13107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107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1" nodeType="withEffect">
                                  <p:stCondLst>
                                    <p:cond delay="0"/>
                                  </p:stCondLst>
                                  <p:childTnLst>
                                    <p:set>
                                      <p:cBhvr>
                                        <p:cTn id="10" dur="1" fill="hold">
                                          <p:stCondLst>
                                            <p:cond delay="0"/>
                                          </p:stCondLst>
                                        </p:cTn>
                                        <p:tgtEl>
                                          <p:spTgt spid="131077">
                                            <p:txEl>
                                              <p:pRg st="1" end="1"/>
                                            </p:txEl>
                                          </p:spTgt>
                                        </p:tgtEl>
                                        <p:attrNameLst>
                                          <p:attrName>style.visibility</p:attrName>
                                        </p:attrNameLst>
                                      </p:cBhvr>
                                      <p:to>
                                        <p:strVal val="visible"/>
                                      </p:to>
                                    </p:set>
                                    <p:anim calcmode="lin" valueType="num">
                                      <p:cBhvr additive="base">
                                        <p:cTn id="11" dur="500" fill="hold"/>
                                        <p:tgtEl>
                                          <p:spTgt spid="13107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31077">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1" nodeType="withEffect">
                                  <p:stCondLst>
                                    <p:cond delay="0"/>
                                  </p:stCondLst>
                                  <p:childTnLst>
                                    <p:set>
                                      <p:cBhvr>
                                        <p:cTn id="14" dur="1" fill="hold">
                                          <p:stCondLst>
                                            <p:cond delay="0"/>
                                          </p:stCondLst>
                                        </p:cTn>
                                        <p:tgtEl>
                                          <p:spTgt spid="131077">
                                            <p:txEl>
                                              <p:pRg st="2" end="2"/>
                                            </p:txEl>
                                          </p:spTgt>
                                        </p:tgtEl>
                                        <p:attrNameLst>
                                          <p:attrName>style.visibility</p:attrName>
                                        </p:attrNameLst>
                                      </p:cBhvr>
                                      <p:to>
                                        <p:strVal val="visible"/>
                                      </p:to>
                                    </p:set>
                                    <p:anim calcmode="lin" valueType="num">
                                      <p:cBhvr additive="base">
                                        <p:cTn id="15" dur="500" fill="hold"/>
                                        <p:tgtEl>
                                          <p:spTgt spid="131077">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31077">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1" nodeType="withEffect">
                                  <p:stCondLst>
                                    <p:cond delay="0"/>
                                  </p:stCondLst>
                                  <p:childTnLst>
                                    <p:set>
                                      <p:cBhvr>
                                        <p:cTn id="18" dur="1" fill="hold">
                                          <p:stCondLst>
                                            <p:cond delay="0"/>
                                          </p:stCondLst>
                                        </p:cTn>
                                        <p:tgtEl>
                                          <p:spTgt spid="131077">
                                            <p:txEl>
                                              <p:pRg st="3" end="3"/>
                                            </p:txEl>
                                          </p:spTgt>
                                        </p:tgtEl>
                                        <p:attrNameLst>
                                          <p:attrName>style.visibility</p:attrName>
                                        </p:attrNameLst>
                                      </p:cBhvr>
                                      <p:to>
                                        <p:strVal val="visible"/>
                                      </p:to>
                                    </p:set>
                                    <p:anim calcmode="lin" valueType="num">
                                      <p:cBhvr additive="base">
                                        <p:cTn id="19" dur="500" fill="hold"/>
                                        <p:tgtEl>
                                          <p:spTgt spid="13107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1077">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1" nodeType="withEffect">
                                  <p:stCondLst>
                                    <p:cond delay="0"/>
                                  </p:stCondLst>
                                  <p:childTnLst>
                                    <p:set>
                                      <p:cBhvr>
                                        <p:cTn id="22" dur="1" fill="hold">
                                          <p:stCondLst>
                                            <p:cond delay="0"/>
                                          </p:stCondLst>
                                        </p:cTn>
                                        <p:tgtEl>
                                          <p:spTgt spid="131077">
                                            <p:txEl>
                                              <p:pRg st="4" end="4"/>
                                            </p:txEl>
                                          </p:spTgt>
                                        </p:tgtEl>
                                        <p:attrNameLst>
                                          <p:attrName>style.visibility</p:attrName>
                                        </p:attrNameLst>
                                      </p:cBhvr>
                                      <p:to>
                                        <p:strVal val="visible"/>
                                      </p:to>
                                    </p:set>
                                    <p:anim calcmode="lin" valueType="num">
                                      <p:cBhvr additive="base">
                                        <p:cTn id="23" dur="500" fill="hold"/>
                                        <p:tgtEl>
                                          <p:spTgt spid="131077">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31077">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1" nodeType="withEffect">
                                  <p:stCondLst>
                                    <p:cond delay="0"/>
                                  </p:stCondLst>
                                  <p:childTnLst>
                                    <p:set>
                                      <p:cBhvr>
                                        <p:cTn id="26" dur="1" fill="hold">
                                          <p:stCondLst>
                                            <p:cond delay="0"/>
                                          </p:stCondLst>
                                        </p:cTn>
                                        <p:tgtEl>
                                          <p:spTgt spid="131077">
                                            <p:txEl>
                                              <p:pRg st="5" end="5"/>
                                            </p:txEl>
                                          </p:spTgt>
                                        </p:tgtEl>
                                        <p:attrNameLst>
                                          <p:attrName>style.visibility</p:attrName>
                                        </p:attrNameLst>
                                      </p:cBhvr>
                                      <p:to>
                                        <p:strVal val="visible"/>
                                      </p:to>
                                    </p:set>
                                    <p:anim calcmode="lin" valueType="num">
                                      <p:cBhvr additive="base">
                                        <p:cTn id="27" dur="500" fill="hold"/>
                                        <p:tgtEl>
                                          <p:spTgt spid="131077">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31077">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1" nodeType="withEffect">
                                  <p:stCondLst>
                                    <p:cond delay="0"/>
                                  </p:stCondLst>
                                  <p:childTnLst>
                                    <p:set>
                                      <p:cBhvr>
                                        <p:cTn id="30" dur="1" fill="hold">
                                          <p:stCondLst>
                                            <p:cond delay="0"/>
                                          </p:stCondLst>
                                        </p:cTn>
                                        <p:tgtEl>
                                          <p:spTgt spid="131077">
                                            <p:txEl>
                                              <p:pRg st="6" end="6"/>
                                            </p:txEl>
                                          </p:spTgt>
                                        </p:tgtEl>
                                        <p:attrNameLst>
                                          <p:attrName>style.visibility</p:attrName>
                                        </p:attrNameLst>
                                      </p:cBhvr>
                                      <p:to>
                                        <p:strVal val="visible"/>
                                      </p:to>
                                    </p:set>
                                    <p:anim calcmode="lin" valueType="num">
                                      <p:cBhvr additive="base">
                                        <p:cTn id="31" dur="500" fill="hold"/>
                                        <p:tgtEl>
                                          <p:spTgt spid="131077">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31077">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1" nodeType="withEffect">
                                  <p:stCondLst>
                                    <p:cond delay="0"/>
                                  </p:stCondLst>
                                  <p:childTnLst>
                                    <p:set>
                                      <p:cBhvr>
                                        <p:cTn id="34" dur="1" fill="hold">
                                          <p:stCondLst>
                                            <p:cond delay="0"/>
                                          </p:stCondLst>
                                        </p:cTn>
                                        <p:tgtEl>
                                          <p:spTgt spid="131077">
                                            <p:txEl>
                                              <p:pRg st="7" end="7"/>
                                            </p:txEl>
                                          </p:spTgt>
                                        </p:tgtEl>
                                        <p:attrNameLst>
                                          <p:attrName>style.visibility</p:attrName>
                                        </p:attrNameLst>
                                      </p:cBhvr>
                                      <p:to>
                                        <p:strVal val="visible"/>
                                      </p:to>
                                    </p:set>
                                    <p:anim calcmode="lin" valueType="num">
                                      <p:cBhvr additive="base">
                                        <p:cTn id="35" dur="500" fill="hold"/>
                                        <p:tgtEl>
                                          <p:spTgt spid="131077">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31077">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7" grpId="0" build="allAtOnce"/>
      <p:bldP spid="131077" grpId="1" build="allAtOnce" bldLvl="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7" name="文本框 131076"/>
          <p:cNvSpPr txBox="1">
            <a:spLocks noChangeArrowheads="1"/>
          </p:cNvSpPr>
          <p:nvPr/>
        </p:nvSpPr>
        <p:spPr bwMode="auto">
          <a:xfrm>
            <a:off x="331788" y="349250"/>
            <a:ext cx="11720512" cy="6246813"/>
          </a:xfrm>
          <a:prstGeom prst="rect">
            <a:avLst/>
          </a:prstGeom>
          <a:noFill/>
          <a:ln w="9525">
            <a:noFill/>
            <a:miter lim="800000"/>
            <a:headEnd/>
            <a:tailEnd/>
          </a:ln>
        </p:spPr>
        <p:txBody>
          <a:bodyPr>
            <a:spAutoFit/>
          </a:bodyPr>
          <a:lstStyle/>
          <a:p>
            <a:pPr>
              <a:lnSpc>
                <a:spcPct val="150000"/>
              </a:lnSpc>
              <a:buClr>
                <a:schemeClr val="bg1"/>
              </a:buClr>
            </a:pPr>
            <a:r>
              <a:rPr lang="en-US" altLang="zh-CN" sz="4000" b="1">
                <a:solidFill>
                  <a:srgbClr val="000000"/>
                </a:solidFill>
                <a:latin typeface="楷体_GB2312"/>
                <a:ea typeface="楷体_GB2312"/>
                <a:cs typeface="楷体_GB2312"/>
              </a:rPr>
              <a:t>11</a:t>
            </a:r>
            <a:r>
              <a:rPr lang="zh-CN" altLang="en-US" sz="4000" b="1">
                <a:solidFill>
                  <a:srgbClr val="000000"/>
                </a:solidFill>
                <a:latin typeface="楷体_GB2312"/>
                <a:ea typeface="楷体_GB2312"/>
                <a:cs typeface="楷体_GB2312"/>
              </a:rPr>
              <a:t>、仰天大笑出门去</a:t>
            </a:r>
            <a:r>
              <a:rPr lang="en-US" altLang="zh-CN" sz="4000" b="1">
                <a:solidFill>
                  <a:srgbClr val="000000"/>
                </a:solidFill>
                <a:latin typeface="楷体_GB2312"/>
                <a:ea typeface="楷体_GB2312"/>
                <a:cs typeface="楷体_GB2312"/>
              </a:rPr>
              <a:t>,</a:t>
            </a:r>
            <a:r>
              <a:rPr lang="zh-CN" altLang="en-US" sz="4000" b="1">
                <a:solidFill>
                  <a:srgbClr val="000000"/>
                </a:solidFill>
                <a:latin typeface="楷体_GB2312"/>
                <a:ea typeface="楷体_GB2312"/>
                <a:cs typeface="楷体_GB2312"/>
              </a:rPr>
              <a:t>我辈岂是蓬蒿人。</a:t>
            </a:r>
          </a:p>
          <a:p>
            <a:pPr>
              <a:lnSpc>
                <a:spcPct val="150000"/>
              </a:lnSpc>
              <a:buClr>
                <a:schemeClr val="bg1"/>
              </a:buClr>
            </a:pPr>
            <a:r>
              <a:rPr lang="zh-CN" altLang="en-US" sz="4000" b="1">
                <a:solidFill>
                  <a:srgbClr val="000000"/>
                </a:solidFill>
                <a:latin typeface="楷体_GB2312"/>
                <a:ea typeface="楷体_GB2312"/>
                <a:cs typeface="楷体_GB2312"/>
              </a:rPr>
              <a:t>                             </a:t>
            </a:r>
            <a:r>
              <a:rPr lang="en-US" altLang="zh-CN" sz="4000" b="1">
                <a:solidFill>
                  <a:srgbClr val="000000"/>
                </a:solidFill>
                <a:latin typeface="楷体_GB2312"/>
                <a:ea typeface="楷体_GB2312"/>
                <a:cs typeface="楷体_GB2312"/>
              </a:rPr>
              <a:t>《</a:t>
            </a:r>
            <a:r>
              <a:rPr lang="zh-CN" altLang="en-US" sz="4000" b="1">
                <a:solidFill>
                  <a:srgbClr val="000000"/>
                </a:solidFill>
                <a:latin typeface="楷体_GB2312"/>
                <a:ea typeface="楷体_GB2312"/>
                <a:cs typeface="楷体_GB2312"/>
              </a:rPr>
              <a:t>南陵别儿童入京</a:t>
            </a:r>
            <a:r>
              <a:rPr lang="en-US" altLang="zh-CN" sz="4000" b="1">
                <a:solidFill>
                  <a:srgbClr val="000000"/>
                </a:solidFill>
                <a:latin typeface="楷体_GB2312"/>
                <a:ea typeface="楷体_GB2312"/>
                <a:cs typeface="楷体_GB2312"/>
              </a:rPr>
              <a:t>》</a:t>
            </a:r>
          </a:p>
          <a:p>
            <a:pPr>
              <a:lnSpc>
                <a:spcPct val="150000"/>
              </a:lnSpc>
              <a:buClr>
                <a:schemeClr val="bg1"/>
              </a:buClr>
            </a:pPr>
            <a:r>
              <a:rPr lang="en-US" altLang="zh-CN" sz="4000" b="1">
                <a:solidFill>
                  <a:srgbClr val="000000"/>
                </a:solidFill>
                <a:latin typeface="楷体_GB2312"/>
                <a:ea typeface="楷体_GB2312"/>
                <a:cs typeface="楷体_GB2312"/>
              </a:rPr>
              <a:t>13</a:t>
            </a:r>
            <a:r>
              <a:rPr lang="zh-CN" altLang="en-US" sz="4000" b="1">
                <a:solidFill>
                  <a:srgbClr val="000000"/>
                </a:solidFill>
                <a:latin typeface="楷体_GB2312"/>
                <a:ea typeface="楷体_GB2312"/>
                <a:cs typeface="楷体_GB2312"/>
              </a:rPr>
              <a:t>、总为浮云能蔽日，长安不见使人愁。 </a:t>
            </a:r>
          </a:p>
          <a:p>
            <a:pPr>
              <a:lnSpc>
                <a:spcPct val="150000"/>
              </a:lnSpc>
              <a:buClr>
                <a:schemeClr val="bg1"/>
              </a:buClr>
            </a:pPr>
            <a:r>
              <a:rPr lang="zh-CN" altLang="en-US" sz="4000" b="1">
                <a:solidFill>
                  <a:srgbClr val="000000"/>
                </a:solidFill>
                <a:latin typeface="楷体_GB2312"/>
                <a:ea typeface="楷体_GB2312"/>
                <a:cs typeface="楷体_GB2312"/>
              </a:rPr>
              <a:t>                               </a:t>
            </a:r>
            <a:r>
              <a:rPr lang="en-US" altLang="zh-CN" sz="4000" b="1">
                <a:solidFill>
                  <a:srgbClr val="000000"/>
                </a:solidFill>
                <a:latin typeface="楷体_GB2312"/>
                <a:ea typeface="楷体_GB2312"/>
                <a:cs typeface="楷体_GB2312"/>
              </a:rPr>
              <a:t>《</a:t>
            </a:r>
            <a:r>
              <a:rPr lang="zh-CN" altLang="en-US" sz="4000" b="1">
                <a:solidFill>
                  <a:srgbClr val="000000"/>
                </a:solidFill>
                <a:latin typeface="楷体_GB2312"/>
                <a:ea typeface="楷体_GB2312"/>
                <a:cs typeface="楷体_GB2312"/>
              </a:rPr>
              <a:t>登金陵凤凰台</a:t>
            </a:r>
            <a:r>
              <a:rPr lang="en-US" altLang="zh-CN" sz="4000" b="1">
                <a:solidFill>
                  <a:srgbClr val="000000"/>
                </a:solidFill>
                <a:latin typeface="楷体_GB2312"/>
                <a:ea typeface="楷体_GB2312"/>
                <a:cs typeface="楷体_GB2312"/>
              </a:rPr>
              <a:t>》</a:t>
            </a:r>
          </a:p>
          <a:p>
            <a:pPr>
              <a:lnSpc>
                <a:spcPct val="150000"/>
              </a:lnSpc>
              <a:buClr>
                <a:schemeClr val="bg1"/>
              </a:buClr>
            </a:pPr>
            <a:r>
              <a:rPr lang="en-US" altLang="zh-CN" sz="4000" b="1">
                <a:solidFill>
                  <a:srgbClr val="000000"/>
                </a:solidFill>
                <a:latin typeface="楷体_GB2312"/>
                <a:ea typeface="楷体_GB2312"/>
                <a:cs typeface="楷体_GB2312"/>
              </a:rPr>
              <a:t>14</a:t>
            </a:r>
            <a:r>
              <a:rPr lang="zh-CN" altLang="en-US" sz="4000" b="1">
                <a:solidFill>
                  <a:srgbClr val="000000"/>
                </a:solidFill>
                <a:latin typeface="楷体_GB2312"/>
                <a:ea typeface="楷体_GB2312"/>
                <a:cs typeface="楷体_GB2312"/>
              </a:rPr>
              <a:t>、浮云游子意，落日故人情。 </a:t>
            </a:r>
            <a:r>
              <a:rPr lang="en-US" altLang="zh-CN" sz="4000" b="1">
                <a:solidFill>
                  <a:srgbClr val="000000"/>
                </a:solidFill>
                <a:latin typeface="楷体_GB2312"/>
                <a:ea typeface="楷体_GB2312"/>
                <a:cs typeface="楷体_GB2312"/>
              </a:rPr>
              <a:t>《</a:t>
            </a:r>
            <a:r>
              <a:rPr lang="zh-CN" altLang="en-US" sz="4000" b="1">
                <a:solidFill>
                  <a:srgbClr val="000000"/>
                </a:solidFill>
                <a:latin typeface="楷体_GB2312"/>
                <a:ea typeface="楷体_GB2312"/>
                <a:cs typeface="楷体_GB2312"/>
              </a:rPr>
              <a:t>送友人</a:t>
            </a:r>
            <a:r>
              <a:rPr lang="en-US" altLang="zh-CN" sz="4000" b="1">
                <a:solidFill>
                  <a:srgbClr val="000000"/>
                </a:solidFill>
                <a:latin typeface="楷体_GB2312"/>
                <a:ea typeface="楷体_GB2312"/>
                <a:cs typeface="楷体_GB2312"/>
              </a:rPr>
              <a:t>》</a:t>
            </a:r>
          </a:p>
          <a:p>
            <a:pPr>
              <a:lnSpc>
                <a:spcPct val="150000"/>
              </a:lnSpc>
              <a:buClr>
                <a:schemeClr val="bg1"/>
              </a:buClr>
            </a:pPr>
            <a:r>
              <a:rPr lang="en-US" altLang="zh-CN" sz="4000" b="1">
                <a:solidFill>
                  <a:srgbClr val="000000"/>
                </a:solidFill>
                <a:latin typeface="楷体_GB2312"/>
                <a:ea typeface="楷体_GB2312"/>
                <a:cs typeface="楷体_GB2312"/>
              </a:rPr>
              <a:t>15</a:t>
            </a:r>
            <a:r>
              <a:rPr lang="zh-CN" altLang="en-US" sz="4000" b="1">
                <a:solidFill>
                  <a:srgbClr val="000000"/>
                </a:solidFill>
                <a:latin typeface="楷体_GB2312"/>
                <a:ea typeface="楷体_GB2312"/>
                <a:cs typeface="楷体_GB2312"/>
              </a:rPr>
              <a:t>、山随平野尽，江入大荒流。 </a:t>
            </a:r>
            <a:r>
              <a:rPr lang="en-US" altLang="zh-CN" sz="4000" b="1">
                <a:solidFill>
                  <a:srgbClr val="000000"/>
                </a:solidFill>
                <a:latin typeface="楷体_GB2312"/>
                <a:ea typeface="楷体_GB2312"/>
                <a:cs typeface="楷体_GB2312"/>
              </a:rPr>
              <a:t>《</a:t>
            </a:r>
            <a:r>
              <a:rPr lang="zh-CN" altLang="en-US" sz="4000" b="1">
                <a:solidFill>
                  <a:srgbClr val="000000"/>
                </a:solidFill>
                <a:latin typeface="楷体_GB2312"/>
                <a:ea typeface="楷体_GB2312"/>
                <a:cs typeface="楷体_GB2312"/>
              </a:rPr>
              <a:t>渡荆门送别</a:t>
            </a:r>
            <a:r>
              <a:rPr lang="en-US" altLang="zh-CN" sz="4000" b="1">
                <a:solidFill>
                  <a:srgbClr val="000000"/>
                </a:solidFill>
                <a:latin typeface="楷体_GB2312"/>
                <a:ea typeface="楷体_GB2312"/>
                <a:cs typeface="楷体_GB2312"/>
              </a:rPr>
              <a:t>》</a:t>
            </a:r>
          </a:p>
          <a:p>
            <a:pPr>
              <a:buClr>
                <a:schemeClr val="bg1"/>
              </a:buClr>
            </a:pPr>
            <a:r>
              <a:rPr lang="zh-CN" altLang="en-US" sz="4000" b="1">
                <a:solidFill>
                  <a:srgbClr val="000000"/>
                </a:solidFill>
                <a:latin typeface="楷体_GB2312"/>
                <a:ea typeface="楷体_GB2312"/>
                <a:cs typeface="楷体_GB2312"/>
              </a:rPr>
              <a:t>　　　　</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1077"/>
                                        </p:tgtEl>
                                        <p:attrNameLst>
                                          <p:attrName>style.visibility</p:attrName>
                                        </p:attrNameLst>
                                      </p:cBhvr>
                                      <p:to>
                                        <p:strVal val="visible"/>
                                      </p:to>
                                    </p:set>
                                    <p:anim calcmode="lin" valueType="num">
                                      <p:cBhvr additive="base">
                                        <p:cTn id="7" dur="500" fill="hold"/>
                                        <p:tgtEl>
                                          <p:spTgt spid="131077"/>
                                        </p:tgtEl>
                                        <p:attrNameLst>
                                          <p:attrName>ppt_x</p:attrName>
                                        </p:attrNameLst>
                                      </p:cBhvr>
                                      <p:tavLst>
                                        <p:tav tm="0">
                                          <p:val>
                                            <p:strVal val="#ppt_x"/>
                                          </p:val>
                                        </p:tav>
                                        <p:tav tm="100000">
                                          <p:val>
                                            <p:strVal val="#ppt_x"/>
                                          </p:val>
                                        </p:tav>
                                      </p:tavLst>
                                    </p:anim>
                                    <p:anim calcmode="lin" valueType="num">
                                      <p:cBhvr additive="base">
                                        <p:cTn id="8" dur="500" fill="hold"/>
                                        <p:tgtEl>
                                          <p:spTgt spid="1310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1" name="文本框 132100"/>
          <p:cNvSpPr txBox="1">
            <a:spLocks noChangeArrowheads="1"/>
          </p:cNvSpPr>
          <p:nvPr/>
        </p:nvSpPr>
        <p:spPr bwMode="auto">
          <a:xfrm>
            <a:off x="53975" y="36513"/>
            <a:ext cx="11788775" cy="5630862"/>
          </a:xfrm>
          <a:prstGeom prst="rect">
            <a:avLst/>
          </a:prstGeom>
          <a:noFill/>
          <a:ln w="9525">
            <a:noFill/>
            <a:miter lim="800000"/>
            <a:headEnd/>
            <a:tailEnd/>
          </a:ln>
        </p:spPr>
        <p:txBody>
          <a:bodyPr>
            <a:spAutoFit/>
          </a:bodyPr>
          <a:lstStyle/>
          <a:p>
            <a:pPr>
              <a:lnSpc>
                <a:spcPct val="150000"/>
              </a:lnSpc>
              <a:buClr>
                <a:schemeClr val="bg1"/>
              </a:buClr>
            </a:pPr>
            <a:r>
              <a:rPr lang="en-US" altLang="zh-CN" sz="4000" b="1">
                <a:solidFill>
                  <a:srgbClr val="FF0000"/>
                </a:solidFill>
                <a:latin typeface="楷体_GB2312"/>
                <a:ea typeface="楷体_GB2312"/>
                <a:cs typeface="楷体_GB2312"/>
              </a:rPr>
              <a:t>17</a:t>
            </a:r>
            <a:r>
              <a:rPr lang="zh-CN" altLang="en-US" sz="4000" b="1">
                <a:solidFill>
                  <a:srgbClr val="FF0000"/>
                </a:solidFill>
                <a:latin typeface="楷体_GB2312"/>
                <a:ea typeface="楷体_GB2312"/>
                <a:cs typeface="楷体_GB2312"/>
              </a:rPr>
              <a:t>、我寄愁心与明月，随君直到夜郎西。 </a:t>
            </a:r>
            <a:r>
              <a:rPr lang="en-US" altLang="zh-CN" sz="4000" b="1">
                <a:solidFill>
                  <a:srgbClr val="FF0000"/>
                </a:solidFill>
                <a:latin typeface="楷体_GB2312"/>
                <a:ea typeface="楷体_GB2312"/>
                <a:cs typeface="楷体_GB2312"/>
              </a:rPr>
              <a:t>《</a:t>
            </a:r>
            <a:r>
              <a:rPr lang="zh-CN" altLang="en-US" sz="4000" b="1">
                <a:solidFill>
                  <a:srgbClr val="FF0000"/>
                </a:solidFill>
                <a:latin typeface="楷体_GB2312"/>
                <a:ea typeface="楷体_GB2312"/>
                <a:cs typeface="楷体_GB2312"/>
              </a:rPr>
              <a:t>闻王昌龄左迁龙标遥有此寄</a:t>
            </a:r>
            <a:r>
              <a:rPr lang="en-US" altLang="zh-CN" sz="4000" b="1">
                <a:solidFill>
                  <a:srgbClr val="FF0000"/>
                </a:solidFill>
                <a:latin typeface="楷体_GB2312"/>
                <a:ea typeface="楷体_GB2312"/>
                <a:cs typeface="楷体_GB2312"/>
              </a:rPr>
              <a:t>》</a:t>
            </a:r>
          </a:p>
          <a:p>
            <a:pPr>
              <a:lnSpc>
                <a:spcPct val="150000"/>
              </a:lnSpc>
              <a:buClr>
                <a:schemeClr val="bg1"/>
              </a:buClr>
            </a:pPr>
            <a:r>
              <a:rPr lang="en-US" altLang="zh-CN" sz="4000" b="1">
                <a:solidFill>
                  <a:srgbClr val="FF0000"/>
                </a:solidFill>
                <a:latin typeface="楷体_GB2312"/>
                <a:ea typeface="楷体_GB2312"/>
                <a:cs typeface="楷体_GB2312"/>
              </a:rPr>
              <a:t>18</a:t>
            </a:r>
            <a:r>
              <a:rPr lang="zh-CN" altLang="en-US" sz="4000" b="1">
                <a:solidFill>
                  <a:srgbClr val="FF0000"/>
                </a:solidFill>
                <a:latin typeface="楷体_GB2312"/>
                <a:ea typeface="楷体_GB2312"/>
                <a:cs typeface="楷体_GB2312"/>
              </a:rPr>
              <a:t>、桃花潭水深千尺，不及汪伦送我情。 </a:t>
            </a:r>
            <a:r>
              <a:rPr lang="en-US" altLang="zh-CN" sz="4000" b="1">
                <a:solidFill>
                  <a:srgbClr val="FF0000"/>
                </a:solidFill>
                <a:latin typeface="楷体_GB2312"/>
                <a:ea typeface="楷体_GB2312"/>
                <a:cs typeface="楷体_GB2312"/>
              </a:rPr>
              <a:t>《</a:t>
            </a:r>
            <a:r>
              <a:rPr lang="zh-CN" altLang="en-US" sz="4000" b="1">
                <a:solidFill>
                  <a:srgbClr val="FF0000"/>
                </a:solidFill>
                <a:latin typeface="楷体_GB2312"/>
                <a:ea typeface="楷体_GB2312"/>
                <a:cs typeface="楷体_GB2312"/>
              </a:rPr>
              <a:t>赠汪伦</a:t>
            </a:r>
            <a:r>
              <a:rPr lang="en-US" altLang="zh-CN" sz="4000" b="1">
                <a:solidFill>
                  <a:srgbClr val="FF0000"/>
                </a:solidFill>
                <a:latin typeface="楷体_GB2312"/>
                <a:ea typeface="楷体_GB2312"/>
                <a:cs typeface="楷体_GB2312"/>
              </a:rPr>
              <a:t>》</a:t>
            </a:r>
          </a:p>
          <a:p>
            <a:pPr>
              <a:lnSpc>
                <a:spcPct val="150000"/>
              </a:lnSpc>
              <a:buClr>
                <a:schemeClr val="bg1"/>
              </a:buClr>
            </a:pPr>
            <a:r>
              <a:rPr lang="en-US" altLang="zh-CN" sz="4000" b="1">
                <a:solidFill>
                  <a:srgbClr val="FF0000"/>
                </a:solidFill>
                <a:latin typeface="楷体_GB2312"/>
                <a:ea typeface="楷体_GB2312"/>
                <a:cs typeface="楷体_GB2312"/>
              </a:rPr>
              <a:t>19</a:t>
            </a:r>
            <a:r>
              <a:rPr lang="zh-CN" altLang="en-US" sz="4000" b="1">
                <a:solidFill>
                  <a:srgbClr val="FF0000"/>
                </a:solidFill>
                <a:latin typeface="楷体_GB2312"/>
                <a:ea typeface="楷体_GB2312"/>
                <a:cs typeface="楷体_GB2312"/>
              </a:rPr>
              <a:t>、白发三千丈，缘愁似个长。 </a:t>
            </a:r>
            <a:r>
              <a:rPr lang="en-US" altLang="zh-CN" sz="4000" b="1">
                <a:solidFill>
                  <a:srgbClr val="FF0000"/>
                </a:solidFill>
                <a:latin typeface="楷体_GB2312"/>
                <a:ea typeface="楷体_GB2312"/>
                <a:cs typeface="楷体_GB2312"/>
              </a:rPr>
              <a:t>《</a:t>
            </a:r>
            <a:r>
              <a:rPr lang="zh-CN" altLang="en-US" sz="4000" b="1">
                <a:solidFill>
                  <a:srgbClr val="FF0000"/>
                </a:solidFill>
                <a:latin typeface="楷体_GB2312"/>
                <a:ea typeface="楷体_GB2312"/>
                <a:cs typeface="楷体_GB2312"/>
              </a:rPr>
              <a:t>秋浦歌</a:t>
            </a:r>
            <a:r>
              <a:rPr lang="en-US" altLang="zh-CN" sz="4000" b="1">
                <a:solidFill>
                  <a:srgbClr val="FF0000"/>
                </a:solidFill>
                <a:latin typeface="楷体_GB2312"/>
                <a:ea typeface="楷体_GB2312"/>
                <a:cs typeface="楷体_GB2312"/>
              </a:rPr>
              <a:t>》</a:t>
            </a:r>
          </a:p>
          <a:p>
            <a:pPr>
              <a:lnSpc>
                <a:spcPct val="150000"/>
              </a:lnSpc>
              <a:buClr>
                <a:schemeClr val="bg1"/>
              </a:buClr>
            </a:pPr>
            <a:r>
              <a:rPr lang="en-US" altLang="zh-CN" sz="4000" b="1">
                <a:solidFill>
                  <a:srgbClr val="000000"/>
                </a:solidFill>
                <a:latin typeface="楷体_GB2312"/>
                <a:ea typeface="楷体_GB2312"/>
                <a:cs typeface="楷体_GB2312"/>
              </a:rPr>
              <a:t>20</a:t>
            </a:r>
            <a:r>
              <a:rPr lang="zh-CN" altLang="en-US" sz="4000" b="1">
                <a:solidFill>
                  <a:srgbClr val="000000"/>
                </a:solidFill>
                <a:latin typeface="楷体_GB2312"/>
                <a:ea typeface="楷体_GB2312"/>
                <a:cs typeface="楷体_GB2312"/>
              </a:rPr>
              <a:t>、何日平胡虏，良人罢远征。 </a:t>
            </a:r>
            <a:r>
              <a:rPr lang="en-US" altLang="zh-CN" sz="4000" b="1">
                <a:solidFill>
                  <a:srgbClr val="000000"/>
                </a:solidFill>
                <a:latin typeface="楷体_GB2312"/>
                <a:ea typeface="楷体_GB2312"/>
                <a:cs typeface="楷体_GB2312"/>
              </a:rPr>
              <a:t>《</a:t>
            </a:r>
            <a:r>
              <a:rPr lang="zh-CN" altLang="en-US" sz="4000" b="1">
                <a:solidFill>
                  <a:srgbClr val="000000"/>
                </a:solidFill>
                <a:latin typeface="楷体_GB2312"/>
                <a:ea typeface="楷体_GB2312"/>
                <a:cs typeface="楷体_GB2312"/>
              </a:rPr>
              <a:t>子夜吴歌</a:t>
            </a:r>
            <a:r>
              <a:rPr lang="en-US" altLang="zh-CN" sz="4000" b="1">
                <a:solidFill>
                  <a:srgbClr val="000000"/>
                </a:solidFill>
                <a:latin typeface="楷体_GB2312"/>
                <a:ea typeface="楷体_GB2312"/>
                <a:cs typeface="楷体_GB2312"/>
              </a:rPr>
              <a:t>》</a:t>
            </a:r>
          </a:p>
          <a:p>
            <a:pPr>
              <a:lnSpc>
                <a:spcPct val="150000"/>
              </a:lnSpc>
              <a:buClr>
                <a:schemeClr val="bg1"/>
              </a:buClr>
            </a:pPr>
            <a:endParaRPr lang="en-US" altLang="zh-CN" sz="4000" b="1">
              <a:solidFill>
                <a:srgbClr val="000000"/>
              </a:solidFill>
              <a:latin typeface="楷体_GB2312"/>
              <a:ea typeface="楷体_GB2312"/>
              <a:cs typeface="楷体_GB231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2101"/>
                                        </p:tgtEl>
                                        <p:attrNameLst>
                                          <p:attrName>style.visibility</p:attrName>
                                        </p:attrNameLst>
                                      </p:cBhvr>
                                      <p:to>
                                        <p:strVal val="visible"/>
                                      </p:to>
                                    </p:set>
                                    <p:anim calcmode="lin" valueType="num">
                                      <p:cBhvr additive="base">
                                        <p:cTn id="7" dur="500" fill="hold"/>
                                        <p:tgtEl>
                                          <p:spTgt spid="132101"/>
                                        </p:tgtEl>
                                        <p:attrNameLst>
                                          <p:attrName>ppt_x</p:attrName>
                                        </p:attrNameLst>
                                      </p:cBhvr>
                                      <p:tavLst>
                                        <p:tav tm="0">
                                          <p:val>
                                            <p:strVal val="#ppt_x"/>
                                          </p:val>
                                        </p:tav>
                                        <p:tav tm="100000">
                                          <p:val>
                                            <p:strVal val="#ppt_x"/>
                                          </p:val>
                                        </p:tav>
                                      </p:tavLst>
                                    </p:anim>
                                    <p:anim calcmode="lin" valueType="num">
                                      <p:cBhvr additive="base">
                                        <p:cTn id="8" dur="500" fill="hold"/>
                                        <p:tgtEl>
                                          <p:spTgt spid="132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1" name="文本框 132100"/>
          <p:cNvSpPr txBox="1">
            <a:spLocks noChangeArrowheads="1"/>
          </p:cNvSpPr>
          <p:nvPr/>
        </p:nvSpPr>
        <p:spPr bwMode="auto">
          <a:xfrm>
            <a:off x="53975" y="36513"/>
            <a:ext cx="11788775" cy="5016500"/>
          </a:xfrm>
          <a:prstGeom prst="rect">
            <a:avLst/>
          </a:prstGeom>
          <a:noFill/>
          <a:ln w="9525">
            <a:noFill/>
            <a:miter lim="800000"/>
            <a:headEnd/>
            <a:tailEnd/>
          </a:ln>
        </p:spPr>
        <p:txBody>
          <a:bodyPr>
            <a:spAutoFit/>
          </a:bodyPr>
          <a:lstStyle/>
          <a:p>
            <a:pPr>
              <a:lnSpc>
                <a:spcPct val="150000"/>
              </a:lnSpc>
              <a:buClr>
                <a:schemeClr val="bg1"/>
              </a:buClr>
            </a:pPr>
            <a:r>
              <a:rPr lang="en-US" altLang="zh-CN" sz="4000" b="1">
                <a:solidFill>
                  <a:srgbClr val="FF0000"/>
                </a:solidFill>
                <a:latin typeface="楷体_GB2312"/>
                <a:ea typeface="楷体_GB2312"/>
                <a:cs typeface="楷体_GB2312"/>
              </a:rPr>
              <a:t>21</a:t>
            </a:r>
            <a:r>
              <a:rPr lang="zh-CN" altLang="en-US" sz="4000" b="1">
                <a:solidFill>
                  <a:srgbClr val="FF0000"/>
                </a:solidFill>
                <a:latin typeface="楷体_GB2312"/>
                <a:ea typeface="楷体_GB2312"/>
                <a:cs typeface="楷体_GB2312"/>
              </a:rPr>
              <a:t>、举杯邀明月，对影成三人。 </a:t>
            </a:r>
            <a:r>
              <a:rPr lang="en-US" altLang="zh-CN" sz="4000" b="1">
                <a:solidFill>
                  <a:srgbClr val="FF0000"/>
                </a:solidFill>
                <a:latin typeface="楷体_GB2312"/>
                <a:ea typeface="楷体_GB2312"/>
                <a:cs typeface="楷体_GB2312"/>
              </a:rPr>
              <a:t>《</a:t>
            </a:r>
            <a:r>
              <a:rPr lang="zh-CN" altLang="en-US" sz="4000" b="1">
                <a:solidFill>
                  <a:srgbClr val="FF0000"/>
                </a:solidFill>
                <a:latin typeface="楷体_GB2312"/>
                <a:ea typeface="楷体_GB2312"/>
                <a:cs typeface="楷体_GB2312"/>
              </a:rPr>
              <a:t>月下独酌</a:t>
            </a:r>
            <a:r>
              <a:rPr lang="en-US" altLang="zh-CN" sz="4000" b="1">
                <a:solidFill>
                  <a:srgbClr val="FF0000"/>
                </a:solidFill>
                <a:latin typeface="楷体_GB2312"/>
                <a:ea typeface="楷体_GB2312"/>
                <a:cs typeface="楷体_GB2312"/>
              </a:rPr>
              <a:t>》</a:t>
            </a:r>
          </a:p>
          <a:p>
            <a:pPr>
              <a:lnSpc>
                <a:spcPct val="150000"/>
              </a:lnSpc>
              <a:buClr>
                <a:schemeClr val="bg1"/>
              </a:buClr>
            </a:pPr>
            <a:r>
              <a:rPr lang="en-US" altLang="zh-CN" sz="4000" b="1">
                <a:solidFill>
                  <a:srgbClr val="FF0000"/>
                </a:solidFill>
                <a:latin typeface="楷体_GB2312"/>
                <a:ea typeface="楷体_GB2312"/>
                <a:cs typeface="楷体_GB2312"/>
              </a:rPr>
              <a:t>22</a:t>
            </a:r>
            <a:r>
              <a:rPr lang="zh-CN" altLang="en-US" sz="4000" b="1">
                <a:solidFill>
                  <a:srgbClr val="FF0000"/>
                </a:solidFill>
                <a:latin typeface="楷体_GB2312"/>
                <a:ea typeface="楷体_GB2312"/>
                <a:cs typeface="楷体_GB2312"/>
              </a:rPr>
              <a:t>、两岸猿声啼不住，轻舟已过万重山。 </a:t>
            </a:r>
          </a:p>
          <a:p>
            <a:pPr>
              <a:buClr>
                <a:schemeClr val="bg1"/>
              </a:buClr>
            </a:pPr>
            <a:r>
              <a:rPr lang="zh-CN" altLang="en-US" sz="4000" b="1">
                <a:solidFill>
                  <a:srgbClr val="FF0000"/>
                </a:solidFill>
                <a:latin typeface="楷体_GB2312"/>
                <a:ea typeface="楷体_GB2312"/>
                <a:cs typeface="楷体_GB2312"/>
              </a:rPr>
              <a:t>                              </a:t>
            </a:r>
            <a:r>
              <a:rPr lang="en-US" altLang="zh-CN" sz="4000" b="1">
                <a:solidFill>
                  <a:srgbClr val="FF0000"/>
                </a:solidFill>
                <a:latin typeface="楷体_GB2312"/>
                <a:ea typeface="楷体_GB2312"/>
                <a:cs typeface="楷体_GB2312"/>
              </a:rPr>
              <a:t>《</a:t>
            </a:r>
            <a:r>
              <a:rPr lang="zh-CN" altLang="en-US" sz="4000" b="1">
                <a:solidFill>
                  <a:srgbClr val="FF0000"/>
                </a:solidFill>
                <a:latin typeface="楷体_GB2312"/>
                <a:ea typeface="楷体_GB2312"/>
                <a:cs typeface="楷体_GB2312"/>
              </a:rPr>
              <a:t>早发白帝城</a:t>
            </a:r>
            <a:r>
              <a:rPr lang="en-US" altLang="zh-CN" sz="4000" b="1">
                <a:solidFill>
                  <a:srgbClr val="FF0000"/>
                </a:solidFill>
                <a:latin typeface="楷体_GB2312"/>
                <a:ea typeface="楷体_GB2312"/>
                <a:cs typeface="楷体_GB2312"/>
              </a:rPr>
              <a:t>》</a:t>
            </a:r>
          </a:p>
          <a:p>
            <a:pPr>
              <a:buClr>
                <a:schemeClr val="bg1"/>
              </a:buClr>
            </a:pPr>
            <a:r>
              <a:rPr lang="en-US" altLang="zh-CN" sz="4000" b="1">
                <a:solidFill>
                  <a:srgbClr val="000000"/>
                </a:solidFill>
                <a:latin typeface="楷体_GB2312"/>
                <a:ea typeface="楷体_GB2312"/>
                <a:cs typeface="楷体_GB2312"/>
              </a:rPr>
              <a:t>23</a:t>
            </a:r>
            <a:r>
              <a:rPr lang="zh-CN" altLang="en-US" sz="4000" b="1">
                <a:solidFill>
                  <a:srgbClr val="000000"/>
                </a:solidFill>
                <a:latin typeface="楷体_GB2312"/>
                <a:ea typeface="楷体_GB2312"/>
                <a:cs typeface="楷体_GB2312"/>
              </a:rPr>
              <a:t>、今人不见古时月，今月曾经照古人。 </a:t>
            </a:r>
          </a:p>
          <a:p>
            <a:pPr>
              <a:buClr>
                <a:schemeClr val="bg1"/>
              </a:buClr>
            </a:pPr>
            <a:r>
              <a:rPr lang="zh-CN" altLang="en-US" sz="4000" b="1">
                <a:solidFill>
                  <a:srgbClr val="000000"/>
                </a:solidFill>
                <a:latin typeface="楷体_GB2312"/>
                <a:ea typeface="楷体_GB2312"/>
                <a:cs typeface="楷体_GB2312"/>
              </a:rPr>
              <a:t>                              </a:t>
            </a:r>
            <a:r>
              <a:rPr lang="en-US" altLang="zh-CN" sz="4000" b="1">
                <a:solidFill>
                  <a:srgbClr val="000000"/>
                </a:solidFill>
                <a:latin typeface="楷体_GB2312"/>
                <a:ea typeface="楷体_GB2312"/>
                <a:cs typeface="楷体_GB2312"/>
              </a:rPr>
              <a:t>《</a:t>
            </a:r>
            <a:r>
              <a:rPr lang="zh-CN" altLang="en-US" sz="4000" b="1">
                <a:solidFill>
                  <a:srgbClr val="000000"/>
                </a:solidFill>
                <a:latin typeface="楷体_GB2312"/>
                <a:ea typeface="楷体_GB2312"/>
                <a:cs typeface="楷体_GB2312"/>
              </a:rPr>
              <a:t>把酒问月</a:t>
            </a:r>
            <a:r>
              <a:rPr lang="en-US" altLang="zh-CN" sz="4000" b="1">
                <a:solidFill>
                  <a:srgbClr val="000000"/>
                </a:solidFill>
                <a:latin typeface="楷体_GB2312"/>
                <a:ea typeface="楷体_GB2312"/>
                <a:cs typeface="楷体_GB2312"/>
              </a:rPr>
              <a:t>》</a:t>
            </a:r>
            <a:br>
              <a:rPr lang="en-US" altLang="zh-CN" sz="4000" b="1">
                <a:solidFill>
                  <a:srgbClr val="000000"/>
                </a:solidFill>
                <a:latin typeface="楷体_GB2312"/>
                <a:ea typeface="楷体_GB2312"/>
                <a:cs typeface="楷体_GB2312"/>
              </a:rPr>
            </a:br>
            <a:r>
              <a:rPr lang="en-US" altLang="zh-CN" sz="4000" b="1">
                <a:solidFill>
                  <a:srgbClr val="000000"/>
                </a:solidFill>
                <a:latin typeface="楷体_GB2312"/>
                <a:ea typeface="楷体_GB2312"/>
                <a:cs typeface="楷体_GB2312"/>
              </a:rPr>
              <a:t>24</a:t>
            </a:r>
            <a:r>
              <a:rPr lang="zh-CN" altLang="en-US" sz="4000" b="1">
                <a:solidFill>
                  <a:srgbClr val="000000"/>
                </a:solidFill>
                <a:latin typeface="楷体_GB2312"/>
                <a:ea typeface="楷体_GB2312"/>
                <a:cs typeface="楷体_GB2312"/>
              </a:rPr>
              <a:t>、安能摧眉折腰事权贵，使我不得开心颜。</a:t>
            </a:r>
          </a:p>
          <a:p>
            <a:pPr>
              <a:buClr>
                <a:schemeClr val="bg1"/>
              </a:buClr>
            </a:pPr>
            <a:r>
              <a:rPr lang="zh-CN" altLang="en-US" sz="4000" b="1">
                <a:solidFill>
                  <a:srgbClr val="000000"/>
                </a:solidFill>
                <a:latin typeface="楷体_GB2312"/>
                <a:ea typeface="楷体_GB2312"/>
                <a:cs typeface="楷体_GB2312"/>
              </a:rPr>
              <a:t>                           </a:t>
            </a:r>
            <a:r>
              <a:rPr lang="en-US" altLang="zh-CN" sz="4000" b="1">
                <a:solidFill>
                  <a:srgbClr val="000000"/>
                </a:solidFill>
                <a:latin typeface="楷体_GB2312"/>
                <a:ea typeface="楷体_GB2312"/>
                <a:cs typeface="楷体_GB2312"/>
              </a:rPr>
              <a:t>《</a:t>
            </a:r>
            <a:r>
              <a:rPr lang="zh-CN" altLang="en-US" sz="4000" b="1">
                <a:solidFill>
                  <a:srgbClr val="000000"/>
                </a:solidFill>
                <a:latin typeface="楷体_GB2312"/>
                <a:ea typeface="楷体_GB2312"/>
                <a:cs typeface="楷体_GB2312"/>
              </a:rPr>
              <a:t>梦游天姥吟留别</a:t>
            </a:r>
            <a:r>
              <a:rPr lang="en-US" altLang="zh-CN" sz="4000" b="1">
                <a:solidFill>
                  <a:srgbClr val="000000"/>
                </a:solidFill>
                <a:latin typeface="楷体_GB2312"/>
                <a:ea typeface="楷体_GB2312"/>
                <a:cs typeface="楷体_GB2312"/>
              </a:rPr>
              <a:t>》 </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132101">
                                            <p:txEl>
                                              <p:pRg st="0" end="0"/>
                                            </p:txEl>
                                          </p:spTgt>
                                        </p:tgtEl>
                                        <p:attrNameLst>
                                          <p:attrName>style.visibility</p:attrName>
                                        </p:attrNameLst>
                                      </p:cBhvr>
                                      <p:to>
                                        <p:strVal val="visible"/>
                                      </p:to>
                                    </p:set>
                                    <p:anim calcmode="lin" valueType="num">
                                      <p:cBhvr additive="base">
                                        <p:cTn id="7" dur="500" fill="hold"/>
                                        <p:tgtEl>
                                          <p:spTgt spid="13210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210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1" nodeType="withEffect">
                                  <p:stCondLst>
                                    <p:cond delay="0"/>
                                  </p:stCondLst>
                                  <p:childTnLst>
                                    <p:set>
                                      <p:cBhvr>
                                        <p:cTn id="10" dur="1" fill="hold">
                                          <p:stCondLst>
                                            <p:cond delay="0"/>
                                          </p:stCondLst>
                                        </p:cTn>
                                        <p:tgtEl>
                                          <p:spTgt spid="132101">
                                            <p:txEl>
                                              <p:pRg st="1" end="1"/>
                                            </p:txEl>
                                          </p:spTgt>
                                        </p:tgtEl>
                                        <p:attrNameLst>
                                          <p:attrName>style.visibility</p:attrName>
                                        </p:attrNameLst>
                                      </p:cBhvr>
                                      <p:to>
                                        <p:strVal val="visible"/>
                                      </p:to>
                                    </p:set>
                                    <p:anim calcmode="lin" valueType="num">
                                      <p:cBhvr additive="base">
                                        <p:cTn id="11" dur="500" fill="hold"/>
                                        <p:tgtEl>
                                          <p:spTgt spid="13210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32101">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1" nodeType="withEffect">
                                  <p:stCondLst>
                                    <p:cond delay="0"/>
                                  </p:stCondLst>
                                  <p:childTnLst>
                                    <p:set>
                                      <p:cBhvr>
                                        <p:cTn id="14" dur="1" fill="hold">
                                          <p:stCondLst>
                                            <p:cond delay="0"/>
                                          </p:stCondLst>
                                        </p:cTn>
                                        <p:tgtEl>
                                          <p:spTgt spid="132101">
                                            <p:txEl>
                                              <p:pRg st="2" end="2"/>
                                            </p:txEl>
                                          </p:spTgt>
                                        </p:tgtEl>
                                        <p:attrNameLst>
                                          <p:attrName>style.visibility</p:attrName>
                                        </p:attrNameLst>
                                      </p:cBhvr>
                                      <p:to>
                                        <p:strVal val="visible"/>
                                      </p:to>
                                    </p:set>
                                    <p:anim calcmode="lin" valueType="num">
                                      <p:cBhvr additive="base">
                                        <p:cTn id="15" dur="500" fill="hold"/>
                                        <p:tgtEl>
                                          <p:spTgt spid="132101">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32101">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1" nodeType="withEffect">
                                  <p:stCondLst>
                                    <p:cond delay="0"/>
                                  </p:stCondLst>
                                  <p:childTnLst>
                                    <p:set>
                                      <p:cBhvr>
                                        <p:cTn id="18" dur="1" fill="hold">
                                          <p:stCondLst>
                                            <p:cond delay="0"/>
                                          </p:stCondLst>
                                        </p:cTn>
                                        <p:tgtEl>
                                          <p:spTgt spid="132101">
                                            <p:txEl>
                                              <p:pRg st="3" end="3"/>
                                            </p:txEl>
                                          </p:spTgt>
                                        </p:tgtEl>
                                        <p:attrNameLst>
                                          <p:attrName>style.visibility</p:attrName>
                                        </p:attrNameLst>
                                      </p:cBhvr>
                                      <p:to>
                                        <p:strVal val="visible"/>
                                      </p:to>
                                    </p:set>
                                    <p:anim calcmode="lin" valueType="num">
                                      <p:cBhvr additive="base">
                                        <p:cTn id="19" dur="500" fill="hold"/>
                                        <p:tgtEl>
                                          <p:spTgt spid="13210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2101">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1" nodeType="withEffect">
                                  <p:stCondLst>
                                    <p:cond delay="0"/>
                                  </p:stCondLst>
                                  <p:childTnLst>
                                    <p:set>
                                      <p:cBhvr>
                                        <p:cTn id="22" dur="1" fill="hold">
                                          <p:stCondLst>
                                            <p:cond delay="0"/>
                                          </p:stCondLst>
                                        </p:cTn>
                                        <p:tgtEl>
                                          <p:spTgt spid="132101">
                                            <p:txEl>
                                              <p:pRg st="4" end="4"/>
                                            </p:txEl>
                                          </p:spTgt>
                                        </p:tgtEl>
                                        <p:attrNameLst>
                                          <p:attrName>style.visibility</p:attrName>
                                        </p:attrNameLst>
                                      </p:cBhvr>
                                      <p:to>
                                        <p:strVal val="visible"/>
                                      </p:to>
                                    </p:set>
                                    <p:anim calcmode="lin" valueType="num">
                                      <p:cBhvr additive="base">
                                        <p:cTn id="23" dur="500" fill="hold"/>
                                        <p:tgtEl>
                                          <p:spTgt spid="132101">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32101">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1" nodeType="withEffect">
                                  <p:stCondLst>
                                    <p:cond delay="0"/>
                                  </p:stCondLst>
                                  <p:childTnLst>
                                    <p:set>
                                      <p:cBhvr>
                                        <p:cTn id="26" dur="1" fill="hold">
                                          <p:stCondLst>
                                            <p:cond delay="0"/>
                                          </p:stCondLst>
                                        </p:cTn>
                                        <p:tgtEl>
                                          <p:spTgt spid="132101">
                                            <p:txEl>
                                              <p:pRg st="5" end="5"/>
                                            </p:txEl>
                                          </p:spTgt>
                                        </p:tgtEl>
                                        <p:attrNameLst>
                                          <p:attrName>style.visibility</p:attrName>
                                        </p:attrNameLst>
                                      </p:cBhvr>
                                      <p:to>
                                        <p:strVal val="visible"/>
                                      </p:to>
                                    </p:set>
                                    <p:anim calcmode="lin" valueType="num">
                                      <p:cBhvr additive="base">
                                        <p:cTn id="27" dur="500" fill="hold"/>
                                        <p:tgtEl>
                                          <p:spTgt spid="132101">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3210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1" grpId="0" build="allAtOnce"/>
      <p:bldP spid="132101" grpId="1" build="allAtOnce" bldLvl="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60" name="文本框 173059"/>
          <p:cNvSpPr txBox="1"/>
          <p:nvPr/>
        </p:nvSpPr>
        <p:spPr>
          <a:xfrm>
            <a:off x="5241925" y="428625"/>
            <a:ext cx="6653213" cy="6000750"/>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fontAlgn="auto">
              <a:lnSpc>
                <a:spcPts val="5120"/>
              </a:lnSpc>
              <a:spcBef>
                <a:spcPts val="0"/>
              </a:spcBef>
              <a:spcAft>
                <a:spcPts val="0"/>
              </a:spcAft>
              <a:defRPr/>
            </a:pPr>
            <a:r>
              <a:rPr lang="en-US" altLang="zh-CN" sz="4000" b="1" dirty="0">
                <a:latin typeface="Arial" panose="020B0604020202020204" pitchFamily="34" charset="0"/>
              </a:rPr>
              <a:t>      </a:t>
            </a:r>
            <a:r>
              <a:rPr lang="zh-CN" altLang="en-US" sz="4000" b="1" dirty="0">
                <a:latin typeface="Arial" panose="020B0604020202020204" pitchFamily="34" charset="0"/>
              </a:rPr>
              <a:t>李白的诗歌流传下来的只有十分之一，有</a:t>
            </a:r>
            <a:r>
              <a:rPr lang="en-US" altLang="zh-CN" sz="4000" b="1" dirty="0">
                <a:latin typeface="Arial" panose="020B0604020202020204" pitchFamily="34" charset="0"/>
              </a:rPr>
              <a:t>990</a:t>
            </a:r>
            <a:r>
              <a:rPr lang="zh-CN" altLang="en-US" sz="4000" b="1" dirty="0">
                <a:latin typeface="Arial" panose="020B0604020202020204" pitchFamily="34" charset="0"/>
              </a:rPr>
              <a:t>多首。其诗大多为描写山水和抒发内心的情感为主。诗风</a:t>
            </a:r>
            <a:r>
              <a:rPr lang="zh-CN" altLang="en-US" sz="4000" b="1" dirty="0">
                <a:solidFill>
                  <a:srgbClr val="FF0000"/>
                </a:solidFill>
                <a:latin typeface="Arial" panose="020B0604020202020204" pitchFamily="34" charset="0"/>
              </a:rPr>
              <a:t>清新飘逸、豪放、雄奇壮丽</a:t>
            </a:r>
            <a:r>
              <a:rPr lang="zh-CN" altLang="en-US" sz="4000" b="1" dirty="0">
                <a:latin typeface="Arial" panose="020B0604020202020204" pitchFamily="34" charset="0"/>
              </a:rPr>
              <a:t>。代表作品有</a:t>
            </a:r>
            <a:r>
              <a:rPr lang="en-US" altLang="zh-CN" sz="4000" b="1" dirty="0">
                <a:latin typeface="Arial" panose="020B0604020202020204" pitchFamily="34" charset="0"/>
              </a:rPr>
              <a:t>《</a:t>
            </a:r>
            <a:r>
              <a:rPr lang="zh-CN" altLang="en-US" sz="4000" b="1" dirty="0">
                <a:latin typeface="Arial" panose="020B0604020202020204" pitchFamily="34" charset="0"/>
                <a:hlinkClick r:id="rId2"/>
              </a:rPr>
              <a:t>蜀道难</a:t>
            </a:r>
            <a:r>
              <a:rPr lang="en-US" altLang="zh-CN" sz="4000" b="1" dirty="0">
                <a:latin typeface="Arial" panose="020B0604020202020204" pitchFamily="34" charset="0"/>
              </a:rPr>
              <a:t>》《</a:t>
            </a:r>
            <a:r>
              <a:rPr lang="zh-CN" altLang="en-US" sz="4000" b="1" dirty="0">
                <a:latin typeface="Arial" panose="020B0604020202020204" pitchFamily="34" charset="0"/>
                <a:hlinkClick r:id="rId3"/>
              </a:rPr>
              <a:t>行路难</a:t>
            </a:r>
            <a:r>
              <a:rPr lang="en-US" altLang="zh-CN" sz="4000" b="1" dirty="0">
                <a:latin typeface="Arial" panose="020B0604020202020204" pitchFamily="34" charset="0"/>
              </a:rPr>
              <a:t>》《</a:t>
            </a:r>
            <a:r>
              <a:rPr lang="zh-CN" altLang="en-US" sz="4000" b="1" dirty="0">
                <a:latin typeface="Arial" panose="020B0604020202020204" pitchFamily="34" charset="0"/>
                <a:hlinkClick r:id="rId4"/>
              </a:rPr>
              <a:t>月下独酌</a:t>
            </a:r>
            <a:r>
              <a:rPr lang="en-US" altLang="zh-CN" sz="4000" b="1" dirty="0">
                <a:latin typeface="Arial" panose="020B0604020202020204" pitchFamily="34" charset="0"/>
              </a:rPr>
              <a:t>》《</a:t>
            </a:r>
            <a:r>
              <a:rPr lang="zh-CN" altLang="en-US" sz="4000" b="1" dirty="0">
                <a:latin typeface="Arial" panose="020B0604020202020204" pitchFamily="34" charset="0"/>
                <a:hlinkClick r:id="rId5"/>
              </a:rPr>
              <a:t>望庐山瀑布</a:t>
            </a:r>
            <a:r>
              <a:rPr lang="en-US" altLang="zh-CN" sz="4000" b="1" dirty="0">
                <a:latin typeface="Arial" panose="020B0604020202020204" pitchFamily="34" charset="0"/>
              </a:rPr>
              <a:t>》《</a:t>
            </a:r>
            <a:r>
              <a:rPr lang="zh-CN" altLang="en-US" sz="4000" b="1" dirty="0">
                <a:latin typeface="Arial" panose="020B0604020202020204" pitchFamily="34" charset="0"/>
                <a:hlinkClick r:id="rId6"/>
              </a:rPr>
              <a:t>大鹏赋</a:t>
            </a:r>
            <a:r>
              <a:rPr lang="en-US" altLang="zh-CN" sz="4000" b="1" dirty="0">
                <a:latin typeface="Arial" panose="020B0604020202020204" pitchFamily="34" charset="0"/>
              </a:rPr>
              <a:t>》</a:t>
            </a:r>
            <a:r>
              <a:rPr lang="zh-CN" altLang="en-US" sz="4000" b="1" dirty="0">
                <a:latin typeface="Arial" panose="020B0604020202020204" pitchFamily="34" charset="0"/>
              </a:rPr>
              <a:t>等，有</a:t>
            </a:r>
            <a:r>
              <a:rPr lang="en-US" altLang="zh-CN" sz="4000" b="1" dirty="0">
                <a:solidFill>
                  <a:srgbClr val="FF0000"/>
                </a:solidFill>
                <a:latin typeface="Arial" panose="020B0604020202020204" pitchFamily="34" charset="0"/>
              </a:rPr>
              <a:t>《</a:t>
            </a:r>
            <a:r>
              <a:rPr lang="zh-CN" altLang="en-US" sz="4000" b="1" dirty="0">
                <a:solidFill>
                  <a:srgbClr val="FF0000"/>
                </a:solidFill>
                <a:latin typeface="Arial" panose="020B0604020202020204" pitchFamily="34" charset="0"/>
              </a:rPr>
              <a:t>李太白集</a:t>
            </a:r>
            <a:r>
              <a:rPr lang="en-US" altLang="zh-CN" sz="4000" b="1">
                <a:solidFill>
                  <a:srgbClr val="FF0000"/>
                </a:solidFill>
                <a:latin typeface="Arial" panose="020B0604020202020204" pitchFamily="34" charset="0"/>
              </a:rPr>
              <a:t>》</a:t>
            </a:r>
          </a:p>
        </p:txBody>
      </p:sp>
      <p:sp>
        <p:nvSpPr>
          <p:cNvPr id="122882" name="文本框 122881"/>
          <p:cNvSpPr txBox="1"/>
          <p:nvPr/>
        </p:nvSpPr>
        <p:spPr>
          <a:xfrm>
            <a:off x="162560" y="95885"/>
            <a:ext cx="5079365" cy="1107996"/>
          </a:xfrm>
          <a:prstGeom prst="rect">
            <a:avLst/>
          </a:prstGeom>
          <a:noFill/>
          <a:ln w="9525">
            <a:noFill/>
          </a:ln>
        </p:spPr>
        <p:txBody>
          <a:bodyPr wrap="square">
            <a:spAutoFit/>
          </a:bodyPr>
          <a:lstStyle/>
          <a:p>
            <a:pPr fontAlgn="auto">
              <a:spcBef>
                <a:spcPct val="50000"/>
              </a:spcBef>
              <a:spcAft>
                <a:spcPts val="0"/>
              </a:spcAft>
              <a:defRPr/>
            </a:pPr>
            <a:r>
              <a:rPr lang="zh-CN" altLang="en-US" sz="6600" b="1" dirty="0" smtClean="0">
                <a:ln w="22225">
                  <a:solidFill>
                    <a:schemeClr val="accent2"/>
                  </a:solidFill>
                  <a:prstDash val="solid"/>
                </a:ln>
                <a:solidFill>
                  <a:schemeClr val="accent2">
                    <a:lumMod val="40000"/>
                    <a:lumOff val="60000"/>
                  </a:schemeClr>
                </a:solidFill>
                <a:latin typeface="Arial" panose="020B0604020202020204" pitchFamily="34" charset="0"/>
                <a:ea typeface="楷体_GB2312" pitchFamily="49" charset="-122"/>
              </a:rPr>
              <a:t>一</a:t>
            </a:r>
            <a:r>
              <a:rPr lang="zh-CN" altLang="zh-CN" sz="6600" b="1" dirty="0" smtClean="0">
                <a:ln w="22225">
                  <a:solidFill>
                    <a:schemeClr val="accent2"/>
                  </a:solidFill>
                  <a:prstDash val="solid"/>
                </a:ln>
                <a:solidFill>
                  <a:schemeClr val="accent2">
                    <a:lumMod val="40000"/>
                    <a:lumOff val="60000"/>
                  </a:schemeClr>
                </a:solidFill>
                <a:latin typeface="Arial" panose="020B0604020202020204" pitchFamily="34" charset="0"/>
                <a:ea typeface="楷体_GB2312" pitchFamily="49" charset="-122"/>
              </a:rPr>
              <a:t>走近</a:t>
            </a:r>
            <a:r>
              <a:rPr lang="zh-CN" altLang="zh-CN" sz="6600" b="1" dirty="0">
                <a:ln w="22225">
                  <a:solidFill>
                    <a:schemeClr val="accent2"/>
                  </a:solidFill>
                  <a:prstDash val="solid"/>
                </a:ln>
                <a:solidFill>
                  <a:schemeClr val="accent2">
                    <a:lumMod val="40000"/>
                    <a:lumOff val="60000"/>
                  </a:schemeClr>
                </a:solidFill>
                <a:latin typeface="Arial" panose="020B0604020202020204" pitchFamily="34" charset="0"/>
                <a:ea typeface="楷体_GB2312" pitchFamily="49" charset="-122"/>
              </a:rPr>
              <a:t>作者</a:t>
            </a:r>
          </a:p>
        </p:txBody>
      </p:sp>
      <p:pic>
        <p:nvPicPr>
          <p:cNvPr id="23555" name="图片 1" descr="timg (6)"/>
          <p:cNvPicPr>
            <a:picLocks noChangeAspect="1"/>
          </p:cNvPicPr>
          <p:nvPr/>
        </p:nvPicPr>
        <p:blipFill>
          <a:blip r:embed="rId7"/>
          <a:srcRect/>
          <a:stretch>
            <a:fillRect/>
          </a:stretch>
        </p:blipFill>
        <p:spPr bwMode="auto">
          <a:xfrm>
            <a:off x="330200" y="1327150"/>
            <a:ext cx="4211638" cy="5338763"/>
          </a:xfrm>
          <a:prstGeom prst="rect">
            <a:avLst/>
          </a:prstGeom>
          <a:noFill/>
          <a:ln w="9525">
            <a:noFill/>
            <a:miter lim="800000"/>
            <a:headEnd/>
            <a:tailEnd/>
          </a:ln>
        </p:spPr>
      </p:pic>
    </p:spTree>
  </p:cSld>
  <p:clrMapOvr>
    <a:masterClrMapping/>
  </p:clrMapOvr>
  <p:transition spd="med">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文本框 122881"/>
          <p:cNvSpPr txBox="1"/>
          <p:nvPr/>
        </p:nvSpPr>
        <p:spPr>
          <a:xfrm>
            <a:off x="141288" y="-154547"/>
            <a:ext cx="4477000" cy="2631490"/>
          </a:xfrm>
          <a:prstGeom prst="rect">
            <a:avLst/>
          </a:prstGeom>
          <a:noFill/>
          <a:ln w="9525">
            <a:noFill/>
          </a:ln>
        </p:spPr>
        <p:txBody>
          <a:bodyPr wrap="square">
            <a:spAutoFit/>
            <a:scene3d>
              <a:camera prst="orthographicFront"/>
              <a:lightRig rig="threePt" dir="t"/>
            </a:scene3d>
          </a:bodyPr>
          <a:lstStyle/>
          <a:p>
            <a:pPr fontAlgn="auto">
              <a:spcBef>
                <a:spcPct val="50000"/>
              </a:spcBef>
              <a:spcAft>
                <a:spcPts val="0"/>
              </a:spcAft>
              <a:defRPr/>
            </a:pPr>
            <a:r>
              <a:rPr lang="zh-CN" altLang="en-US" sz="6600" b="1" dirty="0" smtClean="0">
                <a:ln w="22225">
                  <a:solidFill>
                    <a:schemeClr val="accent2"/>
                  </a:solidFill>
                  <a:prstDash val="solid"/>
                </a:ln>
                <a:solidFill>
                  <a:schemeClr val="accent2">
                    <a:lumMod val="40000"/>
                    <a:lumOff val="60000"/>
                  </a:schemeClr>
                </a:solidFill>
                <a:latin typeface="楷体_GB2312" pitchFamily="49" charset="-122"/>
                <a:ea typeface="楷体_GB2312" pitchFamily="49" charset="-122"/>
                <a:sym typeface="+mn-ea"/>
              </a:rPr>
              <a:t>二 题解</a:t>
            </a:r>
            <a:endParaRPr lang="zh-CN" altLang="en-US" sz="6600" b="1" dirty="0">
              <a:ln w="22225">
                <a:solidFill>
                  <a:schemeClr val="accent2"/>
                </a:solidFill>
                <a:prstDash val="solid"/>
              </a:ln>
              <a:solidFill>
                <a:schemeClr val="accent2">
                  <a:lumMod val="40000"/>
                  <a:lumOff val="60000"/>
                </a:schemeClr>
              </a:solidFill>
              <a:latin typeface="楷体_GB2312" pitchFamily="49" charset="-122"/>
              <a:ea typeface="楷体_GB2312" pitchFamily="49" charset="-122"/>
            </a:endParaRPr>
          </a:p>
          <a:p>
            <a:pPr fontAlgn="auto">
              <a:spcBef>
                <a:spcPct val="50000"/>
              </a:spcBef>
              <a:spcAft>
                <a:spcPts val="0"/>
              </a:spcAft>
              <a:defRPr/>
            </a:pPr>
            <a:endParaRPr lang="zh-CN" altLang="en-US" sz="6600" b="1" dirty="0">
              <a:ln w="22225">
                <a:solidFill>
                  <a:schemeClr val="accent2"/>
                </a:solidFill>
                <a:prstDash val="solid"/>
              </a:ln>
              <a:solidFill>
                <a:schemeClr val="accent2">
                  <a:lumMod val="40000"/>
                  <a:lumOff val="60000"/>
                </a:schemeClr>
              </a:solidFill>
              <a:latin typeface="楷体_GB2312" pitchFamily="49" charset="-122"/>
              <a:ea typeface="楷体_GB2312" pitchFamily="49" charset="-122"/>
            </a:endParaRPr>
          </a:p>
        </p:txBody>
      </p:sp>
      <p:sp>
        <p:nvSpPr>
          <p:cNvPr id="186370" name="Rectangle 4"/>
          <p:cNvSpPr>
            <a:spLocks noGrp="1"/>
          </p:cNvSpPr>
          <p:nvPr>
            <p:ph idx="1"/>
          </p:nvPr>
        </p:nvSpPr>
        <p:spPr>
          <a:xfrm>
            <a:off x="141288" y="949325"/>
            <a:ext cx="6535737" cy="5708650"/>
          </a:xfrm>
          <a:solidFill>
            <a:schemeClr val="bg1">
              <a:alpha val="100000"/>
            </a:schemeClr>
          </a:solidFill>
          <a:ln w="57150">
            <a:solidFill>
              <a:schemeClr val="accent2">
                <a:alpha val="100000"/>
              </a:schemeClr>
            </a:solidFill>
          </a:ln>
        </p:spPr>
        <p:txBody>
          <a:bodyPr rtlCol="0">
            <a:normAutofit fontScale="97500"/>
          </a:bodyPr>
          <a:lstStyle/>
          <a:p>
            <a:pPr eaLnBrk="1" fontAlgn="auto" hangingPunct="1">
              <a:lnSpc>
                <a:spcPct val="135000"/>
              </a:lnSpc>
              <a:spcBef>
                <a:spcPct val="0"/>
              </a:spcBef>
              <a:spcAft>
                <a:spcPts val="0"/>
              </a:spcAft>
              <a:buFont typeface="Arial" panose="020B0604020202020204" pitchFamily="34" charset="0"/>
              <a:buNone/>
              <a:defRPr/>
            </a:pPr>
            <a:r>
              <a:rPr lang="en-US" altLang="zh-CN" sz="4000" b="1" dirty="0">
                <a:latin typeface="宋体" panose="02010600030101010101" pitchFamily="2" charset="-122"/>
              </a:rPr>
              <a:t>    《</a:t>
            </a:r>
            <a:r>
              <a:rPr lang="zh-CN" altLang="en-US" sz="4000" b="1" dirty="0">
                <a:latin typeface="宋体" panose="02010600030101010101" pitchFamily="2" charset="-122"/>
              </a:rPr>
              <a:t>行路难</a:t>
            </a:r>
            <a:r>
              <a:rPr lang="en-US" altLang="zh-CN" sz="4000" b="1" dirty="0">
                <a:latin typeface="宋体" panose="02010600030101010101" pitchFamily="2" charset="-122"/>
              </a:rPr>
              <a:t>》</a:t>
            </a:r>
            <a:r>
              <a:rPr lang="zh-CN" altLang="en-US" sz="4000" b="1" dirty="0">
                <a:latin typeface="宋体" panose="02010600030101010101" pitchFamily="2" charset="-122"/>
              </a:rPr>
              <a:t>是乐府杂曲，本为汉代歌谣，是</a:t>
            </a:r>
            <a:r>
              <a:rPr lang="zh-CN" altLang="en-US" sz="4000" b="1" dirty="0" smtClean="0">
                <a:solidFill>
                  <a:srgbClr val="E24130"/>
                </a:solidFill>
                <a:latin typeface="宋体" panose="02010600030101010101" pitchFamily="2" charset="-122"/>
              </a:rPr>
              <a:t>乐府</a:t>
            </a:r>
            <a:r>
              <a:rPr lang="zh-CN" altLang="en-US" sz="4000" b="1" dirty="0">
                <a:solidFill>
                  <a:srgbClr val="E24130"/>
                </a:solidFill>
                <a:latin typeface="宋体" panose="02010600030101010101" pitchFamily="2" charset="-122"/>
              </a:rPr>
              <a:t>古</a:t>
            </a:r>
            <a:r>
              <a:rPr lang="zh-CN" altLang="en-US" sz="4000" b="1" dirty="0" smtClean="0">
                <a:solidFill>
                  <a:srgbClr val="E24130"/>
                </a:solidFill>
                <a:latin typeface="宋体" panose="02010600030101010101" pitchFamily="2" charset="-122"/>
              </a:rPr>
              <a:t>题</a:t>
            </a:r>
            <a:r>
              <a:rPr lang="zh-CN" altLang="en-US" sz="4000" b="1" dirty="0">
                <a:latin typeface="宋体" panose="02010600030101010101" pitchFamily="2" charset="-122"/>
              </a:rPr>
              <a:t>，多写进途艰难和离别的伤悲。李白于天宝三年（</a:t>
            </a:r>
            <a:r>
              <a:rPr lang="en-US" altLang="zh-CN" sz="4000" b="1" dirty="0">
                <a:latin typeface="宋体" panose="02010600030101010101" pitchFamily="2" charset="-122"/>
              </a:rPr>
              <a:t>744</a:t>
            </a:r>
            <a:r>
              <a:rPr lang="zh-CN" altLang="en-US" sz="4000" b="1" dirty="0">
                <a:latin typeface="宋体" panose="02010600030101010101" pitchFamily="2" charset="-122"/>
              </a:rPr>
              <a:t>）离于长安时，以</a:t>
            </a:r>
            <a:r>
              <a:rPr lang="en-US" altLang="zh-CN" sz="4000" b="1" dirty="0">
                <a:latin typeface="宋体" panose="02010600030101010101" pitchFamily="2" charset="-122"/>
              </a:rPr>
              <a:t>《</a:t>
            </a:r>
            <a:r>
              <a:rPr lang="zh-CN" altLang="en-US" sz="4000" b="1" dirty="0">
                <a:latin typeface="宋体" panose="02010600030101010101" pitchFamily="2" charset="-122"/>
              </a:rPr>
              <a:t>行路难</a:t>
            </a:r>
            <a:r>
              <a:rPr lang="en-US" altLang="zh-CN" sz="4000" b="1" dirty="0">
                <a:latin typeface="宋体" panose="02010600030101010101" pitchFamily="2" charset="-122"/>
              </a:rPr>
              <a:t>》</a:t>
            </a:r>
            <a:r>
              <a:rPr lang="zh-CN" altLang="en-US" sz="4000" b="1" dirty="0">
                <a:latin typeface="宋体" panose="02010600030101010101" pitchFamily="2" charset="-122"/>
              </a:rPr>
              <a:t>为题写了三首诗，这是第一首 ， 是一首</a:t>
            </a:r>
            <a:r>
              <a:rPr lang="zh-CN" altLang="en-US" sz="4000" b="1" dirty="0">
                <a:solidFill>
                  <a:srgbClr val="E24130"/>
                </a:solidFill>
                <a:latin typeface="宋体" panose="02010600030101010101" pitchFamily="2" charset="-122"/>
              </a:rPr>
              <a:t>乐府诗</a:t>
            </a:r>
            <a:r>
              <a:rPr lang="zh-CN" altLang="en-US" sz="4000" b="1" dirty="0">
                <a:latin typeface="宋体" panose="02010600030101010101" pitchFamily="2" charset="-122"/>
              </a:rPr>
              <a:t>。</a:t>
            </a:r>
          </a:p>
        </p:txBody>
      </p:sp>
      <p:pic>
        <p:nvPicPr>
          <p:cNvPr id="27651" name="图片 1" descr="timg (11)"/>
          <p:cNvPicPr>
            <a:picLocks noChangeAspect="1"/>
          </p:cNvPicPr>
          <p:nvPr/>
        </p:nvPicPr>
        <p:blipFill>
          <a:blip r:embed="rId2"/>
          <a:srcRect/>
          <a:stretch>
            <a:fillRect/>
          </a:stretch>
        </p:blipFill>
        <p:spPr bwMode="auto">
          <a:xfrm>
            <a:off x="6807200" y="158750"/>
            <a:ext cx="5200650" cy="6540500"/>
          </a:xfrm>
          <a:prstGeom prst="rect">
            <a:avLst/>
          </a:prstGeom>
          <a:noFill/>
          <a:ln w="9525">
            <a:noFill/>
            <a:miter lim="800000"/>
            <a:headEnd/>
            <a:tailEnd/>
          </a:ln>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6370">
                                            <p:bg/>
                                          </p:spTgt>
                                        </p:tgtEl>
                                        <p:attrNameLst>
                                          <p:attrName>style.visibility</p:attrName>
                                        </p:attrNameLst>
                                      </p:cBhvr>
                                      <p:to>
                                        <p:strVal val="visible"/>
                                      </p:to>
                                    </p:set>
                                    <p:anim calcmode="lin" valueType="num">
                                      <p:cBhvr additive="base">
                                        <p:cTn id="7" dur="500" fill="hold"/>
                                        <p:tgtEl>
                                          <p:spTgt spid="186370">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86370">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6370">
                                            <p:txEl>
                                              <p:pRg st="0" end="0"/>
                                            </p:txEl>
                                          </p:spTgt>
                                        </p:tgtEl>
                                        <p:attrNameLst>
                                          <p:attrName>style.visibility</p:attrName>
                                        </p:attrNameLst>
                                      </p:cBhvr>
                                      <p:to>
                                        <p:strVal val="visible"/>
                                      </p:to>
                                    </p:set>
                                    <p:anim calcmode="lin" valueType="num">
                                      <p:cBhvr additive="base">
                                        <p:cTn id="13" dur="500" fill="hold"/>
                                        <p:tgtEl>
                                          <p:spTgt spid="18637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637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0"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33028" y="246657"/>
            <a:ext cx="7162476" cy="1107996"/>
          </a:xfrm>
          <a:prstGeom prst="rect">
            <a:avLst/>
          </a:prstGeom>
          <a:noFill/>
        </p:spPr>
        <p:txBody>
          <a:bodyPr wrap="square" rtlCol="0">
            <a:spAutoFit/>
          </a:bodyPr>
          <a:lstStyle/>
          <a:p>
            <a:r>
              <a:rPr lang="zh-CN" altLang="en-US" sz="6600" b="1" dirty="0" smtClean="0">
                <a:solidFill>
                  <a:srgbClr val="FF0000"/>
                </a:solidFill>
                <a:latin typeface="+mn-ea"/>
                <a:ea typeface="+mn-ea"/>
              </a:rPr>
              <a:t>三 初读品音乐</a:t>
            </a:r>
            <a:r>
              <a:rPr lang="zh-CN" altLang="en-US" sz="6600" b="1" dirty="0">
                <a:solidFill>
                  <a:srgbClr val="FF0000"/>
                </a:solidFill>
                <a:latin typeface="+mn-ea"/>
                <a:ea typeface="+mn-ea"/>
              </a:rPr>
              <a:t>美</a:t>
            </a:r>
          </a:p>
        </p:txBody>
      </p:sp>
      <p:sp>
        <p:nvSpPr>
          <p:cNvPr id="5" name="文本框 4"/>
          <p:cNvSpPr txBox="1"/>
          <p:nvPr/>
        </p:nvSpPr>
        <p:spPr>
          <a:xfrm>
            <a:off x="1314996" y="1354653"/>
            <a:ext cx="8634730" cy="5015865"/>
          </a:xfrm>
          <a:prstGeom prst="rect">
            <a:avLst/>
          </a:prstGeom>
          <a:noFill/>
        </p:spPr>
        <p:txBody>
          <a:bodyPr wrap="square" rtlCol="0">
            <a:spAutoFit/>
          </a:bodyPr>
          <a:lstStyle/>
          <a:p>
            <a:pPr fontAlgn="auto">
              <a:lnSpc>
                <a:spcPct val="200000"/>
              </a:lnSpc>
            </a:pPr>
            <a:r>
              <a:rPr lang="en-US" altLang="zh-CN" sz="4000" b="1" dirty="0"/>
              <a:t>1</a:t>
            </a:r>
            <a:r>
              <a:rPr lang="zh-CN" altLang="en-US" sz="4000" b="1" dirty="0"/>
              <a:t>、结合注释，自己试读</a:t>
            </a:r>
            <a:endParaRPr lang="en-US" altLang="zh-CN" sz="4000" b="1" dirty="0"/>
          </a:p>
          <a:p>
            <a:pPr fontAlgn="auto">
              <a:lnSpc>
                <a:spcPct val="200000"/>
              </a:lnSpc>
            </a:pPr>
            <a:r>
              <a:rPr lang="en-US" altLang="zh-CN" sz="4000" b="1" dirty="0"/>
              <a:t>2</a:t>
            </a:r>
            <a:r>
              <a:rPr lang="zh-CN" altLang="en-US" sz="4000" b="1" dirty="0"/>
              <a:t>、录音范读，注意诗歌的节奏和韵律</a:t>
            </a:r>
            <a:endParaRPr lang="en-US" altLang="zh-CN" sz="4000" b="1" dirty="0"/>
          </a:p>
          <a:p>
            <a:pPr fontAlgn="auto">
              <a:lnSpc>
                <a:spcPct val="200000"/>
              </a:lnSpc>
            </a:pPr>
            <a:r>
              <a:rPr lang="en-US" altLang="zh-CN" sz="4000" b="1" dirty="0"/>
              <a:t>3</a:t>
            </a:r>
            <a:r>
              <a:rPr lang="zh-CN" altLang="en-US" sz="4000" b="1" dirty="0"/>
              <a:t>、自由朗读，再次体会</a:t>
            </a:r>
            <a:endParaRPr lang="en-US" altLang="zh-CN" sz="4000" b="1" dirty="0"/>
          </a:p>
          <a:p>
            <a:pPr fontAlgn="auto">
              <a:lnSpc>
                <a:spcPct val="200000"/>
              </a:lnSpc>
            </a:pPr>
            <a:r>
              <a:rPr lang="en-US" altLang="zh-CN" sz="4000" b="1" dirty="0"/>
              <a:t>4</a:t>
            </a:r>
            <a:r>
              <a:rPr lang="zh-CN" altLang="en-US" sz="4000" b="1" dirty="0"/>
              <a:t>、班级赛读，共同交流</a:t>
            </a:r>
          </a:p>
        </p:txBody>
      </p:sp>
    </p:spTree>
    <p:extLst>
      <p:ext uri="{BB962C8B-B14F-4D97-AF65-F5344CB8AC3E}">
        <p14:creationId xmlns:p14="http://schemas.microsoft.com/office/powerpoint/2010/main" val="39491415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图片 79875" descr="30-3">
            <a:hlinkClick r:id="" action="ppaction://noaction">
              <a:snd r:embed="rId2" name="30-3行路难（其一）.wav"/>
            </a:hlinkClick>
          </p:cNvPr>
          <p:cNvPicPr>
            <a:picLocks noChangeAspect="1"/>
          </p:cNvPicPr>
          <p:nvPr/>
        </p:nvPicPr>
        <p:blipFill>
          <a:blip r:embed="rId3">
            <a:lum contrast="30000"/>
          </a:blip>
          <a:srcRect/>
          <a:stretch>
            <a:fillRect/>
          </a:stretch>
        </p:blipFill>
        <p:spPr bwMode="auto">
          <a:xfrm>
            <a:off x="4008438" y="200025"/>
            <a:ext cx="5400675" cy="1504950"/>
          </a:xfrm>
          <a:prstGeom prst="rect">
            <a:avLst/>
          </a:prstGeom>
          <a:noFill/>
          <a:ln w="9525">
            <a:noFill/>
            <a:miter lim="800000"/>
            <a:headEnd/>
            <a:tailEnd/>
          </a:ln>
        </p:spPr>
      </p:pic>
      <p:sp>
        <p:nvSpPr>
          <p:cNvPr id="79878" name="矩形 79877"/>
          <p:cNvSpPr/>
          <p:nvPr/>
        </p:nvSpPr>
        <p:spPr>
          <a:xfrm>
            <a:off x="7077075" y="1704975"/>
            <a:ext cx="1565275" cy="708025"/>
          </a:xfrm>
          <a:prstGeom prst="rect">
            <a:avLst/>
          </a:prstGeom>
          <a:noFill/>
          <a:ln w="9525">
            <a:noFill/>
          </a:ln>
        </p:spPr>
        <p:txBody>
          <a:bodyPr>
            <a:spAutoFit/>
          </a:bodyPr>
          <a:lstStyle/>
          <a:p>
            <a:pPr fontAlgn="auto">
              <a:spcBef>
                <a:spcPts val="0"/>
              </a:spcBef>
              <a:spcAft>
                <a:spcPts val="0"/>
              </a:spcAft>
              <a:defRPr/>
            </a:pPr>
            <a:r>
              <a:rPr lang="zh-CN" altLang="en-US" sz="4000" b="1" dirty="0">
                <a:solidFill>
                  <a:srgbClr val="000000"/>
                </a:solidFill>
                <a:effectLst>
                  <a:outerShdw blurRad="38100" dist="38100" dir="2700000">
                    <a:srgbClr val="C0C0C0"/>
                  </a:outerShdw>
                </a:effectLst>
                <a:latin typeface="楷体_GB2312" pitchFamily="49" charset="-122"/>
                <a:ea typeface="楷体_GB2312" pitchFamily="49" charset="-122"/>
              </a:rPr>
              <a:t>李 白</a:t>
            </a:r>
          </a:p>
        </p:txBody>
      </p:sp>
      <p:sp>
        <p:nvSpPr>
          <p:cNvPr id="28676" name="文本框 79883"/>
          <p:cNvSpPr txBox="1">
            <a:spLocks noChangeArrowheads="1"/>
          </p:cNvSpPr>
          <p:nvPr/>
        </p:nvSpPr>
        <p:spPr bwMode="auto">
          <a:xfrm>
            <a:off x="5664200" y="3573463"/>
            <a:ext cx="2303463" cy="522287"/>
          </a:xfrm>
          <a:prstGeom prst="rect">
            <a:avLst/>
          </a:prstGeom>
          <a:noFill/>
          <a:ln w="9525">
            <a:noFill/>
            <a:miter lim="800000"/>
            <a:headEnd/>
            <a:tailEnd/>
          </a:ln>
        </p:spPr>
        <p:txBody>
          <a:bodyPr>
            <a:spAutoFit/>
          </a:bodyPr>
          <a:lstStyle/>
          <a:p>
            <a:pPr>
              <a:spcBef>
                <a:spcPct val="50000"/>
              </a:spcBef>
            </a:pPr>
            <a:endParaRPr lang="zh-CN" altLang="en-US" sz="2800">
              <a:solidFill>
                <a:srgbClr val="3333FF"/>
              </a:solidFill>
              <a:ea typeface="楷体_GB2312"/>
              <a:cs typeface="楷体_GB2312"/>
            </a:endParaRPr>
          </a:p>
        </p:txBody>
      </p:sp>
      <p:sp>
        <p:nvSpPr>
          <p:cNvPr id="79886" name="文本框 79885"/>
          <p:cNvSpPr txBox="1">
            <a:spLocks noChangeArrowheads="1"/>
          </p:cNvSpPr>
          <p:nvPr/>
        </p:nvSpPr>
        <p:spPr bwMode="auto">
          <a:xfrm>
            <a:off x="1400175" y="2314575"/>
            <a:ext cx="8251825" cy="3970338"/>
          </a:xfrm>
          <a:prstGeom prst="rect">
            <a:avLst/>
          </a:prstGeom>
          <a:noFill/>
          <a:ln w="9525">
            <a:noFill/>
            <a:miter lim="800000"/>
            <a:headEnd/>
            <a:tailEnd/>
          </a:ln>
        </p:spPr>
        <p:txBody>
          <a:bodyPr>
            <a:spAutoFit/>
          </a:bodyPr>
          <a:lstStyle/>
          <a:p>
            <a:pPr>
              <a:lnSpc>
                <a:spcPts val="5038"/>
              </a:lnSpc>
            </a:pPr>
            <a:r>
              <a:rPr lang="zh-CN" altLang="en-US" sz="4000" b="1" dirty="0">
                <a:solidFill>
                  <a:srgbClr val="000000"/>
                </a:solidFill>
                <a:ea typeface="楷体_GB2312"/>
                <a:cs typeface="楷体_GB2312"/>
              </a:rPr>
              <a:t>金</a:t>
            </a:r>
            <a:r>
              <a:rPr lang="zh-CN" altLang="en-US" sz="4000" b="1" u="sng" dirty="0">
                <a:solidFill>
                  <a:srgbClr val="FF0000"/>
                </a:solidFill>
                <a:ea typeface="楷体_GB2312"/>
                <a:cs typeface="楷体_GB2312"/>
              </a:rPr>
              <a:t>樽</a:t>
            </a:r>
            <a:r>
              <a:rPr lang="zh-CN" altLang="en-US" sz="4000" b="1" dirty="0">
                <a:solidFill>
                  <a:srgbClr val="000000"/>
                </a:solidFill>
                <a:ea typeface="楷体_GB2312"/>
                <a:cs typeface="楷体_GB2312"/>
              </a:rPr>
              <a:t>清酒</a:t>
            </a:r>
            <a:r>
              <a:rPr lang="zh-CN" altLang="en-US" sz="4000" b="1" u="sng" dirty="0">
                <a:solidFill>
                  <a:srgbClr val="FF0000"/>
                </a:solidFill>
                <a:ea typeface="楷体_GB2312"/>
                <a:cs typeface="楷体_GB2312"/>
              </a:rPr>
              <a:t>斗</a:t>
            </a:r>
            <a:r>
              <a:rPr lang="zh-CN" altLang="en-US" sz="4000" b="1" dirty="0">
                <a:solidFill>
                  <a:srgbClr val="000000"/>
                </a:solidFill>
                <a:ea typeface="楷体_GB2312"/>
                <a:cs typeface="楷体_GB2312"/>
              </a:rPr>
              <a:t>十千，玉盘珍</a:t>
            </a:r>
            <a:r>
              <a:rPr lang="zh-CN" altLang="en-US" sz="4000" b="1" u="sng" dirty="0">
                <a:solidFill>
                  <a:srgbClr val="FF0000"/>
                </a:solidFill>
                <a:ea typeface="楷体_GB2312"/>
                <a:cs typeface="楷体_GB2312"/>
              </a:rPr>
              <a:t>馐</a:t>
            </a:r>
            <a:r>
              <a:rPr lang="zh-CN" altLang="en-US" sz="4000" b="1" dirty="0">
                <a:solidFill>
                  <a:srgbClr val="000000"/>
                </a:solidFill>
                <a:ea typeface="楷体_GB2312"/>
                <a:cs typeface="楷体_GB2312"/>
              </a:rPr>
              <a:t>直万钱。</a:t>
            </a:r>
          </a:p>
          <a:p>
            <a:pPr>
              <a:lnSpc>
                <a:spcPts val="5038"/>
              </a:lnSpc>
            </a:pPr>
            <a:r>
              <a:rPr lang="zh-CN" altLang="en-US" sz="4000" b="1" dirty="0">
                <a:solidFill>
                  <a:srgbClr val="000000"/>
                </a:solidFill>
                <a:ea typeface="楷体_GB2312"/>
                <a:cs typeface="楷体_GB2312"/>
              </a:rPr>
              <a:t>停杯投</a:t>
            </a:r>
            <a:r>
              <a:rPr lang="zh-CN" altLang="en-US" sz="4000" b="1" u="sng" dirty="0">
                <a:solidFill>
                  <a:srgbClr val="FF0000"/>
                </a:solidFill>
                <a:ea typeface="楷体_GB2312"/>
                <a:cs typeface="楷体_GB2312"/>
              </a:rPr>
              <a:t>箸</a:t>
            </a:r>
            <a:r>
              <a:rPr lang="zh-CN" altLang="en-US" sz="4000" b="1" dirty="0">
                <a:solidFill>
                  <a:srgbClr val="000000"/>
                </a:solidFill>
                <a:ea typeface="楷体_GB2312"/>
                <a:cs typeface="楷体_GB2312"/>
              </a:rPr>
              <a:t>不能食，拔剑四顾心茫然。</a:t>
            </a:r>
          </a:p>
          <a:p>
            <a:pPr>
              <a:lnSpc>
                <a:spcPts val="5038"/>
              </a:lnSpc>
            </a:pPr>
            <a:r>
              <a:rPr lang="zh-CN" altLang="en-US" sz="4000" b="1" dirty="0">
                <a:solidFill>
                  <a:srgbClr val="000000"/>
                </a:solidFill>
                <a:ea typeface="楷体_GB2312"/>
                <a:cs typeface="楷体_GB2312"/>
              </a:rPr>
              <a:t>欲渡黄河冰</a:t>
            </a:r>
            <a:r>
              <a:rPr lang="zh-CN" altLang="en-US" sz="4000" b="1" u="sng" dirty="0">
                <a:solidFill>
                  <a:srgbClr val="FF0000"/>
                </a:solidFill>
                <a:ea typeface="楷体_GB2312"/>
                <a:cs typeface="楷体_GB2312"/>
              </a:rPr>
              <a:t>塞</a:t>
            </a:r>
            <a:r>
              <a:rPr lang="zh-CN" altLang="en-US" sz="4000" b="1" dirty="0">
                <a:solidFill>
                  <a:srgbClr val="000000"/>
                </a:solidFill>
                <a:ea typeface="楷体_GB2312"/>
                <a:cs typeface="楷体_GB2312"/>
              </a:rPr>
              <a:t>川，将登太</a:t>
            </a:r>
            <a:r>
              <a:rPr lang="zh-CN" altLang="en-US" sz="4000" b="1" dirty="0">
                <a:solidFill>
                  <a:srgbClr val="FF0000"/>
                </a:solidFill>
                <a:ea typeface="楷体_GB2312"/>
                <a:cs typeface="楷体_GB2312"/>
              </a:rPr>
              <a:t>行</a:t>
            </a:r>
            <a:r>
              <a:rPr lang="zh-CN" altLang="en-US" sz="4000" b="1" dirty="0">
                <a:solidFill>
                  <a:srgbClr val="000000"/>
                </a:solidFill>
                <a:ea typeface="楷体_GB2312"/>
                <a:cs typeface="楷体_GB2312"/>
              </a:rPr>
              <a:t>雪满山。</a:t>
            </a:r>
          </a:p>
          <a:p>
            <a:pPr>
              <a:lnSpc>
                <a:spcPts val="5038"/>
              </a:lnSpc>
            </a:pPr>
            <a:r>
              <a:rPr lang="zh-CN" altLang="en-US" sz="4000" b="1" dirty="0">
                <a:solidFill>
                  <a:srgbClr val="000000"/>
                </a:solidFill>
                <a:ea typeface="楷体_GB2312"/>
                <a:cs typeface="楷体_GB2312"/>
              </a:rPr>
              <a:t>闲来垂钓碧溪上，忽复乘舟梦日边。</a:t>
            </a:r>
          </a:p>
          <a:p>
            <a:pPr>
              <a:lnSpc>
                <a:spcPts val="5038"/>
              </a:lnSpc>
            </a:pPr>
            <a:r>
              <a:rPr lang="zh-CN" altLang="en-US" sz="4000" b="1" dirty="0">
                <a:solidFill>
                  <a:srgbClr val="000000"/>
                </a:solidFill>
                <a:ea typeface="楷体_GB2312"/>
                <a:cs typeface="楷体_GB2312"/>
              </a:rPr>
              <a:t>行路难﹗行路难﹗多</a:t>
            </a:r>
            <a:r>
              <a:rPr lang="zh-CN" altLang="en-US" sz="4000" b="1" u="sng" dirty="0">
                <a:solidFill>
                  <a:srgbClr val="FF0000"/>
                </a:solidFill>
                <a:ea typeface="楷体_GB2312"/>
                <a:cs typeface="楷体_GB2312"/>
              </a:rPr>
              <a:t>歧</a:t>
            </a:r>
            <a:r>
              <a:rPr lang="zh-CN" altLang="en-US" sz="4000" b="1" dirty="0">
                <a:solidFill>
                  <a:srgbClr val="000000"/>
                </a:solidFill>
                <a:ea typeface="楷体_GB2312"/>
                <a:cs typeface="楷体_GB2312"/>
              </a:rPr>
              <a:t>路，今安在？</a:t>
            </a:r>
          </a:p>
          <a:p>
            <a:pPr>
              <a:lnSpc>
                <a:spcPts val="5038"/>
              </a:lnSpc>
            </a:pPr>
            <a:r>
              <a:rPr lang="zh-CN" altLang="en-US" sz="4000" b="1" dirty="0">
                <a:solidFill>
                  <a:srgbClr val="000000"/>
                </a:solidFill>
                <a:ea typeface="楷体_GB2312"/>
                <a:cs typeface="楷体_GB2312"/>
              </a:rPr>
              <a:t>长风破浪会有时，直挂云帆济沧海。</a:t>
            </a:r>
            <a:r>
              <a:rPr lang="zh-CN" altLang="en-US" sz="3200" b="1" dirty="0">
                <a:solidFill>
                  <a:srgbClr val="000000"/>
                </a:solidFill>
              </a:rPr>
              <a:t>     </a:t>
            </a:r>
          </a:p>
        </p:txBody>
      </p:sp>
      <p:sp>
        <p:nvSpPr>
          <p:cNvPr id="79888" name="AutoShape 6"/>
          <p:cNvSpPr>
            <a:spLocks noChangeArrowheads="1"/>
          </p:cNvSpPr>
          <p:nvPr/>
        </p:nvSpPr>
        <p:spPr bwMode="auto">
          <a:xfrm>
            <a:off x="1847850" y="1320800"/>
            <a:ext cx="1009650" cy="647700"/>
          </a:xfrm>
          <a:prstGeom prst="wedgeRectCallout">
            <a:avLst>
              <a:gd name="adj1" fmla="val -4218"/>
              <a:gd name="adj2" fmla="val 150194"/>
            </a:avLst>
          </a:prstGeom>
          <a:solidFill>
            <a:schemeClr val="bg1"/>
          </a:solidFill>
          <a:ln w="9525">
            <a:solidFill>
              <a:schemeClr val="tx1"/>
            </a:solidFill>
            <a:miter lim="800000"/>
            <a:headEnd/>
            <a:tailEnd/>
          </a:ln>
        </p:spPr>
        <p:txBody>
          <a:bodyPr/>
          <a:lstStyle/>
          <a:p>
            <a:pPr algn="ctr"/>
            <a:r>
              <a:rPr lang="en-US" altLang="zh-CN" sz="4000">
                <a:solidFill>
                  <a:srgbClr val="FF0000"/>
                </a:solidFill>
                <a:latin typeface="Calibri" pitchFamily="34" charset="0"/>
              </a:rPr>
              <a:t>zūn</a:t>
            </a:r>
            <a:endParaRPr lang="zh-CN" altLang="en-US" sz="4000">
              <a:solidFill>
                <a:schemeClr val="tx2"/>
              </a:solidFill>
              <a:latin typeface="Calibri" pitchFamily="34" charset="0"/>
            </a:endParaRPr>
          </a:p>
        </p:txBody>
      </p:sp>
      <p:sp>
        <p:nvSpPr>
          <p:cNvPr id="79889" name="AutoShape 10"/>
          <p:cNvSpPr>
            <a:spLocks noChangeArrowheads="1"/>
          </p:cNvSpPr>
          <p:nvPr/>
        </p:nvSpPr>
        <p:spPr bwMode="auto">
          <a:xfrm>
            <a:off x="161925" y="2960688"/>
            <a:ext cx="996950" cy="612775"/>
          </a:xfrm>
          <a:prstGeom prst="wedgeRectCallout">
            <a:avLst>
              <a:gd name="adj1" fmla="val 274093"/>
              <a:gd name="adj2" fmla="val 18634"/>
            </a:avLst>
          </a:prstGeom>
          <a:solidFill>
            <a:schemeClr val="bg1"/>
          </a:solidFill>
          <a:ln w="9525">
            <a:solidFill>
              <a:schemeClr val="tx1"/>
            </a:solidFill>
            <a:miter lim="800000"/>
            <a:headEnd/>
            <a:tailEnd/>
          </a:ln>
        </p:spPr>
        <p:txBody>
          <a:bodyPr/>
          <a:lstStyle/>
          <a:p>
            <a:r>
              <a:rPr lang="en-US" altLang="zh-CN" sz="4000">
                <a:solidFill>
                  <a:srgbClr val="FF0000"/>
                </a:solidFill>
                <a:latin typeface="Calibri" pitchFamily="34" charset="0"/>
              </a:rPr>
              <a:t>zhù</a:t>
            </a:r>
            <a:endParaRPr lang="zh-CN" altLang="en-US" sz="4000">
              <a:solidFill>
                <a:srgbClr val="FF0000"/>
              </a:solidFill>
              <a:latin typeface="Calibri" pitchFamily="34" charset="0"/>
            </a:endParaRPr>
          </a:p>
        </p:txBody>
      </p:sp>
      <p:sp>
        <p:nvSpPr>
          <p:cNvPr id="79890" name="AutoShape 8"/>
          <p:cNvSpPr>
            <a:spLocks noChangeArrowheads="1"/>
          </p:cNvSpPr>
          <p:nvPr/>
        </p:nvSpPr>
        <p:spPr bwMode="auto">
          <a:xfrm>
            <a:off x="3319463" y="1395413"/>
            <a:ext cx="1074737" cy="573087"/>
          </a:xfrm>
          <a:prstGeom prst="wedgeRectCallout">
            <a:avLst>
              <a:gd name="adj1" fmla="val 1773"/>
              <a:gd name="adj2" fmla="val 167315"/>
            </a:avLst>
          </a:prstGeom>
          <a:solidFill>
            <a:schemeClr val="bg1"/>
          </a:solidFill>
          <a:ln w="9525">
            <a:solidFill>
              <a:schemeClr val="tx1"/>
            </a:solidFill>
            <a:miter lim="800000"/>
            <a:headEnd/>
            <a:tailEnd/>
          </a:ln>
        </p:spPr>
        <p:txBody>
          <a:bodyPr/>
          <a:lstStyle/>
          <a:p>
            <a:r>
              <a:rPr lang="en-US" altLang="zh-CN" sz="4000">
                <a:solidFill>
                  <a:srgbClr val="FF0000"/>
                </a:solidFill>
                <a:latin typeface="Calibri" pitchFamily="34" charset="0"/>
              </a:rPr>
              <a:t>dǒu</a:t>
            </a:r>
            <a:endParaRPr lang="zh-CN" altLang="en-US" sz="4000">
              <a:solidFill>
                <a:schemeClr val="tx2"/>
              </a:solidFill>
              <a:latin typeface="Calibri" pitchFamily="34" charset="0"/>
            </a:endParaRPr>
          </a:p>
        </p:txBody>
      </p:sp>
      <p:sp>
        <p:nvSpPr>
          <p:cNvPr id="79891" name="AutoShape 6"/>
          <p:cNvSpPr>
            <a:spLocks noChangeArrowheads="1"/>
          </p:cNvSpPr>
          <p:nvPr/>
        </p:nvSpPr>
        <p:spPr bwMode="auto">
          <a:xfrm>
            <a:off x="5905500" y="1490663"/>
            <a:ext cx="1171575" cy="647700"/>
          </a:xfrm>
          <a:prstGeom prst="wedgeRectCallout">
            <a:avLst>
              <a:gd name="adj1" fmla="val 79880"/>
              <a:gd name="adj2" fmla="val 113037"/>
            </a:avLst>
          </a:prstGeom>
          <a:solidFill>
            <a:schemeClr val="bg1"/>
          </a:solidFill>
          <a:ln w="9525">
            <a:solidFill>
              <a:schemeClr val="tx1"/>
            </a:solidFill>
            <a:miter lim="800000"/>
            <a:headEnd/>
            <a:tailEnd/>
          </a:ln>
        </p:spPr>
        <p:txBody>
          <a:bodyPr/>
          <a:lstStyle/>
          <a:p>
            <a:pPr algn="ctr"/>
            <a:r>
              <a:rPr lang="en-US" altLang="zh-CN" sz="4000">
                <a:solidFill>
                  <a:srgbClr val="FF0000"/>
                </a:solidFill>
                <a:latin typeface="Calibri" pitchFamily="34" charset="0"/>
              </a:rPr>
              <a:t>xi</a:t>
            </a:r>
            <a:r>
              <a:rPr lang="en-US" altLang="en-US" sz="4000">
                <a:solidFill>
                  <a:srgbClr val="FF0000"/>
                </a:solidFill>
              </a:rPr>
              <a:t>ū</a:t>
            </a:r>
            <a:endParaRPr lang="zh-CN" altLang="en-US" sz="4000">
              <a:solidFill>
                <a:schemeClr val="tx2"/>
              </a:solidFill>
              <a:latin typeface="Calibri" pitchFamily="34" charset="0"/>
            </a:endParaRPr>
          </a:p>
        </p:txBody>
      </p:sp>
      <p:sp>
        <p:nvSpPr>
          <p:cNvPr id="79893" name="AutoShape 6"/>
          <p:cNvSpPr>
            <a:spLocks noChangeArrowheads="1"/>
          </p:cNvSpPr>
          <p:nvPr/>
        </p:nvSpPr>
        <p:spPr bwMode="auto">
          <a:xfrm>
            <a:off x="127000" y="3905250"/>
            <a:ext cx="1066800" cy="576263"/>
          </a:xfrm>
          <a:prstGeom prst="wedgeRectCallout">
            <a:avLst>
              <a:gd name="adj1" fmla="val 332380"/>
              <a:gd name="adj2" fmla="val -39208"/>
            </a:avLst>
          </a:prstGeom>
          <a:solidFill>
            <a:schemeClr val="bg1"/>
          </a:solidFill>
          <a:ln w="9525">
            <a:solidFill>
              <a:schemeClr val="tx1"/>
            </a:solidFill>
            <a:miter lim="800000"/>
            <a:headEnd/>
            <a:tailEnd/>
          </a:ln>
        </p:spPr>
        <p:txBody>
          <a:bodyPr/>
          <a:lstStyle/>
          <a:p>
            <a:pPr algn="ctr"/>
            <a:r>
              <a:rPr lang="en-US" altLang="zh-CN" sz="4000">
                <a:solidFill>
                  <a:srgbClr val="FF0000"/>
                </a:solidFill>
                <a:latin typeface="Calibri" pitchFamily="34" charset="0"/>
              </a:rPr>
              <a:t>s</a:t>
            </a:r>
            <a:r>
              <a:rPr lang="en-US" altLang="en-US" sz="4000">
                <a:solidFill>
                  <a:srgbClr val="FF0000"/>
                </a:solidFill>
              </a:rPr>
              <a:t>è</a:t>
            </a:r>
            <a:endParaRPr lang="zh-CN" altLang="en-US" sz="4000">
              <a:solidFill>
                <a:srgbClr val="FF0000"/>
              </a:solidFill>
              <a:latin typeface="Calibri" pitchFamily="34" charset="0"/>
            </a:endParaRPr>
          </a:p>
        </p:txBody>
      </p:sp>
      <p:sp>
        <p:nvSpPr>
          <p:cNvPr id="79894" name="AutoShape 6"/>
          <p:cNvSpPr>
            <a:spLocks noChangeArrowheads="1"/>
          </p:cNvSpPr>
          <p:nvPr/>
        </p:nvSpPr>
        <p:spPr bwMode="auto">
          <a:xfrm>
            <a:off x="469900" y="4921250"/>
            <a:ext cx="758825" cy="762000"/>
          </a:xfrm>
          <a:prstGeom prst="wedgeRectCallout">
            <a:avLst>
              <a:gd name="adj1" fmla="val 749245"/>
              <a:gd name="adj2" fmla="val -6903"/>
            </a:avLst>
          </a:prstGeom>
          <a:solidFill>
            <a:schemeClr val="bg1"/>
          </a:solidFill>
          <a:ln w="9525">
            <a:solidFill>
              <a:schemeClr val="tx1"/>
            </a:solidFill>
            <a:miter lim="800000"/>
            <a:headEnd/>
            <a:tailEnd/>
          </a:ln>
        </p:spPr>
        <p:txBody>
          <a:bodyPr/>
          <a:lstStyle/>
          <a:p>
            <a:pPr algn="ctr"/>
            <a:r>
              <a:rPr lang="en-US" altLang="zh-CN" sz="4000">
                <a:solidFill>
                  <a:srgbClr val="FF0000"/>
                </a:solidFill>
                <a:latin typeface="Calibri" pitchFamily="34" charset="0"/>
              </a:rPr>
              <a:t>q</a:t>
            </a:r>
            <a:r>
              <a:rPr lang="en-US" altLang="en-US" sz="4000">
                <a:solidFill>
                  <a:srgbClr val="FF0000"/>
                </a:solidFill>
              </a:rPr>
              <a:t>í</a:t>
            </a:r>
            <a:endParaRPr lang="zh-CN" altLang="en-US" sz="4000">
              <a:solidFill>
                <a:schemeClr val="tx2"/>
              </a:solidFill>
              <a:latin typeface="Calibri" pitchFamily="34" charset="0"/>
            </a:endParaRPr>
          </a:p>
        </p:txBody>
      </p:sp>
      <p:sp>
        <p:nvSpPr>
          <p:cNvPr id="122882" name="文本框 122881"/>
          <p:cNvSpPr txBox="1"/>
          <p:nvPr/>
        </p:nvSpPr>
        <p:spPr>
          <a:xfrm>
            <a:off x="162560" y="95885"/>
            <a:ext cx="4379595" cy="1106805"/>
          </a:xfrm>
          <a:prstGeom prst="rect">
            <a:avLst/>
          </a:prstGeom>
          <a:noFill/>
          <a:ln w="9525">
            <a:noFill/>
          </a:ln>
        </p:spPr>
        <p:txBody>
          <a:bodyPr>
            <a:spAutoFit/>
          </a:bodyPr>
          <a:lstStyle/>
          <a:p>
            <a:pPr fontAlgn="auto">
              <a:spcBef>
                <a:spcPct val="50000"/>
              </a:spcBef>
              <a:spcAft>
                <a:spcPts val="0"/>
              </a:spcAft>
              <a:defRPr/>
            </a:pPr>
            <a:r>
              <a:rPr lang="zh-CN" altLang="zh-CN" sz="6600" b="1">
                <a:ln w="22225">
                  <a:solidFill>
                    <a:schemeClr val="accent2"/>
                  </a:solidFill>
                  <a:prstDash val="solid"/>
                </a:ln>
                <a:solidFill>
                  <a:schemeClr val="accent2">
                    <a:lumMod val="40000"/>
                    <a:lumOff val="60000"/>
                  </a:schemeClr>
                </a:solidFill>
                <a:latin typeface="Arial" panose="020B0604020202020204" pitchFamily="34" charset="0"/>
                <a:ea typeface="楷体_GB2312" pitchFamily="49" charset="-122"/>
              </a:rPr>
              <a:t>听读朗读</a:t>
            </a:r>
          </a:p>
        </p:txBody>
      </p:sp>
      <p:pic>
        <p:nvPicPr>
          <p:cNvPr id="28685" name="图片 80908" descr="ssh3-4a"/>
          <p:cNvPicPr>
            <a:picLocks noChangeAspect="1"/>
          </p:cNvPicPr>
          <p:nvPr/>
        </p:nvPicPr>
        <p:blipFill>
          <a:blip r:embed="rId4"/>
          <a:srcRect/>
          <a:stretch>
            <a:fillRect/>
          </a:stretch>
        </p:blipFill>
        <p:spPr bwMode="auto">
          <a:xfrm>
            <a:off x="9409113" y="95250"/>
            <a:ext cx="2757487" cy="6488113"/>
          </a:xfrm>
          <a:prstGeom prst="rect">
            <a:avLst/>
          </a:prstGeom>
          <a:noFill/>
          <a:ln w="9525">
            <a:noFill/>
            <a:miter lim="800000"/>
            <a:headEnd/>
            <a:tailEnd/>
          </a:ln>
        </p:spPr>
      </p:pic>
      <p:sp>
        <p:nvSpPr>
          <p:cNvPr id="2" name="AutoShape 6"/>
          <p:cNvSpPr>
            <a:spLocks noChangeArrowheads="1"/>
          </p:cNvSpPr>
          <p:nvPr/>
        </p:nvSpPr>
        <p:spPr bwMode="auto">
          <a:xfrm>
            <a:off x="8842375" y="1433513"/>
            <a:ext cx="1317625" cy="763587"/>
          </a:xfrm>
          <a:prstGeom prst="wedgeRectCallout">
            <a:avLst>
              <a:gd name="adj1" fmla="val -162000"/>
              <a:gd name="adj2" fmla="val 290264"/>
            </a:avLst>
          </a:prstGeom>
          <a:solidFill>
            <a:schemeClr val="bg1"/>
          </a:solidFill>
          <a:ln w="9525">
            <a:solidFill>
              <a:schemeClr val="tx1"/>
            </a:solidFill>
            <a:miter lim="800000"/>
            <a:headEnd/>
            <a:tailEnd/>
          </a:ln>
        </p:spPr>
        <p:txBody>
          <a:bodyPr/>
          <a:lstStyle/>
          <a:p>
            <a:pPr algn="ctr"/>
            <a:r>
              <a:rPr lang="en-US" altLang="zh-CN" sz="4000">
                <a:solidFill>
                  <a:srgbClr val="FF0000"/>
                </a:solidFill>
                <a:latin typeface="Calibri" pitchFamily="34" charset="0"/>
              </a:rPr>
              <a:t>háng</a:t>
            </a:r>
          </a:p>
        </p:txBody>
      </p:sp>
    </p:spTree>
    <p:extLst>
      <p:ext uri="{BB962C8B-B14F-4D97-AF65-F5344CB8AC3E}">
        <p14:creationId xmlns:p14="http://schemas.microsoft.com/office/powerpoint/2010/main" val="188400185"/>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9886"/>
                                        </p:tgtEl>
                                        <p:attrNameLst>
                                          <p:attrName>style.visibility</p:attrName>
                                        </p:attrNameLst>
                                      </p:cBhvr>
                                      <p:to>
                                        <p:strVal val="visible"/>
                                      </p:to>
                                    </p:set>
                                    <p:anim calcmode="lin" valueType="num">
                                      <p:cBhvr additive="base">
                                        <p:cTn id="7" dur="500" fill="hold"/>
                                        <p:tgtEl>
                                          <p:spTgt spid="79886"/>
                                        </p:tgtEl>
                                        <p:attrNameLst>
                                          <p:attrName>ppt_x</p:attrName>
                                        </p:attrNameLst>
                                      </p:cBhvr>
                                      <p:tavLst>
                                        <p:tav tm="0">
                                          <p:val>
                                            <p:strVal val="#ppt_x"/>
                                          </p:val>
                                        </p:tav>
                                        <p:tav tm="100000">
                                          <p:val>
                                            <p:strVal val="#ppt_x"/>
                                          </p:val>
                                        </p:tav>
                                      </p:tavLst>
                                    </p:anim>
                                    <p:anim calcmode="lin" valueType="num">
                                      <p:cBhvr additive="base">
                                        <p:cTn id="8" dur="500" fill="hold"/>
                                        <p:tgtEl>
                                          <p:spTgt spid="7988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79888"/>
                                        </p:tgtEl>
                                        <p:attrNameLst>
                                          <p:attrName>style.visibility</p:attrName>
                                        </p:attrNameLst>
                                      </p:cBhvr>
                                      <p:to>
                                        <p:strVal val="visible"/>
                                      </p:to>
                                    </p:set>
                                    <p:animEffect transition="in" filter="box(in)">
                                      <p:cBhvr>
                                        <p:cTn id="13" dur="500"/>
                                        <p:tgtEl>
                                          <p:spTgt spid="7988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9890"/>
                                        </p:tgtEl>
                                        <p:attrNameLst>
                                          <p:attrName>style.visibility</p:attrName>
                                        </p:attrNameLst>
                                      </p:cBhvr>
                                      <p:to>
                                        <p:strVal val="visible"/>
                                      </p:to>
                                    </p:set>
                                    <p:anim calcmode="lin" valueType="num">
                                      <p:cBhvr additive="base">
                                        <p:cTn id="18" dur="500" fill="hold"/>
                                        <p:tgtEl>
                                          <p:spTgt spid="79890"/>
                                        </p:tgtEl>
                                        <p:attrNameLst>
                                          <p:attrName>ppt_x</p:attrName>
                                        </p:attrNameLst>
                                      </p:cBhvr>
                                      <p:tavLst>
                                        <p:tav tm="0">
                                          <p:val>
                                            <p:strVal val="#ppt_x"/>
                                          </p:val>
                                        </p:tav>
                                        <p:tav tm="100000">
                                          <p:val>
                                            <p:strVal val="#ppt_x"/>
                                          </p:val>
                                        </p:tav>
                                      </p:tavLst>
                                    </p:anim>
                                    <p:anim calcmode="lin" valueType="num">
                                      <p:cBhvr additive="base">
                                        <p:cTn id="19" dur="500" fill="hold"/>
                                        <p:tgtEl>
                                          <p:spTgt spid="7989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9891"/>
                                        </p:tgtEl>
                                        <p:attrNameLst>
                                          <p:attrName>style.visibility</p:attrName>
                                        </p:attrNameLst>
                                      </p:cBhvr>
                                      <p:to>
                                        <p:strVal val="visible"/>
                                      </p:to>
                                    </p:set>
                                    <p:anim calcmode="lin" valueType="num">
                                      <p:cBhvr additive="base">
                                        <p:cTn id="24" dur="500" fill="hold"/>
                                        <p:tgtEl>
                                          <p:spTgt spid="79891"/>
                                        </p:tgtEl>
                                        <p:attrNameLst>
                                          <p:attrName>ppt_x</p:attrName>
                                        </p:attrNameLst>
                                      </p:cBhvr>
                                      <p:tavLst>
                                        <p:tav tm="0">
                                          <p:val>
                                            <p:strVal val="#ppt_x"/>
                                          </p:val>
                                        </p:tav>
                                        <p:tav tm="100000">
                                          <p:val>
                                            <p:strVal val="#ppt_x"/>
                                          </p:val>
                                        </p:tav>
                                      </p:tavLst>
                                    </p:anim>
                                    <p:anim calcmode="lin" valueType="num">
                                      <p:cBhvr additive="base">
                                        <p:cTn id="25" dur="500" fill="hold"/>
                                        <p:tgtEl>
                                          <p:spTgt spid="79891"/>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9889"/>
                                        </p:tgtEl>
                                        <p:attrNameLst>
                                          <p:attrName>style.visibility</p:attrName>
                                        </p:attrNameLst>
                                      </p:cBhvr>
                                      <p:to>
                                        <p:strVal val="visible"/>
                                      </p:to>
                                    </p:set>
                                    <p:anim calcmode="lin" valueType="num">
                                      <p:cBhvr additive="base">
                                        <p:cTn id="30" dur="500" fill="hold"/>
                                        <p:tgtEl>
                                          <p:spTgt spid="79889"/>
                                        </p:tgtEl>
                                        <p:attrNameLst>
                                          <p:attrName>ppt_x</p:attrName>
                                        </p:attrNameLst>
                                      </p:cBhvr>
                                      <p:tavLst>
                                        <p:tav tm="0">
                                          <p:val>
                                            <p:strVal val="#ppt_x"/>
                                          </p:val>
                                        </p:tav>
                                        <p:tav tm="100000">
                                          <p:val>
                                            <p:strVal val="#ppt_x"/>
                                          </p:val>
                                        </p:tav>
                                      </p:tavLst>
                                    </p:anim>
                                    <p:anim calcmode="lin" valueType="num">
                                      <p:cBhvr additive="base">
                                        <p:cTn id="31" dur="500" fill="hold"/>
                                        <p:tgtEl>
                                          <p:spTgt spid="79889"/>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grpId="0" nodeType="clickEffect">
                                  <p:stCondLst>
                                    <p:cond delay="0"/>
                                  </p:stCondLst>
                                  <p:childTnLst>
                                    <p:set>
                                      <p:cBhvr>
                                        <p:cTn id="35" dur="1" fill="hold">
                                          <p:stCondLst>
                                            <p:cond delay="0"/>
                                          </p:stCondLst>
                                        </p:cTn>
                                        <p:tgtEl>
                                          <p:spTgt spid="79893"/>
                                        </p:tgtEl>
                                        <p:attrNameLst>
                                          <p:attrName>style.visibility</p:attrName>
                                        </p:attrNameLst>
                                      </p:cBhvr>
                                      <p:to>
                                        <p:strVal val="visible"/>
                                      </p:to>
                                    </p:set>
                                    <p:animEffect transition="in" filter="box(in)">
                                      <p:cBhvr>
                                        <p:cTn id="36" dur="500"/>
                                        <p:tgtEl>
                                          <p:spTgt spid="79893"/>
                                        </p:tgtEl>
                                      </p:cBhvr>
                                    </p:animEffect>
                                  </p:childTnLst>
                                </p:cTn>
                              </p:par>
                            </p:childTnLst>
                          </p:cTn>
                        </p:par>
                      </p:childTnLst>
                    </p:cTn>
                  </p:par>
                  <p:par>
                    <p:cTn id="37" fill="hold">
                      <p:stCondLst>
                        <p:cond delay="indefinite"/>
                      </p:stCondLst>
                      <p:childTnLst>
                        <p:par>
                          <p:cTn id="38" fill="hold">
                            <p:stCondLst>
                              <p:cond delay="0"/>
                            </p:stCondLst>
                            <p:childTnLst>
                              <p:par>
                                <p:cTn id="39" presetID="8" presetClass="entr" presetSubtype="16" fill="hold" grpId="0" nodeType="click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diamond(in)">
                                      <p:cBhvr>
                                        <p:cTn id="41" dur="2000"/>
                                        <p:tgtEl>
                                          <p:spTgt spid="2"/>
                                        </p:tgtEl>
                                      </p:cBhvr>
                                    </p:animEffect>
                                  </p:childTnLst>
                                </p:cTn>
                              </p:par>
                            </p:childTnLst>
                          </p:cTn>
                        </p:par>
                      </p:childTnLst>
                    </p:cTn>
                  </p:par>
                  <p:par>
                    <p:cTn id="42" fill="hold">
                      <p:stCondLst>
                        <p:cond delay="indefinite"/>
                      </p:stCondLst>
                      <p:childTnLst>
                        <p:par>
                          <p:cTn id="43" fill="hold">
                            <p:stCondLst>
                              <p:cond delay="0"/>
                            </p:stCondLst>
                            <p:childTnLst>
                              <p:par>
                                <p:cTn id="44" presetID="8" presetClass="entr" presetSubtype="16" fill="hold" grpId="0" nodeType="clickEffect">
                                  <p:stCondLst>
                                    <p:cond delay="0"/>
                                  </p:stCondLst>
                                  <p:childTnLst>
                                    <p:set>
                                      <p:cBhvr>
                                        <p:cTn id="45" dur="1" fill="hold">
                                          <p:stCondLst>
                                            <p:cond delay="0"/>
                                          </p:stCondLst>
                                        </p:cTn>
                                        <p:tgtEl>
                                          <p:spTgt spid="79894"/>
                                        </p:tgtEl>
                                        <p:attrNameLst>
                                          <p:attrName>style.visibility</p:attrName>
                                        </p:attrNameLst>
                                      </p:cBhvr>
                                      <p:to>
                                        <p:strVal val="visible"/>
                                      </p:to>
                                    </p:set>
                                    <p:animEffect transition="in" filter="diamond(in)">
                                      <p:cBhvr>
                                        <p:cTn id="46" dur="2000"/>
                                        <p:tgtEl>
                                          <p:spTgt spid="798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86" grpId="0"/>
      <p:bldP spid="79888" grpId="0" bldLvl="0" animBg="1"/>
      <p:bldP spid="79889" grpId="0" bldLvl="0" animBg="1"/>
      <p:bldP spid="79890" grpId="0" bldLvl="0" animBg="1"/>
      <p:bldP spid="79891" grpId="0" bldLvl="0" animBg="1"/>
      <p:bldP spid="79893" grpId="0" bldLvl="0" animBg="1"/>
      <p:bldP spid="79894" grpId="0" bldLvl="0" animBg="1"/>
      <p:bldP spid="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9" name="文本框 193538"/>
          <p:cNvSpPr txBox="1">
            <a:spLocks noChangeArrowheads="1"/>
          </p:cNvSpPr>
          <p:nvPr/>
        </p:nvSpPr>
        <p:spPr bwMode="auto">
          <a:xfrm>
            <a:off x="1752600" y="1828800"/>
            <a:ext cx="9121775" cy="4338638"/>
          </a:xfrm>
          <a:prstGeom prst="rect">
            <a:avLst/>
          </a:prstGeom>
          <a:noFill/>
          <a:ln w="9525">
            <a:noFill/>
            <a:miter lim="800000"/>
            <a:headEnd/>
            <a:tailEnd/>
          </a:ln>
        </p:spPr>
        <p:txBody>
          <a:bodyPr wrap="none">
            <a:spAutoFit/>
          </a:bodyPr>
          <a:lstStyle/>
          <a:p>
            <a:r>
              <a:rPr lang="en-US" altLang="zh-CN" sz="4000" b="1">
                <a:solidFill>
                  <a:schemeClr val="tx2"/>
                </a:solidFill>
                <a:latin typeface="华文楷体"/>
                <a:ea typeface="华文楷体"/>
                <a:cs typeface="华文楷体"/>
              </a:rPr>
              <a:t> </a:t>
            </a:r>
            <a:r>
              <a:rPr lang="zh-CN" altLang="en-US" sz="4000" b="1">
                <a:latin typeface="华文楷体"/>
                <a:ea typeface="华文楷体"/>
                <a:cs typeface="华文楷体"/>
              </a:rPr>
              <a:t>金樽清酒</a:t>
            </a:r>
            <a:r>
              <a:rPr lang="en-US" altLang="zh-CN" sz="4000" b="1">
                <a:solidFill>
                  <a:srgbClr val="FF0000"/>
                </a:solidFill>
                <a:latin typeface="华文楷体"/>
                <a:ea typeface="华文楷体"/>
                <a:cs typeface="华文楷体"/>
              </a:rPr>
              <a:t>/</a:t>
            </a:r>
            <a:r>
              <a:rPr lang="zh-CN" altLang="en-US" sz="4000" b="1">
                <a:latin typeface="华文楷体"/>
                <a:ea typeface="华文楷体"/>
                <a:cs typeface="华文楷体"/>
              </a:rPr>
              <a:t>斗十千，玉盘珍羞</a:t>
            </a:r>
            <a:r>
              <a:rPr lang="en-US" altLang="zh-CN" sz="4000" b="1">
                <a:solidFill>
                  <a:srgbClr val="FF0000"/>
                </a:solidFill>
                <a:latin typeface="华文楷体"/>
                <a:ea typeface="华文楷体"/>
                <a:cs typeface="华文楷体"/>
              </a:rPr>
              <a:t>/</a:t>
            </a:r>
            <a:r>
              <a:rPr lang="zh-CN" altLang="en-US" sz="4000" b="1">
                <a:latin typeface="华文楷体"/>
                <a:ea typeface="华文楷体"/>
                <a:cs typeface="华文楷体"/>
              </a:rPr>
              <a:t>直万钱。</a:t>
            </a:r>
          </a:p>
          <a:p>
            <a:r>
              <a:rPr lang="zh-CN" altLang="en-US" sz="4000" b="1">
                <a:latin typeface="华文楷体"/>
                <a:ea typeface="华文楷体"/>
                <a:cs typeface="华文楷体"/>
              </a:rPr>
              <a:t> 停杯投箸</a:t>
            </a:r>
            <a:r>
              <a:rPr lang="en-US" altLang="zh-CN" sz="4000" b="1">
                <a:solidFill>
                  <a:srgbClr val="FF0000"/>
                </a:solidFill>
                <a:latin typeface="华文楷体"/>
                <a:ea typeface="华文楷体"/>
                <a:cs typeface="华文楷体"/>
              </a:rPr>
              <a:t>/</a:t>
            </a:r>
            <a:r>
              <a:rPr lang="zh-CN" altLang="en-US" sz="4000" b="1">
                <a:latin typeface="华文楷体"/>
                <a:ea typeface="华文楷体"/>
                <a:cs typeface="华文楷体"/>
              </a:rPr>
              <a:t>不能食，拔剑四顾</a:t>
            </a:r>
            <a:r>
              <a:rPr lang="en-US" altLang="zh-CN" sz="4000" b="1">
                <a:solidFill>
                  <a:srgbClr val="FF0000"/>
                </a:solidFill>
                <a:latin typeface="华文楷体"/>
                <a:ea typeface="华文楷体"/>
                <a:cs typeface="华文楷体"/>
              </a:rPr>
              <a:t>/</a:t>
            </a:r>
            <a:r>
              <a:rPr lang="zh-CN" altLang="en-US" sz="4000" b="1">
                <a:latin typeface="华文楷体"/>
                <a:ea typeface="华文楷体"/>
                <a:cs typeface="华文楷体"/>
              </a:rPr>
              <a:t>心茫然。</a:t>
            </a:r>
          </a:p>
          <a:p>
            <a:r>
              <a:rPr lang="zh-CN" altLang="en-US" sz="4000" b="1">
                <a:latin typeface="华文楷体"/>
                <a:ea typeface="华文楷体"/>
                <a:cs typeface="华文楷体"/>
              </a:rPr>
              <a:t> 欲渡黄河</a:t>
            </a:r>
            <a:r>
              <a:rPr lang="en-US" altLang="zh-CN" sz="4000" b="1">
                <a:solidFill>
                  <a:srgbClr val="FF0000"/>
                </a:solidFill>
                <a:latin typeface="华文楷体"/>
                <a:ea typeface="华文楷体"/>
                <a:cs typeface="华文楷体"/>
              </a:rPr>
              <a:t>/</a:t>
            </a:r>
            <a:r>
              <a:rPr lang="zh-CN" altLang="en-US" sz="4000" b="1">
                <a:latin typeface="华文楷体"/>
                <a:ea typeface="华文楷体"/>
                <a:cs typeface="华文楷体"/>
              </a:rPr>
              <a:t>冰塞川，将登太行</a:t>
            </a:r>
            <a:r>
              <a:rPr lang="en-US" altLang="zh-CN" sz="4000" b="1">
                <a:solidFill>
                  <a:srgbClr val="FF0000"/>
                </a:solidFill>
                <a:latin typeface="华文楷体"/>
                <a:ea typeface="华文楷体"/>
                <a:cs typeface="华文楷体"/>
              </a:rPr>
              <a:t>/</a:t>
            </a:r>
            <a:r>
              <a:rPr lang="zh-CN" altLang="en-US" sz="4000" b="1">
                <a:latin typeface="华文楷体"/>
                <a:ea typeface="华文楷体"/>
                <a:cs typeface="华文楷体"/>
              </a:rPr>
              <a:t>雪满山。</a:t>
            </a:r>
          </a:p>
          <a:p>
            <a:r>
              <a:rPr lang="zh-CN" altLang="en-US" sz="4000" b="1">
                <a:latin typeface="华文楷体"/>
                <a:ea typeface="华文楷体"/>
                <a:cs typeface="华文楷体"/>
              </a:rPr>
              <a:t> 闲来垂钓</a:t>
            </a:r>
            <a:r>
              <a:rPr lang="en-US" altLang="zh-CN" sz="4000" b="1">
                <a:solidFill>
                  <a:srgbClr val="FF0000"/>
                </a:solidFill>
                <a:latin typeface="华文楷体"/>
                <a:ea typeface="华文楷体"/>
                <a:cs typeface="华文楷体"/>
              </a:rPr>
              <a:t>/</a:t>
            </a:r>
            <a:r>
              <a:rPr lang="zh-CN" altLang="en-US" sz="4000" b="1">
                <a:latin typeface="华文楷体"/>
                <a:ea typeface="华文楷体"/>
                <a:cs typeface="华文楷体"/>
              </a:rPr>
              <a:t>碧溪上，忽复乘舟</a:t>
            </a:r>
            <a:r>
              <a:rPr lang="en-US" altLang="zh-CN" sz="4000" b="1">
                <a:solidFill>
                  <a:srgbClr val="FF0000"/>
                </a:solidFill>
                <a:latin typeface="华文楷体"/>
                <a:ea typeface="华文楷体"/>
                <a:cs typeface="华文楷体"/>
              </a:rPr>
              <a:t>/</a:t>
            </a:r>
            <a:r>
              <a:rPr lang="zh-CN" altLang="en-US" sz="4000" b="1">
                <a:latin typeface="华文楷体"/>
                <a:ea typeface="华文楷体"/>
                <a:cs typeface="华文楷体"/>
              </a:rPr>
              <a:t>梦日边。</a:t>
            </a:r>
          </a:p>
          <a:p>
            <a:r>
              <a:rPr lang="zh-CN" altLang="en-US" sz="4000" b="1">
                <a:latin typeface="华文楷体"/>
                <a:ea typeface="华文楷体"/>
                <a:cs typeface="华文楷体"/>
              </a:rPr>
              <a:t> 行路难！行路难！多歧路，今安在？</a:t>
            </a:r>
          </a:p>
          <a:p>
            <a:r>
              <a:rPr lang="zh-CN" altLang="en-US" sz="4000" b="1">
                <a:latin typeface="华文楷体"/>
                <a:ea typeface="华文楷体"/>
                <a:cs typeface="华文楷体"/>
              </a:rPr>
              <a:t> 长风破浪</a:t>
            </a:r>
            <a:r>
              <a:rPr lang="en-US" altLang="zh-CN" sz="4000" b="1">
                <a:solidFill>
                  <a:srgbClr val="FF0000"/>
                </a:solidFill>
                <a:latin typeface="华文楷体"/>
                <a:ea typeface="华文楷体"/>
                <a:cs typeface="华文楷体"/>
              </a:rPr>
              <a:t>/</a:t>
            </a:r>
            <a:r>
              <a:rPr lang="zh-CN" altLang="en-US" sz="4000" b="1">
                <a:latin typeface="华文楷体"/>
                <a:ea typeface="华文楷体"/>
                <a:cs typeface="华文楷体"/>
              </a:rPr>
              <a:t>会有时，直挂云帆</a:t>
            </a:r>
            <a:r>
              <a:rPr lang="en-US" altLang="zh-CN" sz="4000" b="1">
                <a:solidFill>
                  <a:srgbClr val="FF0000"/>
                </a:solidFill>
                <a:latin typeface="华文楷体"/>
                <a:ea typeface="华文楷体"/>
                <a:cs typeface="华文楷体"/>
              </a:rPr>
              <a:t>/</a:t>
            </a:r>
            <a:r>
              <a:rPr lang="zh-CN" altLang="en-US" sz="4000" b="1">
                <a:latin typeface="华文楷体"/>
                <a:ea typeface="华文楷体"/>
                <a:cs typeface="华文楷体"/>
              </a:rPr>
              <a:t>济沧海</a:t>
            </a:r>
            <a:r>
              <a:rPr lang="zh-CN" altLang="en-US" sz="3600" b="1">
                <a:latin typeface="华文楷体"/>
                <a:ea typeface="华文楷体"/>
                <a:cs typeface="华文楷体"/>
              </a:rPr>
              <a:t>。</a:t>
            </a:r>
          </a:p>
          <a:p>
            <a:endParaRPr lang="zh-CN" altLang="en-US" sz="3600">
              <a:latin typeface="华文楷体"/>
              <a:ea typeface="华文楷体"/>
              <a:cs typeface="华文楷体"/>
            </a:endParaRPr>
          </a:p>
        </p:txBody>
      </p:sp>
      <p:sp>
        <p:nvSpPr>
          <p:cNvPr id="29698" name="文本框 193539"/>
          <p:cNvSpPr txBox="1">
            <a:spLocks noChangeArrowheads="1"/>
          </p:cNvSpPr>
          <p:nvPr/>
        </p:nvSpPr>
        <p:spPr bwMode="auto">
          <a:xfrm>
            <a:off x="4191000" y="457200"/>
            <a:ext cx="3856038" cy="830263"/>
          </a:xfrm>
          <a:prstGeom prst="rect">
            <a:avLst/>
          </a:prstGeom>
          <a:noFill/>
          <a:ln w="9525">
            <a:noFill/>
            <a:miter lim="800000"/>
            <a:headEnd/>
            <a:tailEnd/>
          </a:ln>
        </p:spPr>
        <p:txBody>
          <a:bodyPr wrap="none">
            <a:spAutoFit/>
          </a:bodyPr>
          <a:lstStyle/>
          <a:p>
            <a:r>
              <a:rPr lang="zh-CN" altLang="en-US" sz="4800" b="1">
                <a:ea typeface="华文楷体"/>
                <a:cs typeface="华文楷体"/>
              </a:rPr>
              <a:t>行路难（一）</a:t>
            </a:r>
          </a:p>
        </p:txBody>
      </p:sp>
      <p:sp>
        <p:nvSpPr>
          <p:cNvPr id="29699" name="文本框 193540"/>
          <p:cNvSpPr txBox="1">
            <a:spLocks noChangeArrowheads="1"/>
          </p:cNvSpPr>
          <p:nvPr/>
        </p:nvSpPr>
        <p:spPr bwMode="auto">
          <a:xfrm>
            <a:off x="7070725" y="1208088"/>
            <a:ext cx="1101725" cy="644525"/>
          </a:xfrm>
          <a:prstGeom prst="rect">
            <a:avLst/>
          </a:prstGeom>
          <a:noFill/>
          <a:ln w="9525">
            <a:noFill/>
            <a:miter lim="800000"/>
            <a:headEnd/>
            <a:tailEnd/>
          </a:ln>
        </p:spPr>
        <p:txBody>
          <a:bodyPr wrap="none">
            <a:spAutoFit/>
          </a:bodyPr>
          <a:lstStyle/>
          <a:p>
            <a:r>
              <a:rPr lang="zh-CN" altLang="en-US" sz="3600" b="1">
                <a:ea typeface="华文楷体"/>
                <a:cs typeface="华文楷体"/>
              </a:rPr>
              <a:t>李白</a:t>
            </a:r>
          </a:p>
        </p:txBody>
      </p:sp>
      <p:sp>
        <p:nvSpPr>
          <p:cNvPr id="122882" name="文本框 122881"/>
          <p:cNvSpPr txBox="1"/>
          <p:nvPr/>
        </p:nvSpPr>
        <p:spPr>
          <a:xfrm>
            <a:off x="162560" y="95885"/>
            <a:ext cx="4379595" cy="1106805"/>
          </a:xfrm>
          <a:prstGeom prst="rect">
            <a:avLst/>
          </a:prstGeom>
          <a:noFill/>
          <a:ln w="9525">
            <a:noFill/>
          </a:ln>
        </p:spPr>
        <p:txBody>
          <a:bodyPr>
            <a:spAutoFit/>
          </a:bodyPr>
          <a:lstStyle/>
          <a:p>
            <a:pPr fontAlgn="auto">
              <a:spcBef>
                <a:spcPct val="50000"/>
              </a:spcBef>
              <a:spcAft>
                <a:spcPts val="0"/>
              </a:spcAft>
              <a:defRPr/>
            </a:pPr>
            <a:r>
              <a:rPr lang="zh-CN" altLang="zh-CN" sz="6600" b="1">
                <a:ln w="22225">
                  <a:solidFill>
                    <a:schemeClr val="accent2"/>
                  </a:solidFill>
                  <a:prstDash val="solid"/>
                </a:ln>
                <a:solidFill>
                  <a:schemeClr val="accent2">
                    <a:lumMod val="40000"/>
                    <a:lumOff val="60000"/>
                  </a:schemeClr>
                </a:solidFill>
                <a:latin typeface="Arial" panose="020B0604020202020204" pitchFamily="34" charset="0"/>
                <a:ea typeface="楷体_GB2312" pitchFamily="49" charset="-122"/>
              </a:rPr>
              <a:t>读出节奏</a:t>
            </a:r>
          </a:p>
        </p:txBody>
      </p:sp>
      <p:sp>
        <p:nvSpPr>
          <p:cNvPr id="6" name="文本框 5"/>
          <p:cNvSpPr txBox="1"/>
          <p:nvPr/>
        </p:nvSpPr>
        <p:spPr>
          <a:xfrm>
            <a:off x="2814026" y="5782717"/>
            <a:ext cx="7386042" cy="769441"/>
          </a:xfrm>
          <a:prstGeom prst="rect">
            <a:avLst/>
          </a:prstGeom>
          <a:noFill/>
        </p:spPr>
        <p:txBody>
          <a:bodyPr wrap="square" rtlCol="0">
            <a:spAutoFit/>
          </a:bodyPr>
          <a:lstStyle/>
          <a:p>
            <a:pPr fontAlgn="auto">
              <a:spcBef>
                <a:spcPts val="0"/>
              </a:spcBef>
              <a:spcAft>
                <a:spcPts val="0"/>
              </a:spcAft>
            </a:pPr>
            <a:r>
              <a:rPr lang="zh-CN" altLang="en-US" sz="4400" b="1" dirty="0">
                <a:solidFill>
                  <a:srgbClr val="FF0000"/>
                </a:solidFill>
                <a:latin typeface="宋体" panose="02010600030101010101" pitchFamily="2" charset="-122"/>
                <a:ea typeface="宋体" panose="02010600030101010101" pitchFamily="2" charset="-122"/>
              </a:rPr>
              <a:t>你能读准了吗？试一试吧！</a:t>
            </a:r>
          </a:p>
        </p:txBody>
      </p:sp>
    </p:spTree>
    <p:extLst>
      <p:ext uri="{BB962C8B-B14F-4D97-AF65-F5344CB8AC3E}">
        <p14:creationId xmlns:p14="http://schemas.microsoft.com/office/powerpoint/2010/main" val="1792288241"/>
      </p:ext>
    </p:ext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3539"/>
                                        </p:tgtEl>
                                        <p:attrNameLst>
                                          <p:attrName>style.visibility</p:attrName>
                                        </p:attrNameLst>
                                      </p:cBhvr>
                                      <p:to>
                                        <p:strVal val="visible"/>
                                      </p:to>
                                    </p:set>
                                    <p:anim calcmode="lin" valueType="num">
                                      <p:cBhvr additive="base">
                                        <p:cTn id="7" dur="500" fill="hold"/>
                                        <p:tgtEl>
                                          <p:spTgt spid="193539"/>
                                        </p:tgtEl>
                                        <p:attrNameLst>
                                          <p:attrName>ppt_x</p:attrName>
                                        </p:attrNameLst>
                                      </p:cBhvr>
                                      <p:tavLst>
                                        <p:tav tm="0">
                                          <p:val>
                                            <p:strVal val="#ppt_x"/>
                                          </p:val>
                                        </p:tav>
                                        <p:tav tm="100000">
                                          <p:val>
                                            <p:strVal val="#ppt_x"/>
                                          </p:val>
                                        </p:tav>
                                      </p:tavLst>
                                    </p:anim>
                                    <p:anim calcmode="lin" valueType="num">
                                      <p:cBhvr additive="base">
                                        <p:cTn id="8" dur="500" fill="hold"/>
                                        <p:tgtEl>
                                          <p:spTgt spid="19353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39"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33028" y="246657"/>
            <a:ext cx="8218544" cy="1107996"/>
          </a:xfrm>
          <a:prstGeom prst="rect">
            <a:avLst/>
          </a:prstGeom>
          <a:noFill/>
        </p:spPr>
        <p:txBody>
          <a:bodyPr wrap="square" rtlCol="0">
            <a:spAutoFit/>
          </a:bodyPr>
          <a:lstStyle/>
          <a:p>
            <a:r>
              <a:rPr lang="zh-CN" altLang="en-US" sz="6600" b="1" dirty="0">
                <a:solidFill>
                  <a:srgbClr val="FF0000"/>
                </a:solidFill>
                <a:latin typeface="+mn-ea"/>
                <a:ea typeface="+mn-ea"/>
              </a:rPr>
              <a:t>四</a:t>
            </a:r>
            <a:r>
              <a:rPr lang="zh-CN" altLang="en-US" sz="6600" b="1" dirty="0" smtClean="0">
                <a:solidFill>
                  <a:srgbClr val="FF0000"/>
                </a:solidFill>
                <a:latin typeface="+mn-ea"/>
                <a:ea typeface="+mn-ea"/>
              </a:rPr>
              <a:t> 再读品情感</a:t>
            </a:r>
            <a:endParaRPr lang="zh-CN" altLang="en-US" sz="6600" b="1" dirty="0">
              <a:solidFill>
                <a:srgbClr val="FF0000"/>
              </a:solidFill>
              <a:latin typeface="+mn-ea"/>
              <a:ea typeface="+mn-ea"/>
            </a:endParaRPr>
          </a:p>
        </p:txBody>
      </p:sp>
      <p:sp>
        <p:nvSpPr>
          <p:cNvPr id="5" name="文本框 4"/>
          <p:cNvSpPr txBox="1"/>
          <p:nvPr/>
        </p:nvSpPr>
        <p:spPr>
          <a:xfrm>
            <a:off x="798490" y="2060619"/>
            <a:ext cx="10419007" cy="2308324"/>
          </a:xfrm>
          <a:prstGeom prst="rect">
            <a:avLst/>
          </a:prstGeom>
          <a:noFill/>
        </p:spPr>
        <p:txBody>
          <a:bodyPr wrap="square" rtlCol="0">
            <a:spAutoFit/>
          </a:bodyPr>
          <a:lstStyle/>
          <a:p>
            <a:r>
              <a:rPr lang="zh-CN" altLang="en-US" sz="7200" dirty="0" smtClean="0"/>
              <a:t>纵观</a:t>
            </a:r>
            <a:r>
              <a:rPr lang="zh-CN" altLang="en-US" sz="7200" dirty="0"/>
              <a:t>全诗，结合具体内容，分析诗人的情感</a:t>
            </a:r>
            <a:r>
              <a:rPr lang="zh-CN" altLang="en-US" sz="7200" dirty="0" smtClean="0"/>
              <a:t>变化。</a:t>
            </a:r>
            <a:endParaRPr lang="zh-CN" altLang="en-US" sz="7200" dirty="0"/>
          </a:p>
        </p:txBody>
      </p:sp>
    </p:spTree>
    <p:extLst>
      <p:ext uri="{BB962C8B-B14F-4D97-AF65-F5344CB8AC3E}">
        <p14:creationId xmlns:p14="http://schemas.microsoft.com/office/powerpoint/2010/main" val="22900798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TotalTime>
  <Words>2391</Words>
  <Application>Microsoft Office PowerPoint</Application>
  <PresentationFormat>宽屏</PresentationFormat>
  <Paragraphs>203</Paragraphs>
  <Slides>36</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36</vt:i4>
      </vt:variant>
    </vt:vector>
  </HeadingPairs>
  <TitlesOfParts>
    <vt:vector size="51" baseType="lpstr">
      <vt:lpstr>方正硬笔楷书简体</vt:lpstr>
      <vt:lpstr>黑体</vt:lpstr>
      <vt:lpstr>华文楷体</vt:lpstr>
      <vt:lpstr>华文新魏</vt:lpstr>
      <vt:lpstr>楷体_GB2312</vt:lpstr>
      <vt:lpstr>隶书</vt:lpstr>
      <vt:lpstr>迷你简小隶书</vt:lpstr>
      <vt:lpstr>宋体</vt:lpstr>
      <vt:lpstr>微软雅黑</vt:lpstr>
      <vt:lpstr>Arial</vt:lpstr>
      <vt:lpstr>Calibri</vt:lpstr>
      <vt:lpstr>Calibri Light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长风破浪会有时，直挂云帆济沧海。</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1、李白作品名句</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诗词三首</dc:title>
  <dc:creator/>
  <cp:lastModifiedBy>pc</cp:lastModifiedBy>
  <cp:revision>184</cp:revision>
  <dcterms:created xsi:type="dcterms:W3CDTF">2018-08-13T15:08:00Z</dcterms:created>
  <dcterms:modified xsi:type="dcterms:W3CDTF">2019-09-16T08:38:02Z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